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  <p:sldMasterId id="2147483660" r:id="rId3"/>
  </p:sldMasterIdLst>
  <p:notesMasterIdLst>
    <p:notesMasterId r:id="rId15"/>
  </p:notesMasterIdLst>
  <p:sldIdLst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0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4D9"/>
    <a:srgbClr val="F20202"/>
    <a:srgbClr val="452190"/>
    <a:srgbClr val="C0E9AA"/>
    <a:srgbClr val="000000"/>
    <a:srgbClr val="4FC3C8"/>
    <a:srgbClr val="D6CBE4"/>
    <a:srgbClr val="D9D6C9"/>
    <a:srgbClr val="D4C18E"/>
    <a:srgbClr val="005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0B752-01D1-7E48-5AA3-B573C173DBE6}" v="24" dt="2026-04-30T06:24:21.215"/>
    <p1510:client id="{88036AF3-452B-ACDA-2C1A-48E98B0DE246}" v="1" dt="2026-04-30T05:28:42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3"/>
    <p:restoredTop sz="94658"/>
  </p:normalViewPr>
  <p:slideViewPr>
    <p:cSldViewPr snapToGrid="0" snapToObjects="1" showGuides="1">
      <p:cViewPr varScale="1">
        <p:scale>
          <a:sx n="78" d="100"/>
          <a:sy n="78" d="100"/>
        </p:scale>
        <p:origin x="1032" y="-370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AA185-EDDA-E944-A0D8-929F1656D25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27334-D7ED-2F4D-9CA5-1F60E87F9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8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62419D-149C-364A-98F2-216615AE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accent2"/>
                </a:solidFill>
                <a:latin typeface="Lama Sans" pitchFamily="2" charset="-78"/>
                <a:cs typeface="Lama Sans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99B0768-8691-1E40-ADDE-2AFF632163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accent1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</p:spTree>
    <p:extLst>
      <p:ext uri="{BB962C8B-B14F-4D97-AF65-F5344CB8AC3E}">
        <p14:creationId xmlns:p14="http://schemas.microsoft.com/office/powerpoint/2010/main" val="359814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2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D77589-13CC-344A-A639-262C9FB8F8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C1B6BDE-A2C0-0846-A601-306D8F275F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Break page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5B73D5-65DC-1A01-DB17-BFDE214E839C}"/>
              </a:ext>
            </a:extLst>
          </p:cNvPr>
          <p:cNvSpPr txBox="1">
            <a:spLocks/>
          </p:cNvSpPr>
          <p:nvPr userDrawn="1"/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i="0" kern="1200">
                <a:solidFill>
                  <a:schemeClr val="accent2"/>
                </a:solidFill>
                <a:latin typeface="Lama Sans" pitchFamily="2" charset="-78"/>
                <a:ea typeface="+mn-ea"/>
                <a:cs typeface="Lama Sans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06AD0-E195-1147-A83D-D42172DB61E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B4B5D"/>
                </a:solidFill>
                <a:effectLst/>
                <a:uLnTx/>
                <a:uFillTx/>
                <a:latin typeface="Lama Sans" pitchFamily="2" charset="-78"/>
                <a:ea typeface="+mn-ea"/>
                <a:cs typeface="Lama Sans" pitchFamily="2" charset="-7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4B5D"/>
              </a:solidFill>
              <a:effectLst/>
              <a:uLnTx/>
              <a:uFillTx/>
              <a:latin typeface="Lama Sans" pitchFamily="2" charset="-78"/>
              <a:ea typeface="+mn-ea"/>
              <a:cs typeface="Lama San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976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D77589-13CC-344A-A639-262C9FB8F8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988C2-B507-2542-A37E-1ABD697654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C1B6BDE-A2C0-0846-A601-306D8F275F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Break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87AE9-7918-C2B6-C0B9-A876235B8663}"/>
              </a:ext>
            </a:extLst>
          </p:cNvPr>
          <p:cNvSpPr txBox="1">
            <a:spLocks/>
          </p:cNvSpPr>
          <p:nvPr userDrawn="1"/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i="0" kern="1200">
                <a:solidFill>
                  <a:schemeClr val="accent2"/>
                </a:solidFill>
                <a:latin typeface="Lama Sans" pitchFamily="2" charset="-78"/>
                <a:ea typeface="+mn-ea"/>
                <a:cs typeface="Lama Sans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06AD0-E195-1147-A83D-D42172DB61E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B4B5D"/>
                </a:solidFill>
                <a:effectLst/>
                <a:uLnTx/>
                <a:uFillTx/>
                <a:latin typeface="Lama Sans" pitchFamily="2" charset="-78"/>
                <a:ea typeface="+mn-ea"/>
                <a:cs typeface="Lama Sans" pitchFamily="2" charset="-7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4B5D"/>
              </a:solidFill>
              <a:effectLst/>
              <a:uLnTx/>
              <a:uFillTx/>
              <a:latin typeface="Lama Sans" pitchFamily="2" charset="-78"/>
              <a:ea typeface="+mn-ea"/>
              <a:cs typeface="Lama San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893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280BA0-C4B9-3947-8D95-E090B00265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799" y="1016138"/>
            <a:ext cx="10820401" cy="436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b="0" i="0">
                <a:solidFill>
                  <a:srgbClr val="D6CBE4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855D22-8581-8B41-8A9F-F9D1608E7F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2800" b="0" i="0">
                <a:solidFill>
                  <a:srgbClr val="4FC3C8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94868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4F4B-8708-E34A-BA3B-3C7C798E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3000" y="3953102"/>
            <a:ext cx="2743200" cy="365125"/>
          </a:xfrm>
        </p:spPr>
        <p:txBody>
          <a:bodyPr/>
          <a:lstStyle>
            <a:lvl1pPr>
              <a:defRPr>
                <a:latin typeface="Graphik Arabic" pitchFamily="2" charset="-78"/>
                <a:cs typeface="Graphik Arabic" pitchFamily="2" charset="-78"/>
              </a:defRPr>
            </a:lvl1pPr>
          </a:lstStyle>
          <a:p>
            <a:fld id="{3C494F6E-5110-8A44-885C-AAC73E157030}" type="datetime1">
              <a:rPr lang="en-US" smtClean="0"/>
              <a:pPr/>
              <a:t>4/30/2026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accent1"/>
                </a:solidFill>
                <a:latin typeface="Lama Sans" pitchFamily="2" charset="-78"/>
                <a:cs typeface="Lama Sans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1" i="0">
                <a:solidFill>
                  <a:schemeClr val="accent2"/>
                </a:solidFill>
                <a:latin typeface="Lama Sans SemiBold" pitchFamily="2" charset="-78"/>
                <a:cs typeface="Lama Sans SemiBold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</p:spTree>
    <p:extLst>
      <p:ext uri="{BB962C8B-B14F-4D97-AF65-F5344CB8AC3E}">
        <p14:creationId xmlns:p14="http://schemas.microsoft.com/office/powerpoint/2010/main" val="135504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C0507A-27D9-6E41-8B19-A2AC2C5B2C20}"/>
              </a:ext>
            </a:extLst>
          </p:cNvPr>
          <p:cNvSpPr/>
          <p:nvPr userDrawn="1"/>
        </p:nvSpPr>
        <p:spPr>
          <a:xfrm>
            <a:off x="0" y="2114550"/>
            <a:ext cx="12192000" cy="4743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4F4B-8708-E34A-BA3B-3C7C798E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fld id="{2938776A-70EC-B14D-A371-4C24067D5B44}" type="datetime1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</p:spTree>
    <p:extLst>
      <p:ext uri="{BB962C8B-B14F-4D97-AF65-F5344CB8AC3E}">
        <p14:creationId xmlns:p14="http://schemas.microsoft.com/office/powerpoint/2010/main" val="259797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C0507A-27D9-6E41-8B19-A2AC2C5B2C20}"/>
              </a:ext>
            </a:extLst>
          </p:cNvPr>
          <p:cNvSpPr/>
          <p:nvPr userDrawn="1"/>
        </p:nvSpPr>
        <p:spPr>
          <a:xfrm>
            <a:off x="0" y="2114550"/>
            <a:ext cx="12192000" cy="47434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47A60C-65F7-D449-AFCE-33E010DE23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114550"/>
            <a:ext cx="12192000" cy="47434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4F4B-8708-E34A-BA3B-3C7C798E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B28917-5453-1247-B110-34B73D6C85CC}" type="datetime1">
              <a:rPr lang="en-US" smtClean="0"/>
              <a:t>4/30/2026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bg1"/>
                </a:solidFill>
                <a:latin typeface="SST Arabic Light" panose="020B0304030504020204" pitchFamily="34" charset="-78"/>
                <a:cs typeface="SST Arabic Light" panose="020B0304030504020204" pitchFamily="34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SST Arabic Medium" panose="020B0504030504020204" pitchFamily="34" charset="-78"/>
                <a:cs typeface="SST Arabic Medium" panose="020B0504030504020204" pitchFamily="34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</p:spTree>
    <p:extLst>
      <p:ext uri="{BB962C8B-B14F-4D97-AF65-F5344CB8AC3E}">
        <p14:creationId xmlns:p14="http://schemas.microsoft.com/office/powerpoint/2010/main" val="264831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D706-FCB0-5A4D-B7A1-575595A4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799" y="6324599"/>
            <a:ext cx="112527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ma Sans" pitchFamily="2" charset="-78"/>
                <a:cs typeface="Lama Sans" pitchFamily="2" charset="-78"/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280BA0-C4B9-3947-8D95-E090B00265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799" y="1016138"/>
            <a:ext cx="10820401" cy="436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b="0" i="0">
                <a:solidFill>
                  <a:srgbClr val="D6CBE4"/>
                </a:solidFill>
                <a:latin typeface="Lama Sans" pitchFamily="2" charset="-78"/>
                <a:cs typeface="Lama Sans" pitchFamily="2" charset="-78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855D22-8581-8B41-8A9F-F9D1608E7F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2800" b="1" i="0">
                <a:solidFill>
                  <a:srgbClr val="4FC3C8"/>
                </a:solidFill>
                <a:latin typeface="Lama Sans Bold" pitchFamily="2" charset="-78"/>
                <a:cs typeface="Lama Sans Bold" pitchFamily="2" charset="-78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68124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D706-FCB0-5A4D-B7A1-575595A4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ma Sans" pitchFamily="2" charset="-78"/>
                <a:cs typeface="Lama Sans" pitchFamily="2" charset="-78"/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280BA0-C4B9-3947-8D95-E090B00265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799" y="1016138"/>
            <a:ext cx="5257801" cy="436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rgbClr val="D6CBE4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855D22-8581-8B41-8A9F-F9D1608E7F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2800" b="0" i="0">
                <a:solidFill>
                  <a:schemeClr val="tx2">
                    <a:lumMod val="75000"/>
                  </a:schemeClr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E6067-4A13-7240-9714-EA1B1DCD89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016138"/>
            <a:ext cx="5410200" cy="321151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D6CBE4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7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r">
              <a:defRPr sz="4800" b="0" i="0">
                <a:solidFill>
                  <a:schemeClr val="accent3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2400" b="0" i="0">
                <a:solidFill>
                  <a:schemeClr val="tx2">
                    <a:lumMod val="50000"/>
                  </a:schemeClr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13DD104-8D6B-6303-6E2F-F42E07C2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ma Sans" pitchFamily="2" charset="-78"/>
                <a:cs typeface="Lama Sans" pitchFamily="2" charset="-78"/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C0507A-27D9-6E41-8B19-A2AC2C5B2C20}"/>
              </a:ext>
            </a:extLst>
          </p:cNvPr>
          <p:cNvSpPr/>
          <p:nvPr userDrawn="1"/>
        </p:nvSpPr>
        <p:spPr>
          <a:xfrm>
            <a:off x="0" y="2114550"/>
            <a:ext cx="12192000" cy="474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B294B4E-0149-603A-D62B-44A0890F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ma Sans" pitchFamily="2" charset="-78"/>
                <a:cs typeface="Lama Sans" pitchFamily="2" charset="-78"/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D706-FCB0-5A4D-B7A1-575595A4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855D22-8581-8B41-8A9F-F9D1608E7F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4400" b="0" i="0">
                <a:solidFill>
                  <a:schemeClr val="accent3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Break page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D7DF8A4-AE18-2847-826F-DA95B1BC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5920" y="6329362"/>
            <a:ext cx="746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711C81-47DA-E24F-B376-238CA9AFFAD9}" type="datetime1">
              <a:rPr lang="en-US" smtClean="0"/>
              <a:t>4/30/2026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A05B7-6FFD-D607-88E6-96FBDE64D7A3}"/>
              </a:ext>
            </a:extLst>
          </p:cNvPr>
          <p:cNvSpPr/>
          <p:nvPr userDrawn="1"/>
        </p:nvSpPr>
        <p:spPr>
          <a:xfrm>
            <a:off x="0" y="2114550"/>
            <a:ext cx="12192000" cy="4743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5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DBE2C1-CC87-26DB-9A88-C18ED323B9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217" b="8331"/>
          <a:stretch/>
        </p:blipFill>
        <p:spPr>
          <a:xfrm>
            <a:off x="0" y="-256309"/>
            <a:ext cx="12192000" cy="71143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64900-8622-1D49-8A84-F5E988D07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/>
              <a:t>العنوان الرئيس هنا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D7C4E-AC5C-CD44-B597-313B5B8F9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7819" y="3652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fld id="{14FC7EA1-8C03-EF44-B868-7B07FAE98F3A}" type="datetime1">
              <a:rPr lang="en-US" smtClean="0"/>
              <a:pPr/>
              <a:t>4/30/2026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0AEC68-6003-4246-91C4-A63954C60E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685800" y="533400"/>
            <a:ext cx="1149926" cy="845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796B17-9CAF-6473-2765-A468E7B8F3B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0441453" y="533400"/>
            <a:ext cx="979566" cy="970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82EB2-3854-5EA6-039A-51ABB228368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5800" y="5128112"/>
            <a:ext cx="6518564" cy="12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4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800" b="0" i="0" kern="1200">
          <a:solidFill>
            <a:schemeClr val="accent1"/>
          </a:solidFill>
          <a:latin typeface="The Year of Handicrafts" pitchFamily="2" charset="-78"/>
          <a:ea typeface="+mn-ea"/>
          <a:cs typeface="The Year of Handicrafts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pos="7248" userDrawn="1">
          <p15:clr>
            <a:srgbClr val="F26B43"/>
          </p15:clr>
        </p15:guide>
        <p15:guide id="5" orient="horz" pos="336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3E708-C8DF-1542-BEA3-BC6EB4C43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accent2"/>
                </a:solidFill>
                <a:latin typeface="Lama Sans" pitchFamily="2" charset="-78"/>
                <a:cs typeface="Lama Sans" pitchFamily="2" charset="-78"/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F6A0D6-4838-C3E7-9883-EAC6413016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85800" y="533400"/>
            <a:ext cx="1149926" cy="8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57" r:id="rId3"/>
    <p:sldLayoutId id="2147483658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2">
              <a:lumMod val="50000"/>
            </a:schemeClr>
          </a:solidFill>
          <a:latin typeface="SST Arabic Light" panose="020B0304030504020204" pitchFamily="34" charset="-78"/>
          <a:ea typeface="+mn-ea"/>
          <a:cs typeface="SST Arabic Light" panose="020B0304030504020204" pitchFamily="34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2">
          <p15:clr>
            <a:srgbClr val="F26B43"/>
          </p15:clr>
        </p15:guide>
        <p15:guide id="4" pos="7248">
          <p15:clr>
            <a:srgbClr val="F26B43"/>
          </p15:clr>
        </p15:guide>
        <p15:guide id="5" orient="horz" pos="336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63DB63-8D69-A787-8D91-DB362D1AC3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85800" y="533400"/>
            <a:ext cx="1149926" cy="845922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9E88575-DADC-3320-3A8C-1F93161A21FF}"/>
              </a:ext>
            </a:extLst>
          </p:cNvPr>
          <p:cNvSpPr txBox="1">
            <a:spLocks/>
          </p:cNvSpPr>
          <p:nvPr userDrawn="1"/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i="0" kern="1200">
                <a:solidFill>
                  <a:schemeClr val="accent2"/>
                </a:solidFill>
                <a:latin typeface="Lama Sans" pitchFamily="2" charset="-78"/>
                <a:ea typeface="+mn-ea"/>
                <a:cs typeface="Lama Sans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06AD0-E195-1147-A83D-D42172DB61E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B4B5D"/>
                </a:solidFill>
                <a:effectLst/>
                <a:uLnTx/>
                <a:uFillTx/>
                <a:latin typeface="Lama Sans" pitchFamily="2" charset="-78"/>
                <a:ea typeface="+mn-ea"/>
                <a:cs typeface="Lama Sans" pitchFamily="2" charset="-7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4B5D"/>
              </a:solidFill>
              <a:effectLst/>
              <a:uLnTx/>
              <a:uFillTx/>
              <a:latin typeface="Lama Sans" pitchFamily="2" charset="-78"/>
              <a:ea typeface="+mn-ea"/>
              <a:cs typeface="Lama San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329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2">
              <a:lumMod val="50000"/>
            </a:schemeClr>
          </a:solidFill>
          <a:latin typeface="SST Arabic Light" panose="020B0304030504020204" pitchFamily="34" charset="-78"/>
          <a:ea typeface="+mn-ea"/>
          <a:cs typeface="SST Arabic Light" panose="020B0304030504020204" pitchFamily="34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2">
          <p15:clr>
            <a:srgbClr val="F26B43"/>
          </p15:clr>
        </p15:guide>
        <p15:guide id="4" pos="7248">
          <p15:clr>
            <a:srgbClr val="F26B43"/>
          </p15:clr>
        </p15:guide>
        <p15:guide id="5" orient="horz" pos="336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1A8C8-EFD2-6146-B171-6AB825410F18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rtl="1"/>
            <a:r>
              <a:rPr lang="ar-SA" sz="3600" dirty="0">
                <a:solidFill>
                  <a:srgbClr val="6724D9"/>
                </a:solidFill>
                <a:latin typeface="The Year of Handicrafts" pitchFamily="2" charset="-78"/>
                <a:cs typeface="The Year of Handicrafts" pitchFamily="2" charset="-78"/>
              </a:rPr>
              <a:t>المنصات التعليمية الذكية لتحفيظ القرآن الكريم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F43504-0274-9B49-9337-2FC7801D1F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4200" y="3011355"/>
            <a:ext cx="10820401" cy="631825"/>
          </a:xfrm>
          <a:noFill/>
        </p:spPr>
        <p:txBody>
          <a:bodyPr>
            <a:noAutofit/>
          </a:bodyPr>
          <a:lstStyle/>
          <a:p>
            <a:pPr algn="ctr" rtl="1"/>
            <a:r>
              <a:rPr lang="ar-SA" b="1" dirty="0">
                <a:solidFill>
                  <a:srgbClr val="F20202"/>
                </a:solidFill>
                <a:latin typeface="Lama Sans Light" pitchFamily="2" charset="-78"/>
                <a:cs typeface="Lama Sans Light" pitchFamily="2" charset="-78"/>
              </a:rPr>
              <a:t>التحديات والفرص</a:t>
            </a:r>
            <a:endParaRPr lang="ar-SA" dirty="0">
              <a:solidFill>
                <a:srgbClr val="F2020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2DDFD2-3F28-0105-5479-2E6D7BE75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0CAA3E-CF08-7E98-2583-E3F95E80B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571" y="2410564"/>
            <a:ext cx="3521566" cy="4285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150"/>
              </a:spcAft>
            </a:pPr>
            <a:r>
              <a:rPr lang="ar-SA" dirty="0">
                <a:solidFill>
                  <a:srgbClr val="6724D9"/>
                </a:solidFill>
                <a:latin typeface="Lama Sans Medium"/>
                <a:cs typeface="Lama Sans Light"/>
              </a:rPr>
              <a:t>نظام الأُترجة</a:t>
            </a:r>
            <a:endParaRPr lang="en-US" dirty="0">
              <a:solidFill>
                <a:srgbClr val="6724D9"/>
              </a:solidFill>
              <a:latin typeface="Lama Sans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C62D2-086B-68FE-E2E5-062FB30F05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18949"/>
            <a:ext cx="10820401" cy="411480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1"/>
            <a:r>
              <a:rPr lang="ar-SA" sz="4000" b="0">
                <a:solidFill>
                  <a:schemeClr val="accent3"/>
                </a:solidFill>
                <a:cs typeface="Lama Sans Bold"/>
              </a:rPr>
              <a:t>أنظمة مشابهة</a:t>
            </a:r>
            <a:endParaRPr lang="ar-SA" sz="4000" b="0" dirty="0">
              <a:solidFill>
                <a:schemeClr val="accent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AA334-2753-14C1-3EE3-AD211BC1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A4BF85E-1B04-991E-C203-8E3D9161F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36" y="7681237"/>
            <a:ext cx="4002906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AED5DD2-A214-B670-5B38-6E95CCBDA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902" y="2144048"/>
            <a:ext cx="740843" cy="8070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0122D0-8D5E-C235-403A-892AE4064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675" y="3732180"/>
            <a:ext cx="1389772" cy="6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516180C-FF2C-D527-F8A1-341790073E19}"/>
              </a:ext>
            </a:extLst>
          </p:cNvPr>
          <p:cNvSpPr txBox="1">
            <a:spLocks/>
          </p:cNvSpPr>
          <p:nvPr/>
        </p:nvSpPr>
        <p:spPr>
          <a:xfrm>
            <a:off x="5683109" y="3835137"/>
            <a:ext cx="3521566" cy="4285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rgbClr val="D6CBE4"/>
                </a:solidFill>
                <a:latin typeface="Lama Sans" pitchFamily="2" charset="-78"/>
                <a:ea typeface="+mn-ea"/>
                <a:cs typeface="Lama Sans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50"/>
              </a:spcAft>
            </a:pPr>
            <a:r>
              <a:rPr lang="ar-SA" dirty="0">
                <a:solidFill>
                  <a:srgbClr val="6724D9"/>
                </a:solidFill>
                <a:latin typeface="Lama Sans Medium"/>
                <a:cs typeface="Lama Sans Light"/>
              </a:rPr>
              <a:t>نظام خليل</a:t>
            </a:r>
            <a:endParaRPr lang="en-US" dirty="0">
              <a:solidFill>
                <a:srgbClr val="6724D9"/>
              </a:solidFill>
              <a:latin typeface="Lama Sans Medium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AF4B40-CF23-6718-3577-9C4A8DE3A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2" y="3235479"/>
            <a:ext cx="2045110" cy="19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87CE153-3BF7-245F-88A1-557B7E04B733}"/>
              </a:ext>
            </a:extLst>
          </p:cNvPr>
          <p:cNvSpPr txBox="1">
            <a:spLocks/>
          </p:cNvSpPr>
          <p:nvPr/>
        </p:nvSpPr>
        <p:spPr>
          <a:xfrm>
            <a:off x="1389836" y="3835137"/>
            <a:ext cx="3521566" cy="4285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rgbClr val="D6CBE4"/>
                </a:solidFill>
                <a:latin typeface="Lama Sans" pitchFamily="2" charset="-78"/>
                <a:ea typeface="+mn-ea"/>
                <a:cs typeface="Lama Sans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50"/>
              </a:spcAft>
            </a:pPr>
            <a:r>
              <a:rPr lang="ar-SA" dirty="0">
                <a:solidFill>
                  <a:srgbClr val="6724D9"/>
                </a:solidFill>
                <a:latin typeface="Lama Sans Medium"/>
                <a:cs typeface="Lama Sans Light"/>
              </a:rPr>
              <a:t>نظام إنجازي</a:t>
            </a:r>
            <a:endParaRPr lang="en-US" dirty="0">
              <a:solidFill>
                <a:srgbClr val="6724D9"/>
              </a:solidFill>
              <a:latin typeface="Lama Sans Medium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44B4988-720A-0F01-905E-1F5B36C43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653" y="4854653"/>
            <a:ext cx="1422573" cy="6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8" descr="الأترجة">
            <a:extLst>
              <a:ext uri="{FF2B5EF4-FFF2-40B4-BE49-F238E27FC236}">
                <a16:creationId xmlns:a16="http://schemas.microsoft.com/office/drawing/2014/main" id="{A0EAE286-F3AC-AE41-1E6F-7B6A1AF1FF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51706" y="391976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F39F9B87-B7A9-DFDB-23D0-476772665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84" y="2032937"/>
            <a:ext cx="4149664" cy="123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933CF37-B92C-1D60-76F9-FE5018E80113}"/>
              </a:ext>
            </a:extLst>
          </p:cNvPr>
          <p:cNvSpPr txBox="1">
            <a:spLocks/>
          </p:cNvSpPr>
          <p:nvPr/>
        </p:nvSpPr>
        <p:spPr>
          <a:xfrm>
            <a:off x="5844871" y="5065463"/>
            <a:ext cx="3521566" cy="4285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rgbClr val="D6CBE4"/>
                </a:solidFill>
                <a:latin typeface="Lama Sans" pitchFamily="2" charset="-78"/>
                <a:ea typeface="+mn-ea"/>
                <a:cs typeface="Lama Sans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50"/>
              </a:spcAft>
            </a:pPr>
            <a:r>
              <a:rPr lang="ar-SA" dirty="0">
                <a:solidFill>
                  <a:srgbClr val="6724D9"/>
                </a:solidFill>
                <a:latin typeface="Lama Sans Medium"/>
                <a:cs typeface="Lama Sans Light"/>
              </a:rPr>
              <a:t>برنامج رتل</a:t>
            </a:r>
            <a:endParaRPr lang="en-US" dirty="0">
              <a:solidFill>
                <a:srgbClr val="6724D9"/>
              </a:solidFill>
              <a:latin typeface="Lama Sans Medium"/>
            </a:endParaRPr>
          </a:p>
        </p:txBody>
      </p:sp>
      <p:pic>
        <p:nvPicPr>
          <p:cNvPr id="1036" name="Picture 12" descr="نظام اهل القرآن - Apps on Google Play">
            <a:extLst>
              <a:ext uri="{FF2B5EF4-FFF2-40B4-BE49-F238E27FC236}">
                <a16:creationId xmlns:a16="http://schemas.microsoft.com/office/drawing/2014/main" id="{B07D5AA6-1DAA-68DE-EA7A-B7B52107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4911402" y="4854653"/>
            <a:ext cx="2206872" cy="11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C805101-E56D-CA4E-9161-556428BD8298}"/>
              </a:ext>
            </a:extLst>
          </p:cNvPr>
          <p:cNvSpPr txBox="1">
            <a:spLocks/>
          </p:cNvSpPr>
          <p:nvPr/>
        </p:nvSpPr>
        <p:spPr>
          <a:xfrm>
            <a:off x="1551598" y="5065463"/>
            <a:ext cx="3521566" cy="4285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rgbClr val="D6CBE4"/>
                </a:solidFill>
                <a:latin typeface="Lama Sans" pitchFamily="2" charset="-78"/>
                <a:ea typeface="+mn-ea"/>
                <a:cs typeface="Lama Sans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50"/>
              </a:spcAft>
            </a:pPr>
            <a:r>
              <a:rPr lang="ar-SA" dirty="0">
                <a:solidFill>
                  <a:srgbClr val="6724D9"/>
                </a:solidFill>
                <a:latin typeface="Lama Sans Medium"/>
                <a:cs typeface="Lama Sans Light"/>
              </a:rPr>
              <a:t>نظام أهل القرآن</a:t>
            </a:r>
            <a:endParaRPr lang="en-US" dirty="0">
              <a:solidFill>
                <a:srgbClr val="6724D9"/>
              </a:solidFill>
              <a:latin typeface="Lam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05105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522F3-C40D-A559-9486-7C3DBB34D9E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rtl="1">
              <a:spcAft>
                <a:spcPts val="400"/>
              </a:spcAft>
            </a:pPr>
            <a:r>
              <a:rPr lang="ar-SA" sz="3200" dirty="0">
                <a:latin typeface="The Year of Handicrafts" pitchFamily="2" charset="-78"/>
                <a:cs typeface="The Year of Handicrafts" pitchFamily="2" charset="-78"/>
              </a:rPr>
              <a:t>«إن هذا القرآن يهدي للتي هي أقوم»</a:t>
            </a:r>
          </a:p>
          <a:p>
            <a:pPr algn="r" rtl="1"/>
            <a:endParaRPr lang="ar-SA" sz="600" dirty="0"/>
          </a:p>
          <a:p>
            <a:pPr algn="ctr" rtl="1">
              <a:spcAft>
                <a:spcPts val="100"/>
              </a:spcAft>
            </a:pPr>
            <a:r>
              <a:rPr lang="ar-SA" sz="2400" b="1" dirty="0">
                <a:solidFill>
                  <a:srgbClr val="F20202"/>
                </a:solidFill>
                <a:latin typeface="Lama Sans" pitchFamily="2" charset="-78"/>
                <a:cs typeface="Lama Sans" pitchFamily="2" charset="-78"/>
              </a:rPr>
              <a:t>التقنية أداة لخدمة كتاب الله،</a:t>
            </a:r>
          </a:p>
          <a:p>
            <a:pPr algn="ctr" rtl="1">
              <a:spcAft>
                <a:spcPts val="400"/>
              </a:spcAft>
            </a:pPr>
            <a:r>
              <a:rPr lang="ar-SA" sz="2400" b="1" dirty="0">
                <a:solidFill>
                  <a:srgbClr val="F20202"/>
                </a:solidFill>
                <a:latin typeface="Lama Sans" pitchFamily="2" charset="-78"/>
                <a:cs typeface="Lama Sans" pitchFamily="2" charset="-78"/>
              </a:rPr>
              <a:t>ونجاحها يبدأ من جاهزية المنظمة قبل جاهزية النظام.</a:t>
            </a:r>
          </a:p>
          <a:p>
            <a:pPr algn="r" rtl="1"/>
            <a:endParaRPr lang="ar-SA" sz="600" dirty="0">
              <a:solidFill>
                <a:srgbClr val="F20202"/>
              </a:solidFill>
            </a:endParaRPr>
          </a:p>
          <a:p>
            <a:pPr algn="r" rtl="1"/>
            <a:endParaRPr lang="ar-SA" sz="600" dirty="0"/>
          </a:p>
          <a:p>
            <a:pPr algn="ctr" rtl="1"/>
            <a:r>
              <a:rPr lang="ar-SA" sz="2800" dirty="0">
                <a:latin typeface="The Year of Handicrafts" pitchFamily="2" charset="-78"/>
                <a:cs typeface="The Year of Handicrafts" pitchFamily="2" charset="-78"/>
              </a:rPr>
              <a:t>شكراً لحسن استماعكم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20AD2A-2E5F-514D-A222-10604E4DF81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r" rtl="1"/>
            <a:r>
              <a:rPr lang="ar-SA" sz="4000" dirty="0">
                <a:latin typeface="The Year of Handicrafts" pitchFamily="2" charset="-78"/>
                <a:cs typeface="The Year of Handicrafts" pitchFamily="2" charset="-78"/>
              </a:rPr>
              <a:t>محاور العرض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8C7DA3-0A6E-BD4B-9F72-339CB8C3FE7F}"/>
              </a:ext>
            </a:extLst>
          </p:cNvPr>
          <p:cNvCxnSpPr>
            <a:cxnSpLocks/>
          </p:cNvCxnSpPr>
          <p:nvPr/>
        </p:nvCxnSpPr>
        <p:spPr>
          <a:xfrm flipV="1">
            <a:off x="7653774" y="2691075"/>
            <a:ext cx="0" cy="22632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EB80244-0588-514E-B4AE-B7A7D1716E54}"/>
              </a:ext>
            </a:extLst>
          </p:cNvPr>
          <p:cNvSpPr txBox="1"/>
          <p:nvPr/>
        </p:nvSpPr>
        <p:spPr>
          <a:xfrm>
            <a:off x="7734749" y="2547351"/>
            <a:ext cx="800000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>
              <a:spcAft>
                <a:spcPts val="200"/>
              </a:spcAft>
            </a:pPr>
            <a:r>
              <a:rPr lang="ar-SA" sz="2000" b="1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01</a:t>
            </a:r>
          </a:p>
          <a:p>
            <a:pPr algn="l" rtl="1">
              <a:spcAft>
                <a:spcPts val="200"/>
              </a:spcAft>
            </a:pPr>
            <a:r>
              <a:rPr lang="ar-SA" sz="2000" b="1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02</a:t>
            </a:r>
          </a:p>
          <a:p>
            <a:pPr algn="l" rtl="1">
              <a:spcAft>
                <a:spcPts val="200"/>
              </a:spcAft>
            </a:pPr>
            <a:r>
              <a:rPr lang="ar-SA" sz="2000" b="1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03</a:t>
            </a:r>
          </a:p>
          <a:p>
            <a:pPr algn="l" rtl="1">
              <a:spcAft>
                <a:spcPts val="200"/>
              </a:spcAft>
            </a:pPr>
            <a:r>
              <a:rPr lang="ar-SA" sz="2000" b="1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04</a:t>
            </a:r>
          </a:p>
          <a:p>
            <a:pPr algn="l" rtl="1">
              <a:spcAft>
                <a:spcPts val="200"/>
              </a:spcAft>
            </a:pPr>
            <a:r>
              <a:rPr lang="ar-SA" sz="2000" b="1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05</a:t>
            </a:r>
          </a:p>
          <a:p>
            <a:pPr algn="l" rtl="1">
              <a:spcAft>
                <a:spcPts val="200"/>
              </a:spcAft>
            </a:pPr>
            <a:r>
              <a:rPr lang="ar-SA" sz="2000" b="1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06</a:t>
            </a:r>
          </a:p>
          <a:p>
            <a:pPr algn="l" rtl="1">
              <a:spcAft>
                <a:spcPts val="200"/>
              </a:spcAft>
            </a:pPr>
            <a:r>
              <a:rPr lang="ar-SA" sz="2000" b="1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07</a:t>
            </a:r>
          </a:p>
          <a:p>
            <a:pPr algn="l" rtl="1">
              <a:spcAft>
                <a:spcPts val="200"/>
              </a:spcAft>
            </a:pPr>
            <a:r>
              <a:rPr lang="ar-SA" sz="2000" b="1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08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ED67A-B431-FF4C-9359-88456FA207AB}"/>
              </a:ext>
            </a:extLst>
          </p:cNvPr>
          <p:cNvSpPr txBox="1"/>
          <p:nvPr/>
        </p:nvSpPr>
        <p:spPr>
          <a:xfrm>
            <a:off x="1121790" y="2547351"/>
            <a:ext cx="6478210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200"/>
              </a:spcAft>
            </a:pPr>
            <a:r>
              <a:rPr lang="ar-SA" sz="2000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أنواع المنصات التعليمية المساندة للحلقات القرآنية</a:t>
            </a:r>
          </a:p>
          <a:p>
            <a:pPr algn="r" rtl="1">
              <a:spcAft>
                <a:spcPts val="200"/>
              </a:spcAft>
            </a:pPr>
            <a:r>
              <a:rPr lang="ar-SA" sz="2000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جاهزية المنظمة قبل اختيار النظام</a:t>
            </a:r>
          </a:p>
          <a:p>
            <a:pPr algn="r" rtl="1">
              <a:spcAft>
                <a:spcPts val="200"/>
              </a:spcAft>
            </a:pPr>
            <a:r>
              <a:rPr lang="ar-SA" sz="2000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هل نحتاج نظاماً تعليمياً؟ معايير القرار</a:t>
            </a:r>
          </a:p>
          <a:p>
            <a:pPr algn="r" rtl="1">
              <a:spcAft>
                <a:spcPts val="200"/>
              </a:spcAft>
            </a:pPr>
            <a:r>
              <a:rPr lang="ar-SA" sz="2000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تصنيف الأنظمة حسب حجم الجمعية</a:t>
            </a:r>
          </a:p>
          <a:p>
            <a:pPr algn="r" rtl="1">
              <a:spcAft>
                <a:spcPts val="200"/>
              </a:spcAft>
            </a:pPr>
            <a:r>
              <a:rPr lang="ar-SA" sz="2000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الحلقات عن بُعد ومتطلباتها</a:t>
            </a:r>
          </a:p>
          <a:p>
            <a:pPr algn="r" rtl="1">
              <a:spcAft>
                <a:spcPts val="200"/>
              </a:spcAft>
            </a:pPr>
            <a:r>
              <a:rPr lang="ar-SA" sz="2000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أمثلة واقعية لمنصات متخصصة</a:t>
            </a:r>
          </a:p>
          <a:p>
            <a:pPr algn="r" rtl="1">
              <a:spcAft>
                <a:spcPts val="200"/>
              </a:spcAft>
            </a:pPr>
            <a:r>
              <a:rPr lang="ar-SA" sz="2000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عرض نموذج تطبيق راصد الحلقات — جمعية مكنون</a:t>
            </a:r>
          </a:p>
          <a:p>
            <a:pPr algn="r" rtl="1">
              <a:spcAft>
                <a:spcPts val="200"/>
              </a:spcAft>
            </a:pPr>
            <a:r>
              <a:rPr lang="ar-SA" sz="2000" dirty="0">
                <a:solidFill>
                  <a:schemeClr val="bg1"/>
                </a:solidFill>
                <a:latin typeface="Lama Sans" pitchFamily="2" charset="-78"/>
                <a:cs typeface="Lama Sans" pitchFamily="2" charset="-78"/>
              </a:rPr>
              <a:t>التوصيات والخلاصة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B32F1-20CD-DE40-B99E-70B5014D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>
                <a:latin typeface="Lama Sans" pitchFamily="2" charset="-78"/>
                <a:cs typeface="Lama Sans" pitchFamily="2" charset="-78"/>
              </a:rPr>
              <a:pPr/>
              <a:t>2</a:t>
            </a:fld>
            <a:endParaRPr lang="en-US" dirty="0">
              <a:latin typeface="Lama Sans" pitchFamily="2" charset="-78"/>
              <a:cs typeface="Lama San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687B7-27AF-6C40-8331-C4C2151D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4899"/>
            <a:ext cx="10820400" cy="1564368"/>
          </a:xfrm>
        </p:spPr>
        <p:txBody>
          <a:bodyPr>
            <a:noAutofit/>
          </a:bodyPr>
          <a:lstStyle/>
          <a:p>
            <a:pPr algn="r" rtl="1">
              <a:spcAft>
                <a:spcPts val="100"/>
              </a:spcAft>
            </a:pPr>
            <a:r>
              <a:rPr lang="ar-SA" sz="2200" b="1" dirty="0">
                <a:solidFill>
                  <a:srgbClr val="6724D9"/>
                </a:solidFill>
                <a:latin typeface="Lama Sans Bold" panose="00000200000000000000" pitchFamily="2" charset="-78"/>
                <a:cs typeface="Lama Sans Bold" panose="00000200000000000000" pitchFamily="2" charset="-78"/>
              </a:rPr>
              <a:t>الحلقات الحضورية:</a:t>
            </a:r>
          </a:p>
          <a:p>
            <a:pPr algn="r" rtl="1">
              <a:spcAft>
                <a:spcPts val="80"/>
              </a:spcAft>
            </a:pPr>
            <a:r>
              <a:rPr lang="ar-SA" sz="175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حضور الطلاب إلى المسجد أو المدرسة النسائية</a:t>
            </a:r>
          </a:p>
          <a:p>
            <a:pPr algn="r" rtl="1">
              <a:spcAft>
                <a:spcPts val="80"/>
              </a:spcAft>
            </a:pPr>
            <a:r>
              <a:rPr lang="ar-SA" sz="175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أنظمة تختلف حسب حجم الجمعية والمنهج التعليمي</a:t>
            </a:r>
          </a:p>
          <a:p>
            <a:pPr algn="r" rtl="1">
              <a:spcAft>
                <a:spcPts val="200"/>
              </a:spcAft>
            </a:pPr>
            <a:r>
              <a:rPr lang="ar-SA" sz="175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تنوّع كبير في المناهج التعليمية المستخدمة</a:t>
            </a:r>
          </a:p>
          <a:p>
            <a:pPr algn="r" rtl="1"/>
            <a:endParaRPr lang="ar-SA" sz="1800" dirty="0"/>
          </a:p>
          <a:p>
            <a:pPr algn="r" rtl="1">
              <a:spcAft>
                <a:spcPts val="100"/>
              </a:spcAft>
            </a:pPr>
            <a:r>
              <a:rPr lang="ar-SA" sz="2400" b="1" dirty="0">
                <a:solidFill>
                  <a:srgbClr val="1A8A82"/>
                </a:solidFill>
                <a:latin typeface="Lama Sans" pitchFamily="2" charset="-78"/>
                <a:cs typeface="Lama Sans" pitchFamily="2" charset="-78"/>
              </a:rPr>
              <a:t>الحلقات عن بُعد:</a:t>
            </a:r>
          </a:p>
          <a:p>
            <a:pPr algn="r" rtl="1">
              <a:spcAft>
                <a:spcPts val="80"/>
              </a:spcAft>
            </a:pPr>
            <a:r>
              <a:rPr lang="ar-SA" sz="175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تعليم إلكتروني بالكامل</a:t>
            </a:r>
          </a:p>
          <a:p>
            <a:pPr algn="r" rtl="1">
              <a:spcAft>
                <a:spcPts val="80"/>
              </a:spcAft>
            </a:pPr>
            <a:r>
              <a:rPr lang="ar-SA" sz="175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تحتاج أنظمة مخصصة للتعليم عن بُعد</a:t>
            </a:r>
          </a:p>
          <a:p>
            <a:pPr algn="r" rtl="1">
              <a:spcAft>
                <a:spcPts val="80"/>
              </a:spcAft>
            </a:pPr>
            <a:r>
              <a:rPr lang="ar-SA" sz="175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تحتاج لوائح وسياسات خاصة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0DEC6-BA5A-254F-AAB7-4051C889B9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18949"/>
            <a:ext cx="10820401" cy="411480"/>
          </a:xfrm>
        </p:spPr>
        <p:txBody>
          <a:bodyPr>
            <a:noAutofit/>
          </a:bodyPr>
          <a:lstStyle/>
          <a:p>
            <a:pPr algn="r" rtl="1"/>
            <a:r>
              <a:rPr lang="ar-SA" sz="4000" b="0" dirty="0">
                <a:solidFill>
                  <a:schemeClr val="accent3"/>
                </a:solidFill>
                <a:latin typeface="The Year of Handicrafts" pitchFamily="2" charset="-78"/>
                <a:cs typeface="The Year of Handicrafts" pitchFamily="2" charset="-78"/>
              </a:rPr>
              <a:t>أنواع الحلقات القرآنية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DA09436-88C1-CE41-B10C-A44B399BC112}"/>
              </a:ext>
            </a:extLst>
          </p:cNvPr>
          <p:cNvSpPr txBox="1">
            <a:spLocks/>
          </p:cNvSpPr>
          <p:nvPr/>
        </p:nvSpPr>
        <p:spPr>
          <a:xfrm>
            <a:off x="3733014" y="5719799"/>
            <a:ext cx="7486356" cy="191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2">
                    <a:lumMod val="50000"/>
                  </a:schemeClr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Aft>
                <a:spcPts val="50"/>
              </a:spcAft>
            </a:pPr>
            <a:r>
              <a:rPr lang="ar-SA" sz="175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أجرت جمعية مكنون دراسة فوجدت أكثر من 100 منهج تعليمي مختلف</a:t>
            </a:r>
          </a:p>
          <a:p>
            <a:pPr algn="r" rtl="1"/>
            <a:r>
              <a:rPr lang="ar-SA" sz="175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في نطاق مساجدها فقط!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ED85EA-519B-7C46-A5F7-6D599545E071}"/>
              </a:ext>
            </a:extLst>
          </p:cNvPr>
          <p:cNvSpPr txBox="1">
            <a:spLocks/>
          </p:cNvSpPr>
          <p:nvPr/>
        </p:nvSpPr>
        <p:spPr>
          <a:xfrm>
            <a:off x="6989287" y="5217361"/>
            <a:ext cx="4516913" cy="411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2">
                    <a:lumMod val="75000"/>
                  </a:schemeClr>
                </a:solidFill>
                <a:latin typeface="SST Arabic Light" panose="020B0304030504020204" pitchFamily="34" charset="-78"/>
                <a:ea typeface="+mn-ea"/>
                <a:cs typeface="SST Arabic Light" panose="020B0304030504020204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 b="1" dirty="0">
                <a:solidFill>
                  <a:srgbClr val="1A8A82"/>
                </a:solidFill>
                <a:latin typeface="Lama Sans" pitchFamily="2" charset="-78"/>
                <a:cs typeface="Lama Sans" pitchFamily="2" charset="-78"/>
              </a:rPr>
              <a:t>دراسة من جمعية مكنون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BFF4D-5C62-4E4A-8124-71DAF1BA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687B7-27AF-6C40-8331-C4C2151D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4899"/>
            <a:ext cx="10820400" cy="1564368"/>
          </a:xfrm>
        </p:spPr>
        <p:txBody>
          <a:bodyPr>
            <a:noAutofit/>
          </a:bodyPr>
          <a:lstStyle/>
          <a:p>
            <a:pPr algn="r" rtl="1">
              <a:spcAft>
                <a:spcPts val="100"/>
              </a:spcAft>
            </a:pPr>
            <a:r>
              <a:rPr lang="ar-SA" sz="2200" b="1" dirty="0">
                <a:solidFill>
                  <a:srgbClr val="6724D9"/>
                </a:solidFill>
                <a:latin typeface="Lama Sans Bold" panose="00000200000000000000" pitchFamily="2" charset="-78"/>
                <a:cs typeface="Lama Sans Bold" panose="00000200000000000000" pitchFamily="2" charset="-78"/>
              </a:rPr>
              <a:t>الخطأ الشائع:</a:t>
            </a:r>
          </a:p>
          <a:p>
            <a:pPr algn="r" rtl="1">
              <a:spcAft>
                <a:spcPts val="200"/>
              </a:spcAft>
            </a:pPr>
            <a:r>
              <a:rPr lang="ar-SA" sz="175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تطوير أو شراء نظام تعليمي إلكتروني قبل إعداد اللوائح والسياسات وإجراءات العمل</a:t>
            </a:r>
          </a:p>
          <a:p>
            <a:pPr algn="r" rtl="1"/>
            <a:endParaRPr lang="ar-SA" sz="1800" dirty="0"/>
          </a:p>
          <a:p>
            <a:pPr algn="r" rtl="1">
              <a:spcAft>
                <a:spcPts val="100"/>
              </a:spcAft>
            </a:pPr>
            <a:r>
              <a:rPr lang="ar-SA" sz="2200" b="1" dirty="0">
                <a:solidFill>
                  <a:srgbClr val="6724D9"/>
                </a:solidFill>
                <a:latin typeface="Lama Sans Bold" panose="00000200000000000000" pitchFamily="2" charset="-78"/>
                <a:cs typeface="Lama Sans Bold" panose="00000200000000000000" pitchFamily="2" charset="-78"/>
              </a:rPr>
              <a:t>النتيجة:</a:t>
            </a:r>
          </a:p>
          <a:p>
            <a:pPr algn="r" rtl="1">
              <a:spcAft>
                <a:spcPts val="80"/>
              </a:spcAft>
            </a:pPr>
            <a:r>
              <a:rPr lang="ar-SA" sz="175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هدر في الجهد والمال</a:t>
            </a:r>
          </a:p>
          <a:p>
            <a:pPr algn="r" rtl="1">
              <a:spcAft>
                <a:spcPts val="80"/>
              </a:spcAft>
            </a:pPr>
            <a:r>
              <a:rPr lang="ar-SA" sz="175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تعطّل استخدام النظام</a:t>
            </a:r>
          </a:p>
          <a:p>
            <a:pPr algn="r" rtl="1">
              <a:spcAft>
                <a:spcPts val="80"/>
              </a:spcAft>
            </a:pPr>
            <a:r>
              <a:rPr lang="ar-SA" sz="175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عدم توافق النظام مع واقع العمل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0DEC6-BA5A-254F-AAB7-4051C889B9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18949"/>
            <a:ext cx="10820401" cy="411480"/>
          </a:xfrm>
        </p:spPr>
        <p:txBody>
          <a:bodyPr>
            <a:noAutofit/>
          </a:bodyPr>
          <a:lstStyle/>
          <a:p>
            <a:pPr algn="r" rtl="1"/>
            <a:r>
              <a:rPr lang="ar-SA" sz="4000" b="0" dirty="0">
                <a:solidFill>
                  <a:schemeClr val="accent3"/>
                </a:solidFill>
                <a:latin typeface="The Year of Handicrafts" pitchFamily="2" charset="-78"/>
                <a:cs typeface="The Year of Handicrafts" pitchFamily="2" charset="-78"/>
              </a:rPr>
              <a:t>جاهزية المنظمة قبل اختيار النظام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DA09436-88C1-CE41-B10C-A44B399BC112}"/>
              </a:ext>
            </a:extLst>
          </p:cNvPr>
          <p:cNvSpPr txBox="1">
            <a:spLocks/>
          </p:cNvSpPr>
          <p:nvPr/>
        </p:nvSpPr>
        <p:spPr>
          <a:xfrm>
            <a:off x="685800" y="5083070"/>
            <a:ext cx="10820400" cy="191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2">
                    <a:lumMod val="50000"/>
                  </a:schemeClr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Aft>
                <a:spcPts val="200"/>
              </a:spcAft>
            </a:pPr>
            <a:r>
              <a:rPr lang="ar-SA" sz="2200" b="1" dirty="0">
                <a:solidFill>
                  <a:srgbClr val="FF0000"/>
                </a:solidFill>
                <a:latin typeface="Lama Sans" pitchFamily="2" charset="-78"/>
                <a:cs typeface="Lama Sans" pitchFamily="2" charset="-78"/>
              </a:rPr>
              <a:t>اللوائح والسياسات  ←  إجراءات العمل  ←  ثم اختيار النظام المناسب</a:t>
            </a:r>
          </a:p>
          <a:p>
            <a:pPr algn="r" rtl="1"/>
            <a:endParaRPr lang="ar-SA" sz="400" dirty="0">
              <a:solidFill>
                <a:srgbClr val="FF0000"/>
              </a:solidFill>
            </a:endParaRPr>
          </a:p>
          <a:p>
            <a:pPr algn="r" rtl="1"/>
            <a:r>
              <a:rPr lang="ar-SA" sz="1800" dirty="0">
                <a:solidFill>
                  <a:srgbClr val="FF0000"/>
                </a:solidFill>
                <a:latin typeface="Lama Sans Light" pitchFamily="2" charset="-78"/>
                <a:cs typeface="Lama Sans Light" pitchFamily="2" charset="-78"/>
              </a:rPr>
              <a:t>مرفق: لوائح وسياسات جمعية مكنون (النسخة الحديثة) كنموذج استرشادي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ED85EA-519B-7C46-A5F7-6D599545E071}"/>
              </a:ext>
            </a:extLst>
          </p:cNvPr>
          <p:cNvSpPr txBox="1">
            <a:spLocks/>
          </p:cNvSpPr>
          <p:nvPr/>
        </p:nvSpPr>
        <p:spPr>
          <a:xfrm>
            <a:off x="685800" y="4580632"/>
            <a:ext cx="1082040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2">
                    <a:lumMod val="75000"/>
                  </a:schemeClr>
                </a:solidFill>
                <a:latin typeface="SST Arabic Light" panose="020B0304030504020204" pitchFamily="34" charset="-78"/>
                <a:ea typeface="+mn-ea"/>
                <a:cs typeface="SST Arabic Light" panose="020B0304030504020204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200" b="1" dirty="0">
                <a:solidFill>
                  <a:srgbClr val="6724D9"/>
                </a:solidFill>
                <a:latin typeface="Lama Sans Bold" panose="00000200000000000000" pitchFamily="2" charset="-78"/>
                <a:cs typeface="Lama Sans Bold" panose="00000200000000000000" pitchFamily="2" charset="-78"/>
              </a:rPr>
              <a:t>الحل الصحيح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BFF4D-5C62-4E4A-8124-71DAF1BA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C50D56-925D-BB46-A404-36487D11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99A7C-C122-D140-B259-793336F812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26644"/>
            <a:ext cx="10820401" cy="411480"/>
          </a:xfrm>
        </p:spPr>
        <p:txBody>
          <a:bodyPr>
            <a:noAutofit/>
          </a:bodyPr>
          <a:lstStyle/>
          <a:p>
            <a:pPr algn="r" rtl="1"/>
            <a:r>
              <a:rPr lang="ar-SA" sz="4000" b="0" dirty="0">
                <a:solidFill>
                  <a:schemeClr val="accent3"/>
                </a:solidFill>
                <a:latin typeface="The Year of Handicrafts" pitchFamily="2" charset="-78"/>
                <a:cs typeface="The Year of Handicrafts" pitchFamily="2" charset="-78"/>
              </a:rPr>
              <a:t>هل نحتاج نظاماً تعليمياً؟ — 5 معايير للقرار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102C39-A601-D440-ADC4-3540541AE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776689"/>
              </p:ext>
            </p:extLst>
          </p:nvPr>
        </p:nvGraphicFramePr>
        <p:xfrm>
          <a:off x="400000" y="2367762"/>
          <a:ext cx="11400000" cy="3644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28">
                  <a:extLst>
                    <a:ext uri="{9D8B030D-6E8A-4147-A177-3AD203B41FA5}">
                      <a16:colId xmlns:a16="http://schemas.microsoft.com/office/drawing/2014/main" val="3338283984"/>
                    </a:ext>
                  </a:extLst>
                </a:gridCol>
                <a:gridCol w="4505072">
                  <a:extLst>
                    <a:ext uri="{9D8B030D-6E8A-4147-A177-3AD203B41FA5}">
                      <a16:colId xmlns:a16="http://schemas.microsoft.com/office/drawing/2014/main" val="1396823021"/>
                    </a:ext>
                  </a:extLst>
                </a:gridCol>
                <a:gridCol w="2500000">
                  <a:extLst>
                    <a:ext uri="{9D8B030D-6E8A-4147-A177-3AD203B41FA5}">
                      <a16:colId xmlns:a16="http://schemas.microsoft.com/office/drawing/2014/main" val="551057789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845898218"/>
                    </a:ext>
                  </a:extLst>
                </a:gridCol>
              </a:tblGrid>
              <a:tr h="520679">
                <a:tc>
                  <a:txBody>
                    <a:bodyPr/>
                    <a:lstStyle/>
                    <a:p>
                      <a:pPr algn="r" rtl="1"/>
                      <a:r>
                        <a:rPr lang="ar-SA" sz="1500" b="1" dirty="0">
                          <a:solidFill>
                            <a:srgbClr val="1A1A2E"/>
                          </a:solidFill>
                          <a:latin typeface="Lama Sans Medium" panose="00000200000000000000" pitchFamily="2" charset="-78"/>
                          <a:cs typeface="Lama Sans Medium" panose="00000200000000000000" pitchFamily="2" charset="-78"/>
                        </a:rPr>
                        <a:t>السؤال المحوري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500" b="1" dirty="0">
                          <a:solidFill>
                            <a:srgbClr val="1A1A2E"/>
                          </a:solidFill>
                          <a:latin typeface="Lama Sans Medium" panose="00000200000000000000" pitchFamily="2" charset="-78"/>
                          <a:cs typeface="Lama Sans Medium" panose="00000200000000000000" pitchFamily="2" charset="-78"/>
                        </a:rPr>
                        <a:t>المعيار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500" b="1" dirty="0">
                          <a:solidFill>
                            <a:srgbClr val="1A1A2E"/>
                          </a:solidFill>
                          <a:latin typeface="Lama Sans Light" panose="00000200000000000000" pitchFamily="2" charset="-78"/>
                          <a:cs typeface="Lama Sans Light" panose="00000200000000000000" pitchFamily="2" charset="-78"/>
                        </a:rPr>
                        <a:t>#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SA" sz="1500" dirty="0">
                        <a:latin typeface="Lama Sans Light" panose="00000200000000000000" pitchFamily="2" charset="-78"/>
                        <a:cs typeface="Lama Sans Light" panose="000002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41555"/>
                  </a:ext>
                </a:extLst>
              </a:tr>
              <a:tr h="520679"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solidFill>
                            <a:srgbClr val="1A1A2E"/>
                          </a:solidFill>
                          <a:latin typeface="Lama Sans Light" pitchFamily="2" charset="-78"/>
                          <a:cs typeface="Lama Sans Light" pitchFamily="2" charset="-78"/>
                        </a:rPr>
                        <a:t>هل عدد الطلاب يبرر التكلفة؟</a:t>
                      </a: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solidFill>
                            <a:srgbClr val="1A1A2E"/>
                          </a:solidFill>
                          <a:latin typeface="Lama Sans Light" pitchFamily="2" charset="-78"/>
                          <a:cs typeface="Lama Sans Light" pitchFamily="2" charset="-78"/>
                        </a:rPr>
                        <a:t>حجم المنظمة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b="1" dirty="0">
                          <a:solidFill>
                            <a:srgbClr val="1A1A2E"/>
                          </a:solidFill>
                          <a:latin typeface="Lama Sans Light" panose="00000200000000000000" pitchFamily="2" charset="-78"/>
                          <a:cs typeface="Lama Sans Light" panose="00000200000000000000" pitchFamily="2" charset="-78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SA" sz="1400" dirty="0">
                        <a:latin typeface="Lama Sans Light" panose="00000200000000000000" pitchFamily="2" charset="-78"/>
                        <a:cs typeface="Lama Sans Light" panose="000002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45410"/>
                  </a:ext>
                </a:extLst>
              </a:tr>
              <a:tr h="520679"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solidFill>
                            <a:srgbClr val="1A1A2E"/>
                          </a:solidFill>
                          <a:latin typeface="Lama Sans Light" pitchFamily="2" charset="-78"/>
                          <a:cs typeface="Lama Sans Light" pitchFamily="2" charset="-78"/>
                        </a:rPr>
                        <a:t>ما نطاق الاحتياج الذي تغطيه الميزانية؟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solidFill>
                            <a:srgbClr val="1A1A2E"/>
                          </a:solidFill>
                          <a:latin typeface="Lama Sans Light" pitchFamily="2" charset="-78"/>
                          <a:cs typeface="Lama Sans Light" pitchFamily="2" charset="-78"/>
                        </a:rPr>
                        <a:t>الميزانية المتاحة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b="1" dirty="0">
                          <a:solidFill>
                            <a:srgbClr val="1A1A2E"/>
                          </a:solidFill>
                          <a:latin typeface="Lama Sans Light" panose="00000200000000000000" pitchFamily="2" charset="-78"/>
                          <a:cs typeface="Lama Sans Light" panose="00000200000000000000" pitchFamily="2" charset="-78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SA" sz="1400" dirty="0">
                        <a:latin typeface="Lama Sans Light" panose="00000200000000000000" pitchFamily="2" charset="-78"/>
                        <a:cs typeface="Lama Sans Light" panose="000002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718723"/>
                  </a:ext>
                </a:extLst>
              </a:tr>
              <a:tr h="520679"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solidFill>
                            <a:srgbClr val="1A1A2E"/>
                          </a:solidFill>
                          <a:latin typeface="Lama Sans Light" pitchFamily="2" charset="-78"/>
                          <a:cs typeface="Lama Sans Light" pitchFamily="2" charset="-78"/>
                        </a:rPr>
                        <a:t>هل المعلمون والإداريون والطلاب مستعدون؟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solidFill>
                            <a:srgbClr val="1A1A2E"/>
                          </a:solidFill>
                          <a:latin typeface="Lama Sans Light" pitchFamily="2" charset="-78"/>
                          <a:cs typeface="Lama Sans Light" pitchFamily="2" charset="-78"/>
                        </a:rPr>
                        <a:t>قابلية التحول التقني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b="1" dirty="0">
                          <a:solidFill>
                            <a:srgbClr val="1A1A2E"/>
                          </a:solidFill>
                          <a:latin typeface="Lama Sans Light" panose="00000200000000000000" pitchFamily="2" charset="-78"/>
                          <a:cs typeface="Lama Sans Light" panose="00000200000000000000" pitchFamily="2" charset="-78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SA" sz="1400" dirty="0">
                        <a:latin typeface="Lama Sans Light" panose="00000200000000000000" pitchFamily="2" charset="-78"/>
                        <a:cs typeface="Lama Sans Light" panose="000002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762841"/>
                  </a:ext>
                </a:extLst>
              </a:tr>
              <a:tr h="520679"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solidFill>
                            <a:srgbClr val="1A1A2E"/>
                          </a:solidFill>
                          <a:latin typeface="Lama Sans Light" pitchFamily="2" charset="-78"/>
                          <a:cs typeface="Lama Sans Light" pitchFamily="2" charset="-78"/>
                        </a:rPr>
                        <a:t>هل اللوائح والسياسات جاهزة ومعتمدة؟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solidFill>
                            <a:srgbClr val="1A1A2E"/>
                          </a:solidFill>
                          <a:latin typeface="Lama Sans Light" pitchFamily="2" charset="-78"/>
                          <a:cs typeface="Lama Sans Light" pitchFamily="2" charset="-78"/>
                        </a:rPr>
                        <a:t>جاهزية إجراءات العمل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b="1" dirty="0">
                          <a:solidFill>
                            <a:srgbClr val="1A1A2E"/>
                          </a:solidFill>
                          <a:latin typeface="Lama Sans Light" panose="00000200000000000000" pitchFamily="2" charset="-78"/>
                          <a:cs typeface="Lama Sans Light" panose="00000200000000000000" pitchFamily="2" charset="-78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SA" sz="1400" dirty="0">
                        <a:latin typeface="Lama Sans Light" panose="00000200000000000000" pitchFamily="2" charset="-78"/>
                        <a:cs typeface="Lama Sans Light" panose="000002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191109"/>
                  </a:ext>
                </a:extLst>
              </a:tr>
              <a:tr h="520679"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solidFill>
                            <a:srgbClr val="1A1A2E"/>
                          </a:solidFill>
                          <a:latin typeface="Lama Sans Light" pitchFamily="2" charset="-78"/>
                          <a:cs typeface="Lama Sans Light" pitchFamily="2" charset="-78"/>
                        </a:rPr>
                        <a:t>هل القيادات تدعم المشروع وتتبناه؟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solidFill>
                            <a:srgbClr val="1A1A2E"/>
                          </a:solidFill>
                          <a:latin typeface="Lama Sans Light" pitchFamily="2" charset="-78"/>
                          <a:cs typeface="Lama Sans Light" pitchFamily="2" charset="-78"/>
                        </a:rPr>
                        <a:t>تبنّي القيادة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b="1" dirty="0">
                          <a:solidFill>
                            <a:srgbClr val="1A1A2E"/>
                          </a:solidFill>
                          <a:latin typeface="Lama Sans Light" panose="00000200000000000000" pitchFamily="2" charset="-78"/>
                          <a:cs typeface="Lama Sans Light" panose="00000200000000000000" pitchFamily="2" charset="-78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SA" sz="1400" dirty="0">
                        <a:latin typeface="Lama Sans Light" panose="00000200000000000000" pitchFamily="2" charset="-78"/>
                        <a:cs typeface="Lama Sans Light" panose="000002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75116"/>
                  </a:ext>
                </a:extLst>
              </a:tr>
              <a:tr h="520679"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solidFill>
                            <a:srgbClr val="1A1A2E"/>
                          </a:solidFill>
                          <a:latin typeface="Lama Sans Light" pitchFamily="2" charset="-78"/>
                          <a:cs typeface="Lama Sans Light" pitchFamily="2" charset="-78"/>
                        </a:rPr>
                        <a:t>قد يوجد النظام لكن تظهر مقاومة عالية من العاملين في استخدامه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solidFill>
                            <a:srgbClr val="C0392B"/>
                          </a:solidFill>
                          <a:latin typeface="Lama Sans Light" pitchFamily="2" charset="-78"/>
                          <a:cs typeface="Lama Sans Light" pitchFamily="2" charset="-78"/>
                        </a:rPr>
                        <a:t>تنبيه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SA" sz="1400" dirty="0">
                        <a:latin typeface="Lama Sans Light" panose="00000200000000000000" pitchFamily="2" charset="-78"/>
                        <a:cs typeface="Lama Sans Light" panose="000002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SA" sz="1400" dirty="0">
                        <a:latin typeface="Lama Sans Light" panose="00000200000000000000" pitchFamily="2" charset="-78"/>
                        <a:cs typeface="Lama Sans Light" panose="000002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696780"/>
                  </a:ext>
                </a:extLst>
              </a:tr>
            </a:tbl>
          </a:graphicData>
        </a:graphic>
      </p:graphicFrame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861039E-A367-7287-D79C-4830DBFAC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751" y="1325217"/>
            <a:ext cx="9413450" cy="411480"/>
          </a:xfrm>
        </p:spPr>
        <p:txBody>
          <a:bodyPr>
            <a:normAutofit/>
          </a:bodyPr>
          <a:lstStyle/>
          <a:p>
            <a:pPr algn="r" rtl="1"/>
            <a:r>
              <a:rPr lang="ar-SA" sz="1800" dirty="0">
                <a:solidFill>
                  <a:srgbClr val="F20202"/>
                </a:solidFill>
                <a:latin typeface="Lama Sans Light" pitchFamily="2" charset="-78"/>
                <a:cs typeface="Lama Sans Light" pitchFamily="2" charset="-78"/>
              </a:rPr>
              <a:t>قبل اتخاذ قرار الاستثمار في نظام تعليمي، يجب تقييم جاهزية المنظمة عبر المعايير الخمسة التالية: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687B7-27AF-6C40-8331-C4C2151D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4899"/>
            <a:ext cx="10820400" cy="1564368"/>
          </a:xfrm>
        </p:spPr>
        <p:txBody>
          <a:bodyPr>
            <a:noAutofit/>
          </a:bodyPr>
          <a:lstStyle/>
          <a:p>
            <a:pPr algn="r" rtl="1">
              <a:spcAft>
                <a:spcPts val="100"/>
              </a:spcAft>
            </a:pPr>
            <a:r>
              <a:rPr lang="ar-SA" sz="2400" b="1" dirty="0">
                <a:solidFill>
                  <a:srgbClr val="6724D9"/>
                </a:solidFill>
                <a:latin typeface="Lama Sans Bold" panose="00000200000000000000" pitchFamily="2" charset="-78"/>
                <a:cs typeface="Lama Sans Bold" panose="00000200000000000000" pitchFamily="2" charset="-78"/>
              </a:rPr>
              <a:t>المستوى الأول — جمعيات كبيرة (مثل: مكنون، خيركم):</a:t>
            </a:r>
          </a:p>
          <a:p>
            <a:pPr algn="r" rtl="1">
              <a:spcAft>
                <a:spcPts val="80"/>
              </a:spcAft>
            </a:pPr>
            <a:r>
              <a:rPr lang="ar-SA" sz="18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أنظمة شاملة ومتكاملة</a:t>
            </a:r>
          </a:p>
          <a:p>
            <a:pPr algn="r" rtl="1">
              <a:spcAft>
                <a:spcPts val="200"/>
              </a:spcAft>
            </a:pPr>
            <a:r>
              <a:rPr lang="ar-SA" sz="18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تشمل: التعليم + الموارد البشرية + المالية + العقارات + الصيانة</a:t>
            </a:r>
          </a:p>
          <a:p>
            <a:pPr algn="r" rtl="1">
              <a:spcAft>
                <a:spcPts val="200"/>
              </a:spcAft>
            </a:pPr>
            <a:endParaRPr lang="ar-SA" sz="2400" dirty="0"/>
          </a:p>
          <a:p>
            <a:pPr algn="r" rtl="1">
              <a:spcAft>
                <a:spcPts val="100"/>
              </a:spcAft>
            </a:pPr>
            <a:r>
              <a:rPr lang="ar-SA" sz="2400" b="1" dirty="0">
                <a:solidFill>
                  <a:srgbClr val="6724D9"/>
                </a:solidFill>
                <a:latin typeface="Lama Sans Bold" panose="00000200000000000000" pitchFamily="2" charset="-78"/>
                <a:cs typeface="Lama Sans Bold" panose="00000200000000000000" pitchFamily="2" charset="-78"/>
              </a:rPr>
              <a:t>المستوى الثاني — جمعيات متوسطة:</a:t>
            </a:r>
          </a:p>
          <a:p>
            <a:pPr algn="r" rtl="1">
              <a:spcAft>
                <a:spcPts val="80"/>
              </a:spcAft>
            </a:pPr>
            <a:r>
              <a:rPr lang="ar-SA" sz="18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أنظمة تخدم الإدارات الرئيسية</a:t>
            </a:r>
          </a:p>
          <a:p>
            <a:pPr algn="r" rtl="1">
              <a:spcAft>
                <a:spcPts val="80"/>
              </a:spcAft>
            </a:pPr>
            <a:r>
              <a:rPr lang="ar-SA" sz="18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تشمل: التعليمية + الموارد البشرية + المالية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0DEC6-BA5A-254F-AAB7-4051C889B9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18949"/>
            <a:ext cx="10820401" cy="411480"/>
          </a:xfrm>
        </p:spPr>
        <p:txBody>
          <a:bodyPr>
            <a:noAutofit/>
          </a:bodyPr>
          <a:lstStyle/>
          <a:p>
            <a:pPr algn="r" rtl="1"/>
            <a:r>
              <a:rPr lang="ar-SA" sz="4000" b="0" dirty="0">
                <a:solidFill>
                  <a:schemeClr val="accent3"/>
                </a:solidFill>
                <a:latin typeface="The Year of Handicrafts" pitchFamily="2" charset="-78"/>
                <a:cs typeface="The Year of Handicrafts" pitchFamily="2" charset="-78"/>
              </a:rPr>
              <a:t>تصنيف الأنظمة حسب حجم الجمعية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DA09436-88C1-CE41-B10C-A44B399BC112}"/>
              </a:ext>
            </a:extLst>
          </p:cNvPr>
          <p:cNvSpPr txBox="1">
            <a:spLocks/>
          </p:cNvSpPr>
          <p:nvPr/>
        </p:nvSpPr>
        <p:spPr>
          <a:xfrm>
            <a:off x="685800" y="5155738"/>
            <a:ext cx="10820400" cy="191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2">
                    <a:lumMod val="50000"/>
                  </a:schemeClr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Aft>
                <a:spcPts val="80"/>
              </a:spcAft>
            </a:pPr>
            <a:r>
              <a:rPr lang="ar-SA" sz="18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أنظمة تعليمية ميدانية فقط</a:t>
            </a:r>
          </a:p>
          <a:p>
            <a:pPr algn="r" rtl="1">
              <a:spcAft>
                <a:spcPts val="80"/>
              </a:spcAft>
            </a:pPr>
            <a:r>
              <a:rPr lang="ar-SA" sz="18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تخدم: الحلقات + المساجد + المدارس النسائية</a:t>
            </a:r>
          </a:p>
          <a:p>
            <a:pPr algn="r" rtl="1"/>
            <a:r>
              <a:rPr lang="ar-SA" sz="18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بدون ربط مالي وإداري معقد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ED85EA-519B-7C46-A5F7-6D599545E071}"/>
              </a:ext>
            </a:extLst>
          </p:cNvPr>
          <p:cNvSpPr txBox="1">
            <a:spLocks/>
          </p:cNvSpPr>
          <p:nvPr/>
        </p:nvSpPr>
        <p:spPr>
          <a:xfrm>
            <a:off x="685800" y="4653300"/>
            <a:ext cx="10820401" cy="411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2">
                    <a:lumMod val="75000"/>
                  </a:schemeClr>
                </a:solidFill>
                <a:latin typeface="SST Arabic Light" panose="020B0304030504020204" pitchFamily="34" charset="-78"/>
                <a:ea typeface="+mn-ea"/>
                <a:cs typeface="SST Arabic Light" panose="020B0304030504020204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 b="1" dirty="0">
                <a:solidFill>
                  <a:srgbClr val="6724D9"/>
                </a:solidFill>
                <a:latin typeface="Lama Sans Bold" panose="00000200000000000000" pitchFamily="2" charset="-78"/>
                <a:cs typeface="Lama Sans Bold" panose="00000200000000000000" pitchFamily="2" charset="-78"/>
              </a:rPr>
              <a:t>المستوى الثالث — جمعيات صغيرة: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BFF4D-5C62-4E4A-8124-71DAF1BA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687B7-27AF-6C40-8331-C4C2151D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83312"/>
            <a:ext cx="10820400" cy="1564368"/>
          </a:xfrm>
        </p:spPr>
        <p:txBody>
          <a:bodyPr>
            <a:normAutofit fontScale="25000" lnSpcReduction="20000"/>
          </a:bodyPr>
          <a:lstStyle/>
          <a:p>
            <a:pPr rtl="1">
              <a:spcAft>
                <a:spcPts val="100"/>
              </a:spcAft>
            </a:pPr>
            <a:r>
              <a:rPr lang="ar-SA" sz="9600" b="1" dirty="0">
                <a:solidFill>
                  <a:srgbClr val="6724D9"/>
                </a:solidFill>
                <a:latin typeface="Lama Sans Bold" panose="00000200000000000000" pitchFamily="2" charset="-78"/>
                <a:cs typeface="Lama Sans Bold" panose="00000200000000000000" pitchFamily="2" charset="-78"/>
              </a:rPr>
              <a:t>التوصيات</a:t>
            </a:r>
          </a:p>
          <a:p>
            <a:pPr algn="r" rtl="1">
              <a:spcAft>
                <a:spcPts val="100"/>
              </a:spcAft>
            </a:pPr>
            <a:r>
              <a:rPr lang="ar-SA" sz="72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لا تختلف التوصيات عن الحلقات الحضورية من حيث المبادئ</a:t>
            </a:r>
          </a:p>
          <a:p>
            <a:pPr algn="r" rtl="1">
              <a:spcAft>
                <a:spcPts val="100"/>
              </a:spcAft>
            </a:pPr>
            <a:r>
              <a:rPr lang="ar-SA" sz="72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تحتاج أنظمة مخصصة للتعليم عن بُعد بالكامل</a:t>
            </a:r>
          </a:p>
          <a:p>
            <a:pPr algn="r" rtl="1">
              <a:spcAft>
                <a:spcPts val="100"/>
              </a:spcAft>
            </a:pPr>
            <a:r>
              <a:rPr lang="ar-SA" sz="72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تتوفر في السوق حلول جاهزة متخصصة</a:t>
            </a:r>
          </a:p>
          <a:p>
            <a:pPr algn="r" rtl="1">
              <a:spcAft>
                <a:spcPts val="200"/>
              </a:spcAft>
            </a:pPr>
            <a:r>
              <a:rPr lang="ar-SA" sz="72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تحتاج لوائح وسياسات خاصة بالتعليم عن بُعد</a:t>
            </a:r>
          </a:p>
          <a:p>
            <a:pPr algn="r" rtl="1">
              <a:spcAft>
                <a:spcPts val="200"/>
              </a:spcAft>
            </a:pPr>
            <a:endParaRPr lang="ar-SA" sz="7200" dirty="0">
              <a:solidFill>
                <a:srgbClr val="FB4B5D"/>
              </a:solidFill>
              <a:latin typeface="Lama Sans Medium" panose="00000200000000000000" pitchFamily="2" charset="-78"/>
              <a:cs typeface="Lama Sans Medium" panose="00000200000000000000" pitchFamily="2" charset="-78"/>
            </a:endParaRPr>
          </a:p>
          <a:p>
            <a:pPr algn="r" rtl="1"/>
            <a:endParaRPr lang="ar-SA" sz="400" dirty="0"/>
          </a:p>
          <a:p>
            <a:pPr algn="r" rtl="1">
              <a:spcAft>
                <a:spcPts val="100"/>
              </a:spcAft>
            </a:pPr>
            <a:r>
              <a:rPr lang="ar-SA" sz="9600" b="1" dirty="0">
                <a:solidFill>
                  <a:srgbClr val="6724D9"/>
                </a:solidFill>
                <a:latin typeface="Lama Sans Bold" panose="00000200000000000000" pitchFamily="2" charset="-78"/>
                <a:cs typeface="Lama Sans Bold" panose="00000200000000000000" pitchFamily="2" charset="-78"/>
              </a:rPr>
              <a:t>المتطلبات الخاصة:</a:t>
            </a:r>
          </a:p>
          <a:p>
            <a:pPr algn="r" rtl="1">
              <a:spcAft>
                <a:spcPts val="80"/>
              </a:spcAft>
            </a:pPr>
            <a:r>
              <a:rPr lang="ar-SA" sz="72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بنية تقنية داعمة للاتصال المستمر</a:t>
            </a:r>
          </a:p>
          <a:p>
            <a:pPr algn="r" rtl="1">
              <a:spcAft>
                <a:spcPts val="80"/>
              </a:spcAft>
            </a:pPr>
            <a:r>
              <a:rPr lang="ar-SA" sz="72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تدريب المعلمين على أدوات التعليم الإلكتروني</a:t>
            </a:r>
          </a:p>
          <a:p>
            <a:pPr algn="r" rtl="1">
              <a:spcAft>
                <a:spcPts val="80"/>
              </a:spcAft>
            </a:pPr>
            <a:r>
              <a:rPr lang="ar-SA" sz="72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آليات متابعة وتقييم مختلفة عن الحضوري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0DEC6-BA5A-254F-AAB7-4051C889B9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18949"/>
            <a:ext cx="10820401" cy="411480"/>
          </a:xfrm>
        </p:spPr>
        <p:txBody>
          <a:bodyPr>
            <a:noAutofit/>
          </a:bodyPr>
          <a:lstStyle/>
          <a:p>
            <a:pPr algn="r" rtl="1"/>
            <a:r>
              <a:rPr lang="ar-SA" sz="4000" b="0" dirty="0">
                <a:solidFill>
                  <a:schemeClr val="accent3"/>
                </a:solidFill>
                <a:latin typeface="The Year of Handicrafts" pitchFamily="2" charset="-78"/>
                <a:cs typeface="The Year of Handicrafts" pitchFamily="2" charset="-78"/>
              </a:rPr>
              <a:t>الحلقات عن بُعد ومتطلباتها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BFF4D-5C62-4E4A-8124-71DAF1BA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E813F5F-E42C-B354-0064-9F8AD5F03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36" y="7249437"/>
            <a:ext cx="400290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687B7-27AF-6C40-8331-C4C2151D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63037"/>
            <a:ext cx="10820400" cy="3928953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algn="r" rtl="1">
              <a:spcAft>
                <a:spcPts val="150"/>
              </a:spcAft>
            </a:pPr>
            <a:r>
              <a:rPr lang="ar-SA" sz="9600" b="1" dirty="0">
                <a:solidFill>
                  <a:srgbClr val="6724D9"/>
                </a:solidFill>
                <a:latin typeface="Lama Sans Bold" panose="00000200000000000000" pitchFamily="2" charset="-78"/>
                <a:cs typeface="Lama Sans Bold" panose="00000200000000000000" pitchFamily="2" charset="-78"/>
              </a:rPr>
              <a:t>عرض حي للتطبيق وخدماته</a:t>
            </a:r>
          </a:p>
          <a:p>
            <a:pPr algn="r" rtl="1">
              <a:spcAft>
                <a:spcPts val="200"/>
              </a:spcAft>
            </a:pPr>
            <a:r>
              <a:rPr lang="ar-SA" sz="72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نموذج تطبيقي لنظام تعليمي قرآني متكامل</a:t>
            </a:r>
          </a:p>
          <a:p>
            <a:pPr algn="r" rtl="1"/>
            <a:endParaRPr lang="ar-SA" sz="7200" dirty="0">
              <a:solidFill>
                <a:srgbClr val="FB4B5D"/>
              </a:solidFill>
              <a:latin typeface="Lama Sans Medium" panose="00000200000000000000" pitchFamily="2" charset="-78"/>
              <a:cs typeface="Lama Sans Medium" panose="00000200000000000000" pitchFamily="2" charset="-78"/>
            </a:endParaRPr>
          </a:p>
          <a:p>
            <a:pPr algn="r" rtl="1">
              <a:spcAft>
                <a:spcPts val="100"/>
              </a:spcAft>
            </a:pPr>
            <a:r>
              <a:rPr lang="ar-SA" sz="9600" b="1" dirty="0">
                <a:solidFill>
                  <a:srgbClr val="6724D9"/>
                </a:solidFill>
                <a:latin typeface="Lama Sans Bold" panose="00000200000000000000" pitchFamily="2" charset="-78"/>
                <a:cs typeface="Lama Sans Bold" panose="00000200000000000000" pitchFamily="2" charset="-78"/>
              </a:rPr>
              <a:t>أبرز الخدمات المتوقع استعراضها:</a:t>
            </a:r>
          </a:p>
          <a:p>
            <a:pPr algn="r" rtl="1">
              <a:spcAft>
                <a:spcPts val="100"/>
              </a:spcAft>
            </a:pPr>
            <a:endParaRPr lang="ar-SA" sz="9600" b="1" dirty="0">
              <a:solidFill>
                <a:srgbClr val="6724D9"/>
              </a:solidFill>
              <a:latin typeface="Lama Sans Bold" panose="00000200000000000000" pitchFamily="2" charset="-78"/>
              <a:cs typeface="Lama Sans Bold" panose="00000200000000000000" pitchFamily="2" charset="-78"/>
            </a:endParaRPr>
          </a:p>
          <a:p>
            <a:pPr algn="r" rtl="1">
              <a:spcAft>
                <a:spcPts val="80"/>
              </a:spcAft>
            </a:pPr>
            <a:r>
              <a:rPr lang="ar-SA" sz="72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متابعة تسميع الطلاب وتقييم الحفظ</a:t>
            </a:r>
          </a:p>
          <a:p>
            <a:pPr algn="r" rtl="1">
              <a:spcAft>
                <a:spcPts val="80"/>
              </a:spcAft>
            </a:pPr>
            <a:r>
              <a:rPr lang="ar-SA" sz="72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تقارير أداء الحلقات والطلاب</a:t>
            </a:r>
          </a:p>
          <a:p>
            <a:pPr algn="r" rtl="1">
              <a:spcAft>
                <a:spcPts val="80"/>
              </a:spcAft>
            </a:pPr>
            <a:r>
              <a:rPr lang="ar-SA" sz="72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إدارة المعلمين والحلقات</a:t>
            </a:r>
          </a:p>
          <a:p>
            <a:pPr algn="r" rtl="1">
              <a:spcAft>
                <a:spcPts val="80"/>
              </a:spcAft>
            </a:pPr>
            <a:r>
              <a:rPr lang="ar-SA" sz="7200" dirty="0">
                <a:solidFill>
                  <a:srgbClr val="FB4B5D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• ربط المساجد والمدارس النسائية</a:t>
            </a:r>
          </a:p>
          <a:p>
            <a:pPr algn="r" rtl="1">
              <a:spcAft>
                <a:spcPts val="80"/>
              </a:spcAft>
            </a:pPr>
            <a:endParaRPr lang="ar-SA" sz="7200" dirty="0">
              <a:solidFill>
                <a:srgbClr val="FB4B5D"/>
              </a:solidFill>
              <a:latin typeface="Lama Sans Medium" panose="00000200000000000000" pitchFamily="2" charset="-78"/>
              <a:cs typeface="Lama Sans Medium" panose="000002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0DEC6-BA5A-254F-AAB7-4051C889B9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6300" y="718949"/>
            <a:ext cx="10820401" cy="411480"/>
          </a:xfrm>
        </p:spPr>
        <p:txBody>
          <a:bodyPr>
            <a:noAutofit/>
          </a:bodyPr>
          <a:lstStyle/>
          <a:p>
            <a:pPr algn="r" rtl="1"/>
            <a:r>
              <a:rPr lang="ar-SA" sz="4000" b="0" dirty="0">
                <a:solidFill>
                  <a:schemeClr val="accent3"/>
                </a:solidFill>
                <a:latin typeface="The Year of Handicrafts" pitchFamily="2" charset="-78"/>
                <a:cs typeface="The Year of Handicrafts" pitchFamily="2" charset="-78"/>
              </a:rPr>
              <a:t>تطبيق راصد الحلقات — جمعية مكنون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BFF4D-5C62-4E4A-8124-71DAF1BA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68DFE48-6817-43C8-0C2D-9D284180E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36" y="1763037"/>
            <a:ext cx="400290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687B7-27AF-6C40-8331-C4C2151D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18253"/>
            <a:ext cx="10820400" cy="1564368"/>
          </a:xfrm>
        </p:spPr>
        <p:txBody>
          <a:bodyPr>
            <a:noAutofit/>
          </a:bodyPr>
          <a:lstStyle/>
          <a:p>
            <a:pPr algn="r" rtl="1">
              <a:spcAft>
                <a:spcPts val="150"/>
              </a:spcAft>
            </a:pPr>
            <a:r>
              <a:rPr lang="ar-SA" sz="1800" dirty="0">
                <a:solidFill>
                  <a:srgbClr val="F20202"/>
                </a:solidFill>
                <a:latin typeface="Lama Sans Light" pitchFamily="2" charset="-78"/>
                <a:cs typeface="Lama Sans Light" pitchFamily="2" charset="-78"/>
              </a:rPr>
              <a:t>1. ابدأ باللوائح والسياسات وإجراءات العمل قبل النظام</a:t>
            </a:r>
          </a:p>
          <a:p>
            <a:pPr algn="r" rtl="1">
              <a:spcAft>
                <a:spcPts val="150"/>
              </a:spcAft>
            </a:pPr>
            <a:r>
              <a:rPr lang="ar-SA" sz="1800" dirty="0">
                <a:solidFill>
                  <a:srgbClr val="F20202"/>
                </a:solidFill>
                <a:latin typeface="Lama Sans Light" pitchFamily="2" charset="-78"/>
                <a:cs typeface="Lama Sans Light" pitchFamily="2" charset="-78"/>
              </a:rPr>
              <a:t>2. قيّم جاهزية المنظمة بالمعايير الخمسة</a:t>
            </a:r>
          </a:p>
          <a:p>
            <a:pPr algn="r" rtl="1">
              <a:spcAft>
                <a:spcPts val="150"/>
              </a:spcAft>
            </a:pPr>
            <a:r>
              <a:rPr lang="ar-SA" sz="1800" dirty="0">
                <a:solidFill>
                  <a:srgbClr val="F20202"/>
                </a:solidFill>
                <a:latin typeface="Lama Sans Light" pitchFamily="2" charset="-78"/>
                <a:cs typeface="Lama Sans Light" pitchFamily="2" charset="-78"/>
              </a:rPr>
              <a:t>3. اختر النظام المناسب لحجم جمعيتك</a:t>
            </a:r>
          </a:p>
          <a:p>
            <a:pPr algn="r" rtl="1">
              <a:spcAft>
                <a:spcPts val="150"/>
              </a:spcAft>
            </a:pPr>
            <a:r>
              <a:rPr lang="ar-SA" sz="1800" dirty="0">
                <a:solidFill>
                  <a:srgbClr val="F20202"/>
                </a:solidFill>
                <a:latin typeface="Lama Sans Light" pitchFamily="2" charset="-78"/>
                <a:cs typeface="Lama Sans Light" pitchFamily="2" charset="-78"/>
              </a:rPr>
              <a:t>4. استثمر في تدريب العاملين وإدارة التغيير</a:t>
            </a:r>
          </a:p>
          <a:p>
            <a:pPr algn="r" rtl="1">
              <a:spcAft>
                <a:spcPts val="150"/>
              </a:spcAft>
            </a:pPr>
            <a:r>
              <a:rPr lang="ar-SA" sz="1800" dirty="0">
                <a:solidFill>
                  <a:srgbClr val="F20202"/>
                </a:solidFill>
                <a:latin typeface="Lama Sans Light" pitchFamily="2" charset="-78"/>
                <a:cs typeface="Lama Sans Light" pitchFamily="2" charset="-78"/>
              </a:rPr>
              <a:t>5. استفد من تجارب الجمعيات الرائدة (مكنون، خيركم)</a:t>
            </a:r>
          </a:p>
          <a:p>
            <a:pPr algn="r" rtl="1">
              <a:spcAft>
                <a:spcPts val="150"/>
              </a:spcAft>
            </a:pPr>
            <a:r>
              <a:rPr lang="ar-SA" sz="1800" dirty="0">
                <a:solidFill>
                  <a:srgbClr val="F20202"/>
                </a:solidFill>
                <a:latin typeface="Lama Sans Light" pitchFamily="2" charset="-78"/>
                <a:cs typeface="Lama Sans Light" pitchFamily="2" charset="-78"/>
              </a:rPr>
              <a:t>6. تابع تطورات الذكاء الاصطناعي في خدمة التعليم القرآني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0DEC6-BA5A-254F-AAB7-4051C889B9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18949"/>
            <a:ext cx="10820401" cy="411480"/>
          </a:xfrm>
        </p:spPr>
        <p:txBody>
          <a:bodyPr>
            <a:noAutofit/>
          </a:bodyPr>
          <a:lstStyle/>
          <a:p>
            <a:pPr algn="r" rtl="1"/>
            <a:r>
              <a:rPr lang="ar-SA" sz="4000" b="0" dirty="0">
                <a:solidFill>
                  <a:schemeClr val="accent3"/>
                </a:solidFill>
                <a:latin typeface="The Year of Handicrafts" pitchFamily="2" charset="-78"/>
                <a:cs typeface="The Year of Handicrafts" pitchFamily="2" charset="-78"/>
              </a:rPr>
              <a:t>التوصيات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DA09436-88C1-CE41-B10C-A44B399BC112}"/>
              </a:ext>
            </a:extLst>
          </p:cNvPr>
          <p:cNvSpPr txBox="1">
            <a:spLocks/>
          </p:cNvSpPr>
          <p:nvPr/>
        </p:nvSpPr>
        <p:spPr>
          <a:xfrm>
            <a:off x="2275340" y="4978830"/>
            <a:ext cx="9230859" cy="191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2">
                    <a:lumMod val="50000"/>
                  </a:schemeClr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Aft>
                <a:spcPts val="50"/>
              </a:spcAft>
            </a:pPr>
            <a:r>
              <a:rPr lang="ar-SA" sz="2000" b="1" dirty="0">
                <a:solidFill>
                  <a:srgbClr val="F20202"/>
                </a:solidFill>
                <a:latin typeface="Lama Sans" pitchFamily="2" charset="-78"/>
                <a:cs typeface="Lama Sans" pitchFamily="2" charset="-78"/>
              </a:rPr>
              <a:t>التقنية أداة لخدمة كتاب الله،</a:t>
            </a:r>
          </a:p>
          <a:p>
            <a:pPr algn="r" rtl="1"/>
            <a:r>
              <a:rPr lang="ar-SA" sz="2000" b="1" dirty="0">
                <a:solidFill>
                  <a:srgbClr val="F20202"/>
                </a:solidFill>
                <a:latin typeface="Lama Sans" pitchFamily="2" charset="-78"/>
                <a:cs typeface="Lama Sans" pitchFamily="2" charset="-78"/>
              </a:rPr>
              <a:t>ونجاحها يبدأ من جاهزية المنظمة قبل جاهزية النظام.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ED85EA-519B-7C46-A5F7-6D599545E071}"/>
              </a:ext>
            </a:extLst>
          </p:cNvPr>
          <p:cNvSpPr txBox="1">
            <a:spLocks/>
          </p:cNvSpPr>
          <p:nvPr/>
        </p:nvSpPr>
        <p:spPr>
          <a:xfrm>
            <a:off x="685800" y="4476392"/>
            <a:ext cx="10820401" cy="4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2">
                    <a:lumMod val="75000"/>
                  </a:schemeClr>
                </a:solidFill>
                <a:latin typeface="SST Arabic Light" panose="020B0304030504020204" pitchFamily="34" charset="-78"/>
                <a:ea typeface="+mn-ea"/>
                <a:cs typeface="SST Arabic Light" panose="020B0304030504020204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 b="1" dirty="0">
                <a:solidFill>
                  <a:srgbClr val="6724D9"/>
                </a:solidFill>
                <a:latin typeface="Lama Sans Bold" panose="00000200000000000000" pitchFamily="2" charset="-78"/>
                <a:cs typeface="Lama Sans Bold" panose="00000200000000000000" pitchFamily="2" charset="-78"/>
              </a:rPr>
              <a:t>خلاصة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BFF4D-5C62-4E4A-8124-71DAF1BA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5F22815-5EC5-CF85-54B5-9A0DFBFEA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36" y="7681237"/>
            <a:ext cx="400290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s">
  <a:themeElements>
    <a:clrScheme name="ATQC">
      <a:dk1>
        <a:srgbClr val="3C3C3C"/>
      </a:dk1>
      <a:lt1>
        <a:srgbClr val="FFFFFF"/>
      </a:lt1>
      <a:dk2>
        <a:srgbClr val="D0D3D3"/>
      </a:dk2>
      <a:lt2>
        <a:srgbClr val="E6E7E8"/>
      </a:lt2>
      <a:accent1>
        <a:srgbClr val="6724D9"/>
      </a:accent1>
      <a:accent2>
        <a:srgbClr val="FB4B5D"/>
      </a:accent2>
      <a:accent3>
        <a:srgbClr val="D9D6C9"/>
      </a:accent3>
      <a:accent4>
        <a:srgbClr val="006054"/>
      </a:accent4>
      <a:accent5>
        <a:srgbClr val="B6B0A7"/>
      </a:accent5>
      <a:accent6>
        <a:srgbClr val="566958"/>
      </a:accent6>
      <a:hlink>
        <a:srgbClr val="468ECC"/>
      </a:hlink>
      <a:folHlink>
        <a:srgbClr val="D8BE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s">
  <a:themeElements>
    <a:clrScheme name="ATQC">
      <a:dk1>
        <a:srgbClr val="3C3C3C"/>
      </a:dk1>
      <a:lt1>
        <a:srgbClr val="FFFFFF"/>
      </a:lt1>
      <a:dk2>
        <a:srgbClr val="D0D3D3"/>
      </a:dk2>
      <a:lt2>
        <a:srgbClr val="E6E7E8"/>
      </a:lt2>
      <a:accent1>
        <a:srgbClr val="6724D9"/>
      </a:accent1>
      <a:accent2>
        <a:srgbClr val="FB4B5D"/>
      </a:accent2>
      <a:accent3>
        <a:srgbClr val="C0E9AA"/>
      </a:accent3>
      <a:accent4>
        <a:srgbClr val="96DBE7"/>
      </a:accent4>
      <a:accent5>
        <a:srgbClr val="F6E27F"/>
      </a:accent5>
      <a:accent6>
        <a:srgbClr val="FF9E57"/>
      </a:accent6>
      <a:hlink>
        <a:srgbClr val="468ECC"/>
      </a:hlink>
      <a:folHlink>
        <a:srgbClr val="D8BE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rs">
  <a:themeElements>
    <a:clrScheme name="ATQC">
      <a:dk1>
        <a:srgbClr val="3C3C3C"/>
      </a:dk1>
      <a:lt1>
        <a:srgbClr val="FFFFFF"/>
      </a:lt1>
      <a:dk2>
        <a:srgbClr val="D0D3D3"/>
      </a:dk2>
      <a:lt2>
        <a:srgbClr val="E6E7E8"/>
      </a:lt2>
      <a:accent1>
        <a:srgbClr val="6724D9"/>
      </a:accent1>
      <a:accent2>
        <a:srgbClr val="FB4B5D"/>
      </a:accent2>
      <a:accent3>
        <a:srgbClr val="C0E9AA"/>
      </a:accent3>
      <a:accent4>
        <a:srgbClr val="96DBE7"/>
      </a:accent4>
      <a:accent5>
        <a:srgbClr val="F6E27F"/>
      </a:accent5>
      <a:accent6>
        <a:srgbClr val="FF9E57"/>
      </a:accent6>
      <a:hlink>
        <a:srgbClr val="4FC3C8"/>
      </a:hlink>
      <a:folHlink>
        <a:srgbClr val="D6CB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581</Words>
  <Application>Microsoft Office PowerPoint</Application>
  <PresentationFormat>شاشة عريضة</PresentationFormat>
  <Paragraphs>132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11</vt:i4>
      </vt:variant>
    </vt:vector>
  </HeadingPairs>
  <TitlesOfParts>
    <vt:vector size="26" baseType="lpstr">
      <vt:lpstr>Arial</vt:lpstr>
      <vt:lpstr>Calibri</vt:lpstr>
      <vt:lpstr>Graphik Arabic</vt:lpstr>
      <vt:lpstr>Lama Sans</vt:lpstr>
      <vt:lpstr>Lama Sans Bold</vt:lpstr>
      <vt:lpstr>Lama Sans Light</vt:lpstr>
      <vt:lpstr>Lama Sans Medium</vt:lpstr>
      <vt:lpstr>Lama Sans SemiBold</vt:lpstr>
      <vt:lpstr>SST Arabic</vt:lpstr>
      <vt:lpstr>SST Arabic Light</vt:lpstr>
      <vt:lpstr>SST Arabic Medium</vt:lpstr>
      <vt:lpstr>The Year of Handicrafts</vt:lpstr>
      <vt:lpstr>Covers</vt:lpstr>
      <vt:lpstr>Pages</vt:lpstr>
      <vt:lpstr>Dividers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DIWAN .</dc:creator>
  <cp:lastModifiedBy>حلقات عبدالرزاق عفيفي</cp:lastModifiedBy>
  <cp:revision>79</cp:revision>
  <dcterms:created xsi:type="dcterms:W3CDTF">2018-03-22T13:50:50Z</dcterms:created>
  <dcterms:modified xsi:type="dcterms:W3CDTF">2026-04-30T07:07:58Z</dcterms:modified>
</cp:coreProperties>
</file>