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77450" cy="5668963"/>
  <p:notesSz cx="7559675" cy="106918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4D9"/>
    <a:srgbClr val="FB4B5D"/>
    <a:srgbClr val="D6CBE4"/>
    <a:srgbClr val="F2FFF2"/>
    <a:srgbClr val="C0E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5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283075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B2FC91-419F-4F3F-A828-2FE7A281B41D}" type="datetimeFigureOut">
              <a:rPr lang="ar-SA" smtClean="0"/>
              <a:t>14/11/1447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283075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64E290-B522-4C51-A8B1-EDD114B1DC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4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4E290-B522-4C51-A8B1-EDD114B1DC2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924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EF8FBA4-E2D7-4A1A-8DC3-304171CA56D1}" type="slidenum">
              <a:t>‹#›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endParaRPr lang="en-US" sz="4400" b="0" strike="noStrike" spc="-1">
              <a:solidFill>
                <a:srgbClr val="FFFFFF"/>
              </a:solidFill>
              <a:latin typeface="LM Roman 6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32588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75C0CF-8B62-4183-9B88-B22E124953AA}" type="slidenum">
              <a:t>‹#›</a:t>
            </a:fld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endParaRPr lang="en-US" sz="4400" b="0" strike="noStrike" spc="-1">
              <a:solidFill>
                <a:srgbClr val="FFFFFF"/>
              </a:solidFill>
              <a:latin typeface="LM Roman 6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280" y="132588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r" rtl="1">
              <a:spcBef>
                <a:spcPts val="1412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El Messi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160411-6EE7-48E5-BB65-69EA808B9F1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9C00E0E-6B04-41E0-956A-FCC22AFAEEB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225720"/>
            <a:ext cx="9069120" cy="946440"/>
          </a:xfrm>
          <a:prstGeom prst="rect">
            <a:avLst/>
          </a:prstGeom>
          <a:noFill/>
          <a:ln w="0">
            <a:noFill/>
          </a:ln>
          <a:effectLst>
            <a:outerShdw blurRad="50760" rotWithShape="0">
              <a:srgbClr val="0000FF"/>
            </a:outerShdw>
          </a:effectLst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KacstAr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80" y="1325880"/>
            <a:ext cx="9069120" cy="3287880"/>
          </a:xfrm>
          <a:prstGeom prst="rect">
            <a:avLst/>
          </a:prstGeom>
          <a:noFill/>
          <a:ln w="0">
            <a:noFill/>
          </a:ln>
          <a:effectLst>
            <a:outerShdw blurRad="50760" rotWithShape="0">
              <a:srgbClr val="000000"/>
            </a:outerShdw>
          </a:effectLst>
        </p:spPr>
        <p:txBody>
          <a:bodyPr lIns="0" tIns="0" rIns="0" bIns="0" anchor="t">
            <a:normAutofit fontScale="72805"/>
          </a:bodyPr>
          <a:lstStyle/>
          <a:p>
            <a:pPr marL="432000" indent="-324000" algn="r" rtl="1">
              <a:spcBef>
                <a:spcPts val="140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1" strike="noStrike" spc="-1">
                <a:solidFill>
                  <a:srgbClr val="FFFFFF"/>
                </a:solidFill>
                <a:latin typeface="Cairo"/>
              </a:rPr>
              <a:t>Click to edit the outline text format</a:t>
            </a:r>
          </a:p>
          <a:p>
            <a:pPr marL="864000" lvl="1" indent="-324000" algn="r" rtl="1">
              <a:spcBef>
                <a:spcPts val="1128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1" strike="noStrike" spc="-1">
                <a:solidFill>
                  <a:srgbClr val="FFFFFF"/>
                </a:solidFill>
                <a:latin typeface="Cairo"/>
              </a:rPr>
              <a:t>Second Outline Level</a:t>
            </a:r>
          </a:p>
          <a:p>
            <a:pPr marL="1296000" lvl="2" indent="-288000" algn="r" rtl="1">
              <a:spcBef>
                <a:spcPts val="8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latin typeface="Cairo"/>
              </a:rPr>
              <a:t>Third Outline Level</a:t>
            </a:r>
          </a:p>
          <a:p>
            <a:pPr marL="1728000" lvl="3" indent="-216000" algn="r" rtl="1">
              <a:spcBef>
                <a:spcPts val="56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1" strike="noStrike" spc="-1">
                <a:solidFill>
                  <a:srgbClr val="FFFFFF"/>
                </a:solidFill>
                <a:latin typeface="Cairo"/>
              </a:rPr>
              <a:t>Fourth Outline Level</a:t>
            </a:r>
          </a:p>
          <a:p>
            <a:pPr marL="2160000" lvl="4" indent="-216000" algn="r" rtl="1">
              <a:spcBef>
                <a:spcPts val="27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FFFFFF"/>
                </a:solidFill>
                <a:latin typeface="Cairo"/>
              </a:rPr>
              <a:t>Fifth Outline Level</a:t>
            </a:r>
          </a:p>
          <a:p>
            <a:pPr marL="2592000" lvl="5" indent="-216000" algn="r" rtl="1">
              <a:spcBef>
                <a:spcPts val="27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FFFFFF"/>
                </a:solidFill>
                <a:latin typeface="Cairo"/>
              </a:rPr>
              <a:t>Sixth Outline Level</a:t>
            </a:r>
          </a:p>
          <a:p>
            <a:pPr marL="3024000" lvl="6" indent="-216000" algn="r" rtl="1">
              <a:spcBef>
                <a:spcPts val="27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1" strike="noStrike" spc="-1">
                <a:solidFill>
                  <a:srgbClr val="FFFFFF"/>
                </a:solidFill>
                <a:latin typeface="Cairo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3280" y="516420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4120" y="516420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2E8B7A5-28BF-432F-A5EE-0DDE07627205}" type="slidenum"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" name="صورة 3"/>
          <p:cNvPicPr/>
          <p:nvPr/>
        </p:nvPicPr>
        <p:blipFill>
          <a:blip r:embed="rId5"/>
          <a:stretch/>
        </p:blipFill>
        <p:spPr>
          <a:xfrm>
            <a:off x="360" y="720"/>
            <a:ext cx="10076760" cy="566892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FCF"/>
            </a:gs>
            <a:gs pos="100000">
              <a:srgbClr val="000000"/>
            </a:gs>
          </a:gsLst>
          <a:path path="circle">
            <a:fillToRect l="95000" t="5000" r="5000" b="9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8820000" y="4500000"/>
            <a:ext cx="2520000" cy="2340000"/>
          </a:xfrm>
          <a:prstGeom prst="ellipse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LM Roman 6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3280" y="1325880"/>
            <a:ext cx="906840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91"/>
          </a:bodyPr>
          <a:lstStyle/>
          <a:p>
            <a:pPr marL="432000" indent="-324000" algn="r" rtl="1">
              <a:spcBef>
                <a:spcPts val="1412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El Messiri"/>
              </a:rPr>
              <a:t>Click to edit the outline text format</a:t>
            </a:r>
          </a:p>
          <a:p>
            <a:pPr marL="864000" lvl="1" indent="-324000" algn="r" rtl="1">
              <a:spcBef>
                <a:spcPts val="1128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El Messiri"/>
              </a:rPr>
              <a:t>Second Outline Level</a:t>
            </a:r>
          </a:p>
          <a:p>
            <a:pPr marL="1296000" lvl="2" indent="-288000" algn="r" rtl="1">
              <a:spcBef>
                <a:spcPts val="8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El Messiri"/>
              </a:rPr>
              <a:t>Third Outline Level</a:t>
            </a:r>
          </a:p>
          <a:p>
            <a:pPr marL="1728000" lvl="3" indent="-216000" algn="r" rtl="1">
              <a:spcBef>
                <a:spcPts val="56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El Messiri"/>
              </a:rPr>
              <a:t>Fourth Outline Level</a:t>
            </a:r>
          </a:p>
          <a:p>
            <a:pPr marL="2160000" lvl="4" indent="-216000" algn="r" rtl="1">
              <a:spcBef>
                <a:spcPts val="27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El Messiri"/>
              </a:rPr>
              <a:t>Fifth Outline Level</a:t>
            </a:r>
          </a:p>
          <a:p>
            <a:pPr marL="2592000" lvl="5" indent="-216000" algn="r" rtl="1">
              <a:spcBef>
                <a:spcPts val="27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El Messiri"/>
              </a:rPr>
              <a:t>Sixth Outline Level</a:t>
            </a:r>
          </a:p>
          <a:p>
            <a:pPr marL="3024000" lvl="6" indent="-216000" algn="r" rtl="1">
              <a:spcBef>
                <a:spcPts val="27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El Messiri"/>
              </a:rPr>
              <a:t>Seventh Outline Level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dt" idx="3"/>
          </p:nvPr>
        </p:nvSpPr>
        <p:spPr>
          <a:xfrm>
            <a:off x="503280" y="516420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ftr" idx="4"/>
          </p:nvPr>
        </p:nvSpPr>
        <p:spPr>
          <a:xfrm>
            <a:off x="3445560" y="516420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ar-SA" sz="1400" b="0" strike="noStrike" spc="-1">
                <a:solidFill>
                  <a:srgbClr val="FFFFFF"/>
                </a:solidFill>
                <a:latin typeface="Lama Sans Light"/>
                <a:cs typeface="Lama Sans Light"/>
              </a:defRPr>
            </a:lvl1pPr>
          </a:lstStyle>
          <a:p>
            <a:pPr indent="0" algn="ctr">
              <a:buNone/>
            </a:pPr>
            <a:r>
              <a:rPr lang="ar-SA" sz="1400" b="0" strike="noStrike" spc="-1">
                <a:solidFill>
                  <a:srgbClr val="FFFFFF"/>
                </a:solidFill>
                <a:latin typeface="Lama Sans Light"/>
                <a:cs typeface="Lama Sans Light"/>
              </a:rPr>
              <a:t>أحمد خرصي</a:t>
            </a:r>
            <a:endParaRPr lang="en-US" sz="1400" b="0" strike="noStrike" spc="-1">
              <a:solidFill>
                <a:srgbClr val="FFFFFF"/>
              </a:solidFill>
              <a:latin typeface="Lama Sans Light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5"/>
          </p:nvPr>
        </p:nvSpPr>
        <p:spPr>
          <a:xfrm>
            <a:off x="7224120" y="516420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2058F1-EF0C-4C7D-AABC-B5AC7CB71689}" type="slidenum"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3" name="Picture 1"/>
          <p:cNvPicPr/>
          <p:nvPr/>
        </p:nvPicPr>
        <p:blipFill>
          <a:blip r:embed="rId4"/>
          <a:stretch/>
        </p:blipFill>
        <p:spPr>
          <a:xfrm>
            <a:off x="8929800" y="4781880"/>
            <a:ext cx="1148400" cy="844920"/>
          </a:xfrm>
          <a:prstGeom prst="rect">
            <a:avLst/>
          </a:prstGeom>
          <a:ln w="0">
            <a:noFill/>
          </a:ln>
        </p:spPr>
      </p:pic>
      <p:pic>
        <p:nvPicPr>
          <p:cNvPr id="14" name="صورة 13"/>
          <p:cNvPicPr/>
          <p:nvPr/>
        </p:nvPicPr>
        <p:blipFill>
          <a:blip r:embed="rId5"/>
          <a:stretch/>
        </p:blipFill>
        <p:spPr>
          <a:xfrm>
            <a:off x="-31680" y="0"/>
            <a:ext cx="2484360" cy="172332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/>
          <p:cNvSpPr txBox="1"/>
          <p:nvPr/>
        </p:nvSpPr>
        <p:spPr>
          <a:xfrm>
            <a:off x="2471040" y="2159640"/>
            <a:ext cx="9041040" cy="1867320"/>
          </a:xfrm>
          <a:prstGeom prst="rect">
            <a:avLst/>
          </a:prstGeom>
          <a:noFill/>
          <a:ln w="0">
            <a:noFill/>
          </a:ln>
          <a:effectLst>
            <a:outerShdw blurRad="38160" rotWithShape="0">
              <a:srgbClr val="000000"/>
            </a:outerShdw>
          </a:effectLst>
        </p:spPr>
        <p:txBody>
          <a:bodyPr wrap="none" lIns="90000" tIns="45000" rIns="90000" bIns="45000" anchor="t">
            <a:noAutofit/>
          </a:bodyPr>
          <a:lstStyle/>
          <a:p>
            <a:pPr algn="ctr" rtl="1"/>
            <a:r>
              <a:rPr lang="en-US" sz="28000" b="0" strike="noStrike" spc="-1">
                <a:solidFill>
                  <a:srgbClr val="FFFFFF"/>
                </a:solidFill>
                <a:latin typeface="MCS Basmalah normal."/>
              </a:rPr>
              <a:t>m</a:t>
            </a:r>
            <a:endParaRPr lang="en-US" sz="28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983FBFE-C0A9-7A6B-CBB5-7A637C96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47" y="-119654"/>
            <a:ext cx="10203744" cy="590827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F38E508-4E4A-26E6-927A-DC50A180C4FF}"/>
              </a:ext>
            </a:extLst>
          </p:cNvPr>
          <p:cNvSpPr txBox="1"/>
          <p:nvPr/>
        </p:nvSpPr>
        <p:spPr>
          <a:xfrm>
            <a:off x="3326852" y="4407011"/>
            <a:ext cx="1551240" cy="360000"/>
          </a:xfrm>
          <a:prstGeom prst="rect">
            <a:avLst/>
          </a:prstGeom>
          <a:noFill/>
          <a:ln w="0">
            <a:noFill/>
          </a:ln>
          <a:effectLst>
            <a:outerShdw blurRad="254160" rotWithShape="0">
              <a:srgbClr val="FFFFFF"/>
            </a:outerShdw>
          </a:effectLst>
        </p:spPr>
        <p:txBody>
          <a:bodyPr wrap="none" lIns="90000" tIns="45000" rIns="90000" bIns="45000" anchor="t">
            <a:noAutofit/>
          </a:bodyPr>
          <a:lstStyle/>
          <a:p>
            <a:r>
              <a:rPr lang="ar-SA" sz="2800" b="0" strike="noStrike" spc="-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أحمد خرصي</a:t>
            </a:r>
            <a:endParaRPr lang="en-US" sz="2800" b="0" strike="noStrike" spc="-1" dirty="0">
              <a:solidFill>
                <a:srgbClr val="6724D9"/>
              </a:solidFill>
              <a:latin typeface="Lama Sans Bold" panose="00000200000000000000" pitchFamily="2" charset="-78"/>
              <a:cs typeface="Lama Sans Bold" panose="000002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A0A965-3B71-C1C7-0C00-D31316C8BC29}"/>
              </a:ext>
            </a:extLst>
          </p:cNvPr>
          <p:cNvSpPr txBox="1"/>
          <p:nvPr/>
        </p:nvSpPr>
        <p:spPr>
          <a:xfrm>
            <a:off x="1751962" y="1407602"/>
            <a:ext cx="6573526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rtl="1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ar-SA" sz="4800" b="1" strike="noStrike" spc="-1" dirty="0">
                <a:solidFill>
                  <a:srgbClr val="6724D9"/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  <a:latin typeface="The Year of Handicrafts"/>
                <a:cs typeface="The Year of Handicrafts"/>
              </a:rPr>
              <a:t>أنظمة تصحيح التلاوة التفاعلية باستخدام </a:t>
            </a:r>
            <a:r>
              <a:rPr lang="en-US" sz="4800" b="1" strike="noStrike" spc="-1" dirty="0">
                <a:solidFill>
                  <a:srgbClr val="6724D9"/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  <a:latin typeface="The Year of Handicrafts"/>
              </a:rPr>
              <a:t>	</a:t>
            </a:r>
            <a:r>
              <a:rPr lang="ar-SA" sz="4800" b="1" strike="noStrike" spc="-1" dirty="0">
                <a:solidFill>
                  <a:srgbClr val="6724D9"/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  <a:latin typeface="The Year of Handicrafts"/>
                <a:cs typeface="The Year of Handicrafts"/>
              </a:rPr>
              <a:t>تقنيات التعرف على الكلام</a:t>
            </a:r>
            <a:endParaRPr lang="en-US" sz="4800" b="0" strike="noStrike" spc="-1" dirty="0">
              <a:solidFill>
                <a:srgbClr val="6724D9"/>
              </a:solidFill>
              <a:effectLst>
                <a:glow rad="127000">
                  <a:schemeClr val="accent1">
                    <a:alpha val="0"/>
                  </a:schemeClr>
                </a:glow>
              </a:effectLst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رابط مستقيم 58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732750" y="1860480"/>
            <a:ext cx="4007250" cy="6445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المدونات الصوتية.</a:t>
            </a:r>
            <a:endParaRPr lang="en-US" sz="28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257300" y="2760480"/>
            <a:ext cx="6302699" cy="159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108000" algn="r" defTabSz="914400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</a:rPr>
              <a:t>1)   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LibrisSpeech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‏ 960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ساعة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إنجليزية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و 50000</a:t>
            </a: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ساعة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مختلطة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اللغات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ليست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العربية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من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ضمنها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</a:rPr>
              <a:t>2)     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TIMIT: ‏5.4 </a:t>
            </a: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ساعات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لكن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بجودة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عالية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.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تنوع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وبيانات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أكثر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</a:rPr>
              <a:t>3)     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Common Voice: ‏2900 </a:t>
            </a: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ساعة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للغة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/>
              </a:rPr>
              <a:t>العربية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/>
              </a:rPr>
              <a:t>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53760FEE-11C4-023B-80A8-9384E9FDBA22}"/>
              </a:ext>
            </a:extLst>
          </p:cNvPr>
          <p:cNvSpPr txBox="1">
            <a:spLocks/>
          </p:cNvSpPr>
          <p:nvPr/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019550" y="406290"/>
            <a:ext cx="5804489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التعرف على الكلام في التعليم.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63" name="رابط مستقيم 62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0000" y="3084480"/>
            <a:ext cx="7200000" cy="113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1)     مشروع 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BoldVoice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لتعليم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نطق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الإنجليزية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.</a:t>
            </a: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2(</a:t>
            </a:r>
            <a:r>
              <a:rPr lang="ar-SA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    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ELSA</a:t>
            </a: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3)    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DuoLingo</a:t>
            </a:r>
            <a:endParaRPr lang="en-US" sz="1800" spc="-1" dirty="0">
              <a:solidFill>
                <a:srgbClr val="FB4B5D"/>
              </a:solidFill>
              <a:latin typeface="Lama Sans Light" panose="00000200000000000000" pitchFamily="2" charset="-78"/>
              <a:cs typeface="Lama Sans Light" panose="000002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66" name="رابط مستقيم 65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7848000" y="1860480"/>
            <a:ext cx="2052000" cy="42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 indent="0" algn="ctr" defTabSz="914400" rtl="1">
              <a:lnSpc>
                <a:spcPct val="150000"/>
              </a:lnSpc>
              <a:buNone/>
            </a:pPr>
            <a:r>
              <a:rPr lang="ar-SA" sz="2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ترتيل</a:t>
            </a:r>
            <a:endParaRPr lang="en-US" sz="28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360000" y="2292480"/>
            <a:ext cx="7200000" cy="20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ar-SA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تطبيق ترتيل للذكاء الاصطناعي هو التطبيق </a:t>
            </a:r>
            <a:r>
              <a:rPr lang="ar-SA" sz="1800" spc="-1" dirty="0">
                <a:solidFill>
                  <a:srgbClr val="D6CBE4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الرائد عالمياً</a:t>
            </a:r>
            <a:r>
              <a:rPr lang="en-US" sz="1800" spc="-1" dirty="0">
                <a:solidFill>
                  <a:srgbClr val="D6CBE4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في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مجال</a:t>
            </a:r>
            <a:r>
              <a:rPr lang="en-US" sz="1800" b="1" spc="-1" dirty="0">
                <a:solidFill>
                  <a:srgbClr val="FFFF00"/>
                </a:solidFill>
                <a:latin typeface="Lama Sans Light"/>
                <a:cs typeface="Lama Sans Light"/>
              </a:rPr>
              <a:t> </a:t>
            </a:r>
            <a:r>
              <a:rPr lang="ar-SA" sz="1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حفظ القرآن الكريم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.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باستخدام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الذكاء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الاصطناعي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،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نزود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ar-SA" sz="1800" spc="-1" dirty="0">
                <a:solidFill>
                  <a:srgbClr val="D6CBE4"/>
                </a:solidFill>
                <a:latin typeface="Lama Sans Medium" panose="00000200000000000000" pitchFamily="2" charset="-78"/>
                <a:cs typeface="Lama Sans Medium" panose="00000200000000000000" pitchFamily="2" charset="-78"/>
              </a:rPr>
              <a:t>ملايين المسلمين حول العالم بالميزات والأدوات التي يحتاجونها</a:t>
            </a:r>
            <a:r>
              <a:rPr lang="en-US" sz="1800" b="1" spc="-1" dirty="0">
                <a:solidFill>
                  <a:srgbClr val="FFFF00"/>
                </a:solidFill>
                <a:latin typeface="Lama Sans Light"/>
                <a:cs typeface="Lama Sans Light"/>
              </a:rPr>
              <a:t> </a:t>
            </a:r>
            <a:r>
              <a:rPr lang="ar-SA" sz="1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لحفظ القرآن الكريم</a:t>
            </a:r>
            <a:r>
              <a:rPr lang="en-US" sz="1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والتواصل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معه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بشكل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لم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يسبق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له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مثيل</a:t>
            </a:r>
            <a:r>
              <a:rPr lang="en-US" sz="1800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.</a:t>
            </a:r>
          </a:p>
        </p:txBody>
      </p:sp>
      <p:pic>
        <p:nvPicPr>
          <p:cNvPr id="69" name="صورة 68"/>
          <p:cNvPicPr/>
          <p:nvPr/>
        </p:nvPicPr>
        <p:blipFill>
          <a:blip r:embed="rId3"/>
          <a:stretch/>
        </p:blipFill>
        <p:spPr>
          <a:xfrm>
            <a:off x="8336520" y="2520000"/>
            <a:ext cx="1023480" cy="102348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71" name="رابط مستقيم 70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7848000" y="1860480"/>
            <a:ext cx="2052000" cy="4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indent="0" algn="ctr" defTabSz="914400" rtl="1">
              <a:lnSpc>
                <a:spcPct val="150000"/>
              </a:lnSpc>
              <a:buNone/>
            </a:pPr>
            <a:r>
              <a:rPr lang="ar-SA" sz="22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قاري</a:t>
            </a:r>
            <a:endParaRPr lang="en-US" sz="22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60000" y="2292480"/>
            <a:ext cx="7200000" cy="20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يستخدم قاري 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AI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نماذج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ذكاء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اصطناعي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متخصصة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تم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تدريبها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على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تلاوات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القرآن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الكريم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لتحليل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نطق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الحروف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،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وتطبيق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أحكام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التجويد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كالغنة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والمد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والإدغام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والقلقلة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بدقة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عالية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في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الوقت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الفعلي</a:t>
            </a:r>
            <a:r>
              <a:rPr lang="en-US" sz="1800" b="0" strike="noStrike" spc="-1" dirty="0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.</a:t>
            </a:r>
          </a:p>
        </p:txBody>
      </p:sp>
      <p:pic>
        <p:nvPicPr>
          <p:cNvPr id="74" name="صورة 73"/>
          <p:cNvPicPr/>
          <p:nvPr/>
        </p:nvPicPr>
        <p:blipFill>
          <a:blip r:embed="rId3"/>
          <a:stretch/>
        </p:blipFill>
        <p:spPr>
          <a:xfrm>
            <a:off x="8229960" y="2286360"/>
            <a:ext cx="1225080" cy="122508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76" name="رابط مستقيم 75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7812000" y="1860480"/>
            <a:ext cx="2052000" cy="42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 rtl="1">
              <a:lnSpc>
                <a:spcPct val="150000"/>
              </a:lnSpc>
              <a:buNone/>
            </a:pPr>
            <a:r>
              <a:rPr lang="ar-SA" sz="1800" b="1" strike="noStrike" spc="-1" dirty="0">
                <a:solidFill>
                  <a:srgbClr val="6724D9"/>
                </a:solidFill>
                <a:latin typeface="Lama Sans Light"/>
                <a:cs typeface="Lama Sans Light"/>
              </a:rPr>
              <a:t>قاري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</p:txBody>
      </p:sp>
      <p:sp>
        <p:nvSpPr>
          <p:cNvPr id="78" name="مستطيل: زوايا مستديرة 77"/>
          <p:cNvSpPr/>
          <p:nvPr/>
        </p:nvSpPr>
        <p:spPr>
          <a:xfrm>
            <a:off x="1199749" y="1860480"/>
            <a:ext cx="6420502" cy="261576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  <a:effectLst>
            <a:outerShdw blurRad="254160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rtl="1">
              <a:spcBef>
                <a:spcPts val="1191"/>
              </a:spcBef>
              <a:spcAft>
                <a:spcPts val="992"/>
              </a:spcAft>
            </a:pPr>
            <a:r>
              <a:rPr lang="ar-SA" sz="1400" b="1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معالجة الصوت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algn="r" rtl="1">
              <a:spcBef>
                <a:spcPts val="1191"/>
              </a:spcBef>
              <a:spcAft>
                <a:spcPts val="992"/>
              </a:spcAft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يتم تسجيل الصوت الخام وتنظيفه وإعداده للتحليل.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marL="216000" indent="-216000" algn="r" rtl="1"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Wingdings" charset="2"/>
              <a:buChar char=""/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تقليل الضوضاء وتنظيف الإشارة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marL="216000" indent="-216000" algn="r" rtl="1"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Wingdings" charset="2"/>
              <a:buChar char=""/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تحويل الصوت إلى تمثيل طيفي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marL="216000" indent="-216000" algn="r" rtl="1"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Wingdings" charset="2"/>
              <a:buChar char=""/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استخراج الميزات (الميزات الصوتية القائمة على معاملات </a:t>
            </a:r>
            <a:r>
              <a:rPr lang="en-US" sz="1400" b="0" strike="noStrike" spc="-1" dirty="0">
                <a:solidFill>
                  <a:srgbClr val="FB4B5D"/>
                </a:solidFill>
                <a:latin typeface="Lama Sans Light"/>
              </a:rPr>
              <a:t>MFCC)</a:t>
            </a:r>
          </a:p>
        </p:txBody>
      </p:sp>
      <p:pic>
        <p:nvPicPr>
          <p:cNvPr id="80" name="صورة 79"/>
          <p:cNvPicPr/>
          <p:nvPr/>
        </p:nvPicPr>
        <p:blipFill>
          <a:blip r:embed="rId3"/>
          <a:stretch/>
        </p:blipFill>
        <p:spPr>
          <a:xfrm>
            <a:off x="8229600" y="2286000"/>
            <a:ext cx="1225080" cy="122508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DFE029C-64C2-9539-C1F1-876F94D30348}"/>
              </a:ext>
            </a:extLst>
          </p:cNvPr>
          <p:cNvSpPr/>
          <p:nvPr/>
        </p:nvSpPr>
        <p:spPr>
          <a:xfrm>
            <a:off x="8572140" y="3600000"/>
            <a:ext cx="540000" cy="540000"/>
          </a:xfrm>
          <a:prstGeom prst="ellipse">
            <a:avLst/>
          </a:prstGeom>
          <a:noFill/>
          <a:ln w="0">
            <a:solidFill>
              <a:srgbClr val="B4C7DC"/>
            </a:solidFill>
          </a:ln>
          <a:effectLst>
            <a:outerShdw blurRad="127080" dist="25560" dir="5400000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rtl="1"/>
            <a:r>
              <a:rPr lang="en-US" sz="1500" spc="-1" dirty="0">
                <a:solidFill>
                  <a:srgbClr val="6724D9"/>
                </a:solidFill>
                <a:latin typeface="Arial"/>
              </a:rPr>
              <a:t>1</a:t>
            </a:r>
            <a:endParaRPr lang="en-US" sz="1500" b="0" strike="noStrike" spc="-1" dirty="0">
              <a:solidFill>
                <a:srgbClr val="6724D9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82" name="رابط مستقيم 81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7848000" y="1860480"/>
            <a:ext cx="2052000" cy="42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 rtl="1">
              <a:lnSpc>
                <a:spcPct val="150000"/>
              </a:lnSpc>
              <a:buNone/>
            </a:pPr>
            <a:r>
              <a:rPr lang="ar-SA" sz="1800" b="1" strike="noStrike" spc="-1" dirty="0">
                <a:solidFill>
                  <a:srgbClr val="6724D9"/>
                </a:solidFill>
                <a:latin typeface="Lama Sans Light"/>
                <a:cs typeface="Lama Sans Light"/>
              </a:rPr>
              <a:t>قاري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</p:txBody>
      </p:sp>
      <p:sp>
        <p:nvSpPr>
          <p:cNvPr id="84" name="مستطيل: زوايا مستديرة 83"/>
          <p:cNvSpPr/>
          <p:nvPr/>
        </p:nvSpPr>
        <p:spPr>
          <a:xfrm>
            <a:off x="771633" y="1714425"/>
            <a:ext cx="6896934" cy="280995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  <a:effectLst>
            <a:outerShdw blurRad="254160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rtl="1">
              <a:spcBef>
                <a:spcPts val="1191"/>
              </a:spcBef>
              <a:spcAft>
                <a:spcPts val="992"/>
              </a:spcAft>
            </a:pPr>
            <a:r>
              <a:rPr lang="ar-SA" sz="1400" b="1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تحليل على مستوى الصوتيات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algn="r" rtl="1"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على عكس تطبيقات مطابقة الكلمات، يقوم تطبيق قارئ الذكاء الاصطناعي بتقسيم التلاوة إلى وحدات صوتية منفصلة.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algn="r" rtl="1">
              <a:spcBef>
                <a:spcPts val="1191"/>
              </a:spcBef>
              <a:spcAft>
                <a:spcPts val="992"/>
              </a:spcAft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تقسيم التلاوة إلى صوتيات منفصلة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algn="r" rtl="1">
              <a:spcBef>
                <a:spcPts val="1191"/>
              </a:spcBef>
              <a:spcAft>
                <a:spcPts val="992"/>
              </a:spcAft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مواءمة كل صوت مع النطق القرآني المتوقع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algn="r" rtl="1">
              <a:spcBef>
                <a:spcPts val="1191"/>
              </a:spcBef>
              <a:spcAft>
                <a:spcPts val="992"/>
              </a:spcAft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رصد انحرافات النطق الدقيقة على مستوى الصوت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</p:txBody>
      </p:sp>
      <p:sp>
        <p:nvSpPr>
          <p:cNvPr id="85" name="شكل بيضاوي 84"/>
          <p:cNvSpPr/>
          <p:nvPr/>
        </p:nvSpPr>
        <p:spPr>
          <a:xfrm>
            <a:off x="8572140" y="3600000"/>
            <a:ext cx="540000" cy="540000"/>
          </a:xfrm>
          <a:prstGeom prst="ellipse">
            <a:avLst/>
          </a:prstGeom>
          <a:noFill/>
          <a:ln w="0">
            <a:solidFill>
              <a:srgbClr val="B4C7DC"/>
            </a:solidFill>
          </a:ln>
          <a:effectLst>
            <a:outerShdw blurRad="127080" dist="25560" dir="5400000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rtl="1"/>
            <a:r>
              <a:rPr lang="en-US" sz="1500" b="0" strike="noStrike" spc="-1" dirty="0">
                <a:solidFill>
                  <a:srgbClr val="6724D9"/>
                </a:solidFill>
                <a:latin typeface="Arial"/>
              </a:rPr>
              <a:t>2</a:t>
            </a:r>
          </a:p>
        </p:txBody>
      </p:sp>
      <p:pic>
        <p:nvPicPr>
          <p:cNvPr id="86" name="صورة 85"/>
          <p:cNvPicPr/>
          <p:nvPr/>
        </p:nvPicPr>
        <p:blipFill>
          <a:blip r:embed="rId3"/>
          <a:stretch/>
        </p:blipFill>
        <p:spPr>
          <a:xfrm>
            <a:off x="8229600" y="2286000"/>
            <a:ext cx="1225080" cy="122508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/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88" name="رابط مستقيم 87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812000" y="1860480"/>
            <a:ext cx="2052000" cy="42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 rtl="1">
              <a:lnSpc>
                <a:spcPct val="150000"/>
              </a:lnSpc>
              <a:buNone/>
            </a:pPr>
            <a:r>
              <a:rPr lang="ar-SA" sz="1800" b="1" strike="noStrike" spc="-1" dirty="0">
                <a:solidFill>
                  <a:srgbClr val="6724D9"/>
                </a:solidFill>
                <a:latin typeface="Lama Sans Light"/>
                <a:cs typeface="Lama Sans Light"/>
              </a:rPr>
              <a:t>قاري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</p:txBody>
      </p:sp>
      <p:sp>
        <p:nvSpPr>
          <p:cNvPr id="90" name="مستطيل: زوايا مستديرة 89"/>
          <p:cNvSpPr/>
          <p:nvPr/>
        </p:nvSpPr>
        <p:spPr>
          <a:xfrm>
            <a:off x="694069" y="1919775"/>
            <a:ext cx="6594862" cy="247125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  <a:effectLst>
            <a:outerShdw blurRad="254160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rtl="1">
              <a:spcBef>
                <a:spcPts val="1191"/>
              </a:spcBef>
              <a:spcAft>
                <a:spcPts val="992"/>
              </a:spcAft>
            </a:pPr>
            <a:r>
              <a:rPr lang="ar-SA" sz="1400" b="1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تصنيف قواعد التجويد + التغذية الراجعة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algn="r" rtl="1">
              <a:spcBef>
                <a:spcPts val="1191"/>
              </a:spcBef>
              <a:spcAft>
                <a:spcPts val="992"/>
              </a:spcAft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يتم تقييم كل صوت وفقًا لقواعد التجويد، وتُقدَّم التغذية الراجعة فورًا.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marL="216000" indent="-216000" algn="r" rtl="1"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Wingdings" charset="2"/>
              <a:buChar char=""/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يُصنَّف تطبيق القاعدة، سواءً كان صحيحًا أم خاطئًا، على الفور.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marL="216000" indent="-216000" algn="r" rtl="1"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Wingdings" charset="2"/>
              <a:buChar char=""/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مقارنة النطق بالمخارج الصحيحة.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  <a:p>
            <a:pPr marL="216000" indent="-216000" algn="r" rtl="1"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Wingdings" charset="2"/>
              <a:buChar char=""/>
            </a:pPr>
            <a:r>
              <a:rPr lang="ar-SA" sz="14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تقديم إرشادات تصحيحية محددة في الوقت الفعلي.</a:t>
            </a:r>
            <a:endParaRPr lang="en-US" sz="1400" b="0" strike="noStrike" spc="-1" dirty="0">
              <a:solidFill>
                <a:srgbClr val="FB4B5D"/>
              </a:solidFill>
              <a:latin typeface="Lama Sans Light"/>
            </a:endParaRPr>
          </a:p>
        </p:txBody>
      </p:sp>
      <p:pic>
        <p:nvPicPr>
          <p:cNvPr id="92" name="صورة 91"/>
          <p:cNvPicPr/>
          <p:nvPr/>
        </p:nvPicPr>
        <p:blipFill>
          <a:blip r:embed="rId3"/>
          <a:stretch/>
        </p:blipFill>
        <p:spPr>
          <a:xfrm>
            <a:off x="8229600" y="2286000"/>
            <a:ext cx="1225080" cy="122508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3DF8D4C-898F-C887-FBB7-7691058C4660}"/>
              </a:ext>
            </a:extLst>
          </p:cNvPr>
          <p:cNvSpPr/>
          <p:nvPr/>
        </p:nvSpPr>
        <p:spPr>
          <a:xfrm>
            <a:off x="8572140" y="3600000"/>
            <a:ext cx="540000" cy="540000"/>
          </a:xfrm>
          <a:prstGeom prst="ellipse">
            <a:avLst/>
          </a:prstGeom>
          <a:noFill/>
          <a:ln w="0">
            <a:solidFill>
              <a:srgbClr val="B4C7DC"/>
            </a:solidFill>
          </a:ln>
          <a:effectLst>
            <a:outerShdw blurRad="127080" dist="25560" dir="5400000" rotWithShape="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rtl="1"/>
            <a:r>
              <a:rPr lang="en-US" sz="1500" b="0" strike="noStrike" spc="-1" dirty="0">
                <a:solidFill>
                  <a:srgbClr val="6724D9"/>
                </a:solidFill>
                <a:latin typeface="Arial"/>
              </a:rPr>
              <a:t>3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94" name="رابط مستقيم 93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7848000" y="1860480"/>
            <a:ext cx="2052000" cy="42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en-US" sz="1800" b="1" strike="noStrike" spc="-1" dirty="0">
                <a:solidFill>
                  <a:srgbClr val="6724D9"/>
                </a:solidFill>
                <a:latin typeface="Lama Sans Light"/>
              </a:rPr>
              <a:t>Al </a:t>
            </a:r>
            <a:r>
              <a:rPr lang="en-US" sz="1800" b="1" strike="noStrike" spc="-1" dirty="0" err="1">
                <a:solidFill>
                  <a:srgbClr val="6724D9"/>
                </a:solidFill>
                <a:latin typeface="Lama Sans Light"/>
              </a:rPr>
              <a:t>Siraat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343800" y="2710440"/>
            <a:ext cx="7200000" cy="67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لم نتمكن من الوصول إلى توصيف تقني عدا أنه يصحح التلاوة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</p:txBody>
      </p:sp>
      <p:pic>
        <p:nvPicPr>
          <p:cNvPr id="97" name="صورة 96"/>
          <p:cNvPicPr/>
          <p:nvPr/>
        </p:nvPicPr>
        <p:blipFill>
          <a:blip r:embed="rId3"/>
          <a:stretch/>
        </p:blipFill>
        <p:spPr>
          <a:xfrm>
            <a:off x="8350200" y="2478600"/>
            <a:ext cx="1143000" cy="114300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/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99" name="رابط مستقيم 98"/>
          <p:cNvSpPr/>
          <p:nvPr/>
        </p:nvSpPr>
        <p:spPr>
          <a:xfrm>
            <a:off x="7740000" y="1980000"/>
            <a:ext cx="0" cy="34302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60000" y="1820721"/>
            <a:ext cx="7200000" cy="20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يستعمل الذكاء الاصطناعي لتقييم مخارج الحروف: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يكتشف أخطاء المخارج.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يكتشف اللحن (الخطأ في الحركة).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يفرق بين المد والقصر.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مجاني للمتعلم.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</p:txBody>
      </p:sp>
      <p:pic>
        <p:nvPicPr>
          <p:cNvPr id="101" name="صورة 100"/>
          <p:cNvPicPr/>
          <p:nvPr/>
        </p:nvPicPr>
        <p:blipFill>
          <a:blip r:embed="rId3"/>
          <a:stretch/>
        </p:blipFill>
        <p:spPr>
          <a:xfrm>
            <a:off x="8278200" y="2502000"/>
            <a:ext cx="1246680" cy="91152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أنظمة تصحيح التلاوة.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</a:endParaRPr>
          </a:p>
        </p:txBody>
      </p:sp>
      <p:sp>
        <p:nvSpPr>
          <p:cNvPr id="103" name="رابط مستقيم 102"/>
          <p:cNvSpPr/>
          <p:nvPr/>
        </p:nvSpPr>
        <p:spPr>
          <a:xfrm>
            <a:off x="7740000" y="1980000"/>
            <a:ext cx="0" cy="2592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60000" y="1602630"/>
            <a:ext cx="7200000" cy="22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لوح تحكم لمتابعة تقدم الطالب في تطبيق الجوال </a:t>
            </a:r>
            <a:r>
              <a:rPr lang="en-US" sz="1800" spc="-1" dirty="0" err="1">
                <a:solidFill>
                  <a:srgbClr val="FB4B5D"/>
                </a:solidFill>
                <a:latin typeface="Lama Sans Light"/>
                <a:cs typeface="Lama Sans Light"/>
              </a:rPr>
              <a:t>ILearnQuran</a:t>
            </a:r>
            <a:r>
              <a:rPr lang="en-US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:</a:t>
            </a: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يربط بتطبيق الجوال عن الرمز المرئي.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يدير أكثر من حساب تطبيق جوال.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يمكن الأستاذ من مراجعة قراءة الطالب.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285750" indent="-285750" algn="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FB4B5D"/>
              </a:buClr>
              <a:buSzPct val="80000"/>
              <a:buFont typeface="Arial" panose="020B0604020202020204" pitchFamily="34" charset="0"/>
              <a:buChar char="•"/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يتيح إدارة الفصول </a:t>
            </a:r>
            <a:r>
              <a:rPr lang="ar-SA" sz="1800" spc="-1" dirty="0" err="1">
                <a:solidFill>
                  <a:srgbClr val="FB4B5D"/>
                </a:solidFill>
                <a:latin typeface="Lama Sans Light"/>
                <a:cs typeface="Lama Sans Light"/>
              </a:rPr>
              <a:t>لادراسية</a:t>
            </a: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indent="0" algn="ctr" defTabSz="914400" rtl="1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en-US" sz="1800" b="1" strike="noStrike" spc="-1" dirty="0">
                <a:solidFill>
                  <a:srgbClr val="6724D9"/>
                </a:solidFill>
                <a:latin typeface="Lama Sans Bold" panose="00000200000000000000" pitchFamily="2" charset="-78"/>
                <a:cs typeface="Lama Sans Bold" panose="00000200000000000000" pitchFamily="2" charset="-78"/>
              </a:rPr>
              <a:t>https://dashboard.ilearnquran.org</a:t>
            </a:r>
            <a:endParaRPr lang="en-US" sz="1800" b="0" strike="noStrike" spc="-1" dirty="0">
              <a:solidFill>
                <a:srgbClr val="6724D9"/>
              </a:solidFill>
              <a:latin typeface="Lama Sans Bold" panose="00000200000000000000" pitchFamily="2" charset="-78"/>
              <a:cs typeface="Lama Sans Bold" panose="00000200000000000000" pitchFamily="2" charset="-78"/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7812000" y="1860480"/>
            <a:ext cx="205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491" lnSpcReduction="10000"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100" b="1" spc="-1" dirty="0" err="1">
                <a:solidFill>
                  <a:srgbClr val="6724D9"/>
                </a:solidFill>
                <a:latin typeface="Lama Sans Light"/>
                <a:ea typeface="+mj-ea"/>
                <a:cs typeface="+mj-cs"/>
              </a:rPr>
              <a:t>IlearnQuran</a:t>
            </a:r>
            <a:endParaRPr lang="en-US" sz="2100" b="1" spc="-1" dirty="0">
              <a:solidFill>
                <a:srgbClr val="6724D9"/>
              </a:solidFill>
              <a:latin typeface="Lama Sans Light"/>
              <a:ea typeface="+mj-ea"/>
              <a:cs typeface="+mj-cs"/>
            </a:endParaRPr>
          </a:p>
          <a:p>
            <a:pPr algn="ctr" defTabSz="914400">
              <a:lnSpc>
                <a:spcPct val="150000"/>
              </a:lnSpc>
            </a:pPr>
            <a:r>
              <a:rPr lang="ar-SA" sz="2100" b="1" spc="-1" dirty="0">
                <a:solidFill>
                  <a:srgbClr val="6724D9"/>
                </a:solidFill>
                <a:latin typeface="Lama Sans Light"/>
                <a:ea typeface="+mj-ea"/>
                <a:cs typeface="+mj-cs"/>
              </a:rPr>
              <a:t>للآباء</a:t>
            </a:r>
            <a:endParaRPr lang="en-US" sz="2100" b="1" spc="-1" dirty="0">
              <a:solidFill>
                <a:srgbClr val="6724D9"/>
              </a:solidFill>
              <a:latin typeface="Lama Sans Light"/>
              <a:ea typeface="+mj-ea"/>
              <a:cs typeface="+mj-cs"/>
            </a:endParaRPr>
          </a:p>
          <a:p>
            <a:pPr algn="ctr" defTabSz="914400">
              <a:lnSpc>
                <a:spcPct val="150000"/>
              </a:lnSpc>
            </a:pPr>
            <a:r>
              <a:rPr lang="ar-SA" sz="2100" b="1" spc="-1" dirty="0">
                <a:solidFill>
                  <a:srgbClr val="6724D9"/>
                </a:solidFill>
                <a:latin typeface="Lama Sans Light"/>
                <a:ea typeface="+mj-ea"/>
                <a:cs typeface="+mj-cs"/>
              </a:rPr>
              <a:t>المعلمين</a:t>
            </a:r>
            <a:endParaRPr lang="en-US" sz="2100" b="1" spc="-1" dirty="0">
              <a:solidFill>
                <a:srgbClr val="6724D9"/>
              </a:solidFill>
              <a:latin typeface="Lama Sans Light"/>
              <a:ea typeface="+mj-ea"/>
              <a:cs typeface="+mj-cs"/>
            </a:endParaRPr>
          </a:p>
          <a:p>
            <a:pPr algn="ctr" defTabSz="914400">
              <a:lnSpc>
                <a:spcPct val="150000"/>
              </a:lnSpc>
            </a:pPr>
            <a:r>
              <a:rPr lang="ar-SA" sz="2100" b="1" spc="-1" dirty="0">
                <a:solidFill>
                  <a:srgbClr val="6724D9"/>
                </a:solidFill>
                <a:latin typeface="Lama Sans Light"/>
                <a:ea typeface="+mj-ea"/>
                <a:cs typeface="+mj-cs"/>
              </a:rPr>
              <a:t>مشرفي الحلقات والمدارس</a:t>
            </a:r>
            <a:endParaRPr lang="en-US" sz="2100" b="1" spc="-1" dirty="0">
              <a:solidFill>
                <a:srgbClr val="6724D9"/>
              </a:solidFill>
              <a:latin typeface="Lama Sans Light"/>
              <a:ea typeface="+mj-ea"/>
              <a:cs typeface="+mj-cs"/>
            </a:endParaRPr>
          </a:p>
        </p:txBody>
      </p:sp>
      <p:pic>
        <p:nvPicPr>
          <p:cNvPr id="106" name="صورة 105"/>
          <p:cNvPicPr/>
          <p:nvPr/>
        </p:nvPicPr>
        <p:blipFill>
          <a:blip r:embed="rId3"/>
          <a:stretch/>
        </p:blipFill>
        <p:spPr>
          <a:xfrm>
            <a:off x="8328600" y="3537000"/>
            <a:ext cx="946800" cy="92088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7FCA1A4-C7B4-DF7D-CE04-FFA8F1F7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" y="-254248"/>
            <a:ext cx="10065141" cy="6177458"/>
          </a:xfrm>
          <a:prstGeom prst="rect">
            <a:avLst/>
          </a:prstGeom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sz="4400" b="0" strike="noStrike" spc="-1" dirty="0">
                <a:solidFill>
                  <a:srgbClr val="C0E9AA"/>
                </a:solidFill>
                <a:latin typeface="The Year of Handicrafts Black"/>
                <a:cs typeface="The Year of Handicrafts Black"/>
              </a:rPr>
              <a:t>محدثكم</a:t>
            </a:r>
            <a:endParaRPr lang="en-US" sz="4400" b="0" strike="noStrike" spc="-1" dirty="0">
              <a:solidFill>
                <a:srgbClr val="C0E9AA"/>
              </a:solidFill>
              <a:latin typeface="LM Roman 6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043280" y="1572120"/>
            <a:ext cx="615672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marL="216000" indent="-216000" algn="r" defTabSz="914400" rtl="1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"/>
                <a:cs typeface="The Year of Handicrafts"/>
              </a:rPr>
              <a:t>أحمد خرصي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  <a:p>
            <a:pPr marL="216000" indent="-216000" algn="r" defTabSz="914400" rtl="1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"/>
                <a:cs typeface="The Year of Handicrafts"/>
              </a:rPr>
              <a:t>أستاذ مشارك بجامعة الإمام محمد بن سعود الإسلامية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  <a:p>
            <a:pPr marL="216000" indent="-216000" algn="r" defTabSz="914400" rtl="1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"/>
                <a:cs typeface="The Year of Handicrafts"/>
              </a:rPr>
              <a:t>تخصص علوم الحاسب، ذكاء اصطناعي، حوسبة اللغة العربية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  <a:p>
            <a:pPr marL="216000" indent="-216000" algn="r" defTabSz="914400" rtl="1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"/>
                <a:cs typeface="The Year of Handicrafts"/>
              </a:rPr>
              <a:t>مؤسس إنتل جي إكس لحلول الذكاء الاصطناعي </a:t>
            </a:r>
            <a:r>
              <a:rPr lang="en-US" sz="1800" b="0" strike="noStrike" spc="-1" dirty="0">
                <a:solidFill>
                  <a:srgbClr val="6724D9"/>
                </a:solidFill>
                <a:latin typeface="Lama Sans"/>
              </a:rPr>
              <a:t>intelgx.com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  <a:p>
            <a:pPr marL="216000" indent="-216000" algn="r" defTabSz="914400" rtl="1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"/>
                <a:cs typeface="The Year of Handicrafts"/>
              </a:rPr>
              <a:t>مطور أنظمة بلقيس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  <a:p>
            <a:pPr marL="216000" indent="-216000" algn="r" defTabSz="914400" rtl="1"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"/>
                <a:cs typeface="The Year of Handicrafts"/>
              </a:rPr>
              <a:t>مطور الملقن الآلي للقرآن الكريم </a:t>
            </a:r>
            <a:r>
              <a:rPr lang="en-US" sz="1800" b="0" strike="noStrike" spc="-1" dirty="0">
                <a:solidFill>
                  <a:srgbClr val="6724D9"/>
                </a:solidFill>
                <a:latin typeface="Lama Sans"/>
              </a:rPr>
              <a:t>ILearmQuran.org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  <a:p>
            <a:pPr indent="0" algn="ctr" defTabSz="914400">
              <a:lnSpc>
                <a:spcPct val="150000"/>
              </a:lnSpc>
              <a:buNone/>
            </a:pPr>
            <a:r>
              <a:rPr lang="en-US" sz="1800" b="0" strike="noStrike" spc="-1" dirty="0">
                <a:solidFill>
                  <a:srgbClr val="6724D9"/>
                </a:solidFill>
                <a:latin typeface="Lama Sans"/>
              </a:rPr>
              <a:t>+213661969697 | +966506044302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</p:txBody>
      </p:sp>
      <p:pic>
        <p:nvPicPr>
          <p:cNvPr id="22" name="صورة 21"/>
          <p:cNvPicPr/>
          <p:nvPr/>
        </p:nvPicPr>
        <p:blipFill>
          <a:blip r:embed="rId3"/>
          <a:stretch/>
        </p:blipFill>
        <p:spPr>
          <a:xfrm>
            <a:off x="7884000" y="2160000"/>
            <a:ext cx="1800000" cy="180000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sp>
        <p:nvSpPr>
          <p:cNvPr id="23" name="رابط مستقيم 22"/>
          <p:cNvSpPr/>
          <p:nvPr/>
        </p:nvSpPr>
        <p:spPr>
          <a:xfrm>
            <a:off x="7380000" y="1620000"/>
            <a:ext cx="0" cy="3240000"/>
          </a:xfrm>
          <a:prstGeom prst="line">
            <a:avLst/>
          </a:prstGeom>
          <a:ln w="0">
            <a:solidFill>
              <a:srgbClr val="6724D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" name="صورة 23"/>
          <p:cNvPicPr/>
          <p:nvPr/>
        </p:nvPicPr>
        <p:blipFill>
          <a:blip r:embed="rId4"/>
          <a:stretch/>
        </p:blipFill>
        <p:spPr>
          <a:xfrm>
            <a:off x="914400" y="3200400"/>
            <a:ext cx="986760" cy="42552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828800" y="471600"/>
            <a:ext cx="633312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57200" lvl="1" indent="0" algn="ctr">
              <a:spcBef>
                <a:spcPts val="1001"/>
              </a:spcBef>
              <a:buNone/>
              <a:tabLst>
                <a:tab pos="0" algn="l"/>
              </a:tabLst>
            </a:pPr>
            <a:r>
              <a:rPr lang="ar-SA" sz="4800" b="1" strike="noStrike" spc="-1" dirty="0">
                <a:solidFill>
                  <a:srgbClr val="6724D9"/>
                </a:solidFill>
                <a:latin typeface="The Year of Handicrafts"/>
                <a:cs typeface="The Year of Handicrafts"/>
              </a:rPr>
              <a:t>تجربة حية</a:t>
            </a:r>
            <a:endParaRPr lang="en-US" sz="4800" b="0" strike="noStrike" spc="-1" dirty="0">
              <a:solidFill>
                <a:srgbClr val="6724D9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6B90351-7EE7-5025-52FF-88ADFF4AA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5666923"/>
          </a:xfrm>
          <a:prstGeom prst="rect">
            <a:avLst/>
          </a:prstGeom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79280" y="82440"/>
            <a:ext cx="9644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sz="4400" b="0" strike="noStrike" spc="-1">
                <a:solidFill>
                  <a:srgbClr val="FFFFFF"/>
                </a:solidFill>
                <a:latin typeface="The Year of Handicrafts Black"/>
                <a:cs typeface="The Year of Handicrafts Black"/>
              </a:rPr>
              <a:t>المواضيع</a:t>
            </a:r>
            <a:endParaRPr lang="en-US" sz="4400" b="0" strike="noStrike" spc="-1">
              <a:solidFill>
                <a:srgbClr val="FFFFFF"/>
              </a:solidFill>
              <a:latin typeface="LM Roman 6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59999" y="2638545"/>
            <a:ext cx="7200000" cy="126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000" b="0" strike="noStrike" spc="-1" dirty="0">
                <a:solidFill>
                  <a:schemeClr val="bg1"/>
                </a:solidFill>
                <a:latin typeface="Lama Sans Light"/>
                <a:cs typeface="Lama Sans Light"/>
              </a:rPr>
              <a:t>أنظمة الذكاء الاصطناعي في  التعليم.</a:t>
            </a:r>
            <a:endParaRPr lang="en-US" sz="2000" b="0" strike="noStrike" spc="-1" dirty="0">
              <a:solidFill>
                <a:schemeClr val="bg1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000" b="0" strike="noStrike" spc="-1" dirty="0">
                <a:solidFill>
                  <a:schemeClr val="bg1"/>
                </a:solidFill>
                <a:latin typeface="Lama Sans Light"/>
                <a:cs typeface="Lama Sans Light"/>
              </a:rPr>
              <a:t>أنظمة التعرف على الكلام في التعليم.</a:t>
            </a:r>
            <a:endParaRPr lang="en-US" sz="2000" b="0" strike="noStrike" spc="-1" dirty="0">
              <a:solidFill>
                <a:schemeClr val="bg1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000" b="0" strike="noStrike" spc="-1" dirty="0">
                <a:solidFill>
                  <a:schemeClr val="bg1"/>
                </a:solidFill>
                <a:latin typeface="Lama Sans Light"/>
                <a:cs typeface="Lama Sans Light"/>
              </a:rPr>
              <a:t>أنظمة تصحيح التلاوة</a:t>
            </a:r>
            <a:endParaRPr lang="en-US" sz="2000" b="0" strike="noStrike" spc="-1" dirty="0">
              <a:solidFill>
                <a:schemeClr val="bg1"/>
              </a:solidFill>
              <a:latin typeface="El Messiri"/>
            </a:endParaRPr>
          </a:p>
        </p:txBody>
      </p:sp>
      <p:sp>
        <p:nvSpPr>
          <p:cNvPr id="27" name="رابط مستقيم 26"/>
          <p:cNvSpPr/>
          <p:nvPr/>
        </p:nvSpPr>
        <p:spPr>
          <a:xfrm>
            <a:off x="7667625" y="2638544"/>
            <a:ext cx="0" cy="1501455"/>
          </a:xfrm>
          <a:prstGeom prst="line">
            <a:avLst/>
          </a:prstGeom>
          <a:ln w="0">
            <a:solidFill>
              <a:srgbClr val="F2FFF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949B22C-D34D-3068-7465-1AB7EAA8184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775252" y="2638545"/>
            <a:ext cx="487687" cy="126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000" b="0" strike="noStrike" spc="-1" dirty="0">
                <a:solidFill>
                  <a:schemeClr val="bg1"/>
                </a:solidFill>
                <a:latin typeface="El Messiri"/>
              </a:rPr>
              <a:t>01</a:t>
            </a: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000" spc="-1" dirty="0">
                <a:solidFill>
                  <a:schemeClr val="bg1"/>
                </a:solidFill>
                <a:latin typeface="El Messiri"/>
              </a:rPr>
              <a:t>02</a:t>
            </a: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000" spc="-1" dirty="0">
                <a:solidFill>
                  <a:schemeClr val="bg1"/>
                </a:solidFill>
                <a:latin typeface="El Messiri"/>
              </a:rPr>
              <a:t>03</a:t>
            </a:r>
            <a:endParaRPr lang="en-US" sz="2000" b="0" strike="noStrike" spc="-1" dirty="0">
              <a:solidFill>
                <a:schemeClr val="bg1"/>
              </a:solidFill>
              <a:latin typeface="El Messiri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r" rtl="1">
              <a:buNone/>
            </a:pPr>
            <a:r>
              <a:rPr lang="ar-SA" dirty="0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  <p:sp>
        <p:nvSpPr>
          <p:cNvPr id="29" name="رابط مستقيم 28"/>
          <p:cNvSpPr/>
          <p:nvPr/>
        </p:nvSpPr>
        <p:spPr>
          <a:xfrm>
            <a:off x="8587725" y="2690219"/>
            <a:ext cx="0" cy="1596031"/>
          </a:xfrm>
          <a:prstGeom prst="line">
            <a:avLst/>
          </a:prstGeom>
          <a:ln w="0">
            <a:solidFill>
              <a:srgbClr val="6724D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209800" y="2620963"/>
            <a:ext cx="5859718" cy="1817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4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1)    لماذا الذكاء الاصطناعي في التعليم؟</a:t>
            </a:r>
            <a:endParaRPr lang="en-US" sz="24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4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2)   التحديات.</a:t>
            </a:r>
            <a:endParaRPr lang="en-US" sz="24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4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3)   المدونات الصوتية.</a:t>
            </a:r>
            <a:endParaRPr lang="en-US" sz="24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رابط مستقيم 31"/>
          <p:cNvSpPr/>
          <p:nvPr/>
        </p:nvSpPr>
        <p:spPr>
          <a:xfrm>
            <a:off x="7740000" y="1800000"/>
            <a:ext cx="0" cy="234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644440" y="1716480"/>
            <a:ext cx="4399560" cy="20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 rtl="1">
              <a:lnSpc>
                <a:spcPct val="150000"/>
              </a:lnSpc>
              <a:buClr>
                <a:srgbClr val="6724D9"/>
              </a:buClr>
              <a:buFont typeface="OpenSymbol"/>
              <a:buAutoNum type="arabicParenR"/>
            </a:pPr>
            <a:r>
              <a:rPr lang="ar-SA" sz="1800" b="0" strike="noStrike" spc="-1" dirty="0">
                <a:solidFill>
                  <a:srgbClr val="6724D9"/>
                </a:solidFill>
                <a:latin typeface="Lama Sans Light"/>
                <a:cs typeface="Lama Sans Light"/>
              </a:rPr>
              <a:t>لماذا الذكاء الاصطناعي في التعليم؟</a:t>
            </a:r>
            <a:endParaRPr lang="en-US" sz="1800" b="0" strike="noStrike" spc="-1" dirty="0">
              <a:solidFill>
                <a:srgbClr val="6724D9"/>
              </a:solidFill>
              <a:latin typeface="El Messiri"/>
            </a:endParaRPr>
          </a:p>
        </p:txBody>
      </p:sp>
      <p:pic>
        <p:nvPicPr>
          <p:cNvPr id="34" name="صورة 33"/>
          <p:cNvPicPr/>
          <p:nvPr/>
        </p:nvPicPr>
        <p:blipFill>
          <a:blip r:embed="rId2"/>
          <a:stretch/>
        </p:blipFill>
        <p:spPr>
          <a:xfrm>
            <a:off x="6004440" y="2343600"/>
            <a:ext cx="1375560" cy="143640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pic>
        <p:nvPicPr>
          <p:cNvPr id="35" name="صورة 34"/>
          <p:cNvPicPr/>
          <p:nvPr/>
        </p:nvPicPr>
        <p:blipFill>
          <a:blip r:embed="rId2"/>
          <a:stretch/>
        </p:blipFill>
        <p:spPr>
          <a:xfrm>
            <a:off x="3240000" y="1800000"/>
            <a:ext cx="686160" cy="71640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pic>
        <p:nvPicPr>
          <p:cNvPr id="36" name="صورة 35"/>
          <p:cNvPicPr/>
          <p:nvPr/>
        </p:nvPicPr>
        <p:blipFill>
          <a:blip r:embed="rId2"/>
          <a:stretch/>
        </p:blipFill>
        <p:spPr>
          <a:xfrm>
            <a:off x="2520000" y="2703600"/>
            <a:ext cx="686160" cy="71640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pic>
        <p:nvPicPr>
          <p:cNvPr id="37" name="صورة 36"/>
          <p:cNvPicPr/>
          <p:nvPr/>
        </p:nvPicPr>
        <p:blipFill>
          <a:blip r:embed="rId2"/>
          <a:stretch/>
        </p:blipFill>
        <p:spPr>
          <a:xfrm>
            <a:off x="3093840" y="3603600"/>
            <a:ext cx="686160" cy="716400"/>
          </a:xfrm>
          <a:prstGeom prst="rect">
            <a:avLst/>
          </a:prstGeom>
          <a:ln w="0">
            <a:noFill/>
          </a:ln>
          <a:effectLst>
            <a:outerShdw blurRad="254160" rotWithShape="0">
              <a:srgbClr val="FFFFFF"/>
            </a:outerShdw>
          </a:effectLst>
        </p:spPr>
      </p:pic>
      <p:sp>
        <p:nvSpPr>
          <p:cNvPr id="38" name="رابط مستقيم 37"/>
          <p:cNvSpPr/>
          <p:nvPr/>
        </p:nvSpPr>
        <p:spPr>
          <a:xfrm flipV="1">
            <a:off x="3960000" y="3060000"/>
            <a:ext cx="1800000" cy="180000"/>
          </a:xfrm>
          <a:prstGeom prst="line">
            <a:avLst/>
          </a:prstGeom>
          <a:ln w="0">
            <a:solidFill>
              <a:srgbClr val="DEE6E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رابط مستقيم 38"/>
          <p:cNvSpPr/>
          <p:nvPr/>
        </p:nvSpPr>
        <p:spPr>
          <a:xfrm flipH="1">
            <a:off x="3960000" y="3240000"/>
            <a:ext cx="1800000" cy="180000"/>
          </a:xfrm>
          <a:prstGeom prst="line">
            <a:avLst/>
          </a:prstGeom>
          <a:ln w="0">
            <a:solidFill>
              <a:srgbClr val="DEE6E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140000" y="3420000"/>
            <a:ext cx="980640" cy="244440"/>
          </a:xfrm>
          <a:prstGeom prst="rect">
            <a:avLst/>
          </a:prstGeom>
          <a:noFill/>
          <a:ln w="0">
            <a:noFill/>
          </a:ln>
          <a:effectLst>
            <a:outerShdw blurRad="254160" rotWithShape="0">
              <a:srgbClr val="FFFFFF"/>
            </a:outerShdw>
          </a:effectLst>
        </p:spPr>
        <p:txBody>
          <a:bodyPr wrap="none" lIns="90000" tIns="45000" rIns="90000" bIns="45000" anchor="t">
            <a:noAutofit/>
          </a:bodyPr>
          <a:lstStyle/>
          <a:p>
            <a:r>
              <a:rPr lang="ar-SA" sz="1800" b="0" strike="noStrike" spc="-1" dirty="0">
                <a:solidFill>
                  <a:srgbClr val="6724D9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تلقين</a:t>
            </a:r>
            <a:r>
              <a:rPr lang="en-US" sz="1800" b="0" strike="noStrike" spc="-1" dirty="0">
                <a:solidFill>
                  <a:srgbClr val="FFFFFF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| </a:t>
            </a:r>
            <a:r>
              <a:rPr lang="en-US" sz="1800" b="0" strike="noStrike" spc="-1" dirty="0" err="1">
                <a:solidFill>
                  <a:srgbClr val="FB4B5D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إلقاء</a:t>
            </a:r>
            <a:r>
              <a:rPr lang="en-US" sz="1800" b="0" strike="noStrike" spc="-1" dirty="0">
                <a:solidFill>
                  <a:srgbClr val="FFFFFF"/>
                </a:solidFill>
                <a:latin typeface="Lama Sans Light" panose="00000200000000000000" pitchFamily="2" charset="-78"/>
                <a:cs typeface="Lama Sans Light" panose="00000200000000000000" pitchFamily="2" charset="-78"/>
              </a:rPr>
              <a:t> 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4239000" y="2815560"/>
            <a:ext cx="1060560" cy="244440"/>
          </a:xfrm>
          <a:prstGeom prst="rect">
            <a:avLst/>
          </a:prstGeom>
          <a:noFill/>
          <a:ln w="0">
            <a:noFill/>
          </a:ln>
          <a:effectLst>
            <a:outerShdw blurRad="254160" rotWithShape="0">
              <a:srgbClr val="FFFFFF"/>
            </a:outerShdw>
          </a:effectLst>
        </p:spPr>
        <p:txBody>
          <a:bodyPr wrap="none" lIns="90000" tIns="45000" rIns="90000" bIns="45000" anchor="t">
            <a:noAutofit/>
          </a:bodyPr>
          <a:lstStyle/>
          <a:p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تقييم</a:t>
            </a:r>
            <a:r>
              <a:rPr lang="ar-SA" sz="1800" b="0" strike="noStrike" spc="-1" dirty="0">
                <a:solidFill>
                  <a:srgbClr val="FFFFFF"/>
                </a:solidFill>
                <a:latin typeface="Lama Sans Light"/>
                <a:cs typeface="Lama Sans Light"/>
              </a:rPr>
              <a:t> |  </a:t>
            </a:r>
            <a:r>
              <a:rPr lang="ar-SA" sz="1800" b="0" strike="noStrike" spc="-1" dirty="0">
                <a:solidFill>
                  <a:srgbClr val="6724D9"/>
                </a:solidFill>
                <a:latin typeface="Lama Sans Light"/>
                <a:cs typeface="Lama Sans Light"/>
              </a:rPr>
              <a:t>تقويم</a:t>
            </a:r>
            <a:endParaRPr lang="en-US" sz="1800" b="0" strike="noStrike" spc="-1" dirty="0">
              <a:solidFill>
                <a:srgbClr val="6724D9"/>
              </a:solidFill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1C9F470-097A-82DF-1FAC-2AAE495CF7A4}"/>
              </a:ext>
            </a:extLst>
          </p:cNvPr>
          <p:cNvSpPr txBox="1">
            <a:spLocks/>
          </p:cNvSpPr>
          <p:nvPr/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رابط مستقيم 42"/>
          <p:cNvSpPr/>
          <p:nvPr/>
        </p:nvSpPr>
        <p:spPr>
          <a:xfrm>
            <a:off x="7740000" y="2760480"/>
            <a:ext cx="0" cy="1593720"/>
          </a:xfrm>
          <a:prstGeom prst="line">
            <a:avLst/>
          </a:prstGeom>
          <a:ln w="0">
            <a:solidFill>
              <a:srgbClr val="FB4B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2517450" y="1896480"/>
            <a:ext cx="5569350" cy="13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لماذا الذكاء الاصطناعي في التعليم؟</a:t>
            </a:r>
            <a:endParaRPr lang="en-US" sz="28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60000" y="2760480"/>
            <a:ext cx="7200000" cy="159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1)     اختلاف المستوى المعرفي للمعلم البشري.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2)     كفاءة | نزاهة المعلم البشري.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3)     طاقة المعلم البشري.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4)     دقة المعلم البشري.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3CDD136A-92FB-7042-24BB-3E9B28832F98}"/>
              </a:ext>
            </a:extLst>
          </p:cNvPr>
          <p:cNvSpPr txBox="1">
            <a:spLocks/>
          </p:cNvSpPr>
          <p:nvPr/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360000" y="2548440"/>
            <a:ext cx="7200000" cy="20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240" lnSpcReduction="10000"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1)    ثورة الذكاء الاصطناعي.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2)     لا حدود نظرية للطاقة.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3)     لا حدود نظرية للمكان أو الزمان.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4)     التكلفة المنخفضة.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5)     التأقلم السريع.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spc="-1" dirty="0">
                <a:solidFill>
                  <a:srgbClr val="FB4B5D"/>
                </a:solidFill>
                <a:latin typeface="Lama Sans Light"/>
                <a:cs typeface="Lama Sans Light"/>
              </a:rPr>
              <a:t>6)     الانضباط.</a:t>
            </a:r>
            <a:endParaRPr lang="en-US" sz="1800" spc="-1" dirty="0">
              <a:solidFill>
                <a:srgbClr val="FB4B5D"/>
              </a:solidFill>
              <a:latin typeface="Lama Sans Light"/>
              <a:cs typeface="Lama Sans Light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02E8794-1FFF-9B83-E776-AA20BBF6057D}"/>
              </a:ext>
            </a:extLst>
          </p:cNvPr>
          <p:cNvSpPr txBox="1">
            <a:spLocks/>
          </p:cNvSpPr>
          <p:nvPr/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D1412815-C454-1092-A81B-DCF1D75B3D8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517450" y="1896480"/>
            <a:ext cx="5569350" cy="130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لماذا الذكاء الاصطناعي في التعليم؟</a:t>
            </a:r>
            <a:endParaRPr lang="en-US" sz="2800" b="1" dirty="0">
              <a:solidFill>
                <a:srgbClr val="6724D9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رابط مستقيم 50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342800" y="1860480"/>
            <a:ext cx="2160000" cy="73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التحديات</a:t>
            </a:r>
            <a:r>
              <a:rPr lang="ar-SA" sz="1800" b="0" strike="noStrike" spc="-1" dirty="0">
                <a:solidFill>
                  <a:schemeClr val="lt1"/>
                </a:solidFill>
                <a:latin typeface="Lama Sans Light"/>
                <a:cs typeface="Lama Sans Light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El Messi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60000" y="2796480"/>
            <a:ext cx="7200000" cy="159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600" spc="-1" dirty="0">
                <a:solidFill>
                  <a:srgbClr val="FB4B5D"/>
                </a:solidFill>
                <a:latin typeface="Lama Sans Light"/>
                <a:cs typeface="Lama Sans Light"/>
              </a:rPr>
              <a:t>1)     التحديات التقنية</a:t>
            </a:r>
            <a:endParaRPr lang="en-US" sz="16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600" spc="-1" dirty="0">
                <a:solidFill>
                  <a:srgbClr val="FB4B5D"/>
                </a:solidFill>
                <a:latin typeface="Lama Sans Light"/>
                <a:cs typeface="Lama Sans Light"/>
              </a:rPr>
              <a:t>2)    تحديات تجارية (التجهيزات).</a:t>
            </a:r>
            <a:endParaRPr lang="en-US" sz="16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600" spc="-1" dirty="0">
                <a:solidFill>
                  <a:srgbClr val="FB4B5D"/>
                </a:solidFill>
                <a:latin typeface="Lama Sans Light"/>
                <a:cs typeface="Lama Sans Light"/>
              </a:rPr>
              <a:t>3)     تحديات أخلاقية (الهلوسة، الغش، الدقة).</a:t>
            </a:r>
            <a:endParaRPr lang="en-US" sz="1600" spc="-1" dirty="0">
              <a:solidFill>
                <a:srgbClr val="FB4B5D"/>
              </a:solidFill>
              <a:latin typeface="Lama Sans Light"/>
              <a:cs typeface="Lama Sans Light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600" spc="-1" dirty="0">
                <a:solidFill>
                  <a:srgbClr val="FB4B5D"/>
                </a:solidFill>
                <a:latin typeface="Lama Sans Light"/>
                <a:cs typeface="Lama Sans Light"/>
              </a:rPr>
              <a:t>4)     البيانات، البيانات، البيانات.</a:t>
            </a:r>
            <a:endParaRPr lang="en-US" sz="1800" b="0" strike="noStrike" spc="-1" dirty="0">
              <a:solidFill>
                <a:srgbClr val="FFFFFF"/>
              </a:solidFill>
              <a:latin typeface="El Messiri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17A4C8F0-D5EA-841C-3930-A6D68138C5B5}"/>
              </a:ext>
            </a:extLst>
          </p:cNvPr>
          <p:cNvSpPr txBox="1">
            <a:spLocks/>
          </p:cNvSpPr>
          <p:nvPr/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رابط مستقيم 54"/>
          <p:cNvSpPr/>
          <p:nvPr/>
        </p:nvSpPr>
        <p:spPr>
          <a:xfrm>
            <a:off x="7740000" y="1980000"/>
            <a:ext cx="0" cy="2160000"/>
          </a:xfrm>
          <a:prstGeom prst="line">
            <a:avLst/>
          </a:prstGeom>
          <a:ln w="0">
            <a:solidFill>
              <a:srgbClr val="DEE6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109475" y="1860480"/>
            <a:ext cx="3540525" cy="6350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2800" b="1" dirty="0">
                <a:solidFill>
                  <a:srgbClr val="6724D9"/>
                </a:solidFill>
                <a:latin typeface="Lama Sans Light" pitchFamily="2" charset="-78"/>
                <a:ea typeface="+mn-ea"/>
                <a:cs typeface="Lama Sans Light" pitchFamily="2" charset="-78"/>
              </a:rPr>
              <a:t>المدونات الصوتية</a:t>
            </a:r>
            <a:endParaRPr lang="en-US" sz="1800" b="0" strike="noStrike" spc="-1" dirty="0">
              <a:solidFill>
                <a:srgbClr val="FFFFFF"/>
              </a:solidFill>
              <a:latin typeface="El Messi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360000" y="2760480"/>
            <a:ext cx="7200000" cy="159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1)     الهدف.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2)     الجودة.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3)     الحجم.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  <a:p>
            <a:pPr marL="108000" algn="r" defTabSz="914400" rtl="1">
              <a:lnSpc>
                <a:spcPct val="150000"/>
              </a:lnSpc>
              <a:buClr>
                <a:srgbClr val="FFFFFF"/>
              </a:buClr>
            </a:pPr>
            <a:r>
              <a:rPr lang="ar-SA" sz="1800" b="0" strike="noStrike" spc="-1" dirty="0">
                <a:solidFill>
                  <a:srgbClr val="FB4B5D"/>
                </a:solidFill>
                <a:latin typeface="Lama Sans Light"/>
                <a:cs typeface="Lama Sans Light"/>
              </a:rPr>
              <a:t>4)     التكلفة.</a:t>
            </a:r>
            <a:endParaRPr lang="en-US" sz="1800" b="0" strike="noStrike" spc="-1" dirty="0">
              <a:solidFill>
                <a:srgbClr val="FB4B5D"/>
              </a:solidFill>
              <a:latin typeface="El Messiri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2C9C52A4-4D21-D255-FC9B-62C52727D0A7}"/>
              </a:ext>
            </a:extLst>
          </p:cNvPr>
          <p:cNvSpPr txBox="1">
            <a:spLocks/>
          </p:cNvSpPr>
          <p:nvPr/>
        </p:nvSpPr>
        <p:spPr>
          <a:xfrm>
            <a:off x="3743326" y="330090"/>
            <a:ext cx="608071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>
                <a:solidFill>
                  <a:srgbClr val="9AAE8F"/>
                </a:solidFill>
                <a:latin typeface="Lama Sans Light" pitchFamily="2" charset="-78"/>
                <a:ea typeface="+mn-ea"/>
                <a:cs typeface="Lama Sans Light" pitchFamily="2" charset="-78"/>
                <a:sym typeface="Arial"/>
              </a:rPr>
              <a:t>أنظمة الذكاء الاصطناعي في التعليم</a:t>
            </a:r>
            <a:endParaRPr lang="en-US" dirty="0">
              <a:solidFill>
                <a:srgbClr val="9AAE8F"/>
              </a:solidFill>
              <a:latin typeface="Lama Sans Light" pitchFamily="2" charset="-78"/>
              <a:ea typeface="+mn-ea"/>
              <a:cs typeface="Lama Sans Light" pitchFamily="2" charset="-78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</TotalTime>
  <Words>650</Words>
  <Application>Microsoft Office PowerPoint</Application>
  <PresentationFormat>مخصص</PresentationFormat>
  <Paragraphs>113</Paragraphs>
  <Slides>20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39" baseType="lpstr">
      <vt:lpstr>Aptos</vt:lpstr>
      <vt:lpstr>Arial</vt:lpstr>
      <vt:lpstr>Cairo</vt:lpstr>
      <vt:lpstr>El Messiri</vt:lpstr>
      <vt:lpstr>KacstArt</vt:lpstr>
      <vt:lpstr>Lama Sans</vt:lpstr>
      <vt:lpstr>Lama Sans Bold</vt:lpstr>
      <vt:lpstr>Lama Sans Light</vt:lpstr>
      <vt:lpstr>Lama Sans Medium</vt:lpstr>
      <vt:lpstr>LM Roman 6</vt:lpstr>
      <vt:lpstr>MCS Basmalah normal.</vt:lpstr>
      <vt:lpstr>OpenSymbol</vt:lpstr>
      <vt:lpstr>Symbol</vt:lpstr>
      <vt:lpstr>The Year of Handicrafts</vt:lpstr>
      <vt:lpstr>The Year of Handicrafts Black</vt:lpstr>
      <vt:lpstr>Times New Roman</vt:lpstr>
      <vt:lpstr>Wingdings</vt:lpstr>
      <vt:lpstr>Office</vt:lpstr>
      <vt:lpstr>Office</vt:lpstr>
      <vt:lpstr>عرض تقديمي في PowerPoint</vt:lpstr>
      <vt:lpstr>محدثكم</vt:lpstr>
      <vt:lpstr>المواضيع</vt:lpstr>
      <vt:lpstr>أنظمة الذكاء الاصطناعي في التعليم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أنظمة التعرف على الكلام في التعليم.</vt:lpstr>
      <vt:lpstr>أنظمة تصحيح التلاوة.</vt:lpstr>
      <vt:lpstr>أنظمة تصحيح التلاوة.</vt:lpstr>
      <vt:lpstr>أنظمة تصحيح التلاوة.</vt:lpstr>
      <vt:lpstr>أنظمة تصحيح التلاوة.</vt:lpstr>
      <vt:lpstr>أنظمة تصحيح التلاوة.</vt:lpstr>
      <vt:lpstr>أنظمة تصحيح التلاوة.</vt:lpstr>
      <vt:lpstr>أنظمة تصحيح التلاوة.</vt:lpstr>
      <vt:lpstr>أنظمة تصحيح التلاوة.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أحمد خرصي</dc:creator>
  <dc:description/>
  <cp:lastModifiedBy>عبدالرحمن عبدالمحسن القاسم</cp:lastModifiedBy>
  <cp:revision>752</cp:revision>
  <cp:lastPrinted>2026-04-26T16:52:59Z</cp:lastPrinted>
  <dcterms:created xsi:type="dcterms:W3CDTF">2023-11-08T08:17:02Z</dcterms:created>
  <dcterms:modified xsi:type="dcterms:W3CDTF">2026-04-30T04:48:37Z</dcterms:modified>
  <dc:language>en-US</dc:language>
</cp:coreProperties>
</file>