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6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3" r:id="rId12"/>
    <p:sldId id="271" r:id="rId13"/>
    <p:sldId id="267" r:id="rId14"/>
    <p:sldId id="266" r:id="rId15"/>
    <p:sldId id="274" r:id="rId16"/>
    <p:sldId id="275" r:id="rId17"/>
    <p:sldId id="276" r:id="rId18"/>
    <p:sldId id="277" r:id="rId19"/>
    <p:sldId id="27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BE7"/>
    <a:srgbClr val="000000"/>
    <a:srgbClr val="4FC3C8"/>
    <a:srgbClr val="D6CBE4"/>
    <a:srgbClr val="D9D6C9"/>
    <a:srgbClr val="D4C18E"/>
    <a:srgbClr val="005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421C9-99E5-4075-9032-425CCB999C2F}" v="33" dt="2026-04-26T20:59:20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/>
    <p:restoredTop sz="94658"/>
  </p:normalViewPr>
  <p:slideViewPr>
    <p:cSldViewPr snapToGrid="0" snapToObjects="1" showGuides="1">
      <p:cViewPr varScale="1">
        <p:scale>
          <a:sx n="120" d="100"/>
          <a:sy n="120" d="100"/>
        </p:scale>
        <p:origin x="1048" y="272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25EF-599D-4A45-99C1-BC62CB8BEE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0CF78-A2E6-41D3-99CD-9DCE4B8B2D69}">
      <dgm:prSet phldrT="[Text]" phldr="0"/>
      <dgm:spPr/>
      <dgm:t>
        <a:bodyPr/>
        <a:lstStyle/>
        <a:p>
          <a:r>
            <a:rPr lang="ar-SA" dirty="0"/>
            <a:t>الدخول لمنصة المرتل الذكي</a:t>
          </a:r>
          <a:endParaRPr lang="en-US" dirty="0"/>
        </a:p>
      </dgm:t>
    </dgm:pt>
    <dgm:pt modelId="{AE4F144B-73A4-4620-AE81-100CCB84A6D4}" type="parTrans" cxnId="{B3DD330C-B6EC-4CE9-A199-7BE7CFD1B247}">
      <dgm:prSet/>
      <dgm:spPr/>
      <dgm:t>
        <a:bodyPr/>
        <a:lstStyle/>
        <a:p>
          <a:endParaRPr lang="en-US"/>
        </a:p>
      </dgm:t>
    </dgm:pt>
    <dgm:pt modelId="{E3D97030-DAA8-4563-A314-25332DCCC80C}" type="sibTrans" cxnId="{B3DD330C-B6EC-4CE9-A199-7BE7CFD1B247}">
      <dgm:prSet/>
      <dgm:spPr/>
      <dgm:t>
        <a:bodyPr/>
        <a:lstStyle/>
        <a:p>
          <a:endParaRPr lang="en-US"/>
        </a:p>
      </dgm:t>
    </dgm:pt>
    <dgm:pt modelId="{F9483ED6-AE21-4227-8FD7-9FD2D3ECDAD9}">
      <dgm:prSet phldrT="[Text]" phldr="0"/>
      <dgm:spPr/>
      <dgm:t>
        <a:bodyPr/>
        <a:lstStyle/>
        <a:p>
          <a:r>
            <a:rPr lang="ar-SA" dirty="0"/>
            <a:t>اختيار الترجمة والقارئ والسورة أو الآية</a:t>
          </a:r>
          <a:endParaRPr lang="en-US" dirty="0"/>
        </a:p>
      </dgm:t>
    </dgm:pt>
    <dgm:pt modelId="{9428124D-72CD-4F13-8252-4B3C3D53551C}" type="parTrans" cxnId="{A21074BF-9520-480E-AD9D-F6A3FDCEB2AF}">
      <dgm:prSet/>
      <dgm:spPr/>
      <dgm:t>
        <a:bodyPr/>
        <a:lstStyle/>
        <a:p>
          <a:endParaRPr lang="en-US"/>
        </a:p>
      </dgm:t>
    </dgm:pt>
    <dgm:pt modelId="{87899411-0811-4BCC-B884-06F1B11EE627}" type="sibTrans" cxnId="{A21074BF-9520-480E-AD9D-F6A3FDCEB2AF}">
      <dgm:prSet/>
      <dgm:spPr/>
      <dgm:t>
        <a:bodyPr/>
        <a:lstStyle/>
        <a:p>
          <a:endParaRPr lang="en-US"/>
        </a:p>
      </dgm:t>
    </dgm:pt>
    <dgm:pt modelId="{8B4D545C-FB22-4E66-83B8-2193E71A3693}">
      <dgm:prSet phldrT="[Text]" phldr="0"/>
      <dgm:spPr/>
      <dgm:t>
        <a:bodyPr/>
        <a:lstStyle/>
        <a:p>
          <a:r>
            <a:rPr lang="ar-SA" dirty="0"/>
            <a:t>إثراء الترجمة بوسوم سياقية مخصصة</a:t>
          </a:r>
          <a:endParaRPr lang="en-US" dirty="0"/>
        </a:p>
      </dgm:t>
    </dgm:pt>
    <dgm:pt modelId="{778424FE-8069-42F3-89C9-85711166AE57}" type="parTrans" cxnId="{D4C00A1D-7A22-4CAD-8B81-1BA271317861}">
      <dgm:prSet/>
      <dgm:spPr/>
      <dgm:t>
        <a:bodyPr/>
        <a:lstStyle/>
        <a:p>
          <a:endParaRPr lang="en-US"/>
        </a:p>
      </dgm:t>
    </dgm:pt>
    <dgm:pt modelId="{886598F8-CC33-4CF0-8468-A83227963850}" type="sibTrans" cxnId="{D4C00A1D-7A22-4CAD-8B81-1BA271317861}">
      <dgm:prSet/>
      <dgm:spPr/>
      <dgm:t>
        <a:bodyPr/>
        <a:lstStyle/>
        <a:p>
          <a:endParaRPr lang="en-US"/>
        </a:p>
      </dgm:t>
    </dgm:pt>
    <dgm:pt modelId="{AB480E32-B3C9-414F-AF08-60DF121F050C}">
      <dgm:prSet phldrT="[Text]" phldr="0"/>
      <dgm:spPr/>
      <dgm:t>
        <a:bodyPr/>
        <a:lstStyle/>
        <a:p>
          <a:r>
            <a:rPr lang="ar-SA" dirty="0"/>
            <a:t>توليد الملف الصوتي وتصديره</a:t>
          </a:r>
          <a:endParaRPr lang="en-US" dirty="0"/>
        </a:p>
      </dgm:t>
    </dgm:pt>
    <dgm:pt modelId="{2DD5502C-8DCF-483E-A0C9-1C2BE9C46610}" type="parTrans" cxnId="{9C524C2B-EE6D-499A-85D6-AC5515FDD2D2}">
      <dgm:prSet/>
      <dgm:spPr/>
      <dgm:t>
        <a:bodyPr/>
        <a:lstStyle/>
        <a:p>
          <a:endParaRPr lang="en-US"/>
        </a:p>
      </dgm:t>
    </dgm:pt>
    <dgm:pt modelId="{C6676F13-E989-46F9-B13A-BBE62FDFA646}" type="sibTrans" cxnId="{9C524C2B-EE6D-499A-85D6-AC5515FDD2D2}">
      <dgm:prSet/>
      <dgm:spPr/>
      <dgm:t>
        <a:bodyPr/>
        <a:lstStyle/>
        <a:p>
          <a:endParaRPr lang="en-US"/>
        </a:p>
      </dgm:t>
    </dgm:pt>
    <dgm:pt modelId="{BB5B9F36-CA5C-4F39-B298-EA906935F25D}" type="pres">
      <dgm:prSet presAssocID="{23C025EF-599D-4A45-99C1-BC62CB8BEE5A}" presName="Name0" presStyleCnt="0">
        <dgm:presLayoutVars>
          <dgm:dir val="rev"/>
          <dgm:resizeHandles val="exact"/>
        </dgm:presLayoutVars>
      </dgm:prSet>
      <dgm:spPr/>
    </dgm:pt>
    <dgm:pt modelId="{97A7BEED-FC0F-47B9-B896-200BAA55BEA5}" type="pres">
      <dgm:prSet presAssocID="{6F90CF78-A2E6-41D3-99CD-9DCE4B8B2D69}" presName="node" presStyleLbl="node1" presStyleIdx="0" presStyleCnt="4">
        <dgm:presLayoutVars>
          <dgm:bulletEnabled val="1"/>
        </dgm:presLayoutVars>
      </dgm:prSet>
      <dgm:spPr/>
    </dgm:pt>
    <dgm:pt modelId="{D95D7636-4CB3-4873-ACA4-5C5D1C1BA27F}" type="pres">
      <dgm:prSet presAssocID="{E3D97030-DAA8-4563-A314-25332DCCC80C}" presName="sibTrans" presStyleLbl="sibTrans2D1" presStyleIdx="0" presStyleCnt="3"/>
      <dgm:spPr/>
    </dgm:pt>
    <dgm:pt modelId="{3CE21471-CC6D-4C4D-8968-2E38C9878E5C}" type="pres">
      <dgm:prSet presAssocID="{E3D97030-DAA8-4563-A314-25332DCCC80C}" presName="connectorText" presStyleLbl="sibTrans2D1" presStyleIdx="0" presStyleCnt="3"/>
      <dgm:spPr/>
    </dgm:pt>
    <dgm:pt modelId="{5F664219-A9DB-4385-ADA0-A0D6EC8BF2DF}" type="pres">
      <dgm:prSet presAssocID="{F9483ED6-AE21-4227-8FD7-9FD2D3ECDAD9}" presName="node" presStyleLbl="node1" presStyleIdx="1" presStyleCnt="4">
        <dgm:presLayoutVars>
          <dgm:bulletEnabled val="1"/>
        </dgm:presLayoutVars>
      </dgm:prSet>
      <dgm:spPr/>
    </dgm:pt>
    <dgm:pt modelId="{F4D16993-ED5A-4EDD-808F-06F3C88FB489}" type="pres">
      <dgm:prSet presAssocID="{87899411-0811-4BCC-B884-06F1B11EE627}" presName="sibTrans" presStyleLbl="sibTrans2D1" presStyleIdx="1" presStyleCnt="3"/>
      <dgm:spPr/>
    </dgm:pt>
    <dgm:pt modelId="{E6B6F5B1-FFF1-464B-9A55-91355C0F1DBC}" type="pres">
      <dgm:prSet presAssocID="{87899411-0811-4BCC-B884-06F1B11EE627}" presName="connectorText" presStyleLbl="sibTrans2D1" presStyleIdx="1" presStyleCnt="3"/>
      <dgm:spPr/>
    </dgm:pt>
    <dgm:pt modelId="{7E0B6CF9-4F0A-4BB7-9893-94458D8398FA}" type="pres">
      <dgm:prSet presAssocID="{8B4D545C-FB22-4E66-83B8-2193E71A3693}" presName="node" presStyleLbl="node1" presStyleIdx="2" presStyleCnt="4">
        <dgm:presLayoutVars>
          <dgm:bulletEnabled val="1"/>
        </dgm:presLayoutVars>
      </dgm:prSet>
      <dgm:spPr/>
    </dgm:pt>
    <dgm:pt modelId="{6582BC8E-3511-42FE-9FA4-87E11C8EACF1}" type="pres">
      <dgm:prSet presAssocID="{886598F8-CC33-4CF0-8468-A83227963850}" presName="sibTrans" presStyleLbl="sibTrans2D1" presStyleIdx="2" presStyleCnt="3"/>
      <dgm:spPr/>
    </dgm:pt>
    <dgm:pt modelId="{C8178C75-CE2B-4C03-8A01-DB82DE8E6126}" type="pres">
      <dgm:prSet presAssocID="{886598F8-CC33-4CF0-8468-A83227963850}" presName="connectorText" presStyleLbl="sibTrans2D1" presStyleIdx="2" presStyleCnt="3"/>
      <dgm:spPr/>
    </dgm:pt>
    <dgm:pt modelId="{924F504A-E0EA-448B-94BA-EA1946EA6C78}" type="pres">
      <dgm:prSet presAssocID="{AB480E32-B3C9-414F-AF08-60DF121F050C}" presName="node" presStyleLbl="node1" presStyleIdx="3" presStyleCnt="4">
        <dgm:presLayoutVars>
          <dgm:bulletEnabled val="1"/>
        </dgm:presLayoutVars>
      </dgm:prSet>
      <dgm:spPr/>
    </dgm:pt>
  </dgm:ptLst>
  <dgm:cxnLst>
    <dgm:cxn modelId="{CFC21604-A895-47A3-8942-D39E8B4A5A4C}" type="presOf" srcId="{E3D97030-DAA8-4563-A314-25332DCCC80C}" destId="{D95D7636-4CB3-4873-ACA4-5C5D1C1BA27F}" srcOrd="0" destOrd="0" presId="urn:microsoft.com/office/officeart/2005/8/layout/process1"/>
    <dgm:cxn modelId="{3CD52D09-306C-413F-922E-79FAD1583D3E}" type="presOf" srcId="{6F90CF78-A2E6-41D3-99CD-9DCE4B8B2D69}" destId="{97A7BEED-FC0F-47B9-B896-200BAA55BEA5}" srcOrd="0" destOrd="0" presId="urn:microsoft.com/office/officeart/2005/8/layout/process1"/>
    <dgm:cxn modelId="{B3DD330C-B6EC-4CE9-A199-7BE7CFD1B247}" srcId="{23C025EF-599D-4A45-99C1-BC62CB8BEE5A}" destId="{6F90CF78-A2E6-41D3-99CD-9DCE4B8B2D69}" srcOrd="0" destOrd="0" parTransId="{AE4F144B-73A4-4620-AE81-100CCB84A6D4}" sibTransId="{E3D97030-DAA8-4563-A314-25332DCCC80C}"/>
    <dgm:cxn modelId="{D4C00A1D-7A22-4CAD-8B81-1BA271317861}" srcId="{23C025EF-599D-4A45-99C1-BC62CB8BEE5A}" destId="{8B4D545C-FB22-4E66-83B8-2193E71A3693}" srcOrd="2" destOrd="0" parTransId="{778424FE-8069-42F3-89C9-85711166AE57}" sibTransId="{886598F8-CC33-4CF0-8468-A83227963850}"/>
    <dgm:cxn modelId="{7C2B161D-7BD6-445C-BBB4-0F0CF84735A6}" type="presOf" srcId="{886598F8-CC33-4CF0-8468-A83227963850}" destId="{C8178C75-CE2B-4C03-8A01-DB82DE8E6126}" srcOrd="1" destOrd="0" presId="urn:microsoft.com/office/officeart/2005/8/layout/process1"/>
    <dgm:cxn modelId="{28933520-B36F-4933-8C50-E7692E2F0280}" type="presOf" srcId="{23C025EF-599D-4A45-99C1-BC62CB8BEE5A}" destId="{BB5B9F36-CA5C-4F39-B298-EA906935F25D}" srcOrd="0" destOrd="0" presId="urn:microsoft.com/office/officeart/2005/8/layout/process1"/>
    <dgm:cxn modelId="{9C524C2B-EE6D-499A-85D6-AC5515FDD2D2}" srcId="{23C025EF-599D-4A45-99C1-BC62CB8BEE5A}" destId="{AB480E32-B3C9-414F-AF08-60DF121F050C}" srcOrd="3" destOrd="0" parTransId="{2DD5502C-8DCF-483E-A0C9-1C2BE9C46610}" sibTransId="{C6676F13-E989-46F9-B13A-BBE62FDFA646}"/>
    <dgm:cxn modelId="{336E2B80-DAB0-4022-B04A-C2F4B4F8E6E0}" type="presOf" srcId="{F9483ED6-AE21-4227-8FD7-9FD2D3ECDAD9}" destId="{5F664219-A9DB-4385-ADA0-A0D6EC8BF2DF}" srcOrd="0" destOrd="0" presId="urn:microsoft.com/office/officeart/2005/8/layout/process1"/>
    <dgm:cxn modelId="{8808819D-70D1-4B94-B2B0-02EE2AC6AF6F}" type="presOf" srcId="{E3D97030-DAA8-4563-A314-25332DCCC80C}" destId="{3CE21471-CC6D-4C4D-8968-2E38C9878E5C}" srcOrd="1" destOrd="0" presId="urn:microsoft.com/office/officeart/2005/8/layout/process1"/>
    <dgm:cxn modelId="{A0EDA9A7-015C-4D98-A4B0-D332ABFBA214}" type="presOf" srcId="{87899411-0811-4BCC-B884-06F1B11EE627}" destId="{F4D16993-ED5A-4EDD-808F-06F3C88FB489}" srcOrd="0" destOrd="0" presId="urn:microsoft.com/office/officeart/2005/8/layout/process1"/>
    <dgm:cxn modelId="{E62D04BB-4FA4-4AF3-8992-7D8BFEE707D0}" type="presOf" srcId="{886598F8-CC33-4CF0-8468-A83227963850}" destId="{6582BC8E-3511-42FE-9FA4-87E11C8EACF1}" srcOrd="0" destOrd="0" presId="urn:microsoft.com/office/officeart/2005/8/layout/process1"/>
    <dgm:cxn modelId="{F4B635BF-72F8-4063-A5A7-61C44FF7DB23}" type="presOf" srcId="{AB480E32-B3C9-414F-AF08-60DF121F050C}" destId="{924F504A-E0EA-448B-94BA-EA1946EA6C78}" srcOrd="0" destOrd="0" presId="urn:microsoft.com/office/officeart/2005/8/layout/process1"/>
    <dgm:cxn modelId="{A21074BF-9520-480E-AD9D-F6A3FDCEB2AF}" srcId="{23C025EF-599D-4A45-99C1-BC62CB8BEE5A}" destId="{F9483ED6-AE21-4227-8FD7-9FD2D3ECDAD9}" srcOrd="1" destOrd="0" parTransId="{9428124D-72CD-4F13-8252-4B3C3D53551C}" sibTransId="{87899411-0811-4BCC-B884-06F1B11EE627}"/>
    <dgm:cxn modelId="{4237C2D3-8F84-4C4D-9BDE-3CA8E6B270A5}" type="presOf" srcId="{8B4D545C-FB22-4E66-83B8-2193E71A3693}" destId="{7E0B6CF9-4F0A-4BB7-9893-94458D8398FA}" srcOrd="0" destOrd="0" presId="urn:microsoft.com/office/officeart/2005/8/layout/process1"/>
    <dgm:cxn modelId="{5FDFE2DA-D6B6-4D15-851B-54D9ACCC2917}" type="presOf" srcId="{87899411-0811-4BCC-B884-06F1B11EE627}" destId="{E6B6F5B1-FFF1-464B-9A55-91355C0F1DBC}" srcOrd="1" destOrd="0" presId="urn:microsoft.com/office/officeart/2005/8/layout/process1"/>
    <dgm:cxn modelId="{0B710100-FF64-4255-BF29-8292C560C1B1}" type="presParOf" srcId="{BB5B9F36-CA5C-4F39-B298-EA906935F25D}" destId="{97A7BEED-FC0F-47B9-B896-200BAA55BEA5}" srcOrd="0" destOrd="0" presId="urn:microsoft.com/office/officeart/2005/8/layout/process1"/>
    <dgm:cxn modelId="{D999D3B0-FF27-4FBA-B9C6-74F20D829D0D}" type="presParOf" srcId="{BB5B9F36-CA5C-4F39-B298-EA906935F25D}" destId="{D95D7636-4CB3-4873-ACA4-5C5D1C1BA27F}" srcOrd="1" destOrd="0" presId="urn:microsoft.com/office/officeart/2005/8/layout/process1"/>
    <dgm:cxn modelId="{11883064-BE8A-4B47-902E-B9387372749A}" type="presParOf" srcId="{D95D7636-4CB3-4873-ACA4-5C5D1C1BA27F}" destId="{3CE21471-CC6D-4C4D-8968-2E38C9878E5C}" srcOrd="0" destOrd="0" presId="urn:microsoft.com/office/officeart/2005/8/layout/process1"/>
    <dgm:cxn modelId="{303E03EF-58ED-4FCC-8043-F097E854BB53}" type="presParOf" srcId="{BB5B9F36-CA5C-4F39-B298-EA906935F25D}" destId="{5F664219-A9DB-4385-ADA0-A0D6EC8BF2DF}" srcOrd="2" destOrd="0" presId="urn:microsoft.com/office/officeart/2005/8/layout/process1"/>
    <dgm:cxn modelId="{B814E592-F578-4C1E-A38C-C4053A7E2421}" type="presParOf" srcId="{BB5B9F36-CA5C-4F39-B298-EA906935F25D}" destId="{F4D16993-ED5A-4EDD-808F-06F3C88FB489}" srcOrd="3" destOrd="0" presId="urn:microsoft.com/office/officeart/2005/8/layout/process1"/>
    <dgm:cxn modelId="{56437F25-AE57-48AD-A1F5-624352942AFE}" type="presParOf" srcId="{F4D16993-ED5A-4EDD-808F-06F3C88FB489}" destId="{E6B6F5B1-FFF1-464B-9A55-91355C0F1DBC}" srcOrd="0" destOrd="0" presId="urn:microsoft.com/office/officeart/2005/8/layout/process1"/>
    <dgm:cxn modelId="{B438CEC7-1B0F-42FB-BD71-A6D756F93A34}" type="presParOf" srcId="{BB5B9F36-CA5C-4F39-B298-EA906935F25D}" destId="{7E0B6CF9-4F0A-4BB7-9893-94458D8398FA}" srcOrd="4" destOrd="0" presId="urn:microsoft.com/office/officeart/2005/8/layout/process1"/>
    <dgm:cxn modelId="{C03621C4-0856-43B3-8B4F-02310545DD48}" type="presParOf" srcId="{BB5B9F36-CA5C-4F39-B298-EA906935F25D}" destId="{6582BC8E-3511-42FE-9FA4-87E11C8EACF1}" srcOrd="5" destOrd="0" presId="urn:microsoft.com/office/officeart/2005/8/layout/process1"/>
    <dgm:cxn modelId="{31E8837F-070E-4ADF-AC4C-7A03A2E4F449}" type="presParOf" srcId="{6582BC8E-3511-42FE-9FA4-87E11C8EACF1}" destId="{C8178C75-CE2B-4C03-8A01-DB82DE8E6126}" srcOrd="0" destOrd="0" presId="urn:microsoft.com/office/officeart/2005/8/layout/process1"/>
    <dgm:cxn modelId="{19DABE4F-2FBF-45BE-8637-F86CDD8C9ADD}" type="presParOf" srcId="{BB5B9F36-CA5C-4F39-B298-EA906935F25D}" destId="{924F504A-E0EA-448B-94BA-EA1946EA6C7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BEED-FC0F-47B9-B896-200BAA55BEA5}">
      <dsp:nvSpPr>
        <dsp:cNvPr id="0" name=""/>
        <dsp:cNvSpPr/>
      </dsp:nvSpPr>
      <dsp:spPr>
        <a:xfrm>
          <a:off x="6562724" y="886155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الدخول لمنصة المرتل الذكي</a:t>
          </a:r>
          <a:endParaRPr lang="en-US" sz="1800" kern="1200" dirty="0"/>
        </a:p>
      </dsp:txBody>
      <dsp:txXfrm>
        <a:off x="6590168" y="913599"/>
        <a:ext cx="1506815" cy="882133"/>
      </dsp:txXfrm>
    </dsp:sp>
    <dsp:sp modelId="{D95D7636-4CB3-4873-ACA4-5C5D1C1BA27F}">
      <dsp:nvSpPr>
        <dsp:cNvPr id="0" name=""/>
        <dsp:cNvSpPr/>
      </dsp:nvSpPr>
      <dsp:spPr>
        <a:xfrm rot="10800000">
          <a:off x="6075473" y="116101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6174797" y="1238475"/>
        <a:ext cx="231757" cy="232382"/>
      </dsp:txXfrm>
    </dsp:sp>
    <dsp:sp modelId="{5F664219-A9DB-4385-ADA0-A0D6EC8BF2DF}">
      <dsp:nvSpPr>
        <dsp:cNvPr id="0" name=""/>
        <dsp:cNvSpPr/>
      </dsp:nvSpPr>
      <dsp:spPr>
        <a:xfrm>
          <a:off x="4376340" y="886155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اختيار الترجمة والقارئ والسورة أو الآية</a:t>
          </a:r>
          <a:endParaRPr lang="en-US" sz="1800" kern="1200" dirty="0"/>
        </a:p>
      </dsp:txBody>
      <dsp:txXfrm>
        <a:off x="4403784" y="913599"/>
        <a:ext cx="1506815" cy="882133"/>
      </dsp:txXfrm>
    </dsp:sp>
    <dsp:sp modelId="{F4D16993-ED5A-4EDD-808F-06F3C88FB489}">
      <dsp:nvSpPr>
        <dsp:cNvPr id="0" name=""/>
        <dsp:cNvSpPr/>
      </dsp:nvSpPr>
      <dsp:spPr>
        <a:xfrm rot="10800000">
          <a:off x="3889089" y="116101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988413" y="1238475"/>
        <a:ext cx="231757" cy="232382"/>
      </dsp:txXfrm>
    </dsp:sp>
    <dsp:sp modelId="{7E0B6CF9-4F0A-4BB7-9893-94458D8398FA}">
      <dsp:nvSpPr>
        <dsp:cNvPr id="0" name=""/>
        <dsp:cNvSpPr/>
      </dsp:nvSpPr>
      <dsp:spPr>
        <a:xfrm>
          <a:off x="2189956" y="886155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إثراء الترجمة بوسوم سياقية مخصصة</a:t>
          </a:r>
          <a:endParaRPr lang="en-US" sz="1800" kern="1200" dirty="0"/>
        </a:p>
      </dsp:txBody>
      <dsp:txXfrm>
        <a:off x="2217400" y="913599"/>
        <a:ext cx="1506815" cy="882133"/>
      </dsp:txXfrm>
    </dsp:sp>
    <dsp:sp modelId="{6582BC8E-3511-42FE-9FA4-87E11C8EACF1}">
      <dsp:nvSpPr>
        <dsp:cNvPr id="0" name=""/>
        <dsp:cNvSpPr/>
      </dsp:nvSpPr>
      <dsp:spPr>
        <a:xfrm rot="10800000">
          <a:off x="1702704" y="1161015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802028" y="1238475"/>
        <a:ext cx="231757" cy="232382"/>
      </dsp:txXfrm>
    </dsp:sp>
    <dsp:sp modelId="{924F504A-E0EA-448B-94BA-EA1946EA6C78}">
      <dsp:nvSpPr>
        <dsp:cNvPr id="0" name=""/>
        <dsp:cNvSpPr/>
      </dsp:nvSpPr>
      <dsp:spPr>
        <a:xfrm>
          <a:off x="3571" y="886155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توليد الملف الصوتي وتصديره</a:t>
          </a:r>
          <a:endParaRPr lang="en-US" sz="1800" kern="1200" dirty="0"/>
        </a:p>
      </dsp:txBody>
      <dsp:txXfrm>
        <a:off x="31015" y="913599"/>
        <a:ext cx="1506815" cy="88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A185-EDDA-E944-A0D8-929F1656D25F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7334-D7ED-2F4D-9CA5-1F60E87F9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62419D-149C-364A-98F2-216615AE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accent2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99B0768-8691-1E40-ADDE-2AFF632163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35981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2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5B73D5-65DC-1A01-DB17-BFDE214E839C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76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D77589-13CC-344A-A639-262C9FB8F8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988C2-B507-2542-A37E-1ABD697654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1B6BDE-A2C0-0846-A601-306D8F275F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87AE9-7918-C2B6-C0B9-A876235B8663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893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108204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0" i="0">
                <a:solidFill>
                  <a:srgbClr val="4FC3C8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94868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3953102"/>
            <a:ext cx="2743200" cy="365125"/>
          </a:xfrm>
        </p:spPr>
        <p:txBody>
          <a:bodyPr/>
          <a:lstStyle>
            <a:lvl1pPr>
              <a:defRPr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3C494F6E-5110-8A44-885C-AAC73E157030}" type="datetime1">
              <a:rPr lang="en-US" smtClean="0"/>
              <a:pPr/>
              <a:t>4/28/26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1" i="0">
                <a:solidFill>
                  <a:schemeClr val="accent2"/>
                </a:solidFill>
                <a:latin typeface="Lama Sans SemiBold" pitchFamily="2" charset="-78"/>
                <a:cs typeface="Lama Sans SemiBold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13550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2938776A-70EC-B14D-A371-4C24067D5B44}" type="datetime1">
              <a:rPr lang="en-US" smtClean="0"/>
              <a:pPr/>
              <a:t>4/28/26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25979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47A60C-65F7-D449-AFCE-33E010DE23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14550"/>
            <a:ext cx="12192000" cy="47434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4F4B-8708-E34A-BA3B-3C7C798E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B28917-5453-1247-B110-34B73D6C85CC}" type="datetime1">
              <a:rPr lang="en-US" smtClean="0"/>
              <a:t>4/28/26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SST Arabic Light" panose="020B0304030504020204" pitchFamily="34" charset="-78"/>
                <a:cs typeface="SST Arabic Light" panose="020B0304030504020204" pitchFamily="34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SST Arabic Medium" panose="020B0504030504020204" pitchFamily="34" charset="-78"/>
                <a:cs typeface="SST Arabic Medium" panose="020B0504030504020204" pitchFamily="34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</p:spTree>
    <p:extLst>
      <p:ext uri="{BB962C8B-B14F-4D97-AF65-F5344CB8AC3E}">
        <p14:creationId xmlns:p14="http://schemas.microsoft.com/office/powerpoint/2010/main" val="264831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799" y="6324599"/>
            <a:ext cx="1125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108204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b="0" i="0">
                <a:solidFill>
                  <a:srgbClr val="D6CBE4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1" i="0">
                <a:solidFill>
                  <a:srgbClr val="4FC3C8"/>
                </a:solidFill>
                <a:latin typeface="Lama Sans Bold" pitchFamily="2" charset="-78"/>
                <a:cs typeface="Lama Sans Bold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68124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280BA0-C4B9-3947-8D95-E090B00265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799" y="1016138"/>
            <a:ext cx="5257801" cy="436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800" b="0" i="0">
                <a:solidFill>
                  <a:schemeClr val="tx2">
                    <a:lumMod val="75000"/>
                  </a:schemeClr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E6067-4A13-7240-9714-EA1B1DCD89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016138"/>
            <a:ext cx="5410200" cy="321151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D6CBE4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r">
              <a:defRPr sz="4800" b="0" i="0">
                <a:solidFill>
                  <a:schemeClr val="accent3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2400" b="0" i="0">
                <a:solidFill>
                  <a:schemeClr val="tx2">
                    <a:lumMod val="50000"/>
                  </a:schemeClr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3DD104-8D6B-6303-6E2F-F42E07C2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0507A-27D9-6E41-8B19-A2AC2C5B2C20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FBEE1F-3B37-9249-8950-049859A2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4CFD19-A2B0-4745-B6ED-827E06A0DF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3011355"/>
            <a:ext cx="10820401" cy="63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pPr lvl="0"/>
            <a:r>
              <a:rPr lang="en-US" dirty="0"/>
              <a:t>HEAD LINE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294B4E-0149-603A-D62B-44A0890F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D706-FCB0-5A4D-B7A1-575595A4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855D22-8581-8B41-8A9F-F9D1608E7F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533401"/>
            <a:ext cx="10820401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>
              <a:defRPr sz="4400" b="0" i="0">
                <a:solidFill>
                  <a:schemeClr val="accent3"/>
                </a:solidFill>
                <a:latin typeface="Lama Sans Light" pitchFamily="2" charset="-78"/>
                <a:cs typeface="Lama Sans Light" pitchFamily="2" charset="-78"/>
              </a:defRPr>
            </a:lvl1pPr>
          </a:lstStyle>
          <a:p>
            <a:pPr lvl="0"/>
            <a:r>
              <a:rPr lang="en-US" dirty="0"/>
              <a:t>Break page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7DF8A4-AE18-2847-826F-DA95B1BC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5920" y="6329362"/>
            <a:ext cx="746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711C81-47DA-E24F-B376-238CA9AFFAD9}" type="datetime1">
              <a:rPr lang="en-US" smtClean="0"/>
              <a:t>4/28/26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A05B7-6FFD-D607-88E6-96FBDE64D7A3}"/>
              </a:ext>
            </a:extLst>
          </p:cNvPr>
          <p:cNvSpPr/>
          <p:nvPr userDrawn="1"/>
        </p:nvSpPr>
        <p:spPr>
          <a:xfrm>
            <a:off x="0" y="2114550"/>
            <a:ext cx="12192000" cy="474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5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DBE2C1-CC87-26DB-9A88-C18ED323B9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217" b="8331"/>
          <a:stretch/>
        </p:blipFill>
        <p:spPr>
          <a:xfrm>
            <a:off x="0" y="-256309"/>
            <a:ext cx="12192000" cy="71143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64900-8622-1D49-8A84-F5E988D0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235338"/>
            <a:ext cx="10820401" cy="6318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العنوان الرئيس هنا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7C4E-AC5C-CD44-B597-313B5B8F9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7819" y="365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raphik Arabic" pitchFamily="2" charset="-78"/>
                <a:cs typeface="Graphik Arabic" pitchFamily="2" charset="-78"/>
              </a:defRPr>
            </a:lvl1pPr>
          </a:lstStyle>
          <a:p>
            <a:fld id="{14FC7EA1-8C03-EF44-B868-7B07FAE98F3A}" type="datetime1">
              <a:rPr lang="en-US" smtClean="0"/>
              <a:pPr/>
              <a:t>4/28/26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0AEC68-6003-4246-91C4-A63954C60E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796B17-9CAF-6473-2765-A468E7B8F3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0441453" y="533400"/>
            <a:ext cx="979566" cy="970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82EB2-3854-5EA6-039A-51ABB228368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5800" y="5128112"/>
            <a:ext cx="6518564" cy="12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0" i="0" kern="1200">
          <a:solidFill>
            <a:schemeClr val="accent1"/>
          </a:solidFill>
          <a:latin typeface="The Year of Handicrafts" pitchFamily="2" charset="-78"/>
          <a:ea typeface="+mn-ea"/>
          <a:cs typeface="The Year of Handicrafts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E708-C8DF-1542-BEA3-BC6EB4C4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accent2"/>
                </a:solidFill>
                <a:latin typeface="Lama Sans" pitchFamily="2" charset="-78"/>
                <a:cs typeface="Lama Sans" pitchFamily="2" charset="-78"/>
              </a:defRPr>
            </a:lvl1pPr>
          </a:lstStyle>
          <a:p>
            <a:fld id="{B0E06AD0-E195-1147-A83D-D42172DB61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6A0D6-4838-C3E7-9883-EAC6413016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57" r:id="rId3"/>
    <p:sldLayoutId id="2147483658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2">
              <a:lumMod val="50000"/>
            </a:schemeClr>
          </a:solidFill>
          <a:latin typeface="SST Arabic Light" panose="020B0304030504020204" pitchFamily="34" charset="-78"/>
          <a:ea typeface="+mn-ea"/>
          <a:cs typeface="SST Arabic Light" panose="020B03040305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3DB63-8D69-A787-8D91-DB362D1AC3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85800" y="533400"/>
            <a:ext cx="1149926" cy="84592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E88575-DADC-3320-3A8C-1F93161A21FF}"/>
              </a:ext>
            </a:extLst>
          </p:cNvPr>
          <p:cNvSpPr txBox="1">
            <a:spLocks/>
          </p:cNvSpPr>
          <p:nvPr userDrawn="1"/>
        </p:nvSpPr>
        <p:spPr>
          <a:xfrm>
            <a:off x="685800" y="6324599"/>
            <a:ext cx="960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i="0" kern="1200">
                <a:solidFill>
                  <a:schemeClr val="accent2"/>
                </a:solidFill>
                <a:latin typeface="Lama Sans" pitchFamily="2" charset="-78"/>
                <a:ea typeface="+mn-ea"/>
                <a:cs typeface="Lama Sans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06AD0-E195-1147-A83D-D42172DB61E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B4B5D"/>
                </a:solidFill>
                <a:effectLst/>
                <a:uLnTx/>
                <a:uFillTx/>
                <a:latin typeface="Lama Sans" pitchFamily="2" charset="-78"/>
                <a:ea typeface="+mn-ea"/>
                <a:cs typeface="Lama Sans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B4B5D"/>
              </a:solidFill>
              <a:effectLst/>
              <a:uLnTx/>
              <a:uFillTx/>
              <a:latin typeface="Lama Sans" pitchFamily="2" charset="-78"/>
              <a:ea typeface="+mn-ea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32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2">
              <a:lumMod val="50000"/>
            </a:schemeClr>
          </a:solidFill>
          <a:latin typeface="SST Arabic Light" panose="020B0304030504020204" pitchFamily="34" charset="-78"/>
          <a:ea typeface="+mn-ea"/>
          <a:cs typeface="SST Arabic Light" panose="020B03040305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ST Arabic" panose="020B0504030504020204" pitchFamily="34" charset="-78"/>
          <a:ea typeface="+mn-ea"/>
          <a:cs typeface="SST Arabic" panose="020B05040305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2">
          <p15:clr>
            <a:srgbClr val="F26B43"/>
          </p15:clr>
        </p15:guide>
        <p15:guide id="4" pos="7248">
          <p15:clr>
            <a:srgbClr val="F26B43"/>
          </p15:clr>
        </p15:guide>
        <p15:guide id="5" orient="horz" pos="336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F43504-0274-9B49-9337-2FC7801D1F69}"/>
              </a:ext>
            </a:extLst>
          </p:cNvPr>
          <p:cNvSpPr>
            <a:spLocks noGrp="1"/>
          </p:cNvSpPr>
          <p:nvPr>
            <p:ph idx="13"/>
          </p:nvPr>
        </p:nvSpPr>
        <p:spPr>
          <a:noFill/>
        </p:spPr>
        <p:txBody>
          <a:bodyPr/>
          <a:lstStyle/>
          <a:p>
            <a:pPr algn="r" rtl="1"/>
            <a:r>
              <a:rPr lang="ar-SA" dirty="0">
                <a:solidFill>
                  <a:schemeClr val="accent1"/>
                </a:solidFill>
              </a:rPr>
              <a:t>توليد تلاوات صوتية واقعية لترجمات القرآن الكريم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A72A30-454F-274F-9529-D90CD247F76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763000" y="3604809"/>
            <a:ext cx="2743200" cy="365125"/>
          </a:xfrm>
        </p:spPr>
        <p:txBody>
          <a:bodyPr/>
          <a:lstStyle/>
          <a:p>
            <a:pPr algn="r" rtl="1"/>
            <a:r>
              <a:rPr lang="en-US" dirty="0"/>
              <a:t>4/29/2026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16C515F-FB84-F9A6-0856-143D4F57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502" y="191203"/>
            <a:ext cx="1156698" cy="44436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1C06154-1BF2-1F9C-D616-7D78CBA40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2706" y="2028451"/>
            <a:ext cx="3857154" cy="982904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538702B-5CC0-F140-F906-35E21DCDBD0F}"/>
              </a:ext>
            </a:extLst>
          </p:cNvPr>
          <p:cNvSpPr txBox="1">
            <a:spLocks/>
          </p:cNvSpPr>
          <p:nvPr/>
        </p:nvSpPr>
        <p:spPr>
          <a:xfrm>
            <a:off x="630865" y="4088327"/>
            <a:ext cx="10820401" cy="10099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4400" b="1" dirty="0">
                <a:solidFill>
                  <a:schemeClr val="tx1"/>
                </a:solidFill>
              </a:rPr>
              <a:t>د. مجدل سلطان بن سفران </a:t>
            </a:r>
          </a:p>
          <a:p>
            <a:pPr rtl="1"/>
            <a:r>
              <a:rPr lang="ar-SA" sz="4400" b="1" dirty="0">
                <a:solidFill>
                  <a:schemeClr val="tx1"/>
                </a:solidFill>
              </a:rPr>
              <a:t>أستاذ مشارك – قسم علوم الحاسب – كلية علوم الحاسب والمعلومات </a:t>
            </a:r>
          </a:p>
          <a:p>
            <a:pPr rtl="1"/>
            <a:r>
              <a:rPr lang="ar-SA" sz="4400" b="1" dirty="0">
                <a:solidFill>
                  <a:schemeClr val="tx1"/>
                </a:solidFill>
              </a:rPr>
              <a:t>المشرف على كرسي أبحاث الحوار الإلكتروني والتواصل الحضاري</a:t>
            </a:r>
          </a:p>
        </p:txBody>
      </p:sp>
    </p:spTree>
    <p:extLst>
      <p:ext uri="{BB962C8B-B14F-4D97-AF65-F5344CB8AC3E}">
        <p14:creationId xmlns:p14="http://schemas.microsoft.com/office/powerpoint/2010/main" val="70575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50D56-925D-BB46-A404-36487D11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99A7C-C122-D140-B259-793336F812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26644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 مقاييس التقييم وأثر الوسوم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102C39-A601-D440-ADC4-3540541AE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01492"/>
              </p:ext>
            </p:extLst>
          </p:nvPr>
        </p:nvGraphicFramePr>
        <p:xfrm>
          <a:off x="1154437" y="2367762"/>
          <a:ext cx="9909628" cy="208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407">
                  <a:extLst>
                    <a:ext uri="{9D8B030D-6E8A-4147-A177-3AD203B41FA5}">
                      <a16:colId xmlns:a16="http://schemas.microsoft.com/office/drawing/2014/main" val="3338283984"/>
                    </a:ext>
                  </a:extLst>
                </a:gridCol>
                <a:gridCol w="2477407">
                  <a:extLst>
                    <a:ext uri="{9D8B030D-6E8A-4147-A177-3AD203B41FA5}">
                      <a16:colId xmlns:a16="http://schemas.microsoft.com/office/drawing/2014/main" val="1396823021"/>
                    </a:ext>
                  </a:extLst>
                </a:gridCol>
                <a:gridCol w="2477407">
                  <a:extLst>
                    <a:ext uri="{9D8B030D-6E8A-4147-A177-3AD203B41FA5}">
                      <a16:colId xmlns:a16="http://schemas.microsoft.com/office/drawing/2014/main" val="551057789"/>
                    </a:ext>
                  </a:extLst>
                </a:gridCol>
                <a:gridCol w="2477407">
                  <a:extLst>
                    <a:ext uri="{9D8B030D-6E8A-4147-A177-3AD203B41FA5}">
                      <a16:colId xmlns:a16="http://schemas.microsoft.com/office/drawing/2014/main" val="2845898218"/>
                    </a:ext>
                  </a:extLst>
                </a:gridCol>
              </a:tblGrid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التحسُّن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مع الوسوم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بدون الوسوم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المقياس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41555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/>
                        <a:t>↓ 75%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1.04</a:t>
                      </a:r>
                      <a:r>
                        <a:rPr lang="ar-SA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4.15</a:t>
                      </a:r>
                      <a:r>
                        <a:rPr lang="ar-SA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/>
                        <a:t>CER — خطأ الحرف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45410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/>
                        <a:t>↓ 71%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5.26</a:t>
                      </a:r>
                      <a:r>
                        <a:rPr lang="ar-SA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18.42</a:t>
                      </a:r>
                      <a:r>
                        <a:rPr lang="ar-SA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/>
                        <a:t>WER — خطأ الكلمة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18723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/>
                        <a:t>↓ 14%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16.88</a:t>
                      </a:r>
                      <a:endParaRPr lang="ar-SA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19.73</a:t>
                      </a:r>
                      <a:endParaRPr lang="ar-SA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/>
                        <a:t>MCD — تشوُّه الطيف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62841"/>
                  </a:ext>
                </a:extLst>
              </a:tr>
            </a:tbl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61039E-A367-7287-D79C-4830DBFA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08" y="1325217"/>
            <a:ext cx="9986859" cy="897434"/>
          </a:xfrm>
        </p:spPr>
        <p:txBody>
          <a:bodyPr>
            <a:normAutofit/>
          </a:bodyPr>
          <a:lstStyle/>
          <a:p>
            <a:pPr rtl="1"/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النتائج </a:t>
            </a:r>
            <a:r>
              <a:rPr lang="ar-SA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الاختبارية</a:t>
            </a:r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على بيانات الاختبار</a:t>
            </a:r>
            <a:r>
              <a:rPr lang="ar-SA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(23 مقطعا جديدا)، ليست من ضمن البيانات التي تم تدريب النموذج عليها مسبقا.</a:t>
            </a:r>
          </a:p>
        </p:txBody>
      </p:sp>
    </p:spTree>
    <p:extLst>
      <p:ext uri="{BB962C8B-B14F-4D97-AF65-F5344CB8AC3E}">
        <p14:creationId xmlns:p14="http://schemas.microsoft.com/office/powerpoint/2010/main" val="287737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C62CD-5F89-4D0F-AAF3-5A431BE1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47EF-6389-4199-9657-93A30017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41635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الرؤية المستقبلية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D46A-A549-467E-BB30-4AFDEAE8A14D}"/>
              </a:ext>
            </a:extLst>
          </p:cNvPr>
          <p:cNvSpPr/>
          <p:nvPr/>
        </p:nvSpPr>
        <p:spPr>
          <a:xfrm>
            <a:off x="1678843" y="2245566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أفاق لغوية أوسع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30EC9-5D81-428A-924E-C45E3D13D949}"/>
              </a:ext>
            </a:extLst>
          </p:cNvPr>
          <p:cNvSpPr/>
          <p:nvPr/>
        </p:nvSpPr>
        <p:spPr>
          <a:xfrm>
            <a:off x="1698745" y="2870511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إضافة ترجمات قرآنية للغات جديدة وبناء نماذج صوتية لها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C4A45-7469-49AD-81FA-DDF66279F76B}"/>
              </a:ext>
            </a:extLst>
          </p:cNvPr>
          <p:cNvSpPr/>
          <p:nvPr/>
        </p:nvSpPr>
        <p:spPr>
          <a:xfrm>
            <a:off x="7091918" y="2245566"/>
            <a:ext cx="355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إثراء البيانات الصوتية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5320A-8EAD-4CBA-B2AD-375323AC697A}"/>
              </a:ext>
            </a:extLst>
          </p:cNvPr>
          <p:cNvSpPr/>
          <p:nvPr/>
        </p:nvSpPr>
        <p:spPr>
          <a:xfrm>
            <a:off x="7317690" y="2870511"/>
            <a:ext cx="3103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تحسين أداء النماذج بإضافة مقاطع صوتية لقراء </a:t>
            </a:r>
            <a:r>
              <a:rPr lang="ar-SA" sz="1100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آ</a:t>
            </a:r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خرين وتوسيع قاعدة القراء الممكن استنساخ أصواتهم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F2B06A-CD90-4B1E-99DE-80D93CFF9345}"/>
              </a:ext>
            </a:extLst>
          </p:cNvPr>
          <p:cNvSpPr/>
          <p:nvPr/>
        </p:nvSpPr>
        <p:spPr>
          <a:xfrm>
            <a:off x="1552354" y="4816529"/>
            <a:ext cx="3652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امتداد إلى السنة النبوية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612D4B-D665-46E2-85D5-20C045C568B6}"/>
              </a:ext>
            </a:extLst>
          </p:cNvPr>
          <p:cNvSpPr/>
          <p:nvPr/>
        </p:nvSpPr>
        <p:spPr>
          <a:xfrm>
            <a:off x="1790485" y="5441474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إصدار مقاطع صوتية للسنة النبوية في دقائق معدودة بلغات متعددة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212D3E-A8C5-444F-855B-4D71527CCE2A}"/>
              </a:ext>
            </a:extLst>
          </p:cNvPr>
          <p:cNvSpPr/>
          <p:nvPr/>
        </p:nvSpPr>
        <p:spPr>
          <a:xfrm>
            <a:off x="7224724" y="4816529"/>
            <a:ext cx="3364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تطوير الوسوم الذكية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7128CE-A83B-4385-A1DC-6D651FAAE759}"/>
              </a:ext>
            </a:extLst>
          </p:cNvPr>
          <p:cNvSpPr/>
          <p:nvPr/>
        </p:nvSpPr>
        <p:spPr>
          <a:xfrm>
            <a:off x="7297788" y="5441474"/>
            <a:ext cx="3103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إضافة وسوم جديدة للدلالات القرآنية، مع إمكانية توليد الوسوم آليا بناء على </a:t>
            </a:r>
            <a:r>
              <a:rPr lang="ar-SA" sz="110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السياق اللغوي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534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C62CD-5F89-4D0F-AAF3-5A431BE1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47EF-6389-4199-9657-93A30017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7286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الشراكات والتعاون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E8282-AE04-4B09-99B5-EE2958E9CA73}"/>
              </a:ext>
            </a:extLst>
          </p:cNvPr>
          <p:cNvSpPr/>
          <p:nvPr/>
        </p:nvSpPr>
        <p:spPr>
          <a:xfrm>
            <a:off x="844826" y="1372483"/>
            <a:ext cx="3343701" cy="4758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D46A-A549-467E-BB30-4AFDEAE8A14D}"/>
              </a:ext>
            </a:extLst>
          </p:cNvPr>
          <p:cNvSpPr/>
          <p:nvPr/>
        </p:nvSpPr>
        <p:spPr>
          <a:xfrm>
            <a:off x="944909" y="1423315"/>
            <a:ext cx="3243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rPr>
              <a:t>جمعية ركن الحوار الأهلية</a:t>
            </a:r>
            <a:endParaRPr lang="en-US" sz="1400" dirty="0">
              <a:solidFill>
                <a:schemeClr val="bg1"/>
              </a:solidFill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30EC9-5D81-428A-924E-C45E3D13D949}"/>
              </a:ext>
            </a:extLst>
          </p:cNvPr>
          <p:cNvSpPr/>
          <p:nvPr/>
        </p:nvSpPr>
        <p:spPr>
          <a:xfrm>
            <a:off x="964811" y="4683337"/>
            <a:ext cx="310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" u="none" strike="noStrike" dirty="0">
                <a:solidFill>
                  <a:schemeClr val="bg1"/>
                </a:solidFill>
                <a:effectLst/>
                <a:latin typeface="Lama Sans Light" pitchFamily="2" charset="-78"/>
                <a:cs typeface="Lama Sans Light" pitchFamily="2" charset="-78"/>
              </a:rPr>
              <a:t>الشريك في بناء قاعدة البيانات الصوتية</a:t>
            </a:r>
            <a:endParaRPr lang="en-US" dirty="0">
              <a:solidFill>
                <a:schemeClr val="bg1"/>
              </a:solidFill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C6438E-18A4-444A-9357-F84E7EBF6FE2}"/>
              </a:ext>
            </a:extLst>
          </p:cNvPr>
          <p:cNvSpPr/>
          <p:nvPr/>
        </p:nvSpPr>
        <p:spPr>
          <a:xfrm>
            <a:off x="4436462" y="1372483"/>
            <a:ext cx="3343701" cy="4758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C4A45-7469-49AD-81FA-DDF66279F76B}"/>
              </a:ext>
            </a:extLst>
          </p:cNvPr>
          <p:cNvSpPr/>
          <p:nvPr/>
        </p:nvSpPr>
        <p:spPr>
          <a:xfrm>
            <a:off x="4536545" y="1418001"/>
            <a:ext cx="3243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rPr>
              <a:t>كلية الحاسب والمعلومات – قسم علوم الحاسب</a:t>
            </a:r>
            <a:endParaRPr lang="en-US" sz="1400" dirty="0">
              <a:solidFill>
                <a:schemeClr val="bg1"/>
              </a:solidFill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5320A-8EAD-4CBA-B2AD-375323AC697A}"/>
              </a:ext>
            </a:extLst>
          </p:cNvPr>
          <p:cNvSpPr/>
          <p:nvPr/>
        </p:nvSpPr>
        <p:spPr>
          <a:xfrm>
            <a:off x="4556447" y="4683337"/>
            <a:ext cx="31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" u="none" strike="noStrike" dirty="0">
                <a:solidFill>
                  <a:schemeClr val="bg1"/>
                </a:solidFill>
                <a:effectLst/>
                <a:latin typeface="Lama Sans Light" pitchFamily="2" charset="-78"/>
                <a:cs typeface="Lama Sans Light" pitchFamily="2" charset="-78"/>
              </a:rPr>
              <a:t>الحاضنة الأكاديمية بالإشراف العلمي والبيئة البحثية</a:t>
            </a:r>
            <a:endParaRPr lang="en-US" dirty="0">
              <a:solidFill>
                <a:schemeClr val="bg1"/>
              </a:solidFill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C04696-F0EC-49EC-9600-53C5DFDACD52}"/>
              </a:ext>
            </a:extLst>
          </p:cNvPr>
          <p:cNvSpPr/>
          <p:nvPr/>
        </p:nvSpPr>
        <p:spPr>
          <a:xfrm>
            <a:off x="8028098" y="1372483"/>
            <a:ext cx="3343701" cy="4758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539ED6-40C5-4C36-A48E-1F86F8C7D6A8}"/>
              </a:ext>
            </a:extLst>
          </p:cNvPr>
          <p:cNvSpPr/>
          <p:nvPr/>
        </p:nvSpPr>
        <p:spPr>
          <a:xfrm>
            <a:off x="8078138" y="1437825"/>
            <a:ext cx="3243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solidFill>
                  <a:schemeClr val="bg1"/>
                </a:solidFill>
                <a:latin typeface="Lama Sans Light" pitchFamily="2" charset="-78"/>
                <a:cs typeface="Lama Sans Light" pitchFamily="2" charset="-78"/>
              </a:rPr>
              <a:t>كرسي أبحاث الحوار الإلكتروني</a:t>
            </a:r>
            <a:endParaRPr lang="en-US" sz="1400" dirty="0">
              <a:solidFill>
                <a:schemeClr val="bg1"/>
              </a:solidFill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C14A13-FA55-4B65-BAB3-2B1FA01173B9}"/>
              </a:ext>
            </a:extLst>
          </p:cNvPr>
          <p:cNvSpPr/>
          <p:nvPr/>
        </p:nvSpPr>
        <p:spPr>
          <a:xfrm>
            <a:off x="8148083" y="4683337"/>
            <a:ext cx="3103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الرافد المعرفي في توظيف التقنية لخدمة النص القرآني</a:t>
            </a:r>
            <a:endParaRPr lang="en-US" dirty="0">
              <a:latin typeface="Lama Sans Light" pitchFamily="2" charset="-78"/>
              <a:cs typeface="Lama Sans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64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08C1-8031-B73C-8C9F-ACAB2255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78C25-8F09-DED4-E941-BB0B9418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5940D-826C-E13A-A01D-D2C5091BE2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7286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فريق العمل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BDAC0-0C7B-EFEE-7D9E-570B7407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77" t="62220" r="13889" b="5477"/>
          <a:stretch>
            <a:fillRect/>
          </a:stretch>
        </p:blipFill>
        <p:spPr>
          <a:xfrm>
            <a:off x="1403499" y="1656980"/>
            <a:ext cx="9808534" cy="30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61CFA-EB74-F1FF-36AC-B054554B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AC418-25D1-D5CA-C22B-0E505DB7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E3FF9-3234-758E-7E38-D048CED9D39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7286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شاشات المرتل الذكي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255D9-16BE-C7FA-182B-75AEAA62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90" y="1289995"/>
            <a:ext cx="8400220" cy="48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5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68B5C-F7E0-F49F-94DD-7DAF4BE88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215957-EF2E-1380-B034-E8692D63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20B03-B14C-4295-1CE5-99B00B1DCE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7286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شاشات المرتل الذكي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F395A-63B8-D8B5-C6D7-6B92F3FE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42" y="1283873"/>
            <a:ext cx="9074116" cy="52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053FA-497C-413B-76C4-983C12158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DF79A-52B4-7636-885A-FF8CBB1D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91185-833F-E49A-6658-B103D3453B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7286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شاشات المرتل الذكي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14C7B-1E39-6F1B-6E14-A9321ED1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57" y="1212111"/>
            <a:ext cx="8285685" cy="47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092EE-3593-F485-C232-B42850CE8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B7CFD-0166-660B-949B-BF5E8D79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8214F-07C6-5ABC-5DEF-0CB8810146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17286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العرض الحي للمرتل الذكي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B99D683-30C9-D2C4-F37D-05A80D8B1D59}"/>
              </a:ext>
            </a:extLst>
          </p:cNvPr>
          <p:cNvSpPr txBox="1">
            <a:spLocks/>
          </p:cNvSpPr>
          <p:nvPr/>
        </p:nvSpPr>
        <p:spPr>
          <a:xfrm>
            <a:off x="956350" y="2966484"/>
            <a:ext cx="10279300" cy="106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D6CBE4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b="1" dirty="0">
                <a:solidFill>
                  <a:srgbClr val="000000"/>
                </a:solidFill>
              </a:rPr>
              <a:t>لتجربة حية للمرتل الذكي، نتشرف بزيارتكم لجناح كلية علوم الحاسب والمعلومات في المعرض المصاحب للمؤتمر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0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22F3-C40D-A559-9486-7C3DBB34D9E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>
                <a:solidFill>
                  <a:schemeClr val="accent1"/>
                </a:solidFill>
                <a:latin typeface="The Year of Handicrafts" pitchFamily="2" charset="-78"/>
                <a:cs typeface="The Year of Handicrafts" pitchFamily="2" charset="-78"/>
              </a:rPr>
              <a:t>شكراً لإصغائكم</a:t>
            </a:r>
            <a:endParaRPr lang="en-US" dirty="0">
              <a:solidFill>
                <a:schemeClr val="accent1"/>
              </a:solidFill>
              <a:latin typeface="The Year of Handicrafts" pitchFamily="2" charset="-78"/>
              <a:cs typeface="The Year of Handicraft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11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0AD2A-2E5F-514D-A222-10604E4DF81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ar-SA" dirty="0"/>
              <a:t>المحتويات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C7DA3-0A6E-BD4B-9F72-339CB8C3FE7F}"/>
              </a:ext>
            </a:extLst>
          </p:cNvPr>
          <p:cNvCxnSpPr>
            <a:cxnSpLocks/>
          </p:cNvCxnSpPr>
          <p:nvPr/>
        </p:nvCxnSpPr>
        <p:spPr>
          <a:xfrm flipV="1">
            <a:off x="7653774" y="2691075"/>
            <a:ext cx="0" cy="2263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B80244-0588-514E-B4AE-B7A7D1716E54}"/>
              </a:ext>
            </a:extLst>
          </p:cNvPr>
          <p:cNvSpPr txBox="1"/>
          <p:nvPr/>
        </p:nvSpPr>
        <p:spPr>
          <a:xfrm>
            <a:off x="7734749" y="2547351"/>
            <a:ext cx="617515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06</a:t>
            </a:r>
            <a:endParaRPr lang="ar-SA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07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ED67A-B431-FF4C-9359-88456FA207AB}"/>
              </a:ext>
            </a:extLst>
          </p:cNvPr>
          <p:cNvSpPr txBox="1"/>
          <p:nvPr/>
        </p:nvSpPr>
        <p:spPr>
          <a:xfrm>
            <a:off x="8352264" y="2547351"/>
            <a:ext cx="3153937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التحديات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المرتل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 الذكي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وأهدافه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كيف يعمل المرتل الذكي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البنية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التقنية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 </a:t>
            </a: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والنماذج الصوتية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النتائج والتقييم</a:t>
            </a: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الرؤية المستقبلية والشراكات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chemeClr val="tx1">
                    <a:lumMod val="50000"/>
                  </a:schemeClr>
                </a:solidFill>
                <a:latin typeface="Lama Sans" pitchFamily="2" charset="-78"/>
                <a:cs typeface="Lama Sans" pitchFamily="2" charset="-78"/>
              </a:rPr>
              <a:t>فريق العمل وشاشات المرتل الذكي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Lama Sans" pitchFamily="2" charset="-78"/>
              <a:cs typeface="Lama Sans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B32F1-20CD-DE40-B99E-70B5014D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>
                <a:latin typeface="Lama Sans" pitchFamily="2" charset="-78"/>
                <a:cs typeface="Lama Sans" pitchFamily="2" charset="-78"/>
              </a:rPr>
              <a:pPr/>
              <a:t>2</a:t>
            </a:fld>
            <a:endParaRPr lang="en-US" dirty="0">
              <a:latin typeface="Lama Sans" pitchFamily="2" charset="-78"/>
              <a:cs typeface="Lama Sa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266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DCEEA0A-F23C-0FE6-91F0-187D8652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5" b="4545"/>
          <a:stretch/>
        </p:blipFill>
        <p:spPr>
          <a:xfrm>
            <a:off x="508000" y="0"/>
            <a:ext cx="11176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FF4D-5C62-4E4A-8124-71DAF1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60583-C4AA-43DF-93BB-2BCE7FA9243A}"/>
              </a:ext>
            </a:extLst>
          </p:cNvPr>
          <p:cNvSpPr/>
          <p:nvPr/>
        </p:nvSpPr>
        <p:spPr>
          <a:xfrm>
            <a:off x="3570514" y="2652236"/>
            <a:ext cx="5050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u="none" strike="noStrike" dirty="0">
                <a:solidFill>
                  <a:schemeClr val="accent1"/>
                </a:solidFill>
                <a:effectLst/>
                <a:latin typeface="Lama Sans Light Italic" pitchFamily="2" charset="-78"/>
                <a:cs typeface="Lama Sans Light Italic" pitchFamily="2" charset="-78"/>
              </a:rPr>
              <a:t>(</a:t>
            </a:r>
            <a:r>
              <a:rPr lang="ar" sz="2400" b="1" u="none" strike="noStrike" dirty="0">
                <a:solidFill>
                  <a:schemeClr val="accent1"/>
                </a:solidFill>
                <a:effectLst/>
                <a:latin typeface="Lama Sans Light Italic" pitchFamily="2" charset="-78"/>
                <a:cs typeface="Lama Sans Light Italic" pitchFamily="2" charset="-78"/>
              </a:rPr>
              <a:t>وَمَا أَرْسَلْنَاكَ إِلَّا رَحْمَةً لِّلْعَالَمِينَ</a:t>
            </a:r>
            <a:r>
              <a:rPr lang="ar-SA" sz="24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)</a:t>
            </a:r>
            <a:endParaRPr lang="ar-SA" sz="2400" b="1" u="none" strike="noStrike" dirty="0">
              <a:solidFill>
                <a:schemeClr val="accent1"/>
              </a:solidFill>
              <a:effectLst/>
              <a:latin typeface="Lama Sans Light Italic" pitchFamily="2" charset="-78"/>
              <a:cs typeface="Lama Sans Light Italic" pitchFamily="2" charset="-78"/>
            </a:endParaRPr>
          </a:p>
          <a:p>
            <a:pPr algn="ctr" rtl="1"/>
            <a:endParaRPr lang="ar-SA" sz="24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  <a:p>
            <a:pPr algn="ctr" rtl="1"/>
            <a:r>
              <a:rPr lang="ar" sz="2400" b="1" u="none" strike="noStrike" dirty="0">
                <a:solidFill>
                  <a:schemeClr val="accent1"/>
                </a:solidFill>
                <a:effectLst/>
                <a:latin typeface="Lama Sans Light Italic" pitchFamily="2" charset="-78"/>
                <a:cs typeface="Lama Sans Light Italic" pitchFamily="2" charset="-78"/>
              </a:rPr>
              <a:t>رسالة عالمية </a:t>
            </a:r>
            <a:r>
              <a:rPr lang="ar-SA" sz="2400" b="1" u="none" strike="noStrike" dirty="0">
                <a:solidFill>
                  <a:schemeClr val="accent1"/>
                </a:solidFill>
                <a:effectLst/>
                <a:latin typeface="Lama Sans Light Italic" pitchFamily="2" charset="-78"/>
                <a:cs typeface="Lama Sans Light Italic" pitchFamily="2" charset="-78"/>
              </a:rPr>
              <a:t>تستحق</a:t>
            </a:r>
            <a:r>
              <a:rPr lang="ar" sz="2400" b="1" u="none" strike="noStrike" dirty="0">
                <a:solidFill>
                  <a:schemeClr val="accent1"/>
                </a:solidFill>
                <a:effectLst/>
                <a:latin typeface="Lama Sans Light Italic" pitchFamily="2" charset="-78"/>
                <a:cs typeface="Lama Sans Light Italic" pitchFamily="2" charset="-78"/>
              </a:rPr>
              <a:t> وسائل عالمية لتبليغها، </a:t>
            </a:r>
            <a:r>
              <a:rPr lang="ar-SA" sz="2400" b="1" u="none" strike="noStrike" dirty="0">
                <a:solidFill>
                  <a:schemeClr val="accent1"/>
                </a:solidFill>
                <a:effectLst/>
                <a:latin typeface="Lama Sans Light Italic" pitchFamily="2" charset="-78"/>
                <a:cs typeface="Lama Sans Light Italic" pitchFamily="2" charset="-78"/>
              </a:rPr>
              <a:t>وهنا يبدأ المرتل الذكي دوره.</a:t>
            </a:r>
            <a:endParaRPr lang="en-US" sz="24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63369-1816-A944-20ED-69A5D169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443" y="1945675"/>
            <a:ext cx="441115" cy="29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C62CD-5F89-4D0F-AAF3-5A431BE1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47EF-6389-4199-9657-93A30017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41635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لماذا المرتل الذكي؟ — التحديات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D46A-A549-467E-BB30-4AFDEAE8A14D}"/>
              </a:ext>
            </a:extLst>
          </p:cNvPr>
          <p:cNvSpPr/>
          <p:nvPr/>
        </p:nvSpPr>
        <p:spPr>
          <a:xfrm>
            <a:off x="721907" y="2245566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ارتفاع الكلفة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30EC9-5D81-428A-924E-C45E3D13D949}"/>
              </a:ext>
            </a:extLst>
          </p:cNvPr>
          <p:cNvSpPr/>
          <p:nvPr/>
        </p:nvSpPr>
        <p:spPr>
          <a:xfrm>
            <a:off x="741809" y="2870511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تسجيل صوتي عالي الجودة يتطلب وقتاً ومالاً ومواهب نادرة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C4A45-7469-49AD-81FA-DDF66279F76B}"/>
              </a:ext>
            </a:extLst>
          </p:cNvPr>
          <p:cNvSpPr/>
          <p:nvPr/>
        </p:nvSpPr>
        <p:spPr>
          <a:xfrm>
            <a:off x="4145222" y="2245566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تجدد الترجمات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5320A-8EAD-4CBA-B2AD-375323AC697A}"/>
              </a:ext>
            </a:extLst>
          </p:cNvPr>
          <p:cNvSpPr/>
          <p:nvPr/>
        </p:nvSpPr>
        <p:spPr>
          <a:xfrm>
            <a:off x="4165124" y="2870511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ترجمات القرآن في تطور دائم، وكل تعديل يستلزم إعادة تسجيل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F2B06A-CD90-4B1E-99DE-80D93CFF9345}"/>
              </a:ext>
            </a:extLst>
          </p:cNvPr>
          <p:cNvSpPr/>
          <p:nvPr/>
        </p:nvSpPr>
        <p:spPr>
          <a:xfrm>
            <a:off x="702005" y="4816529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دقة النطق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612D4B-D665-46E2-85D5-20C045C568B6}"/>
              </a:ext>
            </a:extLst>
          </p:cNvPr>
          <p:cNvSpPr/>
          <p:nvPr/>
        </p:nvSpPr>
        <p:spPr>
          <a:xfrm>
            <a:off x="721907" y="5441474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ألفاظ قرآنية فريدة يصعب على الأنظمة التقليدية نطقها بدقة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212D3E-A8C5-444F-855B-4D71527CCE2A}"/>
              </a:ext>
            </a:extLst>
          </p:cNvPr>
          <p:cNvSpPr/>
          <p:nvPr/>
        </p:nvSpPr>
        <p:spPr>
          <a:xfrm>
            <a:off x="4125320" y="4816529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قصور التحكم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7128CE-A83B-4385-A1DC-6D651FAAE759}"/>
              </a:ext>
            </a:extLst>
          </p:cNvPr>
          <p:cNvSpPr/>
          <p:nvPr/>
        </p:nvSpPr>
        <p:spPr>
          <a:xfrm>
            <a:off x="4145222" y="5441474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الحلول القائمة تفتقر إلى تحكم دقيق يناسب النص القرآني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4A2F4-C70A-0FEB-884B-00A5201D4EDE}"/>
              </a:ext>
            </a:extLst>
          </p:cNvPr>
          <p:cNvSpPr/>
          <p:nvPr/>
        </p:nvSpPr>
        <p:spPr>
          <a:xfrm>
            <a:off x="7708426" y="2240250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فجوة اللغات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8FA53-404C-2B59-4203-C692DDC31EDB}"/>
              </a:ext>
            </a:extLst>
          </p:cNvPr>
          <p:cNvSpPr/>
          <p:nvPr/>
        </p:nvSpPr>
        <p:spPr>
          <a:xfrm>
            <a:off x="7728328" y="2865195"/>
            <a:ext cx="3103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عدم توفر مقاطع صوتية موثوقة وواقعية لترجمات القرآن لأغلب اللغات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CC6C1-972F-15A2-7EDE-59B23DCE3250}"/>
              </a:ext>
            </a:extLst>
          </p:cNvPr>
          <p:cNvSpPr/>
          <p:nvPr/>
        </p:nvSpPr>
        <p:spPr>
          <a:xfrm>
            <a:off x="7688524" y="4811213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ندرة القراء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80081-9CA1-9F4D-1107-CDE70A174C71}"/>
              </a:ext>
            </a:extLst>
          </p:cNvPr>
          <p:cNvSpPr/>
          <p:nvPr/>
        </p:nvSpPr>
        <p:spPr>
          <a:xfrm>
            <a:off x="7708426" y="5436158"/>
            <a:ext cx="31037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dirty="0"/>
              <a:t>الحلول القائمة تعتمد على عدد محدود من القراء ويصعب فيها إضافة قراء جدد</a:t>
            </a:r>
          </a:p>
          <a:p>
            <a:pPr algn="ctr" rtl="1"/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534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5921-7FAD-F74C-8318-8C66632CF3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>
                <a:solidFill>
                  <a:srgbClr val="4FC3C8"/>
                </a:solidFill>
                <a:cs typeface="The Year of Handicrafts" pitchFamily="2" charset="-78"/>
              </a:rPr>
              <a:t>ما هو المرتل الذكي؟</a:t>
            </a:r>
          </a:p>
        </p:txBody>
      </p:sp>
      <p:sp>
        <p:nvSpPr>
          <p:cNvPr id="100" name="Description"/>
          <p:cNvSpPr txBox="1"/>
          <p:nvPr/>
        </p:nvSpPr>
        <p:spPr>
          <a:xfrm>
            <a:off x="914400" y="2721933"/>
            <a:ext cx="10363200" cy="18288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 rtl="1">
              <a:lnSpc>
                <a:spcPct val="150000"/>
              </a:lnSpc>
            </a:pPr>
            <a:endParaRPr lang="ar-SA" sz="3600" dirty="0"/>
          </a:p>
          <a:p>
            <a:pPr algn="r" rtl="1"/>
            <a:r>
              <a:rPr lang="ar-SA" sz="4000" b="1" dirty="0"/>
              <a:t>جسر صوتي يوصل معاني القرآن الكريم إلى العالم بلغاته.</a:t>
            </a:r>
          </a:p>
          <a:p>
            <a:pPr algn="r" rtl="1"/>
            <a:endParaRPr lang="ar-SA" sz="3600" dirty="0"/>
          </a:p>
          <a:p>
            <a:pPr algn="r" rtl="1"/>
            <a:r>
              <a:rPr lang="ar-SA" sz="3600" dirty="0"/>
              <a:t>منصة ذكية تحول الترجمات المكتوبة إلى تلاوات صوتية واقعية قريبة من الصوت البشري، بأدواتِ توسيم سياقي تضبط النطق وتحفظ دقة المعنى، وتنتج في دقائق ما كان يستغرق ساعات.</a:t>
            </a:r>
          </a:p>
        </p:txBody>
      </p:sp>
    </p:spTree>
    <p:extLst>
      <p:ext uri="{BB962C8B-B14F-4D97-AF65-F5344CB8AC3E}">
        <p14:creationId xmlns:p14="http://schemas.microsoft.com/office/powerpoint/2010/main" val="388242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C62CD-5F89-4D0F-AAF3-5A431BE1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047EF-6389-4199-9657-93A3001767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41635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أهداف المشروع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D46A-A549-467E-BB30-4AFDEAE8A14D}"/>
              </a:ext>
            </a:extLst>
          </p:cNvPr>
          <p:cNvSpPr/>
          <p:nvPr/>
        </p:nvSpPr>
        <p:spPr>
          <a:xfrm>
            <a:off x="4544325" y="2245566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صوت واقعي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30EC9-5D81-428A-924E-C45E3D13D949}"/>
              </a:ext>
            </a:extLst>
          </p:cNvPr>
          <p:cNvSpPr/>
          <p:nvPr/>
        </p:nvSpPr>
        <p:spPr>
          <a:xfrm>
            <a:off x="4564227" y="2870511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إنتاج طيف واسعٍ من الأصوات الطبيعية </a:t>
            </a:r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الواقعية لعديد من القراء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C4A45-7469-49AD-81FA-DDF66279F76B}"/>
              </a:ext>
            </a:extLst>
          </p:cNvPr>
          <p:cNvSpPr/>
          <p:nvPr/>
        </p:nvSpPr>
        <p:spPr>
          <a:xfrm>
            <a:off x="7824100" y="2245566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توسيم ذكي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5320A-8EAD-4CBA-B2AD-375323AC697A}"/>
              </a:ext>
            </a:extLst>
          </p:cNvPr>
          <p:cNvSpPr/>
          <p:nvPr/>
        </p:nvSpPr>
        <p:spPr>
          <a:xfrm>
            <a:off x="7844002" y="2870511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وسوم سياقية تثري المعاني </a:t>
            </a:r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والمشاعر </a:t>
            </a:r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والدلالات</a:t>
            </a:r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القرآنية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F2B06A-CD90-4B1E-99DE-80D93CFF9345}"/>
              </a:ext>
            </a:extLst>
          </p:cNvPr>
          <p:cNvSpPr/>
          <p:nvPr/>
        </p:nvSpPr>
        <p:spPr>
          <a:xfrm>
            <a:off x="4524423" y="4816529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تحكم مرن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612D4B-D665-46E2-85D5-20C045C568B6}"/>
              </a:ext>
            </a:extLst>
          </p:cNvPr>
          <p:cNvSpPr/>
          <p:nvPr/>
        </p:nvSpPr>
        <p:spPr>
          <a:xfrm>
            <a:off x="4544325" y="5441474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ضبط مرن في النبرة والسرعة والوقفات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212D3E-A8C5-444F-855B-4D71527CCE2A}"/>
              </a:ext>
            </a:extLst>
          </p:cNvPr>
          <p:cNvSpPr/>
          <p:nvPr/>
        </p:nvSpPr>
        <p:spPr>
          <a:xfrm>
            <a:off x="7804198" y="4816529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وصول عالمي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7128CE-A83B-4385-A1DC-6D651FAAE759}"/>
              </a:ext>
            </a:extLst>
          </p:cNvPr>
          <p:cNvSpPr/>
          <p:nvPr/>
        </p:nvSpPr>
        <p:spPr>
          <a:xfrm>
            <a:off x="7824100" y="5441474"/>
            <a:ext cx="31037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تيسير الفهم لمليار ونصف مسلم حول العالم</a:t>
            </a:r>
            <a:r>
              <a:rPr lang="ar-SA" sz="11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بعدة لغات 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369682-F109-9BFD-541A-5D306DAA675E}"/>
              </a:ext>
            </a:extLst>
          </p:cNvPr>
          <p:cNvSpPr/>
          <p:nvPr/>
        </p:nvSpPr>
        <p:spPr>
          <a:xfrm>
            <a:off x="1262727" y="2224180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إنتاج سريع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B7067-00C2-D6C4-6236-567227938295}"/>
              </a:ext>
            </a:extLst>
          </p:cNvPr>
          <p:cNvSpPr/>
          <p:nvPr/>
        </p:nvSpPr>
        <p:spPr>
          <a:xfrm>
            <a:off x="1282629" y="2849125"/>
            <a:ext cx="3103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إنتاج مقاطع صوتية واقعية لترجمات القرآن الكريم في وقت وجيز مع تكلفة قليلة</a:t>
            </a:r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DC45D-C352-39B3-1926-F50B31382992}"/>
              </a:ext>
            </a:extLst>
          </p:cNvPr>
          <p:cNvSpPr/>
          <p:nvPr/>
        </p:nvSpPr>
        <p:spPr>
          <a:xfrm>
            <a:off x="1242825" y="4795143"/>
            <a:ext cx="3243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chemeClr val="accent1"/>
                </a:solidFill>
                <a:latin typeface="Lama Sans Light Italic" pitchFamily="2" charset="-78"/>
                <a:cs typeface="Lama Sans Light Italic" pitchFamily="2" charset="-78"/>
              </a:rPr>
              <a:t>نطق دقيق</a:t>
            </a:r>
            <a:endParaRPr lang="en-US" sz="1100" b="1" dirty="0">
              <a:solidFill>
                <a:schemeClr val="accent1"/>
              </a:solidFill>
              <a:latin typeface="Lama Sans Light Italic" pitchFamily="2" charset="-78"/>
              <a:cs typeface="Lama Sans Light Italic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71DEFE-9256-0902-22FD-1BF25C081864}"/>
              </a:ext>
            </a:extLst>
          </p:cNvPr>
          <p:cNvSpPr/>
          <p:nvPr/>
        </p:nvSpPr>
        <p:spPr>
          <a:xfrm>
            <a:off x="1262727" y="5420088"/>
            <a:ext cx="31037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100" dirty="0"/>
              <a:t>نطق الكلمات العربية الفريدة </a:t>
            </a:r>
            <a:r>
              <a:rPr lang="ar-SA" sz="1100" dirty="0" err="1"/>
              <a:t>كآلم</a:t>
            </a:r>
            <a:r>
              <a:rPr lang="ar-SA" sz="1100" dirty="0"/>
              <a:t> </a:t>
            </a:r>
            <a:r>
              <a:rPr lang="ar-SA" sz="1100" dirty="0" err="1"/>
              <a:t>وكهيعص</a:t>
            </a:r>
            <a:r>
              <a:rPr lang="ar-SA" sz="1100" dirty="0"/>
              <a:t> وإبراهيم بدقة تتجاوز الأنظمة التقليدية</a:t>
            </a:r>
          </a:p>
          <a:p>
            <a:pPr algn="ctr" rtl="1"/>
            <a:endParaRPr lang="en-US" sz="1100" dirty="0">
              <a:latin typeface="Lama Sans Light" pitchFamily="2" charset="-78"/>
              <a:cs typeface="Lama Sans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534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99A7C-C122-D140-B259-793336F812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b="1" dirty="0"/>
              <a:t>كيف يعمل المرتل الذكي؟</a:t>
            </a:r>
            <a:endParaRPr lang="en-US" b="1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83BD76D-9CED-E287-0198-0F76C593C2EA}"/>
              </a:ext>
            </a:extLst>
          </p:cNvPr>
          <p:cNvSpPr txBox="1">
            <a:spLocks/>
          </p:cNvSpPr>
          <p:nvPr/>
        </p:nvSpPr>
        <p:spPr>
          <a:xfrm>
            <a:off x="956350" y="4717018"/>
            <a:ext cx="10279300" cy="411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D6CBE4"/>
                </a:solidFill>
                <a:latin typeface="Lama Sans Light" pitchFamily="2" charset="-78"/>
                <a:ea typeface="+mn-ea"/>
                <a:cs typeface="Lama Sans Light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ST Arabic" panose="020B0504030504020204" pitchFamily="34" charset="-78"/>
                <a:ea typeface="+mn-ea"/>
                <a:cs typeface="SST Arabic" panose="020B05040305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" sz="2400" b="1" dirty="0">
                <a:solidFill>
                  <a:srgbClr val="000000"/>
                </a:solidFill>
              </a:rPr>
              <a:t>رحلة متسلسلة تبدأ بالنص المترجم وتنتهي بتلاوة جاهزة للسماع والتعلم والنشر.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BDE9966-419B-22D6-3A13-5B4686410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642031"/>
              </p:ext>
            </p:extLst>
          </p:nvPr>
        </p:nvGraphicFramePr>
        <p:xfrm>
          <a:off x="2079846" y="1691367"/>
          <a:ext cx="812800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5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C50D56-925D-BB46-A404-36487D11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99A7C-C122-D140-B259-793336F812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26644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البيانات الصوتية ونماذج الذكاء الاصطناعي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61039E-A367-7287-D79C-4830DBFAC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08" y="1739887"/>
            <a:ext cx="9986859" cy="4209030"/>
          </a:xfrm>
        </p:spPr>
        <p:txBody>
          <a:bodyPr>
            <a:normAutofit/>
          </a:bodyPr>
          <a:lstStyle/>
          <a:p>
            <a:pPr rtl="1"/>
            <a:r>
              <a:rPr lang="ar-SA" sz="2000" b="1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تم اختيار أحدث النماذج التي تم تدريبها وإعادة تخصيصها محليا: </a:t>
            </a: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StyleTTS2</a:t>
            </a:r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هو النموذج الذي اعتمدناه لسرعته العالية وواقعيته في النطق العربي.</a:t>
            </a:r>
            <a:endParaRPr lang="en-US" sz="2000" u="none" strike="noStrike" dirty="0">
              <a:solidFill>
                <a:srgbClr val="000000"/>
              </a:solidFill>
              <a:effectLst/>
              <a:latin typeface="Lama Sans Light" pitchFamily="2" charset="-78"/>
              <a:cs typeface="Lama Sans Light" pitchFamily="2" charset="-78"/>
            </a:endParaRP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</a:t>
            </a:r>
            <a:r>
              <a:rPr lang="en-US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F5-TTS</a:t>
            </a:r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قدم جودة مماثلة لكن ببطء نسبي. </a:t>
            </a:r>
            <a:endParaRPr lang="en-US" sz="2000" u="none" strike="noStrike" dirty="0">
              <a:solidFill>
                <a:srgbClr val="000000"/>
              </a:solidFill>
              <a:effectLst/>
              <a:latin typeface="Lama Sans Light" pitchFamily="2" charset="-78"/>
              <a:cs typeface="Lama Sans Light" pitchFamily="2" charset="-78"/>
            </a:endParaRP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Tortoise-TTS عانى من بطء وقصور في الأصوات العربية</a:t>
            </a:r>
            <a:r>
              <a:rPr lang="ar-SA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.</a:t>
            </a:r>
          </a:p>
          <a:p>
            <a:pPr rtl="1"/>
            <a:endParaRPr lang="en-US" sz="2000" u="none" strike="noStrike" dirty="0">
              <a:solidFill>
                <a:srgbClr val="000000"/>
              </a:solidFill>
              <a:effectLst/>
              <a:latin typeface="Lama Sans Light" pitchFamily="2" charset="-78"/>
              <a:cs typeface="Lama Sans Light" pitchFamily="2" charset="-78"/>
            </a:endParaRPr>
          </a:p>
          <a:p>
            <a:pPr rtl="1"/>
            <a:r>
              <a:rPr lang="ar-SA" sz="2000" b="1" dirty="0">
                <a:solidFill>
                  <a:srgbClr val="000000"/>
                </a:solidFill>
                <a:latin typeface="Lama Sans Light" pitchFamily="2" charset="-78"/>
                <a:cs typeface="Lama Sans Light" pitchFamily="2" charset="-78"/>
              </a:rPr>
              <a:t>تم تدريب النماذج باستخدام </a:t>
            </a:r>
          </a:p>
          <a:p>
            <a:pPr marL="285750" indent="-285750" rtl="1">
              <a:buFont typeface="Arial" panose="020B0604020202020204" pitchFamily="34" charset="0"/>
              <a:buChar char="•"/>
            </a:pPr>
            <a:r>
              <a:rPr lang="ar-SA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223</a:t>
            </a:r>
            <a:r>
              <a:rPr lang="ar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مقطعاً صوتياً مسجلة بصوت Mikael Waters، بالتعاون مع جمعية ركن الحوار</a:t>
            </a:r>
            <a:r>
              <a:rPr lang="ar-SA" sz="2000" u="none" strike="noStrike" dirty="0">
                <a:solidFill>
                  <a:srgbClr val="000000"/>
                </a:solidFill>
                <a:effectLst/>
                <a:latin typeface="Lama Sans Light" pitchFamily="2" charset="-78"/>
                <a:cs typeface="Lama Sans Light" pitchFamily="2" charset="-78"/>
              </a:rPr>
              <a:t> الأهلية.</a:t>
            </a:r>
            <a:endParaRPr lang="en-US" sz="3600" dirty="0">
              <a:solidFill>
                <a:schemeClr val="tx1"/>
              </a:solidFill>
              <a:latin typeface="Lama Sans Light" pitchFamily="2" charset="-78"/>
              <a:cs typeface="Lama Sans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3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976A-5DFB-AE67-1569-759FE171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B7689-C7A2-A109-0195-47EF378A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6AD0-E195-1147-A83D-D42172DB61E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EBB63-4294-3F13-9CF5-FDD8518639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726644"/>
            <a:ext cx="10820401" cy="411480"/>
          </a:xfrm>
        </p:spPr>
        <p:txBody>
          <a:bodyPr>
            <a:noAutofit/>
          </a:bodyPr>
          <a:lstStyle/>
          <a:p>
            <a:r>
              <a:rPr lang="ar-SA" dirty="0">
                <a:latin typeface="The Year of Handicrafts" pitchFamily="2" charset="-78"/>
                <a:cs typeface="The Year of Handicrafts" pitchFamily="2" charset="-78"/>
              </a:rPr>
              <a:t>مقارنة نتائج نماذج الذكاء الاصطناعي</a:t>
            </a:r>
            <a:endParaRPr lang="en-US" dirty="0">
              <a:latin typeface="The Year of Handicrafts" pitchFamily="2" charset="-78"/>
              <a:cs typeface="The Year of Handicrafts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ECE2CE-9D0A-AA62-23EF-55D7927FD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75017"/>
              </p:ext>
            </p:extLst>
          </p:nvPr>
        </p:nvGraphicFramePr>
        <p:xfrm>
          <a:off x="2379889" y="2239335"/>
          <a:ext cx="7432221" cy="208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407">
                  <a:extLst>
                    <a:ext uri="{9D8B030D-6E8A-4147-A177-3AD203B41FA5}">
                      <a16:colId xmlns:a16="http://schemas.microsoft.com/office/drawing/2014/main" val="1396823021"/>
                    </a:ext>
                  </a:extLst>
                </a:gridCol>
                <a:gridCol w="2477407">
                  <a:extLst>
                    <a:ext uri="{9D8B030D-6E8A-4147-A177-3AD203B41FA5}">
                      <a16:colId xmlns:a16="http://schemas.microsoft.com/office/drawing/2014/main" val="551057789"/>
                    </a:ext>
                  </a:extLst>
                </a:gridCol>
                <a:gridCol w="2477407">
                  <a:extLst>
                    <a:ext uri="{9D8B030D-6E8A-4147-A177-3AD203B41FA5}">
                      <a16:colId xmlns:a16="http://schemas.microsoft.com/office/drawing/2014/main" val="2845898218"/>
                    </a:ext>
                  </a:extLst>
                </a:gridCol>
              </a:tblGrid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السرعة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الجودة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النموذج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41555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/>
                        <a:t>2-5</a:t>
                      </a:r>
                      <a:r>
                        <a:rPr lang="ar-SA" sz="2400" b="0" dirty="0"/>
                        <a:t> ثانية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/>
                        <a:t>عالية جداً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2400" b="0" dirty="0"/>
                        <a:t>StyleTTS2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45410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dirty="0"/>
                        <a:t>4-12</a:t>
                      </a:r>
                      <a:r>
                        <a:rPr lang="ar-SA" sz="2400" b="0" dirty="0"/>
                        <a:t> ثانية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/>
                        <a:t>مماثلة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dirty="0"/>
                        <a:t>F5-TTS</a:t>
                      </a:r>
                      <a:endParaRPr lang="ar-SA" sz="2400" b="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18723"/>
                  </a:ext>
                </a:extLst>
              </a:tr>
              <a:tr h="52067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/>
                        <a:t>20+ ثانية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/>
                        <a:t>ضعيفة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/>
                        <a:t>Tortoise-TTS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6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261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D9D6C9"/>
      </a:accent3>
      <a:accent4>
        <a:srgbClr val="006054"/>
      </a:accent4>
      <a:accent5>
        <a:srgbClr val="B6B0A7"/>
      </a:accent5>
      <a:accent6>
        <a:srgbClr val="566958"/>
      </a:accent6>
      <a:hlink>
        <a:srgbClr val="468ECC"/>
      </a:hlink>
      <a:folHlink>
        <a:srgbClr val="D8BE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C0E9AA"/>
      </a:accent3>
      <a:accent4>
        <a:srgbClr val="96DBE7"/>
      </a:accent4>
      <a:accent5>
        <a:srgbClr val="F6E27F"/>
      </a:accent5>
      <a:accent6>
        <a:srgbClr val="FF9E57"/>
      </a:accent6>
      <a:hlink>
        <a:srgbClr val="468ECC"/>
      </a:hlink>
      <a:folHlink>
        <a:srgbClr val="D8BE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s">
  <a:themeElements>
    <a:clrScheme name="ATQC">
      <a:dk1>
        <a:srgbClr val="3C3C3C"/>
      </a:dk1>
      <a:lt1>
        <a:srgbClr val="FFFFFF"/>
      </a:lt1>
      <a:dk2>
        <a:srgbClr val="D0D3D3"/>
      </a:dk2>
      <a:lt2>
        <a:srgbClr val="E6E7E8"/>
      </a:lt2>
      <a:accent1>
        <a:srgbClr val="6724D9"/>
      </a:accent1>
      <a:accent2>
        <a:srgbClr val="FB4B5D"/>
      </a:accent2>
      <a:accent3>
        <a:srgbClr val="C0E9AA"/>
      </a:accent3>
      <a:accent4>
        <a:srgbClr val="96DBE7"/>
      </a:accent4>
      <a:accent5>
        <a:srgbClr val="F6E27F"/>
      </a:accent5>
      <a:accent6>
        <a:srgbClr val="FF9E57"/>
      </a:accent6>
      <a:hlink>
        <a:srgbClr val="4FC3C8"/>
      </a:hlink>
      <a:folHlink>
        <a:srgbClr val="D6CB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611</Words>
  <Application>Microsoft Macintosh PowerPoint</Application>
  <PresentationFormat>شاشة عريضة</PresentationFormat>
  <Paragraphs>136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18</vt:i4>
      </vt:variant>
    </vt:vector>
  </HeadingPairs>
  <TitlesOfParts>
    <vt:vector size="33" baseType="lpstr">
      <vt:lpstr>Arial</vt:lpstr>
      <vt:lpstr>Calibri</vt:lpstr>
      <vt:lpstr>Graphik Arabic</vt:lpstr>
      <vt:lpstr>Lama Sans</vt:lpstr>
      <vt:lpstr>Lama Sans Bold</vt:lpstr>
      <vt:lpstr>Lama Sans Light</vt:lpstr>
      <vt:lpstr>Lama Sans Light Italic</vt:lpstr>
      <vt:lpstr>Lama Sans SemiBold</vt:lpstr>
      <vt:lpstr>SST Arabic</vt:lpstr>
      <vt:lpstr>SST Arabic Light</vt:lpstr>
      <vt:lpstr>SST Arabic Medium</vt:lpstr>
      <vt:lpstr>The Year of Handicrafts</vt:lpstr>
      <vt:lpstr>Covers</vt:lpstr>
      <vt:lpstr>Pages</vt:lpstr>
      <vt:lpstr>Dividers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DIWAN .</dc:creator>
  <cp:lastModifiedBy>محمد بن عبدالعزيز الناصر</cp:lastModifiedBy>
  <cp:revision>62</cp:revision>
  <dcterms:created xsi:type="dcterms:W3CDTF">2018-03-22T13:50:50Z</dcterms:created>
  <dcterms:modified xsi:type="dcterms:W3CDTF">2026-04-28T13:30:49Z</dcterms:modified>
</cp:coreProperties>
</file>