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27" d="100"/>
          <a:sy n="127" d="100"/>
        </p:scale>
        <p:origin x="5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1854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ATQC PPTX Template-2/slide-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6095847" y="1370333"/>
            <a:ext cx="5486400" cy="2880360"/>
          </a:xfrm>
          <a:prstGeom prst="rect">
            <a:avLst/>
          </a:prstGeom>
          <a:solidFill>
            <a:srgbClr val="FFFFFF">
              <a:alpha val="94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ar-SA" dirty="0"/>
          </a:p>
        </p:txBody>
      </p:sp>
      <p:sp>
        <p:nvSpPr>
          <p:cNvPr id="4" name="Text 1"/>
          <p:cNvSpPr/>
          <p:nvPr/>
        </p:nvSpPr>
        <p:spPr>
          <a:xfrm>
            <a:off x="5989320" y="1444752"/>
            <a:ext cx="457200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0" indent="0" algn="r" rtl="1">
              <a:buNone/>
            </a:pPr>
            <a:r>
              <a:rPr lang="en-US" sz="3600" b="1" dirty="0">
                <a:solidFill>
                  <a:srgbClr val="F5546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الترجمة الآلية لمعاني القرآن</a:t>
            </a:r>
            <a:endParaRPr lang="en-US" sz="3600" dirty="0"/>
          </a:p>
          <a:p>
            <a:pPr marL="0" indent="0" algn="r" rtl="1">
              <a:buNone/>
            </a:pPr>
            <a:r>
              <a:rPr lang="en-US" sz="3600" b="1" dirty="0">
                <a:solidFill>
                  <a:srgbClr val="F5546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في ظل الذكاء الاصطناعي</a:t>
            </a:r>
            <a:endParaRPr lang="en-US" sz="3600" dirty="0"/>
          </a:p>
        </p:txBody>
      </p:sp>
      <p:sp>
        <p:nvSpPr>
          <p:cNvPr id="5" name="Text 2"/>
          <p:cNvSpPr/>
          <p:nvPr/>
        </p:nvSpPr>
        <p:spPr>
          <a:xfrm>
            <a:off x="5989320" y="2559053"/>
            <a:ext cx="45720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r" rtl="1">
              <a:buNone/>
            </a:pPr>
            <a:r>
              <a:rPr lang="en-US" sz="1600" b="1" dirty="0">
                <a:solidFill>
                  <a:srgbClr val="5E2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دراسة استشرافية للتحديات اللغوية والدلالية والثقافية والتقنية،</a:t>
            </a:r>
            <a:endParaRPr lang="en-US" sz="1600" dirty="0"/>
          </a:p>
          <a:p>
            <a:pPr marL="0" indent="0" algn="r" rtl="1">
              <a:buNone/>
            </a:pPr>
            <a:r>
              <a:rPr lang="ar-SA" sz="1600" b="1" dirty="0">
                <a:solidFill>
                  <a:srgbClr val="5E2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و</a:t>
            </a:r>
            <a:r>
              <a:rPr lang="en-US" sz="1600" b="1" dirty="0" err="1">
                <a:solidFill>
                  <a:srgbClr val="5E2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أثرها</a:t>
            </a:r>
            <a:r>
              <a:rPr lang="en-US" sz="1600" b="1" dirty="0">
                <a:solidFill>
                  <a:srgbClr val="5E2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في اللغات المركزية والهامشية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6355080" y="3377259"/>
            <a:ext cx="402336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 rtl="1">
              <a:buNone/>
            </a:pPr>
            <a:r>
              <a:rPr lang="en-US" sz="1400" b="1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أ.د. وليد بن بليهش العمري</a:t>
            </a:r>
            <a:endParaRPr lang="en-US" sz="14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2788920"/>
            <a:ext cx="12191695" cy="4069080"/>
          </a:xfrm>
          <a:prstGeom prst="rect">
            <a:avLst/>
          </a:prstGeom>
          <a:solidFill>
            <a:srgbClr val="B79DDF"/>
          </a:solidFill>
          <a:ln w="12700">
            <a:solidFill>
              <a:srgbClr val="B79DDF"/>
            </a:solidFill>
            <a:prstDash val="solid"/>
          </a:ln>
        </p:spPr>
        <p:txBody>
          <a:bodyPr/>
          <a:lstStyle/>
          <a:p>
            <a:endParaRPr lang="ar-SA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1695" cy="2788920"/>
          </a:xfrm>
          <a:prstGeom prst="rect">
            <a:avLst/>
          </a:prstGeom>
          <a:solidFill>
            <a:srgbClr val="F5F5F5"/>
          </a:solidFill>
          <a:ln w="12700">
            <a:solidFill>
              <a:srgbClr val="F5F5F5"/>
            </a:solidFill>
            <a:prstDash val="solid"/>
          </a:ln>
        </p:spPr>
        <p:txBody>
          <a:bodyPr/>
          <a:lstStyle/>
          <a:p>
            <a:endParaRPr lang="ar-SA"/>
          </a:p>
        </p:txBody>
      </p:sp>
      <p:sp>
        <p:nvSpPr>
          <p:cNvPr id="4" name="Text 2"/>
          <p:cNvSpPr/>
          <p:nvPr/>
        </p:nvSpPr>
        <p:spPr>
          <a:xfrm>
            <a:off x="7452360" y="2331720"/>
            <a:ext cx="283464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ar-SA" sz="2800" b="1" dirty="0">
                <a:solidFill>
                  <a:srgbClr val="5E2F92"/>
                </a:solidFill>
                <a:latin typeface="Arial" pitchFamily="34" charset="0"/>
                <a:cs typeface="Arial" pitchFamily="34" charset="-120"/>
              </a:rPr>
              <a:t>تم بحمد الله</a:t>
            </a:r>
            <a:endParaRPr lang="en-US" sz="2800" dirty="0"/>
          </a:p>
        </p:txBody>
      </p:sp>
      <p:sp>
        <p:nvSpPr>
          <p:cNvPr id="5" name="Text 3"/>
          <p:cNvSpPr/>
          <p:nvPr/>
        </p:nvSpPr>
        <p:spPr>
          <a:xfrm>
            <a:off x="7772400" y="2944368"/>
            <a:ext cx="21945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 rtl="1">
              <a:buNone/>
            </a:pPr>
            <a:r>
              <a:rPr lang="ar-SA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النقاش</a:t>
            </a: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والأسئلة</a:t>
            </a:r>
            <a:endParaRPr lang="en-US" sz="20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635240" y="292608"/>
            <a:ext cx="356616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900" b="1" dirty="0">
                <a:solidFill>
                  <a:srgbClr val="23B5C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المحتويات</a:t>
            </a:r>
            <a:endParaRPr lang="en-US" sz="1900" dirty="0"/>
          </a:p>
        </p:txBody>
      </p:sp>
      <p:sp>
        <p:nvSpPr>
          <p:cNvPr id="3" name="Shape 1"/>
          <p:cNvSpPr/>
          <p:nvPr/>
        </p:nvSpPr>
        <p:spPr>
          <a:xfrm>
            <a:off x="347472" y="438912"/>
            <a:ext cx="402336" cy="73152"/>
          </a:xfrm>
          <a:prstGeom prst="rect">
            <a:avLst/>
          </a:prstGeom>
          <a:solidFill>
            <a:srgbClr val="6A32C9"/>
          </a:solidFill>
          <a:ln w="12700">
            <a:solidFill>
              <a:srgbClr val="6A32C9"/>
            </a:solidFill>
            <a:prstDash val="solid"/>
          </a:ln>
        </p:spPr>
        <p:txBody>
          <a:bodyPr/>
          <a:lstStyle/>
          <a:p>
            <a:endParaRPr lang="ar-SA"/>
          </a:p>
        </p:txBody>
      </p:sp>
      <p:sp>
        <p:nvSpPr>
          <p:cNvPr id="4" name="Text 2"/>
          <p:cNvSpPr/>
          <p:nvPr/>
        </p:nvSpPr>
        <p:spPr>
          <a:xfrm>
            <a:off x="393192" y="6355080"/>
            <a:ext cx="2743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F5546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5" name="Shape 3"/>
          <p:cNvSpPr/>
          <p:nvPr/>
        </p:nvSpPr>
        <p:spPr>
          <a:xfrm>
            <a:off x="0" y="1170432"/>
            <a:ext cx="12191695" cy="4251960"/>
          </a:xfrm>
          <a:prstGeom prst="rect">
            <a:avLst/>
          </a:prstGeom>
          <a:solidFill>
            <a:srgbClr val="CBE7B6"/>
          </a:solidFill>
          <a:ln w="12700">
            <a:solidFill>
              <a:srgbClr val="CBE7B6"/>
            </a:solidFill>
            <a:prstDash val="solid"/>
          </a:ln>
        </p:spPr>
        <p:txBody>
          <a:bodyPr/>
          <a:lstStyle/>
          <a:p>
            <a:endParaRPr lang="ar-SA"/>
          </a:p>
        </p:txBody>
      </p:sp>
      <p:sp>
        <p:nvSpPr>
          <p:cNvPr id="6" name="Text 4"/>
          <p:cNvSpPr/>
          <p:nvPr/>
        </p:nvSpPr>
        <p:spPr>
          <a:xfrm>
            <a:off x="8028432" y="1719072"/>
            <a:ext cx="3200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 rtl="1">
              <a:buNone/>
            </a:pPr>
            <a:r>
              <a:rPr lang="en-US" sz="82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01</a:t>
            </a:r>
            <a:endParaRPr lang="en-US" sz="82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 5"/>
          <p:cNvSpPr/>
          <p:nvPr/>
        </p:nvSpPr>
        <p:spPr>
          <a:xfrm>
            <a:off x="8412480" y="1664208"/>
            <a:ext cx="27432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l">
              <a:buNone/>
            </a:pPr>
            <a:r>
              <a:rPr lang="ar-SA" sz="1120" dirty="0">
                <a:latin typeface="Arial" pitchFamily="34" charset="0"/>
                <a:ea typeface="Arial" pitchFamily="34" charset="-122"/>
                <a:cs typeface="Arial" pitchFamily="34" charset="-120"/>
              </a:rPr>
              <a:t>خارطة</a:t>
            </a:r>
            <a:r>
              <a:rPr lang="en-US" sz="1120" dirty="0">
                <a:latin typeface="Arial" pitchFamily="34" charset="0"/>
                <a:ea typeface="Arial" pitchFamily="34" charset="-122"/>
                <a:cs typeface="Arial" pitchFamily="34" charset="-120"/>
              </a:rPr>
              <a:t> الدراسة ومشكلتها</a:t>
            </a:r>
            <a:endParaRPr lang="en-US" sz="1120" dirty="0"/>
          </a:p>
        </p:txBody>
      </p:sp>
      <p:sp>
        <p:nvSpPr>
          <p:cNvPr id="8" name="Text 6"/>
          <p:cNvSpPr/>
          <p:nvPr/>
        </p:nvSpPr>
        <p:spPr>
          <a:xfrm>
            <a:off x="8028432" y="2240280"/>
            <a:ext cx="3200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2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02</a:t>
            </a:r>
            <a:endParaRPr lang="en-US" sz="82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Text 7"/>
          <p:cNvSpPr/>
          <p:nvPr/>
        </p:nvSpPr>
        <p:spPr>
          <a:xfrm>
            <a:off x="8412480" y="2185416"/>
            <a:ext cx="27432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l">
              <a:buNone/>
            </a:pPr>
            <a:r>
              <a:rPr lang="en-US" sz="1120" dirty="0">
                <a:latin typeface="Arial" pitchFamily="34" charset="0"/>
                <a:ea typeface="Arial" pitchFamily="34" charset="-122"/>
                <a:cs typeface="Arial" pitchFamily="34" charset="-120"/>
              </a:rPr>
              <a:t>الأهداف والمنهج والفرضية</a:t>
            </a:r>
            <a:endParaRPr lang="en-US" sz="1120" dirty="0"/>
          </a:p>
        </p:txBody>
      </p:sp>
      <p:sp>
        <p:nvSpPr>
          <p:cNvPr id="10" name="Text 8"/>
          <p:cNvSpPr/>
          <p:nvPr/>
        </p:nvSpPr>
        <p:spPr>
          <a:xfrm>
            <a:off x="8028432" y="2761488"/>
            <a:ext cx="3200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2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03</a:t>
            </a:r>
            <a:endParaRPr lang="en-US" sz="82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Text 9"/>
          <p:cNvSpPr/>
          <p:nvPr/>
        </p:nvSpPr>
        <p:spPr>
          <a:xfrm>
            <a:off x="8412480" y="2706624"/>
            <a:ext cx="27432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l">
              <a:buNone/>
            </a:pPr>
            <a:r>
              <a:rPr lang="en-US" sz="1120" dirty="0">
                <a:latin typeface="Arial" pitchFamily="34" charset="0"/>
                <a:ea typeface="Arial" pitchFamily="34" charset="-122"/>
                <a:cs typeface="Arial" pitchFamily="34" charset="-120"/>
              </a:rPr>
              <a:t>التحديات الرئيسة</a:t>
            </a:r>
            <a:endParaRPr lang="en-US" sz="1120" dirty="0"/>
          </a:p>
        </p:txBody>
      </p:sp>
      <p:sp>
        <p:nvSpPr>
          <p:cNvPr id="12" name="Text 10"/>
          <p:cNvSpPr/>
          <p:nvPr/>
        </p:nvSpPr>
        <p:spPr>
          <a:xfrm>
            <a:off x="8028432" y="3282696"/>
            <a:ext cx="3200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2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04</a:t>
            </a:r>
            <a:endParaRPr lang="en-US" sz="82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Text 11"/>
          <p:cNvSpPr/>
          <p:nvPr/>
        </p:nvSpPr>
        <p:spPr>
          <a:xfrm>
            <a:off x="8412480" y="3227832"/>
            <a:ext cx="27432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l">
              <a:buNone/>
            </a:pPr>
            <a:r>
              <a:rPr lang="en-US" sz="1120" dirty="0">
                <a:latin typeface="Arial" pitchFamily="34" charset="0"/>
                <a:ea typeface="Arial" pitchFamily="34" charset="-122"/>
                <a:cs typeface="Arial" pitchFamily="34" charset="-120"/>
              </a:rPr>
              <a:t>أثر الذكاء الاصطناعي في اللغات</a:t>
            </a:r>
            <a:endParaRPr lang="en-US" sz="1120" dirty="0"/>
          </a:p>
        </p:txBody>
      </p:sp>
      <p:sp>
        <p:nvSpPr>
          <p:cNvPr id="14" name="Text 12"/>
          <p:cNvSpPr/>
          <p:nvPr/>
        </p:nvSpPr>
        <p:spPr>
          <a:xfrm>
            <a:off x="8028432" y="3803904"/>
            <a:ext cx="3200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2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05</a:t>
            </a:r>
            <a:endParaRPr lang="en-US" sz="82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Text 13"/>
          <p:cNvSpPr/>
          <p:nvPr/>
        </p:nvSpPr>
        <p:spPr>
          <a:xfrm>
            <a:off x="8412480" y="3749040"/>
            <a:ext cx="27432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l">
              <a:buNone/>
            </a:pPr>
            <a:r>
              <a:rPr lang="ar-SA" sz="1120" dirty="0">
                <a:latin typeface="Arial" pitchFamily="34" charset="0"/>
                <a:ea typeface="Arial" pitchFamily="34" charset="-122"/>
                <a:cs typeface="Arial" pitchFamily="34" charset="-120"/>
              </a:rPr>
              <a:t>الاحتمالات</a:t>
            </a:r>
            <a:r>
              <a:rPr lang="en-US" sz="1120" dirty="0">
                <a:latin typeface="Arial" pitchFamily="34" charset="0"/>
                <a:ea typeface="Arial" pitchFamily="34" charset="-122"/>
                <a:cs typeface="Arial" pitchFamily="34" charset="-120"/>
              </a:rPr>
              <a:t> المستقبلية</a:t>
            </a:r>
            <a:endParaRPr lang="en-US" sz="1120" dirty="0"/>
          </a:p>
        </p:txBody>
      </p:sp>
      <p:sp>
        <p:nvSpPr>
          <p:cNvPr id="16" name="Text 14"/>
          <p:cNvSpPr/>
          <p:nvPr/>
        </p:nvSpPr>
        <p:spPr>
          <a:xfrm>
            <a:off x="8028432" y="4325112"/>
            <a:ext cx="3200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2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06</a:t>
            </a:r>
            <a:endParaRPr lang="en-US" sz="82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Text 15"/>
          <p:cNvSpPr/>
          <p:nvPr/>
        </p:nvSpPr>
        <p:spPr>
          <a:xfrm>
            <a:off x="8412480" y="4270248"/>
            <a:ext cx="27432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l">
              <a:buNone/>
            </a:pPr>
            <a:r>
              <a:rPr lang="en-US" sz="1120" dirty="0">
                <a:latin typeface="Arial" pitchFamily="34" charset="0"/>
                <a:ea typeface="Arial" pitchFamily="34" charset="-122"/>
                <a:cs typeface="Arial" pitchFamily="34" charset="-120"/>
              </a:rPr>
              <a:t>النتائج والتوصيات</a:t>
            </a:r>
            <a:endParaRPr lang="en-US" sz="112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635240" y="292608"/>
            <a:ext cx="356616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ar-SA" sz="1900" b="1" dirty="0">
                <a:solidFill>
                  <a:srgbClr val="23B5C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خارطة</a:t>
            </a:r>
            <a:r>
              <a:rPr lang="en-US" sz="1900" b="1" dirty="0">
                <a:solidFill>
                  <a:srgbClr val="23B5C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الدراسة ومشكلتها</a:t>
            </a:r>
            <a:endParaRPr lang="en-US" sz="1900" dirty="0"/>
          </a:p>
        </p:txBody>
      </p:sp>
      <p:sp>
        <p:nvSpPr>
          <p:cNvPr id="3" name="Shape 1"/>
          <p:cNvSpPr/>
          <p:nvPr/>
        </p:nvSpPr>
        <p:spPr>
          <a:xfrm>
            <a:off x="347472" y="438912"/>
            <a:ext cx="402336" cy="73152"/>
          </a:xfrm>
          <a:prstGeom prst="rect">
            <a:avLst/>
          </a:prstGeom>
          <a:solidFill>
            <a:srgbClr val="6A32C9"/>
          </a:solidFill>
          <a:ln w="12700">
            <a:solidFill>
              <a:srgbClr val="6A32C9"/>
            </a:solidFill>
            <a:prstDash val="solid"/>
          </a:ln>
        </p:spPr>
        <p:txBody>
          <a:bodyPr/>
          <a:lstStyle/>
          <a:p>
            <a:endParaRPr lang="ar-SA"/>
          </a:p>
        </p:txBody>
      </p:sp>
      <p:sp>
        <p:nvSpPr>
          <p:cNvPr id="4" name="Text 2"/>
          <p:cNvSpPr/>
          <p:nvPr/>
        </p:nvSpPr>
        <p:spPr>
          <a:xfrm>
            <a:off x="393192" y="6355080"/>
            <a:ext cx="2743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F5546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5" name="Shape 3"/>
          <p:cNvSpPr/>
          <p:nvPr/>
        </p:nvSpPr>
        <p:spPr>
          <a:xfrm>
            <a:off x="777240" y="1097280"/>
            <a:ext cx="5257800" cy="448056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DADADA"/>
            </a:solidFill>
            <a:prstDash val="solid"/>
          </a:ln>
        </p:spPr>
        <p:txBody>
          <a:bodyPr/>
          <a:lstStyle/>
          <a:p>
            <a:endParaRPr lang="ar-SA"/>
          </a:p>
        </p:txBody>
      </p:sp>
      <p:sp>
        <p:nvSpPr>
          <p:cNvPr id="6" name="Shape 4"/>
          <p:cNvSpPr/>
          <p:nvPr/>
        </p:nvSpPr>
        <p:spPr>
          <a:xfrm>
            <a:off x="6355080" y="1097280"/>
            <a:ext cx="5074920" cy="448056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DADADA"/>
            </a:solidFill>
            <a:prstDash val="solid"/>
          </a:ln>
        </p:spPr>
        <p:txBody>
          <a:bodyPr/>
          <a:lstStyle/>
          <a:p>
            <a:endParaRPr lang="ar-SA"/>
          </a:p>
        </p:txBody>
      </p:sp>
      <p:sp>
        <p:nvSpPr>
          <p:cNvPr id="7" name="Text 5"/>
          <p:cNvSpPr/>
          <p:nvPr/>
        </p:nvSpPr>
        <p:spPr>
          <a:xfrm>
            <a:off x="3576638" y="1325880"/>
            <a:ext cx="2184082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600" b="1" dirty="0" err="1">
                <a:solidFill>
                  <a:srgbClr val="6A3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لماذا</a:t>
            </a:r>
            <a:r>
              <a:rPr lang="en-US" sz="1600" b="1" dirty="0">
                <a:solidFill>
                  <a:srgbClr val="6A3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ar-SA" sz="1600" b="1" dirty="0">
                <a:solidFill>
                  <a:srgbClr val="6A3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ندرس </a:t>
            </a:r>
            <a:r>
              <a:rPr lang="en-US" sz="1600" b="1" dirty="0" err="1">
                <a:solidFill>
                  <a:srgbClr val="6A3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هذا</a:t>
            </a:r>
            <a:r>
              <a:rPr lang="en-US" sz="1600" b="1" dirty="0">
                <a:solidFill>
                  <a:srgbClr val="6A3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الموضوع؟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1051560" y="1691640"/>
            <a:ext cx="4663440" cy="2468880"/>
          </a:xfrm>
          <a:prstGeom prst="rect">
            <a:avLst/>
          </a:prstGeom>
          <a:noFill/>
          <a:ln/>
        </p:spPr>
        <p:txBody>
          <a:bodyPr wrap="square" lIns="635" tIns="635" rIns="635" bIns="635" rtlCol="0" anchor="t">
            <a:normAutofit/>
          </a:bodyPr>
          <a:lstStyle/>
          <a:p>
            <a:pPr marL="0" indent="0" algn="r" rtl="1">
              <a:buNone/>
            </a:pPr>
            <a:r>
              <a:rPr lang="en-US" sz="155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 النماذج اللغوية الكبرى وسّعت قدرات الترجمة والتلخيص والشرح متعدد اللغات.
• خصوصية النص القرآني تجعل الترجمة فعلاً تفسيرياً </a:t>
            </a:r>
            <a:r>
              <a:rPr lang="en-US" sz="1550" dirty="0" err="1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لا</a:t>
            </a:r>
            <a:r>
              <a:rPr lang="en-US" sz="155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ar-SA" sz="155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محض </a:t>
            </a:r>
            <a:r>
              <a:rPr lang="en-US" sz="1550" dirty="0" err="1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نقل</a:t>
            </a:r>
            <a:r>
              <a:rPr lang="en-US" sz="155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550" dirty="0" err="1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لفظي</a:t>
            </a:r>
            <a:r>
              <a:rPr lang="en-US" sz="155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
• </a:t>
            </a:r>
            <a:r>
              <a:rPr lang="ar-SA" sz="155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طلاقة الترجمة الآلية</a:t>
            </a:r>
            <a:r>
              <a:rPr lang="en-US" sz="155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المتزايدة قد تخفي أخطاءً دلالية أو مرجعية يصعب كشفها لغير المختص.</a:t>
            </a:r>
            <a:endParaRPr lang="en-US" sz="1550" dirty="0"/>
          </a:p>
        </p:txBody>
      </p:sp>
      <p:sp>
        <p:nvSpPr>
          <p:cNvPr id="9" name="Text 7"/>
          <p:cNvSpPr/>
          <p:nvPr/>
        </p:nvSpPr>
        <p:spPr>
          <a:xfrm>
            <a:off x="10058400" y="1325880"/>
            <a:ext cx="9144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600" b="1" dirty="0">
                <a:solidFill>
                  <a:srgbClr val="F5546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مشكلة البحث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6583680" y="1691640"/>
            <a:ext cx="4526280" cy="2468880"/>
          </a:xfrm>
          <a:prstGeom prst="rect">
            <a:avLst/>
          </a:prstGeom>
          <a:noFill/>
          <a:ln/>
        </p:spPr>
        <p:txBody>
          <a:bodyPr wrap="square" lIns="635" tIns="635" rIns="635" bIns="635" rtlCol="0" anchor="t">
            <a:normAutofit/>
          </a:bodyPr>
          <a:lstStyle/>
          <a:p>
            <a:pPr marL="0" indent="0" algn="r" rtl="1">
              <a:buNone/>
            </a:pPr>
            <a:r>
              <a:rPr lang="en-US" sz="155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 هل يمكن الاعتماد على الذكاء الاصطناعي في ترجمة معاني القرآن اعتماداً مستقلاً؟
• ما أبرز التحديات اللغوية والدلالية </a:t>
            </a:r>
            <a:r>
              <a:rPr lang="en-US" sz="1550" dirty="0" err="1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والثقافية</a:t>
            </a:r>
            <a:r>
              <a:rPr lang="en-US" sz="155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550" dirty="0" err="1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والتقنية</a:t>
            </a:r>
            <a:r>
              <a:rPr lang="ar-SA" sz="155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في هذا الصدد</a:t>
            </a:r>
            <a:r>
              <a:rPr lang="en-US" sz="155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؟
• كيف يتفاوت الأثر بين اللغات المركزية والهامشية؟</a:t>
            </a:r>
            <a:endParaRPr lang="en-US" sz="1550" dirty="0"/>
          </a:p>
        </p:txBody>
      </p:sp>
      <p:sp>
        <p:nvSpPr>
          <p:cNvPr id="11" name="Shape 9"/>
          <p:cNvSpPr/>
          <p:nvPr/>
        </p:nvSpPr>
        <p:spPr>
          <a:xfrm>
            <a:off x="914400" y="5650992"/>
            <a:ext cx="10332720" cy="384048"/>
          </a:xfrm>
          <a:prstGeom prst="roundRect">
            <a:avLst/>
          </a:prstGeom>
          <a:solidFill>
            <a:srgbClr val="F2F7FD"/>
          </a:solidFill>
          <a:ln w="12700">
            <a:solidFill>
              <a:srgbClr val="D8ECFA"/>
            </a:solidFill>
            <a:prstDash val="solid"/>
          </a:ln>
        </p:spPr>
        <p:txBody>
          <a:bodyPr/>
          <a:lstStyle/>
          <a:p>
            <a:endParaRPr lang="ar-SA"/>
          </a:p>
        </p:txBody>
      </p:sp>
      <p:sp>
        <p:nvSpPr>
          <p:cNvPr id="12" name="Text 10"/>
          <p:cNvSpPr/>
          <p:nvPr/>
        </p:nvSpPr>
        <p:spPr>
          <a:xfrm>
            <a:off x="1097280" y="5742432"/>
            <a:ext cx="9966960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 rtl="1">
              <a:buNone/>
            </a:pPr>
            <a:r>
              <a:rPr lang="en-US" sz="1430" b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الخلاصة</a:t>
            </a:r>
            <a:r>
              <a:rPr lang="ar-SA" sz="143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</a:t>
            </a:r>
            <a:r>
              <a:rPr lang="en-US" sz="143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430" b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تقدّم</a:t>
            </a:r>
            <a:r>
              <a:rPr lang="en-US" sz="143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الذكاء </a:t>
            </a:r>
            <a:r>
              <a:rPr lang="en-US" sz="1430" b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الاصطناعي</a:t>
            </a:r>
            <a:r>
              <a:rPr lang="en-US" sz="143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ar-SA" sz="143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أمر </a:t>
            </a:r>
            <a:r>
              <a:rPr lang="en-US" sz="1430" b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واعد</a:t>
            </a:r>
            <a:r>
              <a:rPr lang="en-US" sz="143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، لكن </a:t>
            </a:r>
            <a:r>
              <a:rPr lang="en-US" sz="1430" b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الموثوقية</a:t>
            </a:r>
            <a:r>
              <a:rPr lang="en-US" sz="143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430" b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المرجعية</a:t>
            </a:r>
            <a:r>
              <a:rPr lang="ar-SA" sz="143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،</a:t>
            </a:r>
            <a:r>
              <a:rPr lang="en-US" sz="143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والدقة التفسيرية ما تزالان تمثلان نقطة الحسم.</a:t>
            </a:r>
            <a:endParaRPr lang="en-US" sz="143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635240" y="292608"/>
            <a:ext cx="356616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900" b="1" dirty="0">
                <a:solidFill>
                  <a:srgbClr val="23B5C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الأهداف والمنهج والفرضية</a:t>
            </a:r>
            <a:endParaRPr lang="en-US" sz="1900" dirty="0"/>
          </a:p>
        </p:txBody>
      </p:sp>
      <p:sp>
        <p:nvSpPr>
          <p:cNvPr id="3" name="Shape 1"/>
          <p:cNvSpPr/>
          <p:nvPr/>
        </p:nvSpPr>
        <p:spPr>
          <a:xfrm>
            <a:off x="347472" y="438912"/>
            <a:ext cx="402336" cy="73152"/>
          </a:xfrm>
          <a:prstGeom prst="rect">
            <a:avLst/>
          </a:prstGeom>
          <a:solidFill>
            <a:srgbClr val="6A32C9"/>
          </a:solidFill>
          <a:ln w="12700">
            <a:solidFill>
              <a:srgbClr val="6A32C9"/>
            </a:solidFill>
            <a:prstDash val="solid"/>
          </a:ln>
        </p:spPr>
        <p:txBody>
          <a:bodyPr/>
          <a:lstStyle/>
          <a:p>
            <a:endParaRPr lang="ar-SA"/>
          </a:p>
        </p:txBody>
      </p:sp>
      <p:sp>
        <p:nvSpPr>
          <p:cNvPr id="4" name="Text 2"/>
          <p:cNvSpPr/>
          <p:nvPr/>
        </p:nvSpPr>
        <p:spPr>
          <a:xfrm>
            <a:off x="393192" y="6355080"/>
            <a:ext cx="2743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F5546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5" name="Shape 3"/>
          <p:cNvSpPr/>
          <p:nvPr/>
        </p:nvSpPr>
        <p:spPr>
          <a:xfrm>
            <a:off x="868680" y="1234440"/>
            <a:ext cx="2788920" cy="4434840"/>
          </a:xfrm>
          <a:prstGeom prst="roundRect">
            <a:avLst/>
          </a:prstGeom>
          <a:solidFill>
            <a:srgbClr val="F7F2FD"/>
          </a:solidFill>
          <a:ln w="12700">
            <a:solidFill>
              <a:srgbClr val="F7F2FD"/>
            </a:solidFill>
            <a:prstDash val="solid"/>
          </a:ln>
        </p:spPr>
        <p:txBody>
          <a:bodyPr/>
          <a:lstStyle/>
          <a:p>
            <a:endParaRPr lang="ar-SA"/>
          </a:p>
        </p:txBody>
      </p:sp>
      <p:sp>
        <p:nvSpPr>
          <p:cNvPr id="6" name="Text 4"/>
          <p:cNvSpPr/>
          <p:nvPr/>
        </p:nvSpPr>
        <p:spPr>
          <a:xfrm>
            <a:off x="1005840" y="1508760"/>
            <a:ext cx="25146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700" b="1" dirty="0">
                <a:solidFill>
                  <a:srgbClr val="6A3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الأهداف</a:t>
            </a:r>
            <a:endParaRPr lang="en-US" sz="1700" dirty="0"/>
          </a:p>
        </p:txBody>
      </p:sp>
      <p:sp>
        <p:nvSpPr>
          <p:cNvPr id="7" name="Text 5"/>
          <p:cNvSpPr/>
          <p:nvPr/>
        </p:nvSpPr>
        <p:spPr>
          <a:xfrm>
            <a:off x="1078992" y="1965960"/>
            <a:ext cx="2377440" cy="3246120"/>
          </a:xfrm>
          <a:prstGeom prst="rect">
            <a:avLst/>
          </a:prstGeom>
          <a:noFill/>
          <a:ln/>
        </p:spPr>
        <p:txBody>
          <a:bodyPr wrap="square" lIns="635" tIns="635" rIns="635" bIns="635" rtlCol="0" anchor="t">
            <a:normAutofit/>
          </a:bodyPr>
          <a:lstStyle/>
          <a:p>
            <a:pPr marL="0" indent="0" algn="r" rtl="1">
              <a:buNone/>
            </a:pPr>
            <a:r>
              <a:rPr lang="en-US" sz="148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 بيان خصوصية ترجمة معاني القرآن مقارنة بالنصوص العامة.
• تحليل مستويات التحدي الرئيسة.
• استشراف المسار الأنسب للإفادة من الذكاء الاصطناعي.</a:t>
            </a:r>
            <a:endParaRPr lang="en-US" sz="1480" dirty="0"/>
          </a:p>
        </p:txBody>
      </p:sp>
      <p:sp>
        <p:nvSpPr>
          <p:cNvPr id="8" name="Shape 6"/>
          <p:cNvSpPr/>
          <p:nvPr/>
        </p:nvSpPr>
        <p:spPr>
          <a:xfrm>
            <a:off x="4041648" y="1234440"/>
            <a:ext cx="2788920" cy="4434840"/>
          </a:xfrm>
          <a:prstGeom prst="roundRect">
            <a:avLst/>
          </a:prstGeom>
          <a:solidFill>
            <a:srgbClr val="ECF8EF"/>
          </a:solidFill>
          <a:ln w="12700">
            <a:solidFill>
              <a:srgbClr val="ECF8EF"/>
            </a:solidFill>
            <a:prstDash val="solid"/>
          </a:ln>
        </p:spPr>
        <p:txBody>
          <a:bodyPr/>
          <a:lstStyle/>
          <a:p>
            <a:endParaRPr lang="ar-SA"/>
          </a:p>
        </p:txBody>
      </p:sp>
      <p:sp>
        <p:nvSpPr>
          <p:cNvPr id="9" name="Text 7"/>
          <p:cNvSpPr/>
          <p:nvPr/>
        </p:nvSpPr>
        <p:spPr>
          <a:xfrm>
            <a:off x="4178808" y="1508760"/>
            <a:ext cx="25146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700" b="1" dirty="0">
                <a:solidFill>
                  <a:srgbClr val="4DAA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المنهج</a:t>
            </a:r>
            <a:endParaRPr lang="en-US" sz="1700" dirty="0"/>
          </a:p>
        </p:txBody>
      </p:sp>
      <p:sp>
        <p:nvSpPr>
          <p:cNvPr id="10" name="Text 8"/>
          <p:cNvSpPr/>
          <p:nvPr/>
        </p:nvSpPr>
        <p:spPr>
          <a:xfrm>
            <a:off x="4251960" y="1965960"/>
            <a:ext cx="2377440" cy="3246120"/>
          </a:xfrm>
          <a:prstGeom prst="rect">
            <a:avLst/>
          </a:prstGeom>
          <a:noFill/>
          <a:ln/>
        </p:spPr>
        <p:txBody>
          <a:bodyPr wrap="square" lIns="635" tIns="635" rIns="635" bIns="635" rtlCol="0" anchor="t">
            <a:normAutofit/>
          </a:bodyPr>
          <a:lstStyle/>
          <a:p>
            <a:pPr marL="0" indent="0" algn="r" rtl="1">
              <a:buNone/>
            </a:pPr>
            <a:r>
              <a:rPr lang="en-US" sz="148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 </a:t>
            </a:r>
            <a:r>
              <a:rPr lang="en-US" sz="1480" b="1" dirty="0" err="1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وصفي</a:t>
            </a:r>
            <a:r>
              <a:rPr lang="ar-SA" sz="148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</a:t>
            </a:r>
            <a:r>
              <a:rPr lang="en-US" sz="148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لتتبع تطور الترجمة الآلية.
• </a:t>
            </a:r>
            <a:r>
              <a:rPr lang="en-US" sz="1480" b="1" dirty="0" err="1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تحليلي</a:t>
            </a:r>
            <a:r>
              <a:rPr lang="ar-SA" sz="148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</a:t>
            </a:r>
            <a:r>
              <a:rPr lang="en-US" sz="148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لتفكيك التحديات.
• </a:t>
            </a:r>
            <a:r>
              <a:rPr lang="en-US" sz="1480" b="1" dirty="0" err="1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استشرافي</a:t>
            </a:r>
            <a:r>
              <a:rPr lang="ar-SA" sz="148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</a:t>
            </a:r>
            <a:r>
              <a:rPr lang="en-US" sz="148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480" dirty="0" err="1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لبناء</a:t>
            </a:r>
            <a:r>
              <a:rPr lang="en-US" sz="148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ar-SA" sz="148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احتمالات</a:t>
            </a:r>
            <a:r>
              <a:rPr lang="en-US" sz="148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المستقبل.</a:t>
            </a:r>
            <a:endParaRPr lang="en-US" sz="1480" dirty="0"/>
          </a:p>
        </p:txBody>
      </p:sp>
      <p:sp>
        <p:nvSpPr>
          <p:cNvPr id="11" name="Shape 9"/>
          <p:cNvSpPr/>
          <p:nvPr/>
        </p:nvSpPr>
        <p:spPr>
          <a:xfrm>
            <a:off x="7214616" y="1234440"/>
            <a:ext cx="2788920" cy="4434840"/>
          </a:xfrm>
          <a:prstGeom prst="roundRect">
            <a:avLst/>
          </a:prstGeom>
          <a:solidFill>
            <a:srgbClr val="FDEFF1"/>
          </a:solidFill>
          <a:ln w="12700">
            <a:solidFill>
              <a:srgbClr val="FDEFF1"/>
            </a:solidFill>
            <a:prstDash val="solid"/>
          </a:ln>
        </p:spPr>
        <p:txBody>
          <a:bodyPr/>
          <a:lstStyle/>
          <a:p>
            <a:endParaRPr lang="ar-SA"/>
          </a:p>
        </p:txBody>
      </p:sp>
      <p:sp>
        <p:nvSpPr>
          <p:cNvPr id="12" name="Text 10"/>
          <p:cNvSpPr/>
          <p:nvPr/>
        </p:nvSpPr>
        <p:spPr>
          <a:xfrm>
            <a:off x="7351776" y="1508760"/>
            <a:ext cx="25146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700" b="1" dirty="0">
                <a:solidFill>
                  <a:srgbClr val="F5546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الفرضية</a:t>
            </a:r>
            <a:endParaRPr lang="en-US" sz="1700" dirty="0"/>
          </a:p>
        </p:txBody>
      </p:sp>
      <p:sp>
        <p:nvSpPr>
          <p:cNvPr id="13" name="Text 11"/>
          <p:cNvSpPr/>
          <p:nvPr/>
        </p:nvSpPr>
        <p:spPr>
          <a:xfrm>
            <a:off x="7424928" y="1965960"/>
            <a:ext cx="2377440" cy="3246120"/>
          </a:xfrm>
          <a:prstGeom prst="rect">
            <a:avLst/>
          </a:prstGeom>
          <a:noFill/>
          <a:ln/>
        </p:spPr>
        <p:txBody>
          <a:bodyPr wrap="square" lIns="635" tIns="635" rIns="635" bIns="635" rtlCol="0" anchor="t">
            <a:normAutofit/>
          </a:bodyPr>
          <a:lstStyle/>
          <a:p>
            <a:pPr marL="0" indent="0" algn="r" rtl="1">
              <a:buNone/>
            </a:pPr>
            <a:r>
              <a:rPr lang="en-US" sz="148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 الإفادة من الذكاء الاصطناعي </a:t>
            </a:r>
            <a:r>
              <a:rPr lang="en-US" sz="1480" dirty="0" err="1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ممكنة</a:t>
            </a:r>
            <a:r>
              <a:rPr lang="en-US" sz="148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ar-SA" sz="148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في إطار</a:t>
            </a:r>
            <a:r>
              <a:rPr lang="en-US" sz="148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نموذج تكاملي منضبط، </a:t>
            </a:r>
            <a:r>
              <a:rPr lang="en-US" sz="1480" dirty="0" err="1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لا</a:t>
            </a:r>
            <a:r>
              <a:rPr lang="en-US" sz="148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ar-SA" sz="148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كونه</a:t>
            </a:r>
            <a:r>
              <a:rPr lang="en-US" sz="148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بديلاً كاملاً عن الإنسان المتخصص.</a:t>
            </a:r>
            <a:endParaRPr lang="en-US" sz="148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ATQC PPTX Template-2/slide-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530465" y="1573530"/>
            <a:ext cx="338328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التحديات الرئيسة</a:t>
            </a:r>
            <a:endParaRPr lang="en-US" sz="2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 1"/>
          <p:cNvSpPr/>
          <p:nvPr/>
        </p:nvSpPr>
        <p:spPr>
          <a:xfrm>
            <a:off x="7164705" y="2470785"/>
            <a:ext cx="41148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ما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الذي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يحد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من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الاعتماد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المستقل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على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الترجمة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الآلية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؟</a:t>
            </a:r>
            <a:endParaRPr lang="en-US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BCF7CA-3D7E-DF13-4ACD-44B593B168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1396" y="320865"/>
            <a:ext cx="5249008" cy="91452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635240" y="292608"/>
            <a:ext cx="356616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900" b="1" dirty="0">
                <a:solidFill>
                  <a:srgbClr val="23B5C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خريطة التحديات</a:t>
            </a:r>
            <a:endParaRPr lang="en-US" sz="1900" dirty="0"/>
          </a:p>
        </p:txBody>
      </p:sp>
      <p:sp>
        <p:nvSpPr>
          <p:cNvPr id="3" name="Shape 1"/>
          <p:cNvSpPr/>
          <p:nvPr/>
        </p:nvSpPr>
        <p:spPr>
          <a:xfrm>
            <a:off x="347472" y="438912"/>
            <a:ext cx="402336" cy="73152"/>
          </a:xfrm>
          <a:prstGeom prst="rect">
            <a:avLst/>
          </a:prstGeom>
          <a:solidFill>
            <a:srgbClr val="6A32C9"/>
          </a:solidFill>
          <a:ln w="12700">
            <a:solidFill>
              <a:srgbClr val="6A32C9"/>
            </a:solidFill>
            <a:prstDash val="solid"/>
          </a:ln>
        </p:spPr>
        <p:txBody>
          <a:bodyPr/>
          <a:lstStyle/>
          <a:p>
            <a:endParaRPr lang="ar-SA"/>
          </a:p>
        </p:txBody>
      </p:sp>
      <p:sp>
        <p:nvSpPr>
          <p:cNvPr id="4" name="Text 2"/>
          <p:cNvSpPr/>
          <p:nvPr/>
        </p:nvSpPr>
        <p:spPr>
          <a:xfrm>
            <a:off x="393192" y="6355080"/>
            <a:ext cx="2743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F5546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5" name="Shape 3"/>
          <p:cNvSpPr/>
          <p:nvPr/>
        </p:nvSpPr>
        <p:spPr>
          <a:xfrm>
            <a:off x="822960" y="1234440"/>
            <a:ext cx="4800600" cy="1783080"/>
          </a:xfrm>
          <a:prstGeom prst="roundRect">
            <a:avLst/>
          </a:prstGeom>
          <a:solidFill>
            <a:srgbClr val="F7F2FD"/>
          </a:solidFill>
          <a:ln w="12700">
            <a:solidFill>
              <a:srgbClr val="F7F2FD"/>
            </a:solidFill>
            <a:prstDash val="solid"/>
          </a:ln>
        </p:spPr>
        <p:txBody>
          <a:bodyPr/>
          <a:lstStyle/>
          <a:p>
            <a:endParaRPr lang="ar-SA"/>
          </a:p>
        </p:txBody>
      </p:sp>
      <p:sp>
        <p:nvSpPr>
          <p:cNvPr id="6" name="Text 4"/>
          <p:cNvSpPr/>
          <p:nvPr/>
        </p:nvSpPr>
        <p:spPr>
          <a:xfrm>
            <a:off x="1005840" y="1435608"/>
            <a:ext cx="443484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700" b="1" dirty="0">
                <a:solidFill>
                  <a:srgbClr val="6A3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لغوية</a:t>
            </a:r>
            <a:endParaRPr lang="en-US" sz="1700" dirty="0"/>
          </a:p>
        </p:txBody>
      </p:sp>
      <p:sp>
        <p:nvSpPr>
          <p:cNvPr id="7" name="Text 5"/>
          <p:cNvSpPr/>
          <p:nvPr/>
        </p:nvSpPr>
        <p:spPr>
          <a:xfrm>
            <a:off x="1078992" y="1828800"/>
            <a:ext cx="4297680" cy="731520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 algn="r" rtl="1">
              <a:buNone/>
            </a:pPr>
            <a:r>
              <a:rPr lang="en-US" sz="1600" b="1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التعدد الدلالي، الثراء الصرفي، والفروق التركيبية بين العربية واللغات المنقول إليها.</a:t>
            </a:r>
            <a:endParaRPr lang="en-US" sz="1600" b="1" dirty="0"/>
          </a:p>
        </p:txBody>
      </p:sp>
      <p:sp>
        <p:nvSpPr>
          <p:cNvPr id="8" name="Shape 6"/>
          <p:cNvSpPr/>
          <p:nvPr/>
        </p:nvSpPr>
        <p:spPr>
          <a:xfrm>
            <a:off x="6309360" y="1234440"/>
            <a:ext cx="4800600" cy="1783080"/>
          </a:xfrm>
          <a:prstGeom prst="roundRect">
            <a:avLst/>
          </a:prstGeom>
          <a:solidFill>
            <a:srgbClr val="ECF8EF"/>
          </a:solidFill>
          <a:ln w="12700">
            <a:solidFill>
              <a:srgbClr val="ECF8EF"/>
            </a:solidFill>
            <a:prstDash val="solid"/>
          </a:ln>
        </p:spPr>
        <p:txBody>
          <a:bodyPr/>
          <a:lstStyle/>
          <a:p>
            <a:endParaRPr lang="ar-SA"/>
          </a:p>
        </p:txBody>
      </p:sp>
      <p:sp>
        <p:nvSpPr>
          <p:cNvPr id="9" name="Text 7"/>
          <p:cNvSpPr/>
          <p:nvPr/>
        </p:nvSpPr>
        <p:spPr>
          <a:xfrm>
            <a:off x="6492240" y="1435608"/>
            <a:ext cx="443484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700" b="1" dirty="0">
                <a:solidFill>
                  <a:srgbClr val="4DAA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دلالية/تفسيرية</a:t>
            </a:r>
            <a:endParaRPr lang="en-US" sz="1700" dirty="0"/>
          </a:p>
        </p:txBody>
      </p:sp>
      <p:sp>
        <p:nvSpPr>
          <p:cNvPr id="10" name="Text 8"/>
          <p:cNvSpPr/>
          <p:nvPr/>
        </p:nvSpPr>
        <p:spPr>
          <a:xfrm>
            <a:off x="6565392" y="1828800"/>
            <a:ext cx="4297680" cy="731520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 algn="r" rtl="1">
              <a:buNone/>
            </a:pPr>
            <a:r>
              <a:rPr lang="en-US" sz="1600" b="1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اختيار معنى </a:t>
            </a:r>
            <a:r>
              <a:rPr lang="en-US" sz="1600" b="1" dirty="0" err="1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واحد</a:t>
            </a:r>
            <a:r>
              <a:rPr lang="en-US" sz="1600" b="1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ar-SA" sz="1600" b="1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قاطع</a:t>
            </a:r>
            <a:r>
              <a:rPr lang="en-US" sz="1600" b="1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ar-SA" sz="1600" b="1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دون</a:t>
            </a:r>
            <a:r>
              <a:rPr lang="en-US" sz="1600" b="1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ar-SA" sz="1600" b="1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إبراز</a:t>
            </a:r>
            <a:r>
              <a:rPr lang="en-US" sz="1600" b="1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الاحتمال أو الخلاف التفسيري.</a:t>
            </a:r>
            <a:endParaRPr lang="en-US" sz="1600" b="1" dirty="0"/>
          </a:p>
        </p:txBody>
      </p:sp>
      <p:sp>
        <p:nvSpPr>
          <p:cNvPr id="11" name="Shape 9"/>
          <p:cNvSpPr/>
          <p:nvPr/>
        </p:nvSpPr>
        <p:spPr>
          <a:xfrm>
            <a:off x="822960" y="3657600"/>
            <a:ext cx="4800600" cy="1783080"/>
          </a:xfrm>
          <a:prstGeom prst="roundRect">
            <a:avLst/>
          </a:prstGeom>
          <a:solidFill>
            <a:srgbClr val="FDEFF1"/>
          </a:solidFill>
          <a:ln w="12700">
            <a:solidFill>
              <a:srgbClr val="FDEFF1"/>
            </a:solidFill>
            <a:prstDash val="solid"/>
          </a:ln>
        </p:spPr>
        <p:txBody>
          <a:bodyPr/>
          <a:lstStyle/>
          <a:p>
            <a:endParaRPr lang="ar-SA"/>
          </a:p>
        </p:txBody>
      </p:sp>
      <p:sp>
        <p:nvSpPr>
          <p:cNvPr id="12" name="Text 10"/>
          <p:cNvSpPr/>
          <p:nvPr/>
        </p:nvSpPr>
        <p:spPr>
          <a:xfrm>
            <a:off x="1005840" y="3858768"/>
            <a:ext cx="443484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700" b="1" dirty="0">
                <a:solidFill>
                  <a:srgbClr val="F5546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بلاغية/ثقافية</a:t>
            </a:r>
            <a:endParaRPr lang="en-US" sz="1700" dirty="0"/>
          </a:p>
        </p:txBody>
      </p:sp>
      <p:sp>
        <p:nvSpPr>
          <p:cNvPr id="13" name="Text 11"/>
          <p:cNvSpPr/>
          <p:nvPr/>
        </p:nvSpPr>
        <p:spPr>
          <a:xfrm>
            <a:off x="1078992" y="4251960"/>
            <a:ext cx="4297680" cy="731520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 algn="ctr" rtl="1">
              <a:buNone/>
            </a:pPr>
            <a:r>
              <a:rPr lang="en-US" sz="1600" b="1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صعوبة نقل </a:t>
            </a:r>
            <a:r>
              <a:rPr lang="en-US" sz="1600" b="1" dirty="0" err="1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الإيقاع</a:t>
            </a:r>
            <a:r>
              <a:rPr lang="en-US" sz="1600" b="1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ar-SA" sz="1600" b="1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البلاغي </a:t>
            </a:r>
            <a:r>
              <a:rPr lang="en-US" sz="1600" b="1" dirty="0" err="1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والإيحاء</a:t>
            </a:r>
            <a:r>
              <a:rPr lang="en-US" sz="1600" b="1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ar-SA" sz="1600" b="1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الثقافي </a:t>
            </a:r>
            <a:r>
              <a:rPr lang="en-US" sz="1600" b="1" dirty="0" err="1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والمفاهيم</a:t>
            </a:r>
            <a:r>
              <a:rPr lang="en-US" sz="1600" b="1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الشرعية </a:t>
            </a:r>
            <a:r>
              <a:rPr lang="en-US" sz="1600" b="1" dirty="0" err="1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ذات</a:t>
            </a:r>
            <a:r>
              <a:rPr lang="en-US" sz="1600" b="1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600" b="1" dirty="0" err="1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الخصوصية</a:t>
            </a:r>
            <a:r>
              <a:rPr lang="en-US" sz="1600" b="1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1600" b="1" dirty="0"/>
          </a:p>
        </p:txBody>
      </p:sp>
      <p:sp>
        <p:nvSpPr>
          <p:cNvPr id="14" name="Shape 12"/>
          <p:cNvSpPr/>
          <p:nvPr/>
        </p:nvSpPr>
        <p:spPr>
          <a:xfrm>
            <a:off x="6309360" y="3657600"/>
            <a:ext cx="4800600" cy="1783080"/>
          </a:xfrm>
          <a:prstGeom prst="roundRect">
            <a:avLst/>
          </a:prstGeom>
          <a:solidFill>
            <a:srgbClr val="EAF5FB"/>
          </a:solidFill>
          <a:ln w="12700">
            <a:solidFill>
              <a:srgbClr val="EAF5FB"/>
            </a:solidFill>
            <a:prstDash val="solid"/>
          </a:ln>
        </p:spPr>
        <p:txBody>
          <a:bodyPr/>
          <a:lstStyle/>
          <a:p>
            <a:endParaRPr lang="ar-SA"/>
          </a:p>
        </p:txBody>
      </p:sp>
      <p:sp>
        <p:nvSpPr>
          <p:cNvPr id="15" name="Text 13"/>
          <p:cNvSpPr/>
          <p:nvPr/>
        </p:nvSpPr>
        <p:spPr>
          <a:xfrm>
            <a:off x="6492240" y="3858768"/>
            <a:ext cx="443484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700" b="1" dirty="0">
                <a:solidFill>
                  <a:srgbClr val="23B5C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تقنية/مرجعية</a:t>
            </a:r>
            <a:endParaRPr lang="en-US" sz="1700" dirty="0"/>
          </a:p>
        </p:txBody>
      </p:sp>
      <p:sp>
        <p:nvSpPr>
          <p:cNvPr id="16" name="Text 14"/>
          <p:cNvSpPr/>
          <p:nvPr/>
        </p:nvSpPr>
        <p:spPr>
          <a:xfrm>
            <a:off x="6565392" y="4251960"/>
            <a:ext cx="4297680" cy="731520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 algn="ctr" rtl="1">
              <a:buNone/>
            </a:pPr>
            <a:r>
              <a:rPr lang="en-US" sz="1600" b="1" dirty="0" err="1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الهلوسة</a:t>
            </a:r>
            <a:r>
              <a:rPr lang="ar-SA" sz="1600" b="1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(الخلط)</a:t>
            </a:r>
            <a:r>
              <a:rPr lang="en-US" sz="1600" b="1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، </a:t>
            </a:r>
            <a:r>
              <a:rPr lang="ar-SA" sz="1600" b="1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و</a:t>
            </a:r>
            <a:r>
              <a:rPr lang="en-US" sz="1600" b="1" dirty="0" err="1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ضعف</a:t>
            </a:r>
            <a:r>
              <a:rPr lang="en-US" sz="1600" b="1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التحقق المرجعي، </a:t>
            </a:r>
            <a:r>
              <a:rPr lang="ar-SA" sz="1600" b="1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و</a:t>
            </a:r>
            <a:r>
              <a:rPr lang="en-US" sz="1600" b="1" dirty="0" err="1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التحيز</a:t>
            </a:r>
            <a:r>
              <a:rPr lang="en-US" sz="1600" b="1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، وغياب الشفافية المنهجية.</a:t>
            </a:r>
            <a:endParaRPr lang="en-US" sz="16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635240" y="292608"/>
            <a:ext cx="356616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900" b="1" dirty="0">
                <a:solidFill>
                  <a:srgbClr val="23B5C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الأثر في اللغات المركزية والهامشية</a:t>
            </a:r>
            <a:endParaRPr lang="en-US" sz="1900" dirty="0"/>
          </a:p>
        </p:txBody>
      </p:sp>
      <p:sp>
        <p:nvSpPr>
          <p:cNvPr id="3" name="Shape 1"/>
          <p:cNvSpPr/>
          <p:nvPr/>
        </p:nvSpPr>
        <p:spPr>
          <a:xfrm>
            <a:off x="347472" y="438912"/>
            <a:ext cx="402336" cy="73152"/>
          </a:xfrm>
          <a:prstGeom prst="rect">
            <a:avLst/>
          </a:prstGeom>
          <a:solidFill>
            <a:srgbClr val="6A32C9"/>
          </a:solidFill>
          <a:ln w="12700">
            <a:solidFill>
              <a:srgbClr val="6A32C9"/>
            </a:solidFill>
            <a:prstDash val="solid"/>
          </a:ln>
        </p:spPr>
        <p:txBody>
          <a:bodyPr/>
          <a:lstStyle/>
          <a:p>
            <a:endParaRPr lang="ar-SA"/>
          </a:p>
        </p:txBody>
      </p:sp>
      <p:sp>
        <p:nvSpPr>
          <p:cNvPr id="4" name="Text 2"/>
          <p:cNvSpPr/>
          <p:nvPr/>
        </p:nvSpPr>
        <p:spPr>
          <a:xfrm>
            <a:off x="393192" y="6355080"/>
            <a:ext cx="2743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F5546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5" name="Shape 3"/>
          <p:cNvSpPr/>
          <p:nvPr/>
        </p:nvSpPr>
        <p:spPr>
          <a:xfrm>
            <a:off x="868680" y="1463040"/>
            <a:ext cx="2743200" cy="4023360"/>
          </a:xfrm>
          <a:prstGeom prst="roundRect">
            <a:avLst/>
          </a:prstGeom>
          <a:solidFill>
            <a:srgbClr val="FDEFF1"/>
          </a:solidFill>
          <a:ln w="12700">
            <a:solidFill>
              <a:srgbClr val="FDEFF1"/>
            </a:solidFill>
            <a:prstDash val="solid"/>
          </a:ln>
        </p:spPr>
        <p:txBody>
          <a:bodyPr/>
          <a:lstStyle/>
          <a:p>
            <a:endParaRPr lang="ar-SA"/>
          </a:p>
        </p:txBody>
      </p:sp>
      <p:sp>
        <p:nvSpPr>
          <p:cNvPr id="6" name="Text 4"/>
          <p:cNvSpPr/>
          <p:nvPr/>
        </p:nvSpPr>
        <p:spPr>
          <a:xfrm>
            <a:off x="1033272" y="1783080"/>
            <a:ext cx="2414016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700" b="1" dirty="0">
                <a:solidFill>
                  <a:srgbClr val="F5546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اللغات المركزية</a:t>
            </a:r>
            <a:endParaRPr lang="en-US" sz="1700" dirty="0"/>
          </a:p>
        </p:txBody>
      </p:sp>
      <p:sp>
        <p:nvSpPr>
          <p:cNvPr id="7" name="Text 5"/>
          <p:cNvSpPr/>
          <p:nvPr/>
        </p:nvSpPr>
        <p:spPr>
          <a:xfrm>
            <a:off x="1069848" y="2331720"/>
            <a:ext cx="2340864" cy="2194560"/>
          </a:xfrm>
          <a:prstGeom prst="rect">
            <a:avLst/>
          </a:prstGeom>
          <a:noFill/>
          <a:ln/>
        </p:spPr>
        <p:txBody>
          <a:bodyPr wrap="square" lIns="508" tIns="508" rIns="508" bIns="508" rtlCol="0" anchor="ctr">
            <a:normAutofit/>
          </a:bodyPr>
          <a:lstStyle/>
          <a:p>
            <a:pPr marL="0" indent="0" algn="ctr" rtl="1">
              <a:buNone/>
            </a:pPr>
            <a:r>
              <a:rPr lang="ar-SA" sz="1600" b="1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فائدتها</a:t>
            </a:r>
            <a:r>
              <a:rPr lang="en-US" sz="1600" b="1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أكثر بسبب وفرة الموارد والمدونات وأدوات المعالجة، فتظهر ترجمات أكثر طلاقة وانتشاراً.</a:t>
            </a:r>
            <a:endParaRPr lang="en-US" sz="1600" b="1" dirty="0"/>
          </a:p>
        </p:txBody>
      </p:sp>
      <p:sp>
        <p:nvSpPr>
          <p:cNvPr id="8" name="Shape 6"/>
          <p:cNvSpPr/>
          <p:nvPr/>
        </p:nvSpPr>
        <p:spPr>
          <a:xfrm>
            <a:off x="4087368" y="1463040"/>
            <a:ext cx="2743200" cy="4023360"/>
          </a:xfrm>
          <a:prstGeom prst="roundRect">
            <a:avLst/>
          </a:prstGeom>
          <a:solidFill>
            <a:srgbClr val="F7F2FD"/>
          </a:solidFill>
          <a:ln w="12700">
            <a:solidFill>
              <a:srgbClr val="F7F2FD"/>
            </a:solidFill>
            <a:prstDash val="solid"/>
          </a:ln>
        </p:spPr>
        <p:txBody>
          <a:bodyPr/>
          <a:lstStyle/>
          <a:p>
            <a:endParaRPr lang="ar-SA"/>
          </a:p>
        </p:txBody>
      </p:sp>
      <p:sp>
        <p:nvSpPr>
          <p:cNvPr id="9" name="Text 7"/>
          <p:cNvSpPr/>
          <p:nvPr/>
        </p:nvSpPr>
        <p:spPr>
          <a:xfrm>
            <a:off x="4251960" y="1783080"/>
            <a:ext cx="2414016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700" b="1" dirty="0">
                <a:solidFill>
                  <a:srgbClr val="6A3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اللغات الهامشية</a:t>
            </a:r>
            <a:endParaRPr lang="en-US" sz="1700" dirty="0"/>
          </a:p>
        </p:txBody>
      </p:sp>
      <p:sp>
        <p:nvSpPr>
          <p:cNvPr id="10" name="Text 8"/>
          <p:cNvSpPr/>
          <p:nvPr/>
        </p:nvSpPr>
        <p:spPr>
          <a:xfrm>
            <a:off x="4288536" y="2331720"/>
            <a:ext cx="2340864" cy="2194560"/>
          </a:xfrm>
          <a:prstGeom prst="rect">
            <a:avLst/>
          </a:prstGeom>
          <a:noFill/>
          <a:ln/>
        </p:spPr>
        <p:txBody>
          <a:bodyPr wrap="square" lIns="508" tIns="508" rIns="508" bIns="508" rtlCol="0" anchor="ctr">
            <a:normAutofit/>
          </a:bodyPr>
          <a:lstStyle/>
          <a:p>
            <a:pPr marL="0" indent="0" algn="ctr" rtl="1">
              <a:buNone/>
            </a:pPr>
            <a:r>
              <a:rPr lang="en-US" sz="1600" b="1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تمثل فرصة تاريخية لردم الفجوة وبناء موارد جديدة، لكنها معرضة للوساطة عبر لغات مهيمنة وضعف الدقة.</a:t>
            </a:r>
            <a:endParaRPr lang="en-US" sz="1600" b="1" dirty="0"/>
          </a:p>
        </p:txBody>
      </p:sp>
      <p:sp>
        <p:nvSpPr>
          <p:cNvPr id="11" name="Shape 9"/>
          <p:cNvSpPr/>
          <p:nvPr/>
        </p:nvSpPr>
        <p:spPr>
          <a:xfrm>
            <a:off x="7306056" y="1463040"/>
            <a:ext cx="2743200" cy="4023360"/>
          </a:xfrm>
          <a:prstGeom prst="roundRect">
            <a:avLst/>
          </a:prstGeom>
          <a:solidFill>
            <a:srgbClr val="ECF8EF"/>
          </a:solidFill>
          <a:ln w="12700">
            <a:solidFill>
              <a:srgbClr val="ECF8EF"/>
            </a:solidFill>
            <a:prstDash val="solid"/>
          </a:ln>
        </p:spPr>
        <p:txBody>
          <a:bodyPr/>
          <a:lstStyle/>
          <a:p>
            <a:endParaRPr lang="ar-SA"/>
          </a:p>
        </p:txBody>
      </p:sp>
      <p:sp>
        <p:nvSpPr>
          <p:cNvPr id="12" name="Text 10"/>
          <p:cNvSpPr/>
          <p:nvPr/>
        </p:nvSpPr>
        <p:spPr>
          <a:xfrm>
            <a:off x="7470648" y="1783080"/>
            <a:ext cx="2414016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700" b="1" dirty="0">
                <a:solidFill>
                  <a:srgbClr val="4DAA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الخلاصة</a:t>
            </a:r>
            <a:endParaRPr lang="en-US" sz="1700" dirty="0"/>
          </a:p>
        </p:txBody>
      </p:sp>
      <p:sp>
        <p:nvSpPr>
          <p:cNvPr id="13" name="Text 11"/>
          <p:cNvSpPr/>
          <p:nvPr/>
        </p:nvSpPr>
        <p:spPr>
          <a:xfrm>
            <a:off x="7507224" y="2331720"/>
            <a:ext cx="2340864" cy="2194560"/>
          </a:xfrm>
          <a:prstGeom prst="rect">
            <a:avLst/>
          </a:prstGeom>
          <a:noFill/>
          <a:ln/>
        </p:spPr>
        <p:txBody>
          <a:bodyPr wrap="square" lIns="508" tIns="508" rIns="508" bIns="508" rtlCol="0" anchor="ctr">
            <a:normAutofit/>
          </a:bodyPr>
          <a:lstStyle/>
          <a:p>
            <a:pPr marL="0" indent="0" algn="ctr" rtl="1">
              <a:buNone/>
            </a:pPr>
            <a:r>
              <a:rPr lang="en-US" sz="1600" b="1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النجاح لا يقاس بوجود ترجمة </a:t>
            </a:r>
            <a:r>
              <a:rPr lang="en-US" sz="1600" b="1" dirty="0" err="1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آلية</a:t>
            </a:r>
            <a:r>
              <a:rPr lang="en-US" sz="1600" b="1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ar-SA" sz="1600" b="1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وحسب</a:t>
            </a:r>
            <a:r>
              <a:rPr lang="en-US" sz="1600" b="1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، بل بقدرتها على حفظ طابع </a:t>
            </a:r>
            <a:r>
              <a:rPr lang="en-US" sz="1600" b="1" dirty="0" err="1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اللغة</a:t>
            </a:r>
            <a:r>
              <a:rPr lang="en-US" sz="1600" b="1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ar-SA" sz="1600" b="1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الخاص </a:t>
            </a:r>
            <a:r>
              <a:rPr lang="en-US" sz="1600" b="1" dirty="0" err="1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وملاءمتها</a:t>
            </a:r>
            <a:r>
              <a:rPr lang="en-US" sz="1600" b="1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الدلالية والثقافية.</a:t>
            </a:r>
            <a:endParaRPr lang="en-US" sz="16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635240" y="292608"/>
            <a:ext cx="356616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900" b="1" dirty="0">
                <a:solidFill>
                  <a:srgbClr val="23B5C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السيناريوهات المستقبلية</a:t>
            </a:r>
            <a:endParaRPr lang="en-US" sz="1900" dirty="0"/>
          </a:p>
        </p:txBody>
      </p:sp>
      <p:sp>
        <p:nvSpPr>
          <p:cNvPr id="3" name="Shape 1"/>
          <p:cNvSpPr/>
          <p:nvPr/>
        </p:nvSpPr>
        <p:spPr>
          <a:xfrm>
            <a:off x="347472" y="438912"/>
            <a:ext cx="402336" cy="73152"/>
          </a:xfrm>
          <a:prstGeom prst="rect">
            <a:avLst/>
          </a:prstGeom>
          <a:solidFill>
            <a:srgbClr val="6A32C9"/>
          </a:solidFill>
          <a:ln w="12700">
            <a:solidFill>
              <a:srgbClr val="6A32C9"/>
            </a:solidFill>
            <a:prstDash val="solid"/>
          </a:ln>
        </p:spPr>
        <p:txBody>
          <a:bodyPr/>
          <a:lstStyle/>
          <a:p>
            <a:endParaRPr lang="ar-SA"/>
          </a:p>
        </p:txBody>
      </p:sp>
      <p:sp>
        <p:nvSpPr>
          <p:cNvPr id="4" name="Text 2"/>
          <p:cNvSpPr/>
          <p:nvPr/>
        </p:nvSpPr>
        <p:spPr>
          <a:xfrm>
            <a:off x="393192" y="6355080"/>
            <a:ext cx="2743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F5546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5" name="Shape 3"/>
          <p:cNvSpPr/>
          <p:nvPr/>
        </p:nvSpPr>
        <p:spPr>
          <a:xfrm>
            <a:off x="960120" y="1645920"/>
            <a:ext cx="2514600" cy="3154680"/>
          </a:xfrm>
          <a:prstGeom prst="roundRect">
            <a:avLst/>
          </a:prstGeom>
          <a:solidFill>
            <a:srgbClr val="E8DCF7"/>
          </a:solidFill>
          <a:ln w="12700">
            <a:solidFill>
              <a:srgbClr val="E8DCF7"/>
            </a:solidFill>
            <a:prstDash val="solid"/>
          </a:ln>
        </p:spPr>
        <p:txBody>
          <a:bodyPr/>
          <a:lstStyle/>
          <a:p>
            <a:endParaRPr lang="ar-SA"/>
          </a:p>
        </p:txBody>
      </p:sp>
      <p:sp>
        <p:nvSpPr>
          <p:cNvPr id="6" name="Text 4"/>
          <p:cNvSpPr/>
          <p:nvPr/>
        </p:nvSpPr>
        <p:spPr>
          <a:xfrm>
            <a:off x="1097280" y="1920240"/>
            <a:ext cx="22402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700" b="1" dirty="0">
                <a:solidFill>
                  <a:srgbClr val="6A3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متفائل</a:t>
            </a:r>
            <a:endParaRPr lang="en-US" sz="1700" dirty="0"/>
          </a:p>
        </p:txBody>
      </p:sp>
      <p:sp>
        <p:nvSpPr>
          <p:cNvPr id="7" name="Text 5"/>
          <p:cNvSpPr/>
          <p:nvPr/>
        </p:nvSpPr>
        <p:spPr>
          <a:xfrm>
            <a:off x="1124712" y="2423160"/>
            <a:ext cx="2185416" cy="1783080"/>
          </a:xfrm>
          <a:prstGeom prst="rect">
            <a:avLst/>
          </a:prstGeom>
          <a:noFill/>
          <a:ln/>
        </p:spPr>
        <p:txBody>
          <a:bodyPr wrap="square" lIns="508" tIns="508" rIns="508" bIns="508" rtlCol="0" anchor="ctr">
            <a:normAutofit/>
          </a:bodyPr>
          <a:lstStyle/>
          <a:p>
            <a:pPr marL="0" indent="0" algn="ctr" rtl="1">
              <a:buNone/>
            </a:pPr>
            <a:r>
              <a:rPr lang="en-US" sz="1410" b="1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تحسن النماذج والاسترجاع والتحقق يرفع الدقة ويعزز دور </a:t>
            </a:r>
            <a:r>
              <a:rPr lang="en-US" sz="1410" b="1" dirty="0" err="1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الآلة</a:t>
            </a:r>
            <a:r>
              <a:rPr lang="en-US" sz="1410" b="1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ar-SA" sz="1410" b="1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كونها </a:t>
            </a:r>
            <a:r>
              <a:rPr lang="en-US" sz="1410" b="1" dirty="0" err="1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مساعد</a:t>
            </a:r>
            <a:r>
              <a:rPr lang="en-US" sz="1410" b="1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عالي الكفاءة.</a:t>
            </a:r>
            <a:endParaRPr lang="en-US" sz="1410" b="1" dirty="0"/>
          </a:p>
        </p:txBody>
      </p:sp>
      <p:sp>
        <p:nvSpPr>
          <p:cNvPr id="8" name="Shape 6"/>
          <p:cNvSpPr/>
          <p:nvPr/>
        </p:nvSpPr>
        <p:spPr>
          <a:xfrm>
            <a:off x="4005072" y="1645920"/>
            <a:ext cx="2514600" cy="3154680"/>
          </a:xfrm>
          <a:prstGeom prst="roundRect">
            <a:avLst/>
          </a:prstGeom>
          <a:solidFill>
            <a:srgbClr val="DFF2E2"/>
          </a:solidFill>
          <a:ln w="12700">
            <a:solidFill>
              <a:srgbClr val="DFF2E2"/>
            </a:solidFill>
            <a:prstDash val="solid"/>
          </a:ln>
        </p:spPr>
        <p:txBody>
          <a:bodyPr/>
          <a:lstStyle/>
          <a:p>
            <a:endParaRPr lang="ar-SA"/>
          </a:p>
        </p:txBody>
      </p:sp>
      <p:sp>
        <p:nvSpPr>
          <p:cNvPr id="9" name="Text 7"/>
          <p:cNvSpPr/>
          <p:nvPr/>
        </p:nvSpPr>
        <p:spPr>
          <a:xfrm>
            <a:off x="4142232" y="1920240"/>
            <a:ext cx="22402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700" b="1" dirty="0">
                <a:solidFill>
                  <a:srgbClr val="4DAA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حذر</a:t>
            </a:r>
            <a:endParaRPr lang="en-US" sz="1700" dirty="0"/>
          </a:p>
        </p:txBody>
      </p:sp>
      <p:sp>
        <p:nvSpPr>
          <p:cNvPr id="10" name="Text 8"/>
          <p:cNvSpPr/>
          <p:nvPr/>
        </p:nvSpPr>
        <p:spPr>
          <a:xfrm>
            <a:off x="4169664" y="2423160"/>
            <a:ext cx="2185416" cy="1783080"/>
          </a:xfrm>
          <a:prstGeom prst="rect">
            <a:avLst/>
          </a:prstGeom>
          <a:noFill/>
          <a:ln/>
        </p:spPr>
        <p:txBody>
          <a:bodyPr wrap="square" lIns="508" tIns="508" rIns="508" bIns="508" rtlCol="0" anchor="ctr">
            <a:normAutofit/>
          </a:bodyPr>
          <a:lstStyle/>
          <a:p>
            <a:pPr marL="0" indent="0" algn="ctr" rtl="1">
              <a:buNone/>
            </a:pPr>
            <a:r>
              <a:rPr lang="en-US" sz="1410" b="1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الطلاقة قد تسبق الموثوقية؛ فتنتشر مخرجات مقنعة ظاهرياً لكنها ضعيفة مرجعياً.</a:t>
            </a:r>
            <a:endParaRPr lang="en-US" sz="1410" b="1" dirty="0"/>
          </a:p>
        </p:txBody>
      </p:sp>
      <p:sp>
        <p:nvSpPr>
          <p:cNvPr id="11" name="Shape 9"/>
          <p:cNvSpPr/>
          <p:nvPr/>
        </p:nvSpPr>
        <p:spPr>
          <a:xfrm>
            <a:off x="7050024" y="1645920"/>
            <a:ext cx="2514600" cy="3154680"/>
          </a:xfrm>
          <a:prstGeom prst="roundRect">
            <a:avLst/>
          </a:prstGeom>
          <a:solidFill>
            <a:srgbClr val="DFF0FA"/>
          </a:solidFill>
          <a:ln w="12700">
            <a:solidFill>
              <a:srgbClr val="DFF0FA"/>
            </a:solidFill>
            <a:prstDash val="solid"/>
          </a:ln>
        </p:spPr>
        <p:txBody>
          <a:bodyPr/>
          <a:lstStyle/>
          <a:p>
            <a:endParaRPr lang="ar-SA"/>
          </a:p>
        </p:txBody>
      </p:sp>
      <p:sp>
        <p:nvSpPr>
          <p:cNvPr id="12" name="Text 10"/>
          <p:cNvSpPr/>
          <p:nvPr/>
        </p:nvSpPr>
        <p:spPr>
          <a:xfrm>
            <a:off x="7187184" y="1920240"/>
            <a:ext cx="22402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 rtl="1">
              <a:buNone/>
            </a:pPr>
            <a:r>
              <a:rPr lang="en-US" sz="1700" b="1" dirty="0" err="1">
                <a:solidFill>
                  <a:srgbClr val="23B5C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الأرجح</a:t>
            </a:r>
            <a:r>
              <a:rPr lang="en-US" sz="1700" b="1" dirty="0">
                <a:solidFill>
                  <a:srgbClr val="23B5C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) </a:t>
            </a:r>
            <a:r>
              <a:rPr lang="en-US" sz="1700" b="1" dirty="0" err="1">
                <a:solidFill>
                  <a:srgbClr val="23B5C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تكاملي</a:t>
            </a:r>
            <a:r>
              <a:rPr lang="en-US" sz="1700" b="1" dirty="0">
                <a:solidFill>
                  <a:srgbClr val="23B5C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(</a:t>
            </a:r>
            <a:endParaRPr lang="en-US" sz="1700" dirty="0"/>
          </a:p>
        </p:txBody>
      </p:sp>
      <p:sp>
        <p:nvSpPr>
          <p:cNvPr id="13" name="Text 11"/>
          <p:cNvSpPr/>
          <p:nvPr/>
        </p:nvSpPr>
        <p:spPr>
          <a:xfrm>
            <a:off x="7214616" y="2423160"/>
            <a:ext cx="2185416" cy="1783080"/>
          </a:xfrm>
          <a:prstGeom prst="rect">
            <a:avLst/>
          </a:prstGeom>
          <a:noFill/>
          <a:ln/>
        </p:spPr>
        <p:txBody>
          <a:bodyPr wrap="square" lIns="508" tIns="508" rIns="508" bIns="508" rtlCol="0" anchor="ctr">
            <a:normAutofit/>
          </a:bodyPr>
          <a:lstStyle/>
          <a:p>
            <a:pPr marL="0" indent="0" algn="ctr" rtl="1">
              <a:buNone/>
            </a:pPr>
            <a:r>
              <a:rPr lang="en-US" sz="1410" b="1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الآلة للمسودة والمقارنة والاسترجاع، والإنسان للتفسير والتحرير والتوثيق.</a:t>
            </a:r>
            <a:endParaRPr lang="en-US" sz="1410" b="1" dirty="0"/>
          </a:p>
        </p:txBody>
      </p:sp>
      <p:sp>
        <p:nvSpPr>
          <p:cNvPr id="14" name="Shape 12"/>
          <p:cNvSpPr/>
          <p:nvPr/>
        </p:nvSpPr>
        <p:spPr>
          <a:xfrm>
            <a:off x="1097280" y="5349240"/>
            <a:ext cx="10012680" cy="384048"/>
          </a:xfrm>
          <a:prstGeom prst="roundRect">
            <a:avLst/>
          </a:prstGeom>
          <a:solidFill>
            <a:srgbClr val="F7F7F7"/>
          </a:solidFill>
          <a:ln w="12700">
            <a:solidFill>
              <a:srgbClr val="DDDDDD"/>
            </a:solidFill>
            <a:prstDash val="solid"/>
          </a:ln>
        </p:spPr>
        <p:txBody>
          <a:bodyPr/>
          <a:lstStyle/>
          <a:p>
            <a:endParaRPr lang="ar-SA"/>
          </a:p>
        </p:txBody>
      </p:sp>
      <p:sp>
        <p:nvSpPr>
          <p:cNvPr id="15" name="Text 13"/>
          <p:cNvSpPr/>
          <p:nvPr/>
        </p:nvSpPr>
        <p:spPr>
          <a:xfrm>
            <a:off x="1280160" y="5440680"/>
            <a:ext cx="9646920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 rtl="1">
              <a:buNone/>
            </a:pPr>
            <a:r>
              <a:rPr lang="en-US" sz="1450" b="1" dirty="0" err="1">
                <a:solidFill>
                  <a:srgbClr val="4444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ترجيح</a:t>
            </a:r>
            <a:r>
              <a:rPr lang="en-US" sz="1450" b="1" dirty="0">
                <a:solidFill>
                  <a:srgbClr val="4444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450" b="1" dirty="0" err="1">
                <a:solidFill>
                  <a:srgbClr val="4444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الدراسة</a:t>
            </a:r>
            <a:r>
              <a:rPr lang="ar-SA" sz="1450" b="1" dirty="0">
                <a:solidFill>
                  <a:srgbClr val="4444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</a:t>
            </a:r>
            <a:r>
              <a:rPr lang="en-US" sz="1450" b="1" dirty="0">
                <a:solidFill>
                  <a:srgbClr val="4444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المستقبل الإحلالي غير مرجح؛ والأقرب هو النموذج المؤسسي التكاملي.</a:t>
            </a:r>
            <a:endParaRPr lang="en-US" sz="14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635240" y="292608"/>
            <a:ext cx="356616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900" b="1" dirty="0">
                <a:solidFill>
                  <a:srgbClr val="23B5C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النتائج والتوصيات</a:t>
            </a:r>
            <a:endParaRPr lang="en-US" sz="1900" dirty="0"/>
          </a:p>
        </p:txBody>
      </p:sp>
      <p:sp>
        <p:nvSpPr>
          <p:cNvPr id="3" name="Shape 1"/>
          <p:cNvSpPr/>
          <p:nvPr/>
        </p:nvSpPr>
        <p:spPr>
          <a:xfrm>
            <a:off x="347472" y="438912"/>
            <a:ext cx="402336" cy="73152"/>
          </a:xfrm>
          <a:prstGeom prst="rect">
            <a:avLst/>
          </a:prstGeom>
          <a:solidFill>
            <a:srgbClr val="6A32C9"/>
          </a:solidFill>
          <a:ln w="12700">
            <a:solidFill>
              <a:srgbClr val="6A32C9"/>
            </a:solidFill>
            <a:prstDash val="solid"/>
          </a:ln>
        </p:spPr>
        <p:txBody>
          <a:bodyPr/>
          <a:lstStyle/>
          <a:p>
            <a:endParaRPr lang="ar-SA"/>
          </a:p>
        </p:txBody>
      </p:sp>
      <p:sp>
        <p:nvSpPr>
          <p:cNvPr id="4" name="Text 2"/>
          <p:cNvSpPr/>
          <p:nvPr/>
        </p:nvSpPr>
        <p:spPr>
          <a:xfrm>
            <a:off x="393192" y="6355080"/>
            <a:ext cx="2743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F5546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5" name="Text 3"/>
          <p:cNvSpPr/>
          <p:nvPr/>
        </p:nvSpPr>
        <p:spPr>
          <a:xfrm>
            <a:off x="914400" y="1737360"/>
            <a:ext cx="155448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 rtl="1">
              <a:buNone/>
            </a:pPr>
            <a:r>
              <a:rPr lang="en-US" sz="1800" b="1" dirty="0" err="1">
                <a:solidFill>
                  <a:srgbClr val="F5546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نتيجة</a:t>
            </a:r>
            <a:r>
              <a:rPr lang="en-US" sz="1800" b="1" dirty="0">
                <a:solidFill>
                  <a:srgbClr val="F5546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2</a:t>
            </a:r>
            <a:endParaRPr lang="en-US" sz="1800" dirty="0"/>
          </a:p>
        </p:txBody>
      </p:sp>
      <p:sp>
        <p:nvSpPr>
          <p:cNvPr id="6" name="Text 4"/>
          <p:cNvSpPr/>
          <p:nvPr/>
        </p:nvSpPr>
        <p:spPr>
          <a:xfrm>
            <a:off x="685800" y="2148840"/>
            <a:ext cx="2057400" cy="1325880"/>
          </a:xfrm>
          <a:prstGeom prst="rect">
            <a:avLst/>
          </a:prstGeom>
          <a:noFill/>
          <a:ln/>
        </p:spPr>
        <p:txBody>
          <a:bodyPr wrap="square" lIns="508" tIns="508" rIns="508" bIns="508" rtlCol="0" anchor="ctr">
            <a:normAutofit/>
          </a:bodyPr>
          <a:lstStyle/>
          <a:p>
            <a:pPr marL="0" indent="0" algn="ctr" rtl="1">
              <a:buNone/>
            </a:pPr>
            <a:r>
              <a:rPr lang="en-US" sz="1340" b="1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ترجمة معاني القرآن تختلف جوهرياً عن ترجمة النصوص العامة؛ لأنها فعل تفسيري </a:t>
            </a:r>
            <a:r>
              <a:rPr lang="en-US" sz="1340" b="1" dirty="0" err="1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ومعرفي</a:t>
            </a:r>
            <a:r>
              <a:rPr lang="en-US" sz="1340" b="1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340" b="1" dirty="0" err="1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مركب</a:t>
            </a:r>
            <a:r>
              <a:rPr lang="en-US" sz="1340" b="1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1340" b="1" dirty="0"/>
          </a:p>
        </p:txBody>
      </p:sp>
      <p:sp>
        <p:nvSpPr>
          <p:cNvPr id="7" name="Text 5"/>
          <p:cNvSpPr/>
          <p:nvPr/>
        </p:nvSpPr>
        <p:spPr>
          <a:xfrm>
            <a:off x="4160520" y="1737360"/>
            <a:ext cx="155448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 rtl="1">
              <a:buNone/>
            </a:pPr>
            <a:r>
              <a:rPr lang="en-US" sz="1800" b="1" dirty="0" err="1">
                <a:solidFill>
                  <a:srgbClr val="F5546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نتيجة</a:t>
            </a:r>
            <a:r>
              <a:rPr lang="en-US" sz="1800" b="1" dirty="0">
                <a:solidFill>
                  <a:srgbClr val="F5546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1</a:t>
            </a:r>
            <a:endParaRPr lang="en-US" sz="1800" dirty="0"/>
          </a:p>
        </p:txBody>
      </p:sp>
      <p:sp>
        <p:nvSpPr>
          <p:cNvPr id="8" name="Text 6"/>
          <p:cNvSpPr/>
          <p:nvPr/>
        </p:nvSpPr>
        <p:spPr>
          <a:xfrm>
            <a:off x="3931920" y="2148840"/>
            <a:ext cx="2057400" cy="1325880"/>
          </a:xfrm>
          <a:prstGeom prst="rect">
            <a:avLst/>
          </a:prstGeom>
          <a:noFill/>
          <a:ln/>
        </p:spPr>
        <p:txBody>
          <a:bodyPr wrap="square" lIns="508" tIns="508" rIns="508" bIns="508" rtlCol="0" anchor="ctr">
            <a:normAutofit/>
          </a:bodyPr>
          <a:lstStyle/>
          <a:p>
            <a:pPr marL="0" indent="0" algn="ctr" rtl="1">
              <a:buNone/>
            </a:pPr>
            <a:r>
              <a:rPr lang="en-US" sz="1340" b="1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رفع الذكاء </a:t>
            </a:r>
            <a:r>
              <a:rPr lang="en-US" sz="1340" b="1" dirty="0" err="1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الاصطناعي</a:t>
            </a:r>
            <a:r>
              <a:rPr lang="en-US" sz="1340" b="1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ar-SA" sz="1340" b="1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من </a:t>
            </a:r>
            <a:r>
              <a:rPr lang="en-US" sz="1340" b="1" dirty="0" err="1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الطلاقة</a:t>
            </a:r>
            <a:r>
              <a:rPr lang="en-US" sz="1340" b="1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والمرونة، لكنه لم يرفع بالمقدار نفسه الموثوقية المرجعية والدقة التفسيرية.</a:t>
            </a:r>
            <a:endParaRPr lang="en-US" sz="1340" b="1" dirty="0"/>
          </a:p>
        </p:txBody>
      </p:sp>
      <p:sp>
        <p:nvSpPr>
          <p:cNvPr id="9" name="Text 7"/>
          <p:cNvSpPr/>
          <p:nvPr/>
        </p:nvSpPr>
        <p:spPr>
          <a:xfrm>
            <a:off x="7406640" y="1737360"/>
            <a:ext cx="155448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5546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توصية محورية</a:t>
            </a:r>
            <a:endParaRPr lang="en-US" sz="1800" dirty="0"/>
          </a:p>
        </p:txBody>
      </p:sp>
      <p:sp>
        <p:nvSpPr>
          <p:cNvPr id="10" name="Text 8"/>
          <p:cNvSpPr/>
          <p:nvPr/>
        </p:nvSpPr>
        <p:spPr>
          <a:xfrm>
            <a:off x="7178040" y="2148840"/>
            <a:ext cx="2057400" cy="1325880"/>
          </a:xfrm>
          <a:prstGeom prst="rect">
            <a:avLst/>
          </a:prstGeom>
          <a:noFill/>
          <a:ln/>
        </p:spPr>
        <p:txBody>
          <a:bodyPr wrap="square" lIns="508" tIns="508" rIns="508" bIns="508" rtlCol="0" anchor="ctr">
            <a:normAutofit/>
          </a:bodyPr>
          <a:lstStyle/>
          <a:p>
            <a:pPr marL="0" indent="0" algn="ctr" rtl="1">
              <a:buNone/>
            </a:pPr>
            <a:r>
              <a:rPr lang="en-US" sz="1340" b="1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عدم اعتماد الترجمة الآلية لمعاني القرآن بوصفها مرجعاً نهائياً مستقلاً دون مراجعة بشرية متخصصة.</a:t>
            </a:r>
            <a:endParaRPr lang="en-US" sz="1340" b="1" dirty="0"/>
          </a:p>
        </p:txBody>
      </p:sp>
      <p:sp>
        <p:nvSpPr>
          <p:cNvPr id="11" name="Text 9"/>
          <p:cNvSpPr/>
          <p:nvPr/>
        </p:nvSpPr>
        <p:spPr>
          <a:xfrm>
            <a:off x="1005840" y="4480560"/>
            <a:ext cx="10058400" cy="1280160"/>
          </a:xfrm>
          <a:prstGeom prst="rect">
            <a:avLst/>
          </a:prstGeom>
          <a:noFill/>
          <a:ln/>
        </p:spPr>
        <p:txBody>
          <a:bodyPr wrap="square" lIns="635" tIns="635" rIns="635" bIns="635" rtlCol="0" anchor="t">
            <a:normAutofit/>
          </a:bodyPr>
          <a:lstStyle/>
          <a:p>
            <a:pPr marL="0" indent="0" algn="r" rtl="1">
              <a:buNone/>
            </a:pPr>
            <a:r>
              <a:rPr lang="en-US" sz="1520" b="1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 التمييز بين الترجمة الآلية الأولية والترجمة المعتمدة النهائية.
• </a:t>
            </a:r>
            <a:r>
              <a:rPr lang="en-US" sz="1520" b="1" dirty="0" err="1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ربط</a:t>
            </a:r>
            <a:r>
              <a:rPr lang="en-US" sz="1520" b="1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520" b="1" dirty="0" err="1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أنظمة</a:t>
            </a:r>
            <a:r>
              <a:rPr lang="en-US" sz="1520" b="1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ar-SA" sz="1520" b="1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الذكاء الاصطناعي </a:t>
            </a:r>
            <a:r>
              <a:rPr lang="en-US" sz="1520" b="1" dirty="0" err="1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بالتفاسير</a:t>
            </a:r>
            <a:r>
              <a:rPr lang="en-US" sz="1520" b="1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والمعاجم وقواعد </a:t>
            </a:r>
            <a:r>
              <a:rPr lang="en-US" sz="1520" b="1" dirty="0" err="1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البيانات</a:t>
            </a:r>
            <a:r>
              <a:rPr lang="en-US" sz="1520" b="1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520" b="1" dirty="0" err="1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الموث</a:t>
            </a:r>
            <a:r>
              <a:rPr lang="ar-SA" sz="1520" b="1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و</a:t>
            </a:r>
            <a:r>
              <a:rPr lang="en-US" sz="1520" b="1" dirty="0" err="1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قة</a:t>
            </a:r>
            <a:r>
              <a:rPr lang="en-US" sz="1520" b="1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
• إشراك فرق </a:t>
            </a:r>
            <a:r>
              <a:rPr lang="en-US" sz="1520" b="1" dirty="0" err="1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متعددة</a:t>
            </a:r>
            <a:r>
              <a:rPr lang="en-US" sz="1520" b="1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520" b="1" dirty="0" err="1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التخصصات</a:t>
            </a:r>
            <a:r>
              <a:rPr lang="ar-SA" sz="1520" b="1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،</a:t>
            </a:r>
            <a:r>
              <a:rPr lang="en-US" sz="1520" b="1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وتوجيه مزيد من الجهد إلى اللغات قليلة الموارد.</a:t>
            </a:r>
            <a:endParaRPr lang="en-US" sz="152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rial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556</Words>
  <Application>Microsoft Macintosh PowerPoint</Application>
  <PresentationFormat>شاشة عريضة</PresentationFormat>
  <Paragraphs>84</Paragraphs>
  <Slides>10</Slides>
  <Notes>10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2" baseType="lpstr">
      <vt:lpstr>Arial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OpenAI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Conference presentation</dc:title>
  <dc:subject>الترجمة الآلية لمعاني القرآن في ظل الذكاء الاصطناعي</dc:subject>
  <dc:creator>OpenAI</dc:creator>
  <cp:lastModifiedBy>محمد بن عبدالعزيز الناصر</cp:lastModifiedBy>
  <cp:revision>6</cp:revision>
  <dcterms:created xsi:type="dcterms:W3CDTF">2026-04-15T11:15:07Z</dcterms:created>
  <dcterms:modified xsi:type="dcterms:W3CDTF">2026-04-28T13:48:57Z</dcterms:modified>
</cp:coreProperties>
</file>