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</p:sldMasterIdLst>
  <p:notesMasterIdLst>
    <p:notesMasterId r:id="rId21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4630400" cy="8229600"/>
  <p:notesSz cx="8229600" cy="14630400"/>
  <p:embeddedFontLst>
    <p:embeddedFont>
      <p:font typeface="Alexandria" panose="020B0604020202020204" charset="-78"/>
      <p:regular r:id="rId22"/>
      <p:bold r:id="rId23"/>
    </p:embeddedFont>
    <p:embeddedFont>
      <p:font typeface="Lama Sans" panose="00000200000000000000" pitchFamily="2" charset="-78"/>
      <p:regular r:id="rId24"/>
    </p:embeddedFont>
    <p:embeddedFont>
      <p:font typeface="Lama Sans Bold" panose="00000200000000000000" pitchFamily="2" charset="-78"/>
      <p:bold r:id="rId25"/>
    </p:embeddedFont>
    <p:embeddedFont>
      <p:font typeface="Lama Sans Light" panose="00000200000000000000" pitchFamily="2" charset="-78"/>
      <p:regular r:id="rId26"/>
    </p:embeddedFont>
    <p:embeddedFont>
      <p:font typeface="Lama Sans Medium" panose="00000200000000000000" pitchFamily="2" charset="-78"/>
      <p:regular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4B5D"/>
    <a:srgbClr val="6724D9"/>
    <a:srgbClr val="9AAE8F"/>
    <a:srgbClr val="96DB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napToGrid="0">
      <p:cViewPr>
        <p:scale>
          <a:sx n="100" d="100"/>
          <a:sy n="100" d="100"/>
        </p:scale>
        <p:origin x="1806" y="7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/>
              <a:t>‹#›</a:t>
            </a:fld>
            <a:endParaRPr sz="1200" b="0" i="0" u="none" strike="noStrike" cap="none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3" name="Google Shape;31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6" name="Google Shape;33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5" name="Google Shape;35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7" name="Google Shape;37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6" name="Google Shape;39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 master">
  <p:cSld name="Slide 1 master">
    <p:bg>
      <p:bgPr>
        <a:solidFill>
          <a:srgbClr val="000000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3D7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1 master">
  <p:cSld name="Slide 11 master">
    <p:bg>
      <p:bgPr>
        <a:solidFill>
          <a:srgbClr val="000000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3D7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2 master">
  <p:cSld name="Slide 12 master">
    <p:bg>
      <p:bgPr>
        <a:solidFill>
          <a:srgbClr val="000000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3D7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1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3 master">
  <p:cSld name="Slide 13 master">
    <p:bg>
      <p:bgPr>
        <a:solidFill>
          <a:srgbClr val="000000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3D7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1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4 master">
  <p:cSld name="Slide 14 master">
    <p:bg>
      <p:bgPr>
        <a:solidFill>
          <a:srgbClr val="000000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3D7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1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5 master">
  <p:cSld name="Slide 15 master">
    <p:bg>
      <p:bgPr>
        <a:solidFill>
          <a:srgbClr val="000000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3D7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6 master">
  <p:cSld name="Slide 16 master">
    <p:bg>
      <p:bgPr>
        <a:solidFill>
          <a:srgbClr val="000000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3D7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7 master">
  <p:cSld name="Slide 17 master">
    <p:bg>
      <p:bgPr>
        <a:solidFill>
          <a:srgbClr val="000000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3D7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8 master">
  <p:cSld name="Slide 18 master">
    <p:bg>
      <p:bgPr>
        <a:solidFill>
          <a:srgbClr val="000000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3D7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9 master">
  <p:cSld name="Slide 19 master">
    <p:bg>
      <p:bgPr>
        <a:solidFill>
          <a:srgbClr val="000000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3D7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20 master">
  <p:cSld name="Slide 20 master">
    <p:bg>
      <p:bgPr>
        <a:solidFill>
          <a:srgbClr val="000000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3D7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2 master">
  <p:cSld name="Slide 2 master">
    <p:bg>
      <p:bgPr>
        <a:solidFill>
          <a:srgbClr val="000000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3D7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4 master">
  <p:cSld name="Slide 4 master">
    <p:bg>
      <p:bgPr>
        <a:solidFill>
          <a:srgbClr val="000000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3D7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5 master">
  <p:cSld name="Slide 5 master">
    <p:bg>
      <p:bgPr>
        <a:solidFill>
          <a:srgbClr val="000000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3D7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6 master">
  <p:cSld name="Slide 6 master">
    <p:bg>
      <p:bgPr>
        <a:solidFill>
          <a:srgbClr val="000000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3D7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 master">
  <p:cSld name="Slide 7 master">
    <p:bg>
      <p:bgPr>
        <a:solidFill>
          <a:srgbClr val="000000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3D7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8 master">
  <p:cSld name="Slide 8 master">
    <p:bg>
      <p:bgPr>
        <a:solidFill>
          <a:srgbClr val="000000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3D7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9 master">
  <p:cSld name="Slide 9 master">
    <p:bg>
      <p:bgPr>
        <a:solidFill>
          <a:srgbClr val="000000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3D7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1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0 master">
  <p:cSld name="Slide 10 master">
    <p:bg>
      <p:bgPr>
        <a:solidFill>
          <a:srgbClr val="000000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3D7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1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Dd4sqzGKcPnzkC2l6lOw2B3gV8OxK_Vj/view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0D01E43-D7E5-DDFC-7624-66CF09AE0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212742" cy="8229600"/>
          </a:xfrm>
          <a:prstGeom prst="rect">
            <a:avLst/>
          </a:prstGeom>
        </p:spPr>
      </p:pic>
      <p:pic>
        <p:nvPicPr>
          <p:cNvPr id="76" name="Google Shape;76;p23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76660" y="0"/>
            <a:ext cx="384048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23"/>
          <p:cNvSpPr/>
          <p:nvPr/>
        </p:nvSpPr>
        <p:spPr>
          <a:xfrm>
            <a:off x="793790" y="793552"/>
            <a:ext cx="9385221" cy="261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6428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endParaRPr sz="1400" b="0" i="0" u="none" strike="noStrike" cap="none"/>
          </a:p>
        </p:txBody>
      </p:sp>
      <p:sp>
        <p:nvSpPr>
          <p:cNvPr id="78" name="Google Shape;78;p23"/>
          <p:cNvSpPr/>
          <p:nvPr/>
        </p:nvSpPr>
        <p:spPr>
          <a:xfrm>
            <a:off x="2356128" y="1199912"/>
            <a:ext cx="6260425" cy="782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1">
              <a:lnSpc>
                <a:spcPct val="1255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Alexandria"/>
              <a:buNone/>
            </a:pPr>
            <a:r>
              <a:rPr lang="en-US" sz="4900" b="1" i="0" u="none" strike="noStrike" cap="none" dirty="0" err="1">
                <a:solidFill>
                  <a:srgbClr val="6724D9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القرآن</a:t>
            </a:r>
            <a:r>
              <a:rPr lang="en-US" sz="4900" b="1" i="0" u="none" strike="noStrike" cap="none" dirty="0">
                <a:solidFill>
                  <a:srgbClr val="6724D9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4900" b="1" i="0" u="none" strike="noStrike" cap="none" dirty="0" err="1">
                <a:solidFill>
                  <a:srgbClr val="6724D9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الكريم</a:t>
            </a:r>
            <a:endParaRPr sz="4900" b="0" i="0" u="none" strike="noStrike" cap="none" dirty="0">
              <a:solidFill>
                <a:srgbClr val="6724D9"/>
              </a:solidFill>
              <a:latin typeface="Lama Sans Bold" panose="00000200000000000000" pitchFamily="2" charset="-78"/>
              <a:cs typeface="Lama Sans Bold" panose="00000200000000000000" pitchFamily="2" charset="-78"/>
            </a:endParaRPr>
          </a:p>
        </p:txBody>
      </p:sp>
      <p:sp>
        <p:nvSpPr>
          <p:cNvPr id="79" name="Google Shape;79;p23"/>
          <p:cNvSpPr/>
          <p:nvPr/>
        </p:nvSpPr>
        <p:spPr>
          <a:xfrm>
            <a:off x="2356128" y="2200037"/>
            <a:ext cx="6260425" cy="782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1">
              <a:lnSpc>
                <a:spcPct val="1255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Alexandria"/>
              <a:buNone/>
            </a:pPr>
            <a:r>
              <a:rPr lang="en-US" sz="4900" b="1" i="0" u="none" strike="noStrike" cap="none">
                <a:solidFill>
                  <a:srgbClr val="6724D9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 و الواقع الممتد XR</a:t>
            </a:r>
            <a:endParaRPr sz="4900" b="0" i="0" u="none" strike="noStrike" cap="none">
              <a:solidFill>
                <a:srgbClr val="6724D9"/>
              </a:solidFill>
              <a:latin typeface="Lama Sans Bold" panose="00000200000000000000" pitchFamily="2" charset="-78"/>
              <a:cs typeface="Lama Sans Bold" panose="00000200000000000000" pitchFamily="2" charset="-78"/>
            </a:endParaRPr>
          </a:p>
        </p:txBody>
      </p:sp>
      <p:sp>
        <p:nvSpPr>
          <p:cNvPr id="80" name="Google Shape;80;p23"/>
          <p:cNvSpPr/>
          <p:nvPr/>
        </p:nvSpPr>
        <p:spPr>
          <a:xfrm>
            <a:off x="793790" y="3200162"/>
            <a:ext cx="9385221" cy="261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46428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endParaRPr sz="1400" b="0" i="0" u="none" strike="noStrike" cap="none"/>
          </a:p>
        </p:txBody>
      </p:sp>
      <p:sp>
        <p:nvSpPr>
          <p:cNvPr id="81" name="Google Shape;81;p23"/>
          <p:cNvSpPr/>
          <p:nvPr/>
        </p:nvSpPr>
        <p:spPr>
          <a:xfrm>
            <a:off x="3559373" y="3679031"/>
            <a:ext cx="3854053" cy="340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1">
              <a:lnSpc>
                <a:spcPct val="12619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lexandria"/>
              <a:buNone/>
            </a:pPr>
            <a:r>
              <a:rPr lang="en-US" sz="2100" b="1" i="0" u="none" strike="noStrike" cap="none" dirty="0" err="1">
                <a:solidFill>
                  <a:srgbClr val="FB4B5D"/>
                </a:solidFill>
                <a:latin typeface="Alexandria"/>
                <a:ea typeface="Alexandria"/>
                <a:cs typeface="Alexandria"/>
                <a:sym typeface="Alexandria"/>
              </a:rPr>
              <a:t>تجارب</a:t>
            </a:r>
            <a:r>
              <a:rPr lang="en-US" sz="2100" b="1" i="0" u="none" strike="noStrike" cap="none" dirty="0">
                <a:solidFill>
                  <a:srgbClr val="FB4B5D"/>
                </a:solidFill>
                <a:latin typeface="Alexandria"/>
                <a:ea typeface="Alexandria"/>
                <a:cs typeface="Alexandria"/>
                <a:sym typeface="Alexandria"/>
              </a:rPr>
              <a:t> </a:t>
            </a:r>
            <a:r>
              <a:rPr lang="en-US" sz="2100" b="1" i="0" u="none" strike="noStrike" cap="none" dirty="0" err="1">
                <a:solidFill>
                  <a:srgbClr val="FB4B5D"/>
                </a:solidFill>
                <a:latin typeface="Alexandria"/>
                <a:ea typeface="Alexandria"/>
                <a:cs typeface="Alexandria"/>
                <a:sym typeface="Alexandria"/>
              </a:rPr>
              <a:t>عملية</a:t>
            </a:r>
            <a:r>
              <a:rPr lang="en-US" sz="2100" b="1" i="0" u="none" strike="noStrike" cap="none" dirty="0">
                <a:solidFill>
                  <a:srgbClr val="FB4B5D"/>
                </a:solidFill>
                <a:latin typeface="Alexandria"/>
                <a:ea typeface="Alexandria"/>
                <a:cs typeface="Alexandria"/>
                <a:sym typeface="Alexandria"/>
              </a:rPr>
              <a:t> </a:t>
            </a:r>
            <a:r>
              <a:rPr lang="en-US" sz="2100" b="1" i="0" u="none" strike="noStrike" cap="none" dirty="0" err="1">
                <a:solidFill>
                  <a:srgbClr val="FB4B5D"/>
                </a:solidFill>
                <a:latin typeface="Alexandria"/>
                <a:ea typeface="Alexandria"/>
                <a:cs typeface="Alexandria"/>
                <a:sym typeface="Alexandria"/>
              </a:rPr>
              <a:t>ورؤية</a:t>
            </a:r>
            <a:r>
              <a:rPr lang="en-US" sz="2100" b="1" i="0" u="none" strike="noStrike" cap="none" dirty="0">
                <a:solidFill>
                  <a:srgbClr val="FB4B5D"/>
                </a:solidFill>
                <a:latin typeface="Alexandria"/>
                <a:ea typeface="Alexandria"/>
                <a:cs typeface="Alexandria"/>
                <a:sym typeface="Alexandria"/>
              </a:rPr>
              <a:t> </a:t>
            </a:r>
            <a:r>
              <a:rPr lang="en-US" sz="2100" b="1" i="0" u="none" strike="noStrike" cap="none" dirty="0" err="1">
                <a:solidFill>
                  <a:srgbClr val="FB4B5D"/>
                </a:solidFill>
                <a:latin typeface="Alexandria"/>
                <a:ea typeface="Alexandria"/>
                <a:cs typeface="Alexandria"/>
                <a:sym typeface="Alexandria"/>
              </a:rPr>
              <a:t>مستقبلية</a:t>
            </a:r>
            <a:endParaRPr sz="2100" b="0" i="0" u="none" strike="noStrike" cap="none" dirty="0">
              <a:solidFill>
                <a:srgbClr val="FB4B5D"/>
              </a:solidFill>
            </a:endParaRPr>
          </a:p>
        </p:txBody>
      </p:sp>
      <p:sp>
        <p:nvSpPr>
          <p:cNvPr id="82" name="Google Shape;82;p23"/>
          <p:cNvSpPr/>
          <p:nvPr/>
        </p:nvSpPr>
        <p:spPr>
          <a:xfrm>
            <a:off x="793790" y="4236839"/>
            <a:ext cx="9385221" cy="261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46428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endParaRPr sz="1400" b="0" i="0" u="none" strike="noStrike" cap="none"/>
          </a:p>
        </p:txBody>
      </p:sp>
      <p:pic>
        <p:nvPicPr>
          <p:cNvPr id="83" name="Google Shape;83;p23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95048" y="4661297"/>
            <a:ext cx="2582585" cy="1370647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23"/>
          <p:cNvSpPr/>
          <p:nvPr/>
        </p:nvSpPr>
        <p:spPr>
          <a:xfrm>
            <a:off x="793790" y="6195179"/>
            <a:ext cx="9385221" cy="261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46428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endParaRPr sz="1400" b="0" i="0" u="none" strike="noStrike" cap="none"/>
          </a:p>
        </p:txBody>
      </p:sp>
      <p:sp>
        <p:nvSpPr>
          <p:cNvPr id="85" name="Google Shape;85;p23"/>
          <p:cNvSpPr/>
          <p:nvPr/>
        </p:nvSpPr>
        <p:spPr>
          <a:xfrm>
            <a:off x="869990" y="6325790"/>
            <a:ext cx="9385221" cy="522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1">
              <a:lnSpc>
                <a:spcPct val="14642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lexandria"/>
              <a:buNone/>
            </a:pPr>
            <a:r>
              <a:rPr lang="en-US" sz="1800" b="0" i="0" u="none" strike="noStrike" cap="none" dirty="0" err="1">
                <a:solidFill>
                  <a:srgbClr val="000000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المتحدث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 :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ناهض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الحربي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 </a:t>
            </a:r>
            <a:endParaRPr sz="1800" b="0" i="0" u="none" strike="noStrike" cap="none" dirty="0">
              <a:latin typeface="Lama Sans Bold" panose="00000200000000000000" pitchFamily="2" charset="-78"/>
              <a:cs typeface="Lama Sans Bold" panose="00000200000000000000" pitchFamily="2" charset="-78"/>
            </a:endParaRPr>
          </a:p>
          <a:p>
            <a:pPr marL="0" marR="0" lvl="0" indent="0" algn="ctr" rtl="1">
              <a:lnSpc>
                <a:spcPct val="14642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lexandria"/>
              <a:buNone/>
            </a:pPr>
            <a:r>
              <a:rPr lang="en-US" sz="1800" b="0" i="0" u="none" strike="noStrike" cap="none" dirty="0" err="1">
                <a:solidFill>
                  <a:srgbClr val="000000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nahedh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@</a:t>
            </a:r>
            <a:endParaRPr sz="1800" b="0" i="0" u="none" strike="noStrike" cap="none" dirty="0">
              <a:latin typeface="Lama Sans Bold" panose="00000200000000000000" pitchFamily="2" charset="-78"/>
              <a:cs typeface="Lama Sans Bold" panose="00000200000000000000" pitchFamily="2" charset="-78"/>
            </a:endParaRPr>
          </a:p>
        </p:txBody>
      </p:sp>
      <p:sp>
        <p:nvSpPr>
          <p:cNvPr id="86" name="Google Shape;86;p23"/>
          <p:cNvSpPr/>
          <p:nvPr/>
        </p:nvSpPr>
        <p:spPr>
          <a:xfrm>
            <a:off x="793790" y="7305318"/>
            <a:ext cx="9385221" cy="261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46428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endParaRPr sz="1400" b="0" i="0" u="none" strike="noStrike" cap="none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AB71E74-B89E-A695-6A31-074DF6137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19" y="4021693"/>
            <a:ext cx="13408762" cy="8229600"/>
          </a:xfrm>
          <a:prstGeom prst="rect">
            <a:avLst/>
          </a:prstGeom>
        </p:spPr>
      </p:pic>
      <p:sp>
        <p:nvSpPr>
          <p:cNvPr id="268" name="Google Shape;268;p33"/>
          <p:cNvSpPr/>
          <p:nvPr/>
        </p:nvSpPr>
        <p:spPr>
          <a:xfrm>
            <a:off x="12539663" y="3015615"/>
            <a:ext cx="1296948" cy="426244"/>
          </a:xfrm>
          <a:prstGeom prst="roundRect">
            <a:avLst>
              <a:gd name="adj" fmla="val 17880"/>
            </a:avLst>
          </a:prstGeom>
          <a:solidFill>
            <a:srgbClr val="DED5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33"/>
          <p:cNvSpPr/>
          <p:nvPr/>
        </p:nvSpPr>
        <p:spPr>
          <a:xfrm>
            <a:off x="12675751" y="3083600"/>
            <a:ext cx="1024771" cy="290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lnSpc>
                <a:spcPct val="1607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lexandria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lexandria"/>
                <a:ea typeface="Alexandria"/>
                <a:cs typeface="Alexandria"/>
                <a:sym typeface="Alexandria"/>
              </a:rPr>
              <a:t>المحور الثالث</a:t>
            </a:r>
            <a:endParaRPr sz="1400" b="0" i="0" u="none" strike="noStrike" cap="none"/>
          </a:p>
        </p:txBody>
      </p:sp>
      <p:sp>
        <p:nvSpPr>
          <p:cNvPr id="270" name="Google Shape;270;p33"/>
          <p:cNvSpPr/>
          <p:nvPr/>
        </p:nvSpPr>
        <p:spPr>
          <a:xfrm>
            <a:off x="3402449" y="3532584"/>
            <a:ext cx="7825502" cy="978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1">
              <a:lnSpc>
                <a:spcPct val="12520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150"/>
              <a:buFont typeface="Alexandria"/>
              <a:buNone/>
            </a:pPr>
            <a:r>
              <a:rPr lang="en-US" sz="4800" kern="1200" dirty="0" err="1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التطبيقات</a:t>
            </a:r>
            <a:r>
              <a:rPr lang="en-US" sz="4800" kern="1200" dirty="0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</a:t>
            </a:r>
            <a:r>
              <a:rPr lang="en-US" sz="4800" kern="1200" dirty="0" err="1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العملية</a:t>
            </a:r>
            <a:endParaRPr sz="4800" kern="1200" dirty="0">
              <a:solidFill>
                <a:srgbClr val="9AAE8F"/>
              </a:solidFill>
              <a:latin typeface="Lama Sans Light" pitchFamily="2" charset="-78"/>
              <a:ea typeface="+mn-ea"/>
              <a:cs typeface="Lama Sans Light" pitchFamily="2" charset="-78"/>
            </a:endParaRPr>
          </a:p>
        </p:txBody>
      </p:sp>
      <p:sp>
        <p:nvSpPr>
          <p:cNvPr id="271" name="Google Shape;271;p33"/>
          <p:cNvSpPr/>
          <p:nvPr/>
        </p:nvSpPr>
        <p:spPr>
          <a:xfrm>
            <a:off x="793790" y="4329350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1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Alexandria"/>
              <a:buNone/>
            </a:pPr>
            <a:r>
              <a:rPr lang="en-US" sz="2000" kern="1200" dirty="0" err="1">
                <a:solidFill>
                  <a:srgbClr val="6724D9"/>
                </a:solidFill>
                <a:latin typeface="Lama Sans Medium" panose="00000200000000000000" pitchFamily="2" charset="-78"/>
                <a:ea typeface="+mn-ea"/>
                <a:cs typeface="Lama Sans Medium" panose="00000200000000000000" pitchFamily="2" charset="-78"/>
                <a:sym typeface="Alexandria"/>
              </a:rPr>
              <a:t>تجربة</a:t>
            </a:r>
            <a:r>
              <a:rPr lang="en-US" sz="2000" kern="1200" dirty="0">
                <a:solidFill>
                  <a:srgbClr val="6724D9"/>
                </a:solidFill>
                <a:latin typeface="Lama Sans Medium" panose="00000200000000000000" pitchFamily="2" charset="-78"/>
                <a:ea typeface="+mn-ea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2000" kern="1200" dirty="0" err="1">
                <a:solidFill>
                  <a:srgbClr val="6724D9"/>
                </a:solidFill>
                <a:latin typeface="Lama Sans Medium" panose="00000200000000000000" pitchFamily="2" charset="-78"/>
                <a:ea typeface="+mn-ea"/>
                <a:cs typeface="Lama Sans Medium" panose="00000200000000000000" pitchFamily="2" charset="-78"/>
                <a:sym typeface="Alexandria"/>
              </a:rPr>
              <a:t>مباشرة</a:t>
            </a:r>
            <a:r>
              <a:rPr lang="en-US" sz="2000" kern="1200" dirty="0">
                <a:solidFill>
                  <a:srgbClr val="6724D9"/>
                </a:solidFill>
                <a:latin typeface="Lama Sans Medium" panose="00000200000000000000" pitchFamily="2" charset="-78"/>
                <a:ea typeface="+mn-ea"/>
                <a:cs typeface="Lama Sans Medium" panose="00000200000000000000" pitchFamily="2" charset="-78"/>
                <a:sym typeface="Alexandria"/>
              </a:rPr>
              <a:t> — </a:t>
            </a:r>
            <a:r>
              <a:rPr lang="ar-SA" sz="2000" kern="1200" dirty="0">
                <a:solidFill>
                  <a:srgbClr val="6724D9"/>
                </a:solidFill>
                <a:latin typeface="Lama Sans Medium" panose="00000200000000000000" pitchFamily="2" charset="-78"/>
                <a:ea typeface="+mn-ea"/>
                <a:cs typeface="Lama Sans Medium" panose="00000200000000000000" pitchFamily="2" charset="-78"/>
                <a:sym typeface="Alexandria"/>
              </a:rPr>
              <a:t>  </a:t>
            </a:r>
            <a:r>
              <a:rPr lang="en-US" sz="2000" kern="1200" dirty="0" err="1">
                <a:solidFill>
                  <a:srgbClr val="6724D9"/>
                </a:solidFill>
                <a:latin typeface="Lama Sans Medium" panose="00000200000000000000" pitchFamily="2" charset="-78"/>
                <a:ea typeface="+mn-ea"/>
                <a:cs typeface="Lama Sans Medium" panose="00000200000000000000" pitchFamily="2" charset="-78"/>
                <a:sym typeface="Alexandria"/>
              </a:rPr>
              <a:t>القرآن</a:t>
            </a:r>
            <a:r>
              <a:rPr lang="en-US" sz="2000" kern="1200" dirty="0">
                <a:solidFill>
                  <a:srgbClr val="6724D9"/>
                </a:solidFill>
                <a:latin typeface="Lama Sans Medium" panose="00000200000000000000" pitchFamily="2" charset="-78"/>
                <a:ea typeface="+mn-ea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2000" kern="1200" dirty="0" err="1">
                <a:solidFill>
                  <a:srgbClr val="6724D9"/>
                </a:solidFill>
                <a:latin typeface="Lama Sans Medium" panose="00000200000000000000" pitchFamily="2" charset="-78"/>
                <a:ea typeface="+mn-ea"/>
                <a:cs typeface="Lama Sans Medium" panose="00000200000000000000" pitchFamily="2" charset="-78"/>
                <a:sym typeface="Alexandria"/>
              </a:rPr>
              <a:t>الكريم</a:t>
            </a:r>
            <a:r>
              <a:rPr lang="en-US" sz="2000" kern="1200" dirty="0">
                <a:solidFill>
                  <a:srgbClr val="6724D9"/>
                </a:solidFill>
                <a:latin typeface="Lama Sans Medium" panose="00000200000000000000" pitchFamily="2" charset="-78"/>
                <a:ea typeface="+mn-ea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2000" kern="1200" dirty="0" err="1">
                <a:solidFill>
                  <a:srgbClr val="6724D9"/>
                </a:solidFill>
                <a:latin typeface="Lama Sans Medium" panose="00000200000000000000" pitchFamily="2" charset="-78"/>
                <a:ea typeface="+mn-ea"/>
                <a:cs typeface="Lama Sans Medium" panose="00000200000000000000" pitchFamily="2" charset="-78"/>
                <a:sym typeface="Alexandria"/>
              </a:rPr>
              <a:t>في</a:t>
            </a:r>
            <a:r>
              <a:rPr lang="en-US" sz="2000" kern="1200" dirty="0">
                <a:solidFill>
                  <a:srgbClr val="6724D9"/>
                </a:solidFill>
                <a:latin typeface="Lama Sans Medium" panose="00000200000000000000" pitchFamily="2" charset="-78"/>
                <a:ea typeface="+mn-ea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2000" kern="1200" dirty="0" err="1">
                <a:solidFill>
                  <a:srgbClr val="6724D9"/>
                </a:solidFill>
                <a:latin typeface="Lama Sans Medium" panose="00000200000000000000" pitchFamily="2" charset="-78"/>
                <a:ea typeface="+mn-ea"/>
                <a:cs typeface="Lama Sans Medium" panose="00000200000000000000" pitchFamily="2" charset="-78"/>
                <a:sym typeface="Alexandria"/>
              </a:rPr>
              <a:t>الواقع</a:t>
            </a:r>
            <a:r>
              <a:rPr lang="en-US" sz="2000" kern="1200" dirty="0">
                <a:solidFill>
                  <a:srgbClr val="6724D9"/>
                </a:solidFill>
                <a:latin typeface="Lama Sans Medium" panose="00000200000000000000" pitchFamily="2" charset="-78"/>
                <a:ea typeface="+mn-ea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2000" kern="1200" dirty="0" err="1">
                <a:solidFill>
                  <a:srgbClr val="6724D9"/>
                </a:solidFill>
                <a:latin typeface="Lama Sans Medium" panose="00000200000000000000" pitchFamily="2" charset="-78"/>
                <a:ea typeface="+mn-ea"/>
                <a:cs typeface="Lama Sans Medium" panose="00000200000000000000" pitchFamily="2" charset="-78"/>
                <a:sym typeface="Alexandria"/>
              </a:rPr>
              <a:t>الافتراضي</a:t>
            </a:r>
            <a:endParaRPr sz="2000" kern="1200" dirty="0">
              <a:solidFill>
                <a:srgbClr val="6724D9"/>
              </a:solidFill>
              <a:latin typeface="Lama Sans Medium" panose="00000200000000000000" pitchFamily="2" charset="-78"/>
              <a:ea typeface="+mn-ea"/>
              <a:cs typeface="Lama Sans Medium" panose="00000200000000000000" pitchFamily="2" charset="-7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A3A64D5-D404-2E9D-9447-441015F27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25" y="882195"/>
            <a:ext cx="1391127" cy="102339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E2C2C918-81C4-4315-3B5E-5404FDE87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19" y="0"/>
            <a:ext cx="13408762" cy="8229600"/>
          </a:xfrm>
          <a:prstGeom prst="rect">
            <a:avLst/>
          </a:prstGeom>
        </p:spPr>
      </p:pic>
      <p:pic>
        <p:nvPicPr>
          <p:cNvPr id="277" name="Google Shape;277;p34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29200" y="0"/>
            <a:ext cx="96012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4"/>
          <p:cNvSpPr/>
          <p:nvPr/>
        </p:nvSpPr>
        <p:spPr>
          <a:xfrm>
            <a:off x="793790" y="858917"/>
            <a:ext cx="3898821" cy="261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6428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endParaRPr sz="1400" b="0" i="0" u="none" strike="noStrike" cap="none"/>
          </a:p>
        </p:txBody>
      </p:sp>
      <p:sp>
        <p:nvSpPr>
          <p:cNvPr id="279" name="Google Shape;279;p34"/>
          <p:cNvSpPr/>
          <p:nvPr/>
        </p:nvSpPr>
        <p:spPr>
          <a:xfrm>
            <a:off x="793790" y="1283375"/>
            <a:ext cx="3898821" cy="261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6428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endParaRPr sz="1400" b="0" i="0" u="none" strike="noStrike" cap="none"/>
          </a:p>
        </p:txBody>
      </p:sp>
      <p:sp>
        <p:nvSpPr>
          <p:cNvPr id="280" name="Google Shape;280;p34"/>
          <p:cNvSpPr/>
          <p:nvPr/>
        </p:nvSpPr>
        <p:spPr>
          <a:xfrm>
            <a:off x="793790" y="1762244"/>
            <a:ext cx="3898821" cy="680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1">
              <a:lnSpc>
                <a:spcPct val="12619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lexandria"/>
              <a:buNone/>
            </a:pPr>
            <a:r>
              <a:rPr lang="en-US" sz="2200" b="1" dirty="0" err="1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تجربة</a:t>
            </a:r>
            <a:r>
              <a:rPr lang="en-US" sz="2200" b="1" dirty="0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2200" b="1" dirty="0" err="1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قراءة</a:t>
            </a:r>
            <a:r>
              <a:rPr lang="en-US" sz="2200" b="1" dirty="0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2200" b="1" dirty="0" err="1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القرآن</a:t>
            </a:r>
            <a:r>
              <a:rPr lang="en-US" sz="2200" b="1" dirty="0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2200" b="1" dirty="0" err="1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الكريم</a:t>
            </a:r>
            <a:r>
              <a:rPr lang="en-US" sz="2200" b="1" dirty="0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2200" b="1" dirty="0" err="1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في</a:t>
            </a:r>
            <a:r>
              <a:rPr lang="en-US" sz="2200" b="1" dirty="0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2200" b="1" dirty="0" err="1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الواقع</a:t>
            </a:r>
            <a:r>
              <a:rPr lang="en-US" sz="2200" b="1" dirty="0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2200" b="1" dirty="0" err="1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الافتراضي</a:t>
            </a:r>
            <a:endParaRPr sz="2200" b="1" dirty="0">
              <a:solidFill>
                <a:srgbClr val="6724D9"/>
              </a:solidFill>
              <a:latin typeface="Lama Sans Bold" panose="00000200000000000000" pitchFamily="2" charset="-78"/>
              <a:cs typeface="Lama Sans Bold" panose="00000200000000000000" pitchFamily="2" charset="-78"/>
            </a:endParaRPr>
          </a:p>
        </p:txBody>
      </p:sp>
      <p:sp>
        <p:nvSpPr>
          <p:cNvPr id="281" name="Google Shape;281;p34"/>
          <p:cNvSpPr/>
          <p:nvPr/>
        </p:nvSpPr>
        <p:spPr>
          <a:xfrm>
            <a:off x="793790" y="2660213"/>
            <a:ext cx="3898821" cy="1306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1">
              <a:lnSpc>
                <a:spcPct val="14642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lexandria"/>
              <a:buNone/>
            </a:pP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تطبيق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القرآن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في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الواقع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الافتراضي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يقدم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تجربة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لقراءة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القرآن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الكريم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بتقنية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ثلاثية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الأبعاد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.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يسمح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لك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بقراءة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القرآن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في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بيئات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إفتراضية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روحانية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مميزة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،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مثل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الكعبة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المشرفة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والمسجد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النبوي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،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أو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حتى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مناظر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طبيعية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تبعث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الراحه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والسكينة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.</a:t>
            </a:r>
            <a:endParaRPr sz="1750" dirty="0">
              <a:solidFill>
                <a:srgbClr val="FB4B5D"/>
              </a:solidFill>
              <a:latin typeface="Lama Sans Medium" panose="00000200000000000000" pitchFamily="2" charset="-78"/>
              <a:cs typeface="Lama Sans Medium" panose="00000200000000000000" pitchFamily="2" charset="-78"/>
            </a:endParaRPr>
          </a:p>
        </p:txBody>
      </p:sp>
      <p:sp>
        <p:nvSpPr>
          <p:cNvPr id="282" name="Google Shape;282;p34"/>
          <p:cNvSpPr/>
          <p:nvPr/>
        </p:nvSpPr>
        <p:spPr>
          <a:xfrm>
            <a:off x="793790" y="4129564"/>
            <a:ext cx="3898821" cy="261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46428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endParaRPr sz="1400" b="0" i="0" u="none" strike="noStrike" cap="none"/>
          </a:p>
        </p:txBody>
      </p:sp>
      <p:sp>
        <p:nvSpPr>
          <p:cNvPr id="283" name="Google Shape;283;p34"/>
          <p:cNvSpPr/>
          <p:nvPr/>
        </p:nvSpPr>
        <p:spPr>
          <a:xfrm>
            <a:off x="793790" y="4554022"/>
            <a:ext cx="3898821" cy="261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46428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endParaRPr sz="1400" b="0" i="0" u="none" strike="noStrike" cap="none"/>
          </a:p>
        </p:txBody>
      </p:sp>
      <p:pic>
        <p:nvPicPr>
          <p:cNvPr id="284" name="Google Shape;284;p34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00269" y="5457885"/>
            <a:ext cx="1625441" cy="404455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4"/>
          <p:cNvSpPr/>
          <p:nvPr/>
        </p:nvSpPr>
        <p:spPr>
          <a:xfrm>
            <a:off x="793790" y="5709404"/>
            <a:ext cx="2031921" cy="261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46428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endParaRPr sz="1400" b="0" i="0" u="none" strike="noStrike" cap="none"/>
          </a:p>
        </p:txBody>
      </p:sp>
      <p:pic>
        <p:nvPicPr>
          <p:cNvPr id="286" name="Google Shape;286;p34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60921" y="5457885"/>
            <a:ext cx="1139190" cy="488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4" descr="preencoded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20146" y="6580644"/>
            <a:ext cx="1245989" cy="812244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4"/>
          <p:cNvSpPr/>
          <p:nvPr/>
        </p:nvSpPr>
        <p:spPr>
          <a:xfrm>
            <a:off x="793790" y="7239953"/>
            <a:ext cx="3898821" cy="261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46428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endParaRPr sz="1400" b="0" i="0" u="none" strike="noStrike" cap="none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A1295020-4606-4680-31D8-C6DF3545A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525" y="433842"/>
            <a:ext cx="1391127" cy="102339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35" title="473391899_1285915345994375_2911631008289912899_n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92990" y="-52309"/>
            <a:ext cx="14816390" cy="8334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8F25D5C7-594C-913D-368B-4FEE3EB5D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19" y="0"/>
            <a:ext cx="13408762" cy="8229600"/>
          </a:xfrm>
          <a:prstGeom prst="rect">
            <a:avLst/>
          </a:prstGeom>
        </p:spPr>
      </p:pic>
      <p:sp>
        <p:nvSpPr>
          <p:cNvPr id="300" name="Google Shape;300;p3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1" name="Google Shape;301;p36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DBD286E-963F-621F-1A55-C25B1A3B0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19" y="3924300"/>
            <a:ext cx="13408762" cy="8229600"/>
          </a:xfrm>
          <a:prstGeom prst="rect">
            <a:avLst/>
          </a:prstGeom>
        </p:spPr>
      </p:pic>
      <p:sp>
        <p:nvSpPr>
          <p:cNvPr id="307" name="Google Shape;307;p37"/>
          <p:cNvSpPr/>
          <p:nvPr/>
        </p:nvSpPr>
        <p:spPr>
          <a:xfrm>
            <a:off x="12596932" y="3015615"/>
            <a:ext cx="1239679" cy="426244"/>
          </a:xfrm>
          <a:prstGeom prst="roundRect">
            <a:avLst>
              <a:gd name="adj" fmla="val 17880"/>
            </a:avLst>
          </a:prstGeom>
          <a:solidFill>
            <a:srgbClr val="DED5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37"/>
          <p:cNvSpPr/>
          <p:nvPr/>
        </p:nvSpPr>
        <p:spPr>
          <a:xfrm>
            <a:off x="12733020" y="3083600"/>
            <a:ext cx="967502" cy="290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lnSpc>
                <a:spcPct val="1607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lexandria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lexandria"/>
                <a:ea typeface="Alexandria"/>
                <a:cs typeface="Alexandria"/>
                <a:sym typeface="Alexandria"/>
              </a:rPr>
              <a:t>المحور الرابع</a:t>
            </a:r>
            <a:endParaRPr sz="1400" b="0" i="0" u="none" strike="noStrike" cap="none"/>
          </a:p>
        </p:txBody>
      </p:sp>
      <p:sp>
        <p:nvSpPr>
          <p:cNvPr id="309" name="Google Shape;309;p37"/>
          <p:cNvSpPr/>
          <p:nvPr/>
        </p:nvSpPr>
        <p:spPr>
          <a:xfrm>
            <a:off x="3356967" y="3532584"/>
            <a:ext cx="7916347" cy="978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1">
              <a:lnSpc>
                <a:spcPct val="12520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150"/>
              <a:buFont typeface="Alexandria"/>
              <a:buNone/>
            </a:pPr>
            <a:r>
              <a:rPr lang="en-US" sz="4800" kern="1200" dirty="0" err="1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استشراف</a:t>
            </a:r>
            <a:r>
              <a:rPr lang="en-US" sz="4800" kern="1200" dirty="0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</a:t>
            </a:r>
            <a:r>
              <a:rPr lang="en-US" sz="4800" kern="1200" dirty="0" err="1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المستقبل</a:t>
            </a:r>
            <a:r>
              <a:rPr lang="en-US" sz="4800" kern="1200" dirty="0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</a:t>
            </a:r>
            <a:endParaRPr sz="4800" kern="1200" dirty="0">
              <a:solidFill>
                <a:srgbClr val="9AAE8F"/>
              </a:solidFill>
              <a:latin typeface="Lama Sans Light" pitchFamily="2" charset="-78"/>
              <a:ea typeface="+mn-ea"/>
              <a:cs typeface="Lama Sans Light" pitchFamily="2" charset="-78"/>
            </a:endParaRPr>
          </a:p>
        </p:txBody>
      </p:sp>
      <p:sp>
        <p:nvSpPr>
          <p:cNvPr id="310" name="Google Shape;310;p37"/>
          <p:cNvSpPr/>
          <p:nvPr/>
        </p:nvSpPr>
        <p:spPr>
          <a:xfrm>
            <a:off x="793790" y="4850963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1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Alexandria"/>
              <a:buNone/>
            </a:pPr>
            <a:r>
              <a:rPr lang="en-US" sz="2000" kern="1200" dirty="0" err="1">
                <a:solidFill>
                  <a:srgbClr val="6724D9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تقاطع</a:t>
            </a:r>
            <a:r>
              <a:rPr lang="en-US" sz="2000" kern="1200" dirty="0">
                <a:solidFill>
                  <a:srgbClr val="6724D9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</a:t>
            </a:r>
            <a:r>
              <a:rPr lang="en-US" sz="2000" kern="1200" dirty="0" err="1">
                <a:solidFill>
                  <a:srgbClr val="6724D9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الذكاء</a:t>
            </a:r>
            <a:r>
              <a:rPr lang="en-US" sz="2000" kern="1200" dirty="0">
                <a:solidFill>
                  <a:srgbClr val="6724D9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</a:t>
            </a:r>
            <a:r>
              <a:rPr lang="en-US" sz="2000" kern="1200" dirty="0" err="1">
                <a:solidFill>
                  <a:srgbClr val="6724D9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الاصطناعي</a:t>
            </a:r>
            <a:r>
              <a:rPr lang="en-US" sz="2000" kern="1200" dirty="0">
                <a:solidFill>
                  <a:srgbClr val="6724D9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</a:t>
            </a:r>
            <a:r>
              <a:rPr lang="en-US" sz="2000" kern="1200" dirty="0" err="1">
                <a:solidFill>
                  <a:srgbClr val="6724D9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مع</a:t>
            </a:r>
            <a:r>
              <a:rPr lang="en-US" sz="2000" kern="1200" dirty="0">
                <a:solidFill>
                  <a:srgbClr val="6724D9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</a:t>
            </a:r>
            <a:r>
              <a:rPr lang="en-US" sz="2000" kern="1200" dirty="0" err="1">
                <a:solidFill>
                  <a:srgbClr val="6724D9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التدبر</a:t>
            </a:r>
            <a:r>
              <a:rPr lang="en-US" sz="2000" kern="1200" dirty="0">
                <a:solidFill>
                  <a:srgbClr val="6724D9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</a:t>
            </a:r>
            <a:r>
              <a:rPr lang="en-US" sz="2000" kern="1200" dirty="0" err="1">
                <a:solidFill>
                  <a:srgbClr val="6724D9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القرآني</a:t>
            </a:r>
            <a:endParaRPr sz="2000" kern="1200" dirty="0">
              <a:solidFill>
                <a:srgbClr val="6724D9"/>
              </a:solidFill>
              <a:latin typeface="Lama Sans Light" pitchFamily="2" charset="-78"/>
              <a:ea typeface="+mn-ea"/>
              <a:cs typeface="Lama Sans Light" pitchFamily="2" charset="-78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B870D5C2-9998-BF53-1CBB-A4AFF3BDC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25" y="882195"/>
            <a:ext cx="1391127" cy="102339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9EB22C5-E7F5-E9F9-436B-753462948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19" y="0"/>
            <a:ext cx="13408762" cy="8229600"/>
          </a:xfrm>
          <a:prstGeom prst="rect">
            <a:avLst/>
          </a:prstGeom>
        </p:spPr>
      </p:pic>
      <p:sp>
        <p:nvSpPr>
          <p:cNvPr id="316" name="Google Shape;316;p38"/>
          <p:cNvSpPr/>
          <p:nvPr/>
        </p:nvSpPr>
        <p:spPr>
          <a:xfrm>
            <a:off x="2102406" y="855821"/>
            <a:ext cx="11734205" cy="708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50"/>
              <a:buFont typeface="Alexandria"/>
              <a:buNone/>
            </a:pPr>
            <a:r>
              <a:rPr lang="en-US" sz="4800" kern="1200" dirty="0" err="1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مستقبل</a:t>
            </a:r>
            <a:r>
              <a:rPr lang="en-US" sz="4800" kern="1200" dirty="0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</a:t>
            </a:r>
            <a:r>
              <a:rPr lang="en-US" sz="4800" kern="1200" dirty="0" err="1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الذكاء</a:t>
            </a:r>
            <a:r>
              <a:rPr lang="en-US" sz="4800" kern="1200" dirty="0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</a:t>
            </a:r>
            <a:r>
              <a:rPr lang="en-US" sz="4800" kern="1200" dirty="0" err="1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الاصطناعي</a:t>
            </a:r>
            <a:r>
              <a:rPr lang="en-US" sz="4800" kern="1200" dirty="0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</a:t>
            </a:r>
            <a:r>
              <a:rPr lang="en-US" sz="4800" kern="1200" dirty="0" err="1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والواقع</a:t>
            </a:r>
            <a:r>
              <a:rPr lang="en-US" sz="4800" kern="1200" dirty="0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</a:t>
            </a:r>
            <a:r>
              <a:rPr lang="en-US" sz="4800" kern="1200" dirty="0" err="1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الممتد</a:t>
            </a:r>
            <a:endParaRPr sz="4800" kern="1200" dirty="0">
              <a:solidFill>
                <a:srgbClr val="9AAE8F"/>
              </a:solidFill>
              <a:latin typeface="Lama Sans Light" pitchFamily="2" charset="-78"/>
              <a:ea typeface="+mn-ea"/>
              <a:cs typeface="Lama Sans Light" pitchFamily="2" charset="-78"/>
            </a:endParaRPr>
          </a:p>
        </p:txBody>
      </p:sp>
      <p:sp>
        <p:nvSpPr>
          <p:cNvPr id="317" name="Google Shape;317;p38"/>
          <p:cNvSpPr/>
          <p:nvPr/>
        </p:nvSpPr>
        <p:spPr>
          <a:xfrm>
            <a:off x="7636073" y="1655326"/>
            <a:ext cx="6200537" cy="708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50"/>
              <a:buFont typeface="Alexandria"/>
              <a:buNone/>
            </a:pPr>
            <a:r>
              <a:rPr lang="en-US" sz="4800" kern="1200" dirty="0" err="1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في</a:t>
            </a:r>
            <a:r>
              <a:rPr lang="en-US" sz="4800" kern="1200" dirty="0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</a:t>
            </a:r>
            <a:r>
              <a:rPr lang="en-US" sz="4800" kern="1200" dirty="0" err="1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خدمة</a:t>
            </a:r>
            <a:r>
              <a:rPr lang="en-US" sz="4800" kern="1200" dirty="0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</a:t>
            </a:r>
            <a:r>
              <a:rPr lang="en-US" sz="4800" kern="1200" dirty="0" err="1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القرآن</a:t>
            </a:r>
            <a:r>
              <a:rPr lang="en-US" sz="4800" kern="1200" dirty="0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</a:t>
            </a:r>
            <a:r>
              <a:rPr lang="en-US" sz="4800" kern="1200" dirty="0" err="1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الكريم</a:t>
            </a:r>
            <a:endParaRPr sz="4800" kern="1200" dirty="0">
              <a:solidFill>
                <a:srgbClr val="9AAE8F"/>
              </a:solidFill>
              <a:latin typeface="Lama Sans Light" pitchFamily="2" charset="-78"/>
              <a:ea typeface="+mn-ea"/>
              <a:cs typeface="Lama Sans Light" pitchFamily="2" charset="-78"/>
            </a:endParaRPr>
          </a:p>
        </p:txBody>
      </p:sp>
      <p:sp>
        <p:nvSpPr>
          <p:cNvPr id="318" name="Google Shape;318;p38"/>
          <p:cNvSpPr/>
          <p:nvPr/>
        </p:nvSpPr>
        <p:spPr>
          <a:xfrm>
            <a:off x="7428667" y="3557707"/>
            <a:ext cx="6407944" cy="1367909"/>
          </a:xfrm>
          <a:prstGeom prst="roundRect">
            <a:avLst>
              <a:gd name="adj" fmla="val 10695"/>
            </a:avLst>
          </a:prstGeom>
          <a:solidFill>
            <a:srgbClr val="FFFFFF"/>
          </a:solidFill>
          <a:ln w="30475" cap="flat" cmpd="sng">
            <a:solidFill>
              <a:srgbClr val="4F29B7"/>
            </a:solidFill>
            <a:prstDash val="solid"/>
            <a:round/>
            <a:headEnd type="none" w="sm" len="sm"/>
            <a:tailEnd type="none" w="sm" len="sm"/>
          </a:ln>
          <a:effectLst>
            <a:outerShdw dist="29210" dir="2700000" algn="bl" rotWithShape="0">
              <a:srgbClr val="4F29B7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38"/>
          <p:cNvSpPr/>
          <p:nvPr/>
        </p:nvSpPr>
        <p:spPr>
          <a:xfrm>
            <a:off x="13745170" y="3557707"/>
            <a:ext cx="121920" cy="1367909"/>
          </a:xfrm>
          <a:prstGeom prst="roundRect">
            <a:avLst>
              <a:gd name="adj" fmla="val 78139"/>
            </a:avLst>
          </a:prstGeom>
          <a:solidFill>
            <a:srgbClr val="4F29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38"/>
          <p:cNvSpPr/>
          <p:nvPr/>
        </p:nvSpPr>
        <p:spPr>
          <a:xfrm>
            <a:off x="9169360" y="3815001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lexandria"/>
              <a:buNone/>
            </a:pPr>
            <a:r>
              <a:rPr lang="en-US" sz="2400" b="1" i="0" u="none" strike="noStrike" cap="none" dirty="0" err="1">
                <a:solidFill>
                  <a:srgbClr val="6724D9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التلاوة</a:t>
            </a:r>
            <a:r>
              <a:rPr lang="en-US" sz="2400" b="1" i="0" u="none" strike="noStrike" cap="none" dirty="0">
                <a:solidFill>
                  <a:srgbClr val="6724D9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2400" b="1" i="0" u="none" strike="noStrike" cap="none" dirty="0" err="1">
                <a:solidFill>
                  <a:srgbClr val="6724D9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الذكية</a:t>
            </a:r>
            <a:endParaRPr sz="2400" b="0" i="0" u="none" strike="noStrike" cap="none" dirty="0">
              <a:solidFill>
                <a:srgbClr val="6724D9"/>
              </a:solidFill>
              <a:latin typeface="Lama Sans Bold" panose="00000200000000000000" pitchFamily="2" charset="-78"/>
              <a:cs typeface="Lama Sans Bold" panose="00000200000000000000" pitchFamily="2" charset="-78"/>
            </a:endParaRPr>
          </a:p>
        </p:txBody>
      </p:sp>
      <p:sp>
        <p:nvSpPr>
          <p:cNvPr id="321" name="Google Shape;321;p38"/>
          <p:cNvSpPr/>
          <p:nvPr/>
        </p:nvSpPr>
        <p:spPr>
          <a:xfrm>
            <a:off x="7685961" y="4305419"/>
            <a:ext cx="5801916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1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Alexandria"/>
              <a:buNone/>
            </a:pPr>
            <a:r>
              <a:rPr lang="en-US" sz="1800" b="0" i="0" u="none" strike="noStrike" cap="none" dirty="0" err="1">
                <a:solidFill>
                  <a:srgbClr val="FB4B5D"/>
                </a:solidFill>
                <a:latin typeface="Lama Sans Medium" panose="00000200000000000000" pitchFamily="2" charset="-78"/>
                <a:ea typeface="Alexandria"/>
                <a:cs typeface="Lama Sans Medium" panose="00000200000000000000" pitchFamily="2" charset="-78"/>
                <a:sym typeface="Alexandria"/>
              </a:rPr>
              <a:t>تحليل</a:t>
            </a:r>
            <a:r>
              <a:rPr lang="en-US" sz="1800" b="0" i="0" u="none" strike="noStrike" cap="none" dirty="0">
                <a:solidFill>
                  <a:srgbClr val="FB4B5D"/>
                </a:solidFill>
                <a:latin typeface="Lama Sans Medium" panose="00000200000000000000" pitchFamily="2" charset="-78"/>
                <a:ea typeface="Alexandria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800" b="0" i="0" u="none" strike="noStrike" cap="none" dirty="0" err="1">
                <a:solidFill>
                  <a:srgbClr val="FB4B5D"/>
                </a:solidFill>
                <a:latin typeface="Lama Sans Medium" panose="00000200000000000000" pitchFamily="2" charset="-78"/>
                <a:ea typeface="Alexandria"/>
                <a:cs typeface="Lama Sans Medium" panose="00000200000000000000" pitchFamily="2" charset="-78"/>
                <a:sym typeface="Alexandria"/>
              </a:rPr>
              <a:t>التجويد</a:t>
            </a:r>
            <a:r>
              <a:rPr lang="en-US" sz="1800" b="0" i="0" u="none" strike="noStrike" cap="none" dirty="0">
                <a:solidFill>
                  <a:srgbClr val="FB4B5D"/>
                </a:solidFill>
                <a:latin typeface="Lama Sans Medium" panose="00000200000000000000" pitchFamily="2" charset="-78"/>
                <a:ea typeface="Alexandria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800" b="0" i="0" u="none" strike="noStrike" cap="none" dirty="0" err="1">
                <a:solidFill>
                  <a:srgbClr val="FB4B5D"/>
                </a:solidFill>
                <a:latin typeface="Lama Sans Medium" panose="00000200000000000000" pitchFamily="2" charset="-78"/>
                <a:ea typeface="Alexandria"/>
                <a:cs typeface="Lama Sans Medium" panose="00000200000000000000" pitchFamily="2" charset="-78"/>
                <a:sym typeface="Alexandria"/>
              </a:rPr>
              <a:t>وتصحيحه</a:t>
            </a:r>
            <a:r>
              <a:rPr lang="en-US" sz="1800" b="0" i="0" u="none" strike="noStrike" cap="none" dirty="0">
                <a:solidFill>
                  <a:srgbClr val="FB4B5D"/>
                </a:solidFill>
                <a:latin typeface="Lama Sans Medium" panose="00000200000000000000" pitchFamily="2" charset="-78"/>
                <a:ea typeface="Alexandria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800" b="0" i="0" u="none" strike="noStrike" cap="none" dirty="0" err="1">
                <a:solidFill>
                  <a:srgbClr val="FB4B5D"/>
                </a:solidFill>
                <a:latin typeface="Lama Sans Medium" panose="00000200000000000000" pitchFamily="2" charset="-78"/>
                <a:ea typeface="Alexandria"/>
                <a:cs typeface="Lama Sans Medium" panose="00000200000000000000" pitchFamily="2" charset="-78"/>
                <a:sym typeface="Alexandria"/>
              </a:rPr>
              <a:t>فورياً</a:t>
            </a:r>
            <a:r>
              <a:rPr lang="en-US" sz="1800" b="0" i="0" u="none" strike="noStrike" cap="none" dirty="0">
                <a:solidFill>
                  <a:srgbClr val="FB4B5D"/>
                </a:solidFill>
                <a:latin typeface="Lama Sans Medium" panose="00000200000000000000" pitchFamily="2" charset="-78"/>
                <a:ea typeface="Alexandria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800" b="0" i="0" u="none" strike="noStrike" cap="none" dirty="0" err="1">
                <a:solidFill>
                  <a:srgbClr val="FB4B5D"/>
                </a:solidFill>
                <a:latin typeface="Lama Sans Medium" panose="00000200000000000000" pitchFamily="2" charset="-78"/>
                <a:ea typeface="Alexandria"/>
                <a:cs typeface="Lama Sans Medium" panose="00000200000000000000" pitchFamily="2" charset="-78"/>
                <a:sym typeface="Alexandria"/>
              </a:rPr>
              <a:t>بالذكاء</a:t>
            </a:r>
            <a:r>
              <a:rPr lang="en-US" sz="1800" b="0" i="0" u="none" strike="noStrike" cap="none" dirty="0">
                <a:solidFill>
                  <a:srgbClr val="FB4B5D"/>
                </a:solidFill>
                <a:latin typeface="Lama Sans Medium" panose="00000200000000000000" pitchFamily="2" charset="-78"/>
                <a:ea typeface="Alexandria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800" b="0" i="0" u="none" strike="noStrike" cap="none" dirty="0" err="1">
                <a:solidFill>
                  <a:srgbClr val="FB4B5D"/>
                </a:solidFill>
                <a:latin typeface="Lama Sans Medium" panose="00000200000000000000" pitchFamily="2" charset="-78"/>
                <a:ea typeface="Alexandria"/>
                <a:cs typeface="Lama Sans Medium" panose="00000200000000000000" pitchFamily="2" charset="-78"/>
                <a:sym typeface="Alexandria"/>
              </a:rPr>
              <a:t>الاصطناعي</a:t>
            </a:r>
            <a:endParaRPr sz="1800" b="0" i="0" u="none" strike="noStrike" cap="none" dirty="0">
              <a:solidFill>
                <a:srgbClr val="FB4B5D"/>
              </a:solidFill>
              <a:latin typeface="Lama Sans Medium" panose="00000200000000000000" pitchFamily="2" charset="-78"/>
              <a:cs typeface="Lama Sans Medium" panose="00000200000000000000" pitchFamily="2" charset="-78"/>
            </a:endParaRPr>
          </a:p>
        </p:txBody>
      </p:sp>
      <p:sp>
        <p:nvSpPr>
          <p:cNvPr id="322" name="Google Shape;322;p38"/>
          <p:cNvSpPr/>
          <p:nvPr/>
        </p:nvSpPr>
        <p:spPr>
          <a:xfrm>
            <a:off x="793790" y="3557707"/>
            <a:ext cx="6408063" cy="1367909"/>
          </a:xfrm>
          <a:prstGeom prst="roundRect">
            <a:avLst>
              <a:gd name="adj" fmla="val 10695"/>
            </a:avLst>
          </a:prstGeom>
          <a:solidFill>
            <a:srgbClr val="FFFFFF"/>
          </a:solidFill>
          <a:ln w="30475" cap="flat" cmpd="sng">
            <a:solidFill>
              <a:srgbClr val="4F29B7"/>
            </a:solidFill>
            <a:prstDash val="solid"/>
            <a:round/>
            <a:headEnd type="none" w="sm" len="sm"/>
            <a:tailEnd type="none" w="sm" len="sm"/>
          </a:ln>
          <a:effectLst>
            <a:outerShdw dist="29210" dir="2700000" algn="bl" rotWithShape="0">
              <a:srgbClr val="4F29B7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8"/>
          <p:cNvSpPr/>
          <p:nvPr/>
        </p:nvSpPr>
        <p:spPr>
          <a:xfrm>
            <a:off x="7110412" y="3557707"/>
            <a:ext cx="121920" cy="1367909"/>
          </a:xfrm>
          <a:prstGeom prst="roundRect">
            <a:avLst>
              <a:gd name="adj" fmla="val 78139"/>
            </a:avLst>
          </a:prstGeom>
          <a:solidFill>
            <a:srgbClr val="4F29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8"/>
          <p:cNvSpPr/>
          <p:nvPr/>
        </p:nvSpPr>
        <p:spPr>
          <a:xfrm>
            <a:off x="2534483" y="3815001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lexandria"/>
              <a:buNone/>
            </a:pPr>
            <a:r>
              <a:rPr lang="en-US" sz="2400" b="1" i="0" u="none" strike="noStrike" cap="none">
                <a:solidFill>
                  <a:srgbClr val="6724D9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التفسير التفاعلي</a:t>
            </a:r>
            <a:endParaRPr sz="2400" b="0" i="0" u="none" strike="noStrike" cap="none">
              <a:solidFill>
                <a:srgbClr val="6724D9"/>
              </a:solidFill>
              <a:latin typeface="Lama Sans Bold" panose="00000200000000000000" pitchFamily="2" charset="-78"/>
              <a:cs typeface="Lama Sans Bold" panose="00000200000000000000" pitchFamily="2" charset="-78"/>
            </a:endParaRPr>
          </a:p>
        </p:txBody>
      </p:sp>
      <p:sp>
        <p:nvSpPr>
          <p:cNvPr id="325" name="Google Shape;325;p38"/>
          <p:cNvSpPr/>
          <p:nvPr/>
        </p:nvSpPr>
        <p:spPr>
          <a:xfrm>
            <a:off x="1051084" y="4305419"/>
            <a:ext cx="5802035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1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Alexandria"/>
              <a:buNone/>
            </a:pPr>
            <a:r>
              <a:rPr lang="en-US" sz="1800" b="0" i="0" u="none" strike="noStrike" cap="none">
                <a:solidFill>
                  <a:srgbClr val="FB4B5D"/>
                </a:solidFill>
                <a:latin typeface="Lama Sans Medium" panose="00000200000000000000" pitchFamily="2" charset="-78"/>
                <a:ea typeface="Alexandria"/>
                <a:cs typeface="Lama Sans Medium" panose="00000200000000000000" pitchFamily="2" charset="-78"/>
                <a:sym typeface="Alexandria"/>
              </a:rPr>
              <a:t>شرح المعاني وربطها بالسياق لحظياً</a:t>
            </a:r>
            <a:endParaRPr sz="1800" b="0" i="0" u="none" strike="noStrike" cap="none">
              <a:solidFill>
                <a:srgbClr val="FB4B5D"/>
              </a:solidFill>
              <a:latin typeface="Lama Sans Medium" panose="00000200000000000000" pitchFamily="2" charset="-78"/>
              <a:cs typeface="Lama Sans Medium" panose="00000200000000000000" pitchFamily="2" charset="-78"/>
            </a:endParaRPr>
          </a:p>
        </p:txBody>
      </p:sp>
      <p:sp>
        <p:nvSpPr>
          <p:cNvPr id="326" name="Google Shape;326;p38"/>
          <p:cNvSpPr/>
          <p:nvPr/>
        </p:nvSpPr>
        <p:spPr>
          <a:xfrm>
            <a:off x="7428667" y="5152430"/>
            <a:ext cx="6407944" cy="1367909"/>
          </a:xfrm>
          <a:prstGeom prst="roundRect">
            <a:avLst>
              <a:gd name="adj" fmla="val 10695"/>
            </a:avLst>
          </a:prstGeom>
          <a:solidFill>
            <a:srgbClr val="FFFFFF"/>
          </a:solidFill>
          <a:ln w="30475" cap="flat" cmpd="sng">
            <a:solidFill>
              <a:srgbClr val="4F29B7"/>
            </a:solidFill>
            <a:prstDash val="solid"/>
            <a:round/>
            <a:headEnd type="none" w="sm" len="sm"/>
            <a:tailEnd type="none" w="sm" len="sm"/>
          </a:ln>
          <a:effectLst>
            <a:outerShdw dist="29210" dir="2700000" algn="bl" rotWithShape="0">
              <a:srgbClr val="4F29B7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38"/>
          <p:cNvSpPr/>
          <p:nvPr/>
        </p:nvSpPr>
        <p:spPr>
          <a:xfrm>
            <a:off x="13745170" y="5152430"/>
            <a:ext cx="121920" cy="1367909"/>
          </a:xfrm>
          <a:prstGeom prst="roundRect">
            <a:avLst>
              <a:gd name="adj" fmla="val 78139"/>
            </a:avLst>
          </a:prstGeom>
          <a:solidFill>
            <a:srgbClr val="4F29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38"/>
          <p:cNvSpPr/>
          <p:nvPr/>
        </p:nvSpPr>
        <p:spPr>
          <a:xfrm>
            <a:off x="9169360" y="5409724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lexandria"/>
              <a:buNone/>
            </a:pPr>
            <a:r>
              <a:rPr lang="en-US" sz="2400" b="1" i="0" u="none" strike="noStrike" cap="none">
                <a:solidFill>
                  <a:srgbClr val="6724D9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التعلم المُخصَّص</a:t>
            </a:r>
            <a:endParaRPr sz="2400" b="0" i="0" u="none" strike="noStrike" cap="none">
              <a:solidFill>
                <a:srgbClr val="6724D9"/>
              </a:solidFill>
              <a:latin typeface="Lama Sans Bold" panose="00000200000000000000" pitchFamily="2" charset="-78"/>
              <a:cs typeface="Lama Sans Bold" panose="00000200000000000000" pitchFamily="2" charset="-78"/>
            </a:endParaRPr>
          </a:p>
        </p:txBody>
      </p:sp>
      <p:sp>
        <p:nvSpPr>
          <p:cNvPr id="329" name="Google Shape;329;p38"/>
          <p:cNvSpPr/>
          <p:nvPr/>
        </p:nvSpPr>
        <p:spPr>
          <a:xfrm>
            <a:off x="7685961" y="5900142"/>
            <a:ext cx="5801916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1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Alexandria"/>
              <a:buNone/>
            </a:pPr>
            <a:r>
              <a:rPr lang="en-US" sz="1800" b="0" i="0" u="none" strike="noStrike" cap="none" dirty="0" err="1">
                <a:solidFill>
                  <a:srgbClr val="FB4B5D"/>
                </a:solidFill>
                <a:latin typeface="Lama Sans Medium" panose="00000200000000000000" pitchFamily="2" charset="-78"/>
                <a:ea typeface="Alexandria"/>
                <a:cs typeface="Lama Sans Medium" panose="00000200000000000000" pitchFamily="2" charset="-78"/>
                <a:sym typeface="Alexandria"/>
              </a:rPr>
              <a:t>خطط</a:t>
            </a:r>
            <a:r>
              <a:rPr lang="en-US" sz="1800" b="0" i="0" u="none" strike="noStrike" cap="none" dirty="0">
                <a:solidFill>
                  <a:srgbClr val="FB4B5D"/>
                </a:solidFill>
                <a:latin typeface="Lama Sans Medium" panose="00000200000000000000" pitchFamily="2" charset="-78"/>
                <a:ea typeface="Alexandria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800" b="0" i="0" u="none" strike="noStrike" cap="none" dirty="0" err="1">
                <a:solidFill>
                  <a:srgbClr val="FB4B5D"/>
                </a:solidFill>
                <a:latin typeface="Lama Sans Medium" panose="00000200000000000000" pitchFamily="2" charset="-78"/>
                <a:ea typeface="Alexandria"/>
                <a:cs typeface="Lama Sans Medium" panose="00000200000000000000" pitchFamily="2" charset="-78"/>
                <a:sym typeface="Alexandria"/>
              </a:rPr>
              <a:t>حفظ</a:t>
            </a:r>
            <a:r>
              <a:rPr lang="en-US" sz="1800" b="0" i="0" u="none" strike="noStrike" cap="none" dirty="0">
                <a:solidFill>
                  <a:srgbClr val="FB4B5D"/>
                </a:solidFill>
                <a:latin typeface="Lama Sans Medium" panose="00000200000000000000" pitchFamily="2" charset="-78"/>
                <a:ea typeface="Alexandria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800" b="0" i="0" u="none" strike="noStrike" cap="none" dirty="0" err="1">
                <a:solidFill>
                  <a:srgbClr val="FB4B5D"/>
                </a:solidFill>
                <a:latin typeface="Lama Sans Medium" panose="00000200000000000000" pitchFamily="2" charset="-78"/>
                <a:ea typeface="Alexandria"/>
                <a:cs typeface="Lama Sans Medium" panose="00000200000000000000" pitchFamily="2" charset="-78"/>
                <a:sym typeface="Alexandria"/>
              </a:rPr>
              <a:t>وتدبر</a:t>
            </a:r>
            <a:r>
              <a:rPr lang="en-US" sz="1800" b="0" i="0" u="none" strike="noStrike" cap="none" dirty="0">
                <a:solidFill>
                  <a:srgbClr val="FB4B5D"/>
                </a:solidFill>
                <a:latin typeface="Lama Sans Medium" panose="00000200000000000000" pitchFamily="2" charset="-78"/>
                <a:ea typeface="Alexandria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800" b="0" i="0" u="none" strike="noStrike" cap="none" dirty="0" err="1">
                <a:solidFill>
                  <a:srgbClr val="FB4B5D"/>
                </a:solidFill>
                <a:latin typeface="Lama Sans Medium" panose="00000200000000000000" pitchFamily="2" charset="-78"/>
                <a:ea typeface="Alexandria"/>
                <a:cs typeface="Lama Sans Medium" panose="00000200000000000000" pitchFamily="2" charset="-78"/>
                <a:sym typeface="Alexandria"/>
              </a:rPr>
              <a:t>وفق</a:t>
            </a:r>
            <a:r>
              <a:rPr lang="en-US" sz="1800" b="0" i="0" u="none" strike="noStrike" cap="none" dirty="0">
                <a:solidFill>
                  <a:srgbClr val="FB4B5D"/>
                </a:solidFill>
                <a:latin typeface="Lama Sans Medium" panose="00000200000000000000" pitchFamily="2" charset="-78"/>
                <a:ea typeface="Alexandria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800" b="0" i="0" u="none" strike="noStrike" cap="none" dirty="0" err="1">
                <a:solidFill>
                  <a:srgbClr val="FB4B5D"/>
                </a:solidFill>
                <a:latin typeface="Lama Sans Medium" panose="00000200000000000000" pitchFamily="2" charset="-78"/>
                <a:ea typeface="Alexandria"/>
                <a:cs typeface="Lama Sans Medium" panose="00000200000000000000" pitchFamily="2" charset="-78"/>
                <a:sym typeface="Alexandria"/>
              </a:rPr>
              <a:t>مستوى</a:t>
            </a:r>
            <a:r>
              <a:rPr lang="en-US" sz="1800" b="0" i="0" u="none" strike="noStrike" cap="none" dirty="0">
                <a:solidFill>
                  <a:srgbClr val="FB4B5D"/>
                </a:solidFill>
                <a:latin typeface="Lama Sans Medium" panose="00000200000000000000" pitchFamily="2" charset="-78"/>
                <a:ea typeface="Alexandria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800" b="0" i="0" u="none" strike="noStrike" cap="none" dirty="0" err="1">
                <a:solidFill>
                  <a:srgbClr val="FB4B5D"/>
                </a:solidFill>
                <a:latin typeface="Lama Sans Medium" panose="00000200000000000000" pitchFamily="2" charset="-78"/>
                <a:ea typeface="Alexandria"/>
                <a:cs typeface="Lama Sans Medium" panose="00000200000000000000" pitchFamily="2" charset="-78"/>
                <a:sym typeface="Alexandria"/>
              </a:rPr>
              <a:t>كل</a:t>
            </a:r>
            <a:r>
              <a:rPr lang="en-US" sz="1800" b="0" i="0" u="none" strike="noStrike" cap="none" dirty="0">
                <a:solidFill>
                  <a:srgbClr val="FB4B5D"/>
                </a:solidFill>
                <a:latin typeface="Lama Sans Medium" panose="00000200000000000000" pitchFamily="2" charset="-78"/>
                <a:ea typeface="Alexandria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800" b="0" i="0" u="none" strike="noStrike" cap="none" dirty="0" err="1">
                <a:solidFill>
                  <a:srgbClr val="FB4B5D"/>
                </a:solidFill>
                <a:latin typeface="Lama Sans Medium" panose="00000200000000000000" pitchFamily="2" charset="-78"/>
                <a:ea typeface="Alexandria"/>
                <a:cs typeface="Lama Sans Medium" panose="00000200000000000000" pitchFamily="2" charset="-78"/>
                <a:sym typeface="Alexandria"/>
              </a:rPr>
              <a:t>شخص</a:t>
            </a:r>
            <a:endParaRPr sz="1800" b="0" i="0" u="none" strike="noStrike" cap="none" dirty="0">
              <a:solidFill>
                <a:srgbClr val="FB4B5D"/>
              </a:solidFill>
              <a:latin typeface="Lama Sans Medium" panose="00000200000000000000" pitchFamily="2" charset="-78"/>
              <a:cs typeface="Lama Sans Medium" panose="00000200000000000000" pitchFamily="2" charset="-78"/>
            </a:endParaRPr>
          </a:p>
        </p:txBody>
      </p:sp>
      <p:sp>
        <p:nvSpPr>
          <p:cNvPr id="330" name="Google Shape;330;p38"/>
          <p:cNvSpPr/>
          <p:nvPr/>
        </p:nvSpPr>
        <p:spPr>
          <a:xfrm>
            <a:off x="793790" y="5152430"/>
            <a:ext cx="6408063" cy="1367909"/>
          </a:xfrm>
          <a:prstGeom prst="roundRect">
            <a:avLst>
              <a:gd name="adj" fmla="val 10695"/>
            </a:avLst>
          </a:prstGeom>
          <a:solidFill>
            <a:srgbClr val="FFFFFF"/>
          </a:solidFill>
          <a:ln w="30475" cap="flat" cmpd="sng">
            <a:solidFill>
              <a:srgbClr val="4F29B7"/>
            </a:solidFill>
            <a:prstDash val="solid"/>
            <a:round/>
            <a:headEnd type="none" w="sm" len="sm"/>
            <a:tailEnd type="none" w="sm" len="sm"/>
          </a:ln>
          <a:effectLst>
            <a:outerShdw dist="29210" dir="2700000" algn="bl" rotWithShape="0">
              <a:srgbClr val="4F29B7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38"/>
          <p:cNvSpPr/>
          <p:nvPr/>
        </p:nvSpPr>
        <p:spPr>
          <a:xfrm>
            <a:off x="7110412" y="5152430"/>
            <a:ext cx="121920" cy="1367909"/>
          </a:xfrm>
          <a:prstGeom prst="roundRect">
            <a:avLst>
              <a:gd name="adj" fmla="val 78139"/>
            </a:avLst>
          </a:prstGeom>
          <a:solidFill>
            <a:srgbClr val="4F29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38"/>
          <p:cNvSpPr/>
          <p:nvPr/>
        </p:nvSpPr>
        <p:spPr>
          <a:xfrm>
            <a:off x="2534483" y="5409724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lexandria"/>
              <a:buNone/>
            </a:pPr>
            <a:r>
              <a:rPr lang="en-US" sz="2400" b="1" i="0" u="none" strike="noStrike" cap="none">
                <a:solidFill>
                  <a:srgbClr val="6724D9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الفهم متعدد اللغات</a:t>
            </a:r>
            <a:endParaRPr sz="2400" b="0" i="0" u="none" strike="noStrike" cap="none">
              <a:solidFill>
                <a:srgbClr val="6724D9"/>
              </a:solidFill>
              <a:latin typeface="Lama Sans Bold" panose="00000200000000000000" pitchFamily="2" charset="-78"/>
              <a:cs typeface="Lama Sans Bold" panose="00000200000000000000" pitchFamily="2" charset="-78"/>
            </a:endParaRPr>
          </a:p>
        </p:txBody>
      </p:sp>
      <p:sp>
        <p:nvSpPr>
          <p:cNvPr id="333" name="Google Shape;333;p38"/>
          <p:cNvSpPr/>
          <p:nvPr/>
        </p:nvSpPr>
        <p:spPr>
          <a:xfrm>
            <a:off x="1051084" y="5900142"/>
            <a:ext cx="5802035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1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Alexandria"/>
              <a:buNone/>
            </a:pPr>
            <a:r>
              <a:rPr lang="en-US" sz="1800" b="0" i="0" u="none" strike="noStrike" cap="none">
                <a:solidFill>
                  <a:srgbClr val="FB4B5D"/>
                </a:solidFill>
                <a:latin typeface="Lama Sans Medium" panose="00000200000000000000" pitchFamily="2" charset="-78"/>
                <a:ea typeface="Alexandria"/>
                <a:cs typeface="Lama Sans Medium" panose="00000200000000000000" pitchFamily="2" charset="-78"/>
                <a:sym typeface="Alexandria"/>
              </a:rPr>
              <a:t>ترجمة دقيقة وتفسير فوري لغير الناطقين بالعربية</a:t>
            </a:r>
            <a:endParaRPr sz="1800" b="0" i="0" u="none" strike="noStrike" cap="none">
              <a:solidFill>
                <a:srgbClr val="FB4B5D"/>
              </a:solidFill>
              <a:latin typeface="Lama Sans Medium" panose="00000200000000000000" pitchFamily="2" charset="-78"/>
              <a:cs typeface="Lama Sans Medium" panose="00000200000000000000" pitchFamily="2" charset="-78"/>
            </a:endParaRPr>
          </a:p>
        </p:txBody>
      </p:sp>
      <p:pic>
        <p:nvPicPr>
          <p:cNvPr id="3" name="Google Shape;339;p39" descr="preencoded.png">
            <a:extLst>
              <a:ext uri="{FF2B5EF4-FFF2-40B4-BE49-F238E27FC236}">
                <a16:creationId xmlns:a16="http://schemas.microsoft.com/office/drawing/2014/main" id="{9CCB2535-A70C-6888-49BD-D7F1773ABE5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328198" y="0"/>
            <a:ext cx="384048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5A7FD74B-0B08-8BA2-5840-190130A5E5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525" y="882195"/>
            <a:ext cx="1391127" cy="102339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70B4750-9DA8-7EB8-0D4E-3EDDF237D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19" y="0"/>
            <a:ext cx="13408762" cy="8229600"/>
          </a:xfrm>
          <a:prstGeom prst="rect">
            <a:avLst/>
          </a:prstGeom>
        </p:spPr>
      </p:pic>
      <p:pic>
        <p:nvPicPr>
          <p:cNvPr id="339" name="Google Shape;339;p39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02320" y="0"/>
            <a:ext cx="384048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39"/>
          <p:cNvSpPr/>
          <p:nvPr/>
        </p:nvSpPr>
        <p:spPr>
          <a:xfrm>
            <a:off x="5721310" y="513993"/>
            <a:ext cx="5670590" cy="708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50"/>
              <a:buFont typeface="Alexandria"/>
              <a:buNone/>
            </a:pPr>
            <a:r>
              <a:rPr lang="en-US" sz="4800" kern="1200" dirty="0" err="1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التحديات</a:t>
            </a:r>
            <a:endParaRPr sz="4800" kern="1200" dirty="0">
              <a:solidFill>
                <a:srgbClr val="9AAE8F"/>
              </a:solidFill>
              <a:latin typeface="Lama Sans Light" pitchFamily="2" charset="-78"/>
              <a:ea typeface="+mn-ea"/>
              <a:cs typeface="Lama Sans Light" pitchFamily="2" charset="-78"/>
            </a:endParaRPr>
          </a:p>
        </p:txBody>
      </p:sp>
      <p:sp>
        <p:nvSpPr>
          <p:cNvPr id="341" name="Google Shape;341;p39"/>
          <p:cNvSpPr/>
          <p:nvPr/>
        </p:nvSpPr>
        <p:spPr>
          <a:xfrm>
            <a:off x="1098590" y="2561153"/>
            <a:ext cx="9385221" cy="868918"/>
          </a:xfrm>
          <a:prstGeom prst="roundRect">
            <a:avLst>
              <a:gd name="adj" fmla="val 16837"/>
            </a:avLst>
          </a:prstGeom>
          <a:solidFill>
            <a:srgbClr val="FFFFFF"/>
          </a:solidFill>
          <a:ln w="30475" cap="flat" cmpd="sng">
            <a:solidFill>
              <a:srgbClr val="4F29B7"/>
            </a:solidFill>
            <a:prstDash val="solid"/>
            <a:round/>
            <a:headEnd type="none" w="sm" len="sm"/>
            <a:tailEnd type="none" w="sm" len="sm"/>
          </a:ln>
          <a:effectLst>
            <a:outerShdw dist="29210" dir="2700000" algn="bl" rotWithShape="0">
              <a:srgbClr val="4F29B7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6724D9"/>
              </a:solidFill>
              <a:latin typeface="Lama Sans Bold" panose="00000200000000000000" pitchFamily="2" charset="-78"/>
              <a:cs typeface="Lama Sans Bold" panose="00000200000000000000" pitchFamily="2" charset="-78"/>
            </a:endParaRPr>
          </a:p>
        </p:txBody>
      </p:sp>
      <p:sp>
        <p:nvSpPr>
          <p:cNvPr id="342" name="Google Shape;342;p39"/>
          <p:cNvSpPr/>
          <p:nvPr/>
        </p:nvSpPr>
        <p:spPr>
          <a:xfrm>
            <a:off x="10392370" y="2561153"/>
            <a:ext cx="121920" cy="868918"/>
          </a:xfrm>
          <a:prstGeom prst="roundRect">
            <a:avLst>
              <a:gd name="adj" fmla="val 78139"/>
            </a:avLst>
          </a:prstGeom>
          <a:solidFill>
            <a:srgbClr val="4F29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6724D9"/>
              </a:solidFill>
              <a:latin typeface="Lama Sans Bold" panose="00000200000000000000" pitchFamily="2" charset="-78"/>
              <a:cs typeface="Lama Sans Bold" panose="00000200000000000000" pitchFamily="2" charset="-78"/>
            </a:endParaRPr>
          </a:p>
        </p:txBody>
      </p:sp>
      <p:sp>
        <p:nvSpPr>
          <p:cNvPr id="343" name="Google Shape;343;p39"/>
          <p:cNvSpPr/>
          <p:nvPr/>
        </p:nvSpPr>
        <p:spPr>
          <a:xfrm>
            <a:off x="6942534" y="2803208"/>
            <a:ext cx="3192542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lexandria"/>
              <a:buNone/>
            </a:pPr>
            <a:r>
              <a:rPr lang="en-US" sz="2400" b="1" i="0" u="none" strike="noStrike" cap="none" dirty="0" err="1">
                <a:solidFill>
                  <a:srgbClr val="6724D9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تكلفة</a:t>
            </a:r>
            <a:r>
              <a:rPr lang="en-US" sz="2400" b="1" i="0" u="none" strike="noStrike" cap="none" dirty="0">
                <a:solidFill>
                  <a:srgbClr val="6724D9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2400" b="1" i="0" u="none" strike="noStrike" cap="none" dirty="0" err="1">
                <a:solidFill>
                  <a:srgbClr val="6724D9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الأجهزة</a:t>
            </a:r>
            <a:r>
              <a:rPr lang="en-US" sz="2400" b="1" i="0" u="none" strike="noStrike" cap="none" dirty="0">
                <a:solidFill>
                  <a:srgbClr val="6724D9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2400" b="1" i="0" u="none" strike="noStrike" cap="none" dirty="0" err="1">
                <a:solidFill>
                  <a:srgbClr val="6724D9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المرتفعة</a:t>
            </a:r>
            <a:endParaRPr sz="2400" b="0" i="0" u="none" strike="noStrike" cap="none" dirty="0">
              <a:solidFill>
                <a:srgbClr val="6724D9"/>
              </a:solidFill>
              <a:latin typeface="Lama Sans Bold" panose="00000200000000000000" pitchFamily="2" charset="-78"/>
              <a:cs typeface="Lama Sans Bold" panose="00000200000000000000" pitchFamily="2" charset="-78"/>
            </a:endParaRPr>
          </a:p>
        </p:txBody>
      </p:sp>
      <p:sp>
        <p:nvSpPr>
          <p:cNvPr id="344" name="Google Shape;344;p39"/>
          <p:cNvSpPr/>
          <p:nvPr/>
        </p:nvSpPr>
        <p:spPr>
          <a:xfrm>
            <a:off x="1098590" y="3656886"/>
            <a:ext cx="9385221" cy="868918"/>
          </a:xfrm>
          <a:prstGeom prst="roundRect">
            <a:avLst>
              <a:gd name="adj" fmla="val 16837"/>
            </a:avLst>
          </a:prstGeom>
          <a:solidFill>
            <a:srgbClr val="FFFFFF"/>
          </a:solidFill>
          <a:ln w="30475" cap="flat" cmpd="sng">
            <a:solidFill>
              <a:srgbClr val="4F29B7"/>
            </a:solidFill>
            <a:prstDash val="solid"/>
            <a:round/>
            <a:headEnd type="none" w="sm" len="sm"/>
            <a:tailEnd type="none" w="sm" len="sm"/>
          </a:ln>
          <a:effectLst>
            <a:outerShdw dist="29210" dir="2700000" algn="bl" rotWithShape="0">
              <a:srgbClr val="4F29B7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6724D9"/>
              </a:solidFill>
              <a:latin typeface="Lama Sans Bold" panose="00000200000000000000" pitchFamily="2" charset="-78"/>
              <a:cs typeface="Lama Sans Bold" panose="00000200000000000000" pitchFamily="2" charset="-78"/>
            </a:endParaRPr>
          </a:p>
        </p:txBody>
      </p:sp>
      <p:sp>
        <p:nvSpPr>
          <p:cNvPr id="345" name="Google Shape;345;p39"/>
          <p:cNvSpPr/>
          <p:nvPr/>
        </p:nvSpPr>
        <p:spPr>
          <a:xfrm>
            <a:off x="10392370" y="3656886"/>
            <a:ext cx="121920" cy="868918"/>
          </a:xfrm>
          <a:prstGeom prst="roundRect">
            <a:avLst>
              <a:gd name="adj" fmla="val 78139"/>
            </a:avLst>
          </a:prstGeom>
          <a:solidFill>
            <a:srgbClr val="4F29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6724D9"/>
              </a:solidFill>
              <a:latin typeface="Lama Sans Bold" panose="00000200000000000000" pitchFamily="2" charset="-78"/>
              <a:cs typeface="Lama Sans Bold" panose="00000200000000000000" pitchFamily="2" charset="-78"/>
            </a:endParaRPr>
          </a:p>
        </p:txBody>
      </p:sp>
      <p:sp>
        <p:nvSpPr>
          <p:cNvPr id="346" name="Google Shape;346;p39"/>
          <p:cNvSpPr/>
          <p:nvPr/>
        </p:nvSpPr>
        <p:spPr>
          <a:xfrm>
            <a:off x="7193875" y="3898940"/>
            <a:ext cx="2941201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lexandria"/>
              <a:buNone/>
            </a:pPr>
            <a:r>
              <a:rPr lang="en-US" sz="2400" b="1" i="0" u="none" strike="noStrike" cap="none">
                <a:solidFill>
                  <a:srgbClr val="6724D9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معايير جودة المحتوى</a:t>
            </a:r>
            <a:endParaRPr sz="2400" b="0" i="0" u="none" strike="noStrike" cap="none">
              <a:solidFill>
                <a:srgbClr val="6724D9"/>
              </a:solidFill>
              <a:latin typeface="Lama Sans Bold" panose="00000200000000000000" pitchFamily="2" charset="-78"/>
              <a:cs typeface="Lama Sans Bold" panose="00000200000000000000" pitchFamily="2" charset="-78"/>
            </a:endParaRPr>
          </a:p>
        </p:txBody>
      </p:sp>
      <p:sp>
        <p:nvSpPr>
          <p:cNvPr id="347" name="Google Shape;347;p39"/>
          <p:cNvSpPr/>
          <p:nvPr/>
        </p:nvSpPr>
        <p:spPr>
          <a:xfrm>
            <a:off x="1098590" y="4752618"/>
            <a:ext cx="9385221" cy="868918"/>
          </a:xfrm>
          <a:prstGeom prst="roundRect">
            <a:avLst>
              <a:gd name="adj" fmla="val 16837"/>
            </a:avLst>
          </a:prstGeom>
          <a:solidFill>
            <a:srgbClr val="FFFFFF"/>
          </a:solidFill>
          <a:ln w="30475" cap="flat" cmpd="sng">
            <a:solidFill>
              <a:srgbClr val="4F29B7"/>
            </a:solidFill>
            <a:prstDash val="solid"/>
            <a:round/>
            <a:headEnd type="none" w="sm" len="sm"/>
            <a:tailEnd type="none" w="sm" len="sm"/>
          </a:ln>
          <a:effectLst>
            <a:outerShdw dist="29210" dir="2700000" algn="bl" rotWithShape="0">
              <a:srgbClr val="4F29B7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6724D9"/>
              </a:solidFill>
              <a:latin typeface="Lama Sans Bold" panose="00000200000000000000" pitchFamily="2" charset="-78"/>
              <a:cs typeface="Lama Sans Bold" panose="00000200000000000000" pitchFamily="2" charset="-78"/>
            </a:endParaRPr>
          </a:p>
        </p:txBody>
      </p:sp>
      <p:sp>
        <p:nvSpPr>
          <p:cNvPr id="348" name="Google Shape;348;p39"/>
          <p:cNvSpPr/>
          <p:nvPr/>
        </p:nvSpPr>
        <p:spPr>
          <a:xfrm>
            <a:off x="10392370" y="4752618"/>
            <a:ext cx="121920" cy="868918"/>
          </a:xfrm>
          <a:prstGeom prst="roundRect">
            <a:avLst>
              <a:gd name="adj" fmla="val 78139"/>
            </a:avLst>
          </a:prstGeom>
          <a:solidFill>
            <a:srgbClr val="4F29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6724D9"/>
              </a:solidFill>
              <a:latin typeface="Lama Sans Bold" panose="00000200000000000000" pitchFamily="2" charset="-78"/>
              <a:cs typeface="Lama Sans Bold" panose="00000200000000000000" pitchFamily="2" charset="-78"/>
            </a:endParaRPr>
          </a:p>
        </p:txBody>
      </p:sp>
      <p:sp>
        <p:nvSpPr>
          <p:cNvPr id="349" name="Google Shape;349;p39"/>
          <p:cNvSpPr/>
          <p:nvPr/>
        </p:nvSpPr>
        <p:spPr>
          <a:xfrm>
            <a:off x="6859548" y="4994672"/>
            <a:ext cx="3275528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lexandria"/>
              <a:buNone/>
            </a:pPr>
            <a:r>
              <a:rPr lang="en-US" sz="2400" b="1" i="0" u="none" strike="noStrike" cap="none" dirty="0" err="1">
                <a:solidFill>
                  <a:srgbClr val="6724D9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الإشراف</a:t>
            </a:r>
            <a:r>
              <a:rPr lang="en-US" sz="2400" b="1" i="0" u="none" strike="noStrike" cap="none" dirty="0">
                <a:solidFill>
                  <a:srgbClr val="6724D9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2400" b="1" i="0" u="none" strike="noStrike" cap="none" dirty="0" err="1">
                <a:solidFill>
                  <a:srgbClr val="6724D9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العلمي</a:t>
            </a:r>
            <a:r>
              <a:rPr lang="en-US" sz="2400" b="1" i="0" u="none" strike="noStrike" cap="none" dirty="0">
                <a:solidFill>
                  <a:srgbClr val="6724D9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2400" b="1" i="0" u="none" strike="noStrike" cap="none" dirty="0" err="1">
                <a:solidFill>
                  <a:srgbClr val="6724D9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الشرعي</a:t>
            </a:r>
            <a:endParaRPr sz="2400" b="0" i="0" u="none" strike="noStrike" cap="none" dirty="0">
              <a:solidFill>
                <a:srgbClr val="6724D9"/>
              </a:solidFill>
              <a:latin typeface="Lama Sans Bold" panose="00000200000000000000" pitchFamily="2" charset="-78"/>
              <a:cs typeface="Lama Sans Bold" panose="00000200000000000000" pitchFamily="2" charset="-78"/>
            </a:endParaRPr>
          </a:p>
        </p:txBody>
      </p:sp>
      <p:sp>
        <p:nvSpPr>
          <p:cNvPr id="350" name="Google Shape;350;p39"/>
          <p:cNvSpPr/>
          <p:nvPr/>
        </p:nvSpPr>
        <p:spPr>
          <a:xfrm>
            <a:off x="1098590" y="5848350"/>
            <a:ext cx="9385221" cy="868918"/>
          </a:xfrm>
          <a:prstGeom prst="roundRect">
            <a:avLst>
              <a:gd name="adj" fmla="val 16837"/>
            </a:avLst>
          </a:prstGeom>
          <a:solidFill>
            <a:srgbClr val="FFFFFF"/>
          </a:solidFill>
          <a:ln w="30475" cap="flat" cmpd="sng">
            <a:solidFill>
              <a:srgbClr val="4F29B7"/>
            </a:solidFill>
            <a:prstDash val="solid"/>
            <a:round/>
            <a:headEnd type="none" w="sm" len="sm"/>
            <a:tailEnd type="none" w="sm" len="sm"/>
          </a:ln>
          <a:effectLst>
            <a:outerShdw dist="29210" dir="2700000" algn="bl" rotWithShape="0">
              <a:srgbClr val="4F29B7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6724D9"/>
              </a:solidFill>
              <a:latin typeface="Lama Sans Bold" panose="00000200000000000000" pitchFamily="2" charset="-78"/>
              <a:cs typeface="Lama Sans Bold" panose="00000200000000000000" pitchFamily="2" charset="-78"/>
            </a:endParaRPr>
          </a:p>
        </p:txBody>
      </p:sp>
      <p:sp>
        <p:nvSpPr>
          <p:cNvPr id="351" name="Google Shape;351;p39"/>
          <p:cNvSpPr/>
          <p:nvPr/>
        </p:nvSpPr>
        <p:spPr>
          <a:xfrm>
            <a:off x="10392370" y="5848350"/>
            <a:ext cx="121920" cy="868918"/>
          </a:xfrm>
          <a:prstGeom prst="roundRect">
            <a:avLst>
              <a:gd name="adj" fmla="val 78139"/>
            </a:avLst>
          </a:prstGeom>
          <a:solidFill>
            <a:srgbClr val="4F29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6724D9"/>
              </a:solidFill>
              <a:latin typeface="Lama Sans Bold" panose="00000200000000000000" pitchFamily="2" charset="-78"/>
              <a:cs typeface="Lama Sans Bold" panose="00000200000000000000" pitchFamily="2" charset="-78"/>
            </a:endParaRPr>
          </a:p>
        </p:txBody>
      </p:sp>
      <p:sp>
        <p:nvSpPr>
          <p:cNvPr id="352" name="Google Shape;352;p39"/>
          <p:cNvSpPr/>
          <p:nvPr/>
        </p:nvSpPr>
        <p:spPr>
          <a:xfrm>
            <a:off x="7007423" y="6090404"/>
            <a:ext cx="3127653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lexandria"/>
              <a:buNone/>
            </a:pPr>
            <a:r>
              <a:rPr lang="en-US" sz="2400" b="1" i="0" u="none" strike="noStrike" cap="none" dirty="0" err="1">
                <a:solidFill>
                  <a:srgbClr val="6724D9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مخاطر</a:t>
            </a:r>
            <a:r>
              <a:rPr lang="en-US" sz="2400" b="1" i="0" u="none" strike="noStrike" cap="none" dirty="0">
                <a:solidFill>
                  <a:srgbClr val="6724D9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2400" b="1" i="0" u="none" strike="noStrike" cap="none" dirty="0" err="1">
                <a:solidFill>
                  <a:srgbClr val="6724D9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التشتت</a:t>
            </a:r>
            <a:r>
              <a:rPr lang="en-US" sz="2400" b="1" i="0" u="none" strike="noStrike" cap="none" dirty="0">
                <a:solidFill>
                  <a:srgbClr val="6724D9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2400" b="1" i="0" u="none" strike="noStrike" cap="none" dirty="0" err="1">
                <a:solidFill>
                  <a:srgbClr val="6724D9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والإلهاء</a:t>
            </a:r>
            <a:endParaRPr sz="2400" b="0" i="0" u="none" strike="noStrike" cap="none" dirty="0">
              <a:solidFill>
                <a:srgbClr val="6724D9"/>
              </a:solidFill>
              <a:latin typeface="Lama Sans Bold" panose="00000200000000000000" pitchFamily="2" charset="-78"/>
              <a:cs typeface="Lama Sans Bold" panose="00000200000000000000" pitchFamily="2" charset="-78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0221BB8-D743-10EB-895F-B70034FCFA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525" y="537124"/>
            <a:ext cx="1391127" cy="102339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FECFFF17-5E84-26BB-7D13-569BCE90D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19" y="0"/>
            <a:ext cx="13408762" cy="8229600"/>
          </a:xfrm>
          <a:prstGeom prst="rect">
            <a:avLst/>
          </a:prstGeom>
        </p:spPr>
      </p:pic>
      <p:sp>
        <p:nvSpPr>
          <p:cNvPr id="359" name="Google Shape;359;p40"/>
          <p:cNvSpPr/>
          <p:nvPr/>
        </p:nvSpPr>
        <p:spPr>
          <a:xfrm>
            <a:off x="5486400" y="571202"/>
            <a:ext cx="5670590" cy="708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50"/>
              <a:buFont typeface="Alexandria"/>
              <a:buNone/>
            </a:pPr>
            <a:r>
              <a:rPr lang="en-US" sz="4800" kern="1200" dirty="0" err="1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الفرص</a:t>
            </a:r>
            <a:endParaRPr sz="4800" kern="1200" dirty="0">
              <a:solidFill>
                <a:srgbClr val="9AAE8F"/>
              </a:solidFill>
              <a:latin typeface="Lama Sans Light" pitchFamily="2" charset="-78"/>
              <a:ea typeface="+mn-ea"/>
              <a:cs typeface="Lama Sans Light" pitchFamily="2" charset="-78"/>
            </a:endParaRPr>
          </a:p>
        </p:txBody>
      </p:sp>
      <p:sp>
        <p:nvSpPr>
          <p:cNvPr id="360" name="Google Shape;360;p40"/>
          <p:cNvSpPr/>
          <p:nvPr/>
        </p:nvSpPr>
        <p:spPr>
          <a:xfrm>
            <a:off x="5599867" y="2870240"/>
            <a:ext cx="4579144" cy="868918"/>
          </a:xfrm>
          <a:prstGeom prst="roundRect">
            <a:avLst>
              <a:gd name="adj" fmla="val 16837"/>
            </a:avLst>
          </a:prstGeom>
          <a:solidFill>
            <a:srgbClr val="FFFFFF"/>
          </a:solidFill>
          <a:ln w="30475" cap="flat" cmpd="sng">
            <a:solidFill>
              <a:srgbClr val="4F29B7"/>
            </a:solidFill>
            <a:prstDash val="solid"/>
            <a:round/>
            <a:headEnd type="none" w="sm" len="sm"/>
            <a:tailEnd type="none" w="sm" len="sm"/>
          </a:ln>
          <a:effectLst>
            <a:outerShdw dist="29210" dir="2700000" algn="bl" rotWithShape="0">
              <a:srgbClr val="4F29B7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40"/>
          <p:cNvSpPr/>
          <p:nvPr/>
        </p:nvSpPr>
        <p:spPr>
          <a:xfrm>
            <a:off x="10087570" y="2870240"/>
            <a:ext cx="121920" cy="868918"/>
          </a:xfrm>
          <a:prstGeom prst="roundRect">
            <a:avLst>
              <a:gd name="adj" fmla="val 78139"/>
            </a:avLst>
          </a:prstGeom>
          <a:solidFill>
            <a:srgbClr val="4F29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40"/>
          <p:cNvSpPr/>
          <p:nvPr/>
        </p:nvSpPr>
        <p:spPr>
          <a:xfrm>
            <a:off x="6180058" y="3127534"/>
            <a:ext cx="3327440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lexandria"/>
              <a:buNone/>
            </a:pPr>
            <a:r>
              <a:rPr lang="en-US" sz="2400" b="1" dirty="0" err="1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إمكانية</a:t>
            </a:r>
            <a:r>
              <a:rPr lang="en-US" sz="2200" b="1" i="0" u="none" strike="noStrike" cap="none" dirty="0">
                <a:solidFill>
                  <a:srgbClr val="000000"/>
                </a:solidFill>
                <a:latin typeface="Alexandria"/>
                <a:ea typeface="Alexandria"/>
                <a:cs typeface="Alexandria"/>
                <a:sym typeface="Alexandria"/>
              </a:rPr>
              <a:t> </a:t>
            </a:r>
            <a:r>
              <a:rPr lang="en-US" sz="2400" b="1" dirty="0" err="1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الوصول</a:t>
            </a:r>
            <a:r>
              <a:rPr lang="en-US" sz="2400" b="1" dirty="0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2400" b="1" dirty="0" err="1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العالمي</a:t>
            </a:r>
            <a:endParaRPr sz="2400" b="1" dirty="0">
              <a:solidFill>
                <a:srgbClr val="6724D9"/>
              </a:solidFill>
              <a:latin typeface="Lama Sans Bold" panose="00000200000000000000" pitchFamily="2" charset="-78"/>
              <a:cs typeface="Lama Sans Bold" panose="00000200000000000000" pitchFamily="2" charset="-78"/>
            </a:endParaRPr>
          </a:p>
        </p:txBody>
      </p:sp>
      <p:sp>
        <p:nvSpPr>
          <p:cNvPr id="363" name="Google Shape;363;p40"/>
          <p:cNvSpPr/>
          <p:nvPr/>
        </p:nvSpPr>
        <p:spPr>
          <a:xfrm>
            <a:off x="793790" y="2870240"/>
            <a:ext cx="4579263" cy="868918"/>
          </a:xfrm>
          <a:prstGeom prst="roundRect">
            <a:avLst>
              <a:gd name="adj" fmla="val 16837"/>
            </a:avLst>
          </a:prstGeom>
          <a:solidFill>
            <a:srgbClr val="FFFFFF"/>
          </a:solidFill>
          <a:ln w="30475" cap="flat" cmpd="sng">
            <a:solidFill>
              <a:srgbClr val="4F29B7"/>
            </a:solidFill>
            <a:prstDash val="solid"/>
            <a:round/>
            <a:headEnd type="none" w="sm" len="sm"/>
            <a:tailEnd type="none" w="sm" len="sm"/>
          </a:ln>
          <a:effectLst>
            <a:outerShdw dist="29210" dir="2700000" algn="bl" rotWithShape="0">
              <a:srgbClr val="4F29B7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40"/>
          <p:cNvSpPr/>
          <p:nvPr/>
        </p:nvSpPr>
        <p:spPr>
          <a:xfrm>
            <a:off x="5281612" y="2870240"/>
            <a:ext cx="121920" cy="868918"/>
          </a:xfrm>
          <a:prstGeom prst="roundRect">
            <a:avLst>
              <a:gd name="adj" fmla="val 78139"/>
            </a:avLst>
          </a:prstGeom>
          <a:solidFill>
            <a:srgbClr val="4F29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40"/>
          <p:cNvSpPr/>
          <p:nvPr/>
        </p:nvSpPr>
        <p:spPr>
          <a:xfrm>
            <a:off x="1455182" y="3127534"/>
            <a:ext cx="3165038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1">
              <a:lnSpc>
                <a:spcPct val="125000"/>
              </a:lnSpc>
              <a:buSzPts val="2200"/>
            </a:pPr>
            <a:r>
              <a:rPr lang="en-US" sz="2400" b="1" dirty="0" err="1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الحفظ</a:t>
            </a:r>
            <a:r>
              <a:rPr lang="en-US" sz="2400" b="1" dirty="0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2400" b="1" dirty="0" err="1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الغامر</a:t>
            </a:r>
            <a:r>
              <a:rPr lang="en-US" sz="2400" b="1" dirty="0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2400" b="1" dirty="0" err="1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والتفاعلي</a:t>
            </a:r>
            <a:endParaRPr sz="2400" b="1" dirty="0">
              <a:solidFill>
                <a:srgbClr val="6724D9"/>
              </a:solidFill>
              <a:latin typeface="Lama Sans Bold" panose="00000200000000000000" pitchFamily="2" charset="-78"/>
              <a:cs typeface="Lama Sans Bold" panose="00000200000000000000" pitchFamily="2" charset="-78"/>
            </a:endParaRPr>
          </a:p>
        </p:txBody>
      </p:sp>
      <p:sp>
        <p:nvSpPr>
          <p:cNvPr id="366" name="Google Shape;366;p40"/>
          <p:cNvSpPr/>
          <p:nvPr/>
        </p:nvSpPr>
        <p:spPr>
          <a:xfrm>
            <a:off x="5599867" y="3965972"/>
            <a:ext cx="4579144" cy="1223248"/>
          </a:xfrm>
          <a:prstGeom prst="roundRect">
            <a:avLst>
              <a:gd name="adj" fmla="val 11960"/>
            </a:avLst>
          </a:prstGeom>
          <a:solidFill>
            <a:srgbClr val="FFFFFF"/>
          </a:solidFill>
          <a:ln w="30475" cap="flat" cmpd="sng">
            <a:solidFill>
              <a:srgbClr val="4F29B7"/>
            </a:solidFill>
            <a:prstDash val="solid"/>
            <a:round/>
            <a:headEnd type="none" w="sm" len="sm"/>
            <a:tailEnd type="none" w="sm" len="sm"/>
          </a:ln>
          <a:effectLst>
            <a:outerShdw dist="29210" dir="2700000" algn="bl" rotWithShape="0">
              <a:srgbClr val="4F29B7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40"/>
          <p:cNvSpPr/>
          <p:nvPr/>
        </p:nvSpPr>
        <p:spPr>
          <a:xfrm>
            <a:off x="10087570" y="3965972"/>
            <a:ext cx="121920" cy="1223248"/>
          </a:xfrm>
          <a:prstGeom prst="roundRect">
            <a:avLst>
              <a:gd name="adj" fmla="val 78139"/>
            </a:avLst>
          </a:prstGeom>
          <a:solidFill>
            <a:srgbClr val="4F29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40"/>
          <p:cNvSpPr/>
          <p:nvPr/>
        </p:nvSpPr>
        <p:spPr>
          <a:xfrm>
            <a:off x="5735241" y="4295537"/>
            <a:ext cx="4216956" cy="708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lexandria"/>
              <a:buNone/>
            </a:pPr>
            <a:r>
              <a:rPr lang="en-US" sz="2400" b="1" dirty="0" err="1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التفسير</a:t>
            </a:r>
            <a:r>
              <a:rPr lang="en-US" sz="2400" b="1" dirty="0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2400" b="1" dirty="0" err="1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التفاعلي</a:t>
            </a:r>
            <a:r>
              <a:rPr lang="en-US" sz="2400" b="1" dirty="0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 )</a:t>
            </a:r>
            <a:r>
              <a:rPr lang="en-US" sz="2400" b="1" dirty="0" err="1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تفسير</a:t>
            </a:r>
            <a:r>
              <a:rPr lang="en-US" sz="2400" b="1" dirty="0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2400" b="1" dirty="0" err="1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بصري</a:t>
            </a:r>
            <a:r>
              <a:rPr lang="ar-SA" sz="2400" b="1" dirty="0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)</a:t>
            </a:r>
            <a:endParaRPr sz="2400" b="1" dirty="0">
              <a:solidFill>
                <a:srgbClr val="6724D9"/>
              </a:solidFill>
              <a:latin typeface="Lama Sans Bold" panose="00000200000000000000" pitchFamily="2" charset="-78"/>
              <a:cs typeface="Lama Sans Bold" panose="00000200000000000000" pitchFamily="2" charset="-78"/>
            </a:endParaRPr>
          </a:p>
        </p:txBody>
      </p:sp>
      <p:sp>
        <p:nvSpPr>
          <p:cNvPr id="369" name="Google Shape;369;p40"/>
          <p:cNvSpPr/>
          <p:nvPr/>
        </p:nvSpPr>
        <p:spPr>
          <a:xfrm>
            <a:off x="793790" y="3965972"/>
            <a:ext cx="4579263" cy="1223248"/>
          </a:xfrm>
          <a:prstGeom prst="roundRect">
            <a:avLst>
              <a:gd name="adj" fmla="val 11960"/>
            </a:avLst>
          </a:prstGeom>
          <a:solidFill>
            <a:srgbClr val="FFFFFF"/>
          </a:solidFill>
          <a:ln w="30475" cap="flat" cmpd="sng">
            <a:solidFill>
              <a:srgbClr val="4F29B7"/>
            </a:solidFill>
            <a:prstDash val="solid"/>
            <a:round/>
            <a:headEnd type="none" w="sm" len="sm"/>
            <a:tailEnd type="none" w="sm" len="sm"/>
          </a:ln>
          <a:effectLst>
            <a:outerShdw dist="29210" dir="2700000" algn="bl" rotWithShape="0">
              <a:srgbClr val="4F29B7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40"/>
          <p:cNvSpPr/>
          <p:nvPr/>
        </p:nvSpPr>
        <p:spPr>
          <a:xfrm>
            <a:off x="5281612" y="3965972"/>
            <a:ext cx="121920" cy="1223248"/>
          </a:xfrm>
          <a:prstGeom prst="roundRect">
            <a:avLst>
              <a:gd name="adj" fmla="val 78139"/>
            </a:avLst>
          </a:prstGeom>
          <a:solidFill>
            <a:srgbClr val="4F29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40"/>
          <p:cNvSpPr/>
          <p:nvPr/>
        </p:nvSpPr>
        <p:spPr>
          <a:xfrm>
            <a:off x="1108710" y="4295537"/>
            <a:ext cx="3858101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1">
              <a:lnSpc>
                <a:spcPct val="125000"/>
              </a:lnSpc>
              <a:buSzPts val="2200"/>
              <a:buFont typeface="Arial"/>
              <a:buNone/>
            </a:pPr>
            <a:r>
              <a:rPr lang="en-US" sz="2400" b="1" dirty="0" err="1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استقطاب</a:t>
            </a:r>
            <a:r>
              <a:rPr lang="en-US" sz="2400" b="1" dirty="0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2400" b="1" dirty="0" err="1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الشباب</a:t>
            </a:r>
            <a:r>
              <a:rPr lang="en-US" sz="2400" b="1" dirty="0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2400" b="1" dirty="0" err="1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وتحفيزهم</a:t>
            </a:r>
            <a:endParaRPr sz="2400" b="1" dirty="0">
              <a:solidFill>
                <a:srgbClr val="6724D9"/>
              </a:solidFill>
              <a:latin typeface="Lama Sans Bold" panose="00000200000000000000" pitchFamily="2" charset="-78"/>
              <a:cs typeface="Lama Sans Bold" panose="00000200000000000000" pitchFamily="2" charset="-78"/>
            </a:endParaRPr>
          </a:p>
        </p:txBody>
      </p:sp>
      <p:sp>
        <p:nvSpPr>
          <p:cNvPr id="372" name="Google Shape;372;p40"/>
          <p:cNvSpPr/>
          <p:nvPr/>
        </p:nvSpPr>
        <p:spPr>
          <a:xfrm>
            <a:off x="793790" y="5444371"/>
            <a:ext cx="9385221" cy="963811"/>
          </a:xfrm>
          <a:prstGeom prst="roundRect">
            <a:avLst>
              <a:gd name="adj" fmla="val 9884"/>
            </a:avLst>
          </a:prstGeom>
          <a:solidFill>
            <a:srgbClr val="B6D6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3" name="Google Shape;373;p40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0604" y="5788462"/>
            <a:ext cx="283488" cy="226814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40"/>
          <p:cNvSpPr/>
          <p:nvPr/>
        </p:nvSpPr>
        <p:spPr>
          <a:xfrm>
            <a:off x="1530906" y="5727859"/>
            <a:ext cx="842129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1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Alexandria"/>
              <a:buNone/>
            </a:pPr>
            <a:r>
              <a:rPr lang="en-US" sz="1750" b="0" i="0" u="none" strike="noStrike" cap="none" dirty="0" err="1">
                <a:solidFill>
                  <a:srgbClr val="6724D9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الضوابط</a:t>
            </a:r>
            <a:r>
              <a:rPr lang="en-US" sz="1750" b="0" i="0" u="none" strike="noStrike" cap="none" dirty="0">
                <a:solidFill>
                  <a:srgbClr val="6724D9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1750" b="0" i="0" u="none" strike="noStrike" cap="none" dirty="0" err="1">
                <a:solidFill>
                  <a:srgbClr val="6724D9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الشرعية</a:t>
            </a:r>
            <a:r>
              <a:rPr lang="en-US" sz="1750" b="0" i="0" u="none" strike="noStrike" cap="none" dirty="0">
                <a:solidFill>
                  <a:srgbClr val="6724D9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1750" b="0" i="0" u="none" strike="noStrike" cap="none" dirty="0" err="1">
                <a:solidFill>
                  <a:srgbClr val="6724D9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أساس</a:t>
            </a:r>
            <a:r>
              <a:rPr lang="en-US" sz="1750" b="0" i="0" u="none" strike="noStrike" cap="none" dirty="0">
                <a:solidFill>
                  <a:srgbClr val="6724D9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1750" b="0" i="0" u="none" strike="noStrike" cap="none" dirty="0" err="1">
                <a:solidFill>
                  <a:srgbClr val="6724D9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لأي</a:t>
            </a:r>
            <a:r>
              <a:rPr lang="en-US" sz="1750" b="0" i="0" u="none" strike="noStrike" cap="none" dirty="0">
                <a:solidFill>
                  <a:srgbClr val="6724D9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1750" b="0" i="0" u="none" strike="noStrike" cap="none" dirty="0" err="1">
                <a:solidFill>
                  <a:srgbClr val="6724D9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توظيف</a:t>
            </a:r>
            <a:r>
              <a:rPr lang="en-US" sz="1750" b="0" i="0" u="none" strike="noStrike" cap="none" dirty="0">
                <a:solidFill>
                  <a:srgbClr val="6724D9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1750" b="0" i="0" u="none" strike="noStrike" cap="none" dirty="0" err="1">
                <a:solidFill>
                  <a:srgbClr val="6724D9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تقني</a:t>
            </a:r>
            <a:r>
              <a:rPr lang="en-US" sz="1750" b="0" i="0" u="none" strike="noStrike" cap="none" dirty="0">
                <a:solidFill>
                  <a:srgbClr val="6724D9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1750" b="0" i="0" u="none" strike="noStrike" cap="none" dirty="0" err="1">
                <a:solidFill>
                  <a:srgbClr val="6724D9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للقرآن</a:t>
            </a:r>
            <a:r>
              <a:rPr lang="en-US" sz="1750" b="0" i="0" u="none" strike="noStrike" cap="none" dirty="0">
                <a:solidFill>
                  <a:srgbClr val="6724D9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1750" b="0" i="0" u="none" strike="noStrike" cap="none" dirty="0" err="1">
                <a:solidFill>
                  <a:srgbClr val="6724D9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الكريم</a:t>
            </a:r>
            <a:endParaRPr sz="1750" b="0" i="0" u="none" strike="noStrike" cap="none" dirty="0">
              <a:solidFill>
                <a:srgbClr val="6724D9"/>
              </a:solidFill>
              <a:latin typeface="Lama Sans Bold" panose="00000200000000000000" pitchFamily="2" charset="-78"/>
              <a:cs typeface="Lama Sans Bold" panose="00000200000000000000" pitchFamily="2" charset="-78"/>
            </a:endParaRPr>
          </a:p>
        </p:txBody>
      </p:sp>
      <p:pic>
        <p:nvPicPr>
          <p:cNvPr id="4" name="Google Shape;339;p39" descr="preencoded.png">
            <a:extLst>
              <a:ext uri="{FF2B5EF4-FFF2-40B4-BE49-F238E27FC236}">
                <a16:creationId xmlns:a16="http://schemas.microsoft.com/office/drawing/2014/main" id="{A56AF267-B2E0-B555-D9C9-D0475352359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02320" y="0"/>
            <a:ext cx="384048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7DC7E5A-568B-A1E5-8A3E-30FEF3B4A1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525" y="882195"/>
            <a:ext cx="1391127" cy="102339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F2C1515-7A4D-7DC3-D1EB-21158E43F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19" y="0"/>
            <a:ext cx="13408762" cy="8229600"/>
          </a:xfrm>
          <a:prstGeom prst="rect">
            <a:avLst/>
          </a:prstGeom>
        </p:spPr>
      </p:pic>
      <p:sp>
        <p:nvSpPr>
          <p:cNvPr id="381" name="Google Shape;381;p41"/>
          <p:cNvSpPr/>
          <p:nvPr/>
        </p:nvSpPr>
        <p:spPr>
          <a:xfrm>
            <a:off x="7343715" y="578049"/>
            <a:ext cx="5670590" cy="708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1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50"/>
              <a:buFont typeface="Alexandria"/>
              <a:buNone/>
            </a:pPr>
            <a:r>
              <a:rPr lang="en-US" sz="4800" kern="1200" dirty="0" err="1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خاتمة</a:t>
            </a:r>
            <a:r>
              <a:rPr lang="en-US" sz="4450" b="1" i="0" u="none" strike="noStrike" cap="none" dirty="0">
                <a:solidFill>
                  <a:srgbClr val="000000"/>
                </a:solidFill>
                <a:latin typeface="Alexandria"/>
                <a:ea typeface="Alexandria"/>
                <a:cs typeface="Alexandria"/>
                <a:sym typeface="Alexandria"/>
              </a:rPr>
              <a:t> </a:t>
            </a:r>
            <a:endParaRPr sz="4450" b="0" i="0" u="none" strike="noStrike" cap="none" dirty="0"/>
          </a:p>
        </p:txBody>
      </p:sp>
      <p:sp>
        <p:nvSpPr>
          <p:cNvPr id="382" name="Google Shape;382;p41"/>
          <p:cNvSpPr/>
          <p:nvPr/>
        </p:nvSpPr>
        <p:spPr>
          <a:xfrm>
            <a:off x="793790" y="2032397"/>
            <a:ext cx="93852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SzPts val="1750"/>
              <a:buFont typeface="Arial"/>
              <a:buNone/>
            </a:pPr>
            <a:endParaRPr sz="1750" b="0" i="0" u="none" strike="noStrike" cap="none"/>
          </a:p>
        </p:txBody>
      </p:sp>
      <p:pic>
        <p:nvPicPr>
          <p:cNvPr id="383" name="Google Shape;383;p41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53838" y="2657475"/>
            <a:ext cx="340162" cy="340162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41"/>
          <p:cNvSpPr/>
          <p:nvPr/>
        </p:nvSpPr>
        <p:spPr>
          <a:xfrm>
            <a:off x="6293644" y="2590919"/>
            <a:ext cx="3148251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lexandria"/>
              <a:buNone/>
            </a:pPr>
            <a:r>
              <a:rPr lang="en-US" sz="2400" b="1" dirty="0" err="1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القرآن</a:t>
            </a:r>
            <a:r>
              <a:rPr lang="en-US" sz="2400" b="1" dirty="0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2400" b="1" dirty="0" err="1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يتجاوز</a:t>
            </a:r>
            <a:r>
              <a:rPr lang="en-US" sz="2400" b="1" dirty="0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2400" b="1" dirty="0" err="1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كل</a:t>
            </a:r>
            <a:r>
              <a:rPr lang="en-US" sz="2400" b="1" dirty="0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2400" b="1" dirty="0" err="1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وسيلة</a:t>
            </a:r>
            <a:endParaRPr sz="2400" b="1" dirty="0">
              <a:solidFill>
                <a:srgbClr val="6724D9"/>
              </a:solidFill>
              <a:latin typeface="Lama Sans Bold" panose="00000200000000000000" pitchFamily="2" charset="-78"/>
              <a:cs typeface="Lama Sans Bold" panose="00000200000000000000" pitchFamily="2" charset="-78"/>
            </a:endParaRPr>
          </a:p>
        </p:txBody>
      </p:sp>
      <p:sp>
        <p:nvSpPr>
          <p:cNvPr id="385" name="Google Shape;385;p41"/>
          <p:cNvSpPr/>
          <p:nvPr/>
        </p:nvSpPr>
        <p:spPr>
          <a:xfrm>
            <a:off x="793790" y="3140869"/>
            <a:ext cx="8648105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Alexandria"/>
              <a:buNone/>
            </a:pPr>
            <a:r>
              <a:rPr lang="en-US" sz="180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التقنية</a:t>
            </a:r>
            <a:r>
              <a:rPr lang="en-US" sz="180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80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أداة</a:t>
            </a:r>
            <a:r>
              <a:rPr lang="en-US" sz="180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— </a:t>
            </a:r>
            <a:r>
              <a:rPr lang="ar-SA" sz="180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80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والقرآن</a:t>
            </a:r>
            <a:r>
              <a:rPr lang="en-US" sz="180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80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الكريم</a:t>
            </a:r>
            <a:r>
              <a:rPr lang="en-US" sz="180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80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هو</a:t>
            </a:r>
            <a:r>
              <a:rPr lang="en-US" sz="180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80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الغاية</a:t>
            </a:r>
            <a:endParaRPr sz="1800" dirty="0">
              <a:solidFill>
                <a:srgbClr val="FB4B5D"/>
              </a:solidFill>
              <a:latin typeface="Lama Sans Medium" panose="00000200000000000000" pitchFamily="2" charset="-78"/>
              <a:cs typeface="Lama Sans Medium" panose="00000200000000000000" pitchFamily="2" charset="-78"/>
            </a:endParaRPr>
          </a:p>
        </p:txBody>
      </p:sp>
      <p:pic>
        <p:nvPicPr>
          <p:cNvPr id="386" name="Google Shape;386;p41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53838" y="3964424"/>
            <a:ext cx="340162" cy="340162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41"/>
          <p:cNvSpPr/>
          <p:nvPr/>
        </p:nvSpPr>
        <p:spPr>
          <a:xfrm>
            <a:off x="6606659" y="3899892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r" rtl="1">
              <a:lnSpc>
                <a:spcPct val="125000"/>
              </a:lnSpc>
              <a:buSzPts val="2200"/>
            </a:pPr>
            <a:r>
              <a:rPr lang="en-US" sz="2400" b="1" dirty="0" err="1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فرصة</a:t>
            </a:r>
            <a:r>
              <a:rPr lang="en-US" sz="2400" b="1" dirty="0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2400" b="1" dirty="0" err="1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حضارية</a:t>
            </a:r>
            <a:endParaRPr sz="2400" b="1" dirty="0">
              <a:solidFill>
                <a:srgbClr val="6724D9"/>
              </a:solidFill>
              <a:latin typeface="Lama Sans Bold" panose="00000200000000000000" pitchFamily="2" charset="-78"/>
              <a:cs typeface="Lama Sans Bold" panose="00000200000000000000" pitchFamily="2" charset="-78"/>
            </a:endParaRPr>
          </a:p>
        </p:txBody>
      </p:sp>
      <p:sp>
        <p:nvSpPr>
          <p:cNvPr id="388" name="Google Shape;388;p41"/>
          <p:cNvSpPr/>
          <p:nvPr/>
        </p:nvSpPr>
        <p:spPr>
          <a:xfrm>
            <a:off x="793790" y="4447818"/>
            <a:ext cx="8648105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Alexandria"/>
              <a:buNone/>
            </a:pPr>
            <a:r>
              <a:rPr lang="en-US" sz="180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توظيف</a:t>
            </a:r>
            <a:r>
              <a:rPr lang="en-US" sz="180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XR</a:t>
            </a:r>
            <a:r>
              <a:rPr lang="ar-SA" sz="180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80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والذكاء</a:t>
            </a:r>
            <a:r>
              <a:rPr lang="en-US" sz="180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80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الاصطناعي</a:t>
            </a:r>
            <a:r>
              <a:rPr lang="en-US" sz="180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80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لخدمة</a:t>
            </a:r>
            <a:r>
              <a:rPr lang="en-US" sz="180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80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كتاب</a:t>
            </a:r>
            <a:r>
              <a:rPr lang="en-US" sz="180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80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الله</a:t>
            </a:r>
            <a:r>
              <a:rPr lang="en-US" sz="180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80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عالمياً</a:t>
            </a:r>
            <a:endParaRPr sz="1800" dirty="0">
              <a:solidFill>
                <a:srgbClr val="FB4B5D"/>
              </a:solidFill>
              <a:latin typeface="Lama Sans Medium" panose="00000200000000000000" pitchFamily="2" charset="-78"/>
              <a:cs typeface="Lama Sans Medium" panose="00000200000000000000" pitchFamily="2" charset="-78"/>
            </a:endParaRPr>
          </a:p>
        </p:txBody>
      </p:sp>
      <p:pic>
        <p:nvPicPr>
          <p:cNvPr id="389" name="Google Shape;389;p41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53838" y="5271373"/>
            <a:ext cx="340162" cy="340162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41"/>
          <p:cNvSpPr/>
          <p:nvPr/>
        </p:nvSpPr>
        <p:spPr>
          <a:xfrm>
            <a:off x="6586895" y="5171122"/>
            <a:ext cx="2855000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r" rtl="1">
              <a:lnSpc>
                <a:spcPct val="125000"/>
              </a:lnSpc>
              <a:buSzPts val="2200"/>
            </a:pPr>
            <a:r>
              <a:rPr lang="en-US" sz="2400" b="1" dirty="0" err="1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دعوة</a:t>
            </a:r>
            <a:r>
              <a:rPr lang="en-US" sz="2400" b="1" dirty="0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2400" b="1" dirty="0" err="1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للبحث</a:t>
            </a:r>
            <a:r>
              <a:rPr lang="en-US" sz="2400" b="1" dirty="0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2400" b="1" dirty="0" err="1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والتطوير</a:t>
            </a:r>
            <a:endParaRPr sz="2400" b="1" dirty="0">
              <a:solidFill>
                <a:srgbClr val="6724D9"/>
              </a:solidFill>
              <a:latin typeface="Lama Sans Bold" panose="00000200000000000000" pitchFamily="2" charset="-78"/>
              <a:cs typeface="Lama Sans Bold" panose="00000200000000000000" pitchFamily="2" charset="-78"/>
            </a:endParaRPr>
          </a:p>
        </p:txBody>
      </p:sp>
      <p:sp>
        <p:nvSpPr>
          <p:cNvPr id="391" name="Google Shape;391;p41"/>
          <p:cNvSpPr/>
          <p:nvPr/>
        </p:nvSpPr>
        <p:spPr>
          <a:xfrm>
            <a:off x="793790" y="5754767"/>
            <a:ext cx="8648105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Alexandria"/>
              <a:buNone/>
            </a:pPr>
            <a:r>
              <a:rPr lang="en-US" sz="180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مجال</a:t>
            </a:r>
            <a:r>
              <a:rPr lang="en-US" sz="180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80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خصب</a:t>
            </a:r>
            <a:r>
              <a:rPr lang="en-US" sz="180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80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يحتاج</a:t>
            </a:r>
            <a:r>
              <a:rPr lang="en-US" sz="180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80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باحثين</a:t>
            </a:r>
            <a:r>
              <a:rPr lang="en-US" sz="180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80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شرعيين</a:t>
            </a:r>
            <a:r>
              <a:rPr lang="en-US" sz="180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80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وتقنيين</a:t>
            </a:r>
            <a:r>
              <a:rPr lang="en-US" sz="180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80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معاً</a:t>
            </a:r>
            <a:endParaRPr sz="1800" dirty="0">
              <a:solidFill>
                <a:srgbClr val="FB4B5D"/>
              </a:solidFill>
              <a:latin typeface="Lama Sans Medium" panose="00000200000000000000" pitchFamily="2" charset="-78"/>
              <a:cs typeface="Lama Sans Medium" panose="00000200000000000000" pitchFamily="2" charset="-78"/>
            </a:endParaRPr>
          </a:p>
        </p:txBody>
      </p:sp>
      <p:sp>
        <p:nvSpPr>
          <p:cNvPr id="392" name="Google Shape;392;p41"/>
          <p:cNvSpPr/>
          <p:nvPr/>
        </p:nvSpPr>
        <p:spPr>
          <a:xfrm>
            <a:off x="793790" y="6627971"/>
            <a:ext cx="9045059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Alexandria"/>
              <a:buNone/>
            </a:pPr>
            <a:r>
              <a:rPr lang="en-US" sz="1800" b="0" i="1" u="none" strike="noStrike" cap="none" dirty="0">
                <a:solidFill>
                  <a:srgbClr val="000000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﴿</a:t>
            </a:r>
            <a:r>
              <a:rPr lang="en-US" sz="1800" b="0" i="1" u="none" strike="noStrike" cap="none" dirty="0" err="1">
                <a:solidFill>
                  <a:srgbClr val="000000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إِنَّا</a:t>
            </a:r>
            <a:r>
              <a:rPr lang="en-US" sz="1800" b="0" i="1" u="none" strike="noStrike" cap="none" dirty="0">
                <a:solidFill>
                  <a:srgbClr val="000000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1800" b="0" i="1" u="none" strike="noStrike" cap="none" dirty="0" err="1">
                <a:solidFill>
                  <a:srgbClr val="000000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نَحْنُ</a:t>
            </a:r>
            <a:r>
              <a:rPr lang="en-US" sz="1800" b="0" i="1" u="none" strike="noStrike" cap="none" dirty="0">
                <a:solidFill>
                  <a:srgbClr val="000000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1800" b="0" i="1" u="none" strike="noStrike" cap="none" dirty="0" err="1">
                <a:solidFill>
                  <a:srgbClr val="000000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نَزَّلْنَا</a:t>
            </a:r>
            <a:r>
              <a:rPr lang="en-US" sz="1800" b="0" i="1" u="none" strike="noStrike" cap="none" dirty="0">
                <a:solidFill>
                  <a:srgbClr val="000000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1800" b="0" i="1" u="none" strike="noStrike" cap="none" dirty="0" err="1">
                <a:solidFill>
                  <a:srgbClr val="000000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الذِّكْرَ</a:t>
            </a:r>
            <a:r>
              <a:rPr lang="en-US" sz="1800" b="0" i="1" u="none" strike="noStrike" cap="none" dirty="0">
                <a:solidFill>
                  <a:srgbClr val="000000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1800" b="0" i="1" u="none" strike="noStrike" cap="none" dirty="0" err="1">
                <a:solidFill>
                  <a:srgbClr val="000000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وَإِنَّا</a:t>
            </a:r>
            <a:r>
              <a:rPr lang="en-US" sz="1800" b="0" i="1" u="none" strike="noStrike" cap="none" dirty="0">
                <a:solidFill>
                  <a:srgbClr val="000000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1800" b="0" i="1" u="none" strike="noStrike" cap="none" dirty="0" err="1">
                <a:solidFill>
                  <a:srgbClr val="000000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لَهُ</a:t>
            </a:r>
            <a:r>
              <a:rPr lang="en-US" sz="1800" b="0" i="1" u="none" strike="noStrike" cap="none" dirty="0">
                <a:solidFill>
                  <a:srgbClr val="000000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1800" b="0" i="1" u="none" strike="noStrike" cap="none" dirty="0" err="1">
                <a:solidFill>
                  <a:srgbClr val="000000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لَحَافِظُونَ</a:t>
            </a:r>
            <a:r>
              <a:rPr lang="en-US" sz="1800" b="0" i="1" u="none" strike="noStrike" cap="none" dirty="0">
                <a:solidFill>
                  <a:srgbClr val="000000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﴾</a:t>
            </a:r>
            <a:endParaRPr sz="1800" b="0" i="0" u="none" strike="noStrike" cap="none" dirty="0">
              <a:latin typeface="Lama Sans Bold" panose="00000200000000000000" pitchFamily="2" charset="-78"/>
              <a:cs typeface="Lama Sans Bold" panose="00000200000000000000" pitchFamily="2" charset="-78"/>
            </a:endParaRPr>
          </a:p>
        </p:txBody>
      </p:sp>
      <p:sp>
        <p:nvSpPr>
          <p:cNvPr id="393" name="Google Shape;393;p41"/>
          <p:cNvSpPr/>
          <p:nvPr/>
        </p:nvSpPr>
        <p:spPr>
          <a:xfrm>
            <a:off x="10148530" y="6372820"/>
            <a:ext cx="30480" cy="873204"/>
          </a:xfrm>
          <a:prstGeom prst="rect">
            <a:avLst/>
          </a:prstGeom>
          <a:solidFill>
            <a:srgbClr val="4F29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Google Shape;339;p39" descr="preencoded.png">
            <a:extLst>
              <a:ext uri="{FF2B5EF4-FFF2-40B4-BE49-F238E27FC236}">
                <a16:creationId xmlns:a16="http://schemas.microsoft.com/office/drawing/2014/main" id="{5866F41F-B9FB-2F41-D598-F328E90B8DC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02320" y="0"/>
            <a:ext cx="384048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6C708FCD-BF48-171E-3CFE-E0EB222DF6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525" y="882195"/>
            <a:ext cx="1391127" cy="102339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6E1490F-5A1C-A295-0C98-BE8AC82CD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19" y="0"/>
            <a:ext cx="13408762" cy="8229600"/>
          </a:xfrm>
          <a:prstGeom prst="rect">
            <a:avLst/>
          </a:prstGeom>
        </p:spPr>
      </p:pic>
      <p:pic>
        <p:nvPicPr>
          <p:cNvPr id="399" name="Google Shape;399;p42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4630400" cy="297692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42"/>
          <p:cNvSpPr/>
          <p:nvPr/>
        </p:nvSpPr>
        <p:spPr>
          <a:xfrm>
            <a:off x="1644491" y="4823579"/>
            <a:ext cx="11341298" cy="1417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1">
              <a:lnSpc>
                <a:spcPct val="12528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00"/>
              <a:buFont typeface="Alexandria"/>
              <a:buNone/>
            </a:pPr>
            <a:r>
              <a:rPr lang="en-US" sz="8900" b="1" i="0" u="none" strike="noStrike" cap="none" dirty="0" err="1">
                <a:solidFill>
                  <a:srgbClr val="6724D9"/>
                </a:solidFill>
                <a:latin typeface="Lama Sans Light" panose="00000200000000000000" pitchFamily="2" charset="-78"/>
                <a:ea typeface="Alexandria"/>
                <a:cs typeface="Lama Sans Light" panose="00000200000000000000" pitchFamily="2" charset="-78"/>
                <a:sym typeface="Alexandria"/>
              </a:rPr>
              <a:t>شكراً</a:t>
            </a:r>
            <a:r>
              <a:rPr lang="en-US" sz="8900" b="1" i="0" u="none" strike="noStrike" cap="none" dirty="0">
                <a:solidFill>
                  <a:srgbClr val="6724D9"/>
                </a:solidFill>
                <a:latin typeface="Lama Sans Light" panose="00000200000000000000" pitchFamily="2" charset="-78"/>
                <a:ea typeface="Alexandria"/>
                <a:cs typeface="Lama Sans Light" panose="00000200000000000000" pitchFamily="2" charset="-78"/>
                <a:sym typeface="Alexandria"/>
              </a:rPr>
              <a:t> </a:t>
            </a:r>
            <a:r>
              <a:rPr lang="en-US" sz="8900" b="1" i="0" u="none" strike="noStrike" cap="none" dirty="0" err="1">
                <a:solidFill>
                  <a:srgbClr val="6724D9"/>
                </a:solidFill>
                <a:latin typeface="Lama Sans Light" panose="00000200000000000000" pitchFamily="2" charset="-78"/>
                <a:ea typeface="Alexandria"/>
                <a:cs typeface="Lama Sans Light" panose="00000200000000000000" pitchFamily="2" charset="-78"/>
                <a:sym typeface="Alexandria"/>
              </a:rPr>
              <a:t>لكم</a:t>
            </a:r>
            <a:r>
              <a:rPr lang="en-US" sz="8900" b="1" i="0" u="none" strike="noStrike" cap="none" dirty="0">
                <a:solidFill>
                  <a:srgbClr val="6724D9"/>
                </a:solidFill>
                <a:latin typeface="Lama Sans Light" panose="00000200000000000000" pitchFamily="2" charset="-78"/>
                <a:ea typeface="Alexandria"/>
                <a:cs typeface="Lama Sans Light" panose="00000200000000000000" pitchFamily="2" charset="-78"/>
                <a:sym typeface="Alexandria"/>
              </a:rPr>
              <a:t> …</a:t>
            </a:r>
            <a:endParaRPr sz="8900" b="0" i="0" u="none" strike="noStrike" cap="none" dirty="0">
              <a:solidFill>
                <a:srgbClr val="6724D9"/>
              </a:solidFill>
              <a:latin typeface="Lama Sans Light" panose="00000200000000000000" pitchFamily="2" charset="-78"/>
              <a:cs typeface="Lama Sans Light" panose="00000200000000000000" pitchFamily="2" charset="-7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F0EEC0B-8A95-2383-6E54-1AD40E523FA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2"/>
            <a:ext cx="14630400" cy="8227215"/>
          </a:xfrm>
          <a:prstGeom prst="rect">
            <a:avLst/>
          </a:prstGeom>
        </p:spPr>
      </p:pic>
      <p:sp>
        <p:nvSpPr>
          <p:cNvPr id="92" name="Google Shape;92;p24"/>
          <p:cNvSpPr/>
          <p:nvPr/>
        </p:nvSpPr>
        <p:spPr>
          <a:xfrm>
            <a:off x="10614660" y="680561"/>
            <a:ext cx="3337560" cy="673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1">
              <a:lnSpc>
                <a:spcPct val="12619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lexandria"/>
              <a:buNone/>
            </a:pPr>
            <a:r>
              <a:rPr lang="en-US" sz="4200" b="1" i="0" u="none" strike="noStrike" cap="none" dirty="0">
                <a:solidFill>
                  <a:srgbClr val="000000"/>
                </a:solidFill>
                <a:latin typeface="Alexandria"/>
                <a:ea typeface="Alexandria"/>
                <a:cs typeface="Alexandria"/>
                <a:sym typeface="Alexandria"/>
              </a:rPr>
              <a:t> </a:t>
            </a:r>
            <a:r>
              <a:rPr lang="en-US" sz="4400" kern="1200" dirty="0" err="1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محاور</a:t>
            </a:r>
            <a:r>
              <a:rPr lang="en-US" sz="4200" b="1" i="0" u="none" strike="noStrike" cap="none" dirty="0">
                <a:solidFill>
                  <a:srgbClr val="000000"/>
                </a:solidFill>
                <a:latin typeface="Alexandria"/>
                <a:ea typeface="Alexandria"/>
                <a:cs typeface="Alexandria"/>
                <a:sym typeface="Alexandria"/>
              </a:rPr>
              <a:t> </a:t>
            </a:r>
            <a:r>
              <a:rPr lang="en-US" sz="4400" kern="1200" dirty="0" err="1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العرض</a:t>
            </a:r>
            <a:endParaRPr sz="4400" kern="1200" dirty="0">
              <a:solidFill>
                <a:srgbClr val="9AAE8F"/>
              </a:solidFill>
              <a:latin typeface="Lama Sans Light" pitchFamily="2" charset="-78"/>
              <a:ea typeface="+mn-ea"/>
              <a:cs typeface="Lama Sans Light" pitchFamily="2" charset="-78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05E5E75-CEE7-2958-2F51-AA8A64B8F7CE}"/>
              </a:ext>
            </a:extLst>
          </p:cNvPr>
          <p:cNvCxnSpPr>
            <a:cxnSpLocks/>
          </p:cNvCxnSpPr>
          <p:nvPr/>
        </p:nvCxnSpPr>
        <p:spPr>
          <a:xfrm flipV="1">
            <a:off x="9927776" y="3277815"/>
            <a:ext cx="0" cy="313607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CFEA310-6673-7E37-2A18-AF3B08B54793}"/>
              </a:ext>
            </a:extLst>
          </p:cNvPr>
          <p:cNvSpPr txBox="1"/>
          <p:nvPr/>
        </p:nvSpPr>
        <p:spPr>
          <a:xfrm>
            <a:off x="10008751" y="3156951"/>
            <a:ext cx="617515" cy="3272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Lama Sans" pitchFamily="2" charset="-78"/>
                <a:cs typeface="Lama Sans" pitchFamily="2" charset="-78"/>
              </a:rPr>
              <a:t>01</a:t>
            </a:r>
          </a:p>
          <a:p>
            <a:pPr>
              <a:lnSpc>
                <a:spcPct val="150000"/>
              </a:lnSpc>
            </a:pPr>
            <a:endParaRPr lang="en-US" sz="2000" dirty="0">
              <a:solidFill>
                <a:schemeClr val="bg1"/>
              </a:solidFill>
              <a:latin typeface="Lama Sans" pitchFamily="2" charset="-78"/>
              <a:cs typeface="Lama Sans" pitchFamily="2" charset="-78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Lama Sans" pitchFamily="2" charset="-78"/>
                <a:cs typeface="Lama Sans" pitchFamily="2" charset="-78"/>
              </a:rPr>
              <a:t>02</a:t>
            </a:r>
          </a:p>
          <a:p>
            <a:pPr>
              <a:lnSpc>
                <a:spcPct val="150000"/>
              </a:lnSpc>
            </a:pPr>
            <a:endParaRPr lang="en-US" sz="2000" dirty="0">
              <a:solidFill>
                <a:schemeClr val="bg1"/>
              </a:solidFill>
              <a:latin typeface="Lama Sans" pitchFamily="2" charset="-78"/>
              <a:cs typeface="Lama Sans" pitchFamily="2" charset="-78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Lama Sans" pitchFamily="2" charset="-78"/>
                <a:cs typeface="Lama Sans" pitchFamily="2" charset="-78"/>
              </a:rPr>
              <a:t>03</a:t>
            </a:r>
          </a:p>
          <a:p>
            <a:pPr>
              <a:lnSpc>
                <a:spcPct val="150000"/>
              </a:lnSpc>
            </a:pPr>
            <a:endParaRPr lang="en-US" sz="2000" dirty="0">
              <a:solidFill>
                <a:schemeClr val="bg1"/>
              </a:solidFill>
              <a:latin typeface="Lama Sans" pitchFamily="2" charset="-78"/>
              <a:cs typeface="Lama Sans" pitchFamily="2" charset="-78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Lama Sans" pitchFamily="2" charset="-78"/>
                <a:cs typeface="Lama Sans" pitchFamily="2" charset="-78"/>
              </a:rPr>
              <a:t>04</a:t>
            </a:r>
          </a:p>
        </p:txBody>
      </p:sp>
      <p:sp>
        <p:nvSpPr>
          <p:cNvPr id="7" name="Google Shape;96;p24">
            <a:extLst>
              <a:ext uri="{FF2B5EF4-FFF2-40B4-BE49-F238E27FC236}">
                <a16:creationId xmlns:a16="http://schemas.microsoft.com/office/drawing/2014/main" id="{4A5B21B0-6234-2D66-982C-710D4FB7981F}"/>
              </a:ext>
            </a:extLst>
          </p:cNvPr>
          <p:cNvSpPr/>
          <p:nvPr/>
        </p:nvSpPr>
        <p:spPr>
          <a:xfrm>
            <a:off x="5697617" y="3277815"/>
            <a:ext cx="3986332" cy="33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lnSpc>
                <a:spcPct val="12619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lexandria"/>
              <a:buNone/>
            </a:pPr>
            <a:r>
              <a:rPr lang="en-US" sz="2000" dirty="0" err="1">
                <a:solidFill>
                  <a:schemeClr val="bg1"/>
                </a:solidFill>
                <a:latin typeface="Lama Sans" pitchFamily="2" charset="-78"/>
                <a:cs typeface="Lama Sans" pitchFamily="2" charset="-78"/>
                <a:sym typeface="Alexandria"/>
              </a:rPr>
              <a:t>تطور</a:t>
            </a:r>
            <a:r>
              <a:rPr lang="en-US" sz="2000" dirty="0">
                <a:solidFill>
                  <a:schemeClr val="bg1"/>
                </a:solidFill>
                <a:latin typeface="Lama Sans" pitchFamily="2" charset="-78"/>
                <a:cs typeface="Lama Sans" pitchFamily="2" charset="-78"/>
                <a:sym typeface="Alexandria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Lama Sans" pitchFamily="2" charset="-78"/>
                <a:cs typeface="Lama Sans" pitchFamily="2" charset="-78"/>
                <a:sym typeface="Alexandria"/>
              </a:rPr>
              <a:t>وسائل</a:t>
            </a:r>
            <a:r>
              <a:rPr lang="en-US" sz="2000" dirty="0">
                <a:solidFill>
                  <a:schemeClr val="bg1"/>
                </a:solidFill>
                <a:latin typeface="Lama Sans" pitchFamily="2" charset="-78"/>
                <a:cs typeface="Lama Sans" pitchFamily="2" charset="-78"/>
                <a:sym typeface="Alexandria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Lama Sans" pitchFamily="2" charset="-78"/>
                <a:cs typeface="Lama Sans" pitchFamily="2" charset="-78"/>
                <a:sym typeface="Alexandria"/>
              </a:rPr>
              <a:t>كتابة</a:t>
            </a:r>
            <a:r>
              <a:rPr lang="en-US" sz="2000" dirty="0">
                <a:solidFill>
                  <a:schemeClr val="bg1"/>
                </a:solidFill>
                <a:latin typeface="Lama Sans" pitchFamily="2" charset="-78"/>
                <a:cs typeface="Lama Sans" pitchFamily="2" charset="-78"/>
                <a:sym typeface="Alexandria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Lama Sans" pitchFamily="2" charset="-78"/>
                <a:cs typeface="Lama Sans" pitchFamily="2" charset="-78"/>
                <a:sym typeface="Alexandria"/>
              </a:rPr>
              <a:t>القرآن</a:t>
            </a:r>
            <a:r>
              <a:rPr lang="en-US" sz="2000" dirty="0">
                <a:solidFill>
                  <a:schemeClr val="bg1"/>
                </a:solidFill>
                <a:latin typeface="Lama Sans" pitchFamily="2" charset="-78"/>
                <a:cs typeface="Lama Sans" pitchFamily="2" charset="-78"/>
                <a:sym typeface="Alexandria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Lama Sans" pitchFamily="2" charset="-78"/>
                <a:cs typeface="Lama Sans" pitchFamily="2" charset="-78"/>
                <a:sym typeface="Alexandria"/>
              </a:rPr>
              <a:t>الكريم</a:t>
            </a:r>
            <a:endParaRPr sz="2000" dirty="0">
              <a:solidFill>
                <a:schemeClr val="bg1"/>
              </a:solidFill>
              <a:latin typeface="Lama Sans" pitchFamily="2" charset="-78"/>
              <a:cs typeface="Lama Sans" pitchFamily="2" charset="-78"/>
            </a:endParaRPr>
          </a:p>
        </p:txBody>
      </p:sp>
      <p:sp>
        <p:nvSpPr>
          <p:cNvPr id="8" name="Google Shape;97;p24">
            <a:extLst>
              <a:ext uri="{FF2B5EF4-FFF2-40B4-BE49-F238E27FC236}">
                <a16:creationId xmlns:a16="http://schemas.microsoft.com/office/drawing/2014/main" id="{21FB98D1-E2B3-62BE-70B0-D898D0B39913}"/>
              </a:ext>
            </a:extLst>
          </p:cNvPr>
          <p:cNvSpPr/>
          <p:nvPr/>
        </p:nvSpPr>
        <p:spPr>
          <a:xfrm>
            <a:off x="5557948" y="3614405"/>
            <a:ext cx="4085379" cy="33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lnSpc>
                <a:spcPct val="15757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lexandria"/>
              <a:buNone/>
            </a:pPr>
            <a:r>
              <a:rPr lang="en-US" sz="1200" dirty="0" err="1">
                <a:solidFill>
                  <a:srgbClr val="6724D9"/>
                </a:solidFill>
                <a:latin typeface="Lama Sans" pitchFamily="2" charset="-78"/>
                <a:cs typeface="Lama Sans" pitchFamily="2" charset="-78"/>
                <a:sym typeface="Alexandria"/>
              </a:rPr>
              <a:t>من</a:t>
            </a:r>
            <a:r>
              <a:rPr lang="en-US" sz="1200" dirty="0">
                <a:solidFill>
                  <a:srgbClr val="6724D9"/>
                </a:solidFill>
                <a:latin typeface="Lama Sans" pitchFamily="2" charset="-78"/>
                <a:cs typeface="Lama Sans" pitchFamily="2" charset="-78"/>
                <a:sym typeface="Alexandria"/>
              </a:rPr>
              <a:t> </a:t>
            </a:r>
            <a:r>
              <a:rPr lang="en-US" sz="1200" dirty="0" err="1">
                <a:solidFill>
                  <a:srgbClr val="6724D9"/>
                </a:solidFill>
                <a:latin typeface="Lama Sans" pitchFamily="2" charset="-78"/>
                <a:cs typeface="Lama Sans" pitchFamily="2" charset="-78"/>
                <a:sym typeface="Alexandria"/>
              </a:rPr>
              <a:t>التلقي</a:t>
            </a:r>
            <a:r>
              <a:rPr lang="en-US" sz="1200" dirty="0">
                <a:solidFill>
                  <a:srgbClr val="6724D9"/>
                </a:solidFill>
                <a:latin typeface="Lama Sans" pitchFamily="2" charset="-78"/>
                <a:cs typeface="Lama Sans" pitchFamily="2" charset="-78"/>
                <a:sym typeface="Alexandria"/>
              </a:rPr>
              <a:t> </a:t>
            </a:r>
            <a:r>
              <a:rPr lang="en-US" sz="1200" dirty="0" err="1">
                <a:solidFill>
                  <a:srgbClr val="6724D9"/>
                </a:solidFill>
                <a:latin typeface="Lama Sans" pitchFamily="2" charset="-78"/>
                <a:cs typeface="Lama Sans" pitchFamily="2" charset="-78"/>
                <a:sym typeface="Alexandria"/>
              </a:rPr>
              <a:t>الشفهي</a:t>
            </a:r>
            <a:r>
              <a:rPr lang="en-US" sz="1200" dirty="0">
                <a:solidFill>
                  <a:srgbClr val="6724D9"/>
                </a:solidFill>
                <a:latin typeface="Lama Sans" pitchFamily="2" charset="-78"/>
                <a:cs typeface="Lama Sans" pitchFamily="2" charset="-78"/>
                <a:sym typeface="Alexandria"/>
              </a:rPr>
              <a:t> </a:t>
            </a:r>
            <a:r>
              <a:rPr lang="en-US" sz="1200" dirty="0" err="1">
                <a:solidFill>
                  <a:srgbClr val="6724D9"/>
                </a:solidFill>
                <a:latin typeface="Lama Sans" pitchFamily="2" charset="-78"/>
                <a:cs typeface="Lama Sans" pitchFamily="2" charset="-78"/>
                <a:sym typeface="Alexandria"/>
              </a:rPr>
              <a:t>حتى</a:t>
            </a:r>
            <a:r>
              <a:rPr lang="en-US" sz="1200" dirty="0">
                <a:solidFill>
                  <a:srgbClr val="6724D9"/>
                </a:solidFill>
                <a:latin typeface="Lama Sans" pitchFamily="2" charset="-78"/>
                <a:cs typeface="Lama Sans" pitchFamily="2" charset="-78"/>
                <a:sym typeface="Alexandria"/>
              </a:rPr>
              <a:t> </a:t>
            </a:r>
            <a:r>
              <a:rPr lang="en-US" sz="1200" dirty="0" err="1">
                <a:solidFill>
                  <a:srgbClr val="6724D9"/>
                </a:solidFill>
                <a:latin typeface="Lama Sans" pitchFamily="2" charset="-78"/>
                <a:cs typeface="Lama Sans" pitchFamily="2" charset="-78"/>
                <a:sym typeface="Alexandria"/>
              </a:rPr>
              <a:t>التقنيات</a:t>
            </a:r>
            <a:r>
              <a:rPr lang="en-US" sz="1200" dirty="0">
                <a:solidFill>
                  <a:srgbClr val="6724D9"/>
                </a:solidFill>
                <a:latin typeface="Lama Sans" pitchFamily="2" charset="-78"/>
                <a:cs typeface="Lama Sans" pitchFamily="2" charset="-78"/>
                <a:sym typeface="Alexandria"/>
              </a:rPr>
              <a:t> </a:t>
            </a:r>
            <a:r>
              <a:rPr lang="en-US" sz="1200" dirty="0" err="1">
                <a:solidFill>
                  <a:srgbClr val="6724D9"/>
                </a:solidFill>
                <a:latin typeface="Lama Sans" pitchFamily="2" charset="-78"/>
                <a:cs typeface="Lama Sans" pitchFamily="2" charset="-78"/>
                <a:sym typeface="Alexandria"/>
              </a:rPr>
              <a:t>الحديثة</a:t>
            </a:r>
            <a:endParaRPr sz="1200" dirty="0">
              <a:solidFill>
                <a:srgbClr val="6724D9"/>
              </a:solidFill>
              <a:latin typeface="Lama Sans" pitchFamily="2" charset="-78"/>
              <a:cs typeface="Lama Sans" pitchFamily="2" charset="-78"/>
            </a:endParaRPr>
          </a:p>
        </p:txBody>
      </p:sp>
      <p:sp>
        <p:nvSpPr>
          <p:cNvPr id="12" name="Google Shape;101;p24">
            <a:extLst>
              <a:ext uri="{FF2B5EF4-FFF2-40B4-BE49-F238E27FC236}">
                <a16:creationId xmlns:a16="http://schemas.microsoft.com/office/drawing/2014/main" id="{D791E470-1B9A-229C-89D2-A121FA0373D7}"/>
              </a:ext>
            </a:extLst>
          </p:cNvPr>
          <p:cNvSpPr/>
          <p:nvPr/>
        </p:nvSpPr>
        <p:spPr>
          <a:xfrm>
            <a:off x="2908102" y="4118338"/>
            <a:ext cx="6874907" cy="33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lnSpc>
                <a:spcPct val="12619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lexandria"/>
              <a:buNone/>
            </a:pPr>
            <a:r>
              <a:rPr lang="en-US" sz="2000" dirty="0" err="1">
                <a:solidFill>
                  <a:schemeClr val="bg1"/>
                </a:solidFill>
                <a:latin typeface="Lama Sans" pitchFamily="2" charset="-78"/>
                <a:cs typeface="Lama Sans" pitchFamily="2" charset="-78"/>
                <a:sym typeface="Alexandria"/>
              </a:rPr>
              <a:t>تطور</a:t>
            </a:r>
            <a:r>
              <a:rPr lang="en-US" sz="2000" dirty="0">
                <a:solidFill>
                  <a:schemeClr val="bg1"/>
                </a:solidFill>
                <a:latin typeface="Lama Sans" pitchFamily="2" charset="-78"/>
                <a:cs typeface="Lama Sans" pitchFamily="2" charset="-78"/>
                <a:sym typeface="Alexandria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Lama Sans" pitchFamily="2" charset="-78"/>
                <a:cs typeface="Lama Sans" pitchFamily="2" charset="-78"/>
                <a:sym typeface="Alexandria"/>
              </a:rPr>
              <a:t>تقنيات</a:t>
            </a:r>
            <a:r>
              <a:rPr lang="en-US" sz="2000" dirty="0">
                <a:solidFill>
                  <a:schemeClr val="bg1"/>
                </a:solidFill>
                <a:latin typeface="Lama Sans" pitchFamily="2" charset="-78"/>
                <a:cs typeface="Lama Sans" pitchFamily="2" charset="-78"/>
                <a:sym typeface="Alexandria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Lama Sans" pitchFamily="2" charset="-78"/>
                <a:cs typeface="Lama Sans" pitchFamily="2" charset="-78"/>
                <a:sym typeface="Alexandria"/>
              </a:rPr>
              <a:t>الواقع</a:t>
            </a:r>
            <a:r>
              <a:rPr lang="en-US" sz="2000" dirty="0">
                <a:solidFill>
                  <a:schemeClr val="bg1"/>
                </a:solidFill>
                <a:latin typeface="Lama Sans" pitchFamily="2" charset="-78"/>
                <a:cs typeface="Lama Sans" pitchFamily="2" charset="-78"/>
                <a:sym typeface="Alexandria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Lama Sans" pitchFamily="2" charset="-78"/>
                <a:cs typeface="Lama Sans" pitchFamily="2" charset="-78"/>
                <a:sym typeface="Alexandria"/>
              </a:rPr>
              <a:t>الممتد</a:t>
            </a:r>
            <a:r>
              <a:rPr lang="en-US" sz="2000" dirty="0">
                <a:solidFill>
                  <a:schemeClr val="bg1"/>
                </a:solidFill>
                <a:latin typeface="Lama Sans" pitchFamily="2" charset="-78"/>
                <a:cs typeface="Lama Sans" pitchFamily="2" charset="-78"/>
                <a:sym typeface="Alexandria"/>
              </a:rPr>
              <a:t> )</a:t>
            </a:r>
            <a:r>
              <a:rPr lang="en-US" sz="2000" dirty="0" err="1">
                <a:solidFill>
                  <a:schemeClr val="bg1"/>
                </a:solidFill>
                <a:latin typeface="Lama Sans" pitchFamily="2" charset="-78"/>
                <a:cs typeface="Lama Sans" pitchFamily="2" charset="-78"/>
                <a:sym typeface="Alexandria"/>
              </a:rPr>
              <a:t>افتراضي</a:t>
            </a:r>
            <a:r>
              <a:rPr lang="en-US" sz="2000" dirty="0">
                <a:solidFill>
                  <a:schemeClr val="bg1"/>
                </a:solidFill>
                <a:latin typeface="Lama Sans" pitchFamily="2" charset="-78"/>
                <a:cs typeface="Lama Sans" pitchFamily="2" charset="-78"/>
                <a:sym typeface="Alexandria"/>
              </a:rPr>
              <a:t> ، </a:t>
            </a:r>
            <a:r>
              <a:rPr lang="en-US" sz="2000" dirty="0" err="1">
                <a:solidFill>
                  <a:schemeClr val="bg1"/>
                </a:solidFill>
                <a:latin typeface="Lama Sans" pitchFamily="2" charset="-78"/>
                <a:cs typeface="Lama Sans" pitchFamily="2" charset="-78"/>
                <a:sym typeface="Alexandria"/>
              </a:rPr>
              <a:t>معزز</a:t>
            </a:r>
            <a:r>
              <a:rPr lang="en-US" sz="2000" dirty="0">
                <a:solidFill>
                  <a:schemeClr val="bg1"/>
                </a:solidFill>
                <a:latin typeface="Lama Sans" pitchFamily="2" charset="-78"/>
                <a:cs typeface="Lama Sans" pitchFamily="2" charset="-78"/>
                <a:sym typeface="Alexandria"/>
              </a:rPr>
              <a:t> ، </a:t>
            </a:r>
            <a:r>
              <a:rPr lang="en-US" sz="2000" dirty="0" err="1">
                <a:solidFill>
                  <a:schemeClr val="bg1"/>
                </a:solidFill>
                <a:latin typeface="Lama Sans" pitchFamily="2" charset="-78"/>
                <a:cs typeface="Lama Sans" pitchFamily="2" charset="-78"/>
                <a:sym typeface="Alexandria"/>
              </a:rPr>
              <a:t>مختلط</a:t>
            </a:r>
            <a:r>
              <a:rPr lang="en-US" sz="2000" dirty="0">
                <a:solidFill>
                  <a:schemeClr val="bg1"/>
                </a:solidFill>
                <a:latin typeface="Lama Sans" pitchFamily="2" charset="-78"/>
                <a:cs typeface="Lama Sans" pitchFamily="2" charset="-78"/>
                <a:sym typeface="Alexandria"/>
              </a:rPr>
              <a:t>(</a:t>
            </a:r>
            <a:endParaRPr sz="2000" dirty="0">
              <a:solidFill>
                <a:schemeClr val="bg1"/>
              </a:solidFill>
              <a:latin typeface="Lama Sans" pitchFamily="2" charset="-78"/>
              <a:cs typeface="Lama Sans" pitchFamily="2" charset="-78"/>
            </a:endParaRPr>
          </a:p>
        </p:txBody>
      </p:sp>
      <p:sp>
        <p:nvSpPr>
          <p:cNvPr id="13" name="Google Shape;102;p24">
            <a:extLst>
              <a:ext uri="{FF2B5EF4-FFF2-40B4-BE49-F238E27FC236}">
                <a16:creationId xmlns:a16="http://schemas.microsoft.com/office/drawing/2014/main" id="{AC64DBA8-3235-9917-2E0D-9674A4AC7940}"/>
              </a:ext>
            </a:extLst>
          </p:cNvPr>
          <p:cNvSpPr/>
          <p:nvPr/>
        </p:nvSpPr>
        <p:spPr>
          <a:xfrm>
            <a:off x="6877210" y="4516304"/>
            <a:ext cx="2905799" cy="33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lnSpc>
                <a:spcPct val="15757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lexandria"/>
              <a:buNone/>
            </a:pPr>
            <a:r>
              <a:rPr lang="en-US" sz="1200" dirty="0" err="1">
                <a:solidFill>
                  <a:srgbClr val="6724D9"/>
                </a:solidFill>
                <a:latin typeface="Lama Sans" pitchFamily="2" charset="-78"/>
                <a:cs typeface="Lama Sans" pitchFamily="2" charset="-78"/>
                <a:sym typeface="Alexandria"/>
              </a:rPr>
              <a:t>أبرز</a:t>
            </a:r>
            <a:r>
              <a:rPr lang="en-US" sz="1200" dirty="0">
                <a:solidFill>
                  <a:srgbClr val="6724D9"/>
                </a:solidFill>
                <a:latin typeface="Lama Sans" pitchFamily="2" charset="-78"/>
                <a:cs typeface="Lama Sans" pitchFamily="2" charset="-78"/>
                <a:sym typeface="Alexandria"/>
              </a:rPr>
              <a:t> </a:t>
            </a:r>
            <a:r>
              <a:rPr lang="en-US" sz="1200" dirty="0" err="1">
                <a:solidFill>
                  <a:srgbClr val="6724D9"/>
                </a:solidFill>
                <a:latin typeface="Lama Sans" pitchFamily="2" charset="-78"/>
                <a:cs typeface="Lama Sans" pitchFamily="2" charset="-78"/>
                <a:sym typeface="Alexandria"/>
              </a:rPr>
              <a:t>المحطات</a:t>
            </a:r>
            <a:r>
              <a:rPr lang="en-US" sz="1200" dirty="0">
                <a:solidFill>
                  <a:srgbClr val="6724D9"/>
                </a:solidFill>
                <a:latin typeface="Lama Sans" pitchFamily="2" charset="-78"/>
                <a:cs typeface="Lama Sans" pitchFamily="2" charset="-78"/>
                <a:sym typeface="Alexandria"/>
              </a:rPr>
              <a:t> </a:t>
            </a:r>
            <a:r>
              <a:rPr lang="en-US" sz="1200" dirty="0" err="1">
                <a:solidFill>
                  <a:srgbClr val="6724D9"/>
                </a:solidFill>
                <a:latin typeface="Lama Sans" pitchFamily="2" charset="-78"/>
                <a:cs typeface="Lama Sans" pitchFamily="2" charset="-78"/>
                <a:sym typeface="Alexandria"/>
              </a:rPr>
              <a:t>والمستجدات</a:t>
            </a:r>
            <a:r>
              <a:rPr lang="en-US" sz="1200" dirty="0">
                <a:solidFill>
                  <a:srgbClr val="6724D9"/>
                </a:solidFill>
                <a:latin typeface="Lama Sans" pitchFamily="2" charset="-78"/>
                <a:cs typeface="Lama Sans" pitchFamily="2" charset="-78"/>
                <a:sym typeface="Alexandria"/>
              </a:rPr>
              <a:t> </a:t>
            </a:r>
            <a:r>
              <a:rPr lang="en-US" sz="1200" dirty="0" err="1">
                <a:solidFill>
                  <a:srgbClr val="6724D9"/>
                </a:solidFill>
                <a:latin typeface="Lama Sans" pitchFamily="2" charset="-78"/>
                <a:cs typeface="Lama Sans" pitchFamily="2" charset="-78"/>
                <a:sym typeface="Alexandria"/>
              </a:rPr>
              <a:t>العالمية</a:t>
            </a:r>
            <a:endParaRPr sz="1200" dirty="0">
              <a:solidFill>
                <a:srgbClr val="6724D9"/>
              </a:solidFill>
              <a:latin typeface="Lama Sans" pitchFamily="2" charset="-78"/>
              <a:cs typeface="Lama Sans" pitchFamily="2" charset="-78"/>
            </a:endParaRPr>
          </a:p>
        </p:txBody>
      </p:sp>
      <p:sp>
        <p:nvSpPr>
          <p:cNvPr id="14" name="Google Shape;106;p24">
            <a:extLst>
              <a:ext uri="{FF2B5EF4-FFF2-40B4-BE49-F238E27FC236}">
                <a16:creationId xmlns:a16="http://schemas.microsoft.com/office/drawing/2014/main" id="{A3AC2459-D960-FB00-42A9-4ED2D197ADF0}"/>
              </a:ext>
            </a:extLst>
          </p:cNvPr>
          <p:cNvSpPr/>
          <p:nvPr/>
        </p:nvSpPr>
        <p:spPr>
          <a:xfrm>
            <a:off x="6990398" y="5004316"/>
            <a:ext cx="2693551" cy="33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lnSpc>
                <a:spcPct val="12619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lexandria"/>
              <a:buNone/>
            </a:pPr>
            <a:r>
              <a:rPr lang="en-US" sz="2000" dirty="0" err="1">
                <a:solidFill>
                  <a:schemeClr val="bg1"/>
                </a:solidFill>
                <a:latin typeface="Lama Sans" pitchFamily="2" charset="-78"/>
                <a:cs typeface="Lama Sans" pitchFamily="2" charset="-78"/>
                <a:sym typeface="Alexandria"/>
              </a:rPr>
              <a:t>التطبيق</a:t>
            </a:r>
            <a:r>
              <a:rPr lang="en-US" sz="2000" dirty="0">
                <a:solidFill>
                  <a:schemeClr val="bg1"/>
                </a:solidFill>
                <a:latin typeface="Lama Sans" pitchFamily="2" charset="-78"/>
                <a:cs typeface="Lama Sans" pitchFamily="2" charset="-78"/>
                <a:sym typeface="Alexandria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Lama Sans" pitchFamily="2" charset="-78"/>
                <a:cs typeface="Lama Sans" pitchFamily="2" charset="-78"/>
                <a:sym typeface="Alexandria"/>
              </a:rPr>
              <a:t>العملي</a:t>
            </a:r>
            <a:endParaRPr sz="2000" dirty="0">
              <a:solidFill>
                <a:schemeClr val="bg1"/>
              </a:solidFill>
              <a:latin typeface="Lama Sans" pitchFamily="2" charset="-78"/>
              <a:cs typeface="Lama Sans" pitchFamily="2" charset="-78"/>
            </a:endParaRPr>
          </a:p>
        </p:txBody>
      </p:sp>
      <p:sp>
        <p:nvSpPr>
          <p:cNvPr id="15" name="Google Shape;107;p24">
            <a:extLst>
              <a:ext uri="{FF2B5EF4-FFF2-40B4-BE49-F238E27FC236}">
                <a16:creationId xmlns:a16="http://schemas.microsoft.com/office/drawing/2014/main" id="{5913BD17-F626-45A0-92D9-29261AD8F579}"/>
              </a:ext>
            </a:extLst>
          </p:cNvPr>
          <p:cNvSpPr/>
          <p:nvPr/>
        </p:nvSpPr>
        <p:spPr>
          <a:xfrm>
            <a:off x="5486400" y="5463659"/>
            <a:ext cx="4197549" cy="33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lnSpc>
                <a:spcPct val="15757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lexandria"/>
              <a:buNone/>
            </a:pPr>
            <a:r>
              <a:rPr lang="en-US" sz="1200" dirty="0" err="1">
                <a:solidFill>
                  <a:srgbClr val="6724D9"/>
                </a:solidFill>
                <a:latin typeface="Lama Sans" pitchFamily="2" charset="-78"/>
                <a:cs typeface="Lama Sans" pitchFamily="2" charset="-78"/>
                <a:sym typeface="Alexandria"/>
              </a:rPr>
              <a:t>تجربة</a:t>
            </a:r>
            <a:r>
              <a:rPr lang="en-US" sz="1200" dirty="0">
                <a:solidFill>
                  <a:srgbClr val="6724D9"/>
                </a:solidFill>
                <a:latin typeface="Lama Sans" pitchFamily="2" charset="-78"/>
                <a:cs typeface="Lama Sans" pitchFamily="2" charset="-78"/>
                <a:sym typeface="Alexandria"/>
              </a:rPr>
              <a:t>  </a:t>
            </a:r>
            <a:r>
              <a:rPr lang="en-US" sz="1200" dirty="0" err="1">
                <a:solidFill>
                  <a:srgbClr val="6724D9"/>
                </a:solidFill>
                <a:latin typeface="Lama Sans" pitchFamily="2" charset="-78"/>
                <a:cs typeface="Lama Sans" pitchFamily="2" charset="-78"/>
                <a:sym typeface="Alexandria"/>
              </a:rPr>
              <a:t>على</a:t>
            </a:r>
            <a:r>
              <a:rPr lang="en-US" sz="1200" dirty="0">
                <a:solidFill>
                  <a:srgbClr val="6724D9"/>
                </a:solidFill>
                <a:latin typeface="Lama Sans" pitchFamily="2" charset="-78"/>
                <a:cs typeface="Lama Sans" pitchFamily="2" charset="-78"/>
                <a:sym typeface="Alexandria"/>
              </a:rPr>
              <a:t> </a:t>
            </a:r>
            <a:r>
              <a:rPr lang="en-US" sz="1200" dirty="0" err="1">
                <a:solidFill>
                  <a:srgbClr val="6724D9"/>
                </a:solidFill>
                <a:latin typeface="Lama Sans" pitchFamily="2" charset="-78"/>
                <a:cs typeface="Lama Sans" pitchFamily="2" charset="-78"/>
                <a:sym typeface="Alexandria"/>
              </a:rPr>
              <a:t>نظارة</a:t>
            </a:r>
            <a:r>
              <a:rPr lang="en-US" sz="1200" dirty="0">
                <a:solidFill>
                  <a:srgbClr val="6724D9"/>
                </a:solidFill>
                <a:latin typeface="Lama Sans" pitchFamily="2" charset="-78"/>
                <a:cs typeface="Lama Sans" pitchFamily="2" charset="-78"/>
                <a:sym typeface="Alexandria"/>
              </a:rPr>
              <a:t> Meta Quest 3</a:t>
            </a:r>
            <a:endParaRPr sz="1200" dirty="0">
              <a:solidFill>
                <a:srgbClr val="6724D9"/>
              </a:solidFill>
              <a:latin typeface="Lama Sans" pitchFamily="2" charset="-78"/>
              <a:cs typeface="Lama Sans" pitchFamily="2" charset="-78"/>
            </a:endParaRPr>
          </a:p>
        </p:txBody>
      </p:sp>
      <p:sp>
        <p:nvSpPr>
          <p:cNvPr id="16" name="Google Shape;111;p24">
            <a:extLst>
              <a:ext uri="{FF2B5EF4-FFF2-40B4-BE49-F238E27FC236}">
                <a16:creationId xmlns:a16="http://schemas.microsoft.com/office/drawing/2014/main" id="{57ADB143-3FE8-4A69-237D-9A099FF693F1}"/>
              </a:ext>
            </a:extLst>
          </p:cNvPr>
          <p:cNvSpPr/>
          <p:nvPr/>
        </p:nvSpPr>
        <p:spPr>
          <a:xfrm>
            <a:off x="6990398" y="5967592"/>
            <a:ext cx="2693551" cy="33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r" rtl="1">
              <a:lnSpc>
                <a:spcPct val="126190"/>
              </a:lnSpc>
              <a:buSzPts val="2100"/>
            </a:pPr>
            <a:r>
              <a:rPr lang="en-US" sz="2000" dirty="0" err="1">
                <a:solidFill>
                  <a:schemeClr val="bg1"/>
                </a:solidFill>
                <a:latin typeface="Lama Sans" pitchFamily="2" charset="-78"/>
                <a:cs typeface="Lama Sans" pitchFamily="2" charset="-78"/>
                <a:sym typeface="Alexandria"/>
              </a:rPr>
              <a:t>المستقبل</a:t>
            </a:r>
            <a:r>
              <a:rPr lang="en-US" sz="2000" dirty="0">
                <a:solidFill>
                  <a:schemeClr val="bg1"/>
                </a:solidFill>
                <a:latin typeface="Lama Sans" pitchFamily="2" charset="-78"/>
                <a:cs typeface="Lama Sans" pitchFamily="2" charset="-78"/>
                <a:sym typeface="Alexandria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Lama Sans" pitchFamily="2" charset="-78"/>
                <a:cs typeface="Lama Sans" pitchFamily="2" charset="-78"/>
                <a:sym typeface="Alexandria"/>
              </a:rPr>
              <a:t>والآفاق</a:t>
            </a:r>
            <a:endParaRPr sz="2000" dirty="0">
              <a:solidFill>
                <a:schemeClr val="bg1"/>
              </a:solidFill>
              <a:latin typeface="Lama Sans" pitchFamily="2" charset="-78"/>
              <a:cs typeface="Lama Sans" pitchFamily="2" charset="-78"/>
            </a:endParaRPr>
          </a:p>
        </p:txBody>
      </p:sp>
      <p:sp>
        <p:nvSpPr>
          <p:cNvPr id="17" name="Google Shape;112;p24">
            <a:extLst>
              <a:ext uri="{FF2B5EF4-FFF2-40B4-BE49-F238E27FC236}">
                <a16:creationId xmlns:a16="http://schemas.microsoft.com/office/drawing/2014/main" id="{2B3FE509-5F5C-8106-26EF-1E13A6B86E30}"/>
              </a:ext>
            </a:extLst>
          </p:cNvPr>
          <p:cNvSpPr/>
          <p:nvPr/>
        </p:nvSpPr>
        <p:spPr>
          <a:xfrm>
            <a:off x="5486400" y="6426935"/>
            <a:ext cx="4197549" cy="33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r" rtl="1">
              <a:lnSpc>
                <a:spcPct val="157575"/>
              </a:lnSpc>
              <a:buSzPts val="1650"/>
            </a:pPr>
            <a:r>
              <a:rPr lang="en-US" sz="1200" dirty="0" err="1">
                <a:solidFill>
                  <a:srgbClr val="6724D9"/>
                </a:solidFill>
                <a:latin typeface="Lama Sans" pitchFamily="2" charset="-78"/>
                <a:cs typeface="Lama Sans" pitchFamily="2" charset="-78"/>
                <a:sym typeface="Alexandria"/>
              </a:rPr>
              <a:t>تقاطع</a:t>
            </a:r>
            <a:r>
              <a:rPr lang="en-US" sz="1200" dirty="0">
                <a:solidFill>
                  <a:srgbClr val="6724D9"/>
                </a:solidFill>
                <a:latin typeface="Lama Sans" pitchFamily="2" charset="-78"/>
                <a:cs typeface="Lama Sans" pitchFamily="2" charset="-78"/>
                <a:sym typeface="Alexandria"/>
              </a:rPr>
              <a:t> </a:t>
            </a:r>
            <a:r>
              <a:rPr lang="en-US" sz="1200" dirty="0" err="1">
                <a:solidFill>
                  <a:srgbClr val="6724D9"/>
                </a:solidFill>
                <a:latin typeface="Lama Sans" pitchFamily="2" charset="-78"/>
                <a:cs typeface="Lama Sans" pitchFamily="2" charset="-78"/>
                <a:sym typeface="Alexandria"/>
              </a:rPr>
              <a:t>التقنيات</a:t>
            </a:r>
            <a:r>
              <a:rPr lang="en-US" sz="1200" dirty="0">
                <a:solidFill>
                  <a:srgbClr val="6724D9"/>
                </a:solidFill>
                <a:latin typeface="Lama Sans" pitchFamily="2" charset="-78"/>
                <a:cs typeface="Lama Sans" pitchFamily="2" charset="-78"/>
                <a:sym typeface="Alexandria"/>
              </a:rPr>
              <a:t> </a:t>
            </a:r>
            <a:r>
              <a:rPr lang="en-US" sz="1200" dirty="0" err="1">
                <a:solidFill>
                  <a:srgbClr val="6724D9"/>
                </a:solidFill>
                <a:latin typeface="Lama Sans" pitchFamily="2" charset="-78"/>
                <a:cs typeface="Lama Sans" pitchFamily="2" charset="-78"/>
                <a:sym typeface="Alexandria"/>
              </a:rPr>
              <a:t>الرقمية</a:t>
            </a:r>
            <a:r>
              <a:rPr lang="en-US" sz="1200" dirty="0">
                <a:solidFill>
                  <a:srgbClr val="6724D9"/>
                </a:solidFill>
                <a:latin typeface="Lama Sans" pitchFamily="2" charset="-78"/>
                <a:cs typeface="Lama Sans" pitchFamily="2" charset="-78"/>
                <a:sym typeface="Alexandria"/>
              </a:rPr>
              <a:t> </a:t>
            </a:r>
            <a:r>
              <a:rPr lang="en-US" sz="1200" dirty="0" err="1">
                <a:solidFill>
                  <a:srgbClr val="6724D9"/>
                </a:solidFill>
                <a:latin typeface="Lama Sans" pitchFamily="2" charset="-78"/>
                <a:cs typeface="Lama Sans" pitchFamily="2" charset="-78"/>
                <a:sym typeface="Alexandria"/>
              </a:rPr>
              <a:t>مع</a:t>
            </a:r>
            <a:r>
              <a:rPr lang="en-US" sz="1200" dirty="0">
                <a:solidFill>
                  <a:srgbClr val="6724D9"/>
                </a:solidFill>
                <a:latin typeface="Lama Sans" pitchFamily="2" charset="-78"/>
                <a:cs typeface="Lama Sans" pitchFamily="2" charset="-78"/>
                <a:sym typeface="Alexandria"/>
              </a:rPr>
              <a:t> </a:t>
            </a:r>
            <a:r>
              <a:rPr lang="en-US" sz="1200" dirty="0" err="1">
                <a:solidFill>
                  <a:srgbClr val="6724D9"/>
                </a:solidFill>
                <a:latin typeface="Lama Sans" pitchFamily="2" charset="-78"/>
                <a:cs typeface="Lama Sans" pitchFamily="2" charset="-78"/>
                <a:sym typeface="Alexandria"/>
              </a:rPr>
              <a:t>القرآن</a:t>
            </a:r>
            <a:r>
              <a:rPr lang="en-US" sz="1200" dirty="0">
                <a:solidFill>
                  <a:srgbClr val="6724D9"/>
                </a:solidFill>
                <a:latin typeface="Lama Sans" pitchFamily="2" charset="-78"/>
                <a:cs typeface="Lama Sans" pitchFamily="2" charset="-78"/>
                <a:sym typeface="Alexandria"/>
              </a:rPr>
              <a:t> </a:t>
            </a:r>
            <a:r>
              <a:rPr lang="en-US" sz="1200" dirty="0" err="1">
                <a:solidFill>
                  <a:srgbClr val="6724D9"/>
                </a:solidFill>
                <a:latin typeface="Lama Sans" pitchFamily="2" charset="-78"/>
                <a:cs typeface="Lama Sans" pitchFamily="2" charset="-78"/>
                <a:sym typeface="Alexandria"/>
              </a:rPr>
              <a:t>الكريم</a:t>
            </a:r>
            <a:endParaRPr sz="1200" dirty="0">
              <a:solidFill>
                <a:srgbClr val="6724D9"/>
              </a:solidFill>
              <a:latin typeface="Lama Sans" pitchFamily="2" charset="-78"/>
              <a:cs typeface="Lama Sans" pitchFamily="2" charset="-7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B3E22436-0AB0-379E-A6F1-D3930451D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19" y="0"/>
            <a:ext cx="13408762" cy="8229600"/>
          </a:xfrm>
          <a:prstGeom prst="rect">
            <a:avLst/>
          </a:prstGeom>
        </p:spPr>
      </p:pic>
      <p:sp>
        <p:nvSpPr>
          <p:cNvPr id="128" name="Google Shape;128;p26"/>
          <p:cNvSpPr/>
          <p:nvPr/>
        </p:nvSpPr>
        <p:spPr>
          <a:xfrm>
            <a:off x="1068110" y="2758770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SzPts val="1750"/>
              <a:buFont typeface="Arial"/>
              <a:buNone/>
            </a:pPr>
            <a:endParaRPr sz="1750" b="0" i="0" u="none" strike="noStrike" cap="none"/>
          </a:p>
        </p:txBody>
      </p:sp>
      <p:sp>
        <p:nvSpPr>
          <p:cNvPr id="129" name="Google Shape;129;p26"/>
          <p:cNvSpPr/>
          <p:nvPr/>
        </p:nvSpPr>
        <p:spPr>
          <a:xfrm>
            <a:off x="12206287" y="2910007"/>
            <a:ext cx="1630323" cy="807958"/>
          </a:xfrm>
          <a:prstGeom prst="roundRect">
            <a:avLst>
              <a:gd name="adj" fmla="val 11791"/>
            </a:avLst>
          </a:prstGeom>
          <a:solidFill>
            <a:srgbClr val="4F29B7"/>
          </a:solidFill>
          <a:ln w="9525" cap="flat" cmpd="sng">
            <a:solidFill>
              <a:srgbClr val="6842D0"/>
            </a:solidFill>
            <a:prstDash val="solid"/>
            <a:round/>
            <a:headEnd type="none" w="sm" len="sm"/>
            <a:tailEnd type="none" w="sm" len="sm"/>
          </a:ln>
          <a:effectLst>
            <a:outerShdw dist="29210" dir="2700000" algn="bl" rotWithShape="0">
              <a:srgbClr val="6842D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0" name="Google Shape;130;p26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61965" y="3154442"/>
            <a:ext cx="318968" cy="318968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6"/>
          <p:cNvSpPr/>
          <p:nvPr/>
        </p:nvSpPr>
        <p:spPr>
          <a:xfrm>
            <a:off x="6530341" y="3023473"/>
            <a:ext cx="5449134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lexandria"/>
              <a:buNone/>
            </a:pPr>
            <a:r>
              <a:rPr lang="en-US" sz="2800" b="1" kern="1200" dirty="0" err="1">
                <a:solidFill>
                  <a:srgbClr val="6724D9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الذكاء</a:t>
            </a:r>
            <a:r>
              <a:rPr lang="en-US" sz="2800" b="1" kern="1200" dirty="0">
                <a:solidFill>
                  <a:srgbClr val="6724D9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</a:t>
            </a:r>
            <a:r>
              <a:rPr lang="en-US" sz="2800" b="1" kern="1200" dirty="0" err="1">
                <a:solidFill>
                  <a:srgbClr val="6724D9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الاصطناعي</a:t>
            </a:r>
            <a:r>
              <a:rPr lang="en-US" sz="2800" b="1" kern="1200" dirty="0">
                <a:solidFill>
                  <a:srgbClr val="6724D9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</a:t>
            </a:r>
            <a:r>
              <a:rPr lang="en-US" sz="2800" b="1" kern="1200" dirty="0" err="1">
                <a:solidFill>
                  <a:srgbClr val="6724D9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والواقع</a:t>
            </a:r>
            <a:r>
              <a:rPr lang="en-US" sz="2800" b="1" kern="1200" dirty="0">
                <a:solidFill>
                  <a:srgbClr val="6724D9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</a:t>
            </a:r>
            <a:r>
              <a:rPr lang="en-US" sz="2800" b="1" kern="1200" dirty="0" err="1">
                <a:solidFill>
                  <a:srgbClr val="6724D9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الممتد</a:t>
            </a:r>
            <a:r>
              <a:rPr lang="en-US" sz="2800" b="1" kern="1200" dirty="0">
                <a:solidFill>
                  <a:srgbClr val="6724D9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XR</a:t>
            </a:r>
            <a:endParaRPr sz="2800" b="1" kern="1200" dirty="0">
              <a:solidFill>
                <a:srgbClr val="6724D9"/>
              </a:solidFill>
              <a:latin typeface="Lama Sans Light" pitchFamily="2" charset="-78"/>
              <a:ea typeface="+mn-ea"/>
              <a:cs typeface="Lama Sans Light" pitchFamily="2" charset="-78"/>
            </a:endParaRPr>
          </a:p>
        </p:txBody>
      </p:sp>
      <p:sp>
        <p:nvSpPr>
          <p:cNvPr id="132" name="Google Shape;132;p26"/>
          <p:cNvSpPr/>
          <p:nvPr/>
        </p:nvSpPr>
        <p:spPr>
          <a:xfrm>
            <a:off x="907137" y="3702725"/>
            <a:ext cx="11185803" cy="15240"/>
          </a:xfrm>
          <a:prstGeom prst="roundRect">
            <a:avLst>
              <a:gd name="adj" fmla="val 625116"/>
            </a:avLst>
          </a:prstGeom>
          <a:solidFill>
            <a:srgbClr val="4F29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6"/>
          <p:cNvSpPr/>
          <p:nvPr/>
        </p:nvSpPr>
        <p:spPr>
          <a:xfrm>
            <a:off x="10575965" y="3831312"/>
            <a:ext cx="3260646" cy="807958"/>
          </a:xfrm>
          <a:prstGeom prst="roundRect">
            <a:avLst>
              <a:gd name="adj" fmla="val 11791"/>
            </a:avLst>
          </a:prstGeom>
          <a:solidFill>
            <a:srgbClr val="4F29B7"/>
          </a:solidFill>
          <a:ln w="9525" cap="flat" cmpd="sng">
            <a:solidFill>
              <a:srgbClr val="6842D0"/>
            </a:solidFill>
            <a:prstDash val="solid"/>
            <a:round/>
            <a:headEnd type="none" w="sm" len="sm"/>
            <a:tailEnd type="none" w="sm" len="sm"/>
          </a:ln>
          <a:effectLst>
            <a:outerShdw dist="29210" dir="2700000" algn="bl" rotWithShape="0">
              <a:srgbClr val="6842D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4" name="Google Shape;134;p26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046863" y="4075748"/>
            <a:ext cx="318968" cy="318968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6"/>
          <p:cNvSpPr/>
          <p:nvPr/>
        </p:nvSpPr>
        <p:spPr>
          <a:xfrm>
            <a:off x="6151245" y="4004997"/>
            <a:ext cx="4197906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lexandria"/>
              <a:buNone/>
            </a:pPr>
            <a:r>
              <a:rPr lang="en-US" sz="2800" b="1" kern="1200" dirty="0" err="1">
                <a:solidFill>
                  <a:srgbClr val="6724D9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التطبيقات</a:t>
            </a:r>
            <a:r>
              <a:rPr lang="en-US" sz="2800" b="1" kern="1200" dirty="0">
                <a:solidFill>
                  <a:srgbClr val="6724D9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</a:t>
            </a:r>
            <a:r>
              <a:rPr lang="en-US" sz="2800" b="1" kern="1200" dirty="0" err="1">
                <a:solidFill>
                  <a:srgbClr val="6724D9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الرقمية</a:t>
            </a:r>
            <a:endParaRPr sz="2800" b="1" kern="1200" dirty="0">
              <a:solidFill>
                <a:srgbClr val="6724D9"/>
              </a:solidFill>
              <a:latin typeface="Lama Sans Light" pitchFamily="2" charset="-78"/>
              <a:ea typeface="+mn-ea"/>
              <a:cs typeface="Lama Sans Light" pitchFamily="2" charset="-78"/>
            </a:endParaRPr>
          </a:p>
        </p:txBody>
      </p:sp>
      <p:sp>
        <p:nvSpPr>
          <p:cNvPr id="136" name="Google Shape;136;p26"/>
          <p:cNvSpPr/>
          <p:nvPr/>
        </p:nvSpPr>
        <p:spPr>
          <a:xfrm>
            <a:off x="907137" y="4624030"/>
            <a:ext cx="9555480" cy="15240"/>
          </a:xfrm>
          <a:prstGeom prst="roundRect">
            <a:avLst>
              <a:gd name="adj" fmla="val 625116"/>
            </a:avLst>
          </a:prstGeom>
          <a:solidFill>
            <a:srgbClr val="4F29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6"/>
          <p:cNvSpPr/>
          <p:nvPr/>
        </p:nvSpPr>
        <p:spPr>
          <a:xfrm>
            <a:off x="8945642" y="4752618"/>
            <a:ext cx="4890968" cy="807958"/>
          </a:xfrm>
          <a:prstGeom prst="roundRect">
            <a:avLst>
              <a:gd name="adj" fmla="val 11791"/>
            </a:avLst>
          </a:prstGeom>
          <a:solidFill>
            <a:srgbClr val="4F29B7"/>
          </a:solidFill>
          <a:ln w="9525" cap="flat" cmpd="sng">
            <a:solidFill>
              <a:srgbClr val="6842D0"/>
            </a:solidFill>
            <a:prstDash val="solid"/>
            <a:round/>
            <a:headEnd type="none" w="sm" len="sm"/>
            <a:tailEnd type="none" w="sm" len="sm"/>
          </a:ln>
          <a:effectLst>
            <a:outerShdw dist="29210" dir="2700000" algn="bl" rotWithShape="0">
              <a:srgbClr val="6842D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8" name="Google Shape;138;p26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231642" y="4997053"/>
            <a:ext cx="318968" cy="318968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5257800" y="4933502"/>
            <a:ext cx="3461028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r" rtl="1">
              <a:lnSpc>
                <a:spcPct val="125000"/>
              </a:lnSpc>
              <a:buSzPts val="2200"/>
            </a:pPr>
            <a:r>
              <a:rPr lang="en-US" sz="2800" b="1" kern="1200" dirty="0" err="1">
                <a:solidFill>
                  <a:srgbClr val="6724D9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الطباعة</a:t>
            </a:r>
            <a:r>
              <a:rPr lang="en-US" sz="2800" b="1" kern="1200" dirty="0">
                <a:solidFill>
                  <a:srgbClr val="6724D9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</a:t>
            </a:r>
            <a:r>
              <a:rPr lang="en-US" sz="2800" b="1" kern="1200" dirty="0" err="1">
                <a:solidFill>
                  <a:srgbClr val="6724D9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الصناعية</a:t>
            </a:r>
            <a:endParaRPr sz="2800" b="1" kern="1200" dirty="0">
              <a:solidFill>
                <a:srgbClr val="6724D9"/>
              </a:solidFill>
              <a:latin typeface="Lama Sans Light" pitchFamily="2" charset="-78"/>
              <a:ea typeface="+mn-ea"/>
              <a:cs typeface="Lama Sans Light" pitchFamily="2" charset="-78"/>
            </a:endParaRPr>
          </a:p>
        </p:txBody>
      </p:sp>
      <p:sp>
        <p:nvSpPr>
          <p:cNvPr id="140" name="Google Shape;140;p26"/>
          <p:cNvSpPr/>
          <p:nvPr/>
        </p:nvSpPr>
        <p:spPr>
          <a:xfrm>
            <a:off x="907137" y="5545336"/>
            <a:ext cx="7925157" cy="15240"/>
          </a:xfrm>
          <a:prstGeom prst="roundRect">
            <a:avLst>
              <a:gd name="adj" fmla="val 625116"/>
            </a:avLst>
          </a:prstGeom>
          <a:solidFill>
            <a:srgbClr val="4F29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6"/>
          <p:cNvSpPr/>
          <p:nvPr/>
        </p:nvSpPr>
        <p:spPr>
          <a:xfrm>
            <a:off x="7315200" y="5673923"/>
            <a:ext cx="6521410" cy="807958"/>
          </a:xfrm>
          <a:prstGeom prst="roundRect">
            <a:avLst>
              <a:gd name="adj" fmla="val 11791"/>
            </a:avLst>
          </a:prstGeom>
          <a:solidFill>
            <a:srgbClr val="4F29B7"/>
          </a:solidFill>
          <a:ln w="9525" cap="flat" cmpd="sng">
            <a:solidFill>
              <a:srgbClr val="6842D0"/>
            </a:solidFill>
            <a:prstDash val="solid"/>
            <a:round/>
            <a:headEnd type="none" w="sm" len="sm"/>
            <a:tailEnd type="none" w="sm" len="sm"/>
          </a:ln>
          <a:effectLst>
            <a:outerShdw dist="29210" dir="2700000" algn="bl" rotWithShape="0">
              <a:srgbClr val="6842D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2" name="Google Shape;142;p26" descr="preencoded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416421" y="5918359"/>
            <a:ext cx="318968" cy="318968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6"/>
          <p:cNvSpPr/>
          <p:nvPr/>
        </p:nvSpPr>
        <p:spPr>
          <a:xfrm>
            <a:off x="2987040" y="5900738"/>
            <a:ext cx="4101346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r" rtl="1">
              <a:lnSpc>
                <a:spcPct val="125000"/>
              </a:lnSpc>
              <a:buSzPts val="2200"/>
            </a:pPr>
            <a:r>
              <a:rPr lang="en-US" sz="2800" b="1" kern="1200" dirty="0" err="1">
                <a:solidFill>
                  <a:srgbClr val="6724D9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المخطوطات</a:t>
            </a:r>
            <a:r>
              <a:rPr lang="en-US" sz="2800" b="1" kern="1200" dirty="0">
                <a:solidFill>
                  <a:srgbClr val="6724D9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</a:t>
            </a:r>
            <a:r>
              <a:rPr lang="en-US" sz="2800" b="1" kern="1200" dirty="0" err="1">
                <a:solidFill>
                  <a:srgbClr val="6724D9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والجلود</a:t>
            </a:r>
            <a:endParaRPr sz="2800" b="1" kern="1200" dirty="0">
              <a:solidFill>
                <a:srgbClr val="6724D9"/>
              </a:solidFill>
              <a:latin typeface="Lama Sans Light" pitchFamily="2" charset="-78"/>
              <a:ea typeface="+mn-ea"/>
              <a:cs typeface="Lama Sans Light" pitchFamily="2" charset="-78"/>
            </a:endParaRPr>
          </a:p>
        </p:txBody>
      </p:sp>
      <p:sp>
        <p:nvSpPr>
          <p:cNvPr id="144" name="Google Shape;144;p26"/>
          <p:cNvSpPr/>
          <p:nvPr/>
        </p:nvSpPr>
        <p:spPr>
          <a:xfrm>
            <a:off x="682879" y="7136313"/>
            <a:ext cx="13042800" cy="3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1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Alexandria"/>
              <a:buNone/>
            </a:pPr>
            <a:r>
              <a:rPr lang="en-US" sz="2000" b="1" kern="1200" dirty="0" err="1">
                <a:solidFill>
                  <a:srgbClr val="9AAE8F"/>
                </a:solidFill>
                <a:latin typeface="Lama Sans Bold" panose="00000200000000000000" pitchFamily="2" charset="-78"/>
                <a:ea typeface="+mn-ea"/>
                <a:cs typeface="Lama Sans Bold" panose="00000200000000000000" pitchFamily="2" charset="-78"/>
                <a:sym typeface="Alexandria"/>
              </a:rPr>
              <a:t>كل</a:t>
            </a:r>
            <a:r>
              <a:rPr lang="en-US" sz="2000" b="1" kern="1200" dirty="0">
                <a:solidFill>
                  <a:srgbClr val="9AAE8F"/>
                </a:solidFill>
                <a:latin typeface="Lama Sans Bold" panose="00000200000000000000" pitchFamily="2" charset="-78"/>
                <a:ea typeface="+mn-ea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2000" b="1" kern="1200" dirty="0" err="1">
                <a:solidFill>
                  <a:srgbClr val="9AAE8F"/>
                </a:solidFill>
                <a:latin typeface="Lama Sans Bold" panose="00000200000000000000" pitchFamily="2" charset="-78"/>
                <a:ea typeface="+mn-ea"/>
                <a:cs typeface="Lama Sans Bold" panose="00000200000000000000" pitchFamily="2" charset="-78"/>
                <a:sym typeface="Alexandria"/>
              </a:rPr>
              <a:t>مرحلة</a:t>
            </a:r>
            <a:r>
              <a:rPr lang="en-US" sz="2000" b="1" kern="1200" dirty="0">
                <a:solidFill>
                  <a:srgbClr val="9AAE8F"/>
                </a:solidFill>
                <a:latin typeface="Lama Sans Bold" panose="00000200000000000000" pitchFamily="2" charset="-78"/>
                <a:ea typeface="+mn-ea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2000" b="1" kern="1200" dirty="0" err="1">
                <a:solidFill>
                  <a:srgbClr val="9AAE8F"/>
                </a:solidFill>
                <a:latin typeface="Lama Sans Bold" panose="00000200000000000000" pitchFamily="2" charset="-78"/>
                <a:ea typeface="+mn-ea"/>
                <a:cs typeface="Lama Sans Bold" panose="00000200000000000000" pitchFamily="2" charset="-78"/>
                <a:sym typeface="Alexandria"/>
              </a:rPr>
              <a:t>وسّعت</a:t>
            </a:r>
            <a:r>
              <a:rPr lang="en-US" sz="2000" b="1" kern="1200" dirty="0">
                <a:solidFill>
                  <a:srgbClr val="9AAE8F"/>
                </a:solidFill>
                <a:latin typeface="Lama Sans Bold" panose="00000200000000000000" pitchFamily="2" charset="-78"/>
                <a:ea typeface="+mn-ea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2000" b="1" kern="1200" dirty="0" err="1">
                <a:solidFill>
                  <a:srgbClr val="9AAE8F"/>
                </a:solidFill>
                <a:latin typeface="Lama Sans Bold" panose="00000200000000000000" pitchFamily="2" charset="-78"/>
                <a:ea typeface="+mn-ea"/>
                <a:cs typeface="Lama Sans Bold" panose="00000200000000000000" pitchFamily="2" charset="-78"/>
                <a:sym typeface="Alexandria"/>
              </a:rPr>
              <a:t>نطاق</a:t>
            </a:r>
            <a:r>
              <a:rPr lang="en-US" sz="2000" b="1" kern="1200" dirty="0">
                <a:solidFill>
                  <a:srgbClr val="9AAE8F"/>
                </a:solidFill>
                <a:latin typeface="Lama Sans Bold" panose="00000200000000000000" pitchFamily="2" charset="-78"/>
                <a:ea typeface="+mn-ea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2000" b="1" kern="1200" dirty="0" err="1">
                <a:solidFill>
                  <a:srgbClr val="9AAE8F"/>
                </a:solidFill>
                <a:latin typeface="Lama Sans Bold" panose="00000200000000000000" pitchFamily="2" charset="-78"/>
                <a:ea typeface="+mn-ea"/>
                <a:cs typeface="Lama Sans Bold" panose="00000200000000000000" pitchFamily="2" charset="-78"/>
                <a:sym typeface="Alexandria"/>
              </a:rPr>
              <a:t>الوصول</a:t>
            </a:r>
            <a:r>
              <a:rPr lang="en-US" sz="2000" b="1" kern="1200" dirty="0">
                <a:solidFill>
                  <a:srgbClr val="9AAE8F"/>
                </a:solidFill>
                <a:latin typeface="Lama Sans Bold" panose="00000200000000000000" pitchFamily="2" charset="-78"/>
                <a:ea typeface="+mn-ea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2000" b="1" kern="1200" dirty="0" err="1">
                <a:solidFill>
                  <a:srgbClr val="9AAE8F"/>
                </a:solidFill>
                <a:latin typeface="Lama Sans Bold" panose="00000200000000000000" pitchFamily="2" charset="-78"/>
                <a:ea typeface="+mn-ea"/>
                <a:cs typeface="Lama Sans Bold" panose="00000200000000000000" pitchFamily="2" charset="-78"/>
                <a:sym typeface="Alexandria"/>
              </a:rPr>
              <a:t>وعمّقت</a:t>
            </a:r>
            <a:r>
              <a:rPr lang="en-US" sz="2000" b="1" kern="1200" dirty="0">
                <a:solidFill>
                  <a:srgbClr val="9AAE8F"/>
                </a:solidFill>
                <a:latin typeface="Lama Sans Bold" panose="00000200000000000000" pitchFamily="2" charset="-78"/>
                <a:ea typeface="+mn-ea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2000" b="1" kern="1200" dirty="0" err="1">
                <a:solidFill>
                  <a:srgbClr val="9AAE8F"/>
                </a:solidFill>
                <a:latin typeface="Lama Sans Bold" panose="00000200000000000000" pitchFamily="2" charset="-78"/>
                <a:ea typeface="+mn-ea"/>
                <a:cs typeface="Lama Sans Bold" panose="00000200000000000000" pitchFamily="2" charset="-78"/>
                <a:sym typeface="Alexandria"/>
              </a:rPr>
              <a:t>التدبر</a:t>
            </a:r>
            <a:endParaRPr sz="2000" b="1" kern="1200" dirty="0">
              <a:solidFill>
                <a:srgbClr val="9AAE8F"/>
              </a:solidFill>
              <a:latin typeface="Lama Sans Bold" panose="00000200000000000000" pitchFamily="2" charset="-78"/>
              <a:ea typeface="+mn-ea"/>
              <a:cs typeface="Lama Sans Bold" panose="00000200000000000000" pitchFamily="2" charset="-78"/>
            </a:endParaRPr>
          </a:p>
        </p:txBody>
      </p:sp>
      <p:sp>
        <p:nvSpPr>
          <p:cNvPr id="2" name="Google Shape;118;p25">
            <a:extLst>
              <a:ext uri="{FF2B5EF4-FFF2-40B4-BE49-F238E27FC236}">
                <a16:creationId xmlns:a16="http://schemas.microsoft.com/office/drawing/2014/main" id="{B1678F70-2A7B-29AF-C9BB-78CEAEB6717C}"/>
              </a:ext>
            </a:extLst>
          </p:cNvPr>
          <p:cNvSpPr/>
          <p:nvPr/>
        </p:nvSpPr>
        <p:spPr>
          <a:xfrm>
            <a:off x="12586097" y="319458"/>
            <a:ext cx="1250513" cy="426244"/>
          </a:xfrm>
          <a:prstGeom prst="roundRect">
            <a:avLst>
              <a:gd name="adj" fmla="val 17880"/>
            </a:avLst>
          </a:prstGeom>
          <a:solidFill>
            <a:srgbClr val="DED5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119;p25">
            <a:extLst>
              <a:ext uri="{FF2B5EF4-FFF2-40B4-BE49-F238E27FC236}">
                <a16:creationId xmlns:a16="http://schemas.microsoft.com/office/drawing/2014/main" id="{2111B0CB-D9CF-2F0B-5671-9B4AA48DA904}"/>
              </a:ext>
            </a:extLst>
          </p:cNvPr>
          <p:cNvSpPr/>
          <p:nvPr/>
        </p:nvSpPr>
        <p:spPr>
          <a:xfrm>
            <a:off x="12722185" y="387442"/>
            <a:ext cx="978337" cy="290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lnSpc>
                <a:spcPct val="1607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lexandria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lexandria"/>
                <a:ea typeface="Alexandria"/>
                <a:cs typeface="Alexandria"/>
                <a:sym typeface="Alexandria"/>
              </a:rPr>
              <a:t>المحور الأول</a:t>
            </a:r>
            <a:endParaRPr sz="1400" b="0" i="0" u="none" strike="noStrike" cap="none"/>
          </a:p>
        </p:txBody>
      </p:sp>
      <p:sp>
        <p:nvSpPr>
          <p:cNvPr id="4" name="Google Shape;120;p25">
            <a:extLst>
              <a:ext uri="{FF2B5EF4-FFF2-40B4-BE49-F238E27FC236}">
                <a16:creationId xmlns:a16="http://schemas.microsoft.com/office/drawing/2014/main" id="{1F3B4AC2-C1D4-FA2C-F0C5-4E1E427D4DBB}"/>
              </a:ext>
            </a:extLst>
          </p:cNvPr>
          <p:cNvSpPr/>
          <p:nvPr/>
        </p:nvSpPr>
        <p:spPr>
          <a:xfrm>
            <a:off x="6151245" y="763949"/>
            <a:ext cx="8395811" cy="708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1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50"/>
              <a:buFont typeface="Alexandria"/>
              <a:buNone/>
            </a:pPr>
            <a:r>
              <a:rPr lang="en-US" sz="4400" kern="1200" dirty="0" err="1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تطور</a:t>
            </a:r>
            <a:r>
              <a:rPr lang="en-US" sz="4400" kern="1200" dirty="0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</a:t>
            </a:r>
            <a:r>
              <a:rPr lang="en-US" sz="4400" kern="1200" dirty="0" err="1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وسائل</a:t>
            </a:r>
            <a:r>
              <a:rPr lang="en-US" sz="4400" kern="1200" dirty="0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</a:t>
            </a:r>
            <a:r>
              <a:rPr lang="en-US" sz="4400" kern="1200" dirty="0" err="1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كتابة</a:t>
            </a:r>
            <a:r>
              <a:rPr lang="en-US" sz="4400" kern="1200" dirty="0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</a:t>
            </a:r>
            <a:r>
              <a:rPr lang="en-US" sz="4400" kern="1200" dirty="0" err="1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القرآن</a:t>
            </a:r>
            <a:r>
              <a:rPr lang="en-US" sz="4400" kern="1200" dirty="0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</a:t>
            </a:r>
            <a:r>
              <a:rPr lang="en-US" sz="4400" kern="1200" dirty="0" err="1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الكريم</a:t>
            </a:r>
            <a:endParaRPr sz="4400" kern="1200" dirty="0">
              <a:solidFill>
                <a:srgbClr val="9AAE8F"/>
              </a:solidFill>
              <a:latin typeface="Lama Sans Light" pitchFamily="2" charset="-78"/>
              <a:ea typeface="+mn-ea"/>
              <a:cs typeface="Lama Sans Light" pitchFamily="2" charset="-78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DA98FD59-9DFE-11F3-A5CD-3850D09885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525" y="700723"/>
            <a:ext cx="1391127" cy="102339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3000" b="-113000"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A97BAC7-19C8-041F-8DF2-899DD45F6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819" y="0"/>
            <a:ext cx="13408762" cy="8229600"/>
          </a:xfrm>
          <a:prstGeom prst="rect">
            <a:avLst/>
          </a:prstGeom>
        </p:spPr>
      </p:pic>
      <p:sp>
        <p:nvSpPr>
          <p:cNvPr id="150" name="Google Shape;150;p27"/>
          <p:cNvSpPr/>
          <p:nvPr/>
        </p:nvSpPr>
        <p:spPr>
          <a:xfrm>
            <a:off x="5254109" y="461129"/>
            <a:ext cx="9376291" cy="708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1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50"/>
              <a:buFont typeface="Alexandria"/>
              <a:buNone/>
            </a:pPr>
            <a:r>
              <a:rPr lang="en-US" sz="4400" kern="1200" dirty="0" err="1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الواقع</a:t>
            </a:r>
            <a:r>
              <a:rPr lang="en-US" sz="4400" kern="1200" dirty="0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</a:t>
            </a:r>
            <a:r>
              <a:rPr lang="en-US" sz="4400" kern="1200" dirty="0" err="1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الممتد</a:t>
            </a:r>
            <a:r>
              <a:rPr lang="en-US" sz="4400" kern="1200" dirty="0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(XR)</a:t>
            </a:r>
            <a:r>
              <a:rPr lang="ar-SA" sz="4400" kern="1200" dirty="0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</a:t>
            </a:r>
            <a:r>
              <a:rPr lang="en-US" sz="4400" kern="1200" dirty="0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و </a:t>
            </a:r>
            <a:r>
              <a:rPr lang="en-US" sz="4400" kern="1200" dirty="0" err="1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القرآن</a:t>
            </a:r>
            <a:r>
              <a:rPr lang="en-US" sz="4400" kern="1200" dirty="0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</a:t>
            </a:r>
            <a:r>
              <a:rPr lang="en-US" sz="4400" kern="1200" dirty="0" err="1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الكريم</a:t>
            </a:r>
            <a:endParaRPr sz="4400" kern="1200" dirty="0">
              <a:solidFill>
                <a:srgbClr val="9AAE8F"/>
              </a:solidFill>
              <a:latin typeface="Lama Sans Light" pitchFamily="2" charset="-78"/>
              <a:ea typeface="+mn-ea"/>
              <a:cs typeface="Lama Sans Light" pitchFamily="2" charset="-78"/>
            </a:endParaRPr>
          </a:p>
        </p:txBody>
      </p:sp>
      <p:sp>
        <p:nvSpPr>
          <p:cNvPr id="151" name="Google Shape;151;p27"/>
          <p:cNvSpPr/>
          <p:nvPr/>
        </p:nvSpPr>
        <p:spPr>
          <a:xfrm>
            <a:off x="793790" y="2179796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1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Alexandria"/>
              <a:buNone/>
            </a:pPr>
            <a:r>
              <a:rPr lang="en-US" sz="2000" b="1" kern="1200" dirty="0" err="1">
                <a:solidFill>
                  <a:srgbClr val="6724D9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كيف</a:t>
            </a:r>
            <a:r>
              <a:rPr lang="en-US" sz="2000" b="1" kern="1200" dirty="0">
                <a:solidFill>
                  <a:srgbClr val="6724D9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</a:t>
            </a:r>
            <a:r>
              <a:rPr lang="en-US" sz="2000" b="1" kern="1200" dirty="0" err="1">
                <a:solidFill>
                  <a:srgbClr val="6724D9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يمكن</a:t>
            </a:r>
            <a:r>
              <a:rPr lang="en-US" sz="2000" b="1" kern="1200" dirty="0">
                <a:solidFill>
                  <a:srgbClr val="6724D9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</a:t>
            </a:r>
            <a:r>
              <a:rPr lang="en-US" sz="2000" b="1" kern="1200" dirty="0" err="1">
                <a:solidFill>
                  <a:srgbClr val="6724D9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لتقنيات</a:t>
            </a:r>
            <a:r>
              <a:rPr lang="en-US" sz="2000" b="1" kern="1200" dirty="0">
                <a:solidFill>
                  <a:srgbClr val="6724D9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XR</a:t>
            </a:r>
            <a:r>
              <a:rPr lang="ar-SA" sz="2000" b="1" kern="1200" dirty="0">
                <a:solidFill>
                  <a:srgbClr val="6724D9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</a:t>
            </a:r>
            <a:r>
              <a:rPr lang="en-US" sz="2000" b="1" kern="1200" dirty="0">
                <a:solidFill>
                  <a:srgbClr val="6724D9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</a:t>
            </a:r>
            <a:r>
              <a:rPr lang="en-US" sz="2000" b="1" kern="1200" dirty="0" err="1">
                <a:solidFill>
                  <a:srgbClr val="6724D9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أن</a:t>
            </a:r>
            <a:r>
              <a:rPr lang="en-US" sz="2000" b="1" kern="1200" dirty="0">
                <a:solidFill>
                  <a:srgbClr val="6724D9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</a:t>
            </a:r>
            <a:r>
              <a:rPr lang="en-US" sz="2000" b="1" kern="1200" dirty="0" err="1">
                <a:solidFill>
                  <a:srgbClr val="6724D9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تحدث</a:t>
            </a:r>
            <a:r>
              <a:rPr lang="en-US" sz="2000" b="1" kern="1200" dirty="0">
                <a:solidFill>
                  <a:srgbClr val="6724D9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</a:t>
            </a:r>
            <a:r>
              <a:rPr lang="en-US" sz="2000" b="1" kern="1200" dirty="0" err="1">
                <a:solidFill>
                  <a:srgbClr val="6724D9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تحولاً</a:t>
            </a:r>
            <a:r>
              <a:rPr lang="en-US" sz="2000" b="1" kern="1200" dirty="0">
                <a:solidFill>
                  <a:srgbClr val="6724D9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</a:t>
            </a:r>
            <a:r>
              <a:rPr lang="en-US" sz="2000" b="1" kern="1200" dirty="0" err="1">
                <a:solidFill>
                  <a:srgbClr val="6724D9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في</a:t>
            </a:r>
            <a:r>
              <a:rPr lang="en-US" sz="2000" b="1" kern="1200" dirty="0">
                <a:solidFill>
                  <a:srgbClr val="6724D9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</a:t>
            </a:r>
            <a:r>
              <a:rPr lang="en-US" sz="2000" b="1" kern="1200" dirty="0" err="1">
                <a:solidFill>
                  <a:srgbClr val="6724D9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تجربتنا</a:t>
            </a:r>
            <a:r>
              <a:rPr lang="en-US" sz="2000" b="1" kern="1200" dirty="0">
                <a:solidFill>
                  <a:srgbClr val="6724D9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</a:t>
            </a:r>
            <a:r>
              <a:rPr lang="en-US" sz="2000" b="1" kern="1200" dirty="0" err="1">
                <a:solidFill>
                  <a:srgbClr val="6724D9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مع</a:t>
            </a:r>
            <a:r>
              <a:rPr lang="en-US" sz="2000" b="1" kern="1200" dirty="0">
                <a:solidFill>
                  <a:srgbClr val="6724D9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</a:t>
            </a:r>
            <a:r>
              <a:rPr lang="en-US" sz="2000" b="1" kern="1200" dirty="0" err="1">
                <a:solidFill>
                  <a:srgbClr val="6724D9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كتاب</a:t>
            </a:r>
            <a:r>
              <a:rPr lang="en-US" sz="2000" b="1" kern="1200" dirty="0">
                <a:solidFill>
                  <a:srgbClr val="6724D9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</a:t>
            </a:r>
            <a:r>
              <a:rPr lang="en-US" sz="2000" b="1" kern="1200" dirty="0" err="1">
                <a:solidFill>
                  <a:srgbClr val="6724D9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الله</a:t>
            </a:r>
            <a:r>
              <a:rPr lang="en-US" sz="2000" b="1" kern="1200" dirty="0">
                <a:solidFill>
                  <a:srgbClr val="6724D9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.</a:t>
            </a:r>
            <a:endParaRPr sz="2000" b="1" kern="1200" dirty="0">
              <a:solidFill>
                <a:srgbClr val="6724D9"/>
              </a:solidFill>
              <a:latin typeface="Lama Sans Light" pitchFamily="2" charset="-78"/>
              <a:ea typeface="+mn-ea"/>
              <a:cs typeface="Lama Sans Light" pitchFamily="2" charset="-78"/>
            </a:endParaRPr>
          </a:p>
        </p:txBody>
      </p:sp>
      <p:sp>
        <p:nvSpPr>
          <p:cNvPr id="152" name="Google Shape;152;p27"/>
          <p:cNvSpPr/>
          <p:nvPr/>
        </p:nvSpPr>
        <p:spPr>
          <a:xfrm>
            <a:off x="9640252" y="2797850"/>
            <a:ext cx="4196358" cy="2093714"/>
          </a:xfrm>
          <a:prstGeom prst="roundRect">
            <a:avLst>
              <a:gd name="adj" fmla="val 4550"/>
            </a:avLst>
          </a:prstGeom>
          <a:solidFill>
            <a:srgbClr val="FFFFFF"/>
          </a:solidFill>
          <a:ln w="30475" cap="flat" cmpd="sng">
            <a:solidFill>
              <a:srgbClr val="4F29B7"/>
            </a:solidFill>
            <a:prstDash val="solid"/>
            <a:round/>
            <a:headEnd type="none" w="sm" len="sm"/>
            <a:tailEnd type="none" w="sm" len="sm"/>
          </a:ln>
          <a:effectLst>
            <a:outerShdw dist="29210" dir="2700000" algn="bl" rotWithShape="0">
              <a:srgbClr val="4F29B7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7"/>
          <p:cNvSpPr/>
          <p:nvPr/>
        </p:nvSpPr>
        <p:spPr>
          <a:xfrm>
            <a:off x="10320814" y="3055144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lexandria"/>
              <a:buNone/>
            </a:pPr>
            <a:r>
              <a:rPr lang="en-US" sz="2200" b="1" i="0" u="none" strike="noStrike" cap="none" dirty="0" err="1">
                <a:solidFill>
                  <a:srgbClr val="6724D9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قراءة</a:t>
            </a:r>
            <a:r>
              <a:rPr lang="en-US" sz="2200" b="1" i="0" u="none" strike="noStrike" cap="none" dirty="0">
                <a:solidFill>
                  <a:srgbClr val="6724D9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2200" b="1" i="0" u="none" strike="noStrike" cap="none" dirty="0" err="1">
                <a:solidFill>
                  <a:srgbClr val="6724D9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غامرة</a:t>
            </a:r>
            <a:endParaRPr sz="2200" b="0" i="0" u="none" strike="noStrike" cap="none" dirty="0">
              <a:solidFill>
                <a:srgbClr val="6724D9"/>
              </a:solidFill>
              <a:latin typeface="Lama Sans Bold" panose="00000200000000000000" pitchFamily="2" charset="-78"/>
              <a:cs typeface="Lama Sans Bold" panose="00000200000000000000" pitchFamily="2" charset="-78"/>
            </a:endParaRPr>
          </a:p>
        </p:txBody>
      </p:sp>
      <p:sp>
        <p:nvSpPr>
          <p:cNvPr id="154" name="Google Shape;154;p27"/>
          <p:cNvSpPr/>
          <p:nvPr/>
        </p:nvSpPr>
        <p:spPr>
          <a:xfrm>
            <a:off x="9897547" y="3545562"/>
            <a:ext cx="3681770" cy="108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1">
              <a:lnSpc>
                <a:spcPct val="157142"/>
              </a:lnSpc>
              <a:buSzPts val="1750"/>
            </a:pP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الانغماس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في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بيئات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افتراضية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تحاكي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المصحف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الحقيقي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مع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إمكانية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تكبير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وتصغير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الصفحات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.</a:t>
            </a:r>
            <a:endParaRPr sz="1750" dirty="0">
              <a:solidFill>
                <a:srgbClr val="FB4B5D"/>
              </a:solidFill>
              <a:latin typeface="Lama Sans Medium" panose="00000200000000000000" pitchFamily="2" charset="-78"/>
              <a:cs typeface="Lama Sans Medium" panose="00000200000000000000" pitchFamily="2" charset="-78"/>
            </a:endParaRPr>
          </a:p>
        </p:txBody>
      </p:sp>
      <p:sp>
        <p:nvSpPr>
          <p:cNvPr id="155" name="Google Shape;155;p27"/>
          <p:cNvSpPr/>
          <p:nvPr/>
        </p:nvSpPr>
        <p:spPr>
          <a:xfrm>
            <a:off x="5217081" y="2797850"/>
            <a:ext cx="4196358" cy="2093714"/>
          </a:xfrm>
          <a:prstGeom prst="roundRect">
            <a:avLst>
              <a:gd name="adj" fmla="val 4550"/>
            </a:avLst>
          </a:prstGeom>
          <a:solidFill>
            <a:srgbClr val="FFFFFF"/>
          </a:solidFill>
          <a:ln w="30475" cap="flat" cmpd="sng">
            <a:solidFill>
              <a:srgbClr val="4F29B7"/>
            </a:solidFill>
            <a:prstDash val="solid"/>
            <a:round/>
            <a:headEnd type="none" w="sm" len="sm"/>
            <a:tailEnd type="none" w="sm" len="sm"/>
          </a:ln>
          <a:effectLst>
            <a:outerShdw dist="29210" dir="2700000" algn="bl" rotWithShape="0">
              <a:srgbClr val="4F29B7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7"/>
          <p:cNvSpPr/>
          <p:nvPr/>
        </p:nvSpPr>
        <p:spPr>
          <a:xfrm>
            <a:off x="5897642" y="3055144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1">
              <a:lnSpc>
                <a:spcPct val="125000"/>
              </a:lnSpc>
              <a:buSzPts val="2200"/>
            </a:pPr>
            <a:r>
              <a:rPr lang="en-US" sz="2200" b="1" dirty="0" err="1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تحفيظ</a:t>
            </a:r>
            <a:r>
              <a:rPr lang="en-US" sz="2200" b="1" dirty="0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2200" b="1" dirty="0" err="1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تفاعلي</a:t>
            </a:r>
            <a:endParaRPr sz="2200" b="1" dirty="0">
              <a:solidFill>
                <a:srgbClr val="6724D9"/>
              </a:solidFill>
              <a:latin typeface="Lama Sans Bold" panose="00000200000000000000" pitchFamily="2" charset="-78"/>
              <a:cs typeface="Lama Sans Bold" panose="00000200000000000000" pitchFamily="2" charset="-78"/>
            </a:endParaRPr>
          </a:p>
        </p:txBody>
      </p:sp>
      <p:sp>
        <p:nvSpPr>
          <p:cNvPr id="157" name="Google Shape;157;p27"/>
          <p:cNvSpPr/>
          <p:nvPr/>
        </p:nvSpPr>
        <p:spPr>
          <a:xfrm>
            <a:off x="5474375" y="3545562"/>
            <a:ext cx="3681770" cy="108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1">
              <a:lnSpc>
                <a:spcPct val="157142"/>
              </a:lnSpc>
              <a:buSzPts val="1750"/>
              <a:buFont typeface="Arial"/>
              <a:buNone/>
            </a:pP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أدوات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بصرية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ثلاثية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الأبعاد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للمساعدة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في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حفظ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الآيات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،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مع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تتبع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ذكي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للتقدم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والتكرار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.</a:t>
            </a:r>
            <a:endParaRPr sz="1750" dirty="0">
              <a:solidFill>
                <a:srgbClr val="FB4B5D"/>
              </a:solidFill>
              <a:latin typeface="Lama Sans Medium" panose="00000200000000000000" pitchFamily="2" charset="-78"/>
              <a:cs typeface="Lama Sans Medium" panose="00000200000000000000" pitchFamily="2" charset="-78"/>
            </a:endParaRPr>
          </a:p>
        </p:txBody>
      </p:sp>
      <p:sp>
        <p:nvSpPr>
          <p:cNvPr id="158" name="Google Shape;158;p27"/>
          <p:cNvSpPr/>
          <p:nvPr/>
        </p:nvSpPr>
        <p:spPr>
          <a:xfrm>
            <a:off x="793909" y="2797850"/>
            <a:ext cx="4196358" cy="2093714"/>
          </a:xfrm>
          <a:prstGeom prst="roundRect">
            <a:avLst>
              <a:gd name="adj" fmla="val 4550"/>
            </a:avLst>
          </a:prstGeom>
          <a:solidFill>
            <a:srgbClr val="FFFFFF"/>
          </a:solidFill>
          <a:ln w="30475" cap="flat" cmpd="sng">
            <a:solidFill>
              <a:srgbClr val="4F29B7"/>
            </a:solidFill>
            <a:prstDash val="solid"/>
            <a:round/>
            <a:headEnd type="none" w="sm" len="sm"/>
            <a:tailEnd type="none" w="sm" len="sm"/>
          </a:ln>
          <a:effectLst>
            <a:outerShdw dist="29210" dir="2700000" algn="bl" rotWithShape="0">
              <a:srgbClr val="4F29B7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7"/>
          <p:cNvSpPr/>
          <p:nvPr/>
        </p:nvSpPr>
        <p:spPr>
          <a:xfrm>
            <a:off x="1474470" y="3055144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1">
              <a:lnSpc>
                <a:spcPct val="125000"/>
              </a:lnSpc>
              <a:buSzPts val="2200"/>
              <a:buFont typeface="Arial"/>
              <a:buNone/>
            </a:pPr>
            <a:r>
              <a:rPr lang="en-US" sz="2200" b="1" dirty="0" err="1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تدبر</a:t>
            </a:r>
            <a:r>
              <a:rPr lang="en-US" sz="2200" b="1" dirty="0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2200" b="1" dirty="0" err="1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عميق</a:t>
            </a:r>
            <a:endParaRPr sz="2200" b="1" dirty="0">
              <a:solidFill>
                <a:srgbClr val="6724D9"/>
              </a:solidFill>
              <a:latin typeface="Lama Sans Bold" panose="00000200000000000000" pitchFamily="2" charset="-78"/>
              <a:cs typeface="Lama Sans Bold" panose="00000200000000000000" pitchFamily="2" charset="-78"/>
            </a:endParaRPr>
          </a:p>
        </p:txBody>
      </p:sp>
      <p:sp>
        <p:nvSpPr>
          <p:cNvPr id="160" name="Google Shape;160;p27"/>
          <p:cNvSpPr/>
          <p:nvPr/>
        </p:nvSpPr>
        <p:spPr>
          <a:xfrm>
            <a:off x="1051203" y="3545562"/>
            <a:ext cx="3681770" cy="108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1">
              <a:lnSpc>
                <a:spcPct val="157142"/>
              </a:lnSpc>
              <a:buSzPts val="1750"/>
              <a:buFont typeface="Arial"/>
              <a:buNone/>
            </a:pP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تصور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معاني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الآيات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والمفاهيم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القرآنية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من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خلال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نماذج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تفاعلية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ثلاثية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الأبعاد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.</a:t>
            </a:r>
            <a:endParaRPr sz="1750" dirty="0">
              <a:solidFill>
                <a:srgbClr val="FB4B5D"/>
              </a:solidFill>
              <a:latin typeface="Lama Sans Medium" panose="00000200000000000000" pitchFamily="2" charset="-78"/>
              <a:cs typeface="Lama Sans Medium" panose="00000200000000000000" pitchFamily="2" charset="-78"/>
            </a:endParaRPr>
          </a:p>
        </p:txBody>
      </p:sp>
      <p:sp>
        <p:nvSpPr>
          <p:cNvPr id="161" name="Google Shape;161;p27"/>
          <p:cNvSpPr/>
          <p:nvPr/>
        </p:nvSpPr>
        <p:spPr>
          <a:xfrm>
            <a:off x="9640252" y="5118378"/>
            <a:ext cx="4196358" cy="2093714"/>
          </a:xfrm>
          <a:prstGeom prst="roundRect">
            <a:avLst>
              <a:gd name="adj" fmla="val 4550"/>
            </a:avLst>
          </a:prstGeom>
          <a:solidFill>
            <a:srgbClr val="FFFFFF"/>
          </a:solidFill>
          <a:ln w="30475" cap="flat" cmpd="sng">
            <a:solidFill>
              <a:srgbClr val="4F29B7"/>
            </a:solidFill>
            <a:prstDash val="solid"/>
            <a:round/>
            <a:headEnd type="none" w="sm" len="sm"/>
            <a:tailEnd type="none" w="sm" len="sm"/>
          </a:ln>
          <a:effectLst>
            <a:outerShdw dist="29210" dir="2700000" algn="bl" rotWithShape="0">
              <a:srgbClr val="4F29B7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7"/>
          <p:cNvSpPr/>
          <p:nvPr/>
        </p:nvSpPr>
        <p:spPr>
          <a:xfrm>
            <a:off x="10320814" y="5375672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1">
              <a:lnSpc>
                <a:spcPct val="125000"/>
              </a:lnSpc>
              <a:buSzPts val="2200"/>
            </a:pPr>
            <a:r>
              <a:rPr lang="en-US" sz="2200" b="1" dirty="0" err="1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تعلم</a:t>
            </a:r>
            <a:r>
              <a:rPr lang="en-US" sz="2200" b="1" dirty="0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2200" b="1" dirty="0" err="1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اللغة</a:t>
            </a:r>
            <a:r>
              <a:rPr lang="en-US" sz="2200" b="1" dirty="0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2200" b="1" dirty="0" err="1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العربية</a:t>
            </a:r>
            <a:endParaRPr sz="2200" b="1" dirty="0">
              <a:solidFill>
                <a:srgbClr val="6724D9"/>
              </a:solidFill>
              <a:latin typeface="Lama Sans Bold" panose="00000200000000000000" pitchFamily="2" charset="-78"/>
              <a:cs typeface="Lama Sans Bold" panose="00000200000000000000" pitchFamily="2" charset="-78"/>
            </a:endParaRPr>
          </a:p>
        </p:txBody>
      </p:sp>
      <p:sp>
        <p:nvSpPr>
          <p:cNvPr id="163" name="Google Shape;163;p27"/>
          <p:cNvSpPr/>
          <p:nvPr/>
        </p:nvSpPr>
        <p:spPr>
          <a:xfrm>
            <a:off x="9897547" y="5866090"/>
            <a:ext cx="3681770" cy="108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1">
              <a:lnSpc>
                <a:spcPct val="157142"/>
              </a:lnSpc>
              <a:buSzPts val="1750"/>
            </a:pP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دروس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تفاعلية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للغة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العربية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الفصحى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مع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سياقات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مرئية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لمفردات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القرآن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الكريم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.</a:t>
            </a:r>
            <a:endParaRPr sz="1750" dirty="0">
              <a:solidFill>
                <a:srgbClr val="FB4B5D"/>
              </a:solidFill>
              <a:latin typeface="Lama Sans Medium" panose="00000200000000000000" pitchFamily="2" charset="-78"/>
              <a:cs typeface="Lama Sans Medium" panose="00000200000000000000" pitchFamily="2" charset="-78"/>
            </a:endParaRPr>
          </a:p>
        </p:txBody>
      </p:sp>
      <p:sp>
        <p:nvSpPr>
          <p:cNvPr id="164" name="Google Shape;164;p27"/>
          <p:cNvSpPr/>
          <p:nvPr/>
        </p:nvSpPr>
        <p:spPr>
          <a:xfrm>
            <a:off x="5217081" y="5118378"/>
            <a:ext cx="4196358" cy="2093714"/>
          </a:xfrm>
          <a:prstGeom prst="roundRect">
            <a:avLst>
              <a:gd name="adj" fmla="val 4550"/>
            </a:avLst>
          </a:prstGeom>
          <a:solidFill>
            <a:srgbClr val="FFFFFF"/>
          </a:solidFill>
          <a:ln w="30475" cap="flat" cmpd="sng">
            <a:solidFill>
              <a:srgbClr val="4F29B7"/>
            </a:solidFill>
            <a:prstDash val="solid"/>
            <a:round/>
            <a:headEnd type="none" w="sm" len="sm"/>
            <a:tailEnd type="none" w="sm" len="sm"/>
          </a:ln>
          <a:effectLst>
            <a:outerShdw dist="29210" dir="2700000" algn="bl" rotWithShape="0">
              <a:srgbClr val="4F29B7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7"/>
          <p:cNvSpPr/>
          <p:nvPr/>
        </p:nvSpPr>
        <p:spPr>
          <a:xfrm>
            <a:off x="5897642" y="5375672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1">
              <a:lnSpc>
                <a:spcPct val="125000"/>
              </a:lnSpc>
              <a:buSzPts val="2200"/>
              <a:buFont typeface="Arial"/>
              <a:buNone/>
            </a:pPr>
            <a:r>
              <a:rPr lang="en-US" sz="2200" b="1" dirty="0" err="1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مجتمعات</a:t>
            </a:r>
            <a:r>
              <a:rPr lang="en-US" sz="2200" b="1" dirty="0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2200" b="1" dirty="0" err="1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افتراضية</a:t>
            </a:r>
            <a:endParaRPr sz="2200" b="1" dirty="0">
              <a:solidFill>
                <a:srgbClr val="6724D9"/>
              </a:solidFill>
              <a:latin typeface="Lama Sans Bold" panose="00000200000000000000" pitchFamily="2" charset="-78"/>
              <a:cs typeface="Lama Sans Bold" panose="00000200000000000000" pitchFamily="2" charset="-78"/>
            </a:endParaRPr>
          </a:p>
        </p:txBody>
      </p:sp>
      <p:sp>
        <p:nvSpPr>
          <p:cNvPr id="166" name="Google Shape;166;p27"/>
          <p:cNvSpPr/>
          <p:nvPr/>
        </p:nvSpPr>
        <p:spPr>
          <a:xfrm>
            <a:off x="5474375" y="5866090"/>
            <a:ext cx="3681770" cy="725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1">
              <a:lnSpc>
                <a:spcPct val="157142"/>
              </a:lnSpc>
              <a:buSzPts val="1750"/>
            </a:pP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مساحات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مشتركة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للدراسة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الجماعية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والتلاوة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وتبادل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المعرفة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والتفاسير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.</a:t>
            </a:r>
            <a:endParaRPr sz="1750" dirty="0">
              <a:solidFill>
                <a:srgbClr val="FB4B5D"/>
              </a:solidFill>
              <a:latin typeface="Lama Sans Medium" panose="00000200000000000000" pitchFamily="2" charset="-78"/>
              <a:cs typeface="Lama Sans Medium" panose="00000200000000000000" pitchFamily="2" charset="-78"/>
            </a:endParaRPr>
          </a:p>
        </p:txBody>
      </p:sp>
      <p:sp>
        <p:nvSpPr>
          <p:cNvPr id="167" name="Google Shape;167;p27"/>
          <p:cNvSpPr/>
          <p:nvPr/>
        </p:nvSpPr>
        <p:spPr>
          <a:xfrm>
            <a:off x="793909" y="5118378"/>
            <a:ext cx="4196358" cy="2093714"/>
          </a:xfrm>
          <a:prstGeom prst="roundRect">
            <a:avLst>
              <a:gd name="adj" fmla="val 4550"/>
            </a:avLst>
          </a:prstGeom>
          <a:solidFill>
            <a:srgbClr val="FFFFFF"/>
          </a:solidFill>
          <a:ln w="30475" cap="flat" cmpd="sng">
            <a:solidFill>
              <a:srgbClr val="4F29B7"/>
            </a:solidFill>
            <a:prstDash val="solid"/>
            <a:round/>
            <a:headEnd type="none" w="sm" len="sm"/>
            <a:tailEnd type="none" w="sm" len="sm"/>
          </a:ln>
          <a:effectLst>
            <a:outerShdw dist="29210" dir="2700000" algn="bl" rotWithShape="0">
              <a:srgbClr val="4F29B7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7"/>
          <p:cNvSpPr/>
          <p:nvPr/>
        </p:nvSpPr>
        <p:spPr>
          <a:xfrm>
            <a:off x="1474470" y="5375672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1">
              <a:lnSpc>
                <a:spcPct val="125000"/>
              </a:lnSpc>
              <a:buSzPts val="2200"/>
            </a:pPr>
            <a:r>
              <a:rPr lang="en-US" sz="2200" b="1" dirty="0" err="1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وصول</a:t>
            </a:r>
            <a:r>
              <a:rPr lang="en-US" sz="2200" b="1" dirty="0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2200" b="1" dirty="0" err="1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شامل</a:t>
            </a:r>
            <a:endParaRPr sz="2200" b="1" dirty="0">
              <a:solidFill>
                <a:srgbClr val="6724D9"/>
              </a:solidFill>
              <a:latin typeface="Lama Sans Bold" panose="00000200000000000000" pitchFamily="2" charset="-78"/>
              <a:cs typeface="Lama Sans Bold" panose="00000200000000000000" pitchFamily="2" charset="-78"/>
            </a:endParaRPr>
          </a:p>
        </p:txBody>
      </p:sp>
      <p:sp>
        <p:nvSpPr>
          <p:cNvPr id="169" name="Google Shape;169;p27"/>
          <p:cNvSpPr/>
          <p:nvPr/>
        </p:nvSpPr>
        <p:spPr>
          <a:xfrm>
            <a:off x="1051203" y="5866090"/>
            <a:ext cx="3681770" cy="108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1">
              <a:lnSpc>
                <a:spcPct val="157142"/>
              </a:lnSpc>
              <a:buSzPts val="1750"/>
              <a:buFont typeface="Arial"/>
              <a:buNone/>
            </a:pP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توفير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واجهات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قراءة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وحفظ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مبتكرة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للأشخاص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ذوي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الاحتياجات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الخاصة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،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مثل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الصم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والمكفوفين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.</a:t>
            </a:r>
            <a:endParaRPr sz="1750" dirty="0">
              <a:solidFill>
                <a:srgbClr val="FB4B5D"/>
              </a:solidFill>
              <a:latin typeface="Lama Sans Medium" panose="00000200000000000000" pitchFamily="2" charset="-78"/>
              <a:cs typeface="Lama Sans Medium" panose="00000200000000000000" pitchFamily="2" charset="-7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65F9394-54B5-B54E-E0A9-B0EEC626CD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525" y="882195"/>
            <a:ext cx="1391127" cy="102339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EC4FFB09-EB32-2DE6-0316-84A17314C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19" y="3931920"/>
            <a:ext cx="13408762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8"/>
          <p:cNvSpPr/>
          <p:nvPr/>
        </p:nvSpPr>
        <p:spPr>
          <a:xfrm>
            <a:off x="12549664" y="3015615"/>
            <a:ext cx="1286947" cy="426244"/>
          </a:xfrm>
          <a:prstGeom prst="roundRect">
            <a:avLst>
              <a:gd name="adj" fmla="val 17880"/>
            </a:avLst>
          </a:prstGeom>
          <a:solidFill>
            <a:srgbClr val="DED5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8"/>
          <p:cNvSpPr/>
          <p:nvPr/>
        </p:nvSpPr>
        <p:spPr>
          <a:xfrm>
            <a:off x="12685752" y="3083600"/>
            <a:ext cx="1014770" cy="290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lnSpc>
                <a:spcPct val="1607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lexandria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lexandria"/>
                <a:ea typeface="Alexandria"/>
                <a:cs typeface="Alexandria"/>
                <a:sym typeface="Alexandria"/>
              </a:rPr>
              <a:t>المحور الثاني</a:t>
            </a:r>
            <a:endParaRPr sz="1400" b="0" i="0" u="none" strike="noStrike" cap="none"/>
          </a:p>
        </p:txBody>
      </p:sp>
      <p:sp>
        <p:nvSpPr>
          <p:cNvPr id="177" name="Google Shape;177;p28"/>
          <p:cNvSpPr/>
          <p:nvPr/>
        </p:nvSpPr>
        <p:spPr>
          <a:xfrm>
            <a:off x="1498878" y="3509724"/>
            <a:ext cx="11632525" cy="978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1">
              <a:lnSpc>
                <a:spcPct val="125203"/>
              </a:lnSpc>
              <a:buSzPts val="6150"/>
            </a:pPr>
            <a:r>
              <a:rPr lang="en-US" sz="4800" kern="1200" dirty="0" err="1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تطور</a:t>
            </a:r>
            <a:r>
              <a:rPr lang="en-US" sz="4800" kern="1200" dirty="0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</a:t>
            </a:r>
            <a:r>
              <a:rPr lang="en-US" sz="4800" kern="1200" dirty="0" err="1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تقنيات</a:t>
            </a:r>
            <a:r>
              <a:rPr lang="en-US" sz="4800" kern="1200" dirty="0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</a:t>
            </a:r>
            <a:r>
              <a:rPr lang="en-US" sz="4800" kern="1200" dirty="0" err="1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الواقع</a:t>
            </a:r>
            <a:r>
              <a:rPr lang="en-US" sz="4800" kern="1200" dirty="0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</a:t>
            </a:r>
            <a:r>
              <a:rPr lang="en-US" sz="4800" kern="1200" dirty="0" err="1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الممتد</a:t>
            </a:r>
            <a:r>
              <a:rPr lang="en-US" sz="4800" kern="1200" dirty="0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XR </a:t>
            </a:r>
            <a:endParaRPr sz="4800" kern="1200" dirty="0">
              <a:solidFill>
                <a:srgbClr val="9AAE8F"/>
              </a:solidFill>
              <a:latin typeface="Lama Sans Light" pitchFamily="2" charset="-78"/>
              <a:ea typeface="+mn-ea"/>
              <a:cs typeface="Lama Sans Light" pitchFamily="2" charset="-78"/>
            </a:endParaRPr>
          </a:p>
        </p:txBody>
      </p:sp>
      <p:sp>
        <p:nvSpPr>
          <p:cNvPr id="178" name="Google Shape;178;p28"/>
          <p:cNvSpPr/>
          <p:nvPr/>
        </p:nvSpPr>
        <p:spPr>
          <a:xfrm>
            <a:off x="793790" y="4329350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1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Alexandria"/>
              <a:buNone/>
            </a:pPr>
            <a:r>
              <a:rPr lang="en-US" sz="2000" kern="1200" dirty="0" err="1">
                <a:solidFill>
                  <a:srgbClr val="6724D9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من</a:t>
            </a:r>
            <a:r>
              <a:rPr lang="en-US" sz="2000" kern="1200" dirty="0">
                <a:solidFill>
                  <a:srgbClr val="6724D9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</a:t>
            </a:r>
            <a:r>
              <a:rPr lang="en-US" sz="2000" kern="1200" dirty="0" err="1">
                <a:solidFill>
                  <a:srgbClr val="6724D9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الخيال</a:t>
            </a:r>
            <a:r>
              <a:rPr lang="en-US" sz="2000" kern="1200" dirty="0">
                <a:solidFill>
                  <a:srgbClr val="6724D9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</a:t>
            </a:r>
            <a:r>
              <a:rPr lang="en-US" sz="2000" kern="1200" dirty="0" err="1">
                <a:solidFill>
                  <a:srgbClr val="6724D9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العلمي</a:t>
            </a:r>
            <a:r>
              <a:rPr lang="en-US" sz="2000" kern="1200" dirty="0">
                <a:solidFill>
                  <a:srgbClr val="6724D9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</a:t>
            </a:r>
            <a:r>
              <a:rPr lang="en-US" sz="2000" kern="1200" dirty="0" err="1">
                <a:solidFill>
                  <a:srgbClr val="6724D9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إلى</a:t>
            </a:r>
            <a:r>
              <a:rPr lang="en-US" sz="2000" kern="1200" dirty="0">
                <a:solidFill>
                  <a:srgbClr val="6724D9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</a:t>
            </a:r>
            <a:r>
              <a:rPr lang="en-US" sz="2000" kern="1200" dirty="0" err="1">
                <a:solidFill>
                  <a:srgbClr val="6724D9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الواقع</a:t>
            </a:r>
            <a:r>
              <a:rPr lang="en-US" sz="2000" kern="1200" dirty="0">
                <a:solidFill>
                  <a:srgbClr val="6724D9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</a:t>
            </a:r>
            <a:r>
              <a:rPr lang="en-US" sz="2000" kern="1200" dirty="0" err="1">
                <a:solidFill>
                  <a:srgbClr val="6724D9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اليومي</a:t>
            </a:r>
            <a:endParaRPr sz="2000" kern="1200" dirty="0">
              <a:solidFill>
                <a:srgbClr val="6724D9"/>
              </a:solidFill>
              <a:latin typeface="Lama Sans Light" pitchFamily="2" charset="-78"/>
              <a:ea typeface="+mn-ea"/>
              <a:cs typeface="Lama Sans Light" pitchFamily="2" charset="-7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62B0D1B-66CA-F610-8CDA-11CB44D6B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25" y="882195"/>
            <a:ext cx="1391127" cy="102339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B43E42F-FD56-BACA-F5E4-443E5348C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19" y="0"/>
            <a:ext cx="13408762" cy="8229600"/>
          </a:xfrm>
          <a:prstGeom prst="rect">
            <a:avLst/>
          </a:prstGeom>
        </p:spPr>
      </p:pic>
      <p:sp>
        <p:nvSpPr>
          <p:cNvPr id="184" name="Google Shape;184;p29"/>
          <p:cNvSpPr/>
          <p:nvPr/>
        </p:nvSpPr>
        <p:spPr>
          <a:xfrm>
            <a:off x="5708452" y="656868"/>
            <a:ext cx="8486537" cy="697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1">
              <a:lnSpc>
                <a:spcPct val="12528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0"/>
              <a:buFont typeface="Alexandria"/>
              <a:buNone/>
            </a:pPr>
            <a:r>
              <a:rPr lang="en-US" sz="4400" kern="1200" dirty="0" err="1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أنواع</a:t>
            </a:r>
            <a:r>
              <a:rPr lang="en-US" sz="4400" kern="1200" dirty="0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</a:t>
            </a:r>
            <a:r>
              <a:rPr lang="en-US" sz="4400" kern="1200" dirty="0" err="1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تقنيات</a:t>
            </a:r>
            <a:r>
              <a:rPr lang="en-US" sz="4400" kern="1200" dirty="0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</a:t>
            </a:r>
            <a:r>
              <a:rPr lang="en-US" sz="4400" kern="1200" dirty="0" err="1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الواقع</a:t>
            </a:r>
            <a:r>
              <a:rPr lang="en-US" sz="4400" kern="1200" dirty="0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</a:t>
            </a:r>
            <a:r>
              <a:rPr lang="en-US" sz="4400" kern="1200" dirty="0" err="1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الممتد</a:t>
            </a:r>
            <a:r>
              <a:rPr lang="en-US" sz="4400" kern="1200" dirty="0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(XR)</a:t>
            </a:r>
            <a:endParaRPr sz="4400" kern="1200" dirty="0">
              <a:solidFill>
                <a:srgbClr val="9AAE8F"/>
              </a:solidFill>
              <a:latin typeface="Lama Sans Light" pitchFamily="2" charset="-78"/>
              <a:ea typeface="+mn-ea"/>
              <a:cs typeface="Lama Sans Light" pitchFamily="2" charset="-78"/>
            </a:endParaRPr>
          </a:p>
        </p:txBody>
      </p:sp>
      <p:sp>
        <p:nvSpPr>
          <p:cNvPr id="185" name="Google Shape;185;p29"/>
          <p:cNvSpPr/>
          <p:nvPr/>
        </p:nvSpPr>
        <p:spPr>
          <a:xfrm>
            <a:off x="781407" y="1794153"/>
            <a:ext cx="13067586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1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Alexandria"/>
              <a:buNone/>
            </a:pPr>
            <a:r>
              <a:rPr lang="en-US" sz="2000" kern="1200" dirty="0" err="1">
                <a:solidFill>
                  <a:srgbClr val="6724D9"/>
                </a:solidFill>
                <a:latin typeface="Lama Sans Medium" panose="00000200000000000000" pitchFamily="2" charset="-78"/>
                <a:ea typeface="+mn-ea"/>
                <a:cs typeface="Lama Sans Medium" panose="00000200000000000000" pitchFamily="2" charset="-78"/>
                <a:sym typeface="Alexandria"/>
              </a:rPr>
              <a:t>تختلف</a:t>
            </a:r>
            <a:r>
              <a:rPr lang="en-US" sz="2000" kern="1200" dirty="0">
                <a:solidFill>
                  <a:srgbClr val="6724D9"/>
                </a:solidFill>
                <a:latin typeface="Lama Sans Medium" panose="00000200000000000000" pitchFamily="2" charset="-78"/>
                <a:ea typeface="+mn-ea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2000" kern="1200" dirty="0" err="1">
                <a:solidFill>
                  <a:srgbClr val="6724D9"/>
                </a:solidFill>
                <a:latin typeface="Lama Sans Medium" panose="00000200000000000000" pitchFamily="2" charset="-78"/>
                <a:ea typeface="+mn-ea"/>
                <a:cs typeface="Lama Sans Medium" panose="00000200000000000000" pitchFamily="2" charset="-78"/>
                <a:sym typeface="Alexandria"/>
              </a:rPr>
              <a:t>تقنيات</a:t>
            </a:r>
            <a:r>
              <a:rPr lang="en-US" sz="2000" kern="1200" dirty="0">
                <a:solidFill>
                  <a:srgbClr val="6724D9"/>
                </a:solidFill>
                <a:latin typeface="Lama Sans Medium" panose="00000200000000000000" pitchFamily="2" charset="-78"/>
                <a:ea typeface="+mn-ea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2000" kern="1200" dirty="0" err="1">
                <a:solidFill>
                  <a:srgbClr val="6724D9"/>
                </a:solidFill>
                <a:latin typeface="Lama Sans Medium" panose="00000200000000000000" pitchFamily="2" charset="-78"/>
                <a:ea typeface="+mn-ea"/>
                <a:cs typeface="Lama Sans Medium" panose="00000200000000000000" pitchFamily="2" charset="-78"/>
                <a:sym typeface="Alexandria"/>
              </a:rPr>
              <a:t>الواقع</a:t>
            </a:r>
            <a:r>
              <a:rPr lang="en-US" sz="2000" kern="1200" dirty="0">
                <a:solidFill>
                  <a:srgbClr val="6724D9"/>
                </a:solidFill>
                <a:latin typeface="Lama Sans Medium" panose="00000200000000000000" pitchFamily="2" charset="-78"/>
                <a:ea typeface="+mn-ea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2000" kern="1200" dirty="0" err="1">
                <a:solidFill>
                  <a:srgbClr val="6724D9"/>
                </a:solidFill>
                <a:latin typeface="Lama Sans Medium" panose="00000200000000000000" pitchFamily="2" charset="-78"/>
                <a:ea typeface="+mn-ea"/>
                <a:cs typeface="Lama Sans Medium" panose="00000200000000000000" pitchFamily="2" charset="-78"/>
                <a:sym typeface="Alexandria"/>
              </a:rPr>
              <a:t>الممتد</a:t>
            </a:r>
            <a:r>
              <a:rPr lang="en-US" sz="2000" kern="1200" dirty="0">
                <a:solidFill>
                  <a:srgbClr val="6724D9"/>
                </a:solidFill>
                <a:latin typeface="Lama Sans Medium" panose="00000200000000000000" pitchFamily="2" charset="-78"/>
                <a:ea typeface="+mn-ea"/>
                <a:cs typeface="Lama Sans Medium" panose="00000200000000000000" pitchFamily="2" charset="-78"/>
                <a:sym typeface="Alexandria"/>
              </a:rPr>
              <a:t>(XR) </a:t>
            </a:r>
            <a:r>
              <a:rPr lang="ar-SA" sz="2000" kern="1200" dirty="0">
                <a:solidFill>
                  <a:srgbClr val="6724D9"/>
                </a:solidFill>
                <a:latin typeface="Lama Sans Medium" panose="00000200000000000000" pitchFamily="2" charset="-78"/>
                <a:ea typeface="+mn-ea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2000" kern="1200" dirty="0" err="1">
                <a:solidFill>
                  <a:srgbClr val="6724D9"/>
                </a:solidFill>
                <a:latin typeface="Lama Sans Medium" panose="00000200000000000000" pitchFamily="2" charset="-78"/>
                <a:ea typeface="+mn-ea"/>
                <a:cs typeface="Lama Sans Medium" panose="00000200000000000000" pitchFamily="2" charset="-78"/>
                <a:sym typeface="Alexandria"/>
              </a:rPr>
              <a:t>في</a:t>
            </a:r>
            <a:r>
              <a:rPr lang="en-US" sz="2000" kern="1200" dirty="0">
                <a:solidFill>
                  <a:srgbClr val="6724D9"/>
                </a:solidFill>
                <a:latin typeface="Lama Sans Medium" panose="00000200000000000000" pitchFamily="2" charset="-78"/>
                <a:ea typeface="+mn-ea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2000" kern="1200" dirty="0" err="1">
                <a:solidFill>
                  <a:srgbClr val="6724D9"/>
                </a:solidFill>
                <a:latin typeface="Lama Sans Medium" panose="00000200000000000000" pitchFamily="2" charset="-78"/>
                <a:ea typeface="+mn-ea"/>
                <a:cs typeface="Lama Sans Medium" panose="00000200000000000000" pitchFamily="2" charset="-78"/>
                <a:sym typeface="Alexandria"/>
              </a:rPr>
              <a:t>كيفية</a:t>
            </a:r>
            <a:r>
              <a:rPr lang="en-US" sz="2000" kern="1200" dirty="0">
                <a:solidFill>
                  <a:srgbClr val="6724D9"/>
                </a:solidFill>
                <a:latin typeface="Lama Sans Medium" panose="00000200000000000000" pitchFamily="2" charset="-78"/>
                <a:ea typeface="+mn-ea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2000" kern="1200" dirty="0" err="1">
                <a:solidFill>
                  <a:srgbClr val="6724D9"/>
                </a:solidFill>
                <a:latin typeface="Lama Sans Medium" panose="00000200000000000000" pitchFamily="2" charset="-78"/>
                <a:ea typeface="+mn-ea"/>
                <a:cs typeface="Lama Sans Medium" panose="00000200000000000000" pitchFamily="2" charset="-78"/>
                <a:sym typeface="Alexandria"/>
              </a:rPr>
              <a:t>مزجها</a:t>
            </a:r>
            <a:r>
              <a:rPr lang="en-US" sz="2000" kern="1200" dirty="0">
                <a:solidFill>
                  <a:srgbClr val="6724D9"/>
                </a:solidFill>
                <a:latin typeface="Lama Sans Medium" panose="00000200000000000000" pitchFamily="2" charset="-78"/>
                <a:ea typeface="+mn-ea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2000" kern="1200" dirty="0" err="1">
                <a:solidFill>
                  <a:srgbClr val="6724D9"/>
                </a:solidFill>
                <a:latin typeface="Lama Sans Medium" panose="00000200000000000000" pitchFamily="2" charset="-78"/>
                <a:ea typeface="+mn-ea"/>
                <a:cs typeface="Lama Sans Medium" panose="00000200000000000000" pitchFamily="2" charset="-78"/>
                <a:sym typeface="Alexandria"/>
              </a:rPr>
              <a:t>بين</a:t>
            </a:r>
            <a:r>
              <a:rPr lang="en-US" sz="2000" kern="1200" dirty="0">
                <a:solidFill>
                  <a:srgbClr val="6724D9"/>
                </a:solidFill>
                <a:latin typeface="Lama Sans Medium" panose="00000200000000000000" pitchFamily="2" charset="-78"/>
                <a:ea typeface="+mn-ea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2000" kern="1200" dirty="0" err="1">
                <a:solidFill>
                  <a:srgbClr val="6724D9"/>
                </a:solidFill>
                <a:latin typeface="Lama Sans Medium" panose="00000200000000000000" pitchFamily="2" charset="-78"/>
                <a:ea typeface="+mn-ea"/>
                <a:cs typeface="Lama Sans Medium" panose="00000200000000000000" pitchFamily="2" charset="-78"/>
                <a:sym typeface="Alexandria"/>
              </a:rPr>
              <a:t>العالم</a:t>
            </a:r>
            <a:r>
              <a:rPr lang="en-US" sz="2000" kern="1200" dirty="0">
                <a:solidFill>
                  <a:srgbClr val="6724D9"/>
                </a:solidFill>
                <a:latin typeface="Lama Sans Medium" panose="00000200000000000000" pitchFamily="2" charset="-78"/>
                <a:ea typeface="+mn-ea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2000" kern="1200" dirty="0" err="1">
                <a:solidFill>
                  <a:srgbClr val="6724D9"/>
                </a:solidFill>
                <a:latin typeface="Lama Sans Medium" panose="00000200000000000000" pitchFamily="2" charset="-78"/>
                <a:ea typeface="+mn-ea"/>
                <a:cs typeface="Lama Sans Medium" panose="00000200000000000000" pitchFamily="2" charset="-78"/>
                <a:sym typeface="Alexandria"/>
              </a:rPr>
              <a:t>الحقيقي</a:t>
            </a:r>
            <a:r>
              <a:rPr lang="en-US" sz="2000" kern="1200" dirty="0">
                <a:solidFill>
                  <a:srgbClr val="6724D9"/>
                </a:solidFill>
                <a:latin typeface="Lama Sans Medium" panose="00000200000000000000" pitchFamily="2" charset="-78"/>
                <a:ea typeface="+mn-ea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2000" kern="1200" dirty="0" err="1">
                <a:solidFill>
                  <a:srgbClr val="6724D9"/>
                </a:solidFill>
                <a:latin typeface="Lama Sans Medium" panose="00000200000000000000" pitchFamily="2" charset="-78"/>
                <a:ea typeface="+mn-ea"/>
                <a:cs typeface="Lama Sans Medium" panose="00000200000000000000" pitchFamily="2" charset="-78"/>
                <a:sym typeface="Alexandria"/>
              </a:rPr>
              <a:t>والرقمي</a:t>
            </a:r>
            <a:r>
              <a:rPr lang="en-US" sz="2000" kern="1200" dirty="0">
                <a:solidFill>
                  <a:srgbClr val="6724D9"/>
                </a:solidFill>
                <a:latin typeface="Lama Sans Medium" panose="00000200000000000000" pitchFamily="2" charset="-78"/>
                <a:ea typeface="+mn-ea"/>
                <a:cs typeface="Lama Sans Medium" panose="00000200000000000000" pitchFamily="2" charset="-78"/>
                <a:sym typeface="Alexandria"/>
              </a:rPr>
              <a:t>، </a:t>
            </a:r>
            <a:r>
              <a:rPr lang="en-US" sz="2000" kern="1200" dirty="0" err="1">
                <a:solidFill>
                  <a:srgbClr val="6724D9"/>
                </a:solidFill>
                <a:latin typeface="Lama Sans Medium" panose="00000200000000000000" pitchFamily="2" charset="-78"/>
                <a:ea typeface="+mn-ea"/>
                <a:cs typeface="Lama Sans Medium" panose="00000200000000000000" pitchFamily="2" charset="-78"/>
                <a:sym typeface="Alexandria"/>
              </a:rPr>
              <a:t>مقدمةً</a:t>
            </a:r>
            <a:r>
              <a:rPr lang="en-US" sz="2000" kern="1200" dirty="0">
                <a:solidFill>
                  <a:srgbClr val="6724D9"/>
                </a:solidFill>
                <a:latin typeface="Lama Sans Medium" panose="00000200000000000000" pitchFamily="2" charset="-78"/>
                <a:ea typeface="+mn-ea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2000" kern="1200" dirty="0" err="1">
                <a:solidFill>
                  <a:srgbClr val="6724D9"/>
                </a:solidFill>
                <a:latin typeface="Lama Sans Medium" panose="00000200000000000000" pitchFamily="2" charset="-78"/>
                <a:ea typeface="+mn-ea"/>
                <a:cs typeface="Lama Sans Medium" panose="00000200000000000000" pitchFamily="2" charset="-78"/>
                <a:sym typeface="Alexandria"/>
              </a:rPr>
              <a:t>تجارب</a:t>
            </a:r>
            <a:r>
              <a:rPr lang="en-US" sz="2000" kern="1200" dirty="0">
                <a:solidFill>
                  <a:srgbClr val="6724D9"/>
                </a:solidFill>
                <a:latin typeface="Lama Sans Medium" panose="00000200000000000000" pitchFamily="2" charset="-78"/>
                <a:ea typeface="+mn-ea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2000" kern="1200" dirty="0" err="1">
                <a:solidFill>
                  <a:srgbClr val="6724D9"/>
                </a:solidFill>
                <a:latin typeface="Lama Sans Medium" panose="00000200000000000000" pitchFamily="2" charset="-78"/>
                <a:ea typeface="+mn-ea"/>
                <a:cs typeface="Lama Sans Medium" panose="00000200000000000000" pitchFamily="2" charset="-78"/>
                <a:sym typeface="Alexandria"/>
              </a:rPr>
              <a:t>فريدة</a:t>
            </a:r>
            <a:r>
              <a:rPr lang="en-US" sz="2000" kern="1200" dirty="0">
                <a:solidFill>
                  <a:srgbClr val="6724D9"/>
                </a:solidFill>
                <a:latin typeface="Lama Sans Medium" panose="00000200000000000000" pitchFamily="2" charset="-78"/>
                <a:ea typeface="+mn-ea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2000" kern="1200" dirty="0" err="1">
                <a:solidFill>
                  <a:srgbClr val="6724D9"/>
                </a:solidFill>
                <a:latin typeface="Lama Sans Medium" panose="00000200000000000000" pitchFamily="2" charset="-78"/>
                <a:ea typeface="+mn-ea"/>
                <a:cs typeface="Lama Sans Medium" panose="00000200000000000000" pitchFamily="2" charset="-78"/>
                <a:sym typeface="Alexandria"/>
              </a:rPr>
              <a:t>لكل</a:t>
            </a:r>
            <a:r>
              <a:rPr lang="en-US" sz="2000" kern="1200" dirty="0">
                <a:solidFill>
                  <a:srgbClr val="6724D9"/>
                </a:solidFill>
                <a:latin typeface="Lama Sans Medium" panose="00000200000000000000" pitchFamily="2" charset="-78"/>
                <a:ea typeface="+mn-ea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2000" kern="1200" dirty="0" err="1">
                <a:solidFill>
                  <a:srgbClr val="6724D9"/>
                </a:solidFill>
                <a:latin typeface="Lama Sans Medium" panose="00000200000000000000" pitchFamily="2" charset="-78"/>
                <a:ea typeface="+mn-ea"/>
                <a:cs typeface="Lama Sans Medium" panose="00000200000000000000" pitchFamily="2" charset="-78"/>
                <a:sym typeface="Alexandria"/>
              </a:rPr>
              <a:t>منها</a:t>
            </a:r>
            <a:r>
              <a:rPr lang="en-US" sz="2000" kern="1200" dirty="0">
                <a:solidFill>
                  <a:srgbClr val="6724D9"/>
                </a:solidFill>
                <a:latin typeface="Lama Sans Medium" panose="00000200000000000000" pitchFamily="2" charset="-78"/>
                <a:ea typeface="+mn-ea"/>
                <a:cs typeface="Lama Sans Medium" panose="00000200000000000000" pitchFamily="2" charset="-78"/>
                <a:sym typeface="Alexandria"/>
              </a:rPr>
              <a:t>.</a:t>
            </a:r>
            <a:endParaRPr sz="2000" kern="1200" dirty="0">
              <a:solidFill>
                <a:srgbClr val="6724D9"/>
              </a:solidFill>
              <a:latin typeface="Lama Sans Medium" panose="00000200000000000000" pitchFamily="2" charset="-78"/>
              <a:ea typeface="+mn-ea"/>
              <a:cs typeface="Lama Sans Medium" panose="00000200000000000000" pitchFamily="2" charset="-78"/>
            </a:endParaRPr>
          </a:p>
        </p:txBody>
      </p:sp>
      <p:pic>
        <p:nvPicPr>
          <p:cNvPr id="186" name="Google Shape;186;p29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60568" y="2395657"/>
            <a:ext cx="3004304" cy="3004304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9"/>
          <p:cNvSpPr/>
          <p:nvPr/>
        </p:nvSpPr>
        <p:spPr>
          <a:xfrm>
            <a:off x="10288786" y="5674638"/>
            <a:ext cx="2947749" cy="34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1">
              <a:lnSpc>
                <a:spcPct val="12558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0"/>
              <a:buFont typeface="Alexandria"/>
              <a:buNone/>
            </a:pPr>
            <a:r>
              <a:rPr lang="en-US" sz="2150" b="1" i="0" u="none" strike="noStrike" cap="none" dirty="0" err="1">
                <a:solidFill>
                  <a:srgbClr val="6724D9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الواقع</a:t>
            </a:r>
            <a:r>
              <a:rPr lang="en-US" sz="2150" b="1" i="0" u="none" strike="noStrike" cap="none" dirty="0">
                <a:solidFill>
                  <a:srgbClr val="6724D9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2150" b="1" i="0" u="none" strike="noStrike" cap="none" dirty="0" err="1">
                <a:solidFill>
                  <a:srgbClr val="6724D9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الافتراضي</a:t>
            </a:r>
            <a:r>
              <a:rPr lang="en-US" sz="2150" b="1" i="0" u="none" strike="noStrike" cap="none" dirty="0">
                <a:solidFill>
                  <a:srgbClr val="6724D9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 (VR)</a:t>
            </a:r>
            <a:endParaRPr sz="2150" b="0" i="0" u="none" strike="noStrike" cap="none" dirty="0">
              <a:solidFill>
                <a:srgbClr val="6724D9"/>
              </a:solidFill>
              <a:latin typeface="Lama Sans Bold" panose="00000200000000000000" pitchFamily="2" charset="-78"/>
              <a:cs typeface="Lama Sans Bold" panose="00000200000000000000" pitchFamily="2" charset="-78"/>
            </a:endParaRPr>
          </a:p>
        </p:txBody>
      </p:sp>
      <p:sp>
        <p:nvSpPr>
          <p:cNvPr id="188" name="Google Shape;188;p29"/>
          <p:cNvSpPr/>
          <p:nvPr/>
        </p:nvSpPr>
        <p:spPr>
          <a:xfrm>
            <a:off x="9676328" y="6155293"/>
            <a:ext cx="4172664" cy="1062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1">
              <a:lnSpc>
                <a:spcPct val="157142"/>
              </a:lnSpc>
              <a:buSzPts val="1750"/>
              <a:buFont typeface="Arial"/>
              <a:buNone/>
            </a:pP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ينقل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المستخدم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إلى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عالم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رقمي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بالكامل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،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ليحل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محل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البيئة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الحقيقية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بتجربة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غامرة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تمامًا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تحفز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جميع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الحواس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.</a:t>
            </a:r>
            <a:endParaRPr sz="1750" dirty="0">
              <a:solidFill>
                <a:srgbClr val="FB4B5D"/>
              </a:solidFill>
              <a:latin typeface="Lama Sans Medium" panose="00000200000000000000" pitchFamily="2" charset="-78"/>
              <a:cs typeface="Lama Sans Medium" panose="00000200000000000000" pitchFamily="2" charset="-78"/>
            </a:endParaRPr>
          </a:p>
        </p:txBody>
      </p:sp>
      <p:pic>
        <p:nvPicPr>
          <p:cNvPr id="189" name="Google Shape;189;p29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13107" y="2395657"/>
            <a:ext cx="3004304" cy="3004304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9"/>
          <p:cNvSpPr/>
          <p:nvPr/>
        </p:nvSpPr>
        <p:spPr>
          <a:xfrm>
            <a:off x="5919788" y="5674638"/>
            <a:ext cx="2790944" cy="34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1">
              <a:lnSpc>
                <a:spcPct val="125581"/>
              </a:lnSpc>
              <a:buSzPts val="2150"/>
            </a:pPr>
            <a:r>
              <a:rPr lang="en-US" sz="2150" b="1" dirty="0" err="1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الواقع</a:t>
            </a:r>
            <a:r>
              <a:rPr lang="en-US" sz="2150" b="1" dirty="0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2150" b="1" dirty="0" err="1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المعزز</a:t>
            </a:r>
            <a:r>
              <a:rPr lang="en-US" sz="2150" b="1" dirty="0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 (AR)</a:t>
            </a:r>
            <a:endParaRPr sz="2150" b="1" dirty="0">
              <a:solidFill>
                <a:srgbClr val="6724D9"/>
              </a:solidFill>
              <a:latin typeface="Lama Sans Bold" panose="00000200000000000000" pitchFamily="2" charset="-78"/>
              <a:cs typeface="Lama Sans Bold" panose="00000200000000000000" pitchFamily="2" charset="-78"/>
            </a:endParaRPr>
          </a:p>
        </p:txBody>
      </p:sp>
      <p:sp>
        <p:nvSpPr>
          <p:cNvPr id="191" name="Google Shape;191;p29"/>
          <p:cNvSpPr/>
          <p:nvPr/>
        </p:nvSpPr>
        <p:spPr>
          <a:xfrm>
            <a:off x="5228868" y="6155293"/>
            <a:ext cx="4172783" cy="1062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1">
              <a:lnSpc>
                <a:spcPct val="157142"/>
              </a:lnSpc>
              <a:buSzPts val="1750"/>
            </a:pP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يضيف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معلومات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رقمية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وتراكبات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افتراضية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إلى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العالم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الحقيقي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،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مما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يعزز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رؤيتنا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للبيئة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المحيطة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دون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حجبها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.</a:t>
            </a:r>
            <a:endParaRPr sz="1750" dirty="0">
              <a:solidFill>
                <a:srgbClr val="FB4B5D"/>
              </a:solidFill>
              <a:latin typeface="Lama Sans Medium" panose="00000200000000000000" pitchFamily="2" charset="-78"/>
              <a:cs typeface="Lama Sans Medium" panose="00000200000000000000" pitchFamily="2" charset="-78"/>
            </a:endParaRPr>
          </a:p>
        </p:txBody>
      </p:sp>
      <p:pic>
        <p:nvPicPr>
          <p:cNvPr id="192" name="Google Shape;192;p29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65766" y="2395657"/>
            <a:ext cx="3004304" cy="3004304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9"/>
          <p:cNvSpPr/>
          <p:nvPr/>
        </p:nvSpPr>
        <p:spPr>
          <a:xfrm>
            <a:off x="1472446" y="5674638"/>
            <a:ext cx="2790944" cy="34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1">
              <a:lnSpc>
                <a:spcPct val="125581"/>
              </a:lnSpc>
              <a:buSzPts val="2150"/>
              <a:buFont typeface="Arial"/>
              <a:buNone/>
            </a:pPr>
            <a:r>
              <a:rPr lang="en-US" sz="2150" b="1" dirty="0" err="1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الواقع</a:t>
            </a:r>
            <a:r>
              <a:rPr lang="en-US" sz="2150" b="1" dirty="0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2150" b="1" dirty="0" err="1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المختلط</a:t>
            </a:r>
            <a:r>
              <a:rPr lang="en-US" sz="2150" b="1" dirty="0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 (MR)</a:t>
            </a:r>
            <a:endParaRPr sz="2150" b="1" dirty="0">
              <a:solidFill>
                <a:srgbClr val="6724D9"/>
              </a:solidFill>
              <a:latin typeface="Lama Sans Bold" panose="00000200000000000000" pitchFamily="2" charset="-78"/>
              <a:cs typeface="Lama Sans Bold" panose="00000200000000000000" pitchFamily="2" charset="-78"/>
            </a:endParaRPr>
          </a:p>
        </p:txBody>
      </p:sp>
      <p:sp>
        <p:nvSpPr>
          <p:cNvPr id="194" name="Google Shape;194;p29"/>
          <p:cNvSpPr/>
          <p:nvPr/>
        </p:nvSpPr>
        <p:spPr>
          <a:xfrm>
            <a:off x="781526" y="6155293"/>
            <a:ext cx="4172664" cy="141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1">
              <a:lnSpc>
                <a:spcPct val="157142"/>
              </a:lnSpc>
              <a:buSzPts val="1750"/>
              <a:buFont typeface="Arial"/>
              <a:buNone/>
            </a:pP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يدمج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العناصر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الرقمية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مع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العالم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المادي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بطريقة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تفاعلية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،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مما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يسمح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للمحتوى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الافتراضي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بالتفاعل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مع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البيئة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الحقيقية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والأشياء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المادية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.</a:t>
            </a:r>
            <a:endParaRPr sz="1750" dirty="0">
              <a:solidFill>
                <a:srgbClr val="FB4B5D"/>
              </a:solidFill>
              <a:latin typeface="Lama Sans Medium" panose="00000200000000000000" pitchFamily="2" charset="-78"/>
              <a:cs typeface="Lama Sans Medium" panose="00000200000000000000" pitchFamily="2" charset="-7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65464CF-E3C6-C8C5-2F67-7D08557345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525" y="633421"/>
            <a:ext cx="1391127" cy="102339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A7E49DC-6076-DA81-B61F-8D019D81606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19" y="0"/>
            <a:ext cx="13408762" cy="8229600"/>
          </a:xfrm>
          <a:prstGeom prst="rect">
            <a:avLst/>
          </a:prstGeom>
        </p:spPr>
      </p:pic>
      <p:sp>
        <p:nvSpPr>
          <p:cNvPr id="200" name="Google Shape;200;p30"/>
          <p:cNvSpPr/>
          <p:nvPr/>
        </p:nvSpPr>
        <p:spPr>
          <a:xfrm>
            <a:off x="4948595" y="837367"/>
            <a:ext cx="9681805" cy="708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1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50"/>
              <a:buFont typeface="Alexandria"/>
              <a:buNone/>
            </a:pPr>
            <a:r>
              <a:rPr lang="en-US" sz="4400" kern="1200" dirty="0" err="1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تطور</a:t>
            </a:r>
            <a:r>
              <a:rPr lang="en-US" sz="4400" kern="1200" dirty="0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</a:t>
            </a:r>
            <a:r>
              <a:rPr lang="en-US" sz="4400" kern="1200" dirty="0" err="1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حجم</a:t>
            </a:r>
            <a:r>
              <a:rPr lang="en-US" sz="4400" kern="1200" dirty="0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</a:t>
            </a:r>
            <a:r>
              <a:rPr lang="en-US" sz="4400" kern="1200" dirty="0" err="1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نظارات</a:t>
            </a:r>
            <a:r>
              <a:rPr lang="en-US" sz="4400" kern="1200" dirty="0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</a:t>
            </a:r>
            <a:r>
              <a:rPr lang="en-US" sz="4400" kern="1200" dirty="0" err="1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الواقع</a:t>
            </a:r>
            <a:r>
              <a:rPr lang="en-US" sz="4400" kern="1200" dirty="0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</a:t>
            </a:r>
            <a:r>
              <a:rPr lang="en-US" sz="4400" kern="1200" dirty="0" err="1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الممتد</a:t>
            </a:r>
            <a:r>
              <a:rPr lang="en-US" sz="4400" kern="1200" dirty="0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XR</a:t>
            </a:r>
            <a:endParaRPr sz="4400" kern="1200" dirty="0">
              <a:solidFill>
                <a:srgbClr val="9AAE8F"/>
              </a:solidFill>
              <a:latin typeface="Lama Sans Light" pitchFamily="2" charset="-78"/>
              <a:ea typeface="+mn-ea"/>
              <a:cs typeface="Lama Sans Light" pitchFamily="2" charset="-78"/>
            </a:endParaRPr>
          </a:p>
        </p:txBody>
      </p:sp>
      <p:sp>
        <p:nvSpPr>
          <p:cNvPr id="201" name="Google Shape;201;p30"/>
          <p:cNvSpPr/>
          <p:nvPr/>
        </p:nvSpPr>
        <p:spPr>
          <a:xfrm>
            <a:off x="793790" y="1926074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1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Alexandria"/>
              <a:buNone/>
            </a:pPr>
            <a:r>
              <a:rPr lang="en-US" sz="2000" kern="1200" dirty="0">
                <a:solidFill>
                  <a:srgbClr val="6724D9"/>
                </a:solidFill>
                <a:latin typeface="Lama Sans Medium" panose="00000200000000000000" pitchFamily="2" charset="-78"/>
                <a:ea typeface="+mn-ea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2000" kern="1200" dirty="0" err="1">
                <a:solidFill>
                  <a:srgbClr val="6724D9"/>
                </a:solidFill>
                <a:latin typeface="Lama Sans Medium" panose="00000200000000000000" pitchFamily="2" charset="-78"/>
                <a:ea typeface="+mn-ea"/>
                <a:cs typeface="Lama Sans Medium" panose="00000200000000000000" pitchFamily="2" charset="-78"/>
                <a:sym typeface="Alexandria"/>
              </a:rPr>
              <a:t>من</a:t>
            </a:r>
            <a:r>
              <a:rPr lang="en-US" sz="2000" kern="1200" dirty="0">
                <a:solidFill>
                  <a:srgbClr val="6724D9"/>
                </a:solidFill>
                <a:latin typeface="Lama Sans Medium" panose="00000200000000000000" pitchFamily="2" charset="-78"/>
                <a:ea typeface="+mn-ea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2000" kern="1200" dirty="0" err="1">
                <a:solidFill>
                  <a:srgbClr val="6724D9"/>
                </a:solidFill>
                <a:latin typeface="Lama Sans Medium" panose="00000200000000000000" pitchFamily="2" charset="-78"/>
                <a:ea typeface="+mn-ea"/>
                <a:cs typeface="Lama Sans Medium" panose="00000200000000000000" pitchFamily="2" charset="-78"/>
                <a:sym typeface="Alexandria"/>
              </a:rPr>
              <a:t>الخوذات</a:t>
            </a:r>
            <a:r>
              <a:rPr lang="en-US" sz="2000" kern="1200" dirty="0">
                <a:solidFill>
                  <a:srgbClr val="6724D9"/>
                </a:solidFill>
                <a:latin typeface="Lama Sans Medium" panose="00000200000000000000" pitchFamily="2" charset="-78"/>
                <a:ea typeface="+mn-ea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2000" kern="1200" dirty="0" err="1">
                <a:solidFill>
                  <a:srgbClr val="6724D9"/>
                </a:solidFill>
                <a:latin typeface="Lama Sans Medium" panose="00000200000000000000" pitchFamily="2" charset="-78"/>
                <a:ea typeface="+mn-ea"/>
                <a:cs typeface="Lama Sans Medium" panose="00000200000000000000" pitchFamily="2" charset="-78"/>
                <a:sym typeface="Alexandria"/>
              </a:rPr>
              <a:t>الضخمة</a:t>
            </a:r>
            <a:r>
              <a:rPr lang="en-US" sz="2000" kern="1200" dirty="0">
                <a:solidFill>
                  <a:srgbClr val="6724D9"/>
                </a:solidFill>
                <a:latin typeface="Lama Sans Medium" panose="00000200000000000000" pitchFamily="2" charset="-78"/>
                <a:ea typeface="+mn-ea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2000" kern="1200" dirty="0" err="1">
                <a:solidFill>
                  <a:srgbClr val="6724D9"/>
                </a:solidFill>
                <a:latin typeface="Lama Sans Medium" panose="00000200000000000000" pitchFamily="2" charset="-78"/>
                <a:ea typeface="+mn-ea"/>
                <a:cs typeface="Lama Sans Medium" panose="00000200000000000000" pitchFamily="2" charset="-78"/>
                <a:sym typeface="Alexandria"/>
              </a:rPr>
              <a:t>إلى</a:t>
            </a:r>
            <a:r>
              <a:rPr lang="en-US" sz="2000" kern="1200" dirty="0">
                <a:solidFill>
                  <a:srgbClr val="6724D9"/>
                </a:solidFill>
                <a:latin typeface="Lama Sans Medium" panose="00000200000000000000" pitchFamily="2" charset="-78"/>
                <a:ea typeface="+mn-ea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2000" kern="1200" dirty="0" err="1">
                <a:solidFill>
                  <a:srgbClr val="6724D9"/>
                </a:solidFill>
                <a:latin typeface="Lama Sans Medium" panose="00000200000000000000" pitchFamily="2" charset="-78"/>
                <a:ea typeface="+mn-ea"/>
                <a:cs typeface="Lama Sans Medium" panose="00000200000000000000" pitchFamily="2" charset="-78"/>
                <a:sym typeface="Alexandria"/>
              </a:rPr>
              <a:t>النظارات</a:t>
            </a:r>
            <a:r>
              <a:rPr lang="en-US" sz="2000" kern="1200" dirty="0">
                <a:solidFill>
                  <a:srgbClr val="6724D9"/>
                </a:solidFill>
                <a:latin typeface="Lama Sans Medium" panose="00000200000000000000" pitchFamily="2" charset="-78"/>
                <a:ea typeface="+mn-ea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2000" kern="1200" dirty="0" err="1">
                <a:solidFill>
                  <a:srgbClr val="6724D9"/>
                </a:solidFill>
                <a:latin typeface="Lama Sans Medium" panose="00000200000000000000" pitchFamily="2" charset="-78"/>
                <a:ea typeface="+mn-ea"/>
                <a:cs typeface="Lama Sans Medium" panose="00000200000000000000" pitchFamily="2" charset="-78"/>
                <a:sym typeface="Alexandria"/>
              </a:rPr>
              <a:t>الأنيقة</a:t>
            </a:r>
            <a:endParaRPr sz="2000" kern="1200" dirty="0">
              <a:solidFill>
                <a:srgbClr val="6724D9"/>
              </a:solidFill>
              <a:latin typeface="Lama Sans Medium" panose="00000200000000000000" pitchFamily="2" charset="-78"/>
              <a:ea typeface="+mn-ea"/>
              <a:cs typeface="Lama Sans Medium" panose="00000200000000000000" pitchFamily="2" charset="-78"/>
            </a:endParaRPr>
          </a:p>
        </p:txBody>
      </p:sp>
      <p:pic>
        <p:nvPicPr>
          <p:cNvPr id="202" name="Google Shape;202;p30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15330" y="2617827"/>
            <a:ext cx="2194560" cy="219456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0"/>
          <p:cNvSpPr/>
          <p:nvPr/>
        </p:nvSpPr>
        <p:spPr>
          <a:xfrm>
            <a:off x="10895052" y="5095875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lexandria"/>
              <a:buNone/>
            </a:pPr>
            <a:r>
              <a:rPr lang="en-US" sz="2200" b="1" dirty="0" err="1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الخوذات</a:t>
            </a:r>
            <a:r>
              <a:rPr lang="en-US" sz="2200" b="1" i="0" u="none" strike="noStrike" cap="none" dirty="0">
                <a:solidFill>
                  <a:srgbClr val="000000"/>
                </a:solidFill>
                <a:latin typeface="Alexandria"/>
                <a:ea typeface="Alexandria"/>
                <a:cs typeface="Alexandria"/>
                <a:sym typeface="Alexandria"/>
              </a:rPr>
              <a:t> </a:t>
            </a:r>
            <a:r>
              <a:rPr lang="en-US" sz="2200" b="1" i="0" u="none" strike="noStrike" cap="none" dirty="0" err="1">
                <a:solidFill>
                  <a:srgbClr val="6724D9"/>
                </a:solidFill>
                <a:latin typeface="Lama Sans Bold" panose="00000200000000000000" pitchFamily="2" charset="-78"/>
                <a:ea typeface="Alexandria"/>
                <a:cs typeface="Lama Sans Bold" panose="00000200000000000000" pitchFamily="2" charset="-78"/>
                <a:sym typeface="Alexandria"/>
              </a:rPr>
              <a:t>العملاقة</a:t>
            </a:r>
            <a:endParaRPr sz="2200" b="0" i="0" u="none" strike="noStrike" cap="none" dirty="0">
              <a:solidFill>
                <a:srgbClr val="6724D9"/>
              </a:solidFill>
              <a:latin typeface="Lama Sans Bold" panose="00000200000000000000" pitchFamily="2" charset="-78"/>
              <a:cs typeface="Lama Sans Bold" panose="00000200000000000000" pitchFamily="2" charset="-78"/>
            </a:endParaRPr>
          </a:p>
        </p:txBody>
      </p:sp>
      <p:sp>
        <p:nvSpPr>
          <p:cNvPr id="204" name="Google Shape;204;p30"/>
          <p:cNvSpPr/>
          <p:nvPr/>
        </p:nvSpPr>
        <p:spPr>
          <a:xfrm>
            <a:off x="10788610" y="5940623"/>
            <a:ext cx="3048000" cy="145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1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Alexandria"/>
              <a:buNone/>
            </a:pP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في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الستينيات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والسبعينيات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،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بدأت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الفكرة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بتصاميم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ضخمة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ومعقدة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،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تمثل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بدايات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الواقع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الافتراضي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.</a:t>
            </a:r>
            <a:endParaRPr sz="1750" dirty="0">
              <a:solidFill>
                <a:srgbClr val="FB4B5D"/>
              </a:solidFill>
              <a:latin typeface="Lama Sans Medium" panose="00000200000000000000" pitchFamily="2" charset="-78"/>
              <a:cs typeface="Lama Sans Medium" panose="00000200000000000000" pitchFamily="2" charset="-78"/>
            </a:endParaRPr>
          </a:p>
        </p:txBody>
      </p:sp>
      <p:pic>
        <p:nvPicPr>
          <p:cNvPr id="205" name="Google Shape;205;p30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83842" y="2617827"/>
            <a:ext cx="2194560" cy="219456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0"/>
          <p:cNvSpPr/>
          <p:nvPr/>
        </p:nvSpPr>
        <p:spPr>
          <a:xfrm>
            <a:off x="7457003" y="5095875"/>
            <a:ext cx="3048119" cy="708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lexandria"/>
              <a:buNone/>
            </a:pPr>
            <a:r>
              <a:rPr lang="en-US" sz="2200" b="1" dirty="0" err="1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الأجهزة</a:t>
            </a:r>
            <a:r>
              <a:rPr lang="en-US" sz="2200" b="1" dirty="0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2200" b="1" dirty="0" err="1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الأولية</a:t>
            </a:r>
            <a:r>
              <a:rPr lang="en-US" sz="2200" b="1" dirty="0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2200" b="1" dirty="0" err="1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للمستهلكين</a:t>
            </a:r>
            <a:endParaRPr sz="2200" b="1" dirty="0">
              <a:solidFill>
                <a:srgbClr val="6724D9"/>
              </a:solidFill>
              <a:latin typeface="Lama Sans Bold" panose="00000200000000000000" pitchFamily="2" charset="-78"/>
              <a:cs typeface="Lama Sans Bold" panose="00000200000000000000" pitchFamily="2" charset="-78"/>
            </a:endParaRPr>
          </a:p>
        </p:txBody>
      </p:sp>
      <p:sp>
        <p:nvSpPr>
          <p:cNvPr id="207" name="Google Shape;207;p30"/>
          <p:cNvSpPr/>
          <p:nvPr/>
        </p:nvSpPr>
        <p:spPr>
          <a:xfrm>
            <a:off x="7457003" y="5940623"/>
            <a:ext cx="3048119" cy="145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1">
              <a:lnSpc>
                <a:spcPct val="162857"/>
              </a:lnSpc>
              <a:buSzPts val="1750"/>
            </a:pP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في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عقد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2010،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شهدنا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تصغيراً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في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الحجم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وبداية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الوصول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للجمهور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مع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أجهزة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مثل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Oculus Rift.</a:t>
            </a:r>
            <a:endParaRPr sz="1750" dirty="0">
              <a:solidFill>
                <a:srgbClr val="FB4B5D"/>
              </a:solidFill>
              <a:latin typeface="Lama Sans Medium" panose="00000200000000000000" pitchFamily="2" charset="-78"/>
              <a:cs typeface="Lama Sans Medium" panose="00000200000000000000" pitchFamily="2" charset="-78"/>
            </a:endParaRPr>
          </a:p>
        </p:txBody>
      </p:sp>
      <p:pic>
        <p:nvPicPr>
          <p:cNvPr id="208" name="Google Shape;208;p30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52236" y="2617827"/>
            <a:ext cx="2194560" cy="219456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0"/>
          <p:cNvSpPr/>
          <p:nvPr/>
        </p:nvSpPr>
        <p:spPr>
          <a:xfrm>
            <a:off x="4125397" y="5095875"/>
            <a:ext cx="3048119" cy="708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lexandria"/>
              <a:buNone/>
            </a:pPr>
            <a:r>
              <a:rPr lang="en-US" sz="2200" b="1" dirty="0" err="1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النظارات</a:t>
            </a:r>
            <a:r>
              <a:rPr lang="en-US" sz="2200" b="1" dirty="0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2200" b="1" dirty="0" err="1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المستقلة</a:t>
            </a:r>
            <a:r>
              <a:rPr lang="en-US" sz="2200" b="1" dirty="0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2200" b="1" dirty="0" err="1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الحديثة</a:t>
            </a:r>
            <a:endParaRPr sz="2200" b="1" dirty="0">
              <a:solidFill>
                <a:srgbClr val="6724D9"/>
              </a:solidFill>
              <a:latin typeface="Lama Sans Bold" panose="00000200000000000000" pitchFamily="2" charset="-78"/>
              <a:cs typeface="Lama Sans Bold" panose="00000200000000000000" pitchFamily="2" charset="-78"/>
            </a:endParaRPr>
          </a:p>
        </p:txBody>
      </p:sp>
      <p:sp>
        <p:nvSpPr>
          <p:cNvPr id="210" name="Google Shape;210;p30"/>
          <p:cNvSpPr/>
          <p:nvPr/>
        </p:nvSpPr>
        <p:spPr>
          <a:xfrm>
            <a:off x="4125397" y="5940623"/>
            <a:ext cx="3048119" cy="145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1">
              <a:lnSpc>
                <a:spcPct val="162857"/>
              </a:lnSpc>
              <a:buSzPts val="1750"/>
            </a:pP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من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أواخر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2010 </a:t>
            </a:r>
            <a:r>
              <a:rPr lang="ar-SA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وحتى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الآن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،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تطورت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الأجهزة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لتصبح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أخف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وأكثر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استقلالية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مثل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Meta Quest 3.</a:t>
            </a:r>
            <a:endParaRPr sz="1750" dirty="0">
              <a:solidFill>
                <a:srgbClr val="FB4B5D"/>
              </a:solidFill>
              <a:latin typeface="Lama Sans Medium" panose="00000200000000000000" pitchFamily="2" charset="-78"/>
              <a:cs typeface="Lama Sans Medium" panose="00000200000000000000" pitchFamily="2" charset="-78"/>
            </a:endParaRPr>
          </a:p>
        </p:txBody>
      </p:sp>
      <p:pic>
        <p:nvPicPr>
          <p:cNvPr id="211" name="Google Shape;211;p30" descr="preencoded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20629" y="2617827"/>
            <a:ext cx="2194560" cy="219456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0"/>
          <p:cNvSpPr/>
          <p:nvPr/>
        </p:nvSpPr>
        <p:spPr>
          <a:xfrm>
            <a:off x="900114" y="5095875"/>
            <a:ext cx="2835472" cy="708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1">
              <a:lnSpc>
                <a:spcPct val="125000"/>
              </a:lnSpc>
              <a:buSzPts val="2200"/>
            </a:pPr>
            <a:r>
              <a:rPr lang="en-US" sz="2200" b="1" dirty="0" err="1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الواقع</a:t>
            </a:r>
            <a:r>
              <a:rPr lang="en-US" sz="2200" b="1" dirty="0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2200" b="1" dirty="0" err="1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الممتد</a:t>
            </a:r>
            <a:r>
              <a:rPr lang="en-US" sz="2200" b="1" dirty="0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2200" b="1" dirty="0" err="1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في</a:t>
            </a:r>
            <a:r>
              <a:rPr lang="en-US" sz="2200" b="1" dirty="0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2200" b="1" dirty="0" err="1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نظارات</a:t>
            </a:r>
            <a:r>
              <a:rPr lang="en-US" sz="2200" b="1" dirty="0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2200" b="1" dirty="0" err="1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عادية</a:t>
            </a:r>
            <a:endParaRPr sz="2200" b="1" dirty="0">
              <a:solidFill>
                <a:srgbClr val="6724D9"/>
              </a:solidFill>
              <a:latin typeface="Lama Sans Bold" panose="00000200000000000000" pitchFamily="2" charset="-78"/>
              <a:cs typeface="Lama Sans Bold" panose="00000200000000000000" pitchFamily="2" charset="-78"/>
            </a:endParaRPr>
          </a:p>
        </p:txBody>
      </p:sp>
      <p:sp>
        <p:nvSpPr>
          <p:cNvPr id="213" name="Google Shape;213;p30"/>
          <p:cNvSpPr/>
          <p:nvPr/>
        </p:nvSpPr>
        <p:spPr>
          <a:xfrm>
            <a:off x="793790" y="5940623"/>
            <a:ext cx="3048119" cy="145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1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Alexandria"/>
              <a:buNone/>
            </a:pP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المستقبل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يَعِدُ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بدمج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هذه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التقنيات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في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تصميم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يشبه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النظارات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اليومية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،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مما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يجعلها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جزءاً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لا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يتجزأ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من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حياتنا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.</a:t>
            </a:r>
            <a:endParaRPr sz="1750" dirty="0">
              <a:solidFill>
                <a:srgbClr val="FB4B5D"/>
              </a:solidFill>
              <a:latin typeface="Lama Sans Medium" panose="00000200000000000000" pitchFamily="2" charset="-78"/>
              <a:cs typeface="Lama Sans Medium" panose="00000200000000000000" pitchFamily="2" charset="-7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35C9BCA-54D5-47CF-1477-C172991CED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525" y="738255"/>
            <a:ext cx="1391127" cy="102339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94A9BB2-5874-5E41-A613-1D92F8DD2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19" y="0"/>
            <a:ext cx="13408762" cy="8229600"/>
          </a:xfrm>
          <a:prstGeom prst="rect">
            <a:avLst/>
          </a:prstGeom>
        </p:spPr>
      </p:pic>
      <p:sp>
        <p:nvSpPr>
          <p:cNvPr id="219" name="Google Shape;219;p31"/>
          <p:cNvSpPr/>
          <p:nvPr/>
        </p:nvSpPr>
        <p:spPr>
          <a:xfrm>
            <a:off x="3752255" y="808017"/>
            <a:ext cx="10878145" cy="708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1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50"/>
              <a:buFont typeface="Alexandria"/>
              <a:buNone/>
            </a:pPr>
            <a:r>
              <a:rPr lang="en-US" sz="4400" kern="1200" dirty="0" err="1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محطات</a:t>
            </a:r>
            <a:r>
              <a:rPr lang="en-US" sz="4400" kern="1200" dirty="0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</a:t>
            </a:r>
            <a:r>
              <a:rPr lang="en-US" sz="4400" kern="1200" dirty="0" err="1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بارزة</a:t>
            </a:r>
            <a:r>
              <a:rPr lang="en-US" sz="4400" kern="1200" dirty="0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</a:t>
            </a:r>
            <a:r>
              <a:rPr lang="en-US" sz="4400" kern="1200" dirty="0" err="1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في</a:t>
            </a:r>
            <a:r>
              <a:rPr lang="en-US" sz="4400" kern="1200" dirty="0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</a:t>
            </a:r>
            <a:r>
              <a:rPr lang="en-US" sz="4400" kern="1200" dirty="0" err="1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تطور</a:t>
            </a:r>
            <a:r>
              <a:rPr lang="en-US" sz="4400" kern="1200" dirty="0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</a:t>
            </a:r>
            <a:r>
              <a:rPr lang="en-US" sz="4400" kern="1200" dirty="0" err="1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الواقع</a:t>
            </a:r>
            <a:r>
              <a:rPr lang="en-US" sz="4400" kern="1200" dirty="0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</a:t>
            </a:r>
            <a:r>
              <a:rPr lang="en-US" sz="4400" kern="1200" dirty="0" err="1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الممتد</a:t>
            </a:r>
            <a:r>
              <a:rPr lang="en-US" sz="4400" kern="1200" dirty="0">
                <a:solidFill>
                  <a:srgbClr val="9AAE8F"/>
                </a:solidFill>
                <a:latin typeface="Lama Sans Light" pitchFamily="2" charset="-78"/>
                <a:ea typeface="+mn-ea"/>
                <a:cs typeface="Lama Sans Light" pitchFamily="2" charset="-78"/>
                <a:sym typeface="Alexandria"/>
              </a:rPr>
              <a:t> XR</a:t>
            </a:r>
            <a:endParaRPr sz="4400" kern="1200" dirty="0">
              <a:solidFill>
                <a:srgbClr val="9AAE8F"/>
              </a:solidFill>
              <a:latin typeface="Lama Sans Light" pitchFamily="2" charset="-78"/>
              <a:ea typeface="+mn-ea"/>
              <a:cs typeface="Lama Sans Light" pitchFamily="2" charset="-78"/>
            </a:endParaRPr>
          </a:p>
        </p:txBody>
      </p:sp>
      <p:sp>
        <p:nvSpPr>
          <p:cNvPr id="220" name="Google Shape;220;p31"/>
          <p:cNvSpPr/>
          <p:nvPr/>
        </p:nvSpPr>
        <p:spPr>
          <a:xfrm>
            <a:off x="9640252" y="2534245"/>
            <a:ext cx="4196358" cy="2048351"/>
          </a:xfrm>
          <a:prstGeom prst="roundRect">
            <a:avLst>
              <a:gd name="adj" fmla="val 4651"/>
            </a:avLst>
          </a:prstGeom>
          <a:solidFill>
            <a:srgbClr val="FFFFFF"/>
          </a:solidFill>
          <a:ln w="30475" cap="flat" cmpd="sng">
            <a:solidFill>
              <a:srgbClr val="4F29B7"/>
            </a:solidFill>
            <a:prstDash val="solid"/>
            <a:round/>
            <a:headEnd type="none" w="sm" len="sm"/>
            <a:tailEnd type="none" w="sm" len="sm"/>
          </a:ln>
          <a:effectLst>
            <a:outerShdw dist="29210" dir="2700000" algn="bl" rotWithShape="0">
              <a:srgbClr val="4F29B7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1" name="Google Shape;221;p31"/>
          <p:cNvSpPr/>
          <p:nvPr/>
        </p:nvSpPr>
        <p:spPr>
          <a:xfrm>
            <a:off x="9670733" y="2564725"/>
            <a:ext cx="4135398" cy="680442"/>
          </a:xfrm>
          <a:prstGeom prst="roundRect">
            <a:avLst>
              <a:gd name="adj" fmla="val 8626"/>
            </a:avLst>
          </a:prstGeom>
          <a:solidFill>
            <a:srgbClr val="4F29B7"/>
          </a:solidFill>
          <a:ln>
            <a:noFill/>
          </a:ln>
          <a:effectLst>
            <a:outerShdw dist="29210" dir="2700000" algn="bl" rotWithShape="0">
              <a:srgbClr val="6842D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31"/>
          <p:cNvSpPr/>
          <p:nvPr/>
        </p:nvSpPr>
        <p:spPr>
          <a:xfrm>
            <a:off x="11568351" y="2688431"/>
            <a:ext cx="340162" cy="425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50"/>
              <a:buFont typeface="Alexandria"/>
              <a:buNone/>
            </a:pPr>
            <a:r>
              <a:rPr lang="en-US" sz="2650" b="1" i="0" u="none" strike="noStrike" cap="none" dirty="0">
                <a:solidFill>
                  <a:srgbClr val="FFFFFF"/>
                </a:solidFill>
                <a:latin typeface="Alexandria"/>
                <a:ea typeface="Alexandria"/>
                <a:cs typeface="Alexandria"/>
                <a:sym typeface="Alexandria"/>
              </a:rPr>
              <a:t>1</a:t>
            </a:r>
            <a:endParaRPr sz="2650" b="0" i="0" u="none" strike="noStrike" cap="none" dirty="0"/>
          </a:p>
        </p:txBody>
      </p:sp>
      <p:sp>
        <p:nvSpPr>
          <p:cNvPr id="223" name="Google Shape;223;p31"/>
          <p:cNvSpPr/>
          <p:nvPr/>
        </p:nvSpPr>
        <p:spPr>
          <a:xfrm>
            <a:off x="10578108" y="3471982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lexandria"/>
              <a:buNone/>
            </a:pPr>
            <a:r>
              <a:rPr lang="en-US" sz="2200" b="1" dirty="0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1968</a:t>
            </a:r>
            <a:endParaRPr sz="2200" b="1" dirty="0">
              <a:solidFill>
                <a:srgbClr val="6724D9"/>
              </a:solidFill>
              <a:latin typeface="Lama Sans Bold" panose="00000200000000000000" pitchFamily="2" charset="-78"/>
              <a:cs typeface="Lama Sans Bold" panose="00000200000000000000" pitchFamily="2" charset="-78"/>
            </a:endParaRPr>
          </a:p>
        </p:txBody>
      </p:sp>
      <p:sp>
        <p:nvSpPr>
          <p:cNvPr id="224" name="Google Shape;224;p31"/>
          <p:cNvSpPr/>
          <p:nvPr/>
        </p:nvSpPr>
        <p:spPr>
          <a:xfrm>
            <a:off x="9897547" y="3962400"/>
            <a:ext cx="3681770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1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Alexandria"/>
              <a:buNone/>
            </a:pP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أول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خوذة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واقع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افتراضي</a:t>
            </a:r>
            <a:endParaRPr sz="1750" dirty="0">
              <a:solidFill>
                <a:srgbClr val="FB4B5D"/>
              </a:solidFill>
              <a:latin typeface="Lama Sans Medium" panose="00000200000000000000" pitchFamily="2" charset="-78"/>
              <a:cs typeface="Lama Sans Medium" panose="00000200000000000000" pitchFamily="2" charset="-78"/>
            </a:endParaRPr>
          </a:p>
        </p:txBody>
      </p:sp>
      <p:sp>
        <p:nvSpPr>
          <p:cNvPr id="225" name="Google Shape;225;p31"/>
          <p:cNvSpPr/>
          <p:nvPr/>
        </p:nvSpPr>
        <p:spPr>
          <a:xfrm>
            <a:off x="5217081" y="2534245"/>
            <a:ext cx="4196358" cy="2048351"/>
          </a:xfrm>
          <a:prstGeom prst="roundRect">
            <a:avLst>
              <a:gd name="adj" fmla="val 4651"/>
            </a:avLst>
          </a:prstGeom>
          <a:solidFill>
            <a:srgbClr val="FFFFFF"/>
          </a:solidFill>
          <a:ln w="30475" cap="flat" cmpd="sng">
            <a:solidFill>
              <a:srgbClr val="4F29B7"/>
            </a:solidFill>
            <a:prstDash val="solid"/>
            <a:round/>
            <a:headEnd type="none" w="sm" len="sm"/>
            <a:tailEnd type="none" w="sm" len="sm"/>
          </a:ln>
          <a:effectLst>
            <a:outerShdw dist="29210" dir="2700000" algn="bl" rotWithShape="0">
              <a:srgbClr val="4F29B7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31"/>
          <p:cNvSpPr/>
          <p:nvPr/>
        </p:nvSpPr>
        <p:spPr>
          <a:xfrm>
            <a:off x="5247561" y="2564725"/>
            <a:ext cx="4135398" cy="680442"/>
          </a:xfrm>
          <a:prstGeom prst="roundRect">
            <a:avLst>
              <a:gd name="adj" fmla="val 8626"/>
            </a:avLst>
          </a:prstGeom>
          <a:solidFill>
            <a:srgbClr val="4F29B7"/>
          </a:solidFill>
          <a:ln>
            <a:noFill/>
          </a:ln>
          <a:effectLst>
            <a:outerShdw dist="29210" dir="2700000" algn="bl" rotWithShape="0">
              <a:srgbClr val="6842D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1"/>
          <p:cNvSpPr/>
          <p:nvPr/>
        </p:nvSpPr>
        <p:spPr>
          <a:xfrm>
            <a:off x="7145179" y="2688431"/>
            <a:ext cx="340162" cy="425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50"/>
              <a:buFont typeface="Alexandria"/>
              <a:buNone/>
            </a:pPr>
            <a:r>
              <a:rPr lang="en-US" sz="2650" b="1" i="0" u="none" strike="noStrike" cap="none">
                <a:solidFill>
                  <a:srgbClr val="FFFFFF"/>
                </a:solidFill>
                <a:latin typeface="Alexandria"/>
                <a:ea typeface="Alexandria"/>
                <a:cs typeface="Alexandria"/>
                <a:sym typeface="Alexandria"/>
              </a:rPr>
              <a:t>2</a:t>
            </a:r>
            <a:endParaRPr sz="2650" b="0" i="0" u="none" strike="noStrike" cap="none"/>
          </a:p>
        </p:txBody>
      </p:sp>
      <p:sp>
        <p:nvSpPr>
          <p:cNvPr id="228" name="Google Shape;228;p31"/>
          <p:cNvSpPr/>
          <p:nvPr/>
        </p:nvSpPr>
        <p:spPr>
          <a:xfrm>
            <a:off x="6154936" y="3471982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lexandria"/>
              <a:buNone/>
            </a:pPr>
            <a:r>
              <a:rPr lang="en-US" sz="2200" b="1" dirty="0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2012</a:t>
            </a:r>
            <a:endParaRPr sz="2200" b="1" dirty="0">
              <a:solidFill>
                <a:srgbClr val="6724D9"/>
              </a:solidFill>
              <a:latin typeface="Lama Sans Bold" panose="00000200000000000000" pitchFamily="2" charset="-78"/>
              <a:cs typeface="Lama Sans Bold" panose="00000200000000000000" pitchFamily="2" charset="-78"/>
            </a:endParaRPr>
          </a:p>
        </p:txBody>
      </p:sp>
      <p:sp>
        <p:nvSpPr>
          <p:cNvPr id="229" name="Google Shape;229;p31"/>
          <p:cNvSpPr/>
          <p:nvPr/>
        </p:nvSpPr>
        <p:spPr>
          <a:xfrm>
            <a:off x="5474375" y="3962400"/>
            <a:ext cx="3681770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Alexandria"/>
              <a:buNone/>
            </a:pP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Oculus Rift —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بداية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الجيل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الحديث</a:t>
            </a:r>
            <a:endParaRPr sz="1750" dirty="0">
              <a:solidFill>
                <a:srgbClr val="FB4B5D"/>
              </a:solidFill>
              <a:latin typeface="Lama Sans Medium" panose="00000200000000000000" pitchFamily="2" charset="-78"/>
              <a:cs typeface="Lama Sans Medium" panose="00000200000000000000" pitchFamily="2" charset="-78"/>
            </a:endParaRPr>
          </a:p>
        </p:txBody>
      </p:sp>
      <p:sp>
        <p:nvSpPr>
          <p:cNvPr id="230" name="Google Shape;230;p31"/>
          <p:cNvSpPr/>
          <p:nvPr/>
        </p:nvSpPr>
        <p:spPr>
          <a:xfrm>
            <a:off x="793909" y="2534245"/>
            <a:ext cx="4196358" cy="2048351"/>
          </a:xfrm>
          <a:prstGeom prst="roundRect">
            <a:avLst>
              <a:gd name="adj" fmla="val 4651"/>
            </a:avLst>
          </a:prstGeom>
          <a:solidFill>
            <a:srgbClr val="FFFFFF"/>
          </a:solidFill>
          <a:ln w="30475" cap="flat" cmpd="sng">
            <a:solidFill>
              <a:srgbClr val="4F29B7"/>
            </a:solidFill>
            <a:prstDash val="solid"/>
            <a:round/>
            <a:headEnd type="none" w="sm" len="sm"/>
            <a:tailEnd type="none" w="sm" len="sm"/>
          </a:ln>
          <a:effectLst>
            <a:outerShdw dist="29210" dir="2700000" algn="bl" rotWithShape="0">
              <a:srgbClr val="4F29B7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31"/>
          <p:cNvSpPr/>
          <p:nvPr/>
        </p:nvSpPr>
        <p:spPr>
          <a:xfrm>
            <a:off x="824389" y="2564725"/>
            <a:ext cx="4135398" cy="680442"/>
          </a:xfrm>
          <a:prstGeom prst="roundRect">
            <a:avLst>
              <a:gd name="adj" fmla="val 8626"/>
            </a:avLst>
          </a:prstGeom>
          <a:solidFill>
            <a:srgbClr val="4F29B7"/>
          </a:solidFill>
          <a:ln>
            <a:noFill/>
          </a:ln>
          <a:effectLst>
            <a:outerShdw dist="29210" dir="2700000" algn="bl" rotWithShape="0">
              <a:srgbClr val="6842D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31"/>
          <p:cNvSpPr/>
          <p:nvPr/>
        </p:nvSpPr>
        <p:spPr>
          <a:xfrm>
            <a:off x="2722007" y="2688431"/>
            <a:ext cx="340162" cy="425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50"/>
              <a:buFont typeface="Alexandria"/>
              <a:buNone/>
            </a:pPr>
            <a:r>
              <a:rPr lang="en-US" sz="2650" b="1" i="0" u="none" strike="noStrike" cap="none">
                <a:solidFill>
                  <a:srgbClr val="FFFFFF"/>
                </a:solidFill>
                <a:latin typeface="Alexandria"/>
                <a:ea typeface="Alexandria"/>
                <a:cs typeface="Alexandria"/>
                <a:sym typeface="Alexandria"/>
              </a:rPr>
              <a:t>3</a:t>
            </a:r>
            <a:endParaRPr sz="2650" b="0" i="0" u="none" strike="noStrike" cap="none"/>
          </a:p>
        </p:txBody>
      </p:sp>
      <p:sp>
        <p:nvSpPr>
          <p:cNvPr id="233" name="Google Shape;233;p31"/>
          <p:cNvSpPr/>
          <p:nvPr/>
        </p:nvSpPr>
        <p:spPr>
          <a:xfrm>
            <a:off x="1731764" y="3471982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lexandria"/>
              <a:buNone/>
            </a:pPr>
            <a:r>
              <a:rPr lang="en-US" sz="2200" b="1" dirty="0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2016</a:t>
            </a:r>
            <a:endParaRPr sz="2200" b="1" dirty="0">
              <a:solidFill>
                <a:srgbClr val="6724D9"/>
              </a:solidFill>
              <a:latin typeface="Lama Sans Bold" panose="00000200000000000000" pitchFamily="2" charset="-78"/>
              <a:cs typeface="Lama Sans Bold" panose="00000200000000000000" pitchFamily="2" charset="-78"/>
            </a:endParaRPr>
          </a:p>
        </p:txBody>
      </p:sp>
      <p:sp>
        <p:nvSpPr>
          <p:cNvPr id="234" name="Google Shape;234;p31"/>
          <p:cNvSpPr/>
          <p:nvPr/>
        </p:nvSpPr>
        <p:spPr>
          <a:xfrm>
            <a:off x="1051203" y="3962400"/>
            <a:ext cx="3681770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162857"/>
              </a:lnSpc>
              <a:buSzPts val="1750"/>
            </a:pPr>
            <a:r>
              <a:rPr lang="ar-SA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انتشار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نظارات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AR/VR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في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السوق</a:t>
            </a:r>
            <a:endParaRPr sz="1750" dirty="0">
              <a:solidFill>
                <a:srgbClr val="FB4B5D"/>
              </a:solidFill>
              <a:latin typeface="Lama Sans Medium" panose="00000200000000000000" pitchFamily="2" charset="-78"/>
              <a:cs typeface="Lama Sans Medium" panose="00000200000000000000" pitchFamily="2" charset="-78"/>
            </a:endParaRPr>
          </a:p>
        </p:txBody>
      </p:sp>
      <p:sp>
        <p:nvSpPr>
          <p:cNvPr id="235" name="Google Shape;235;p31"/>
          <p:cNvSpPr/>
          <p:nvPr/>
        </p:nvSpPr>
        <p:spPr>
          <a:xfrm>
            <a:off x="9640252" y="4809411"/>
            <a:ext cx="4196358" cy="2048351"/>
          </a:xfrm>
          <a:prstGeom prst="roundRect">
            <a:avLst>
              <a:gd name="adj" fmla="val 4651"/>
            </a:avLst>
          </a:prstGeom>
          <a:solidFill>
            <a:srgbClr val="FFFFFF"/>
          </a:solidFill>
          <a:ln w="30475" cap="flat" cmpd="sng">
            <a:solidFill>
              <a:srgbClr val="4F29B7"/>
            </a:solidFill>
            <a:prstDash val="solid"/>
            <a:round/>
            <a:headEnd type="none" w="sm" len="sm"/>
            <a:tailEnd type="none" w="sm" len="sm"/>
          </a:ln>
          <a:effectLst>
            <a:outerShdw dist="29210" dir="2700000" algn="bl" rotWithShape="0">
              <a:srgbClr val="4F29B7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31"/>
          <p:cNvSpPr/>
          <p:nvPr/>
        </p:nvSpPr>
        <p:spPr>
          <a:xfrm>
            <a:off x="9670733" y="4839891"/>
            <a:ext cx="4135398" cy="680442"/>
          </a:xfrm>
          <a:prstGeom prst="roundRect">
            <a:avLst>
              <a:gd name="adj" fmla="val 8626"/>
            </a:avLst>
          </a:prstGeom>
          <a:solidFill>
            <a:srgbClr val="4F29B7"/>
          </a:solidFill>
          <a:ln>
            <a:noFill/>
          </a:ln>
          <a:effectLst>
            <a:outerShdw dist="29210" dir="2700000" algn="bl" rotWithShape="0">
              <a:srgbClr val="6842D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31"/>
          <p:cNvSpPr/>
          <p:nvPr/>
        </p:nvSpPr>
        <p:spPr>
          <a:xfrm>
            <a:off x="11568351" y="4963597"/>
            <a:ext cx="340162" cy="425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50"/>
              <a:buFont typeface="Alexandria"/>
              <a:buNone/>
            </a:pPr>
            <a:r>
              <a:rPr lang="en-US" sz="2650" b="1" i="0" u="none" strike="noStrike" cap="none">
                <a:solidFill>
                  <a:srgbClr val="FFFFFF"/>
                </a:solidFill>
                <a:latin typeface="Alexandria"/>
                <a:ea typeface="Alexandria"/>
                <a:cs typeface="Alexandria"/>
                <a:sym typeface="Alexandria"/>
              </a:rPr>
              <a:t>4</a:t>
            </a:r>
            <a:endParaRPr sz="2650" b="0" i="0" u="none" strike="noStrike" cap="none"/>
          </a:p>
        </p:txBody>
      </p:sp>
      <p:sp>
        <p:nvSpPr>
          <p:cNvPr id="238" name="Google Shape;238;p31"/>
          <p:cNvSpPr/>
          <p:nvPr/>
        </p:nvSpPr>
        <p:spPr>
          <a:xfrm>
            <a:off x="10578108" y="5747147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lexandria"/>
              <a:buNone/>
            </a:pPr>
            <a:r>
              <a:rPr lang="en-US" sz="2200" b="1" dirty="0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2023</a:t>
            </a:r>
            <a:endParaRPr sz="2200" b="1" dirty="0">
              <a:solidFill>
                <a:srgbClr val="6724D9"/>
              </a:solidFill>
              <a:latin typeface="Lama Sans Bold" panose="00000200000000000000" pitchFamily="2" charset="-78"/>
              <a:cs typeface="Lama Sans Bold" panose="00000200000000000000" pitchFamily="2" charset="-78"/>
            </a:endParaRPr>
          </a:p>
        </p:txBody>
      </p:sp>
      <p:sp>
        <p:nvSpPr>
          <p:cNvPr id="239" name="Google Shape;239;p31"/>
          <p:cNvSpPr/>
          <p:nvPr/>
        </p:nvSpPr>
        <p:spPr>
          <a:xfrm>
            <a:off x="9897547" y="6237565"/>
            <a:ext cx="3681770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Alexandria"/>
              <a:buNone/>
            </a:pP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Meta Quest 3 </a:t>
            </a:r>
            <a:r>
              <a:rPr lang="ar-SA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و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Apple Vision Pro</a:t>
            </a:r>
            <a:endParaRPr sz="1750" dirty="0">
              <a:solidFill>
                <a:srgbClr val="FB4B5D"/>
              </a:solidFill>
              <a:latin typeface="Lama Sans Medium" panose="00000200000000000000" pitchFamily="2" charset="-78"/>
              <a:cs typeface="Lama Sans Medium" panose="00000200000000000000" pitchFamily="2" charset="-78"/>
            </a:endParaRPr>
          </a:p>
        </p:txBody>
      </p:sp>
      <p:sp>
        <p:nvSpPr>
          <p:cNvPr id="240" name="Google Shape;240;p31"/>
          <p:cNvSpPr/>
          <p:nvPr/>
        </p:nvSpPr>
        <p:spPr>
          <a:xfrm>
            <a:off x="5217081" y="4809411"/>
            <a:ext cx="4196358" cy="2048351"/>
          </a:xfrm>
          <a:prstGeom prst="roundRect">
            <a:avLst>
              <a:gd name="adj" fmla="val 4651"/>
            </a:avLst>
          </a:prstGeom>
          <a:solidFill>
            <a:srgbClr val="FFFFFF"/>
          </a:solidFill>
          <a:ln w="30475" cap="flat" cmpd="sng">
            <a:solidFill>
              <a:srgbClr val="4F29B7"/>
            </a:solidFill>
            <a:prstDash val="solid"/>
            <a:round/>
            <a:headEnd type="none" w="sm" len="sm"/>
            <a:tailEnd type="none" w="sm" len="sm"/>
          </a:ln>
          <a:effectLst>
            <a:outerShdw dist="29210" dir="2700000" algn="bl" rotWithShape="0">
              <a:srgbClr val="4F29B7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1"/>
          <p:cNvSpPr/>
          <p:nvPr/>
        </p:nvSpPr>
        <p:spPr>
          <a:xfrm>
            <a:off x="5247561" y="4839891"/>
            <a:ext cx="4135398" cy="680442"/>
          </a:xfrm>
          <a:prstGeom prst="roundRect">
            <a:avLst>
              <a:gd name="adj" fmla="val 8626"/>
            </a:avLst>
          </a:prstGeom>
          <a:solidFill>
            <a:srgbClr val="4F29B7"/>
          </a:solidFill>
          <a:ln>
            <a:noFill/>
          </a:ln>
          <a:effectLst>
            <a:outerShdw dist="29210" dir="2700000" algn="bl" rotWithShape="0">
              <a:srgbClr val="6842D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31"/>
          <p:cNvSpPr/>
          <p:nvPr/>
        </p:nvSpPr>
        <p:spPr>
          <a:xfrm>
            <a:off x="7145179" y="4963597"/>
            <a:ext cx="340162" cy="425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50"/>
              <a:buFont typeface="Alexandria"/>
              <a:buNone/>
            </a:pPr>
            <a:r>
              <a:rPr lang="en-US" sz="2650" b="1" i="0" u="none" strike="noStrike" cap="none">
                <a:solidFill>
                  <a:srgbClr val="FFFFFF"/>
                </a:solidFill>
                <a:latin typeface="Alexandria"/>
                <a:ea typeface="Alexandria"/>
                <a:cs typeface="Alexandria"/>
                <a:sym typeface="Alexandria"/>
              </a:rPr>
              <a:t>5</a:t>
            </a:r>
            <a:endParaRPr sz="2650" b="0" i="0" u="none" strike="noStrike" cap="none"/>
          </a:p>
        </p:txBody>
      </p:sp>
      <p:sp>
        <p:nvSpPr>
          <p:cNvPr id="243" name="Google Shape;243;p31"/>
          <p:cNvSpPr/>
          <p:nvPr/>
        </p:nvSpPr>
        <p:spPr>
          <a:xfrm>
            <a:off x="6154936" y="5747147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lexandria"/>
              <a:buNone/>
            </a:pPr>
            <a:r>
              <a:rPr lang="en-US" sz="2200" b="1" dirty="0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2025</a:t>
            </a:r>
            <a:endParaRPr sz="2200" b="1" dirty="0">
              <a:solidFill>
                <a:srgbClr val="6724D9"/>
              </a:solidFill>
              <a:latin typeface="Lama Sans Bold" panose="00000200000000000000" pitchFamily="2" charset="-78"/>
              <a:cs typeface="Lama Sans Bold" panose="00000200000000000000" pitchFamily="2" charset="-78"/>
            </a:endParaRPr>
          </a:p>
        </p:txBody>
      </p:sp>
      <p:sp>
        <p:nvSpPr>
          <p:cNvPr id="244" name="Google Shape;244;p31"/>
          <p:cNvSpPr/>
          <p:nvPr/>
        </p:nvSpPr>
        <p:spPr>
          <a:xfrm>
            <a:off x="5474375" y="6237565"/>
            <a:ext cx="3681770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162857"/>
              </a:lnSpc>
              <a:buSzPts val="1750"/>
            </a:pP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إعادة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الهيكلة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الاستراتيجية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الكبرى</a:t>
            </a:r>
            <a:endParaRPr sz="1750" dirty="0">
              <a:solidFill>
                <a:srgbClr val="FB4B5D"/>
              </a:solidFill>
              <a:latin typeface="Lama Sans Medium" panose="00000200000000000000" pitchFamily="2" charset="-78"/>
              <a:cs typeface="Lama Sans Medium" panose="00000200000000000000" pitchFamily="2" charset="-78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5D2FF42F-62E1-B846-7162-4D169D354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25" y="755426"/>
            <a:ext cx="1391127" cy="102339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0636820-95F2-438D-860D-526D775C7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19" y="0"/>
            <a:ext cx="13408762" cy="8229600"/>
          </a:xfrm>
          <a:prstGeom prst="rect">
            <a:avLst/>
          </a:prstGeom>
        </p:spPr>
      </p:pic>
      <p:pic>
        <p:nvPicPr>
          <p:cNvPr id="250" name="Google Shape;250;p32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69680" y="0"/>
            <a:ext cx="576072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2"/>
          <p:cNvSpPr/>
          <p:nvPr/>
        </p:nvSpPr>
        <p:spPr>
          <a:xfrm>
            <a:off x="1479247" y="1318022"/>
            <a:ext cx="6522006" cy="708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1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50"/>
              <a:buFont typeface="Alexandria"/>
              <a:buNone/>
            </a:pPr>
            <a:r>
              <a:rPr lang="en-US" sz="4400" b="1" dirty="0" err="1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تحولات</a:t>
            </a:r>
            <a:r>
              <a:rPr lang="en-US" sz="4400" b="1" dirty="0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4400" b="1" dirty="0" err="1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استراتيجية</a:t>
            </a:r>
            <a:r>
              <a:rPr lang="en-US" sz="4400" b="1" dirty="0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 </a:t>
            </a:r>
            <a:r>
              <a:rPr lang="en-US" sz="4400" b="1" dirty="0" err="1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كبرى</a:t>
            </a:r>
            <a:endParaRPr sz="4400" b="1" dirty="0">
              <a:solidFill>
                <a:srgbClr val="6724D9"/>
              </a:solidFill>
              <a:latin typeface="Lama Sans Bold" panose="00000200000000000000" pitchFamily="2" charset="-78"/>
              <a:cs typeface="Lama Sans Bold" panose="00000200000000000000" pitchFamily="2" charset="-78"/>
            </a:endParaRPr>
          </a:p>
        </p:txBody>
      </p:sp>
      <p:sp>
        <p:nvSpPr>
          <p:cNvPr id="252" name="Google Shape;252;p32"/>
          <p:cNvSpPr/>
          <p:nvPr/>
        </p:nvSpPr>
        <p:spPr>
          <a:xfrm>
            <a:off x="793790" y="2366962"/>
            <a:ext cx="7556421" cy="1367909"/>
          </a:xfrm>
          <a:prstGeom prst="roundRect">
            <a:avLst>
              <a:gd name="adj" fmla="val 10695"/>
            </a:avLst>
          </a:prstGeom>
          <a:solidFill>
            <a:srgbClr val="FFFFFF"/>
          </a:solidFill>
          <a:ln w="30475" cap="flat" cmpd="sng">
            <a:solidFill>
              <a:srgbClr val="4F29B7"/>
            </a:solidFill>
            <a:prstDash val="solid"/>
            <a:round/>
            <a:headEnd type="none" w="sm" len="sm"/>
            <a:tailEnd type="none" w="sm" len="sm"/>
          </a:ln>
          <a:effectLst>
            <a:outerShdw dist="29210" dir="2700000" algn="bl" rotWithShape="0">
              <a:srgbClr val="4F29B7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32"/>
          <p:cNvSpPr/>
          <p:nvPr/>
        </p:nvSpPr>
        <p:spPr>
          <a:xfrm>
            <a:off x="763310" y="2366962"/>
            <a:ext cx="121920" cy="1367909"/>
          </a:xfrm>
          <a:prstGeom prst="roundRect">
            <a:avLst>
              <a:gd name="adj" fmla="val 78139"/>
            </a:avLst>
          </a:prstGeom>
          <a:solidFill>
            <a:srgbClr val="4F29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32"/>
          <p:cNvSpPr/>
          <p:nvPr/>
        </p:nvSpPr>
        <p:spPr>
          <a:xfrm>
            <a:off x="1142524" y="2624257"/>
            <a:ext cx="2851428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lexandria"/>
              <a:buNone/>
            </a:pPr>
            <a:r>
              <a:rPr lang="en-US" sz="2200" b="1" dirty="0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🍎 Apple Vision Pro</a:t>
            </a:r>
            <a:endParaRPr sz="2200" b="1" dirty="0">
              <a:solidFill>
                <a:srgbClr val="6724D9"/>
              </a:solidFill>
              <a:latin typeface="Lama Sans Bold" panose="00000200000000000000" pitchFamily="2" charset="-78"/>
              <a:cs typeface="Lama Sans Bold" panose="00000200000000000000" pitchFamily="2" charset="-78"/>
            </a:endParaRPr>
          </a:p>
        </p:txBody>
      </p:sp>
      <p:sp>
        <p:nvSpPr>
          <p:cNvPr id="255" name="Google Shape;255;p32"/>
          <p:cNvSpPr/>
          <p:nvPr/>
        </p:nvSpPr>
        <p:spPr>
          <a:xfrm>
            <a:off x="1142524" y="3114675"/>
            <a:ext cx="6950393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Alexandria"/>
              <a:buNone/>
            </a:pP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توقف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شركة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أبل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عن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تطوير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الجيل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الثاني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—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مراجعة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شاملة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للاستراتيجية</a:t>
            </a:r>
            <a:endParaRPr sz="1750" dirty="0">
              <a:solidFill>
                <a:srgbClr val="FB4B5D"/>
              </a:solidFill>
              <a:latin typeface="Lama Sans Medium" panose="00000200000000000000" pitchFamily="2" charset="-78"/>
              <a:cs typeface="Lama Sans Medium" panose="00000200000000000000" pitchFamily="2" charset="-78"/>
            </a:endParaRPr>
          </a:p>
        </p:txBody>
      </p:sp>
      <p:sp>
        <p:nvSpPr>
          <p:cNvPr id="256" name="Google Shape;256;p32"/>
          <p:cNvSpPr/>
          <p:nvPr/>
        </p:nvSpPr>
        <p:spPr>
          <a:xfrm>
            <a:off x="793790" y="3961686"/>
            <a:ext cx="7556421" cy="1367909"/>
          </a:xfrm>
          <a:prstGeom prst="roundRect">
            <a:avLst>
              <a:gd name="adj" fmla="val 10695"/>
            </a:avLst>
          </a:prstGeom>
          <a:solidFill>
            <a:srgbClr val="FFFFFF"/>
          </a:solidFill>
          <a:ln w="30475" cap="flat" cmpd="sng">
            <a:solidFill>
              <a:srgbClr val="4F29B7"/>
            </a:solidFill>
            <a:prstDash val="solid"/>
            <a:round/>
            <a:headEnd type="none" w="sm" len="sm"/>
            <a:tailEnd type="none" w="sm" len="sm"/>
          </a:ln>
          <a:effectLst>
            <a:outerShdw dist="29210" dir="2700000" algn="bl" rotWithShape="0">
              <a:srgbClr val="4F29B7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32"/>
          <p:cNvSpPr/>
          <p:nvPr/>
        </p:nvSpPr>
        <p:spPr>
          <a:xfrm>
            <a:off x="763310" y="3961686"/>
            <a:ext cx="121920" cy="1367909"/>
          </a:xfrm>
          <a:prstGeom prst="roundRect">
            <a:avLst>
              <a:gd name="adj" fmla="val 78139"/>
            </a:avLst>
          </a:prstGeom>
          <a:solidFill>
            <a:srgbClr val="4F29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32"/>
          <p:cNvSpPr/>
          <p:nvPr/>
        </p:nvSpPr>
        <p:spPr>
          <a:xfrm>
            <a:off x="1142524" y="4218980"/>
            <a:ext cx="2911554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lexandria"/>
              <a:buNone/>
            </a:pPr>
            <a:r>
              <a:rPr lang="en-US" sz="2200" b="1" dirty="0">
                <a:solidFill>
                  <a:srgbClr val="6724D9"/>
                </a:solidFill>
                <a:latin typeface="Lama Sans Bold" panose="00000200000000000000" pitchFamily="2" charset="-78"/>
                <a:cs typeface="Lama Sans Bold" panose="00000200000000000000" pitchFamily="2" charset="-78"/>
                <a:sym typeface="Alexandria"/>
              </a:rPr>
              <a:t>🌐 Meta / Metaverse</a:t>
            </a:r>
            <a:endParaRPr sz="2200" b="1" dirty="0">
              <a:solidFill>
                <a:srgbClr val="6724D9"/>
              </a:solidFill>
              <a:latin typeface="Lama Sans Bold" panose="00000200000000000000" pitchFamily="2" charset="-78"/>
              <a:cs typeface="Lama Sans Bold" panose="00000200000000000000" pitchFamily="2" charset="-78"/>
            </a:endParaRPr>
          </a:p>
        </p:txBody>
      </p:sp>
      <p:sp>
        <p:nvSpPr>
          <p:cNvPr id="259" name="Google Shape;259;p32"/>
          <p:cNvSpPr/>
          <p:nvPr/>
        </p:nvSpPr>
        <p:spPr>
          <a:xfrm>
            <a:off x="1142524" y="4709398"/>
            <a:ext cx="6950393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r" rtl="1">
              <a:lnSpc>
                <a:spcPct val="162857"/>
              </a:lnSpc>
              <a:buSzPts val="1750"/>
            </a:pP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تحويل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استثمارات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الميتافيرس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نحو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الذكاء</a:t>
            </a:r>
            <a:r>
              <a:rPr lang="en-US" sz="1750" dirty="0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FB4B5D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الاصطناعي</a:t>
            </a:r>
            <a:endParaRPr sz="1750" dirty="0">
              <a:solidFill>
                <a:srgbClr val="FB4B5D"/>
              </a:solidFill>
              <a:latin typeface="Lama Sans Medium" panose="00000200000000000000" pitchFamily="2" charset="-78"/>
              <a:cs typeface="Lama Sans Medium" panose="00000200000000000000" pitchFamily="2" charset="-78"/>
            </a:endParaRPr>
          </a:p>
        </p:txBody>
      </p:sp>
      <p:sp>
        <p:nvSpPr>
          <p:cNvPr id="260" name="Google Shape;260;p32"/>
          <p:cNvSpPr/>
          <p:nvPr/>
        </p:nvSpPr>
        <p:spPr>
          <a:xfrm>
            <a:off x="793790" y="5584746"/>
            <a:ext cx="7556421" cy="1326713"/>
          </a:xfrm>
          <a:prstGeom prst="roundRect">
            <a:avLst>
              <a:gd name="adj" fmla="val 7181"/>
            </a:avLst>
          </a:prstGeom>
          <a:solidFill>
            <a:srgbClr val="B6D6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1" name="Google Shape;261;p32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0604" y="5928836"/>
            <a:ext cx="283488" cy="226814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2"/>
          <p:cNvSpPr/>
          <p:nvPr/>
        </p:nvSpPr>
        <p:spPr>
          <a:xfrm>
            <a:off x="1530906" y="5868233"/>
            <a:ext cx="6592491" cy="725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1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Alexandria"/>
              <a:buNone/>
            </a:pPr>
            <a:r>
              <a:rPr lang="en-US" sz="1750" dirty="0" err="1">
                <a:solidFill>
                  <a:srgbClr val="6724D9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هذه</a:t>
            </a:r>
            <a:r>
              <a:rPr lang="en-US" sz="1750" dirty="0">
                <a:solidFill>
                  <a:srgbClr val="6724D9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6724D9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التحولات</a:t>
            </a:r>
            <a:r>
              <a:rPr lang="en-US" sz="1750" dirty="0">
                <a:solidFill>
                  <a:srgbClr val="6724D9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6724D9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تعكس</a:t>
            </a:r>
            <a:r>
              <a:rPr lang="en-US" sz="1750" dirty="0">
                <a:solidFill>
                  <a:srgbClr val="6724D9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6724D9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إعادة</a:t>
            </a:r>
            <a:r>
              <a:rPr lang="en-US" sz="1750" dirty="0">
                <a:solidFill>
                  <a:srgbClr val="6724D9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6724D9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رسم</a:t>
            </a:r>
            <a:r>
              <a:rPr lang="en-US" sz="1750" dirty="0">
                <a:solidFill>
                  <a:srgbClr val="6724D9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6724D9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خريطة</a:t>
            </a:r>
            <a:r>
              <a:rPr lang="en-US" sz="1750" dirty="0">
                <a:solidFill>
                  <a:srgbClr val="6724D9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6724D9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التقنية</a:t>
            </a:r>
            <a:r>
              <a:rPr lang="en-US" sz="1750" dirty="0">
                <a:solidFill>
                  <a:srgbClr val="6724D9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6724D9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العالمية</a:t>
            </a:r>
            <a:r>
              <a:rPr lang="en-US" sz="1750" dirty="0">
                <a:solidFill>
                  <a:srgbClr val="6724D9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، </a:t>
            </a:r>
            <a:r>
              <a:rPr lang="en-US" sz="1750" dirty="0" err="1">
                <a:solidFill>
                  <a:srgbClr val="6724D9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لا</a:t>
            </a:r>
            <a:r>
              <a:rPr lang="en-US" sz="1750" dirty="0">
                <a:solidFill>
                  <a:srgbClr val="6724D9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6724D9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تراجعاً</a:t>
            </a:r>
            <a:r>
              <a:rPr lang="en-US" sz="1750" dirty="0">
                <a:solidFill>
                  <a:srgbClr val="6724D9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6724D9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عن</a:t>
            </a:r>
            <a:r>
              <a:rPr lang="en-US" sz="1750" dirty="0">
                <a:solidFill>
                  <a:srgbClr val="6724D9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6724D9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الواقع</a:t>
            </a:r>
            <a:r>
              <a:rPr lang="en-US" sz="1750" dirty="0">
                <a:solidFill>
                  <a:srgbClr val="6724D9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 </a:t>
            </a:r>
            <a:r>
              <a:rPr lang="en-US" sz="1750" dirty="0" err="1">
                <a:solidFill>
                  <a:srgbClr val="6724D9"/>
                </a:solidFill>
                <a:latin typeface="Lama Sans Medium" panose="00000200000000000000" pitchFamily="2" charset="-78"/>
                <a:cs typeface="Lama Sans Medium" panose="00000200000000000000" pitchFamily="2" charset="-78"/>
                <a:sym typeface="Alexandria"/>
              </a:rPr>
              <a:t>الافتراضي</a:t>
            </a:r>
            <a:endParaRPr sz="1750" dirty="0">
              <a:solidFill>
                <a:srgbClr val="6724D9"/>
              </a:solidFill>
              <a:latin typeface="Lama Sans Medium" panose="00000200000000000000" pitchFamily="2" charset="-78"/>
              <a:cs typeface="Lama Sans Medium" panose="00000200000000000000" pitchFamily="2" charset="-7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42F163F-5FB1-C64B-F086-21C46F22DE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525" y="432469"/>
            <a:ext cx="1391127" cy="102339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703</Words>
  <Application>Microsoft Office PowerPoint</Application>
  <PresentationFormat>مخصص</PresentationFormat>
  <Paragraphs>142</Paragraphs>
  <Slides>19</Slides>
  <Notes>19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19</vt:i4>
      </vt:variant>
    </vt:vector>
  </HeadingPairs>
  <TitlesOfParts>
    <vt:vector size="27" baseType="lpstr">
      <vt:lpstr>Alexandria</vt:lpstr>
      <vt:lpstr>Lama Sans Medium</vt:lpstr>
      <vt:lpstr>Calibri</vt:lpstr>
      <vt:lpstr>Lama Sans Light</vt:lpstr>
      <vt:lpstr>Lama Sans</vt:lpstr>
      <vt:lpstr>Arial</vt:lpstr>
      <vt:lpstr>Lama Sans Bold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عبدالرحمن عبدالمحسن القاسم</cp:lastModifiedBy>
  <cp:revision>4</cp:revision>
  <dcterms:modified xsi:type="dcterms:W3CDTF">2026-04-29T19:20:39Z</dcterms:modified>
</cp:coreProperties>
</file>