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0"/>
  </p:handoutMasterIdLst>
  <p:sldIdLst>
    <p:sldId id="257" r:id="rId3"/>
    <p:sldId id="258" r:id="rId5"/>
    <p:sldId id="259" r:id="rId6"/>
    <p:sldId id="260" r:id="rId7"/>
    <p:sldId id="261" r:id="rId8"/>
    <p:sldId id="262" r:id="rId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We're introducing our global monitoring platform, a multi-dimensional, omni-channel data insight system. This system integrates authoritative third-party data sources like OneSight and Brandwatch, ensuring comprehensive data collection. We leverage AI for deep semantic analysis, uncovering the true emotions of overseas users. And we implement a robust external audit mechanism to verify all traffic data, guaranteeing its authenticity. This platform is how we achieve 1.5 billion total impressions.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Building on our global monitoring capabilities, we present the Command Center: a customized business dashboard for our global communication mechanism. We're replicating the successful experience of JETOUR's global communication dashboard, creating a one-stop data 'command center' for Chery. This enables real-time, multi-level collaboration, connecting headquarters with regional branches and sub-brands, boosting decision-making efficiency by 300%. We also provide dynamic KPI progress alerts, keeping the 1.5 billion exposure and 150,000 fan growth targets under strict control. Next, we'll explore how we quantify account health.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let's talk about the Smart Health Check: a quantitative assessment system for new media account health. We've developed the AHI Account Health Index, a weighted calculation across over ten dimensions, including fan quality, content interaction, and growth trends. This index acts as a 'thermometer' for operational decisions, ranging from 0 to 1000 points. We actively monitor fan quality to identify bots, assess content interaction for genuine audience engagement, and analyze communication heat to track hot topic influence. This real-time diagnostic radar ensures Chery's global accounts remain healthy and effective.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0" descr="/Users/zhuyuewei/Library/Containers/com.kingsoft.wpsoffice.mac/Data/tmp/photoeditapp/20260313102507/temp.pngtem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62000" y="952500"/>
            <a:ext cx="5905500" cy="13462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324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全球监测：
多维整合的
全渠道数据洞察体系</a:t>
            </a:r>
            <a:endParaRPr lang="en-US" sz="3535" dirty="0"/>
          </a:p>
        </p:txBody>
      </p:sp>
      <p:sp>
        <p:nvSpPr>
          <p:cNvPr id="5" name="Text 1"/>
          <p:cNvSpPr/>
          <p:nvPr/>
        </p:nvSpPr>
        <p:spPr>
          <a:xfrm>
            <a:off x="762000" y="3021285"/>
            <a:ext cx="4474369" cy="318135"/>
          </a:xfrm>
          <a:prstGeom prst="rect">
            <a:avLst/>
          </a:prstGeom>
          <a:noFill/>
        </p:spPr>
        <p:txBody>
          <a:bodyPr wrap="square" lIns="0" tIns="0" rIns="0" bIns="113453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595" b="1" dirty="0">
                <a:solidFill>
                  <a:srgbClr val="FB38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权威三方数据源集成 • 1.5 亿曝光高质量达成</a:t>
            </a:r>
            <a:endParaRPr lang="en-US" sz="1595" b="1" dirty="0">
              <a:solidFill>
                <a:srgbClr val="FB3800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762000" y="3906025"/>
            <a:ext cx="476251" cy="476251"/>
          </a:xfrm>
          <a:prstGeom prst="rect">
            <a:avLst/>
          </a:prstGeom>
          <a:solidFill>
            <a:srgbClr val="FB3800"/>
          </a:solidFill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4048900"/>
            <a:ext cx="190500" cy="1905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428751" y="3861972"/>
            <a:ext cx="100965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31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权威技术支撑</a:t>
            </a:r>
            <a:endParaRPr lang="en-US" sz="1315" dirty="0"/>
          </a:p>
        </p:txBody>
      </p:sp>
      <p:sp>
        <p:nvSpPr>
          <p:cNvPr id="9" name="Text 4"/>
          <p:cNvSpPr/>
          <p:nvPr/>
        </p:nvSpPr>
        <p:spPr>
          <a:xfrm>
            <a:off x="1429173" y="4202007"/>
            <a:ext cx="4494107" cy="483447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5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引入 OneSight、Brandwatch 等全球主流监测工具，</a:t>
            </a:r>
            <a:endParaRPr lang="en-US" sz="1255" b="1" dirty="0">
              <a:solidFill>
                <a:srgbClr val="666666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1200"/>
              </a:lnSpc>
              <a:buNone/>
            </a:pPr>
            <a:r>
              <a:rPr lang="en-US" sz="125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实现对TikTok/Instagram/Facebook等平台的百级维度采集工具</a:t>
            </a:r>
            <a:endParaRPr lang="en-US" sz="1255" b="1" dirty="0">
              <a:solidFill>
                <a:srgbClr val="666666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10" name="Shape 5"/>
          <p:cNvSpPr/>
          <p:nvPr/>
        </p:nvSpPr>
        <p:spPr>
          <a:xfrm>
            <a:off x="762000" y="4932239"/>
            <a:ext cx="476251" cy="476251"/>
          </a:xfrm>
          <a:prstGeom prst="rect">
            <a:avLst/>
          </a:prstGeom>
          <a:solidFill>
            <a:srgbClr val="FB3800"/>
          </a:solidFill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5075113"/>
            <a:ext cx="190500" cy="1905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428751" y="4888185"/>
            <a:ext cx="100965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31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深层语义分析</a:t>
            </a:r>
            <a:endParaRPr lang="en-US" sz="1315" dirty="0"/>
          </a:p>
        </p:txBody>
      </p:sp>
      <p:sp>
        <p:nvSpPr>
          <p:cNvPr id="13" name="Text 7"/>
          <p:cNvSpPr/>
          <p:nvPr/>
        </p:nvSpPr>
        <p:spPr>
          <a:xfrm>
            <a:off x="1428751" y="5235848"/>
            <a:ext cx="3577590" cy="1536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5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情感倾向挖掘，穿透数字看清海外用户真实情绪</a:t>
            </a:r>
            <a:endParaRPr lang="en-US" sz="1255" b="1" dirty="0">
              <a:solidFill>
                <a:srgbClr val="666666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14" name="Shape 8"/>
          <p:cNvSpPr/>
          <p:nvPr/>
        </p:nvSpPr>
        <p:spPr>
          <a:xfrm>
            <a:off x="762000" y="5837379"/>
            <a:ext cx="476251" cy="476251"/>
          </a:xfrm>
          <a:prstGeom prst="rect">
            <a:avLst/>
          </a:prstGeom>
          <a:solidFill>
            <a:srgbClr val="FB3800"/>
          </a:solidFill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75" y="5980253"/>
            <a:ext cx="190500" cy="19050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428751" y="5793325"/>
            <a:ext cx="100965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31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数据真实审计</a:t>
            </a:r>
            <a:endParaRPr lang="en-US" sz="1315" dirty="0"/>
          </a:p>
        </p:txBody>
      </p:sp>
      <p:sp>
        <p:nvSpPr>
          <p:cNvPr id="17" name="Text 10"/>
          <p:cNvSpPr/>
          <p:nvPr/>
        </p:nvSpPr>
        <p:spPr>
          <a:xfrm>
            <a:off x="1428751" y="6140988"/>
            <a:ext cx="4529455" cy="1536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zh-CN" altLang="en-US" sz="125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以权威三方工具作为</a:t>
            </a:r>
            <a:r>
              <a:rPr lang="en-US" sz="125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“外部审计”，确保流量数据经得起多源验证</a:t>
            </a:r>
            <a:endParaRPr lang="en-US" sz="1255" b="1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7251" y="2476500"/>
            <a:ext cx="1905000" cy="1905000"/>
          </a:xfrm>
          <a:prstGeom prst="rect">
            <a:avLst/>
          </a:prstGeom>
        </p:spPr>
      </p:pic>
      <p:pic>
        <p:nvPicPr>
          <p:cNvPr id="25" name="Picture 24" descr="onesight维度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5627" y="4048760"/>
            <a:ext cx="5615940" cy="2317327"/>
          </a:xfrm>
          <a:prstGeom prst="rect">
            <a:avLst/>
          </a:prstGeom>
        </p:spPr>
      </p:pic>
      <p:pic>
        <p:nvPicPr>
          <p:cNvPr id="26" name="Picture 25" descr="onesight维度展示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9320" y="1562947"/>
            <a:ext cx="5793740" cy="24638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zhuyuewei/Library/Containers/com.kingsoft.wpsoffice.mac/Data/tmp/photoeditapp/20260313103344/temp.pngtem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47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4293" y="726440"/>
            <a:ext cx="8160385" cy="307340"/>
          </a:xfrm>
          <a:prstGeom prst="rect">
            <a:avLst/>
          </a:prstGeom>
          <a:noFill/>
        </p:spPr>
        <p:txBody>
          <a:bodyPr wrap="none" lIns="226737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24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指挥中心：定制化“全球传播机制”业务看板</a:t>
            </a:r>
            <a:endParaRPr lang="en-US" sz="3245" b="1" dirty="0">
              <a:solidFill>
                <a:srgbClr val="000000"/>
              </a:solidFill>
              <a:latin typeface="Helvetica Now Display" pitchFamily="34" charset="0"/>
              <a:ea typeface="Helvetica Now Display" pitchFamily="34" charset="-122"/>
              <a:cs typeface="Helvetica Now Display" pitchFamily="34" charset="-120"/>
            </a:endParaRPr>
          </a:p>
        </p:txBody>
      </p:sp>
      <p:pic>
        <p:nvPicPr>
          <p:cNvPr id="6" name="Image 1" descr="/Users/zhuyuewei/Library/Containers/com.kingsoft.wpsoffice.mac/Data/tmp/photoeditapp/20260313103439/temp.pngte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83" y="1665261"/>
            <a:ext cx="199813" cy="20955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114425" y="1638300"/>
            <a:ext cx="1116330" cy="1917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5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成熟案例复刻</a:t>
            </a:r>
            <a:endParaRPr lang="en-US" sz="1455" dirty="0"/>
          </a:p>
        </p:txBody>
      </p:sp>
      <p:sp>
        <p:nvSpPr>
          <p:cNvPr id="10" name="Text 5"/>
          <p:cNvSpPr/>
          <p:nvPr/>
        </p:nvSpPr>
        <p:spPr>
          <a:xfrm>
            <a:off x="762000" y="2046393"/>
            <a:ext cx="3122507" cy="579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zh-CN" alt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正如我们现正为</a:t>
            </a:r>
            <a:r>
              <a:rPr lang="en-US" alt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JETOUR (</a:t>
            </a:r>
            <a:r>
              <a:rPr lang="zh-CN" alt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捷途</a:t>
            </a:r>
            <a:r>
              <a:rPr lang="en-US" alt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 </a:t>
            </a:r>
            <a:r>
              <a:rPr lang="zh-CN" alt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成功运营的全球传播看板，奇瑞也将享有一站式数据</a:t>
            </a:r>
            <a:r>
              <a:rPr lang="en-US" alt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</a:t>
            </a:r>
            <a:r>
              <a:rPr lang="zh-CN" alt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指挥中心</a:t>
            </a:r>
            <a:r>
              <a:rPr lang="en-US" alt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”</a:t>
            </a:r>
            <a:r>
              <a:rPr lang="zh-CN" alt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。</a:t>
            </a:r>
            <a:endParaRPr lang="zh-CN" altLang="en-US" sz="1335" b="1" dirty="0">
              <a:solidFill>
                <a:srgbClr val="666666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11" name="Image 2" descr="/Users/zhuyuewei/Library/Containers/com.kingsoft.wpsoffice.mac/Data/tmp/photoeditapp/20260313103454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143" y="1641668"/>
            <a:ext cx="199813" cy="20955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375699" y="1595235"/>
            <a:ext cx="1116330" cy="1917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5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实时多级协同</a:t>
            </a:r>
            <a:endParaRPr lang="en-US" sz="1455" dirty="0"/>
          </a:p>
        </p:txBody>
      </p:sp>
      <p:sp>
        <p:nvSpPr>
          <p:cNvPr id="13" name="Text 7"/>
          <p:cNvSpPr/>
          <p:nvPr/>
        </p:nvSpPr>
        <p:spPr>
          <a:xfrm>
            <a:off x="5023273" y="2011680"/>
            <a:ext cx="2939627" cy="5384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zh-CN" alt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支持总部与各区域分公司、子品牌（</a:t>
            </a:r>
            <a:r>
              <a:rPr lang="en-US" alt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C.E.O.L.I</a:t>
            </a:r>
            <a:r>
              <a:rPr lang="zh-CN" alt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）多级协同展示，告别繁琐的手工报表。</a:t>
            </a:r>
            <a:endParaRPr lang="zh-CN" altLang="en-US" sz="1335" b="1" dirty="0">
              <a:solidFill>
                <a:srgbClr val="666666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14" name="Image 3" descr="/Users/zhuyuewei/Library/Containers/com.kingsoft.wpsoffice.mac/Data/tmp/photoeditapp/20260313103506/temp.pngte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2036" y="1570663"/>
            <a:ext cx="199813" cy="20955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009592" y="1504755"/>
            <a:ext cx="1107440" cy="1917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5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KPI 进度预警</a:t>
            </a:r>
            <a:endParaRPr lang="en-US" sz="1455" dirty="0"/>
          </a:p>
        </p:txBody>
      </p:sp>
      <p:sp>
        <p:nvSpPr>
          <p:cNvPr id="16" name="Text 9"/>
          <p:cNvSpPr/>
          <p:nvPr/>
        </p:nvSpPr>
        <p:spPr>
          <a:xfrm>
            <a:off x="8657167" y="1940560"/>
            <a:ext cx="2918460" cy="5384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动态展示 1.5 亿曝光及 15 万粉丝增长实时进度条，让执行进度随时处于严格管控之中。</a:t>
            </a:r>
            <a:endParaRPr lang="en-US" sz="1335" b="1" dirty="0">
              <a:solidFill>
                <a:srgbClr val="666666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8" name="Shape 3"/>
          <p:cNvSpPr/>
          <p:nvPr/>
        </p:nvSpPr>
        <p:spPr>
          <a:xfrm>
            <a:off x="2371513" y="1550247"/>
            <a:ext cx="1512147" cy="409787"/>
          </a:xfrm>
          <a:prstGeom prst="rect">
            <a:avLst/>
          </a:prstGeom>
          <a:solidFill>
            <a:srgbClr val="FB3800"/>
          </a:solidFill>
        </p:spPr>
      </p:sp>
      <p:sp>
        <p:nvSpPr>
          <p:cNvPr id="9" name="Text 4"/>
          <p:cNvSpPr/>
          <p:nvPr/>
        </p:nvSpPr>
        <p:spPr>
          <a:xfrm>
            <a:off x="2440093" y="1629833"/>
            <a:ext cx="1432560" cy="281093"/>
          </a:xfrm>
          <a:prstGeom prst="rect">
            <a:avLst/>
          </a:prstGeom>
          <a:noFill/>
        </p:spPr>
        <p:txBody>
          <a:bodyPr wrap="square" lIns="136144" tIns="45381" rIns="136144" bIns="45381" rtlCol="0" anchor="t">
            <a:noAutofit/>
          </a:bodyPr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JETOUR 成功经验</a:t>
            </a:r>
            <a:endParaRPr lang="en-US" sz="1055" b="1" dirty="0">
              <a:solidFill>
                <a:srgbClr val="FFFFFF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21" name="Picture 20" descr="jetour现用搭建平台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87" y="3229187"/>
            <a:ext cx="5747173" cy="3101340"/>
          </a:xfrm>
          <a:prstGeom prst="rect">
            <a:avLst/>
          </a:prstGeom>
        </p:spPr>
      </p:pic>
      <p:pic>
        <p:nvPicPr>
          <p:cNvPr id="22" name="Picture 21" descr="Jetour现用自搭看板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3960" y="3229187"/>
            <a:ext cx="5554133" cy="3101340"/>
          </a:xfrm>
          <a:prstGeom prst="rect">
            <a:avLst/>
          </a:prstGeom>
        </p:spPr>
      </p:pic>
      <p:sp>
        <p:nvSpPr>
          <p:cNvPr id="52" name="Text 5"/>
          <p:cNvSpPr/>
          <p:nvPr/>
        </p:nvSpPr>
        <p:spPr>
          <a:xfrm>
            <a:off x="4999567" y="6504940"/>
            <a:ext cx="3495887" cy="4089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zh-CN" altLang="en-US" sz="1200" b="1" dirty="0">
                <a:solidFill>
                  <a:srgbClr val="FB38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示例</a:t>
            </a:r>
            <a:r>
              <a:rPr lang="en-US" altLang="zh-CN" sz="1200" b="1" dirty="0">
                <a:solidFill>
                  <a:srgbClr val="FB38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：</a:t>
            </a:r>
            <a:r>
              <a:rPr lang="en-US" altLang="en-US" sz="1200" b="1" dirty="0">
                <a:solidFill>
                  <a:srgbClr val="FB38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JETOUR (</a:t>
            </a:r>
            <a:r>
              <a:rPr lang="zh-CN" altLang="en-US" sz="1200" b="1" dirty="0">
                <a:solidFill>
                  <a:srgbClr val="FB38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捷途</a:t>
            </a:r>
            <a:r>
              <a:rPr lang="en-US" altLang="en-US" sz="1200" b="1" dirty="0">
                <a:solidFill>
                  <a:srgbClr val="FB38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 </a:t>
            </a:r>
            <a:r>
              <a:rPr lang="zh-CN" altLang="en-US" sz="1200" b="1" dirty="0">
                <a:solidFill>
                  <a:srgbClr val="FB38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现用全球传播看板</a:t>
            </a:r>
            <a:endParaRPr lang="zh-CN" altLang="en-US" sz="1200" b="1" dirty="0">
              <a:solidFill>
                <a:srgbClr val="FB3800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0" descr="/Users/zhuyuewei/Library/Containers/com.kingsoft.wpsoffice.mac/Data/tmp/photoeditapp/20260313102507/temp.pngtem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62000" y="571500"/>
            <a:ext cx="8160385" cy="307340"/>
          </a:xfrm>
          <a:prstGeom prst="rect">
            <a:avLst/>
          </a:prstGeom>
          <a:noFill/>
        </p:spPr>
        <p:txBody>
          <a:bodyPr wrap="none" lIns="226737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24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智能体检：量化评估的“新媒体健康度”体系</a:t>
            </a:r>
            <a:endParaRPr lang="en-US" sz="3245" b="1" dirty="0">
              <a:solidFill>
                <a:srgbClr val="000000"/>
              </a:solidFill>
              <a:latin typeface="Helvetica Now Display" pitchFamily="34" charset="0"/>
              <a:ea typeface="Helvetica Now Display" pitchFamily="34" charset="-122"/>
              <a:cs typeface="Helvetica Now Display" pitchFamily="34" charset="-12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762000" y="1543051"/>
            <a:ext cx="4191000" cy="1407319"/>
          </a:xfrm>
          <a:prstGeom prst="rect">
            <a:avLst/>
          </a:prstGeom>
          <a:solidFill>
            <a:srgbClr val="FB3800"/>
          </a:solidFill>
        </p:spPr>
      </p:sp>
      <p:sp>
        <p:nvSpPr>
          <p:cNvPr id="7" name="Text 3"/>
          <p:cNvSpPr/>
          <p:nvPr/>
        </p:nvSpPr>
        <p:spPr>
          <a:xfrm>
            <a:off x="1047751" y="1733551"/>
            <a:ext cx="1630680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59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AHI 账户健康指数</a:t>
            </a:r>
            <a:endParaRPr lang="en-US" sz="1595" dirty="0"/>
          </a:p>
        </p:txBody>
      </p:sp>
      <p:sp>
        <p:nvSpPr>
          <p:cNvPr id="8" name="Text 4"/>
          <p:cNvSpPr/>
          <p:nvPr/>
        </p:nvSpPr>
        <p:spPr>
          <a:xfrm>
            <a:off x="1048173" y="2159847"/>
            <a:ext cx="3696547" cy="4616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05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综合粉丝质量、内容互动率、传播热度及近 7 日增长走势等十余个维度进行加权计算（0-1000 分），作为运营决策的“体温计”。</a:t>
            </a:r>
            <a:endParaRPr lang="en-US" sz="1105" dirty="0">
              <a:solidFill>
                <a:srgbClr val="FFFFFF">
                  <a:alpha val="90000"/>
                </a:srgbClr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9" name="Image 1" descr="/Users/zhuyuewei/Library/Containers/com.kingsoft.wpsoffice.mac/Data/tmp/photoeditapp/20260313105248/temp.pngte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73" y="3369733"/>
            <a:ext cx="250613" cy="21166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43000" y="3331369"/>
            <a:ext cx="1116330" cy="1536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45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粉丝质量监测</a:t>
            </a:r>
            <a:endParaRPr lang="en-US" sz="1455" b="1" dirty="0">
              <a:solidFill>
                <a:srgbClr val="333333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1143000" y="3638973"/>
            <a:ext cx="1200573" cy="161713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识别水军与无效账户</a:t>
            </a:r>
            <a:endParaRPr lang="en-US" sz="1335" b="1" dirty="0">
              <a:solidFill>
                <a:srgbClr val="666666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12" name="Image 2" descr="/Users/zhuyuewei/Library/Containers/com.kingsoft.wpsoffice.mac/Data/tmp/photoeditapp/20260313105310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473" y="3369733"/>
            <a:ext cx="201507" cy="21166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3543512" y="3331369"/>
            <a:ext cx="930275" cy="1536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lnSpc>
                <a:spcPts val="1200"/>
              </a:lnSpc>
              <a:buClrTx/>
              <a:buSzTx/>
              <a:buFontTx/>
            </a:pPr>
            <a:r>
              <a:rPr lang="en-US" sz="145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+mn-ea"/>
              </a:rPr>
              <a:t>内容互动率</a:t>
            </a:r>
            <a:endParaRPr lang="en-US" sz="1455" b="1" dirty="0">
              <a:solidFill>
                <a:srgbClr val="333333"/>
              </a:solidFill>
              <a:latin typeface="Inter" pitchFamily="34" charset="0"/>
              <a:ea typeface="Inter" pitchFamily="34" charset="-122"/>
              <a:cs typeface="Inter" pitchFamily="34" charset="-120"/>
              <a:sym typeface="+mn-ea"/>
            </a:endParaRPr>
          </a:p>
        </p:txBody>
      </p:sp>
      <p:sp>
        <p:nvSpPr>
          <p:cNvPr id="14" name="Text 8"/>
          <p:cNvSpPr/>
          <p:nvPr/>
        </p:nvSpPr>
        <p:spPr>
          <a:xfrm>
            <a:off x="3543512" y="3638551"/>
            <a:ext cx="1361440" cy="18796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lvl="0" algn="l">
              <a:lnSpc>
                <a:spcPts val="1100"/>
              </a:lnSpc>
              <a:buClrTx/>
              <a:buSzTx/>
              <a:buFontTx/>
            </a:pPr>
            <a:r>
              <a:rPr 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+mn-ea"/>
              </a:rPr>
              <a:t>评估真实受众粘性</a:t>
            </a:r>
            <a:endParaRPr lang="en-US" sz="1335" b="1" dirty="0">
              <a:solidFill>
                <a:srgbClr val="666666"/>
              </a:solidFill>
              <a:latin typeface="Inter" pitchFamily="34" charset="0"/>
              <a:ea typeface="Inter" pitchFamily="34" charset="-122"/>
              <a:cs typeface="Inter" pitchFamily="34" charset="-120"/>
              <a:sym typeface="+mn-ea"/>
            </a:endParaRPr>
          </a:p>
        </p:txBody>
      </p:sp>
      <p:pic>
        <p:nvPicPr>
          <p:cNvPr id="15" name="Image 3" descr="/Users/zhuyuewei/Library/Containers/com.kingsoft.wpsoffice.mac/Data/tmp/photoeditapp/20260313105319/temp.pngte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404" y="4925060"/>
            <a:ext cx="180340" cy="21166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181629" y="4886885"/>
            <a:ext cx="1116330" cy="1536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lnSpc>
                <a:spcPts val="1200"/>
              </a:lnSpc>
              <a:buClrTx/>
              <a:buSzTx/>
              <a:buFontTx/>
            </a:pPr>
            <a:r>
              <a:rPr lang="en-US" sz="145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+mn-ea"/>
              </a:rPr>
              <a:t>传播热度分析</a:t>
            </a:r>
            <a:endParaRPr lang="en-US" sz="1455" b="1" dirty="0">
              <a:solidFill>
                <a:srgbClr val="333333"/>
              </a:solidFill>
              <a:latin typeface="Inter" pitchFamily="34" charset="0"/>
              <a:ea typeface="Inter" pitchFamily="34" charset="-122"/>
              <a:cs typeface="Inter" pitchFamily="34" charset="-120"/>
              <a:sym typeface="+mn-ea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1181629" y="5194067"/>
            <a:ext cx="1531620" cy="18796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lvl="0" algn="l">
              <a:lnSpc>
                <a:spcPts val="1100"/>
              </a:lnSpc>
              <a:buClrTx/>
              <a:buSzTx/>
              <a:buFontTx/>
            </a:pPr>
            <a:r>
              <a:rPr 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+mn-ea"/>
              </a:rPr>
              <a:t>追踪热门话题影响力</a:t>
            </a:r>
            <a:endParaRPr lang="en-US" sz="1335" b="1" dirty="0">
              <a:solidFill>
                <a:srgbClr val="666666"/>
              </a:solidFill>
              <a:latin typeface="Inter" pitchFamily="34" charset="0"/>
              <a:ea typeface="Inter" pitchFamily="34" charset="-122"/>
              <a:cs typeface="Inter" pitchFamily="34" charset="-120"/>
              <a:sym typeface="+mn-ea"/>
            </a:endParaRPr>
          </a:p>
        </p:txBody>
      </p:sp>
      <p:pic>
        <p:nvPicPr>
          <p:cNvPr id="18" name="Image 4" descr="/Users/zhuyuewei/Library/Containers/com.kingsoft.wpsoffice.mac/Data/tmp/photoeditapp/20260313105327/temp.pngte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7153" y="4925060"/>
            <a:ext cx="201507" cy="211667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3396192" y="4886885"/>
            <a:ext cx="1116330" cy="1536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lnSpc>
                <a:spcPts val="1200"/>
              </a:lnSpc>
              <a:buClrTx/>
              <a:buSzTx/>
              <a:buFontTx/>
            </a:pPr>
            <a:r>
              <a:rPr lang="en-US" sz="145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+mn-ea"/>
              </a:rPr>
              <a:t>增长走势追踪</a:t>
            </a:r>
            <a:endParaRPr lang="en-US" sz="1455" b="1" dirty="0">
              <a:solidFill>
                <a:srgbClr val="333333"/>
              </a:solidFill>
              <a:latin typeface="Inter" pitchFamily="34" charset="0"/>
              <a:ea typeface="Inter" pitchFamily="34" charset="-122"/>
              <a:cs typeface="Inter" pitchFamily="34" charset="-120"/>
              <a:sym typeface="+mn-ea"/>
            </a:endParaRPr>
          </a:p>
        </p:txBody>
      </p:sp>
      <p:sp>
        <p:nvSpPr>
          <p:cNvPr id="20" name="Text 12"/>
          <p:cNvSpPr/>
          <p:nvPr/>
        </p:nvSpPr>
        <p:spPr>
          <a:xfrm>
            <a:off x="3396192" y="5194067"/>
            <a:ext cx="1701800" cy="18796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lvl="0" algn="l">
              <a:lnSpc>
                <a:spcPts val="1100"/>
              </a:lnSpc>
              <a:buClrTx/>
              <a:buSzTx/>
              <a:buFontTx/>
            </a:pPr>
            <a:r>
              <a:rPr lang="en-US" sz="1335" b="1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+mn-ea"/>
              </a:rPr>
              <a:t>实时预判运营健康周期</a:t>
            </a:r>
            <a:endParaRPr lang="en-US" sz="1335" b="1" dirty="0">
              <a:solidFill>
                <a:srgbClr val="666666"/>
              </a:solidFill>
              <a:latin typeface="Inter" pitchFamily="34" charset="0"/>
              <a:ea typeface="Inter" pitchFamily="34" charset="-122"/>
              <a:cs typeface="Inter" pitchFamily="34" charset="-120"/>
              <a:sym typeface="+mn-ea"/>
            </a:endParaRPr>
          </a:p>
        </p:txBody>
      </p:sp>
      <p:sp>
        <p:nvSpPr>
          <p:cNvPr id="21" name="Shape 13"/>
          <p:cNvSpPr/>
          <p:nvPr/>
        </p:nvSpPr>
        <p:spPr>
          <a:xfrm>
            <a:off x="5524500" y="1543051"/>
            <a:ext cx="5905500" cy="4538663"/>
          </a:xfrm>
          <a:prstGeom prst="rect">
            <a:avLst/>
          </a:prstGeom>
          <a:solidFill>
            <a:srgbClr val="F9F9F9"/>
          </a:solidFill>
          <a:ln w="9144">
            <a:solidFill>
              <a:srgbClr val="EEEEEE"/>
            </a:solidFill>
            <a:prstDash val="solid"/>
          </a:ln>
        </p:spPr>
      </p:sp>
      <p:pic>
        <p:nvPicPr>
          <p:cNvPr id="22" name="Image 5" descr="/Users/zhuyuewei/Library/Containers/com.kingsoft.wpsoffice.mac/Data/tmp/photoeditapp/20260313104959/temp.pngte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0251" y="1931247"/>
            <a:ext cx="5314951" cy="3795607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6935469" y="5924551"/>
            <a:ext cx="3083560" cy="10223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800"/>
              </a:lnSpc>
              <a:buNone/>
            </a:pPr>
            <a:r>
              <a:rPr lang="en-US" sz="825" kern="0" spc="1" dirty="0">
                <a:solidFill>
                  <a:srgbClr val="99999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REAL-TIME DIAGNOSTIC RADAR: CHERY GLOBAL ACCOUNT</a:t>
            </a:r>
            <a:endParaRPr lang="en-US" sz="8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45973" y="491356"/>
            <a:ext cx="10287000" cy="410210"/>
          </a:xfrm>
          <a:prstGeom prst="rect">
            <a:avLst/>
          </a:prstGeom>
          <a:noFill/>
        </p:spPr>
        <p:txBody>
          <a:bodyPr wrap="square" lIns="272118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324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案例一 — </a:t>
            </a:r>
            <a:r>
              <a:rPr lang="en-US" altLang="zh-CN" sz="324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AITO IAA Mobility 2025 </a:t>
            </a:r>
            <a:r>
              <a:rPr lang="zh-CN" altLang="en-US" sz="324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品牌曝光超额达成</a:t>
            </a:r>
            <a:endParaRPr lang="en-US" sz="3245" dirty="0"/>
          </a:p>
        </p:txBody>
      </p:sp>
      <p:sp>
        <p:nvSpPr>
          <p:cNvPr id="4" name="Text 1"/>
          <p:cNvSpPr/>
          <p:nvPr/>
        </p:nvSpPr>
        <p:spPr>
          <a:xfrm>
            <a:off x="143703" y="1293428"/>
            <a:ext cx="4023345" cy="333375"/>
          </a:xfrm>
          <a:prstGeom prst="rect">
            <a:avLst/>
          </a:prstGeom>
          <a:noFill/>
        </p:spPr>
        <p:txBody>
          <a:bodyPr wrap="square" lIns="0" tIns="0" rIns="0" bIns="90762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860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项目背景</a:t>
            </a:r>
            <a:endParaRPr lang="en-US" sz="1860" dirty="0"/>
          </a:p>
        </p:txBody>
      </p:sp>
      <p:sp>
        <p:nvSpPr>
          <p:cNvPr id="5" name="Shape 2"/>
          <p:cNvSpPr/>
          <p:nvPr/>
        </p:nvSpPr>
        <p:spPr>
          <a:xfrm>
            <a:off x="150229" y="1717319"/>
            <a:ext cx="4023345" cy="1042020"/>
          </a:xfrm>
          <a:prstGeom prst="rect">
            <a:avLst/>
          </a:prstGeom>
          <a:solidFill>
            <a:srgbClr val="F5F7F8"/>
          </a:solidFill>
        </p:spPr>
      </p:sp>
      <p:sp>
        <p:nvSpPr>
          <p:cNvPr id="6" name="Shape 3"/>
          <p:cNvSpPr/>
          <p:nvPr/>
        </p:nvSpPr>
        <p:spPr>
          <a:xfrm>
            <a:off x="150229" y="1717319"/>
            <a:ext cx="57151" cy="1042020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7" name="Text 4"/>
          <p:cNvSpPr/>
          <p:nvPr/>
        </p:nvSpPr>
        <p:spPr>
          <a:xfrm>
            <a:off x="264529" y="1831619"/>
            <a:ext cx="2187575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en-US" sz="131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头部汽车品牌亮相慕尼黑车展</a:t>
            </a:r>
            <a:endParaRPr lang="en-US" altLang="zh-CN" sz="1315" dirty="0"/>
          </a:p>
        </p:txBody>
      </p:sp>
      <p:sp>
        <p:nvSpPr>
          <p:cNvPr id="8" name="Text 5"/>
          <p:cNvSpPr/>
          <p:nvPr/>
        </p:nvSpPr>
        <p:spPr>
          <a:xfrm>
            <a:off x="264529" y="2164995"/>
            <a:ext cx="3794745" cy="35877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en-US" sz="1255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基于</a:t>
            </a:r>
            <a:r>
              <a:rPr lang="en-US" altLang="zh-CN" sz="1255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Google</a:t>
            </a:r>
            <a:r>
              <a:rPr lang="zh-CN" altLang="en-US" sz="1255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和</a:t>
            </a:r>
            <a:r>
              <a:rPr lang="en-US" altLang="zh-CN" sz="1255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Meta</a:t>
            </a:r>
            <a:r>
              <a:rPr lang="zh-CN" altLang="en-US" sz="1255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两大广告渠道，目标放大曝光，拦截高意向用户群体。</a:t>
            </a:r>
            <a:endParaRPr lang="en-US" altLang="zh-CN" sz="1255" dirty="0"/>
          </a:p>
        </p:txBody>
      </p:sp>
      <p:sp>
        <p:nvSpPr>
          <p:cNvPr id="16" name="Text 13"/>
          <p:cNvSpPr/>
          <p:nvPr/>
        </p:nvSpPr>
        <p:spPr>
          <a:xfrm>
            <a:off x="5204445" y="2240236"/>
            <a:ext cx="6035055" cy="333375"/>
          </a:xfrm>
          <a:prstGeom prst="rect">
            <a:avLst/>
          </a:prstGeom>
          <a:noFill/>
        </p:spPr>
        <p:txBody>
          <a:bodyPr wrap="square" lIns="0" tIns="0" rIns="0" bIns="90762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860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核心成果</a:t>
            </a:r>
            <a:endParaRPr lang="en-US" sz="1860" dirty="0"/>
          </a:p>
        </p:txBody>
      </p:sp>
      <p:sp>
        <p:nvSpPr>
          <p:cNvPr id="17" name="Text 14"/>
          <p:cNvSpPr/>
          <p:nvPr/>
        </p:nvSpPr>
        <p:spPr>
          <a:xfrm>
            <a:off x="5204445" y="3006997"/>
            <a:ext cx="2457450" cy="52578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4975" b="1" dirty="0">
                <a:solidFill>
                  <a:srgbClr val="FF45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1015.8%</a:t>
            </a:r>
            <a:endParaRPr lang="en-US" altLang="zh-CN" sz="4975" dirty="0"/>
          </a:p>
        </p:txBody>
      </p:sp>
      <p:sp>
        <p:nvSpPr>
          <p:cNvPr id="18" name="Text 15"/>
          <p:cNvSpPr/>
          <p:nvPr/>
        </p:nvSpPr>
        <p:spPr>
          <a:xfrm>
            <a:off x="5204445" y="3828529"/>
            <a:ext cx="1019175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en-US" sz="159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曝光达成率</a:t>
            </a:r>
            <a:endParaRPr lang="en-US" altLang="zh-CN" sz="1595" dirty="0"/>
          </a:p>
        </p:txBody>
      </p:sp>
      <p:sp>
        <p:nvSpPr>
          <p:cNvPr id="19" name="Shape 16"/>
          <p:cNvSpPr/>
          <p:nvPr/>
        </p:nvSpPr>
        <p:spPr>
          <a:xfrm>
            <a:off x="6296657" y="3838389"/>
            <a:ext cx="797235" cy="269081"/>
          </a:xfrm>
          <a:prstGeom prst="rect">
            <a:avLst/>
          </a:prstGeom>
          <a:solidFill>
            <a:srgbClr val="FF4500"/>
          </a:solidFill>
        </p:spPr>
      </p:sp>
      <p:sp>
        <p:nvSpPr>
          <p:cNvPr id="20" name="Text 17"/>
          <p:cNvSpPr/>
          <p:nvPr/>
        </p:nvSpPr>
        <p:spPr>
          <a:xfrm>
            <a:off x="6296657" y="3870378"/>
            <a:ext cx="797235" cy="205105"/>
          </a:xfrm>
          <a:prstGeom prst="rect">
            <a:avLst/>
          </a:prstGeom>
          <a:noFill/>
        </p:spPr>
        <p:txBody>
          <a:bodyPr wrap="square" lIns="90762" tIns="45381" rIns="90762" bIns="45381" rtlCol="0" anchor="ctr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zh-CN" altLang="en-US" sz="915" b="1" dirty="0">
                <a:solidFill>
                  <a:srgbClr val="FFFFFF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超额</a:t>
            </a:r>
            <a:r>
              <a:rPr lang="en-US" sz="915" b="1" dirty="0" err="1">
                <a:solidFill>
                  <a:srgbClr val="FFFFFF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达成</a:t>
            </a:r>
            <a:endParaRPr lang="en-US" sz="915" dirty="0"/>
          </a:p>
        </p:txBody>
      </p:sp>
      <p:sp>
        <p:nvSpPr>
          <p:cNvPr id="21" name="Text 18"/>
          <p:cNvSpPr/>
          <p:nvPr/>
        </p:nvSpPr>
        <p:spPr>
          <a:xfrm>
            <a:off x="5204445" y="4164620"/>
            <a:ext cx="2253615" cy="1536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180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目标1515W，</a:t>
            </a:r>
            <a:r>
              <a:rPr lang="zh-CN" altLang="en-US" sz="1180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广告优化超额达成</a:t>
            </a:r>
            <a:r>
              <a:rPr lang="en-US" altLang="zh-CN" sz="1180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。</a:t>
            </a:r>
            <a:endParaRPr lang="en-US" altLang="zh-CN" sz="1180" dirty="0"/>
          </a:p>
        </p:txBody>
      </p:sp>
      <p:sp>
        <p:nvSpPr>
          <p:cNvPr id="22" name="Text 19"/>
          <p:cNvSpPr/>
          <p:nvPr/>
        </p:nvSpPr>
        <p:spPr>
          <a:xfrm>
            <a:off x="8307697" y="3006997"/>
            <a:ext cx="2123440" cy="52578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4975" b="1" dirty="0">
                <a:solidFill>
                  <a:srgbClr val="FF45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2207万</a:t>
            </a:r>
            <a:endParaRPr lang="en-US" altLang="zh-CN" sz="4975" dirty="0"/>
          </a:p>
        </p:txBody>
      </p:sp>
      <p:sp>
        <p:nvSpPr>
          <p:cNvPr id="23" name="Text 20"/>
          <p:cNvSpPr/>
          <p:nvPr/>
        </p:nvSpPr>
        <p:spPr>
          <a:xfrm>
            <a:off x="8307697" y="3828529"/>
            <a:ext cx="815340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zh-CN" altLang="en-US" sz="159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</a:rPr>
              <a:t>累计曝光</a:t>
            </a:r>
            <a:endParaRPr lang="en-US" sz="1595" dirty="0"/>
          </a:p>
        </p:txBody>
      </p:sp>
      <p:sp>
        <p:nvSpPr>
          <p:cNvPr id="24" name="Shape 21"/>
          <p:cNvSpPr/>
          <p:nvPr/>
        </p:nvSpPr>
        <p:spPr>
          <a:xfrm>
            <a:off x="9399909" y="3838389"/>
            <a:ext cx="797235" cy="269081"/>
          </a:xfrm>
          <a:prstGeom prst="rect">
            <a:avLst/>
          </a:prstGeom>
          <a:solidFill>
            <a:srgbClr val="FF4500"/>
          </a:solidFill>
        </p:spPr>
      </p:sp>
      <p:sp>
        <p:nvSpPr>
          <p:cNvPr id="25" name="Text 22"/>
          <p:cNvSpPr/>
          <p:nvPr/>
        </p:nvSpPr>
        <p:spPr>
          <a:xfrm>
            <a:off x="9399909" y="3870378"/>
            <a:ext cx="797235" cy="205105"/>
          </a:xfrm>
          <a:prstGeom prst="rect">
            <a:avLst/>
          </a:prstGeom>
          <a:noFill/>
        </p:spPr>
        <p:txBody>
          <a:bodyPr wrap="square" lIns="90762" tIns="45381" rIns="90762" bIns="45381" rtlCol="0" anchor="ctr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zh-CN" altLang="en-US" sz="915" b="1" dirty="0">
                <a:solidFill>
                  <a:srgbClr val="FFFFFF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超额</a:t>
            </a:r>
            <a:r>
              <a:rPr lang="en-US" sz="915" b="1" dirty="0" err="1">
                <a:solidFill>
                  <a:srgbClr val="FFFFFF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达成</a:t>
            </a:r>
            <a:endParaRPr lang="en-US" sz="915" dirty="0"/>
          </a:p>
        </p:txBody>
      </p:sp>
      <p:sp>
        <p:nvSpPr>
          <p:cNvPr id="26" name="Text 23"/>
          <p:cNvSpPr/>
          <p:nvPr/>
        </p:nvSpPr>
        <p:spPr>
          <a:xfrm>
            <a:off x="8307697" y="4164620"/>
            <a:ext cx="1805940" cy="1536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80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有效沉淀品牌高价值粉丝。</a:t>
            </a:r>
            <a:endParaRPr lang="en-US" sz="1180" dirty="0"/>
          </a:p>
        </p:txBody>
      </p:sp>
      <p:sp>
        <p:nvSpPr>
          <p:cNvPr id="27" name="Text 24"/>
          <p:cNvSpPr/>
          <p:nvPr/>
        </p:nvSpPr>
        <p:spPr>
          <a:xfrm>
            <a:off x="5204445" y="4776601"/>
            <a:ext cx="2327275" cy="52578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497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30.92</a:t>
            </a:r>
            <a:r>
              <a:rPr lang="zh-CN" altLang="en-US" sz="497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万</a:t>
            </a:r>
            <a:endParaRPr lang="en-US" altLang="zh-CN" sz="4975" dirty="0"/>
          </a:p>
        </p:txBody>
      </p:sp>
      <p:sp>
        <p:nvSpPr>
          <p:cNvPr id="28" name="Text 25"/>
          <p:cNvSpPr/>
          <p:nvPr/>
        </p:nvSpPr>
        <p:spPr>
          <a:xfrm>
            <a:off x="5204445" y="5538601"/>
            <a:ext cx="815340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zh-CN" altLang="en-US" sz="159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累计点击</a:t>
            </a:r>
            <a:endParaRPr lang="en-US" sz="1595" dirty="0"/>
          </a:p>
        </p:txBody>
      </p:sp>
      <p:sp>
        <p:nvSpPr>
          <p:cNvPr id="29" name="Text 26"/>
          <p:cNvSpPr/>
          <p:nvPr/>
        </p:nvSpPr>
        <p:spPr>
          <a:xfrm>
            <a:off x="5204445" y="5926745"/>
            <a:ext cx="2106930" cy="1536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80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显著高于行业均值，参与度高。</a:t>
            </a:r>
            <a:endParaRPr lang="en-US" sz="1180" dirty="0"/>
          </a:p>
        </p:txBody>
      </p:sp>
      <p:sp>
        <p:nvSpPr>
          <p:cNvPr id="30" name="Text 27"/>
          <p:cNvSpPr/>
          <p:nvPr/>
        </p:nvSpPr>
        <p:spPr>
          <a:xfrm>
            <a:off x="8307697" y="4776601"/>
            <a:ext cx="1007110" cy="52578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4100"/>
              </a:lnSpc>
              <a:buNone/>
            </a:pPr>
            <a:r>
              <a:rPr lang="en-US" altLang="zh-CN" sz="497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2</a:t>
            </a:r>
            <a:r>
              <a:rPr lang="en-US" sz="497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%</a:t>
            </a:r>
            <a:endParaRPr lang="en-US" sz="4975" dirty="0"/>
          </a:p>
        </p:txBody>
      </p:sp>
      <p:sp>
        <p:nvSpPr>
          <p:cNvPr id="31" name="Text 28"/>
          <p:cNvSpPr/>
          <p:nvPr/>
        </p:nvSpPr>
        <p:spPr>
          <a:xfrm>
            <a:off x="8307697" y="5538601"/>
            <a:ext cx="1019175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zh-CN" altLang="en-US" sz="159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平均点击率</a:t>
            </a:r>
            <a:endParaRPr lang="en-US" sz="1595" dirty="0"/>
          </a:p>
        </p:txBody>
      </p:sp>
      <p:sp>
        <p:nvSpPr>
          <p:cNvPr id="32" name="Text 29"/>
          <p:cNvSpPr/>
          <p:nvPr/>
        </p:nvSpPr>
        <p:spPr>
          <a:xfrm>
            <a:off x="8307697" y="5926745"/>
            <a:ext cx="2558415" cy="1536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80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精准定向与出价优化，降低获客成本。</a:t>
            </a:r>
            <a:endParaRPr lang="en-US" sz="1180" dirty="0"/>
          </a:p>
        </p:txBody>
      </p:sp>
      <p:sp>
        <p:nvSpPr>
          <p:cNvPr id="33" name="Shape 30"/>
          <p:cNvSpPr/>
          <p:nvPr/>
        </p:nvSpPr>
        <p:spPr>
          <a:xfrm>
            <a:off x="952500" y="6238875"/>
            <a:ext cx="10287000" cy="390525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34" name="Shape 31"/>
          <p:cNvSpPr/>
          <p:nvPr/>
        </p:nvSpPr>
        <p:spPr>
          <a:xfrm>
            <a:off x="952500" y="6238875"/>
            <a:ext cx="10287000" cy="19051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35" name="Text 32"/>
          <p:cNvSpPr/>
          <p:nvPr/>
        </p:nvSpPr>
        <p:spPr>
          <a:xfrm>
            <a:off x="952500" y="6410325"/>
            <a:ext cx="3270250" cy="1409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045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国际公司2026年品牌传播部社媒账号付费推广服务项目</a:t>
            </a:r>
            <a:endParaRPr lang="en-US" sz="1045" dirty="0"/>
          </a:p>
        </p:txBody>
      </p:sp>
      <p:sp>
        <p:nvSpPr>
          <p:cNvPr id="36" name="Text 33"/>
          <p:cNvSpPr/>
          <p:nvPr/>
        </p:nvSpPr>
        <p:spPr>
          <a:xfrm>
            <a:off x="11069985" y="6410325"/>
            <a:ext cx="129540" cy="1409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045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17</a:t>
            </a:r>
            <a:endParaRPr lang="en-US" sz="1045" dirty="0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5" y="3065611"/>
            <a:ext cx="5096336" cy="139801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5" y="4718801"/>
            <a:ext cx="5096336" cy="12988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952500"/>
            <a:ext cx="8945880" cy="410210"/>
          </a:xfrm>
          <a:prstGeom prst="rect">
            <a:avLst/>
          </a:prstGeom>
          <a:noFill/>
        </p:spPr>
        <p:txBody>
          <a:bodyPr wrap="none" lIns="272118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324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案例二 — </a:t>
            </a:r>
            <a:r>
              <a:rPr lang="en-US" altLang="zh-CN" sz="324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AITO</a:t>
            </a:r>
            <a:r>
              <a:rPr lang="zh-CN" altLang="en-US" sz="324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乌兹别克斯坦品牌曝光增量显著</a:t>
            </a:r>
            <a:endParaRPr lang="en-US" sz="3245" dirty="0"/>
          </a:p>
        </p:txBody>
      </p:sp>
      <p:sp>
        <p:nvSpPr>
          <p:cNvPr id="4" name="Text 1"/>
          <p:cNvSpPr/>
          <p:nvPr/>
        </p:nvSpPr>
        <p:spPr>
          <a:xfrm>
            <a:off x="762000" y="1568089"/>
            <a:ext cx="5657851" cy="379095"/>
          </a:xfrm>
          <a:prstGeom prst="rect">
            <a:avLst/>
          </a:prstGeom>
          <a:noFill/>
        </p:spPr>
        <p:txBody>
          <a:bodyPr wrap="square" lIns="0" tIns="0" rIns="0" bIns="136144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860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项目背景</a:t>
            </a:r>
            <a:endParaRPr lang="en-US" sz="1860" dirty="0"/>
          </a:p>
        </p:txBody>
      </p:sp>
      <p:sp>
        <p:nvSpPr>
          <p:cNvPr id="5" name="Shape 2"/>
          <p:cNvSpPr/>
          <p:nvPr/>
        </p:nvSpPr>
        <p:spPr>
          <a:xfrm>
            <a:off x="762000" y="2220552"/>
            <a:ext cx="5657851" cy="899145"/>
          </a:xfrm>
          <a:prstGeom prst="rect">
            <a:avLst/>
          </a:prstGeom>
          <a:solidFill>
            <a:srgbClr val="F5F7F8"/>
          </a:solidFill>
        </p:spPr>
      </p:sp>
      <p:sp>
        <p:nvSpPr>
          <p:cNvPr id="6" name="Shape 3"/>
          <p:cNvSpPr/>
          <p:nvPr/>
        </p:nvSpPr>
        <p:spPr>
          <a:xfrm>
            <a:off x="762000" y="2220552"/>
            <a:ext cx="57151" cy="89914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7" name="Text 4"/>
          <p:cNvSpPr/>
          <p:nvPr/>
        </p:nvSpPr>
        <p:spPr>
          <a:xfrm>
            <a:off x="762000" y="2220552"/>
            <a:ext cx="5657851" cy="784225"/>
          </a:xfrm>
          <a:prstGeom prst="rect">
            <a:avLst/>
          </a:prstGeom>
          <a:noFill/>
        </p:spPr>
        <p:txBody>
          <a:bodyPr wrap="square" lIns="136144" tIns="136144" rIns="136144" bIns="136144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55" b="1" dirty="0" err="1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头部汽车品牌</a:t>
            </a:r>
            <a:r>
              <a:rPr lang="zh-CN" altLang="en-US" sz="1455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登陆乌兹别克斯坦，通过</a:t>
            </a:r>
            <a:r>
              <a:rPr lang="en-US" altLang="zh-CN" sz="1455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Meta</a:t>
            </a:r>
            <a:r>
              <a:rPr lang="zh-CN" altLang="en-US" sz="1455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广告进行品牌大声量曝光</a:t>
            </a:r>
            <a:r>
              <a:rPr lang="en-US" altLang="zh-CN" sz="1455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。</a:t>
            </a:r>
            <a:endParaRPr lang="en-US" altLang="zh-CN" sz="1455" dirty="0"/>
          </a:p>
        </p:txBody>
      </p:sp>
      <p:sp>
        <p:nvSpPr>
          <p:cNvPr id="10" name="Text 7"/>
          <p:cNvSpPr/>
          <p:nvPr/>
        </p:nvSpPr>
        <p:spPr>
          <a:xfrm>
            <a:off x="891540" y="3955358"/>
            <a:ext cx="83820" cy="205105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595" b="1" dirty="0">
                <a:solidFill>
                  <a:srgbClr val="FFFFFF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1</a:t>
            </a:r>
            <a:endParaRPr lang="en-US" sz="1595" dirty="0"/>
          </a:p>
        </p:txBody>
      </p:sp>
      <p:sp>
        <p:nvSpPr>
          <p:cNvPr id="19" name="Text 16"/>
          <p:cNvSpPr/>
          <p:nvPr/>
        </p:nvSpPr>
        <p:spPr>
          <a:xfrm>
            <a:off x="872173" y="5707957"/>
            <a:ext cx="122555" cy="205105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595" b="1" dirty="0">
                <a:solidFill>
                  <a:srgbClr val="FFFFFF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3</a:t>
            </a:r>
            <a:endParaRPr lang="en-US" sz="1595" dirty="0"/>
          </a:p>
        </p:txBody>
      </p:sp>
      <p:sp>
        <p:nvSpPr>
          <p:cNvPr id="22" name="Text 19"/>
          <p:cNvSpPr/>
          <p:nvPr/>
        </p:nvSpPr>
        <p:spPr>
          <a:xfrm>
            <a:off x="10363200" y="1568089"/>
            <a:ext cx="1066800" cy="379095"/>
          </a:xfrm>
          <a:prstGeom prst="rect">
            <a:avLst/>
          </a:prstGeom>
          <a:noFill/>
        </p:spPr>
        <p:txBody>
          <a:bodyPr wrap="square" lIns="0" tIns="0" rIns="0" bIns="136144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860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核心成果</a:t>
            </a:r>
            <a:endParaRPr lang="en-US" sz="1860" dirty="0"/>
          </a:p>
        </p:txBody>
      </p:sp>
      <p:sp>
        <p:nvSpPr>
          <p:cNvPr id="23" name="Text 20"/>
          <p:cNvSpPr/>
          <p:nvPr/>
        </p:nvSpPr>
        <p:spPr>
          <a:xfrm>
            <a:off x="10086340" y="2353903"/>
            <a:ext cx="1343660" cy="46164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3600"/>
              </a:lnSpc>
              <a:buNone/>
            </a:pPr>
            <a:r>
              <a:rPr lang="en-US" altLang="zh-CN" sz="4395" b="1" dirty="0">
                <a:solidFill>
                  <a:srgbClr val="FF45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2302</a:t>
            </a:r>
            <a:endParaRPr lang="en-US" sz="4395" dirty="0"/>
          </a:p>
        </p:txBody>
      </p:sp>
      <p:sp>
        <p:nvSpPr>
          <p:cNvPr id="24" name="Text 21"/>
          <p:cNvSpPr/>
          <p:nvPr/>
        </p:nvSpPr>
        <p:spPr>
          <a:xfrm>
            <a:off x="10614660" y="3039703"/>
            <a:ext cx="815340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1600"/>
              </a:lnSpc>
              <a:buNone/>
            </a:pPr>
            <a:r>
              <a:rPr lang="zh-CN" altLang="en-US" sz="1595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销售线索</a:t>
            </a:r>
            <a:endParaRPr lang="en-US" sz="1595" dirty="0"/>
          </a:p>
        </p:txBody>
      </p:sp>
      <p:sp>
        <p:nvSpPr>
          <p:cNvPr id="25" name="Text 22"/>
          <p:cNvSpPr/>
          <p:nvPr/>
        </p:nvSpPr>
        <p:spPr>
          <a:xfrm>
            <a:off x="6991668" y="3694547"/>
            <a:ext cx="1875790" cy="46164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altLang="zh-CN" sz="439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7049</a:t>
            </a:r>
            <a:r>
              <a:rPr lang="en-US" sz="439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万</a:t>
            </a:r>
            <a:endParaRPr lang="en-US" sz="4395" dirty="0"/>
          </a:p>
        </p:txBody>
      </p:sp>
      <p:sp>
        <p:nvSpPr>
          <p:cNvPr id="26" name="Text 23"/>
          <p:cNvSpPr/>
          <p:nvPr/>
        </p:nvSpPr>
        <p:spPr>
          <a:xfrm>
            <a:off x="7521877" y="4380347"/>
            <a:ext cx="815340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zh-CN" altLang="en-US" sz="1595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累计曝光</a:t>
            </a:r>
            <a:endParaRPr lang="en-US" sz="1595" dirty="0"/>
          </a:p>
        </p:txBody>
      </p:sp>
      <p:sp>
        <p:nvSpPr>
          <p:cNvPr id="27" name="Text 24"/>
          <p:cNvSpPr/>
          <p:nvPr/>
        </p:nvSpPr>
        <p:spPr>
          <a:xfrm>
            <a:off x="9385303" y="3694547"/>
            <a:ext cx="1831975" cy="46164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439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$0.003</a:t>
            </a:r>
            <a:endParaRPr lang="en-US" sz="4395" dirty="0"/>
          </a:p>
        </p:txBody>
      </p:sp>
      <p:sp>
        <p:nvSpPr>
          <p:cNvPr id="28" name="Text 25"/>
          <p:cNvSpPr/>
          <p:nvPr/>
        </p:nvSpPr>
        <p:spPr>
          <a:xfrm>
            <a:off x="9689784" y="4380347"/>
            <a:ext cx="1223010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zh-CN" altLang="en-US" sz="1595" b="1" dirty="0">
                <a:solidFill>
                  <a:srgbClr val="546E7A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</a:rPr>
              <a:t>单次互动成本</a:t>
            </a:r>
            <a:endParaRPr lang="en-US" sz="1595" dirty="0"/>
          </a:p>
        </p:txBody>
      </p:sp>
      <p:sp>
        <p:nvSpPr>
          <p:cNvPr id="29" name="Shape 26"/>
          <p:cNvSpPr/>
          <p:nvPr/>
        </p:nvSpPr>
        <p:spPr>
          <a:xfrm>
            <a:off x="952500" y="6305551"/>
            <a:ext cx="10287000" cy="171451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30" name="Shape 27"/>
          <p:cNvSpPr/>
          <p:nvPr/>
        </p:nvSpPr>
        <p:spPr>
          <a:xfrm>
            <a:off x="952500" y="6305551"/>
            <a:ext cx="10287000" cy="19051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31" name="Text 28"/>
          <p:cNvSpPr/>
          <p:nvPr/>
        </p:nvSpPr>
        <p:spPr>
          <a:xfrm>
            <a:off x="952500" y="6305551"/>
            <a:ext cx="127000" cy="321945"/>
          </a:xfrm>
          <a:prstGeom prst="rect">
            <a:avLst/>
          </a:prstGeom>
          <a:noFill/>
        </p:spPr>
        <p:txBody>
          <a:bodyPr wrap="none" lIns="0" tIns="181356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endParaRPr lang="en-US" sz="1045" dirty="0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953" y="3165289"/>
            <a:ext cx="4152143" cy="29762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353060"/>
            <a:ext cx="11049000" cy="669131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4" name="Shape 1"/>
          <p:cNvSpPr/>
          <p:nvPr/>
        </p:nvSpPr>
        <p:spPr>
          <a:xfrm>
            <a:off x="571500" y="1021556"/>
            <a:ext cx="11049000" cy="28575"/>
          </a:xfrm>
          <a:prstGeom prst="rect">
            <a:avLst/>
          </a:prstGeom>
          <a:solidFill>
            <a:srgbClr val="D71920"/>
          </a:solidFill>
        </p:spPr>
      </p:sp>
      <p:sp>
        <p:nvSpPr>
          <p:cNvPr id="5" name="Text 2"/>
          <p:cNvSpPr/>
          <p:nvPr/>
        </p:nvSpPr>
        <p:spPr>
          <a:xfrm>
            <a:off x="571500" y="381000"/>
            <a:ext cx="3593465" cy="4102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sz="241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  <a:sym typeface="+mn-ea"/>
              </a:rPr>
              <a:t>案例</a:t>
            </a:r>
            <a:r>
              <a:rPr lang="zh-CN" altLang="en-US" sz="241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  <a:sym typeface="+mn-ea"/>
              </a:rPr>
              <a:t>三</a:t>
            </a:r>
            <a:r>
              <a:rPr lang="en-US" sz="241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  <a:sym typeface="+mn-ea"/>
              </a:rPr>
              <a:t> — </a:t>
            </a:r>
            <a:r>
              <a:rPr lang="zh-CN" altLang="en-US" sz="2415" b="1" dirty="0">
                <a:solidFill>
                  <a:srgbClr val="000000"/>
                </a:solidFill>
                <a:latin typeface="Helvetica Now Display" pitchFamily="34" charset="0"/>
                <a:ea typeface="Helvetica Now Display" pitchFamily="34" charset="-122"/>
                <a:cs typeface="Helvetica Now Display" pitchFamily="34" charset="-120"/>
                <a:sym typeface="+mn-ea"/>
              </a:rPr>
              <a:t>捷途迪拜时装周</a:t>
            </a:r>
            <a:endParaRPr lang="zh-CN" altLang="en-US" sz="2415" b="1" dirty="0">
              <a:solidFill>
                <a:srgbClr val="000000"/>
              </a:solidFill>
              <a:latin typeface="Helvetica Now Display" pitchFamily="34" charset="0"/>
              <a:ea typeface="Helvetica Now Display" pitchFamily="34" charset="-122"/>
              <a:cs typeface="Helvetica Now Display" pitchFamily="34" charset="-120"/>
              <a:sym typeface="+mn-ea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71500" y="1116807"/>
            <a:ext cx="11049000" cy="742951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4"/>
          <p:cNvSpPr/>
          <p:nvPr/>
        </p:nvSpPr>
        <p:spPr>
          <a:xfrm>
            <a:off x="571500" y="1116807"/>
            <a:ext cx="47625" cy="742951"/>
          </a:xfrm>
          <a:prstGeom prst="rect">
            <a:avLst/>
          </a:prstGeom>
          <a:solidFill>
            <a:srgbClr val="D71920"/>
          </a:solidFill>
        </p:spPr>
      </p:sp>
      <p:sp>
        <p:nvSpPr>
          <p:cNvPr id="8" name="Text 5"/>
          <p:cNvSpPr/>
          <p:nvPr/>
        </p:nvSpPr>
        <p:spPr>
          <a:xfrm>
            <a:off x="571500" y="1116807"/>
            <a:ext cx="11049000" cy="463550"/>
          </a:xfrm>
          <a:prstGeom prst="rect">
            <a:avLst/>
          </a:prstGeom>
          <a:noFill/>
        </p:spPr>
        <p:txBody>
          <a:bodyPr wrap="square" lIns="136144" tIns="136144" rIns="136144" bIns="136144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5" dirty="0">
                <a:solidFill>
                  <a:srgbClr val="555555"/>
                </a:solidFill>
              </a:rPr>
              <a:t>SOUEAST海外传播以迪拜时装周官方合作伙伴为核心事件，叠加S08 DM阿联酋首秀、安哥拉市场正式进入等重要节点，品牌声量集中爆发。</a:t>
            </a:r>
            <a:endParaRPr lang="en-US" sz="1255" dirty="0"/>
          </a:p>
        </p:txBody>
      </p:sp>
      <p:sp>
        <p:nvSpPr>
          <p:cNvPr id="9" name="Shape 6"/>
          <p:cNvSpPr/>
          <p:nvPr/>
        </p:nvSpPr>
        <p:spPr>
          <a:xfrm>
            <a:off x="571500" y="1955007"/>
            <a:ext cx="2057400" cy="106441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0" name="Text 7"/>
          <p:cNvSpPr/>
          <p:nvPr/>
        </p:nvSpPr>
        <p:spPr>
          <a:xfrm>
            <a:off x="1260158" y="2145507"/>
            <a:ext cx="680085" cy="28194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135" b="1" dirty="0">
                <a:solidFill>
                  <a:srgbClr val="D71920"/>
                </a:solidFill>
              </a:rPr>
              <a:t>1,000</a:t>
            </a:r>
            <a:endParaRPr lang="en-US" sz="2135" dirty="0"/>
          </a:p>
        </p:txBody>
      </p:sp>
      <p:sp>
        <p:nvSpPr>
          <p:cNvPr id="11" name="Text 8"/>
          <p:cNvSpPr/>
          <p:nvPr/>
        </p:nvSpPr>
        <p:spPr>
          <a:xfrm>
            <a:off x="1191260" y="2609851"/>
            <a:ext cx="817880" cy="11493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915" b="1" dirty="0">
                <a:solidFill>
                  <a:srgbClr val="666666"/>
                </a:solidFill>
              </a:rPr>
              <a:t>稿件投放媒体数</a:t>
            </a:r>
            <a:endParaRPr lang="en-US" sz="915" dirty="0"/>
          </a:p>
        </p:txBody>
      </p:sp>
      <p:sp>
        <p:nvSpPr>
          <p:cNvPr id="12" name="Shape 9"/>
          <p:cNvSpPr/>
          <p:nvPr/>
        </p:nvSpPr>
        <p:spPr>
          <a:xfrm>
            <a:off x="2819400" y="1955007"/>
            <a:ext cx="2057400" cy="106441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3" name="Text 10"/>
          <p:cNvSpPr/>
          <p:nvPr/>
        </p:nvSpPr>
        <p:spPr>
          <a:xfrm>
            <a:off x="3447733" y="2145507"/>
            <a:ext cx="800735" cy="28194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135" b="1" dirty="0">
                <a:solidFill>
                  <a:srgbClr val="D71920"/>
                </a:solidFill>
              </a:rPr>
              <a:t>6.19亿</a:t>
            </a:r>
            <a:endParaRPr lang="en-US" sz="2135" dirty="0"/>
          </a:p>
        </p:txBody>
      </p:sp>
      <p:sp>
        <p:nvSpPr>
          <p:cNvPr id="14" name="Text 11"/>
          <p:cNvSpPr/>
          <p:nvPr/>
        </p:nvSpPr>
        <p:spPr>
          <a:xfrm>
            <a:off x="3497580" y="2636044"/>
            <a:ext cx="701040" cy="11493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915" b="1" dirty="0">
                <a:solidFill>
                  <a:srgbClr val="666666"/>
                </a:solidFill>
              </a:rPr>
              <a:t>稿件总曝光量</a:t>
            </a:r>
            <a:endParaRPr lang="en-US" sz="915" dirty="0"/>
          </a:p>
        </p:txBody>
      </p:sp>
      <p:sp>
        <p:nvSpPr>
          <p:cNvPr id="15" name="Shape 12"/>
          <p:cNvSpPr/>
          <p:nvPr/>
        </p:nvSpPr>
        <p:spPr>
          <a:xfrm>
            <a:off x="5067300" y="1955007"/>
            <a:ext cx="2057400" cy="106441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6" name="Text 13"/>
          <p:cNvSpPr/>
          <p:nvPr/>
        </p:nvSpPr>
        <p:spPr>
          <a:xfrm>
            <a:off x="5620068" y="2145507"/>
            <a:ext cx="951865" cy="28194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135" b="1" dirty="0">
                <a:solidFill>
                  <a:srgbClr val="D71920"/>
                </a:solidFill>
              </a:rPr>
              <a:t>2,109万</a:t>
            </a:r>
            <a:endParaRPr lang="en-US" sz="2135" dirty="0"/>
          </a:p>
        </p:txBody>
      </p:sp>
      <p:sp>
        <p:nvSpPr>
          <p:cNvPr id="17" name="Text 14"/>
          <p:cNvSpPr/>
          <p:nvPr/>
        </p:nvSpPr>
        <p:spPr>
          <a:xfrm>
            <a:off x="5800725" y="2636044"/>
            <a:ext cx="590550" cy="11493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915" b="1" dirty="0">
                <a:solidFill>
                  <a:srgbClr val="666666"/>
                </a:solidFill>
              </a:rPr>
              <a:t>IG总播放量</a:t>
            </a:r>
            <a:endParaRPr lang="en-US" sz="915" dirty="0"/>
          </a:p>
        </p:txBody>
      </p:sp>
      <p:sp>
        <p:nvSpPr>
          <p:cNvPr id="18" name="Shape 15"/>
          <p:cNvSpPr/>
          <p:nvPr/>
        </p:nvSpPr>
        <p:spPr>
          <a:xfrm>
            <a:off x="7315200" y="1955007"/>
            <a:ext cx="2057400" cy="106441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9" name="Text 16"/>
          <p:cNvSpPr/>
          <p:nvPr/>
        </p:nvSpPr>
        <p:spPr>
          <a:xfrm>
            <a:off x="7981315" y="2145507"/>
            <a:ext cx="725170" cy="28194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135" b="1" dirty="0">
                <a:solidFill>
                  <a:srgbClr val="D71920"/>
                </a:solidFill>
              </a:rPr>
              <a:t>835万</a:t>
            </a:r>
            <a:endParaRPr lang="en-US" sz="2135" dirty="0"/>
          </a:p>
        </p:txBody>
      </p:sp>
      <p:sp>
        <p:nvSpPr>
          <p:cNvPr id="20" name="Text 17"/>
          <p:cNvSpPr/>
          <p:nvPr/>
        </p:nvSpPr>
        <p:spPr>
          <a:xfrm>
            <a:off x="7921308" y="2636044"/>
            <a:ext cx="845185" cy="11493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915" b="1" dirty="0">
                <a:solidFill>
                  <a:srgbClr val="666666"/>
                </a:solidFill>
              </a:rPr>
              <a:t>TikTok总播放量</a:t>
            </a:r>
            <a:endParaRPr lang="en-US" sz="915" dirty="0"/>
          </a:p>
        </p:txBody>
      </p:sp>
      <p:sp>
        <p:nvSpPr>
          <p:cNvPr id="21" name="Shape 18"/>
          <p:cNvSpPr/>
          <p:nvPr/>
        </p:nvSpPr>
        <p:spPr>
          <a:xfrm>
            <a:off x="9563100" y="1955007"/>
            <a:ext cx="2057400" cy="106441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2" name="Text 19"/>
          <p:cNvSpPr/>
          <p:nvPr/>
        </p:nvSpPr>
        <p:spPr>
          <a:xfrm>
            <a:off x="10229215" y="2145507"/>
            <a:ext cx="725170" cy="28194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135" b="1" dirty="0">
                <a:solidFill>
                  <a:srgbClr val="D71920"/>
                </a:solidFill>
              </a:rPr>
              <a:t>103万</a:t>
            </a:r>
            <a:endParaRPr lang="en-US" sz="2135" dirty="0"/>
          </a:p>
        </p:txBody>
      </p:sp>
      <p:sp>
        <p:nvSpPr>
          <p:cNvPr id="23" name="Text 20"/>
          <p:cNvSpPr/>
          <p:nvPr/>
        </p:nvSpPr>
        <p:spPr>
          <a:xfrm>
            <a:off x="10282238" y="2636044"/>
            <a:ext cx="619125" cy="11493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915" b="1" dirty="0">
                <a:solidFill>
                  <a:srgbClr val="666666"/>
                </a:solidFill>
              </a:rPr>
              <a:t>FB总播放量</a:t>
            </a:r>
            <a:endParaRPr lang="en-US" sz="915" dirty="0"/>
          </a:p>
        </p:txBody>
      </p:sp>
      <p:sp>
        <p:nvSpPr>
          <p:cNvPr id="24" name="Shape 21"/>
          <p:cNvSpPr/>
          <p:nvPr/>
        </p:nvSpPr>
        <p:spPr>
          <a:xfrm>
            <a:off x="571500" y="3114675"/>
            <a:ext cx="5013611" cy="33623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5" name="Text 22"/>
          <p:cNvSpPr/>
          <p:nvPr/>
        </p:nvSpPr>
        <p:spPr>
          <a:xfrm>
            <a:off x="2352043" y="3305175"/>
            <a:ext cx="1270635" cy="1409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045" b="1" dirty="0">
                <a:solidFill>
                  <a:srgbClr val="333333"/>
                </a:solidFill>
              </a:rPr>
              <a:t>区域曝光分布 (Top 5)</a:t>
            </a:r>
            <a:endParaRPr lang="en-US" sz="1045" dirty="0"/>
          </a:p>
        </p:txBody>
      </p:sp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667125"/>
            <a:ext cx="4631531" cy="2381251"/>
          </a:xfrm>
          <a:prstGeom prst="rect">
            <a:avLst/>
          </a:prstGeom>
        </p:spPr>
      </p:pic>
      <p:sp>
        <p:nvSpPr>
          <p:cNvPr id="27" name="Shape 23"/>
          <p:cNvSpPr/>
          <p:nvPr/>
        </p:nvSpPr>
        <p:spPr>
          <a:xfrm>
            <a:off x="5870860" y="3114675"/>
            <a:ext cx="5749640" cy="33623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8" name="Text 24"/>
          <p:cNvSpPr/>
          <p:nvPr/>
        </p:nvSpPr>
        <p:spPr>
          <a:xfrm>
            <a:off x="5966111" y="3209925"/>
            <a:ext cx="800100" cy="1409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045" b="1" dirty="0">
                <a:solidFill>
                  <a:srgbClr val="333333"/>
                </a:solidFill>
              </a:rPr>
              <a:t>投放数据明细</a:t>
            </a:r>
            <a:endParaRPr lang="en-US" sz="1045" dirty="0"/>
          </a:p>
        </p:txBody>
      </p:sp>
      <p:pic>
        <p:nvPicPr>
          <p:cNvPr id="2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111" y="3571875"/>
            <a:ext cx="5559140" cy="2809875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0" y="3387"/>
            <a:ext cx="12192000" cy="193040"/>
          </a:xfrm>
          <a:prstGeom prst="rect">
            <a:avLst/>
          </a:prstGeom>
          <a:solidFill>
            <a:srgbClr val="FF45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sp>
        <p:nvSpPr>
          <p:cNvPr id="33" name="矩形 32"/>
          <p:cNvSpPr/>
          <p:nvPr/>
        </p:nvSpPr>
        <p:spPr>
          <a:xfrm>
            <a:off x="557953" y="938107"/>
            <a:ext cx="11062547" cy="178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1084</Words>
  <Application>WPS 文字</Application>
  <PresentationFormat>宽屏</PresentationFormat>
  <Paragraphs>153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8" baseType="lpstr">
      <vt:lpstr>Arial</vt:lpstr>
      <vt:lpstr>宋体</vt:lpstr>
      <vt:lpstr>Wingdings</vt:lpstr>
      <vt:lpstr>宋体</vt:lpstr>
      <vt:lpstr>Arial Unicode MS</vt:lpstr>
      <vt:lpstr>Calibri Light</vt:lpstr>
      <vt:lpstr>Helvetica Neue</vt:lpstr>
      <vt:lpstr>宋体-简</vt:lpstr>
      <vt:lpstr>微软雅黑</vt:lpstr>
      <vt:lpstr>汉仪旗黑</vt:lpstr>
      <vt:lpstr>Calibri</vt:lpstr>
      <vt:lpstr>Helvetica Now Display</vt:lpstr>
      <vt:lpstr>苹方-简</vt:lpstr>
      <vt:lpstr>Helvetica Now Display</vt:lpstr>
      <vt:lpstr>Helvetica Now Display</vt:lpstr>
      <vt:lpstr>Inter</vt:lpstr>
      <vt:lpstr>Inter</vt:lpstr>
      <vt:lpstr>Inter</vt:lpstr>
      <vt:lpstr>Montserrat</vt:lpstr>
      <vt:lpstr>Montserrat</vt:lpstr>
      <vt:lpstr>Montserrat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mac</dc:creator>
  <cp:lastModifiedBy>mac</cp:lastModifiedBy>
  <cp:revision>6</cp:revision>
  <dcterms:created xsi:type="dcterms:W3CDTF">2026-04-04T13:44:43Z</dcterms:created>
  <dcterms:modified xsi:type="dcterms:W3CDTF">2026-04-04T13:44:43Z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2052-12.1.23155.23155</vt:lpwstr>
  </property>
  <property fmtid="{D5CDD505-2E9C-101B-9397-08002B2CF9AE}" pid="3" name="ICV">
    <vt:lpwstr>B9F6A1112F42A3D7F613D169FEF69AEC_41</vt:lpwstr>
  </property>
</Properties>
</file>