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88952"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 Id="rId3" Type="http://schemas.openxmlformats.org/officeDocument/2006/relationships/image" Target="../media/image5.jpg"/><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 Id="rId3" Type="http://schemas.openxmlformats.org/officeDocument/2006/relationships/image" Target="../media/image9.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 Id="rId3" Type="http://schemas.openxmlformats.org/officeDocument/2006/relationships/image" Target="../media/image1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jpg"/>
          <p:cNvPicPr>
            <a:picLocks noChangeAspect="1"/>
          </p:cNvPicPr>
          <p:nvPr/>
        </p:nvPicPr>
        <p:blipFill>
          <a:blip r:embed="rId2"/>
          <a:stretch>
            <a:fillRect/>
          </a:stretch>
        </p:blipFill>
        <p:spPr>
          <a:xfrm>
            <a:off x="0" y="0"/>
            <a:ext cx="12188952" cy="6858000"/>
          </a:xfrm>
          <a:prstGeom prst="rect">
            <a:avLst/>
          </a:prstGeom>
        </p:spPr>
      </p:pic>
      <p:sp>
        <p:nvSpPr>
          <p:cNvPr id="3" name="Rectangle 2"/>
          <p:cNvSpPr/>
          <p:nvPr/>
        </p:nvSpPr>
        <p:spPr>
          <a:xfrm>
            <a:off x="0" y="0"/>
            <a:ext cx="12188952" cy="6858000"/>
          </a:xfrm>
          <a:prstGeom prst="rect">
            <a:avLst/>
          </a:prstGeom>
          <a:solidFill>
            <a:srgbClr val="0A0A0A">
              <a:alpha val="54901"/>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0"/>
            <a:ext cx="73152" cy="6858000"/>
          </a:xfrm>
          <a:prstGeom prst="rect">
            <a:avLst/>
          </a:prstGeom>
          <a:solidFill>
            <a:srgbClr val="C9A84C">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57200" y="1645920"/>
            <a:ext cx="7315200" cy="274320"/>
          </a:xfrm>
          <a:prstGeom prst="rect">
            <a:avLst/>
          </a:prstGeom>
          <a:noFill/>
        </p:spPr>
        <p:txBody>
          <a:bodyPr wrap="square">
            <a:spAutoFit/>
          </a:bodyPr>
          <a:lstStyle/>
          <a:p>
            <a:pPr algn="l"/>
            <a:r>
              <a:rPr sz="800" b="0" i="0">
                <a:solidFill>
                  <a:srgbClr val="C9A84C"/>
                </a:solidFill>
                <a:latin typeface="Calibri"/>
              </a:rPr>
              <a:t>LAKE GUNTERSVILLE STATE PARK  ·  ALABAMA</a:t>
            </a:r>
          </a:p>
        </p:txBody>
      </p:sp>
      <p:sp>
        <p:nvSpPr>
          <p:cNvPr id="6" name="Rectangle 5"/>
          <p:cNvSpPr/>
          <p:nvPr/>
        </p:nvSpPr>
        <p:spPr>
          <a:xfrm>
            <a:off x="457200" y="2057400"/>
            <a:ext cx="2743200" cy="18288"/>
          </a:xfrm>
          <a:prstGeom prst="rect">
            <a:avLst/>
          </a:prstGeom>
          <a:solidFill>
            <a:srgbClr val="C9A8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57200" y="2286000"/>
            <a:ext cx="10058400" cy="1828800"/>
          </a:xfrm>
          <a:prstGeom prst="rect">
            <a:avLst/>
          </a:prstGeom>
          <a:noFill/>
        </p:spPr>
        <p:txBody>
          <a:bodyPr wrap="square">
            <a:spAutoFit/>
          </a:bodyPr>
          <a:lstStyle/>
          <a:p>
            <a:pPr algn="l"/>
            <a:r>
              <a:rPr sz="6000" b="1" i="0">
                <a:solidFill>
                  <a:srgbClr val="F5F2EC"/>
                </a:solidFill>
                <a:latin typeface="Calibri Light"/>
              </a:rPr>
              <a:t>Repositioning Thesis</a:t>
            </a:r>
          </a:p>
        </p:txBody>
      </p:sp>
      <p:sp>
        <p:nvSpPr>
          <p:cNvPr id="8" name="TextBox 7"/>
          <p:cNvSpPr txBox="1"/>
          <p:nvPr/>
        </p:nvSpPr>
        <p:spPr>
          <a:xfrm>
            <a:off x="457200" y="4206240"/>
            <a:ext cx="8229600" cy="1097280"/>
          </a:xfrm>
          <a:prstGeom prst="rect">
            <a:avLst/>
          </a:prstGeom>
          <a:noFill/>
        </p:spPr>
        <p:txBody>
          <a:bodyPr wrap="square">
            <a:spAutoFit/>
          </a:bodyPr>
          <a:lstStyle/>
          <a:p>
            <a:pPr algn="l"/>
            <a:r>
              <a:rPr sz="1300" b="0" i="0">
                <a:solidFill>
                  <a:srgbClr val="CCC8BE"/>
                </a:solidFill>
                <a:latin typeface="Calibri"/>
              </a:rPr>
              <a:t>A structured strategy to convert a scenic lodging asset into a regional
revenue engine — increasing group room nights, banquet revenue, and
repeatable bookings across defined high-value segments.</a:t>
            </a:r>
          </a:p>
        </p:txBody>
      </p:sp>
      <p:sp>
        <p:nvSpPr>
          <p:cNvPr id="9" name="TextBox 8"/>
          <p:cNvSpPr txBox="1"/>
          <p:nvPr/>
        </p:nvSpPr>
        <p:spPr>
          <a:xfrm>
            <a:off x="457200" y="5486400"/>
            <a:ext cx="2286000" cy="548640"/>
          </a:xfrm>
          <a:prstGeom prst="rect">
            <a:avLst/>
          </a:prstGeom>
          <a:noFill/>
        </p:spPr>
        <p:txBody>
          <a:bodyPr wrap="square">
            <a:spAutoFit/>
          </a:bodyPr>
          <a:lstStyle/>
          <a:p>
            <a:pPr algn="l"/>
            <a:r>
              <a:rPr sz="2800" b="1" i="0">
                <a:solidFill>
                  <a:srgbClr val="C9A84C"/>
                </a:solidFill>
                <a:latin typeface="Calibri Light"/>
              </a:rPr>
              <a:t>4</a:t>
            </a:r>
          </a:p>
        </p:txBody>
      </p:sp>
      <p:sp>
        <p:nvSpPr>
          <p:cNvPr id="10" name="TextBox 9"/>
          <p:cNvSpPr txBox="1"/>
          <p:nvPr/>
        </p:nvSpPr>
        <p:spPr>
          <a:xfrm>
            <a:off x="457200" y="5989320"/>
            <a:ext cx="2286000" cy="274320"/>
          </a:xfrm>
          <a:prstGeom prst="rect">
            <a:avLst/>
          </a:prstGeom>
          <a:noFill/>
        </p:spPr>
        <p:txBody>
          <a:bodyPr wrap="square">
            <a:spAutoFit/>
          </a:bodyPr>
          <a:lstStyle/>
          <a:p>
            <a:pPr algn="l"/>
            <a:r>
              <a:rPr sz="800" b="0" i="0">
                <a:solidFill>
                  <a:srgbClr val="CCC8BE"/>
                </a:solidFill>
                <a:latin typeface="Calibri"/>
              </a:rPr>
              <a:t>Demand Segments</a:t>
            </a:r>
          </a:p>
        </p:txBody>
      </p:sp>
      <p:sp>
        <p:nvSpPr>
          <p:cNvPr id="11" name="TextBox 10"/>
          <p:cNvSpPr txBox="1"/>
          <p:nvPr/>
        </p:nvSpPr>
        <p:spPr>
          <a:xfrm>
            <a:off x="3017520" y="5486400"/>
            <a:ext cx="2286000" cy="548640"/>
          </a:xfrm>
          <a:prstGeom prst="rect">
            <a:avLst/>
          </a:prstGeom>
          <a:noFill/>
        </p:spPr>
        <p:txBody>
          <a:bodyPr wrap="square">
            <a:spAutoFit/>
          </a:bodyPr>
          <a:lstStyle/>
          <a:p>
            <a:pPr algn="l"/>
            <a:r>
              <a:rPr sz="2800" b="1" i="0">
                <a:solidFill>
                  <a:srgbClr val="C9A84C"/>
                </a:solidFill>
                <a:latin typeface="Calibri Light"/>
              </a:rPr>
              <a:t>5</a:t>
            </a:r>
          </a:p>
        </p:txBody>
      </p:sp>
      <p:sp>
        <p:nvSpPr>
          <p:cNvPr id="12" name="TextBox 11"/>
          <p:cNvSpPr txBox="1"/>
          <p:nvPr/>
        </p:nvSpPr>
        <p:spPr>
          <a:xfrm>
            <a:off x="3017520" y="5989320"/>
            <a:ext cx="2286000" cy="274320"/>
          </a:xfrm>
          <a:prstGeom prst="rect">
            <a:avLst/>
          </a:prstGeom>
          <a:noFill/>
        </p:spPr>
        <p:txBody>
          <a:bodyPr wrap="square">
            <a:spAutoFit/>
          </a:bodyPr>
          <a:lstStyle/>
          <a:p>
            <a:pPr algn="l"/>
            <a:r>
              <a:rPr sz="800" b="0" i="0">
                <a:solidFill>
                  <a:srgbClr val="CCC8BE"/>
                </a:solidFill>
                <a:latin typeface="Calibri"/>
              </a:rPr>
              <a:t>Commercial Plays</a:t>
            </a:r>
          </a:p>
        </p:txBody>
      </p:sp>
      <p:sp>
        <p:nvSpPr>
          <p:cNvPr id="13" name="TextBox 12"/>
          <p:cNvSpPr txBox="1"/>
          <p:nvPr/>
        </p:nvSpPr>
        <p:spPr>
          <a:xfrm>
            <a:off x="5577840" y="5486400"/>
            <a:ext cx="2286000" cy="548640"/>
          </a:xfrm>
          <a:prstGeom prst="rect">
            <a:avLst/>
          </a:prstGeom>
          <a:noFill/>
        </p:spPr>
        <p:txBody>
          <a:bodyPr wrap="square">
            <a:spAutoFit/>
          </a:bodyPr>
          <a:lstStyle/>
          <a:p>
            <a:pPr algn="l"/>
            <a:r>
              <a:rPr sz="2800" b="1" i="0">
                <a:solidFill>
                  <a:srgbClr val="C9A84C"/>
                </a:solidFill>
                <a:latin typeface="Calibri Light"/>
              </a:rPr>
              <a:t>$1M+</a:t>
            </a:r>
          </a:p>
        </p:txBody>
      </p:sp>
      <p:sp>
        <p:nvSpPr>
          <p:cNvPr id="14" name="TextBox 13"/>
          <p:cNvSpPr txBox="1"/>
          <p:nvPr/>
        </p:nvSpPr>
        <p:spPr>
          <a:xfrm>
            <a:off x="5577840" y="5989320"/>
            <a:ext cx="2286000" cy="274320"/>
          </a:xfrm>
          <a:prstGeom prst="rect">
            <a:avLst/>
          </a:prstGeom>
          <a:noFill/>
        </p:spPr>
        <p:txBody>
          <a:bodyPr wrap="square">
            <a:spAutoFit/>
          </a:bodyPr>
          <a:lstStyle/>
          <a:p>
            <a:pPr algn="l"/>
            <a:r>
              <a:rPr sz="800" b="0" i="0">
                <a:solidFill>
                  <a:srgbClr val="CCC8BE"/>
                </a:solidFill>
                <a:latin typeface="Calibri"/>
              </a:rPr>
              <a:t>Revenue Model</a:t>
            </a:r>
          </a:p>
        </p:txBody>
      </p:sp>
      <p:sp>
        <p:nvSpPr>
          <p:cNvPr id="15" name="TextBox 14"/>
          <p:cNvSpPr txBox="1"/>
          <p:nvPr/>
        </p:nvSpPr>
        <p:spPr>
          <a:xfrm>
            <a:off x="8138159" y="5486400"/>
            <a:ext cx="2286000" cy="548640"/>
          </a:xfrm>
          <a:prstGeom prst="rect">
            <a:avLst/>
          </a:prstGeom>
          <a:noFill/>
        </p:spPr>
        <p:txBody>
          <a:bodyPr wrap="square">
            <a:spAutoFit/>
          </a:bodyPr>
          <a:lstStyle/>
          <a:p>
            <a:pPr algn="l"/>
            <a:r>
              <a:rPr sz="2800" b="1" i="0">
                <a:solidFill>
                  <a:srgbClr val="C9A84C"/>
                </a:solidFill>
                <a:latin typeface="Calibri Light"/>
              </a:rPr>
              <a:t>24 Mo</a:t>
            </a:r>
          </a:p>
        </p:txBody>
      </p:sp>
      <p:sp>
        <p:nvSpPr>
          <p:cNvPr id="16" name="TextBox 15"/>
          <p:cNvSpPr txBox="1"/>
          <p:nvPr/>
        </p:nvSpPr>
        <p:spPr>
          <a:xfrm>
            <a:off x="8138159" y="5989320"/>
            <a:ext cx="2286000" cy="274320"/>
          </a:xfrm>
          <a:prstGeom prst="rect">
            <a:avLst/>
          </a:prstGeom>
          <a:noFill/>
        </p:spPr>
        <p:txBody>
          <a:bodyPr wrap="square">
            <a:spAutoFit/>
          </a:bodyPr>
          <a:lstStyle/>
          <a:p>
            <a:pPr algn="l"/>
            <a:r>
              <a:rPr sz="800" b="0" i="0">
                <a:solidFill>
                  <a:srgbClr val="CCC8BE"/>
                </a:solidFill>
                <a:latin typeface="Calibri"/>
              </a:rPr>
              <a:t>Execution Timeline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88952" cy="6858000"/>
          </a:xfrm>
          <a:prstGeom prst="rect">
            <a:avLst/>
          </a:prstGeom>
          <a:solidFill>
            <a:srgbClr val="0A0A0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54864" cy="6858000"/>
          </a:xfrm>
          <a:prstGeom prst="rect">
            <a:avLst/>
          </a:prstGeom>
          <a:solidFill>
            <a:srgbClr val="C9A84C">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365760"/>
            <a:ext cx="7315200" cy="274320"/>
          </a:xfrm>
          <a:prstGeom prst="rect">
            <a:avLst/>
          </a:prstGeom>
          <a:noFill/>
        </p:spPr>
        <p:txBody>
          <a:bodyPr wrap="square">
            <a:spAutoFit/>
          </a:bodyPr>
          <a:lstStyle/>
          <a:p>
            <a:pPr algn="l"/>
            <a:r>
              <a:rPr sz="800" b="0" i="0">
                <a:solidFill>
                  <a:srgbClr val="C9A84C"/>
                </a:solidFill>
                <a:latin typeface="Calibri"/>
              </a:rPr>
              <a:t>THE REAL OPPORTUNITY</a:t>
            </a:r>
          </a:p>
        </p:txBody>
      </p:sp>
      <p:sp>
        <p:nvSpPr>
          <p:cNvPr id="5" name="TextBox 4"/>
          <p:cNvSpPr txBox="1"/>
          <p:nvPr/>
        </p:nvSpPr>
        <p:spPr>
          <a:xfrm>
            <a:off x="457200" y="685800"/>
            <a:ext cx="7315200" cy="1371600"/>
          </a:xfrm>
          <a:prstGeom prst="rect">
            <a:avLst/>
          </a:prstGeom>
          <a:noFill/>
        </p:spPr>
        <p:txBody>
          <a:bodyPr wrap="square">
            <a:spAutoFit/>
          </a:bodyPr>
          <a:lstStyle/>
          <a:p>
            <a:pPr algn="l"/>
            <a:r>
              <a:rPr sz="3200" b="1" i="0">
                <a:solidFill>
                  <a:srgbClr val="F5F2EC"/>
                </a:solidFill>
                <a:latin typeface="Calibri Light"/>
              </a:rPr>
              <a:t>A Scenic Off-Site Within Reach
of Five Major Markets</a:t>
            </a:r>
          </a:p>
        </p:txBody>
      </p:sp>
      <p:sp>
        <p:nvSpPr>
          <p:cNvPr id="6" name="Rectangle 5"/>
          <p:cNvSpPr/>
          <p:nvPr/>
        </p:nvSpPr>
        <p:spPr>
          <a:xfrm>
            <a:off x="457200" y="1874519"/>
            <a:ext cx="2286000" cy="18288"/>
          </a:xfrm>
          <a:prstGeom prst="rect">
            <a:avLst/>
          </a:prstGeom>
          <a:solidFill>
            <a:srgbClr val="C9A8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57200" y="2011680"/>
            <a:ext cx="5303520" cy="2743200"/>
          </a:xfrm>
          <a:prstGeom prst="rect">
            <a:avLst/>
          </a:prstGeom>
          <a:noFill/>
        </p:spPr>
        <p:txBody>
          <a:bodyPr wrap="square">
            <a:spAutoFit/>
          </a:bodyPr>
          <a:lstStyle/>
          <a:p>
            <a:pPr algn="l"/>
            <a:r>
              <a:rPr sz="1100" b="0" i="0">
                <a:solidFill>
                  <a:srgbClr val="CCC8BE"/>
                </a:solidFill>
                <a:latin typeface="Calibri"/>
              </a:rPr>
              <a:t>Lake Guntersville State Park Lodge sits at the center of a drivable corridor connecting five significant demand markets. The property does not need reinvention — it needs clearer segmentation, stronger packaging, and disciplined outreach.</a:t>
            </a:r>
          </a:p>
        </p:txBody>
      </p:sp>
      <p:sp>
        <p:nvSpPr>
          <p:cNvPr id="8" name="Rectangle 7"/>
          <p:cNvSpPr/>
          <p:nvPr/>
        </p:nvSpPr>
        <p:spPr>
          <a:xfrm>
            <a:off x="457200" y="3291840"/>
            <a:ext cx="2468880" cy="384048"/>
          </a:xfrm>
          <a:prstGeom prst="rect">
            <a:avLst/>
          </a:prstGeom>
          <a:solidFill>
            <a:srgbClr val="1A1A1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8" y="3355848"/>
            <a:ext cx="1645920" cy="274320"/>
          </a:xfrm>
          <a:prstGeom prst="rect">
            <a:avLst/>
          </a:prstGeom>
          <a:noFill/>
        </p:spPr>
        <p:txBody>
          <a:bodyPr wrap="square">
            <a:spAutoFit/>
          </a:bodyPr>
          <a:lstStyle/>
          <a:p>
            <a:pPr algn="l"/>
            <a:r>
              <a:rPr sz="1000" b="0" i="0">
                <a:solidFill>
                  <a:srgbClr val="F5F2EC"/>
                </a:solidFill>
                <a:latin typeface="Calibri"/>
              </a:rPr>
              <a:t>Huntsville, AL</a:t>
            </a:r>
          </a:p>
        </p:txBody>
      </p:sp>
      <p:sp>
        <p:nvSpPr>
          <p:cNvPr id="10" name="TextBox 9"/>
          <p:cNvSpPr txBox="1"/>
          <p:nvPr/>
        </p:nvSpPr>
        <p:spPr>
          <a:xfrm>
            <a:off x="2194560" y="3355848"/>
            <a:ext cx="640080" cy="274320"/>
          </a:xfrm>
          <a:prstGeom prst="rect">
            <a:avLst/>
          </a:prstGeom>
          <a:noFill/>
        </p:spPr>
        <p:txBody>
          <a:bodyPr wrap="square">
            <a:spAutoFit/>
          </a:bodyPr>
          <a:lstStyle/>
          <a:p>
            <a:pPr algn="r"/>
            <a:r>
              <a:rPr sz="1000" b="0" i="0">
                <a:solidFill>
                  <a:srgbClr val="C9A84C"/>
                </a:solidFill>
                <a:latin typeface="Calibri"/>
              </a:rPr>
              <a:t>~45 min</a:t>
            </a:r>
          </a:p>
        </p:txBody>
      </p:sp>
      <p:sp>
        <p:nvSpPr>
          <p:cNvPr id="11" name="Rectangle 10"/>
          <p:cNvSpPr/>
          <p:nvPr/>
        </p:nvSpPr>
        <p:spPr>
          <a:xfrm>
            <a:off x="3200400" y="3291840"/>
            <a:ext cx="2468880" cy="384048"/>
          </a:xfrm>
          <a:prstGeom prst="rect">
            <a:avLst/>
          </a:prstGeom>
          <a:solidFill>
            <a:srgbClr val="1A1A1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310128" y="3355848"/>
            <a:ext cx="1645920" cy="274320"/>
          </a:xfrm>
          <a:prstGeom prst="rect">
            <a:avLst/>
          </a:prstGeom>
          <a:noFill/>
        </p:spPr>
        <p:txBody>
          <a:bodyPr wrap="square">
            <a:spAutoFit/>
          </a:bodyPr>
          <a:lstStyle/>
          <a:p>
            <a:pPr algn="l"/>
            <a:r>
              <a:rPr sz="1000" b="0" i="0">
                <a:solidFill>
                  <a:srgbClr val="F5F2EC"/>
                </a:solidFill>
                <a:latin typeface="Calibri"/>
              </a:rPr>
              <a:t>Birmingham, AL</a:t>
            </a:r>
          </a:p>
        </p:txBody>
      </p:sp>
      <p:sp>
        <p:nvSpPr>
          <p:cNvPr id="13" name="TextBox 12"/>
          <p:cNvSpPr txBox="1"/>
          <p:nvPr/>
        </p:nvSpPr>
        <p:spPr>
          <a:xfrm>
            <a:off x="4937760" y="3355848"/>
            <a:ext cx="640080" cy="274320"/>
          </a:xfrm>
          <a:prstGeom prst="rect">
            <a:avLst/>
          </a:prstGeom>
          <a:noFill/>
        </p:spPr>
        <p:txBody>
          <a:bodyPr wrap="square">
            <a:spAutoFit/>
          </a:bodyPr>
          <a:lstStyle/>
          <a:p>
            <a:pPr algn="r"/>
            <a:r>
              <a:rPr sz="1000" b="0" i="0">
                <a:solidFill>
                  <a:srgbClr val="C9A84C"/>
                </a:solidFill>
                <a:latin typeface="Calibri"/>
              </a:rPr>
              <a:t>~1.5 hrs</a:t>
            </a:r>
          </a:p>
        </p:txBody>
      </p:sp>
      <p:sp>
        <p:nvSpPr>
          <p:cNvPr id="14" name="Rectangle 13"/>
          <p:cNvSpPr/>
          <p:nvPr/>
        </p:nvSpPr>
        <p:spPr>
          <a:xfrm>
            <a:off x="457200" y="3794760"/>
            <a:ext cx="2468880" cy="384048"/>
          </a:xfrm>
          <a:prstGeom prst="rect">
            <a:avLst/>
          </a:prstGeom>
          <a:solidFill>
            <a:srgbClr val="1A1A1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8" y="3858768"/>
            <a:ext cx="1645920" cy="274320"/>
          </a:xfrm>
          <a:prstGeom prst="rect">
            <a:avLst/>
          </a:prstGeom>
          <a:noFill/>
        </p:spPr>
        <p:txBody>
          <a:bodyPr wrap="square">
            <a:spAutoFit/>
          </a:bodyPr>
          <a:lstStyle/>
          <a:p>
            <a:pPr algn="l"/>
            <a:r>
              <a:rPr sz="1000" b="0" i="0">
                <a:solidFill>
                  <a:srgbClr val="F5F2EC"/>
                </a:solidFill>
                <a:latin typeface="Calibri"/>
              </a:rPr>
              <a:t>Nashville, TN</a:t>
            </a:r>
          </a:p>
        </p:txBody>
      </p:sp>
      <p:sp>
        <p:nvSpPr>
          <p:cNvPr id="16" name="TextBox 15"/>
          <p:cNvSpPr txBox="1"/>
          <p:nvPr/>
        </p:nvSpPr>
        <p:spPr>
          <a:xfrm>
            <a:off x="2194560" y="3858768"/>
            <a:ext cx="640080" cy="274320"/>
          </a:xfrm>
          <a:prstGeom prst="rect">
            <a:avLst/>
          </a:prstGeom>
          <a:noFill/>
        </p:spPr>
        <p:txBody>
          <a:bodyPr wrap="square">
            <a:spAutoFit/>
          </a:bodyPr>
          <a:lstStyle/>
          <a:p>
            <a:pPr algn="r"/>
            <a:r>
              <a:rPr sz="1000" b="0" i="0">
                <a:solidFill>
                  <a:srgbClr val="C9A84C"/>
                </a:solidFill>
                <a:latin typeface="Calibri"/>
              </a:rPr>
              <a:t>~2.5 hrs</a:t>
            </a:r>
          </a:p>
        </p:txBody>
      </p:sp>
      <p:sp>
        <p:nvSpPr>
          <p:cNvPr id="17" name="Rectangle 16"/>
          <p:cNvSpPr/>
          <p:nvPr/>
        </p:nvSpPr>
        <p:spPr>
          <a:xfrm>
            <a:off x="3200400" y="3794760"/>
            <a:ext cx="2468880" cy="384048"/>
          </a:xfrm>
          <a:prstGeom prst="rect">
            <a:avLst/>
          </a:prstGeom>
          <a:solidFill>
            <a:srgbClr val="1A1A1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3310128" y="3858768"/>
            <a:ext cx="1645920" cy="274320"/>
          </a:xfrm>
          <a:prstGeom prst="rect">
            <a:avLst/>
          </a:prstGeom>
          <a:noFill/>
        </p:spPr>
        <p:txBody>
          <a:bodyPr wrap="square">
            <a:spAutoFit/>
          </a:bodyPr>
          <a:lstStyle/>
          <a:p>
            <a:pPr algn="l"/>
            <a:r>
              <a:rPr sz="1000" b="0" i="0">
                <a:solidFill>
                  <a:srgbClr val="F5F2EC"/>
                </a:solidFill>
                <a:latin typeface="Calibri"/>
              </a:rPr>
              <a:t>Chattanooga, TN</a:t>
            </a:r>
          </a:p>
        </p:txBody>
      </p:sp>
      <p:sp>
        <p:nvSpPr>
          <p:cNvPr id="19" name="TextBox 18"/>
          <p:cNvSpPr txBox="1"/>
          <p:nvPr/>
        </p:nvSpPr>
        <p:spPr>
          <a:xfrm>
            <a:off x="4937760" y="3858768"/>
            <a:ext cx="640080" cy="274320"/>
          </a:xfrm>
          <a:prstGeom prst="rect">
            <a:avLst/>
          </a:prstGeom>
          <a:noFill/>
        </p:spPr>
        <p:txBody>
          <a:bodyPr wrap="square">
            <a:spAutoFit/>
          </a:bodyPr>
          <a:lstStyle/>
          <a:p>
            <a:pPr algn="r"/>
            <a:r>
              <a:rPr sz="1000" b="0" i="0">
                <a:solidFill>
                  <a:srgbClr val="C9A84C"/>
                </a:solidFill>
                <a:latin typeface="Calibri"/>
              </a:rPr>
              <a:t>~1.5 hrs</a:t>
            </a:r>
          </a:p>
        </p:txBody>
      </p:sp>
      <p:sp>
        <p:nvSpPr>
          <p:cNvPr id="20" name="Rectangle 19"/>
          <p:cNvSpPr/>
          <p:nvPr/>
        </p:nvSpPr>
        <p:spPr>
          <a:xfrm>
            <a:off x="457200" y="4297680"/>
            <a:ext cx="2468880" cy="384048"/>
          </a:xfrm>
          <a:prstGeom prst="rect">
            <a:avLst/>
          </a:prstGeom>
          <a:solidFill>
            <a:srgbClr val="1A1A1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566928" y="4361688"/>
            <a:ext cx="1645920" cy="274320"/>
          </a:xfrm>
          <a:prstGeom prst="rect">
            <a:avLst/>
          </a:prstGeom>
          <a:noFill/>
        </p:spPr>
        <p:txBody>
          <a:bodyPr wrap="square">
            <a:spAutoFit/>
          </a:bodyPr>
          <a:lstStyle/>
          <a:p>
            <a:pPr algn="l"/>
            <a:r>
              <a:rPr sz="1000" b="0" i="0">
                <a:solidFill>
                  <a:srgbClr val="F5F2EC"/>
                </a:solidFill>
                <a:latin typeface="Calibri"/>
              </a:rPr>
              <a:t>Atlanta, GA</a:t>
            </a:r>
          </a:p>
        </p:txBody>
      </p:sp>
      <p:sp>
        <p:nvSpPr>
          <p:cNvPr id="22" name="TextBox 21"/>
          <p:cNvSpPr txBox="1"/>
          <p:nvPr/>
        </p:nvSpPr>
        <p:spPr>
          <a:xfrm>
            <a:off x="2194560" y="4361688"/>
            <a:ext cx="640080" cy="274320"/>
          </a:xfrm>
          <a:prstGeom prst="rect">
            <a:avLst/>
          </a:prstGeom>
          <a:noFill/>
        </p:spPr>
        <p:txBody>
          <a:bodyPr wrap="square">
            <a:spAutoFit/>
          </a:bodyPr>
          <a:lstStyle/>
          <a:p>
            <a:pPr algn="r"/>
            <a:r>
              <a:rPr sz="1000" b="0" i="0">
                <a:solidFill>
                  <a:srgbClr val="C9A84C"/>
                </a:solidFill>
                <a:latin typeface="Calibri"/>
              </a:rPr>
              <a:t>~3 hrs</a:t>
            </a:r>
          </a:p>
        </p:txBody>
      </p:sp>
      <p:sp>
        <p:nvSpPr>
          <p:cNvPr id="23" name="Rectangle 22"/>
          <p:cNvSpPr/>
          <p:nvPr/>
        </p:nvSpPr>
        <p:spPr>
          <a:xfrm>
            <a:off x="3200400" y="4297680"/>
            <a:ext cx="2468880" cy="384048"/>
          </a:xfrm>
          <a:prstGeom prst="rect">
            <a:avLst/>
          </a:prstGeom>
          <a:solidFill>
            <a:srgbClr val="1A1A1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310128" y="4361688"/>
            <a:ext cx="1645920" cy="274320"/>
          </a:xfrm>
          <a:prstGeom prst="rect">
            <a:avLst/>
          </a:prstGeom>
          <a:noFill/>
        </p:spPr>
        <p:txBody>
          <a:bodyPr wrap="square">
            <a:spAutoFit/>
          </a:bodyPr>
          <a:lstStyle/>
          <a:p>
            <a:pPr algn="l"/>
            <a:r>
              <a:rPr sz="1000" b="0" i="0">
                <a:solidFill>
                  <a:srgbClr val="F5F2EC"/>
                </a:solidFill>
                <a:latin typeface="Calibri"/>
              </a:rPr>
              <a:t>Gadsden / I-59</a:t>
            </a:r>
          </a:p>
        </p:txBody>
      </p:sp>
      <p:sp>
        <p:nvSpPr>
          <p:cNvPr id="25" name="TextBox 24"/>
          <p:cNvSpPr txBox="1"/>
          <p:nvPr/>
        </p:nvSpPr>
        <p:spPr>
          <a:xfrm>
            <a:off x="4937760" y="4361688"/>
            <a:ext cx="640080" cy="274320"/>
          </a:xfrm>
          <a:prstGeom prst="rect">
            <a:avLst/>
          </a:prstGeom>
          <a:noFill/>
        </p:spPr>
        <p:txBody>
          <a:bodyPr wrap="square">
            <a:spAutoFit/>
          </a:bodyPr>
          <a:lstStyle/>
          <a:p>
            <a:pPr algn="r"/>
            <a:r>
              <a:rPr sz="1000" b="0" i="0">
                <a:solidFill>
                  <a:srgbClr val="C9A84C"/>
                </a:solidFill>
                <a:latin typeface="Calibri"/>
              </a:rPr>
              <a:t>~45 min</a:t>
            </a:r>
          </a:p>
        </p:txBody>
      </p:sp>
      <p:pic>
        <p:nvPicPr>
          <p:cNvPr id="26" name="Picture 25" descr="image.jpg"/>
          <p:cNvPicPr>
            <a:picLocks noChangeAspect="1"/>
          </p:cNvPicPr>
          <p:nvPr/>
        </p:nvPicPr>
        <p:blipFill>
          <a:blip r:embed="rId2"/>
          <a:stretch>
            <a:fillRect/>
          </a:stretch>
        </p:blipFill>
        <p:spPr>
          <a:xfrm>
            <a:off x="6217920" y="457200"/>
            <a:ext cx="5486400" cy="3474720"/>
          </a:xfrm>
          <a:prstGeom prst="rect">
            <a:avLst/>
          </a:prstGeom>
        </p:spPr>
      </p:pic>
      <p:pic>
        <p:nvPicPr>
          <p:cNvPr id="27" name="Picture 26" descr="image.jpg"/>
          <p:cNvPicPr>
            <a:picLocks noChangeAspect="1"/>
          </p:cNvPicPr>
          <p:nvPr/>
        </p:nvPicPr>
        <p:blipFill>
          <a:blip r:embed="rId3"/>
          <a:stretch>
            <a:fillRect/>
          </a:stretch>
        </p:blipFill>
        <p:spPr>
          <a:xfrm>
            <a:off x="6217920" y="4023360"/>
            <a:ext cx="5486400" cy="2560320"/>
          </a:xfrm>
          <a:prstGeom prst="rect">
            <a:avLst/>
          </a:prstGeom>
        </p:spPr>
      </p:pic>
      <p:sp>
        <p:nvSpPr>
          <p:cNvPr id="28" name="Rectangle 27"/>
          <p:cNvSpPr/>
          <p:nvPr/>
        </p:nvSpPr>
        <p:spPr>
          <a:xfrm>
            <a:off x="6217920" y="4023360"/>
            <a:ext cx="5486400" cy="2560320"/>
          </a:xfrm>
          <a:prstGeom prst="rect">
            <a:avLst/>
          </a:prstGeom>
          <a:solidFill>
            <a:srgbClr val="0A0A0A">
              <a:alpha val="11764"/>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88952" cy="6858000"/>
          </a:xfrm>
          <a:prstGeom prst="rect">
            <a:avLst/>
          </a:prstGeom>
          <a:solidFill>
            <a:srgbClr val="0A0A0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54864" cy="6858000"/>
          </a:xfrm>
          <a:prstGeom prst="rect">
            <a:avLst/>
          </a:prstGeom>
          <a:solidFill>
            <a:srgbClr val="C9A84C">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365760"/>
            <a:ext cx="7315200" cy="274320"/>
          </a:xfrm>
          <a:prstGeom prst="rect">
            <a:avLst/>
          </a:prstGeom>
          <a:noFill/>
        </p:spPr>
        <p:txBody>
          <a:bodyPr wrap="square">
            <a:spAutoFit/>
          </a:bodyPr>
          <a:lstStyle/>
          <a:p>
            <a:pPr algn="l"/>
            <a:r>
              <a:rPr sz="800" b="0" i="0">
                <a:solidFill>
                  <a:srgbClr val="C9A84C"/>
                </a:solidFill>
                <a:latin typeface="Calibri"/>
              </a:rPr>
              <a:t>THE MARKET TRUTH</a:t>
            </a:r>
          </a:p>
        </p:txBody>
      </p:sp>
      <p:sp>
        <p:nvSpPr>
          <p:cNvPr id="5" name="TextBox 4"/>
          <p:cNvSpPr txBox="1"/>
          <p:nvPr/>
        </p:nvSpPr>
        <p:spPr>
          <a:xfrm>
            <a:off x="457200" y="685800"/>
            <a:ext cx="7315200" cy="1371600"/>
          </a:xfrm>
          <a:prstGeom prst="rect">
            <a:avLst/>
          </a:prstGeom>
          <a:noFill/>
        </p:spPr>
        <p:txBody>
          <a:bodyPr wrap="square">
            <a:spAutoFit/>
          </a:bodyPr>
          <a:lstStyle/>
          <a:p>
            <a:pPr algn="l"/>
            <a:r>
              <a:rPr sz="3200" b="1" i="0">
                <a:solidFill>
                  <a:srgbClr val="F5F2EC"/>
                </a:solidFill>
                <a:latin typeface="Calibri Light"/>
              </a:rPr>
              <a:t>The Drivable Scenic Off-Site</a:t>
            </a:r>
          </a:p>
        </p:txBody>
      </p:sp>
      <p:sp>
        <p:nvSpPr>
          <p:cNvPr id="6" name="Rectangle 5"/>
          <p:cNvSpPr/>
          <p:nvPr/>
        </p:nvSpPr>
        <p:spPr>
          <a:xfrm>
            <a:off x="457200" y="1600200"/>
            <a:ext cx="2286000" cy="18288"/>
          </a:xfrm>
          <a:prstGeom prst="rect">
            <a:avLst/>
          </a:prstGeom>
          <a:solidFill>
            <a:srgbClr val="C9A8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57200" y="1737360"/>
            <a:ext cx="11247120" cy="2743200"/>
          </a:xfrm>
          <a:prstGeom prst="rect">
            <a:avLst/>
          </a:prstGeom>
          <a:noFill/>
        </p:spPr>
        <p:txBody>
          <a:bodyPr wrap="square">
            <a:spAutoFit/>
          </a:bodyPr>
          <a:lstStyle/>
          <a:p>
            <a:pPr algn="l"/>
            <a:r>
              <a:rPr sz="1100" b="0" i="0">
                <a:solidFill>
                  <a:srgbClr val="CCC8BE"/>
                </a:solidFill>
                <a:latin typeface="Calibri"/>
              </a:rPr>
              <a:t>Lake Guntersville occupies a distinct and underserved position in the regional market — between the transactional city hotel and the expensive premium resort. It is the practical premium: scenic, accessible, and capable of delivering a retreat-quality experience at a price point that works for serious group buyers.</a:t>
            </a:r>
          </a:p>
        </p:txBody>
      </p:sp>
      <p:pic>
        <p:nvPicPr>
          <p:cNvPr id="8" name="Picture 7" descr="image.jpg"/>
          <p:cNvPicPr>
            <a:picLocks noChangeAspect="1"/>
          </p:cNvPicPr>
          <p:nvPr/>
        </p:nvPicPr>
        <p:blipFill>
          <a:blip r:embed="rId2"/>
          <a:stretch>
            <a:fillRect/>
          </a:stretch>
        </p:blipFill>
        <p:spPr>
          <a:xfrm>
            <a:off x="457200" y="3017520"/>
            <a:ext cx="3657600" cy="1828800"/>
          </a:xfrm>
          <a:prstGeom prst="rect">
            <a:avLst/>
          </a:prstGeom>
        </p:spPr>
      </p:pic>
      <p:sp>
        <p:nvSpPr>
          <p:cNvPr id="9" name="Rectangle 8"/>
          <p:cNvSpPr/>
          <p:nvPr/>
        </p:nvSpPr>
        <p:spPr>
          <a:xfrm>
            <a:off x="457200" y="3017520"/>
            <a:ext cx="3657600" cy="1828800"/>
          </a:xfrm>
          <a:prstGeom prst="rect">
            <a:avLst/>
          </a:prstGeom>
          <a:solidFill>
            <a:srgbClr val="0A0A0A">
              <a:alpha val="23529"/>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457200" y="3017520"/>
            <a:ext cx="3657600" cy="457200"/>
          </a:xfrm>
          <a:prstGeom prst="rect">
            <a:avLst/>
          </a:prstGeom>
          <a:noFill/>
        </p:spPr>
        <p:txBody>
          <a:bodyPr wrap="square">
            <a:spAutoFit/>
          </a:bodyPr>
          <a:lstStyle/>
          <a:p>
            <a:pPr algn="ctr"/>
            <a:r>
              <a:rPr sz="1400" b="1" i="0">
                <a:solidFill>
                  <a:srgbClr val="F5F2EC"/>
                </a:solidFill>
                <a:latin typeface="Calibri Light"/>
              </a:rPr>
              <a:t>City Hotels</a:t>
            </a:r>
          </a:p>
        </p:txBody>
      </p:sp>
      <p:sp>
        <p:nvSpPr>
          <p:cNvPr id="11" name="TextBox 10"/>
          <p:cNvSpPr txBox="1"/>
          <p:nvPr/>
        </p:nvSpPr>
        <p:spPr>
          <a:xfrm>
            <a:off x="457200" y="4937760"/>
            <a:ext cx="3657600" cy="640080"/>
          </a:xfrm>
          <a:prstGeom prst="rect">
            <a:avLst/>
          </a:prstGeom>
          <a:noFill/>
        </p:spPr>
        <p:txBody>
          <a:bodyPr wrap="square">
            <a:spAutoFit/>
          </a:bodyPr>
          <a:lstStyle/>
          <a:p>
            <a:pPr algn="ctr"/>
            <a:r>
              <a:rPr sz="1000" b="0" i="0">
                <a:solidFill>
                  <a:srgbClr val="CCC8BE"/>
                </a:solidFill>
                <a:latin typeface="Calibri"/>
              </a:rPr>
              <a:t>Transactional. No scenery.
No retreat feel.</a:t>
            </a:r>
          </a:p>
        </p:txBody>
      </p:sp>
      <p:sp>
        <p:nvSpPr>
          <p:cNvPr id="12" name="TextBox 11"/>
          <p:cNvSpPr txBox="1"/>
          <p:nvPr/>
        </p:nvSpPr>
        <p:spPr>
          <a:xfrm>
            <a:off x="457200" y="5669280"/>
            <a:ext cx="3657600" cy="274320"/>
          </a:xfrm>
          <a:prstGeom prst="rect">
            <a:avLst/>
          </a:prstGeom>
          <a:noFill/>
        </p:spPr>
        <p:txBody>
          <a:bodyPr wrap="square">
            <a:spAutoFit/>
          </a:bodyPr>
          <a:lstStyle/>
          <a:p>
            <a:pPr algn="ctr"/>
            <a:r>
              <a:rPr sz="800" b="1" i="0">
                <a:solidFill>
                  <a:srgbClr val="C9A84C"/>
                </a:solidFill>
                <a:latin typeface="Calibri"/>
              </a:rPr>
              <a:t>Not a substitute</a:t>
            </a:r>
          </a:p>
        </p:txBody>
      </p:sp>
      <p:pic>
        <p:nvPicPr>
          <p:cNvPr id="13" name="Picture 12" descr="image.jpg"/>
          <p:cNvPicPr>
            <a:picLocks noChangeAspect="1"/>
          </p:cNvPicPr>
          <p:nvPr/>
        </p:nvPicPr>
        <p:blipFill>
          <a:blip r:embed="rId3"/>
          <a:stretch>
            <a:fillRect/>
          </a:stretch>
        </p:blipFill>
        <p:spPr>
          <a:xfrm>
            <a:off x="4343400" y="3017520"/>
            <a:ext cx="3657600" cy="1828800"/>
          </a:xfrm>
          <a:prstGeom prst="rect">
            <a:avLst/>
          </a:prstGeom>
        </p:spPr>
      </p:pic>
      <p:sp>
        <p:nvSpPr>
          <p:cNvPr id="14" name="Rectangle 13"/>
          <p:cNvSpPr/>
          <p:nvPr/>
        </p:nvSpPr>
        <p:spPr>
          <a:xfrm>
            <a:off x="4343400" y="3017520"/>
            <a:ext cx="3657600" cy="1828800"/>
          </a:xfrm>
          <a:prstGeom prst="rect">
            <a:avLst/>
          </a:prstGeom>
          <a:solidFill>
            <a:srgbClr val="0A0A0A">
              <a:alpha val="23529"/>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343400" y="3017520"/>
            <a:ext cx="3657600" cy="457200"/>
          </a:xfrm>
          <a:prstGeom prst="rect">
            <a:avLst/>
          </a:prstGeom>
          <a:noFill/>
        </p:spPr>
        <p:txBody>
          <a:bodyPr wrap="square">
            <a:spAutoFit/>
          </a:bodyPr>
          <a:lstStyle/>
          <a:p>
            <a:pPr algn="ctr"/>
            <a:r>
              <a:rPr sz="1400" b="1" i="0">
                <a:solidFill>
                  <a:srgbClr val="F5F2EC"/>
                </a:solidFill>
                <a:latin typeface="Calibri Light"/>
              </a:rPr>
              <a:t>Premium Resorts</a:t>
            </a:r>
          </a:p>
        </p:txBody>
      </p:sp>
      <p:sp>
        <p:nvSpPr>
          <p:cNvPr id="16" name="TextBox 15"/>
          <p:cNvSpPr txBox="1"/>
          <p:nvPr/>
        </p:nvSpPr>
        <p:spPr>
          <a:xfrm>
            <a:off x="4343400" y="4937760"/>
            <a:ext cx="3657600" cy="640080"/>
          </a:xfrm>
          <a:prstGeom prst="rect">
            <a:avLst/>
          </a:prstGeom>
          <a:noFill/>
        </p:spPr>
        <p:txBody>
          <a:bodyPr wrap="square">
            <a:spAutoFit/>
          </a:bodyPr>
          <a:lstStyle/>
          <a:p>
            <a:pPr algn="ctr"/>
            <a:r>
              <a:rPr sz="1000" b="0" i="0">
                <a:solidFill>
                  <a:srgbClr val="CCC8BE"/>
                </a:solidFill>
                <a:latin typeface="Calibri"/>
              </a:rPr>
              <a:t>High cost. Fly-in logistics.
Out of reach for most groups.</a:t>
            </a:r>
          </a:p>
        </p:txBody>
      </p:sp>
      <p:sp>
        <p:nvSpPr>
          <p:cNvPr id="17" name="TextBox 16"/>
          <p:cNvSpPr txBox="1"/>
          <p:nvPr/>
        </p:nvSpPr>
        <p:spPr>
          <a:xfrm>
            <a:off x="4343400" y="5669280"/>
            <a:ext cx="3657600" cy="274320"/>
          </a:xfrm>
          <a:prstGeom prst="rect">
            <a:avLst/>
          </a:prstGeom>
          <a:noFill/>
        </p:spPr>
        <p:txBody>
          <a:bodyPr wrap="square">
            <a:spAutoFit/>
          </a:bodyPr>
          <a:lstStyle/>
          <a:p>
            <a:pPr algn="ctr"/>
            <a:r>
              <a:rPr sz="800" b="1" i="0">
                <a:solidFill>
                  <a:srgbClr val="C9A84C"/>
                </a:solidFill>
                <a:latin typeface="Calibri"/>
              </a:rPr>
              <a:t>Different category</a:t>
            </a:r>
          </a:p>
        </p:txBody>
      </p:sp>
      <p:pic>
        <p:nvPicPr>
          <p:cNvPr id="18" name="Picture 17" descr="image.jpg"/>
          <p:cNvPicPr>
            <a:picLocks noChangeAspect="1"/>
          </p:cNvPicPr>
          <p:nvPr/>
        </p:nvPicPr>
        <p:blipFill>
          <a:blip r:embed="rId4"/>
          <a:stretch>
            <a:fillRect/>
          </a:stretch>
        </p:blipFill>
        <p:spPr>
          <a:xfrm>
            <a:off x="8229600" y="3017520"/>
            <a:ext cx="3657600" cy="1828800"/>
          </a:xfrm>
          <a:prstGeom prst="rect">
            <a:avLst/>
          </a:prstGeom>
        </p:spPr>
      </p:pic>
      <p:sp>
        <p:nvSpPr>
          <p:cNvPr id="19" name="Rectangle 18"/>
          <p:cNvSpPr/>
          <p:nvPr/>
        </p:nvSpPr>
        <p:spPr>
          <a:xfrm>
            <a:off x="8229600" y="3017520"/>
            <a:ext cx="3657600" cy="1828800"/>
          </a:xfrm>
          <a:prstGeom prst="rect">
            <a:avLst/>
          </a:prstGeom>
          <a:solidFill>
            <a:srgbClr val="0A0A0A">
              <a:alpha val="23529"/>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600" y="3017520"/>
            <a:ext cx="3657600" cy="457200"/>
          </a:xfrm>
          <a:prstGeom prst="rect">
            <a:avLst/>
          </a:prstGeom>
          <a:noFill/>
        </p:spPr>
        <p:txBody>
          <a:bodyPr wrap="square">
            <a:spAutoFit/>
          </a:bodyPr>
          <a:lstStyle/>
          <a:p>
            <a:pPr algn="ctr"/>
            <a:r>
              <a:rPr sz="1400" b="1" i="0">
                <a:solidFill>
                  <a:srgbClr val="C9A84C"/>
                </a:solidFill>
                <a:latin typeface="Calibri Light"/>
              </a:rPr>
              <a:t>Lake Guntersville</a:t>
            </a:r>
          </a:p>
        </p:txBody>
      </p:sp>
      <p:sp>
        <p:nvSpPr>
          <p:cNvPr id="21" name="TextBox 20"/>
          <p:cNvSpPr txBox="1"/>
          <p:nvPr/>
        </p:nvSpPr>
        <p:spPr>
          <a:xfrm>
            <a:off x="8229600" y="4937760"/>
            <a:ext cx="3657600" cy="640080"/>
          </a:xfrm>
          <a:prstGeom prst="rect">
            <a:avLst/>
          </a:prstGeom>
          <a:noFill/>
        </p:spPr>
        <p:txBody>
          <a:bodyPr wrap="square">
            <a:spAutoFit/>
          </a:bodyPr>
          <a:lstStyle/>
          <a:p>
            <a:pPr algn="ctr"/>
            <a:r>
              <a:rPr sz="1000" b="0" i="0">
                <a:solidFill>
                  <a:srgbClr val="CCC8BE"/>
                </a:solidFill>
                <a:latin typeface="Calibri"/>
              </a:rPr>
              <a:t>Scenic. Drivable. Group-ready.
Practical premium.</a:t>
            </a:r>
          </a:p>
        </p:txBody>
      </p:sp>
      <p:sp>
        <p:nvSpPr>
          <p:cNvPr id="22" name="TextBox 21"/>
          <p:cNvSpPr txBox="1"/>
          <p:nvPr/>
        </p:nvSpPr>
        <p:spPr>
          <a:xfrm>
            <a:off x="8229600" y="5669280"/>
            <a:ext cx="3657600" cy="274320"/>
          </a:xfrm>
          <a:prstGeom prst="rect">
            <a:avLst/>
          </a:prstGeom>
          <a:noFill/>
        </p:spPr>
        <p:txBody>
          <a:bodyPr wrap="square">
            <a:spAutoFit/>
          </a:bodyPr>
          <a:lstStyle/>
          <a:p>
            <a:pPr algn="ctr"/>
            <a:r>
              <a:rPr sz="800" b="1" i="0">
                <a:solidFill>
                  <a:srgbClr val="C9A84C"/>
                </a:solidFill>
                <a:latin typeface="Calibri"/>
              </a:rPr>
              <a:t>THE OPPORTUNITY</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jpg"/>
          <p:cNvPicPr>
            <a:picLocks noChangeAspect="1"/>
          </p:cNvPicPr>
          <p:nvPr/>
        </p:nvPicPr>
        <p:blipFill>
          <a:blip r:embed="rId2"/>
          <a:stretch>
            <a:fillRect/>
          </a:stretch>
        </p:blipFill>
        <p:spPr>
          <a:xfrm>
            <a:off x="0" y="0"/>
            <a:ext cx="12188952" cy="6858000"/>
          </a:xfrm>
          <a:prstGeom prst="rect">
            <a:avLst/>
          </a:prstGeom>
        </p:spPr>
      </p:pic>
      <p:sp>
        <p:nvSpPr>
          <p:cNvPr id="3" name="Rectangle 2"/>
          <p:cNvSpPr/>
          <p:nvPr/>
        </p:nvSpPr>
        <p:spPr>
          <a:xfrm>
            <a:off x="0" y="0"/>
            <a:ext cx="12188952" cy="6858000"/>
          </a:xfrm>
          <a:prstGeom prst="rect">
            <a:avLst/>
          </a:prstGeom>
          <a:solidFill>
            <a:srgbClr val="0A0A0A">
              <a:alpha val="54901"/>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0"/>
            <a:ext cx="54864" cy="6858000"/>
          </a:xfrm>
          <a:prstGeom prst="rect">
            <a:avLst/>
          </a:prstGeom>
          <a:solidFill>
            <a:srgbClr val="C9A84C">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57200" y="1645920"/>
            <a:ext cx="7315200" cy="274320"/>
          </a:xfrm>
          <a:prstGeom prst="rect">
            <a:avLst/>
          </a:prstGeom>
          <a:noFill/>
        </p:spPr>
        <p:txBody>
          <a:bodyPr wrap="square">
            <a:spAutoFit/>
          </a:bodyPr>
          <a:lstStyle/>
          <a:p>
            <a:pPr algn="l"/>
            <a:r>
              <a:rPr sz="800" b="0" i="0">
                <a:solidFill>
                  <a:srgbClr val="C9A84C"/>
                </a:solidFill>
                <a:latin typeface="Calibri"/>
              </a:rPr>
              <a:t>POSITIONING STATEMENT</a:t>
            </a:r>
          </a:p>
        </p:txBody>
      </p:sp>
      <p:sp>
        <p:nvSpPr>
          <p:cNvPr id="6" name="Rectangle 5"/>
          <p:cNvSpPr/>
          <p:nvPr/>
        </p:nvSpPr>
        <p:spPr>
          <a:xfrm>
            <a:off x="457200" y="2057400"/>
            <a:ext cx="2743200" cy="18288"/>
          </a:xfrm>
          <a:prstGeom prst="rect">
            <a:avLst/>
          </a:prstGeom>
          <a:solidFill>
            <a:srgbClr val="C9A8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57200" y="2286000"/>
            <a:ext cx="10058400" cy="1371600"/>
          </a:xfrm>
          <a:prstGeom prst="rect">
            <a:avLst/>
          </a:prstGeom>
          <a:noFill/>
        </p:spPr>
        <p:txBody>
          <a:bodyPr wrap="square">
            <a:spAutoFit/>
          </a:bodyPr>
          <a:lstStyle/>
          <a:p>
            <a:pPr algn="l"/>
            <a:r>
              <a:rPr sz="4800" b="1" i="1">
                <a:solidFill>
                  <a:srgbClr val="F5F2EC"/>
                </a:solidFill>
                <a:latin typeface="Calibri Light"/>
              </a:rPr>
              <a:t>"The Practical Premium"</a:t>
            </a:r>
          </a:p>
        </p:txBody>
      </p:sp>
      <p:sp>
        <p:nvSpPr>
          <p:cNvPr id="8" name="TextBox 7"/>
          <p:cNvSpPr txBox="1"/>
          <p:nvPr/>
        </p:nvSpPr>
        <p:spPr>
          <a:xfrm>
            <a:off x="457200" y="3840480"/>
            <a:ext cx="8229600" cy="914400"/>
          </a:xfrm>
          <a:prstGeom prst="rect">
            <a:avLst/>
          </a:prstGeom>
          <a:noFill/>
        </p:spPr>
        <p:txBody>
          <a:bodyPr wrap="square">
            <a:spAutoFit/>
          </a:bodyPr>
          <a:lstStyle/>
          <a:p>
            <a:pPr algn="l"/>
            <a:r>
              <a:rPr sz="1500" b="0" i="0">
                <a:solidFill>
                  <a:srgbClr val="CCC8BE"/>
                </a:solidFill>
                <a:latin typeface="Calibri"/>
              </a:rPr>
              <a:t>Scenic. Accessible. Group-ready.
A retreat-quality experience at a price point that works.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88952" cy="6858000"/>
          </a:xfrm>
          <a:prstGeom prst="rect">
            <a:avLst/>
          </a:prstGeom>
          <a:solidFill>
            <a:srgbClr val="0A0A0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54864" cy="6858000"/>
          </a:xfrm>
          <a:prstGeom prst="rect">
            <a:avLst/>
          </a:prstGeom>
          <a:solidFill>
            <a:srgbClr val="C9A84C">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274320"/>
            <a:ext cx="7315200" cy="274320"/>
          </a:xfrm>
          <a:prstGeom prst="rect">
            <a:avLst/>
          </a:prstGeom>
          <a:noFill/>
        </p:spPr>
        <p:txBody>
          <a:bodyPr wrap="square">
            <a:spAutoFit/>
          </a:bodyPr>
          <a:lstStyle/>
          <a:p>
            <a:pPr algn="l"/>
            <a:r>
              <a:rPr sz="800" b="0" i="0">
                <a:solidFill>
                  <a:srgbClr val="C9A84C"/>
                </a:solidFill>
                <a:latin typeface="Calibri"/>
              </a:rPr>
              <a:t>DEMAND ENGINES</a:t>
            </a:r>
          </a:p>
        </p:txBody>
      </p:sp>
      <p:sp>
        <p:nvSpPr>
          <p:cNvPr id="5" name="TextBox 4"/>
          <p:cNvSpPr txBox="1"/>
          <p:nvPr/>
        </p:nvSpPr>
        <p:spPr>
          <a:xfrm>
            <a:off x="457200" y="548640"/>
            <a:ext cx="7315200" cy="1371600"/>
          </a:xfrm>
          <a:prstGeom prst="rect">
            <a:avLst/>
          </a:prstGeom>
          <a:noFill/>
        </p:spPr>
        <p:txBody>
          <a:bodyPr wrap="square">
            <a:spAutoFit/>
          </a:bodyPr>
          <a:lstStyle/>
          <a:p>
            <a:pPr algn="l"/>
            <a:r>
              <a:rPr sz="3000" b="1" i="0">
                <a:solidFill>
                  <a:srgbClr val="F5F2EC"/>
                </a:solidFill>
                <a:latin typeface="Calibri Light"/>
              </a:rPr>
              <a:t>High-Value Segments</a:t>
            </a:r>
          </a:p>
        </p:txBody>
      </p:sp>
      <p:sp>
        <p:nvSpPr>
          <p:cNvPr id="6" name="Rectangle 5"/>
          <p:cNvSpPr/>
          <p:nvPr/>
        </p:nvSpPr>
        <p:spPr>
          <a:xfrm>
            <a:off x="457200" y="1325880"/>
            <a:ext cx="2286000" cy="18288"/>
          </a:xfrm>
          <a:prstGeom prst="rect">
            <a:avLst/>
          </a:prstGeom>
          <a:solidFill>
            <a:srgbClr val="C9A8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image.jpg"/>
          <p:cNvPicPr>
            <a:picLocks noChangeAspect="1"/>
          </p:cNvPicPr>
          <p:nvPr/>
        </p:nvPicPr>
        <p:blipFill>
          <a:blip r:embed="rId2"/>
          <a:stretch>
            <a:fillRect/>
          </a:stretch>
        </p:blipFill>
        <p:spPr>
          <a:xfrm>
            <a:off x="457200" y="1554480"/>
            <a:ext cx="5486400" cy="1828800"/>
          </a:xfrm>
          <a:prstGeom prst="rect">
            <a:avLst/>
          </a:prstGeom>
        </p:spPr>
      </p:pic>
      <p:sp>
        <p:nvSpPr>
          <p:cNvPr id="8" name="Rectangle 7"/>
          <p:cNvSpPr/>
          <p:nvPr/>
        </p:nvSpPr>
        <p:spPr>
          <a:xfrm>
            <a:off x="457200" y="1554480"/>
            <a:ext cx="5486400" cy="1828800"/>
          </a:xfrm>
          <a:prstGeom prst="rect">
            <a:avLst/>
          </a:prstGeom>
          <a:solidFill>
            <a:srgbClr val="0A0A0A">
              <a:alpha val="31372"/>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94360" y="1691640"/>
            <a:ext cx="914400" cy="365760"/>
          </a:xfrm>
          <a:prstGeom prst="rect">
            <a:avLst/>
          </a:prstGeom>
          <a:noFill/>
        </p:spPr>
        <p:txBody>
          <a:bodyPr wrap="square">
            <a:spAutoFit/>
          </a:bodyPr>
          <a:lstStyle/>
          <a:p>
            <a:pPr algn="l"/>
            <a:r>
              <a:rPr sz="1200" b="1" i="0">
                <a:solidFill>
                  <a:srgbClr val="C9A84C"/>
                </a:solidFill>
                <a:latin typeface="Calibri"/>
              </a:rPr>
              <a:t>01</a:t>
            </a:r>
          </a:p>
        </p:txBody>
      </p:sp>
      <p:sp>
        <p:nvSpPr>
          <p:cNvPr id="10" name="TextBox 9"/>
          <p:cNvSpPr txBox="1"/>
          <p:nvPr/>
        </p:nvSpPr>
        <p:spPr>
          <a:xfrm>
            <a:off x="457200" y="3474720"/>
            <a:ext cx="5303520" cy="640080"/>
          </a:xfrm>
          <a:prstGeom prst="rect">
            <a:avLst/>
          </a:prstGeom>
          <a:noFill/>
        </p:spPr>
        <p:txBody>
          <a:bodyPr wrap="square">
            <a:spAutoFit/>
          </a:bodyPr>
          <a:lstStyle/>
          <a:p>
            <a:pPr algn="l"/>
            <a:r>
              <a:rPr sz="1800" b="1" i="0">
                <a:solidFill>
                  <a:srgbClr val="F5F2EC"/>
                </a:solidFill>
                <a:latin typeface="Calibri Light"/>
              </a:rPr>
              <a:t>Enterprise &amp;
Institutional</a:t>
            </a:r>
          </a:p>
        </p:txBody>
      </p:sp>
      <p:sp>
        <p:nvSpPr>
          <p:cNvPr id="11" name="TextBox 10"/>
          <p:cNvSpPr txBox="1"/>
          <p:nvPr/>
        </p:nvSpPr>
        <p:spPr>
          <a:xfrm>
            <a:off x="457200" y="4206240"/>
            <a:ext cx="1828800" cy="256032"/>
          </a:xfrm>
          <a:prstGeom prst="rect">
            <a:avLst/>
          </a:prstGeom>
          <a:noFill/>
        </p:spPr>
        <p:txBody>
          <a:bodyPr wrap="square">
            <a:spAutoFit/>
          </a:bodyPr>
          <a:lstStyle/>
          <a:p>
            <a:pPr algn="l"/>
            <a:r>
              <a:rPr sz="750" b="1" i="0">
                <a:solidFill>
                  <a:srgbClr val="C9A84C"/>
                </a:solidFill>
                <a:latin typeface="Calibri"/>
              </a:rPr>
              <a:t>TARGETS</a:t>
            </a:r>
          </a:p>
        </p:txBody>
      </p:sp>
      <p:sp>
        <p:nvSpPr>
          <p:cNvPr id="12" name="TextBox 11"/>
          <p:cNvSpPr txBox="1"/>
          <p:nvPr/>
        </p:nvSpPr>
        <p:spPr>
          <a:xfrm>
            <a:off x="457200" y="4480560"/>
            <a:ext cx="5303520" cy="274320"/>
          </a:xfrm>
          <a:prstGeom prst="rect">
            <a:avLst/>
          </a:prstGeom>
          <a:noFill/>
        </p:spPr>
        <p:txBody>
          <a:bodyPr wrap="square">
            <a:spAutoFit/>
          </a:bodyPr>
          <a:lstStyle/>
          <a:p>
            <a:pPr algn="l"/>
            <a:r>
              <a:rPr sz="1000" b="0" i="0">
                <a:solidFill>
                  <a:srgbClr val="CCC8BE"/>
                </a:solidFill>
                <a:latin typeface="Calibri"/>
              </a:rPr>
              <a:t>▸  Huntsville defense &amp; aerospace</a:t>
            </a:r>
          </a:p>
        </p:txBody>
      </p:sp>
      <p:sp>
        <p:nvSpPr>
          <p:cNvPr id="13" name="TextBox 12"/>
          <p:cNvSpPr txBox="1"/>
          <p:nvPr/>
        </p:nvSpPr>
        <p:spPr>
          <a:xfrm>
            <a:off x="457200" y="4736592"/>
            <a:ext cx="5303520" cy="274320"/>
          </a:xfrm>
          <a:prstGeom prst="rect">
            <a:avLst/>
          </a:prstGeom>
          <a:noFill/>
        </p:spPr>
        <p:txBody>
          <a:bodyPr wrap="square">
            <a:spAutoFit/>
          </a:bodyPr>
          <a:lstStyle/>
          <a:p>
            <a:pPr algn="l"/>
            <a:r>
              <a:rPr sz="1000" b="0" i="0">
                <a:solidFill>
                  <a:srgbClr val="CCC8BE"/>
                </a:solidFill>
                <a:latin typeface="Calibri"/>
              </a:rPr>
              <a:t>▸  Alabama manufacturers</a:t>
            </a:r>
          </a:p>
        </p:txBody>
      </p:sp>
      <p:sp>
        <p:nvSpPr>
          <p:cNvPr id="14" name="TextBox 13"/>
          <p:cNvSpPr txBox="1"/>
          <p:nvPr/>
        </p:nvSpPr>
        <p:spPr>
          <a:xfrm>
            <a:off x="457200" y="4992624"/>
            <a:ext cx="5303520" cy="274320"/>
          </a:xfrm>
          <a:prstGeom prst="rect">
            <a:avLst/>
          </a:prstGeom>
          <a:noFill/>
        </p:spPr>
        <p:txBody>
          <a:bodyPr wrap="square">
            <a:spAutoFit/>
          </a:bodyPr>
          <a:lstStyle/>
          <a:p>
            <a:pPr algn="l"/>
            <a:r>
              <a:rPr sz="1000" b="0" i="0">
                <a:solidFill>
                  <a:srgbClr val="CCC8BE"/>
                </a:solidFill>
                <a:latin typeface="Calibri"/>
              </a:rPr>
              <a:t>▸  Healthcare systems</a:t>
            </a:r>
          </a:p>
        </p:txBody>
      </p:sp>
      <p:sp>
        <p:nvSpPr>
          <p:cNvPr id="15" name="TextBox 14"/>
          <p:cNvSpPr txBox="1"/>
          <p:nvPr/>
        </p:nvSpPr>
        <p:spPr>
          <a:xfrm>
            <a:off x="457200" y="5394960"/>
            <a:ext cx="1828800" cy="256032"/>
          </a:xfrm>
          <a:prstGeom prst="rect">
            <a:avLst/>
          </a:prstGeom>
          <a:noFill/>
        </p:spPr>
        <p:txBody>
          <a:bodyPr wrap="square">
            <a:spAutoFit/>
          </a:bodyPr>
          <a:lstStyle/>
          <a:p>
            <a:pPr algn="l"/>
            <a:r>
              <a:rPr sz="750" b="1" i="0">
                <a:solidFill>
                  <a:srgbClr val="C9A84C"/>
                </a:solidFill>
                <a:latin typeface="Calibri"/>
              </a:rPr>
              <a:t>USE CASES</a:t>
            </a:r>
          </a:p>
        </p:txBody>
      </p:sp>
      <p:sp>
        <p:nvSpPr>
          <p:cNvPr id="16" name="TextBox 15"/>
          <p:cNvSpPr txBox="1"/>
          <p:nvPr/>
        </p:nvSpPr>
        <p:spPr>
          <a:xfrm>
            <a:off x="457200" y="5669280"/>
            <a:ext cx="5303520" cy="274320"/>
          </a:xfrm>
          <a:prstGeom prst="rect">
            <a:avLst/>
          </a:prstGeom>
          <a:noFill/>
        </p:spPr>
        <p:txBody>
          <a:bodyPr wrap="square">
            <a:spAutoFit/>
          </a:bodyPr>
          <a:lstStyle/>
          <a:p>
            <a:pPr algn="l"/>
            <a:r>
              <a:rPr sz="1000" b="0" i="0">
                <a:solidFill>
                  <a:srgbClr val="CCC8BE"/>
                </a:solidFill>
                <a:latin typeface="Calibri"/>
              </a:rPr>
              <a:t>▸  Leadership retreats</a:t>
            </a:r>
          </a:p>
        </p:txBody>
      </p:sp>
      <p:sp>
        <p:nvSpPr>
          <p:cNvPr id="17" name="TextBox 16"/>
          <p:cNvSpPr txBox="1"/>
          <p:nvPr/>
        </p:nvSpPr>
        <p:spPr>
          <a:xfrm>
            <a:off x="457200" y="5925312"/>
            <a:ext cx="5303520" cy="274320"/>
          </a:xfrm>
          <a:prstGeom prst="rect">
            <a:avLst/>
          </a:prstGeom>
          <a:noFill/>
        </p:spPr>
        <p:txBody>
          <a:bodyPr wrap="square">
            <a:spAutoFit/>
          </a:bodyPr>
          <a:lstStyle/>
          <a:p>
            <a:pPr algn="l"/>
            <a:r>
              <a:rPr sz="1000" b="0" i="0">
                <a:solidFill>
                  <a:srgbClr val="CCC8BE"/>
                </a:solidFill>
                <a:latin typeface="Calibri"/>
              </a:rPr>
              <a:t>▸  Planning sessions</a:t>
            </a:r>
          </a:p>
        </p:txBody>
      </p:sp>
      <p:sp>
        <p:nvSpPr>
          <p:cNvPr id="18" name="TextBox 17"/>
          <p:cNvSpPr txBox="1"/>
          <p:nvPr/>
        </p:nvSpPr>
        <p:spPr>
          <a:xfrm>
            <a:off x="457200" y="6181344"/>
            <a:ext cx="5303520" cy="274320"/>
          </a:xfrm>
          <a:prstGeom prst="rect">
            <a:avLst/>
          </a:prstGeom>
          <a:noFill/>
        </p:spPr>
        <p:txBody>
          <a:bodyPr wrap="square">
            <a:spAutoFit/>
          </a:bodyPr>
          <a:lstStyle/>
          <a:p>
            <a:pPr algn="l"/>
            <a:r>
              <a:rPr sz="1000" b="0" i="0">
                <a:solidFill>
                  <a:srgbClr val="CCC8BE"/>
                </a:solidFill>
                <a:latin typeface="Calibri"/>
              </a:rPr>
              <a:t>▸  Team off-sites</a:t>
            </a:r>
          </a:p>
        </p:txBody>
      </p:sp>
      <p:pic>
        <p:nvPicPr>
          <p:cNvPr id="19" name="Picture 18" descr="image.jpg"/>
          <p:cNvPicPr>
            <a:picLocks noChangeAspect="1"/>
          </p:cNvPicPr>
          <p:nvPr/>
        </p:nvPicPr>
        <p:blipFill>
          <a:blip r:embed="rId3"/>
          <a:stretch>
            <a:fillRect/>
          </a:stretch>
        </p:blipFill>
        <p:spPr>
          <a:xfrm>
            <a:off x="6309360" y="1554480"/>
            <a:ext cx="5486400" cy="1828800"/>
          </a:xfrm>
          <a:prstGeom prst="rect">
            <a:avLst/>
          </a:prstGeom>
        </p:spPr>
      </p:pic>
      <p:sp>
        <p:nvSpPr>
          <p:cNvPr id="20" name="Rectangle 19"/>
          <p:cNvSpPr/>
          <p:nvPr/>
        </p:nvSpPr>
        <p:spPr>
          <a:xfrm>
            <a:off x="6309360" y="1554480"/>
            <a:ext cx="5486400" cy="1828800"/>
          </a:xfrm>
          <a:prstGeom prst="rect">
            <a:avLst/>
          </a:prstGeom>
          <a:solidFill>
            <a:srgbClr val="0A0A0A">
              <a:alpha val="31372"/>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446520" y="1691640"/>
            <a:ext cx="914400" cy="365760"/>
          </a:xfrm>
          <a:prstGeom prst="rect">
            <a:avLst/>
          </a:prstGeom>
          <a:noFill/>
        </p:spPr>
        <p:txBody>
          <a:bodyPr wrap="square">
            <a:spAutoFit/>
          </a:bodyPr>
          <a:lstStyle/>
          <a:p>
            <a:pPr algn="l"/>
            <a:r>
              <a:rPr sz="1200" b="1" i="0">
                <a:solidFill>
                  <a:srgbClr val="C9A84C"/>
                </a:solidFill>
                <a:latin typeface="Calibri"/>
              </a:rPr>
              <a:t>02</a:t>
            </a:r>
          </a:p>
        </p:txBody>
      </p:sp>
      <p:sp>
        <p:nvSpPr>
          <p:cNvPr id="22" name="TextBox 21"/>
          <p:cNvSpPr txBox="1"/>
          <p:nvPr/>
        </p:nvSpPr>
        <p:spPr>
          <a:xfrm>
            <a:off x="6309360" y="3474720"/>
            <a:ext cx="5303520" cy="640080"/>
          </a:xfrm>
          <a:prstGeom prst="rect">
            <a:avLst/>
          </a:prstGeom>
          <a:noFill/>
        </p:spPr>
        <p:txBody>
          <a:bodyPr wrap="square">
            <a:spAutoFit/>
          </a:bodyPr>
          <a:lstStyle/>
          <a:p>
            <a:pPr algn="l"/>
            <a:r>
              <a:rPr sz="1800" b="1" i="0">
                <a:solidFill>
                  <a:srgbClr val="F5F2EC"/>
                </a:solidFill>
                <a:latin typeface="Calibri Light"/>
              </a:rPr>
              <a:t>Ministry &amp;
Faith Communities</a:t>
            </a:r>
          </a:p>
        </p:txBody>
      </p:sp>
      <p:sp>
        <p:nvSpPr>
          <p:cNvPr id="23" name="TextBox 22"/>
          <p:cNvSpPr txBox="1"/>
          <p:nvPr/>
        </p:nvSpPr>
        <p:spPr>
          <a:xfrm>
            <a:off x="6309360" y="4206240"/>
            <a:ext cx="1828800" cy="256032"/>
          </a:xfrm>
          <a:prstGeom prst="rect">
            <a:avLst/>
          </a:prstGeom>
          <a:noFill/>
        </p:spPr>
        <p:txBody>
          <a:bodyPr wrap="square">
            <a:spAutoFit/>
          </a:bodyPr>
          <a:lstStyle/>
          <a:p>
            <a:pPr algn="l"/>
            <a:r>
              <a:rPr sz="750" b="1" i="0">
                <a:solidFill>
                  <a:srgbClr val="C9A84C"/>
                </a:solidFill>
                <a:latin typeface="Calibri"/>
              </a:rPr>
              <a:t>TARGETS</a:t>
            </a:r>
          </a:p>
        </p:txBody>
      </p:sp>
      <p:sp>
        <p:nvSpPr>
          <p:cNvPr id="24" name="TextBox 23"/>
          <p:cNvSpPr txBox="1"/>
          <p:nvPr/>
        </p:nvSpPr>
        <p:spPr>
          <a:xfrm>
            <a:off x="6309360" y="4480560"/>
            <a:ext cx="5303520" cy="274320"/>
          </a:xfrm>
          <a:prstGeom prst="rect">
            <a:avLst/>
          </a:prstGeom>
          <a:noFill/>
        </p:spPr>
        <p:txBody>
          <a:bodyPr wrap="square">
            <a:spAutoFit/>
          </a:bodyPr>
          <a:lstStyle/>
          <a:p>
            <a:pPr algn="l"/>
            <a:r>
              <a:rPr sz="1000" b="0" i="0">
                <a:solidFill>
                  <a:srgbClr val="CCC8BE"/>
                </a:solidFill>
                <a:latin typeface="Calibri"/>
              </a:rPr>
              <a:t>▸  Regional megachurches</a:t>
            </a:r>
          </a:p>
        </p:txBody>
      </p:sp>
      <p:sp>
        <p:nvSpPr>
          <p:cNvPr id="25" name="TextBox 24"/>
          <p:cNvSpPr txBox="1"/>
          <p:nvPr/>
        </p:nvSpPr>
        <p:spPr>
          <a:xfrm>
            <a:off x="6309360" y="4736592"/>
            <a:ext cx="5303520" cy="274320"/>
          </a:xfrm>
          <a:prstGeom prst="rect">
            <a:avLst/>
          </a:prstGeom>
          <a:noFill/>
        </p:spPr>
        <p:txBody>
          <a:bodyPr wrap="square">
            <a:spAutoFit/>
          </a:bodyPr>
          <a:lstStyle/>
          <a:p>
            <a:pPr algn="l"/>
            <a:r>
              <a:rPr sz="1000" b="0" i="0">
                <a:solidFill>
                  <a:srgbClr val="CCC8BE"/>
                </a:solidFill>
                <a:latin typeface="Calibri"/>
              </a:rPr>
              <a:t>▸  Denominational networks</a:t>
            </a:r>
          </a:p>
        </p:txBody>
      </p:sp>
      <p:sp>
        <p:nvSpPr>
          <p:cNvPr id="26" name="TextBox 25"/>
          <p:cNvSpPr txBox="1"/>
          <p:nvPr/>
        </p:nvSpPr>
        <p:spPr>
          <a:xfrm>
            <a:off x="6309360" y="4992624"/>
            <a:ext cx="5303520" cy="274320"/>
          </a:xfrm>
          <a:prstGeom prst="rect">
            <a:avLst/>
          </a:prstGeom>
          <a:noFill/>
        </p:spPr>
        <p:txBody>
          <a:bodyPr wrap="square">
            <a:spAutoFit/>
          </a:bodyPr>
          <a:lstStyle/>
          <a:p>
            <a:pPr algn="l"/>
            <a:r>
              <a:rPr sz="1000" b="0" i="0">
                <a:solidFill>
                  <a:srgbClr val="CCC8BE"/>
                </a:solidFill>
                <a:latin typeface="Calibri"/>
              </a:rPr>
              <a:t>▸  Faith-based nonprofits</a:t>
            </a:r>
          </a:p>
        </p:txBody>
      </p:sp>
      <p:sp>
        <p:nvSpPr>
          <p:cNvPr id="27" name="TextBox 26"/>
          <p:cNvSpPr txBox="1"/>
          <p:nvPr/>
        </p:nvSpPr>
        <p:spPr>
          <a:xfrm>
            <a:off x="6309360" y="5394960"/>
            <a:ext cx="1828800" cy="256032"/>
          </a:xfrm>
          <a:prstGeom prst="rect">
            <a:avLst/>
          </a:prstGeom>
          <a:noFill/>
        </p:spPr>
        <p:txBody>
          <a:bodyPr wrap="square">
            <a:spAutoFit/>
          </a:bodyPr>
          <a:lstStyle/>
          <a:p>
            <a:pPr algn="l"/>
            <a:r>
              <a:rPr sz="750" b="1" i="0">
                <a:solidFill>
                  <a:srgbClr val="C9A84C"/>
                </a:solidFill>
                <a:latin typeface="Calibri"/>
              </a:rPr>
              <a:t>USE CASES</a:t>
            </a:r>
          </a:p>
        </p:txBody>
      </p:sp>
      <p:sp>
        <p:nvSpPr>
          <p:cNvPr id="28" name="TextBox 27"/>
          <p:cNvSpPr txBox="1"/>
          <p:nvPr/>
        </p:nvSpPr>
        <p:spPr>
          <a:xfrm>
            <a:off x="6309360" y="5669280"/>
            <a:ext cx="5303520" cy="274320"/>
          </a:xfrm>
          <a:prstGeom prst="rect">
            <a:avLst/>
          </a:prstGeom>
          <a:noFill/>
        </p:spPr>
        <p:txBody>
          <a:bodyPr wrap="square">
            <a:spAutoFit/>
          </a:bodyPr>
          <a:lstStyle/>
          <a:p>
            <a:pPr algn="l"/>
            <a:r>
              <a:rPr sz="1000" b="0" i="0">
                <a:solidFill>
                  <a:srgbClr val="CCC8BE"/>
                </a:solidFill>
                <a:latin typeface="Calibri"/>
              </a:rPr>
              <a:t>▸  Pastoral retreats</a:t>
            </a:r>
          </a:p>
        </p:txBody>
      </p:sp>
      <p:sp>
        <p:nvSpPr>
          <p:cNvPr id="29" name="TextBox 28"/>
          <p:cNvSpPr txBox="1"/>
          <p:nvPr/>
        </p:nvSpPr>
        <p:spPr>
          <a:xfrm>
            <a:off x="6309360" y="5925312"/>
            <a:ext cx="5303520" cy="274320"/>
          </a:xfrm>
          <a:prstGeom prst="rect">
            <a:avLst/>
          </a:prstGeom>
          <a:noFill/>
        </p:spPr>
        <p:txBody>
          <a:bodyPr wrap="square">
            <a:spAutoFit/>
          </a:bodyPr>
          <a:lstStyle/>
          <a:p>
            <a:pPr algn="l"/>
            <a:r>
              <a:rPr sz="1000" b="0" i="0">
                <a:solidFill>
                  <a:srgbClr val="CCC8BE"/>
                </a:solidFill>
                <a:latin typeface="Calibri"/>
              </a:rPr>
              <a:t>▸  Leadership gatherings</a:t>
            </a:r>
          </a:p>
        </p:txBody>
      </p:sp>
      <p:sp>
        <p:nvSpPr>
          <p:cNvPr id="30" name="TextBox 29"/>
          <p:cNvSpPr txBox="1"/>
          <p:nvPr/>
        </p:nvSpPr>
        <p:spPr>
          <a:xfrm>
            <a:off x="6309360" y="6181344"/>
            <a:ext cx="5303520" cy="274320"/>
          </a:xfrm>
          <a:prstGeom prst="rect">
            <a:avLst/>
          </a:prstGeom>
          <a:noFill/>
        </p:spPr>
        <p:txBody>
          <a:bodyPr wrap="square">
            <a:spAutoFit/>
          </a:bodyPr>
          <a:lstStyle/>
          <a:p>
            <a:pPr algn="l"/>
            <a:r>
              <a:rPr sz="1000" b="0" i="0">
                <a:solidFill>
                  <a:srgbClr val="CCC8BE"/>
                </a:solidFill>
                <a:latin typeface="Calibri"/>
              </a:rPr>
              <a:t>▸  Congregation events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88952" cy="6858000"/>
          </a:xfrm>
          <a:prstGeom prst="rect">
            <a:avLst/>
          </a:prstGeom>
          <a:solidFill>
            <a:srgbClr val="0A0A0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54864" cy="6858000"/>
          </a:xfrm>
          <a:prstGeom prst="rect">
            <a:avLst/>
          </a:prstGeom>
          <a:solidFill>
            <a:srgbClr val="C9A84C">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274320"/>
            <a:ext cx="7315200" cy="274320"/>
          </a:xfrm>
          <a:prstGeom prst="rect">
            <a:avLst/>
          </a:prstGeom>
          <a:noFill/>
        </p:spPr>
        <p:txBody>
          <a:bodyPr wrap="square">
            <a:spAutoFit/>
          </a:bodyPr>
          <a:lstStyle/>
          <a:p>
            <a:pPr algn="l"/>
            <a:r>
              <a:rPr sz="800" b="0" i="0">
                <a:solidFill>
                  <a:srgbClr val="C9A84C"/>
                </a:solidFill>
                <a:latin typeface="Calibri"/>
              </a:rPr>
              <a:t>DEMAND ENGINES  (CONTINUED)</a:t>
            </a:r>
          </a:p>
        </p:txBody>
      </p:sp>
      <p:sp>
        <p:nvSpPr>
          <p:cNvPr id="5" name="TextBox 4"/>
          <p:cNvSpPr txBox="1"/>
          <p:nvPr/>
        </p:nvSpPr>
        <p:spPr>
          <a:xfrm>
            <a:off x="457200" y="548640"/>
            <a:ext cx="7315200" cy="1371600"/>
          </a:xfrm>
          <a:prstGeom prst="rect">
            <a:avLst/>
          </a:prstGeom>
          <a:noFill/>
        </p:spPr>
        <p:txBody>
          <a:bodyPr wrap="square">
            <a:spAutoFit/>
          </a:bodyPr>
          <a:lstStyle/>
          <a:p>
            <a:pPr algn="l"/>
            <a:r>
              <a:rPr sz="3000" b="1" i="0">
                <a:solidFill>
                  <a:srgbClr val="F5F2EC"/>
                </a:solidFill>
                <a:latin typeface="Calibri Light"/>
              </a:rPr>
              <a:t>High-Value Segments</a:t>
            </a:r>
          </a:p>
        </p:txBody>
      </p:sp>
      <p:sp>
        <p:nvSpPr>
          <p:cNvPr id="6" name="Rectangle 5"/>
          <p:cNvSpPr/>
          <p:nvPr/>
        </p:nvSpPr>
        <p:spPr>
          <a:xfrm>
            <a:off x="457200" y="1325880"/>
            <a:ext cx="2286000" cy="18288"/>
          </a:xfrm>
          <a:prstGeom prst="rect">
            <a:avLst/>
          </a:prstGeom>
          <a:solidFill>
            <a:srgbClr val="C9A8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image.jpg"/>
          <p:cNvPicPr>
            <a:picLocks noChangeAspect="1"/>
          </p:cNvPicPr>
          <p:nvPr/>
        </p:nvPicPr>
        <p:blipFill>
          <a:blip r:embed="rId2"/>
          <a:stretch>
            <a:fillRect/>
          </a:stretch>
        </p:blipFill>
        <p:spPr>
          <a:xfrm>
            <a:off x="457200" y="1554480"/>
            <a:ext cx="5486400" cy="1828800"/>
          </a:xfrm>
          <a:prstGeom prst="rect">
            <a:avLst/>
          </a:prstGeom>
        </p:spPr>
      </p:pic>
      <p:sp>
        <p:nvSpPr>
          <p:cNvPr id="8" name="Rectangle 7"/>
          <p:cNvSpPr/>
          <p:nvPr/>
        </p:nvSpPr>
        <p:spPr>
          <a:xfrm>
            <a:off x="457200" y="1554480"/>
            <a:ext cx="5486400" cy="1828800"/>
          </a:xfrm>
          <a:prstGeom prst="rect">
            <a:avLst/>
          </a:prstGeom>
          <a:solidFill>
            <a:srgbClr val="0A0A0A">
              <a:alpha val="31372"/>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94360" y="1691640"/>
            <a:ext cx="914400" cy="365760"/>
          </a:xfrm>
          <a:prstGeom prst="rect">
            <a:avLst/>
          </a:prstGeom>
          <a:noFill/>
        </p:spPr>
        <p:txBody>
          <a:bodyPr wrap="square">
            <a:spAutoFit/>
          </a:bodyPr>
          <a:lstStyle/>
          <a:p>
            <a:pPr algn="l"/>
            <a:r>
              <a:rPr sz="1200" b="1" i="0">
                <a:solidFill>
                  <a:srgbClr val="C9A84C"/>
                </a:solidFill>
                <a:latin typeface="Calibri"/>
              </a:rPr>
              <a:t>03</a:t>
            </a:r>
          </a:p>
        </p:txBody>
      </p:sp>
      <p:sp>
        <p:nvSpPr>
          <p:cNvPr id="10" name="TextBox 9"/>
          <p:cNvSpPr txBox="1"/>
          <p:nvPr/>
        </p:nvSpPr>
        <p:spPr>
          <a:xfrm>
            <a:off x="457200" y="3474720"/>
            <a:ext cx="5303520" cy="640080"/>
          </a:xfrm>
          <a:prstGeom prst="rect">
            <a:avLst/>
          </a:prstGeom>
          <a:noFill/>
        </p:spPr>
        <p:txBody>
          <a:bodyPr wrap="square">
            <a:spAutoFit/>
          </a:bodyPr>
          <a:lstStyle/>
          <a:p>
            <a:pPr algn="l"/>
            <a:r>
              <a:rPr sz="1800" b="1" i="0">
                <a:solidFill>
                  <a:srgbClr val="F5F2EC"/>
                </a:solidFill>
                <a:latin typeface="Calibri Light"/>
              </a:rPr>
              <a:t>Weddings &amp;
Milestone Celebrations</a:t>
            </a:r>
          </a:p>
        </p:txBody>
      </p:sp>
      <p:sp>
        <p:nvSpPr>
          <p:cNvPr id="11" name="TextBox 10"/>
          <p:cNvSpPr txBox="1"/>
          <p:nvPr/>
        </p:nvSpPr>
        <p:spPr>
          <a:xfrm>
            <a:off x="457200" y="4206240"/>
            <a:ext cx="1828800" cy="256032"/>
          </a:xfrm>
          <a:prstGeom prst="rect">
            <a:avLst/>
          </a:prstGeom>
          <a:noFill/>
        </p:spPr>
        <p:txBody>
          <a:bodyPr wrap="square">
            <a:spAutoFit/>
          </a:bodyPr>
          <a:lstStyle/>
          <a:p>
            <a:pPr algn="l"/>
            <a:r>
              <a:rPr sz="750" b="1" i="0">
                <a:solidFill>
                  <a:srgbClr val="C9A84C"/>
                </a:solidFill>
                <a:latin typeface="Calibri"/>
              </a:rPr>
              <a:t>TARGETS</a:t>
            </a:r>
          </a:p>
        </p:txBody>
      </p:sp>
      <p:sp>
        <p:nvSpPr>
          <p:cNvPr id="12" name="TextBox 11"/>
          <p:cNvSpPr txBox="1"/>
          <p:nvPr/>
        </p:nvSpPr>
        <p:spPr>
          <a:xfrm>
            <a:off x="457200" y="4480560"/>
            <a:ext cx="5303520" cy="274320"/>
          </a:xfrm>
          <a:prstGeom prst="rect">
            <a:avLst/>
          </a:prstGeom>
          <a:noFill/>
        </p:spPr>
        <p:txBody>
          <a:bodyPr wrap="square">
            <a:spAutoFit/>
          </a:bodyPr>
          <a:lstStyle/>
          <a:p>
            <a:pPr algn="l"/>
            <a:r>
              <a:rPr sz="1000" b="0" i="0">
                <a:solidFill>
                  <a:srgbClr val="CCC8BE"/>
                </a:solidFill>
                <a:latin typeface="Calibri"/>
              </a:rPr>
              <a:t>▸  Engaged couples</a:t>
            </a:r>
          </a:p>
        </p:txBody>
      </p:sp>
      <p:sp>
        <p:nvSpPr>
          <p:cNvPr id="13" name="TextBox 12"/>
          <p:cNvSpPr txBox="1"/>
          <p:nvPr/>
        </p:nvSpPr>
        <p:spPr>
          <a:xfrm>
            <a:off x="457200" y="4736592"/>
            <a:ext cx="5303520" cy="274320"/>
          </a:xfrm>
          <a:prstGeom prst="rect">
            <a:avLst/>
          </a:prstGeom>
          <a:noFill/>
        </p:spPr>
        <p:txBody>
          <a:bodyPr wrap="square">
            <a:spAutoFit/>
          </a:bodyPr>
          <a:lstStyle/>
          <a:p>
            <a:pPr algn="l"/>
            <a:r>
              <a:rPr sz="1000" b="0" i="0">
                <a:solidFill>
                  <a:srgbClr val="CCC8BE"/>
                </a:solidFill>
                <a:latin typeface="Calibri"/>
              </a:rPr>
              <a:t>▸  Wedding planners</a:t>
            </a:r>
          </a:p>
        </p:txBody>
      </p:sp>
      <p:sp>
        <p:nvSpPr>
          <p:cNvPr id="14" name="TextBox 13"/>
          <p:cNvSpPr txBox="1"/>
          <p:nvPr/>
        </p:nvSpPr>
        <p:spPr>
          <a:xfrm>
            <a:off x="457200" y="4992624"/>
            <a:ext cx="5303520" cy="274320"/>
          </a:xfrm>
          <a:prstGeom prst="rect">
            <a:avLst/>
          </a:prstGeom>
          <a:noFill/>
        </p:spPr>
        <p:txBody>
          <a:bodyPr wrap="square">
            <a:spAutoFit/>
          </a:bodyPr>
          <a:lstStyle/>
          <a:p>
            <a:pPr algn="l"/>
            <a:r>
              <a:rPr sz="1000" b="0" i="0">
                <a:solidFill>
                  <a:srgbClr val="CCC8BE"/>
                </a:solidFill>
                <a:latin typeface="Calibri"/>
              </a:rPr>
              <a:t>▸  Family reunion organizers</a:t>
            </a:r>
          </a:p>
        </p:txBody>
      </p:sp>
      <p:sp>
        <p:nvSpPr>
          <p:cNvPr id="15" name="TextBox 14"/>
          <p:cNvSpPr txBox="1"/>
          <p:nvPr/>
        </p:nvSpPr>
        <p:spPr>
          <a:xfrm>
            <a:off x="457200" y="5394960"/>
            <a:ext cx="1828800" cy="256032"/>
          </a:xfrm>
          <a:prstGeom prst="rect">
            <a:avLst/>
          </a:prstGeom>
          <a:noFill/>
        </p:spPr>
        <p:txBody>
          <a:bodyPr wrap="square">
            <a:spAutoFit/>
          </a:bodyPr>
          <a:lstStyle/>
          <a:p>
            <a:pPr algn="l"/>
            <a:r>
              <a:rPr sz="750" b="1" i="0">
                <a:solidFill>
                  <a:srgbClr val="C9A84C"/>
                </a:solidFill>
                <a:latin typeface="Calibri"/>
              </a:rPr>
              <a:t>USE CASES</a:t>
            </a:r>
          </a:p>
        </p:txBody>
      </p:sp>
      <p:sp>
        <p:nvSpPr>
          <p:cNvPr id="16" name="TextBox 15"/>
          <p:cNvSpPr txBox="1"/>
          <p:nvPr/>
        </p:nvSpPr>
        <p:spPr>
          <a:xfrm>
            <a:off x="457200" y="5669280"/>
            <a:ext cx="5303520" cy="274320"/>
          </a:xfrm>
          <a:prstGeom prst="rect">
            <a:avLst/>
          </a:prstGeom>
          <a:noFill/>
        </p:spPr>
        <p:txBody>
          <a:bodyPr wrap="square">
            <a:spAutoFit/>
          </a:bodyPr>
          <a:lstStyle/>
          <a:p>
            <a:pPr algn="l"/>
            <a:r>
              <a:rPr sz="1000" b="0" i="0">
                <a:solidFill>
                  <a:srgbClr val="CCC8BE"/>
                </a:solidFill>
                <a:latin typeface="Calibri"/>
              </a:rPr>
              <a:t>▸  Weekend weddings</a:t>
            </a:r>
          </a:p>
        </p:txBody>
      </p:sp>
      <p:sp>
        <p:nvSpPr>
          <p:cNvPr id="17" name="TextBox 16"/>
          <p:cNvSpPr txBox="1"/>
          <p:nvPr/>
        </p:nvSpPr>
        <p:spPr>
          <a:xfrm>
            <a:off x="457200" y="5925312"/>
            <a:ext cx="5303520" cy="274320"/>
          </a:xfrm>
          <a:prstGeom prst="rect">
            <a:avLst/>
          </a:prstGeom>
          <a:noFill/>
        </p:spPr>
        <p:txBody>
          <a:bodyPr wrap="square">
            <a:spAutoFit/>
          </a:bodyPr>
          <a:lstStyle/>
          <a:p>
            <a:pPr algn="l"/>
            <a:r>
              <a:rPr sz="1000" b="0" i="0">
                <a:solidFill>
                  <a:srgbClr val="CCC8BE"/>
                </a:solidFill>
                <a:latin typeface="Calibri"/>
              </a:rPr>
              <a:t>▸  Rehearsal dinners</a:t>
            </a:r>
          </a:p>
        </p:txBody>
      </p:sp>
      <p:sp>
        <p:nvSpPr>
          <p:cNvPr id="18" name="TextBox 17"/>
          <p:cNvSpPr txBox="1"/>
          <p:nvPr/>
        </p:nvSpPr>
        <p:spPr>
          <a:xfrm>
            <a:off x="457200" y="6181344"/>
            <a:ext cx="5303520" cy="274320"/>
          </a:xfrm>
          <a:prstGeom prst="rect">
            <a:avLst/>
          </a:prstGeom>
          <a:noFill/>
        </p:spPr>
        <p:txBody>
          <a:bodyPr wrap="square">
            <a:spAutoFit/>
          </a:bodyPr>
          <a:lstStyle/>
          <a:p>
            <a:pPr algn="l"/>
            <a:r>
              <a:rPr sz="1000" b="0" i="0">
                <a:solidFill>
                  <a:srgbClr val="CCC8BE"/>
                </a:solidFill>
                <a:latin typeface="Calibri"/>
              </a:rPr>
              <a:t>▸  Multi-day celebrations</a:t>
            </a:r>
          </a:p>
        </p:txBody>
      </p:sp>
      <p:pic>
        <p:nvPicPr>
          <p:cNvPr id="19" name="Picture 18" descr="image.jpg"/>
          <p:cNvPicPr>
            <a:picLocks noChangeAspect="1"/>
          </p:cNvPicPr>
          <p:nvPr/>
        </p:nvPicPr>
        <p:blipFill>
          <a:blip r:embed="rId3"/>
          <a:stretch>
            <a:fillRect/>
          </a:stretch>
        </p:blipFill>
        <p:spPr>
          <a:xfrm>
            <a:off x="6309360" y="1554480"/>
            <a:ext cx="5486400" cy="1828800"/>
          </a:xfrm>
          <a:prstGeom prst="rect">
            <a:avLst/>
          </a:prstGeom>
        </p:spPr>
      </p:pic>
      <p:sp>
        <p:nvSpPr>
          <p:cNvPr id="20" name="Rectangle 19"/>
          <p:cNvSpPr/>
          <p:nvPr/>
        </p:nvSpPr>
        <p:spPr>
          <a:xfrm>
            <a:off x="6309360" y="1554480"/>
            <a:ext cx="5486400" cy="1828800"/>
          </a:xfrm>
          <a:prstGeom prst="rect">
            <a:avLst/>
          </a:prstGeom>
          <a:solidFill>
            <a:srgbClr val="0A0A0A">
              <a:alpha val="31372"/>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446520" y="1691640"/>
            <a:ext cx="914400" cy="365760"/>
          </a:xfrm>
          <a:prstGeom prst="rect">
            <a:avLst/>
          </a:prstGeom>
          <a:noFill/>
        </p:spPr>
        <p:txBody>
          <a:bodyPr wrap="square">
            <a:spAutoFit/>
          </a:bodyPr>
          <a:lstStyle/>
          <a:p>
            <a:pPr algn="l"/>
            <a:r>
              <a:rPr sz="1200" b="1" i="0">
                <a:solidFill>
                  <a:srgbClr val="C9A84C"/>
                </a:solidFill>
                <a:latin typeface="Calibri"/>
              </a:rPr>
              <a:t>04</a:t>
            </a:r>
          </a:p>
        </p:txBody>
      </p:sp>
      <p:sp>
        <p:nvSpPr>
          <p:cNvPr id="22" name="TextBox 21"/>
          <p:cNvSpPr txBox="1"/>
          <p:nvPr/>
        </p:nvSpPr>
        <p:spPr>
          <a:xfrm>
            <a:off x="6309360" y="3474720"/>
            <a:ext cx="5303520" cy="640080"/>
          </a:xfrm>
          <a:prstGeom prst="rect">
            <a:avLst/>
          </a:prstGeom>
          <a:noFill/>
        </p:spPr>
        <p:txBody>
          <a:bodyPr wrap="square">
            <a:spAutoFit/>
          </a:bodyPr>
          <a:lstStyle/>
          <a:p>
            <a:pPr algn="l"/>
            <a:r>
              <a:rPr sz="1800" b="1" i="0">
                <a:solidFill>
                  <a:srgbClr val="F5F2EC"/>
                </a:solidFill>
                <a:latin typeface="Calibri Light"/>
              </a:rPr>
              <a:t>Alumni, HBCU &amp;
Affinity Groups</a:t>
            </a:r>
          </a:p>
        </p:txBody>
      </p:sp>
      <p:sp>
        <p:nvSpPr>
          <p:cNvPr id="23" name="TextBox 22"/>
          <p:cNvSpPr txBox="1"/>
          <p:nvPr/>
        </p:nvSpPr>
        <p:spPr>
          <a:xfrm>
            <a:off x="6309360" y="4206240"/>
            <a:ext cx="1828800" cy="256032"/>
          </a:xfrm>
          <a:prstGeom prst="rect">
            <a:avLst/>
          </a:prstGeom>
          <a:noFill/>
        </p:spPr>
        <p:txBody>
          <a:bodyPr wrap="square">
            <a:spAutoFit/>
          </a:bodyPr>
          <a:lstStyle/>
          <a:p>
            <a:pPr algn="l"/>
            <a:r>
              <a:rPr sz="750" b="1" i="0">
                <a:solidFill>
                  <a:srgbClr val="C9A84C"/>
                </a:solidFill>
                <a:latin typeface="Calibri"/>
              </a:rPr>
              <a:t>TARGETS</a:t>
            </a:r>
          </a:p>
        </p:txBody>
      </p:sp>
      <p:sp>
        <p:nvSpPr>
          <p:cNvPr id="24" name="TextBox 23"/>
          <p:cNvSpPr txBox="1"/>
          <p:nvPr/>
        </p:nvSpPr>
        <p:spPr>
          <a:xfrm>
            <a:off x="6309360" y="4480560"/>
            <a:ext cx="5303520" cy="274320"/>
          </a:xfrm>
          <a:prstGeom prst="rect">
            <a:avLst/>
          </a:prstGeom>
          <a:noFill/>
        </p:spPr>
        <p:txBody>
          <a:bodyPr wrap="square">
            <a:spAutoFit/>
          </a:bodyPr>
          <a:lstStyle/>
          <a:p>
            <a:pPr algn="l"/>
            <a:r>
              <a:rPr sz="1000" b="0" i="0">
                <a:solidFill>
                  <a:srgbClr val="CCC8BE"/>
                </a:solidFill>
                <a:latin typeface="Calibri"/>
              </a:rPr>
              <a:t>▸  HBCU alumni chapters</a:t>
            </a:r>
          </a:p>
        </p:txBody>
      </p:sp>
      <p:sp>
        <p:nvSpPr>
          <p:cNvPr id="25" name="TextBox 24"/>
          <p:cNvSpPr txBox="1"/>
          <p:nvPr/>
        </p:nvSpPr>
        <p:spPr>
          <a:xfrm>
            <a:off x="6309360" y="4736592"/>
            <a:ext cx="5303520" cy="274320"/>
          </a:xfrm>
          <a:prstGeom prst="rect">
            <a:avLst/>
          </a:prstGeom>
          <a:noFill/>
        </p:spPr>
        <p:txBody>
          <a:bodyPr wrap="square">
            <a:spAutoFit/>
          </a:bodyPr>
          <a:lstStyle/>
          <a:p>
            <a:pPr algn="l"/>
            <a:r>
              <a:rPr sz="1000" b="0" i="0">
                <a:solidFill>
                  <a:srgbClr val="CCC8BE"/>
                </a:solidFill>
                <a:latin typeface="Calibri"/>
              </a:rPr>
              <a:t>▸  Greek-letter organizations</a:t>
            </a:r>
          </a:p>
        </p:txBody>
      </p:sp>
      <p:sp>
        <p:nvSpPr>
          <p:cNvPr id="26" name="TextBox 25"/>
          <p:cNvSpPr txBox="1"/>
          <p:nvPr/>
        </p:nvSpPr>
        <p:spPr>
          <a:xfrm>
            <a:off x="6309360" y="4992624"/>
            <a:ext cx="5303520" cy="274320"/>
          </a:xfrm>
          <a:prstGeom prst="rect">
            <a:avLst/>
          </a:prstGeom>
          <a:noFill/>
        </p:spPr>
        <p:txBody>
          <a:bodyPr wrap="square">
            <a:spAutoFit/>
          </a:bodyPr>
          <a:lstStyle/>
          <a:p>
            <a:pPr algn="l"/>
            <a:r>
              <a:rPr sz="1000" b="0" i="0">
                <a:solidFill>
                  <a:srgbClr val="CCC8BE"/>
                </a:solidFill>
                <a:latin typeface="Calibri"/>
              </a:rPr>
              <a:t>▸  Professional associations</a:t>
            </a:r>
          </a:p>
        </p:txBody>
      </p:sp>
      <p:sp>
        <p:nvSpPr>
          <p:cNvPr id="27" name="TextBox 26"/>
          <p:cNvSpPr txBox="1"/>
          <p:nvPr/>
        </p:nvSpPr>
        <p:spPr>
          <a:xfrm>
            <a:off x="6309360" y="5394960"/>
            <a:ext cx="1828800" cy="256032"/>
          </a:xfrm>
          <a:prstGeom prst="rect">
            <a:avLst/>
          </a:prstGeom>
          <a:noFill/>
        </p:spPr>
        <p:txBody>
          <a:bodyPr wrap="square">
            <a:spAutoFit/>
          </a:bodyPr>
          <a:lstStyle/>
          <a:p>
            <a:pPr algn="l"/>
            <a:r>
              <a:rPr sz="750" b="1" i="0">
                <a:solidFill>
                  <a:srgbClr val="C9A84C"/>
                </a:solidFill>
                <a:latin typeface="Calibri"/>
              </a:rPr>
              <a:t>USE CASES</a:t>
            </a:r>
          </a:p>
        </p:txBody>
      </p:sp>
      <p:sp>
        <p:nvSpPr>
          <p:cNvPr id="28" name="TextBox 27"/>
          <p:cNvSpPr txBox="1"/>
          <p:nvPr/>
        </p:nvSpPr>
        <p:spPr>
          <a:xfrm>
            <a:off x="6309360" y="5669280"/>
            <a:ext cx="5303520" cy="274320"/>
          </a:xfrm>
          <a:prstGeom prst="rect">
            <a:avLst/>
          </a:prstGeom>
          <a:noFill/>
        </p:spPr>
        <p:txBody>
          <a:bodyPr wrap="square">
            <a:spAutoFit/>
          </a:bodyPr>
          <a:lstStyle/>
          <a:p>
            <a:pPr algn="l"/>
            <a:r>
              <a:rPr sz="1000" b="0" i="0">
                <a:solidFill>
                  <a:srgbClr val="CCC8BE"/>
                </a:solidFill>
                <a:latin typeface="Calibri"/>
              </a:rPr>
              <a:t>▸  Retreats</a:t>
            </a:r>
          </a:p>
        </p:txBody>
      </p:sp>
      <p:sp>
        <p:nvSpPr>
          <p:cNvPr id="29" name="TextBox 28"/>
          <p:cNvSpPr txBox="1"/>
          <p:nvPr/>
        </p:nvSpPr>
        <p:spPr>
          <a:xfrm>
            <a:off x="6309360" y="5925312"/>
            <a:ext cx="5303520" cy="274320"/>
          </a:xfrm>
          <a:prstGeom prst="rect">
            <a:avLst/>
          </a:prstGeom>
          <a:noFill/>
        </p:spPr>
        <p:txBody>
          <a:bodyPr wrap="square">
            <a:spAutoFit/>
          </a:bodyPr>
          <a:lstStyle/>
          <a:p>
            <a:pPr algn="l"/>
            <a:r>
              <a:rPr sz="1000" b="0" i="0">
                <a:solidFill>
                  <a:srgbClr val="CCC8BE"/>
                </a:solidFill>
                <a:latin typeface="Calibri"/>
              </a:rPr>
              <a:t>▸  Leadership gatherings</a:t>
            </a:r>
          </a:p>
        </p:txBody>
      </p:sp>
      <p:sp>
        <p:nvSpPr>
          <p:cNvPr id="30" name="TextBox 29"/>
          <p:cNvSpPr txBox="1"/>
          <p:nvPr/>
        </p:nvSpPr>
        <p:spPr>
          <a:xfrm>
            <a:off x="6309360" y="6181344"/>
            <a:ext cx="5303520" cy="274320"/>
          </a:xfrm>
          <a:prstGeom prst="rect">
            <a:avLst/>
          </a:prstGeom>
          <a:noFill/>
        </p:spPr>
        <p:txBody>
          <a:bodyPr wrap="square">
            <a:spAutoFit/>
          </a:bodyPr>
          <a:lstStyle/>
          <a:p>
            <a:pPr algn="l"/>
            <a:r>
              <a:rPr sz="1000" b="0" i="0">
                <a:solidFill>
                  <a:srgbClr val="CCC8BE"/>
                </a:solidFill>
                <a:latin typeface="Calibri"/>
              </a:rPr>
              <a:t>▸  Celebration events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88952" cy="6858000"/>
          </a:xfrm>
          <a:prstGeom prst="rect">
            <a:avLst/>
          </a:prstGeom>
          <a:solidFill>
            <a:srgbClr val="0A0A0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54864" cy="6858000"/>
          </a:xfrm>
          <a:prstGeom prst="rect">
            <a:avLst/>
          </a:prstGeom>
          <a:solidFill>
            <a:srgbClr val="C9A84C">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274320"/>
            <a:ext cx="7315200" cy="274320"/>
          </a:xfrm>
          <a:prstGeom prst="rect">
            <a:avLst/>
          </a:prstGeom>
          <a:noFill/>
        </p:spPr>
        <p:txBody>
          <a:bodyPr wrap="square">
            <a:spAutoFit/>
          </a:bodyPr>
          <a:lstStyle/>
          <a:p>
            <a:pPr algn="l"/>
            <a:r>
              <a:rPr sz="800" b="0" i="0">
                <a:solidFill>
                  <a:srgbClr val="C9A84C"/>
                </a:solidFill>
                <a:latin typeface="Calibri"/>
              </a:rPr>
              <a:t>COMMERCIAL PLAYS</a:t>
            </a:r>
          </a:p>
        </p:txBody>
      </p:sp>
      <p:sp>
        <p:nvSpPr>
          <p:cNvPr id="5" name="TextBox 4"/>
          <p:cNvSpPr txBox="1"/>
          <p:nvPr/>
        </p:nvSpPr>
        <p:spPr>
          <a:xfrm>
            <a:off x="457200" y="548640"/>
            <a:ext cx="7315200" cy="1371600"/>
          </a:xfrm>
          <a:prstGeom prst="rect">
            <a:avLst/>
          </a:prstGeom>
          <a:noFill/>
        </p:spPr>
        <p:txBody>
          <a:bodyPr wrap="square">
            <a:spAutoFit/>
          </a:bodyPr>
          <a:lstStyle/>
          <a:p>
            <a:pPr algn="l"/>
            <a:r>
              <a:rPr sz="3000" b="1" i="0">
                <a:solidFill>
                  <a:srgbClr val="F5F2EC"/>
                </a:solidFill>
                <a:latin typeface="Calibri Light"/>
              </a:rPr>
              <a:t>Five Tactical Demand Plays</a:t>
            </a:r>
          </a:p>
        </p:txBody>
      </p:sp>
      <p:sp>
        <p:nvSpPr>
          <p:cNvPr id="6" name="Rectangle 5"/>
          <p:cNvSpPr/>
          <p:nvPr/>
        </p:nvSpPr>
        <p:spPr>
          <a:xfrm>
            <a:off x="457200" y="1325880"/>
            <a:ext cx="2286000" cy="18288"/>
          </a:xfrm>
          <a:prstGeom prst="rect">
            <a:avLst/>
          </a:prstGeom>
          <a:solidFill>
            <a:srgbClr val="C9A8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457200" y="1645920"/>
            <a:ext cx="3657600" cy="4937760"/>
          </a:xfrm>
          <a:prstGeom prst="rect">
            <a:avLst/>
          </a:prstGeom>
          <a:solidFill>
            <a:srgbClr val="1A1A1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40080" y="1783080"/>
            <a:ext cx="1828800" cy="256032"/>
          </a:xfrm>
          <a:prstGeom prst="rect">
            <a:avLst/>
          </a:prstGeom>
          <a:noFill/>
        </p:spPr>
        <p:txBody>
          <a:bodyPr wrap="square">
            <a:spAutoFit/>
          </a:bodyPr>
          <a:lstStyle/>
          <a:p>
            <a:pPr algn="l"/>
            <a:r>
              <a:rPr sz="750" b="1" i="0">
                <a:solidFill>
                  <a:srgbClr val="C9A84C"/>
                </a:solidFill>
                <a:latin typeface="Calibri"/>
              </a:rPr>
              <a:t>Play 1</a:t>
            </a:r>
          </a:p>
        </p:txBody>
      </p:sp>
      <p:sp>
        <p:nvSpPr>
          <p:cNvPr id="9" name="TextBox 8"/>
          <p:cNvSpPr txBox="1"/>
          <p:nvPr/>
        </p:nvSpPr>
        <p:spPr>
          <a:xfrm>
            <a:off x="640080" y="2103120"/>
            <a:ext cx="3291840" cy="640080"/>
          </a:xfrm>
          <a:prstGeom prst="rect">
            <a:avLst/>
          </a:prstGeom>
          <a:noFill/>
        </p:spPr>
        <p:txBody>
          <a:bodyPr wrap="square">
            <a:spAutoFit/>
          </a:bodyPr>
          <a:lstStyle/>
          <a:p>
            <a:pPr algn="l"/>
            <a:r>
              <a:rPr sz="1600" b="1" i="0">
                <a:solidFill>
                  <a:srgbClr val="F5F2EC"/>
                </a:solidFill>
                <a:latin typeface="Calibri Light"/>
              </a:rPr>
              <a:t>Huntsville Executive Retreat</a:t>
            </a:r>
          </a:p>
        </p:txBody>
      </p:sp>
      <p:sp>
        <p:nvSpPr>
          <p:cNvPr id="10" name="Rectangle 9"/>
          <p:cNvSpPr/>
          <p:nvPr/>
        </p:nvSpPr>
        <p:spPr>
          <a:xfrm>
            <a:off x="640080" y="2788920"/>
            <a:ext cx="1371600" cy="18288"/>
          </a:xfrm>
          <a:prstGeom prst="rect">
            <a:avLst/>
          </a:prstGeom>
          <a:solidFill>
            <a:srgbClr val="C9A8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80" y="2926080"/>
            <a:ext cx="3291840" cy="274320"/>
          </a:xfrm>
          <a:prstGeom prst="rect">
            <a:avLst/>
          </a:prstGeom>
          <a:noFill/>
        </p:spPr>
        <p:txBody>
          <a:bodyPr wrap="square">
            <a:spAutoFit/>
          </a:bodyPr>
          <a:lstStyle/>
          <a:p>
            <a:pPr algn="l"/>
            <a:r>
              <a:rPr sz="1050" b="0" i="0">
                <a:solidFill>
                  <a:srgbClr val="CCC8BE"/>
                </a:solidFill>
                <a:latin typeface="Calibri"/>
              </a:rPr>
              <a:t>▸  Build top 50 employer list</a:t>
            </a:r>
          </a:p>
        </p:txBody>
      </p:sp>
      <p:sp>
        <p:nvSpPr>
          <p:cNvPr id="12" name="TextBox 11"/>
          <p:cNvSpPr txBox="1"/>
          <p:nvPr/>
        </p:nvSpPr>
        <p:spPr>
          <a:xfrm>
            <a:off x="640080" y="3182112"/>
            <a:ext cx="3291840" cy="274320"/>
          </a:xfrm>
          <a:prstGeom prst="rect">
            <a:avLst/>
          </a:prstGeom>
          <a:noFill/>
        </p:spPr>
        <p:txBody>
          <a:bodyPr wrap="square">
            <a:spAutoFit/>
          </a:bodyPr>
          <a:lstStyle/>
          <a:p>
            <a:pPr algn="l"/>
            <a:r>
              <a:rPr sz="1050" b="0" i="0">
                <a:solidFill>
                  <a:srgbClr val="CCC8BE"/>
                </a:solidFill>
                <a:latin typeface="Calibri"/>
              </a:rPr>
              <a:t>▸  Direct outreach to leadership coordinators</a:t>
            </a:r>
          </a:p>
        </p:txBody>
      </p:sp>
      <p:sp>
        <p:nvSpPr>
          <p:cNvPr id="13" name="TextBox 12"/>
          <p:cNvSpPr txBox="1"/>
          <p:nvPr/>
        </p:nvSpPr>
        <p:spPr>
          <a:xfrm>
            <a:off x="640080" y="3438144"/>
            <a:ext cx="3291840" cy="274320"/>
          </a:xfrm>
          <a:prstGeom prst="rect">
            <a:avLst/>
          </a:prstGeom>
          <a:noFill/>
        </p:spPr>
        <p:txBody>
          <a:bodyPr wrap="square">
            <a:spAutoFit/>
          </a:bodyPr>
          <a:lstStyle/>
          <a:p>
            <a:pPr algn="l"/>
            <a:r>
              <a:rPr sz="1050" b="0" i="0">
                <a:solidFill>
                  <a:srgbClr val="CCC8BE"/>
                </a:solidFill>
                <a:latin typeface="Calibri"/>
              </a:rPr>
              <a:t>▸  Promote packaged retreats</a:t>
            </a:r>
          </a:p>
        </p:txBody>
      </p:sp>
      <p:sp>
        <p:nvSpPr>
          <p:cNvPr id="14" name="Rectangle 13"/>
          <p:cNvSpPr/>
          <p:nvPr/>
        </p:nvSpPr>
        <p:spPr>
          <a:xfrm>
            <a:off x="4343400" y="1645920"/>
            <a:ext cx="3657600" cy="4937760"/>
          </a:xfrm>
          <a:prstGeom prst="rect">
            <a:avLst/>
          </a:prstGeom>
          <a:solidFill>
            <a:srgbClr val="1A1A1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526280" y="1783080"/>
            <a:ext cx="1828800" cy="256032"/>
          </a:xfrm>
          <a:prstGeom prst="rect">
            <a:avLst/>
          </a:prstGeom>
          <a:noFill/>
        </p:spPr>
        <p:txBody>
          <a:bodyPr wrap="square">
            <a:spAutoFit/>
          </a:bodyPr>
          <a:lstStyle/>
          <a:p>
            <a:pPr algn="l"/>
            <a:r>
              <a:rPr sz="750" b="1" i="0">
                <a:solidFill>
                  <a:srgbClr val="C9A84C"/>
                </a:solidFill>
                <a:latin typeface="Calibri"/>
              </a:rPr>
              <a:t>Play 2</a:t>
            </a:r>
          </a:p>
        </p:txBody>
      </p:sp>
      <p:sp>
        <p:nvSpPr>
          <p:cNvPr id="16" name="TextBox 15"/>
          <p:cNvSpPr txBox="1"/>
          <p:nvPr/>
        </p:nvSpPr>
        <p:spPr>
          <a:xfrm>
            <a:off x="4526280" y="2103120"/>
            <a:ext cx="3291840" cy="640080"/>
          </a:xfrm>
          <a:prstGeom prst="rect">
            <a:avLst/>
          </a:prstGeom>
          <a:noFill/>
        </p:spPr>
        <p:txBody>
          <a:bodyPr wrap="square">
            <a:spAutoFit/>
          </a:bodyPr>
          <a:lstStyle/>
          <a:p>
            <a:pPr algn="l"/>
            <a:r>
              <a:rPr sz="1600" b="1" i="0">
                <a:solidFill>
                  <a:srgbClr val="F5F2EC"/>
                </a:solidFill>
                <a:latin typeface="Calibri Light"/>
              </a:rPr>
              <a:t>Manufacturing Leadership</a:t>
            </a:r>
          </a:p>
        </p:txBody>
      </p:sp>
      <p:sp>
        <p:nvSpPr>
          <p:cNvPr id="17" name="Rectangle 16"/>
          <p:cNvSpPr/>
          <p:nvPr/>
        </p:nvSpPr>
        <p:spPr>
          <a:xfrm>
            <a:off x="4526280" y="2788920"/>
            <a:ext cx="1371600" cy="18288"/>
          </a:xfrm>
          <a:prstGeom prst="rect">
            <a:avLst/>
          </a:prstGeom>
          <a:solidFill>
            <a:srgbClr val="C9A8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526280" y="2926080"/>
            <a:ext cx="3291840" cy="274320"/>
          </a:xfrm>
          <a:prstGeom prst="rect">
            <a:avLst/>
          </a:prstGeom>
          <a:noFill/>
        </p:spPr>
        <p:txBody>
          <a:bodyPr wrap="square">
            <a:spAutoFit/>
          </a:bodyPr>
          <a:lstStyle/>
          <a:p>
            <a:pPr algn="l"/>
            <a:r>
              <a:rPr sz="1050" b="0" i="0">
                <a:solidFill>
                  <a:srgbClr val="CCC8BE"/>
                </a:solidFill>
                <a:latin typeface="Calibri"/>
              </a:rPr>
              <a:t>▸  Target OEM and supplier ecosystem</a:t>
            </a:r>
          </a:p>
        </p:txBody>
      </p:sp>
      <p:sp>
        <p:nvSpPr>
          <p:cNvPr id="19" name="TextBox 18"/>
          <p:cNvSpPr txBox="1"/>
          <p:nvPr/>
        </p:nvSpPr>
        <p:spPr>
          <a:xfrm>
            <a:off x="4526280" y="3182112"/>
            <a:ext cx="3291840" cy="274320"/>
          </a:xfrm>
          <a:prstGeom prst="rect">
            <a:avLst/>
          </a:prstGeom>
          <a:noFill/>
        </p:spPr>
        <p:txBody>
          <a:bodyPr wrap="square">
            <a:spAutoFit/>
          </a:bodyPr>
          <a:lstStyle/>
          <a:p>
            <a:pPr algn="l"/>
            <a:r>
              <a:rPr sz="1050" b="0" i="0">
                <a:solidFill>
                  <a:srgbClr val="CCC8BE"/>
                </a:solidFill>
                <a:latin typeface="Calibri"/>
              </a:rPr>
              <a:t>▸  Create recurring retreat cadence</a:t>
            </a:r>
          </a:p>
        </p:txBody>
      </p:sp>
      <p:sp>
        <p:nvSpPr>
          <p:cNvPr id="20" name="Rectangle 19"/>
          <p:cNvSpPr/>
          <p:nvPr/>
        </p:nvSpPr>
        <p:spPr>
          <a:xfrm>
            <a:off x="8229600" y="1645920"/>
            <a:ext cx="3657600" cy="4937760"/>
          </a:xfrm>
          <a:prstGeom prst="rect">
            <a:avLst/>
          </a:prstGeom>
          <a:solidFill>
            <a:srgbClr val="1A1A1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412480" y="1783080"/>
            <a:ext cx="1828800" cy="256032"/>
          </a:xfrm>
          <a:prstGeom prst="rect">
            <a:avLst/>
          </a:prstGeom>
          <a:noFill/>
        </p:spPr>
        <p:txBody>
          <a:bodyPr wrap="square">
            <a:spAutoFit/>
          </a:bodyPr>
          <a:lstStyle/>
          <a:p>
            <a:pPr algn="l"/>
            <a:r>
              <a:rPr sz="750" b="1" i="0">
                <a:solidFill>
                  <a:srgbClr val="C9A84C"/>
                </a:solidFill>
                <a:latin typeface="Calibri"/>
              </a:rPr>
              <a:t>Play 3</a:t>
            </a:r>
          </a:p>
        </p:txBody>
      </p:sp>
      <p:sp>
        <p:nvSpPr>
          <p:cNvPr id="22" name="TextBox 21"/>
          <p:cNvSpPr txBox="1"/>
          <p:nvPr/>
        </p:nvSpPr>
        <p:spPr>
          <a:xfrm>
            <a:off x="8412480" y="2103120"/>
            <a:ext cx="3291840" cy="640080"/>
          </a:xfrm>
          <a:prstGeom prst="rect">
            <a:avLst/>
          </a:prstGeom>
          <a:noFill/>
        </p:spPr>
        <p:txBody>
          <a:bodyPr wrap="square">
            <a:spAutoFit/>
          </a:bodyPr>
          <a:lstStyle/>
          <a:p>
            <a:pPr algn="l"/>
            <a:r>
              <a:rPr sz="1600" b="1" i="0">
                <a:solidFill>
                  <a:srgbClr val="F5F2EC"/>
                </a:solidFill>
                <a:latin typeface="Calibri Light"/>
              </a:rPr>
              <a:t>Ministry Network</a:t>
            </a:r>
          </a:p>
        </p:txBody>
      </p:sp>
      <p:sp>
        <p:nvSpPr>
          <p:cNvPr id="23" name="Rectangle 22"/>
          <p:cNvSpPr/>
          <p:nvPr/>
        </p:nvSpPr>
        <p:spPr>
          <a:xfrm>
            <a:off x="8412480" y="2788920"/>
            <a:ext cx="1371600" cy="18288"/>
          </a:xfrm>
          <a:prstGeom prst="rect">
            <a:avLst/>
          </a:prstGeom>
          <a:solidFill>
            <a:srgbClr val="C9A8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8412480" y="2926080"/>
            <a:ext cx="3291840" cy="274320"/>
          </a:xfrm>
          <a:prstGeom prst="rect">
            <a:avLst/>
          </a:prstGeom>
          <a:noFill/>
        </p:spPr>
        <p:txBody>
          <a:bodyPr wrap="square">
            <a:spAutoFit/>
          </a:bodyPr>
          <a:lstStyle/>
          <a:p>
            <a:pPr algn="l"/>
            <a:r>
              <a:rPr sz="1050" b="0" i="0">
                <a:solidFill>
                  <a:srgbClr val="CCC8BE"/>
                </a:solidFill>
                <a:latin typeface="Calibri"/>
              </a:rPr>
              <a:t>▸  Build top 100 church relationships</a:t>
            </a:r>
          </a:p>
        </p:txBody>
      </p:sp>
      <p:sp>
        <p:nvSpPr>
          <p:cNvPr id="25" name="TextBox 24"/>
          <p:cNvSpPr txBox="1"/>
          <p:nvPr/>
        </p:nvSpPr>
        <p:spPr>
          <a:xfrm>
            <a:off x="8412480" y="3182112"/>
            <a:ext cx="3291840" cy="274320"/>
          </a:xfrm>
          <a:prstGeom prst="rect">
            <a:avLst/>
          </a:prstGeom>
          <a:noFill/>
        </p:spPr>
        <p:txBody>
          <a:bodyPr wrap="square">
            <a:spAutoFit/>
          </a:bodyPr>
          <a:lstStyle/>
          <a:p>
            <a:pPr algn="l"/>
            <a:r>
              <a:rPr sz="1050" b="0" i="0">
                <a:solidFill>
                  <a:srgbClr val="CCC8BE"/>
                </a:solidFill>
                <a:latin typeface="Calibri"/>
              </a:rPr>
              <a:t>▸  Develop recurring retreat pipeline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88952" cy="6858000"/>
          </a:xfrm>
          <a:prstGeom prst="rect">
            <a:avLst/>
          </a:prstGeom>
          <a:solidFill>
            <a:srgbClr val="0A0A0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54864" cy="6858000"/>
          </a:xfrm>
          <a:prstGeom prst="rect">
            <a:avLst/>
          </a:prstGeom>
          <a:solidFill>
            <a:srgbClr val="C9A84C">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274320"/>
            <a:ext cx="7315200" cy="274320"/>
          </a:xfrm>
          <a:prstGeom prst="rect">
            <a:avLst/>
          </a:prstGeom>
          <a:noFill/>
        </p:spPr>
        <p:txBody>
          <a:bodyPr wrap="square">
            <a:spAutoFit/>
          </a:bodyPr>
          <a:lstStyle/>
          <a:p>
            <a:pPr algn="l"/>
            <a:r>
              <a:rPr sz="800" b="0" i="0">
                <a:solidFill>
                  <a:srgbClr val="C9A84C"/>
                </a:solidFill>
                <a:latin typeface="Calibri"/>
              </a:rPr>
              <a:t>COMMERCIAL PLAYS  (CONTINUED)</a:t>
            </a:r>
          </a:p>
        </p:txBody>
      </p:sp>
      <p:sp>
        <p:nvSpPr>
          <p:cNvPr id="5" name="TextBox 4"/>
          <p:cNvSpPr txBox="1"/>
          <p:nvPr/>
        </p:nvSpPr>
        <p:spPr>
          <a:xfrm>
            <a:off x="457200" y="548640"/>
            <a:ext cx="7315200" cy="1371600"/>
          </a:xfrm>
          <a:prstGeom prst="rect">
            <a:avLst/>
          </a:prstGeom>
          <a:noFill/>
        </p:spPr>
        <p:txBody>
          <a:bodyPr wrap="square">
            <a:spAutoFit/>
          </a:bodyPr>
          <a:lstStyle/>
          <a:p>
            <a:pPr algn="l"/>
            <a:r>
              <a:rPr sz="3000" b="1" i="0">
                <a:solidFill>
                  <a:srgbClr val="F5F2EC"/>
                </a:solidFill>
                <a:latin typeface="Calibri Light"/>
              </a:rPr>
              <a:t>Five Tactical Demand Plays</a:t>
            </a:r>
          </a:p>
        </p:txBody>
      </p:sp>
      <p:sp>
        <p:nvSpPr>
          <p:cNvPr id="6" name="Rectangle 5"/>
          <p:cNvSpPr/>
          <p:nvPr/>
        </p:nvSpPr>
        <p:spPr>
          <a:xfrm>
            <a:off x="457200" y="1325880"/>
            <a:ext cx="2286000" cy="18288"/>
          </a:xfrm>
          <a:prstGeom prst="rect">
            <a:avLst/>
          </a:prstGeom>
          <a:solidFill>
            <a:srgbClr val="C9A8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457200" y="1645920"/>
            <a:ext cx="5486400" cy="4937760"/>
          </a:xfrm>
          <a:prstGeom prst="rect">
            <a:avLst/>
          </a:prstGeom>
          <a:solidFill>
            <a:srgbClr val="1A1A1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40080" y="1783080"/>
            <a:ext cx="1828800" cy="256032"/>
          </a:xfrm>
          <a:prstGeom prst="rect">
            <a:avLst/>
          </a:prstGeom>
          <a:noFill/>
        </p:spPr>
        <p:txBody>
          <a:bodyPr wrap="square">
            <a:spAutoFit/>
          </a:bodyPr>
          <a:lstStyle/>
          <a:p>
            <a:pPr algn="l"/>
            <a:r>
              <a:rPr sz="750" b="1" i="0">
                <a:solidFill>
                  <a:srgbClr val="C9A84C"/>
                </a:solidFill>
                <a:latin typeface="Calibri"/>
              </a:rPr>
              <a:t>Play 4</a:t>
            </a:r>
          </a:p>
        </p:txBody>
      </p:sp>
      <p:sp>
        <p:nvSpPr>
          <p:cNvPr id="9" name="TextBox 8"/>
          <p:cNvSpPr txBox="1"/>
          <p:nvPr/>
        </p:nvSpPr>
        <p:spPr>
          <a:xfrm>
            <a:off x="640080" y="2103120"/>
            <a:ext cx="5120640" cy="457200"/>
          </a:xfrm>
          <a:prstGeom prst="rect">
            <a:avLst/>
          </a:prstGeom>
          <a:noFill/>
        </p:spPr>
        <p:txBody>
          <a:bodyPr wrap="square">
            <a:spAutoFit/>
          </a:bodyPr>
          <a:lstStyle/>
          <a:p>
            <a:pPr algn="l"/>
            <a:r>
              <a:rPr sz="1800" b="1" i="0">
                <a:solidFill>
                  <a:srgbClr val="F5F2EC"/>
                </a:solidFill>
                <a:latin typeface="Calibri Light"/>
              </a:rPr>
              <a:t>Wedding Weekend Play</a:t>
            </a:r>
          </a:p>
        </p:txBody>
      </p:sp>
      <p:sp>
        <p:nvSpPr>
          <p:cNvPr id="10" name="Rectangle 9"/>
          <p:cNvSpPr/>
          <p:nvPr/>
        </p:nvSpPr>
        <p:spPr>
          <a:xfrm>
            <a:off x="640080" y="2651760"/>
            <a:ext cx="1828800" cy="18288"/>
          </a:xfrm>
          <a:prstGeom prst="rect">
            <a:avLst/>
          </a:prstGeom>
          <a:solidFill>
            <a:srgbClr val="C9A8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80" y="2834640"/>
            <a:ext cx="5120640" cy="274320"/>
          </a:xfrm>
          <a:prstGeom prst="rect">
            <a:avLst/>
          </a:prstGeom>
          <a:noFill/>
        </p:spPr>
        <p:txBody>
          <a:bodyPr wrap="square">
            <a:spAutoFit/>
          </a:bodyPr>
          <a:lstStyle/>
          <a:p>
            <a:pPr algn="l"/>
            <a:r>
              <a:rPr sz="1050" b="0" i="0">
                <a:solidFill>
                  <a:srgbClr val="CCC8BE"/>
                </a:solidFill>
                <a:latin typeface="Calibri"/>
              </a:rPr>
              <a:t>▸  Simplify packages</a:t>
            </a:r>
          </a:p>
        </p:txBody>
      </p:sp>
      <p:sp>
        <p:nvSpPr>
          <p:cNvPr id="12" name="TextBox 11"/>
          <p:cNvSpPr txBox="1"/>
          <p:nvPr/>
        </p:nvSpPr>
        <p:spPr>
          <a:xfrm>
            <a:off x="640080" y="3090672"/>
            <a:ext cx="5120640" cy="274320"/>
          </a:xfrm>
          <a:prstGeom prst="rect">
            <a:avLst/>
          </a:prstGeom>
          <a:noFill/>
        </p:spPr>
        <p:txBody>
          <a:bodyPr wrap="square">
            <a:spAutoFit/>
          </a:bodyPr>
          <a:lstStyle/>
          <a:p>
            <a:pPr algn="l"/>
            <a:r>
              <a:rPr sz="1050" b="0" i="0">
                <a:solidFill>
                  <a:srgbClr val="CCC8BE"/>
                </a:solidFill>
                <a:latin typeface="Calibri"/>
              </a:rPr>
              <a:t>▸  Reduce decision friction</a:t>
            </a:r>
          </a:p>
        </p:txBody>
      </p:sp>
      <p:sp>
        <p:nvSpPr>
          <p:cNvPr id="13" name="TextBox 12"/>
          <p:cNvSpPr txBox="1"/>
          <p:nvPr/>
        </p:nvSpPr>
        <p:spPr>
          <a:xfrm>
            <a:off x="640080" y="3346704"/>
            <a:ext cx="5120640" cy="274320"/>
          </a:xfrm>
          <a:prstGeom prst="rect">
            <a:avLst/>
          </a:prstGeom>
          <a:noFill/>
        </p:spPr>
        <p:txBody>
          <a:bodyPr wrap="square">
            <a:spAutoFit/>
          </a:bodyPr>
          <a:lstStyle/>
          <a:p>
            <a:pPr algn="l"/>
            <a:r>
              <a:rPr sz="1050" b="0" i="0">
                <a:solidFill>
                  <a:srgbClr val="CCC8BE"/>
                </a:solidFill>
                <a:latin typeface="Calibri"/>
              </a:rPr>
              <a:t>▸  Accelerate response time</a:t>
            </a:r>
          </a:p>
        </p:txBody>
      </p:sp>
      <p:pic>
        <p:nvPicPr>
          <p:cNvPr id="14" name="Picture 13" descr="image.jpg"/>
          <p:cNvPicPr>
            <a:picLocks noChangeAspect="1"/>
          </p:cNvPicPr>
          <p:nvPr/>
        </p:nvPicPr>
        <p:blipFill>
          <a:blip r:embed="rId2"/>
          <a:stretch>
            <a:fillRect/>
          </a:stretch>
        </p:blipFill>
        <p:spPr>
          <a:xfrm>
            <a:off x="457200" y="4206240"/>
            <a:ext cx="5486400" cy="2377440"/>
          </a:xfrm>
          <a:prstGeom prst="rect">
            <a:avLst/>
          </a:prstGeom>
        </p:spPr>
      </p:pic>
      <p:sp>
        <p:nvSpPr>
          <p:cNvPr id="15" name="Rectangle 14"/>
          <p:cNvSpPr/>
          <p:nvPr/>
        </p:nvSpPr>
        <p:spPr>
          <a:xfrm>
            <a:off x="457200" y="4206240"/>
            <a:ext cx="5486400" cy="2377440"/>
          </a:xfrm>
          <a:prstGeom prst="rect">
            <a:avLst/>
          </a:prstGeom>
          <a:solidFill>
            <a:srgbClr val="0A0A0A">
              <a:alpha val="31372"/>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6309360" y="1645920"/>
            <a:ext cx="5486400" cy="4937760"/>
          </a:xfrm>
          <a:prstGeom prst="rect">
            <a:avLst/>
          </a:prstGeom>
          <a:solidFill>
            <a:srgbClr val="1A1A1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492240" y="1783080"/>
            <a:ext cx="1828800" cy="256032"/>
          </a:xfrm>
          <a:prstGeom prst="rect">
            <a:avLst/>
          </a:prstGeom>
          <a:noFill/>
        </p:spPr>
        <p:txBody>
          <a:bodyPr wrap="square">
            <a:spAutoFit/>
          </a:bodyPr>
          <a:lstStyle/>
          <a:p>
            <a:pPr algn="l"/>
            <a:r>
              <a:rPr sz="750" b="1" i="0">
                <a:solidFill>
                  <a:srgbClr val="C9A84C"/>
                </a:solidFill>
                <a:latin typeface="Calibri"/>
              </a:rPr>
              <a:t>Play 5</a:t>
            </a:r>
          </a:p>
        </p:txBody>
      </p:sp>
      <p:sp>
        <p:nvSpPr>
          <p:cNvPr id="18" name="TextBox 17"/>
          <p:cNvSpPr txBox="1"/>
          <p:nvPr/>
        </p:nvSpPr>
        <p:spPr>
          <a:xfrm>
            <a:off x="6492240" y="2103120"/>
            <a:ext cx="5120640" cy="457200"/>
          </a:xfrm>
          <a:prstGeom prst="rect">
            <a:avLst/>
          </a:prstGeom>
          <a:noFill/>
        </p:spPr>
        <p:txBody>
          <a:bodyPr wrap="square">
            <a:spAutoFit/>
          </a:bodyPr>
          <a:lstStyle/>
          <a:p>
            <a:pPr algn="l"/>
            <a:r>
              <a:rPr sz="1800" b="1" i="0">
                <a:solidFill>
                  <a:srgbClr val="F5F2EC"/>
                </a:solidFill>
                <a:latin typeface="Calibri Light"/>
              </a:rPr>
              <a:t>Planner Credibility Play</a:t>
            </a:r>
          </a:p>
        </p:txBody>
      </p:sp>
      <p:sp>
        <p:nvSpPr>
          <p:cNvPr id="19" name="Rectangle 18"/>
          <p:cNvSpPr/>
          <p:nvPr/>
        </p:nvSpPr>
        <p:spPr>
          <a:xfrm>
            <a:off x="6492240" y="2651760"/>
            <a:ext cx="1828800" cy="18288"/>
          </a:xfrm>
          <a:prstGeom prst="rect">
            <a:avLst/>
          </a:prstGeom>
          <a:solidFill>
            <a:srgbClr val="C9A8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92240" y="2834640"/>
            <a:ext cx="5120640" cy="822960"/>
          </a:xfrm>
          <a:prstGeom prst="rect">
            <a:avLst/>
          </a:prstGeom>
          <a:noFill/>
        </p:spPr>
        <p:txBody>
          <a:bodyPr wrap="square">
            <a:spAutoFit/>
          </a:bodyPr>
          <a:lstStyle/>
          <a:p>
            <a:pPr algn="l"/>
            <a:r>
              <a:rPr sz="1000" b="0" i="1">
                <a:solidFill>
                  <a:srgbClr val="C9A84C"/>
                </a:solidFill>
                <a:latin typeface="Calibri"/>
              </a:rPr>
              <a:t>Northeast &amp; Mid-Atlantic planners whose clients want a scenic, drivable alternative to the Caribbean or Martha's Vineyard — premium feel, without coastal logistics or cost.</a:t>
            </a:r>
          </a:p>
        </p:txBody>
      </p:sp>
      <p:sp>
        <p:nvSpPr>
          <p:cNvPr id="21" name="TextBox 20"/>
          <p:cNvSpPr txBox="1"/>
          <p:nvPr/>
        </p:nvSpPr>
        <p:spPr>
          <a:xfrm>
            <a:off x="6492240" y="3749039"/>
            <a:ext cx="5120640" cy="274320"/>
          </a:xfrm>
          <a:prstGeom prst="rect">
            <a:avLst/>
          </a:prstGeom>
          <a:noFill/>
        </p:spPr>
        <p:txBody>
          <a:bodyPr wrap="square">
            <a:spAutoFit/>
          </a:bodyPr>
          <a:lstStyle/>
          <a:p>
            <a:pPr algn="l"/>
            <a:r>
              <a:rPr sz="1050" b="0" i="0">
                <a:solidFill>
                  <a:srgbClr val="CCC8BE"/>
                </a:solidFill>
                <a:latin typeface="Calibri"/>
              </a:rPr>
              <a:t>▸  Target NE &amp; Mid-Atlantic agencies</a:t>
            </a:r>
          </a:p>
        </p:txBody>
      </p:sp>
      <p:sp>
        <p:nvSpPr>
          <p:cNvPr id="22" name="TextBox 21"/>
          <p:cNvSpPr txBox="1"/>
          <p:nvPr/>
        </p:nvSpPr>
        <p:spPr>
          <a:xfrm>
            <a:off x="6492240" y="4005071"/>
            <a:ext cx="5120640" cy="274320"/>
          </a:xfrm>
          <a:prstGeom prst="rect">
            <a:avLst/>
          </a:prstGeom>
          <a:noFill/>
        </p:spPr>
        <p:txBody>
          <a:bodyPr wrap="square">
            <a:spAutoFit/>
          </a:bodyPr>
          <a:lstStyle/>
          <a:p>
            <a:pPr algn="l"/>
            <a:r>
              <a:rPr sz="1050" b="0" i="0">
                <a:solidFill>
                  <a:srgbClr val="CCC8BE"/>
                </a:solidFill>
                <a:latin typeface="Calibri"/>
              </a:rPr>
              <a:t>▸  Position as drivable Caribbean alternative</a:t>
            </a:r>
          </a:p>
        </p:txBody>
      </p:sp>
      <p:sp>
        <p:nvSpPr>
          <p:cNvPr id="23" name="TextBox 22"/>
          <p:cNvSpPr txBox="1"/>
          <p:nvPr/>
        </p:nvSpPr>
        <p:spPr>
          <a:xfrm>
            <a:off x="6492240" y="4261103"/>
            <a:ext cx="5120640" cy="274320"/>
          </a:xfrm>
          <a:prstGeom prst="rect">
            <a:avLst/>
          </a:prstGeom>
          <a:noFill/>
        </p:spPr>
        <p:txBody>
          <a:bodyPr wrap="square">
            <a:spAutoFit/>
          </a:bodyPr>
          <a:lstStyle/>
          <a:p>
            <a:pPr algn="l"/>
            <a:r>
              <a:rPr sz="1050" b="0" i="0">
                <a:solidFill>
                  <a:srgbClr val="CCC8BE"/>
                </a:solidFill>
                <a:latin typeface="Calibri"/>
              </a:rPr>
              <a:t>▸  Selective high-value bookings</a:t>
            </a:r>
          </a:p>
        </p:txBody>
      </p:sp>
      <p:sp>
        <p:nvSpPr>
          <p:cNvPr id="24" name="TextBox 23"/>
          <p:cNvSpPr txBox="1"/>
          <p:nvPr/>
        </p:nvSpPr>
        <p:spPr>
          <a:xfrm>
            <a:off x="6492240" y="4517135"/>
            <a:ext cx="5120640" cy="274320"/>
          </a:xfrm>
          <a:prstGeom prst="rect">
            <a:avLst/>
          </a:prstGeom>
          <a:noFill/>
        </p:spPr>
        <p:txBody>
          <a:bodyPr wrap="square">
            <a:spAutoFit/>
          </a:bodyPr>
          <a:lstStyle/>
          <a:p>
            <a:pPr algn="l"/>
            <a:r>
              <a:rPr sz="1050" b="0" i="0">
                <a:solidFill>
                  <a:srgbClr val="CCC8BE"/>
                </a:solidFill>
                <a:latin typeface="Calibri"/>
              </a:rPr>
              <a:t>▸  Referral network development</a:t>
            </a:r>
          </a:p>
        </p:txBody>
      </p:sp>
      <p:sp>
        <p:nvSpPr>
          <p:cNvPr id="25" name="TextBox 24"/>
          <p:cNvSpPr txBox="1"/>
          <p:nvPr/>
        </p:nvSpPr>
        <p:spPr>
          <a:xfrm>
            <a:off x="6492240" y="4892040"/>
            <a:ext cx="5120640" cy="228600"/>
          </a:xfrm>
          <a:prstGeom prst="rect">
            <a:avLst/>
          </a:prstGeom>
          <a:noFill/>
        </p:spPr>
        <p:txBody>
          <a:bodyPr wrap="square">
            <a:spAutoFit/>
          </a:bodyPr>
          <a:lstStyle/>
          <a:p>
            <a:pPr algn="l"/>
            <a:r>
              <a:rPr sz="950" b="0" i="0">
                <a:solidFill>
                  <a:srgbClr val="CCC8BE"/>
                </a:solidFill>
                <a:latin typeface="Calibri"/>
              </a:rPr>
              <a:t>▸  PRA Business Events</a:t>
            </a:r>
          </a:p>
        </p:txBody>
      </p:sp>
      <p:sp>
        <p:nvSpPr>
          <p:cNvPr id="26" name="TextBox 25"/>
          <p:cNvSpPr txBox="1"/>
          <p:nvPr/>
        </p:nvSpPr>
        <p:spPr>
          <a:xfrm>
            <a:off x="6492240" y="5093207"/>
            <a:ext cx="5120640" cy="228600"/>
          </a:xfrm>
          <a:prstGeom prst="rect">
            <a:avLst/>
          </a:prstGeom>
          <a:noFill/>
        </p:spPr>
        <p:txBody>
          <a:bodyPr wrap="square">
            <a:spAutoFit/>
          </a:bodyPr>
          <a:lstStyle/>
          <a:p>
            <a:pPr algn="l"/>
            <a:r>
              <a:rPr sz="950" b="0" i="0">
                <a:solidFill>
                  <a:srgbClr val="CCC8BE"/>
                </a:solidFill>
                <a:latin typeface="Calibri"/>
              </a:rPr>
              <a:t>▸  Eventique</a:t>
            </a:r>
          </a:p>
        </p:txBody>
      </p:sp>
      <p:sp>
        <p:nvSpPr>
          <p:cNvPr id="27" name="TextBox 26"/>
          <p:cNvSpPr txBox="1"/>
          <p:nvPr/>
        </p:nvSpPr>
        <p:spPr>
          <a:xfrm>
            <a:off x="6492240" y="5294376"/>
            <a:ext cx="5120640" cy="228600"/>
          </a:xfrm>
          <a:prstGeom prst="rect">
            <a:avLst/>
          </a:prstGeom>
          <a:noFill/>
        </p:spPr>
        <p:txBody>
          <a:bodyPr wrap="square">
            <a:spAutoFit/>
          </a:bodyPr>
          <a:lstStyle/>
          <a:p>
            <a:pPr algn="l"/>
            <a:r>
              <a:rPr sz="950" b="0" i="0">
                <a:solidFill>
                  <a:srgbClr val="CCC8BE"/>
                </a:solidFill>
                <a:latin typeface="Calibri"/>
              </a:rPr>
              <a:t>▸  Meridian Events</a:t>
            </a:r>
          </a:p>
        </p:txBody>
      </p:sp>
      <p:sp>
        <p:nvSpPr>
          <p:cNvPr id="28" name="TextBox 27"/>
          <p:cNvSpPr txBox="1"/>
          <p:nvPr/>
        </p:nvSpPr>
        <p:spPr>
          <a:xfrm>
            <a:off x="6492240" y="5495544"/>
            <a:ext cx="5120640" cy="228600"/>
          </a:xfrm>
          <a:prstGeom prst="rect">
            <a:avLst/>
          </a:prstGeom>
          <a:noFill/>
        </p:spPr>
        <p:txBody>
          <a:bodyPr wrap="square">
            <a:spAutoFit/>
          </a:bodyPr>
          <a:lstStyle/>
          <a:p>
            <a:pPr algn="l"/>
            <a:r>
              <a:rPr sz="950" b="0" i="0">
                <a:solidFill>
                  <a:srgbClr val="CCC8BE"/>
                </a:solidFill>
                <a:latin typeface="Calibri"/>
              </a:rPr>
              <a:t>▸  The Castle Group</a:t>
            </a:r>
          </a:p>
        </p:txBody>
      </p:sp>
      <p:sp>
        <p:nvSpPr>
          <p:cNvPr id="29" name="TextBox 28"/>
          <p:cNvSpPr txBox="1"/>
          <p:nvPr/>
        </p:nvSpPr>
        <p:spPr>
          <a:xfrm>
            <a:off x="6492240" y="5696712"/>
            <a:ext cx="5120640" cy="228600"/>
          </a:xfrm>
          <a:prstGeom prst="rect">
            <a:avLst/>
          </a:prstGeom>
          <a:noFill/>
        </p:spPr>
        <p:txBody>
          <a:bodyPr wrap="square">
            <a:spAutoFit/>
          </a:bodyPr>
          <a:lstStyle/>
          <a:p>
            <a:pPr algn="l"/>
            <a:r>
              <a:rPr sz="950" b="0" i="0">
                <a:solidFill>
                  <a:srgbClr val="CCC8BE"/>
                </a:solidFill>
                <a:latin typeface="Calibri"/>
              </a:rPr>
              <a:t>▸  Albrecht Events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88952" cy="6858000"/>
          </a:xfrm>
          <a:prstGeom prst="rect">
            <a:avLst/>
          </a:prstGeom>
          <a:solidFill>
            <a:srgbClr val="0A0A0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54864" cy="6858000"/>
          </a:xfrm>
          <a:prstGeom prst="rect">
            <a:avLst/>
          </a:prstGeom>
          <a:solidFill>
            <a:srgbClr val="C9A84C">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274320"/>
            <a:ext cx="7315200" cy="274320"/>
          </a:xfrm>
          <a:prstGeom prst="rect">
            <a:avLst/>
          </a:prstGeom>
          <a:noFill/>
        </p:spPr>
        <p:txBody>
          <a:bodyPr wrap="square">
            <a:spAutoFit/>
          </a:bodyPr>
          <a:lstStyle/>
          <a:p>
            <a:pPr algn="l"/>
            <a:r>
              <a:rPr sz="800" b="0" i="0">
                <a:solidFill>
                  <a:srgbClr val="C9A84C"/>
                </a:solidFill>
                <a:latin typeface="Calibri"/>
              </a:rPr>
              <a:t>EXECUTION STRUCTURE</a:t>
            </a:r>
          </a:p>
        </p:txBody>
      </p:sp>
      <p:sp>
        <p:nvSpPr>
          <p:cNvPr id="5" name="TextBox 4"/>
          <p:cNvSpPr txBox="1"/>
          <p:nvPr/>
        </p:nvSpPr>
        <p:spPr>
          <a:xfrm>
            <a:off x="457200" y="594360"/>
            <a:ext cx="7315200" cy="1371600"/>
          </a:xfrm>
          <a:prstGeom prst="rect">
            <a:avLst/>
          </a:prstGeom>
          <a:noFill/>
        </p:spPr>
        <p:txBody>
          <a:bodyPr wrap="square">
            <a:spAutoFit/>
          </a:bodyPr>
          <a:lstStyle/>
          <a:p>
            <a:pPr algn="l"/>
            <a:r>
              <a:rPr sz="2800" b="1" i="0">
                <a:solidFill>
                  <a:srgbClr val="F5F2EC"/>
                </a:solidFill>
                <a:latin typeface="Calibri Light"/>
              </a:rPr>
              <a:t>GM &amp; DOS: Complementary, Not Competing</a:t>
            </a:r>
          </a:p>
        </p:txBody>
      </p:sp>
      <p:sp>
        <p:nvSpPr>
          <p:cNvPr id="6" name="Rectangle 5"/>
          <p:cNvSpPr/>
          <p:nvPr/>
        </p:nvSpPr>
        <p:spPr>
          <a:xfrm>
            <a:off x="457200" y="1371600"/>
            <a:ext cx="2286000" cy="18288"/>
          </a:xfrm>
          <a:prstGeom prst="rect">
            <a:avLst/>
          </a:prstGeom>
          <a:solidFill>
            <a:srgbClr val="C9A8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457200" y="1645920"/>
            <a:ext cx="5486400" cy="4389120"/>
          </a:xfrm>
          <a:prstGeom prst="rect">
            <a:avLst/>
          </a:prstGeom>
          <a:solidFill>
            <a:srgbClr val="1A1A1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40080" y="1783080"/>
            <a:ext cx="1828800" cy="256032"/>
          </a:xfrm>
          <a:prstGeom prst="rect">
            <a:avLst/>
          </a:prstGeom>
          <a:noFill/>
        </p:spPr>
        <p:txBody>
          <a:bodyPr wrap="square">
            <a:spAutoFit/>
          </a:bodyPr>
          <a:lstStyle/>
          <a:p>
            <a:pPr algn="l"/>
            <a:r>
              <a:rPr sz="750" b="1" i="0">
                <a:solidFill>
                  <a:srgbClr val="C9A84C"/>
                </a:solidFill>
                <a:latin typeface="Calibri"/>
              </a:rPr>
              <a:t>OWNS</a:t>
            </a:r>
          </a:p>
        </p:txBody>
      </p:sp>
      <p:sp>
        <p:nvSpPr>
          <p:cNvPr id="9" name="TextBox 8"/>
          <p:cNvSpPr txBox="1"/>
          <p:nvPr/>
        </p:nvSpPr>
        <p:spPr>
          <a:xfrm>
            <a:off x="640080" y="2103120"/>
            <a:ext cx="5120640" cy="640080"/>
          </a:xfrm>
          <a:prstGeom prst="rect">
            <a:avLst/>
          </a:prstGeom>
          <a:noFill/>
        </p:spPr>
        <p:txBody>
          <a:bodyPr wrap="square">
            <a:spAutoFit/>
          </a:bodyPr>
          <a:lstStyle/>
          <a:p>
            <a:pPr algn="l"/>
            <a:r>
              <a:rPr sz="2000" b="1" i="0">
                <a:solidFill>
                  <a:srgbClr val="F5F2EC"/>
                </a:solidFill>
                <a:latin typeface="Calibri Light"/>
              </a:rPr>
              <a:t>General Manager</a:t>
            </a:r>
          </a:p>
        </p:txBody>
      </p:sp>
      <p:sp>
        <p:nvSpPr>
          <p:cNvPr id="10" name="Rectangle 9"/>
          <p:cNvSpPr/>
          <p:nvPr/>
        </p:nvSpPr>
        <p:spPr>
          <a:xfrm>
            <a:off x="640080" y="2788920"/>
            <a:ext cx="1828800" cy="18288"/>
          </a:xfrm>
          <a:prstGeom prst="rect">
            <a:avLst/>
          </a:prstGeom>
          <a:solidFill>
            <a:srgbClr val="C9A8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80" y="2926080"/>
            <a:ext cx="5120640" cy="274320"/>
          </a:xfrm>
          <a:prstGeom prst="rect">
            <a:avLst/>
          </a:prstGeom>
          <a:noFill/>
        </p:spPr>
        <p:txBody>
          <a:bodyPr wrap="square">
            <a:spAutoFit/>
          </a:bodyPr>
          <a:lstStyle/>
          <a:p>
            <a:pPr algn="l"/>
            <a:r>
              <a:rPr sz="1050" b="0" i="0">
                <a:solidFill>
                  <a:srgbClr val="CCC8BE"/>
                </a:solidFill>
                <a:latin typeface="Calibri"/>
              </a:rPr>
              <a:t>▸  Operations</a:t>
            </a:r>
          </a:p>
        </p:txBody>
      </p:sp>
      <p:sp>
        <p:nvSpPr>
          <p:cNvPr id="12" name="TextBox 11"/>
          <p:cNvSpPr txBox="1"/>
          <p:nvPr/>
        </p:nvSpPr>
        <p:spPr>
          <a:xfrm>
            <a:off x="640080" y="3182112"/>
            <a:ext cx="5120640" cy="274320"/>
          </a:xfrm>
          <a:prstGeom prst="rect">
            <a:avLst/>
          </a:prstGeom>
          <a:noFill/>
        </p:spPr>
        <p:txBody>
          <a:bodyPr wrap="square">
            <a:spAutoFit/>
          </a:bodyPr>
          <a:lstStyle/>
          <a:p>
            <a:pPr algn="l"/>
            <a:r>
              <a:rPr sz="1050" b="0" i="0">
                <a:solidFill>
                  <a:srgbClr val="CCC8BE"/>
                </a:solidFill>
                <a:latin typeface="Calibri"/>
              </a:rPr>
              <a:t>▸  Guest Experience</a:t>
            </a:r>
          </a:p>
        </p:txBody>
      </p:sp>
      <p:sp>
        <p:nvSpPr>
          <p:cNvPr id="13" name="TextBox 12"/>
          <p:cNvSpPr txBox="1"/>
          <p:nvPr/>
        </p:nvSpPr>
        <p:spPr>
          <a:xfrm>
            <a:off x="640080" y="3438144"/>
            <a:ext cx="5120640" cy="274320"/>
          </a:xfrm>
          <a:prstGeom prst="rect">
            <a:avLst/>
          </a:prstGeom>
          <a:noFill/>
        </p:spPr>
        <p:txBody>
          <a:bodyPr wrap="square">
            <a:spAutoFit/>
          </a:bodyPr>
          <a:lstStyle/>
          <a:p>
            <a:pPr algn="l"/>
            <a:r>
              <a:rPr sz="1050" b="0" i="0">
                <a:solidFill>
                  <a:srgbClr val="CCC8BE"/>
                </a:solidFill>
                <a:latin typeface="Calibri"/>
              </a:rPr>
              <a:t>▸  Event Delivery</a:t>
            </a:r>
          </a:p>
        </p:txBody>
      </p:sp>
      <p:sp>
        <p:nvSpPr>
          <p:cNvPr id="14" name="Rectangle 13"/>
          <p:cNvSpPr/>
          <p:nvPr/>
        </p:nvSpPr>
        <p:spPr>
          <a:xfrm>
            <a:off x="6309360" y="1645920"/>
            <a:ext cx="5486400" cy="4389120"/>
          </a:xfrm>
          <a:prstGeom prst="rect">
            <a:avLst/>
          </a:prstGeom>
          <a:solidFill>
            <a:srgbClr val="1A1A1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492240" y="1783080"/>
            <a:ext cx="1828800" cy="256032"/>
          </a:xfrm>
          <a:prstGeom prst="rect">
            <a:avLst/>
          </a:prstGeom>
          <a:noFill/>
        </p:spPr>
        <p:txBody>
          <a:bodyPr wrap="square">
            <a:spAutoFit/>
          </a:bodyPr>
          <a:lstStyle/>
          <a:p>
            <a:pPr algn="l"/>
            <a:r>
              <a:rPr sz="750" b="1" i="0">
                <a:solidFill>
                  <a:srgbClr val="C9A84C"/>
                </a:solidFill>
                <a:latin typeface="Calibri"/>
              </a:rPr>
              <a:t>OWNS</a:t>
            </a:r>
          </a:p>
        </p:txBody>
      </p:sp>
      <p:sp>
        <p:nvSpPr>
          <p:cNvPr id="16" name="TextBox 15"/>
          <p:cNvSpPr txBox="1"/>
          <p:nvPr/>
        </p:nvSpPr>
        <p:spPr>
          <a:xfrm>
            <a:off x="6492240" y="2103120"/>
            <a:ext cx="5120640" cy="640080"/>
          </a:xfrm>
          <a:prstGeom prst="rect">
            <a:avLst/>
          </a:prstGeom>
          <a:noFill/>
        </p:spPr>
        <p:txBody>
          <a:bodyPr wrap="square">
            <a:spAutoFit/>
          </a:bodyPr>
          <a:lstStyle/>
          <a:p>
            <a:pPr algn="l"/>
            <a:r>
              <a:rPr sz="2000" b="1" i="0">
                <a:solidFill>
                  <a:srgbClr val="F5F2EC"/>
                </a:solidFill>
                <a:latin typeface="Calibri Light"/>
              </a:rPr>
              <a:t>Director of Sales &amp; Marketing</a:t>
            </a:r>
          </a:p>
        </p:txBody>
      </p:sp>
      <p:sp>
        <p:nvSpPr>
          <p:cNvPr id="17" name="Rectangle 16"/>
          <p:cNvSpPr/>
          <p:nvPr/>
        </p:nvSpPr>
        <p:spPr>
          <a:xfrm>
            <a:off x="6492240" y="2788920"/>
            <a:ext cx="1828800" cy="18288"/>
          </a:xfrm>
          <a:prstGeom prst="rect">
            <a:avLst/>
          </a:prstGeom>
          <a:solidFill>
            <a:srgbClr val="C9A8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92240" y="2926080"/>
            <a:ext cx="5120640" cy="274320"/>
          </a:xfrm>
          <a:prstGeom prst="rect">
            <a:avLst/>
          </a:prstGeom>
          <a:noFill/>
        </p:spPr>
        <p:txBody>
          <a:bodyPr wrap="square">
            <a:spAutoFit/>
          </a:bodyPr>
          <a:lstStyle/>
          <a:p>
            <a:pPr algn="l"/>
            <a:r>
              <a:rPr sz="1050" b="0" i="0">
                <a:solidFill>
                  <a:srgbClr val="CCC8BE"/>
                </a:solidFill>
                <a:latin typeface="Calibri"/>
              </a:rPr>
              <a:t>▸  Demand Generation</a:t>
            </a:r>
          </a:p>
        </p:txBody>
      </p:sp>
      <p:sp>
        <p:nvSpPr>
          <p:cNvPr id="19" name="TextBox 18"/>
          <p:cNvSpPr txBox="1"/>
          <p:nvPr/>
        </p:nvSpPr>
        <p:spPr>
          <a:xfrm>
            <a:off x="6492240" y="3182112"/>
            <a:ext cx="5120640" cy="274320"/>
          </a:xfrm>
          <a:prstGeom prst="rect">
            <a:avLst/>
          </a:prstGeom>
          <a:noFill/>
        </p:spPr>
        <p:txBody>
          <a:bodyPr wrap="square">
            <a:spAutoFit/>
          </a:bodyPr>
          <a:lstStyle/>
          <a:p>
            <a:pPr algn="l"/>
            <a:r>
              <a:rPr sz="1050" b="0" i="0">
                <a:solidFill>
                  <a:srgbClr val="CCC8BE"/>
                </a:solidFill>
                <a:latin typeface="Calibri"/>
              </a:rPr>
              <a:t>▸  Account Strategy</a:t>
            </a:r>
          </a:p>
        </p:txBody>
      </p:sp>
      <p:sp>
        <p:nvSpPr>
          <p:cNvPr id="20" name="TextBox 19"/>
          <p:cNvSpPr txBox="1"/>
          <p:nvPr/>
        </p:nvSpPr>
        <p:spPr>
          <a:xfrm>
            <a:off x="6492240" y="3438144"/>
            <a:ext cx="5120640" cy="274320"/>
          </a:xfrm>
          <a:prstGeom prst="rect">
            <a:avLst/>
          </a:prstGeom>
          <a:noFill/>
        </p:spPr>
        <p:txBody>
          <a:bodyPr wrap="square">
            <a:spAutoFit/>
          </a:bodyPr>
          <a:lstStyle/>
          <a:p>
            <a:pPr algn="l"/>
            <a:r>
              <a:rPr sz="1050" b="0" i="0">
                <a:solidFill>
                  <a:srgbClr val="CCC8BE"/>
                </a:solidFill>
                <a:latin typeface="Calibri"/>
              </a:rPr>
              <a:t>▸  Pipeline Development</a:t>
            </a:r>
          </a:p>
        </p:txBody>
      </p:sp>
      <p:sp>
        <p:nvSpPr>
          <p:cNvPr id="21" name="TextBox 20"/>
          <p:cNvSpPr txBox="1"/>
          <p:nvPr/>
        </p:nvSpPr>
        <p:spPr>
          <a:xfrm>
            <a:off x="6492240" y="3694176"/>
            <a:ext cx="5120640" cy="274320"/>
          </a:xfrm>
          <a:prstGeom prst="rect">
            <a:avLst/>
          </a:prstGeom>
          <a:noFill/>
        </p:spPr>
        <p:txBody>
          <a:bodyPr wrap="square">
            <a:spAutoFit/>
          </a:bodyPr>
          <a:lstStyle/>
          <a:p>
            <a:pPr algn="l"/>
            <a:r>
              <a:rPr sz="1050" b="0" i="0">
                <a:solidFill>
                  <a:srgbClr val="CCC8BE"/>
                </a:solidFill>
                <a:latin typeface="Calibri"/>
              </a:rPr>
              <a:t>▸  Market Partnerships</a:t>
            </a:r>
          </a:p>
        </p:txBody>
      </p:sp>
      <p:sp>
        <p:nvSpPr>
          <p:cNvPr id="22" name="TextBox 21"/>
          <p:cNvSpPr txBox="1"/>
          <p:nvPr/>
        </p:nvSpPr>
        <p:spPr>
          <a:xfrm>
            <a:off x="6492240" y="3950208"/>
            <a:ext cx="5120640" cy="274320"/>
          </a:xfrm>
          <a:prstGeom prst="rect">
            <a:avLst/>
          </a:prstGeom>
          <a:noFill/>
        </p:spPr>
        <p:txBody>
          <a:bodyPr wrap="square">
            <a:spAutoFit/>
          </a:bodyPr>
          <a:lstStyle/>
          <a:p>
            <a:pPr algn="l"/>
            <a:r>
              <a:rPr sz="1050" b="0" i="0">
                <a:solidFill>
                  <a:srgbClr val="CCC8BE"/>
                </a:solidFill>
                <a:latin typeface="Calibri"/>
              </a:rPr>
              <a:t>▸  Segment Growth</a:t>
            </a:r>
          </a:p>
        </p:txBody>
      </p:sp>
      <p:sp>
        <p:nvSpPr>
          <p:cNvPr id="23" name="Rectangle 22"/>
          <p:cNvSpPr/>
          <p:nvPr/>
        </p:nvSpPr>
        <p:spPr>
          <a:xfrm>
            <a:off x="457200" y="6035040"/>
            <a:ext cx="11247120" cy="548640"/>
          </a:xfrm>
          <a:prstGeom prst="rect">
            <a:avLst/>
          </a:prstGeom>
          <a:solidFill>
            <a:srgbClr val="1A1608">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40080" y="6080760"/>
            <a:ext cx="10972800" cy="411480"/>
          </a:xfrm>
          <a:prstGeom prst="rect">
            <a:avLst/>
          </a:prstGeom>
          <a:noFill/>
        </p:spPr>
        <p:txBody>
          <a:bodyPr wrap="square">
            <a:spAutoFit/>
          </a:bodyPr>
          <a:lstStyle/>
          <a:p>
            <a:pPr algn="l"/>
            <a:r>
              <a:rPr sz="1300" b="0" i="1">
                <a:solidFill>
                  <a:srgbClr val="C9A84C"/>
                </a:solidFill>
                <a:latin typeface="Calibri"/>
              </a:rPr>
              <a:t>This structure strengthens the GM role.  It does not compete with it.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88952" cy="6858000"/>
          </a:xfrm>
          <a:prstGeom prst="rect">
            <a:avLst/>
          </a:prstGeom>
          <a:solidFill>
            <a:srgbClr val="0A0A0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54864" cy="6858000"/>
          </a:xfrm>
          <a:prstGeom prst="rect">
            <a:avLst/>
          </a:prstGeom>
          <a:solidFill>
            <a:srgbClr val="C9A84C">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274320"/>
            <a:ext cx="7315200" cy="274320"/>
          </a:xfrm>
          <a:prstGeom prst="rect">
            <a:avLst/>
          </a:prstGeom>
          <a:noFill/>
        </p:spPr>
        <p:txBody>
          <a:bodyPr wrap="square">
            <a:spAutoFit/>
          </a:bodyPr>
          <a:lstStyle/>
          <a:p>
            <a:pPr algn="l"/>
            <a:r>
              <a:rPr sz="800" b="0" i="0">
                <a:solidFill>
                  <a:srgbClr val="C9A84C"/>
                </a:solidFill>
                <a:latin typeface="Calibri"/>
              </a:rPr>
              <a:t>REVENUE MODEL &amp; KPIs</a:t>
            </a:r>
          </a:p>
        </p:txBody>
      </p:sp>
      <p:sp>
        <p:nvSpPr>
          <p:cNvPr id="5" name="TextBox 4"/>
          <p:cNvSpPr txBox="1"/>
          <p:nvPr/>
        </p:nvSpPr>
        <p:spPr>
          <a:xfrm>
            <a:off x="457200" y="594360"/>
            <a:ext cx="7315200" cy="1371600"/>
          </a:xfrm>
          <a:prstGeom prst="rect">
            <a:avLst/>
          </a:prstGeom>
          <a:noFill/>
        </p:spPr>
        <p:txBody>
          <a:bodyPr wrap="square">
            <a:spAutoFit/>
          </a:bodyPr>
          <a:lstStyle/>
          <a:p>
            <a:pPr algn="l"/>
            <a:r>
              <a:rPr sz="2800" b="1" i="0">
                <a:solidFill>
                  <a:srgbClr val="F5F2EC"/>
                </a:solidFill>
                <a:latin typeface="Calibri Light"/>
              </a:rPr>
              <a:t>Objectives, Revenue Streams &amp; Dashboard</a:t>
            </a:r>
          </a:p>
        </p:txBody>
      </p:sp>
      <p:sp>
        <p:nvSpPr>
          <p:cNvPr id="6" name="Rectangle 5"/>
          <p:cNvSpPr/>
          <p:nvPr/>
        </p:nvSpPr>
        <p:spPr>
          <a:xfrm>
            <a:off x="457200" y="1371600"/>
            <a:ext cx="2286000" cy="18288"/>
          </a:xfrm>
          <a:prstGeom prst="rect">
            <a:avLst/>
          </a:prstGeom>
          <a:solidFill>
            <a:srgbClr val="C9A8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457200" y="1645920"/>
            <a:ext cx="3657600" cy="4937760"/>
          </a:xfrm>
          <a:prstGeom prst="rect">
            <a:avLst/>
          </a:prstGeom>
          <a:solidFill>
            <a:srgbClr val="1A1A1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40080" y="1783080"/>
            <a:ext cx="1828800" cy="256032"/>
          </a:xfrm>
          <a:prstGeom prst="rect">
            <a:avLst/>
          </a:prstGeom>
          <a:noFill/>
        </p:spPr>
        <p:txBody>
          <a:bodyPr wrap="square">
            <a:spAutoFit/>
          </a:bodyPr>
          <a:lstStyle/>
          <a:p>
            <a:pPr algn="l"/>
            <a:r>
              <a:rPr sz="750" b="1" i="0">
                <a:solidFill>
                  <a:srgbClr val="C9A84C"/>
                </a:solidFill>
                <a:latin typeface="Calibri"/>
              </a:rPr>
              <a:t>OBJECTIVES</a:t>
            </a:r>
          </a:p>
        </p:txBody>
      </p:sp>
      <p:sp>
        <p:nvSpPr>
          <p:cNvPr id="9" name="Rectangle 8"/>
          <p:cNvSpPr/>
          <p:nvPr/>
        </p:nvSpPr>
        <p:spPr>
          <a:xfrm>
            <a:off x="640080" y="2148840"/>
            <a:ext cx="1371600" cy="18288"/>
          </a:xfrm>
          <a:prstGeom prst="rect">
            <a:avLst/>
          </a:prstGeom>
          <a:solidFill>
            <a:srgbClr val="C9A8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40080" y="2331720"/>
            <a:ext cx="3291840" cy="274320"/>
          </a:xfrm>
          <a:prstGeom prst="rect">
            <a:avLst/>
          </a:prstGeom>
          <a:noFill/>
        </p:spPr>
        <p:txBody>
          <a:bodyPr wrap="square">
            <a:spAutoFit/>
          </a:bodyPr>
          <a:lstStyle/>
          <a:p>
            <a:pPr algn="l"/>
            <a:r>
              <a:rPr sz="1050" b="0" i="0">
                <a:solidFill>
                  <a:srgbClr val="CCC8BE"/>
                </a:solidFill>
                <a:latin typeface="Calibri"/>
              </a:rPr>
              <a:t>▸  Increase group room nights</a:t>
            </a:r>
          </a:p>
        </p:txBody>
      </p:sp>
      <p:sp>
        <p:nvSpPr>
          <p:cNvPr id="11" name="TextBox 10"/>
          <p:cNvSpPr txBox="1"/>
          <p:nvPr/>
        </p:nvSpPr>
        <p:spPr>
          <a:xfrm>
            <a:off x="640080" y="2587752"/>
            <a:ext cx="3291840" cy="274320"/>
          </a:xfrm>
          <a:prstGeom prst="rect">
            <a:avLst/>
          </a:prstGeom>
          <a:noFill/>
        </p:spPr>
        <p:txBody>
          <a:bodyPr wrap="square">
            <a:spAutoFit/>
          </a:bodyPr>
          <a:lstStyle/>
          <a:p>
            <a:pPr algn="l"/>
            <a:r>
              <a:rPr sz="1050" b="0" i="0">
                <a:solidFill>
                  <a:srgbClr val="CCC8BE"/>
                </a:solidFill>
                <a:latin typeface="Calibri"/>
              </a:rPr>
              <a:t>▸  Grow banquet &amp; event revenue</a:t>
            </a:r>
          </a:p>
        </p:txBody>
      </p:sp>
      <p:sp>
        <p:nvSpPr>
          <p:cNvPr id="12" name="TextBox 11"/>
          <p:cNvSpPr txBox="1"/>
          <p:nvPr/>
        </p:nvSpPr>
        <p:spPr>
          <a:xfrm>
            <a:off x="640080" y="2843784"/>
            <a:ext cx="3291840" cy="274320"/>
          </a:xfrm>
          <a:prstGeom prst="rect">
            <a:avLst/>
          </a:prstGeom>
          <a:noFill/>
        </p:spPr>
        <p:txBody>
          <a:bodyPr wrap="square">
            <a:spAutoFit/>
          </a:bodyPr>
          <a:lstStyle/>
          <a:p>
            <a:pPr algn="l"/>
            <a:r>
              <a:rPr sz="1050" b="0" i="0">
                <a:solidFill>
                  <a:srgbClr val="CCC8BE"/>
                </a:solidFill>
                <a:latin typeface="Calibri"/>
              </a:rPr>
              <a:t>▸  Improve weekday occupancy</a:t>
            </a:r>
          </a:p>
        </p:txBody>
      </p:sp>
      <p:sp>
        <p:nvSpPr>
          <p:cNvPr id="13" name="TextBox 12"/>
          <p:cNvSpPr txBox="1"/>
          <p:nvPr/>
        </p:nvSpPr>
        <p:spPr>
          <a:xfrm>
            <a:off x="640080" y="3099816"/>
            <a:ext cx="3291840" cy="274320"/>
          </a:xfrm>
          <a:prstGeom prst="rect">
            <a:avLst/>
          </a:prstGeom>
          <a:noFill/>
        </p:spPr>
        <p:txBody>
          <a:bodyPr wrap="square">
            <a:spAutoFit/>
          </a:bodyPr>
          <a:lstStyle/>
          <a:p>
            <a:pPr algn="l"/>
            <a:r>
              <a:rPr sz="1050" b="0" i="0">
                <a:solidFill>
                  <a:srgbClr val="CCC8BE"/>
                </a:solidFill>
                <a:latin typeface="Calibri"/>
              </a:rPr>
              <a:t>▸  Build repeatable demand pipeline</a:t>
            </a:r>
          </a:p>
        </p:txBody>
      </p:sp>
      <p:sp>
        <p:nvSpPr>
          <p:cNvPr id="14" name="Rectangle 13"/>
          <p:cNvSpPr/>
          <p:nvPr/>
        </p:nvSpPr>
        <p:spPr>
          <a:xfrm>
            <a:off x="4343400" y="1645920"/>
            <a:ext cx="3657600" cy="4937760"/>
          </a:xfrm>
          <a:prstGeom prst="rect">
            <a:avLst/>
          </a:prstGeom>
          <a:solidFill>
            <a:srgbClr val="1A1A1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526280" y="1783080"/>
            <a:ext cx="1828800" cy="256032"/>
          </a:xfrm>
          <a:prstGeom prst="rect">
            <a:avLst/>
          </a:prstGeom>
          <a:noFill/>
        </p:spPr>
        <p:txBody>
          <a:bodyPr wrap="square">
            <a:spAutoFit/>
          </a:bodyPr>
          <a:lstStyle/>
          <a:p>
            <a:pPr algn="l"/>
            <a:r>
              <a:rPr sz="750" b="1" i="0">
                <a:solidFill>
                  <a:srgbClr val="C9A84C"/>
                </a:solidFill>
                <a:latin typeface="Calibri"/>
              </a:rPr>
              <a:t>REVENUE STREAMS</a:t>
            </a:r>
          </a:p>
        </p:txBody>
      </p:sp>
      <p:sp>
        <p:nvSpPr>
          <p:cNvPr id="16" name="Rectangle 15"/>
          <p:cNvSpPr/>
          <p:nvPr/>
        </p:nvSpPr>
        <p:spPr>
          <a:xfrm>
            <a:off x="4526280" y="2148840"/>
            <a:ext cx="1371600" cy="18288"/>
          </a:xfrm>
          <a:prstGeom prst="rect">
            <a:avLst/>
          </a:prstGeom>
          <a:solidFill>
            <a:srgbClr val="C9A8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4526280" y="2331720"/>
            <a:ext cx="3291840" cy="274320"/>
          </a:xfrm>
          <a:prstGeom prst="rect">
            <a:avLst/>
          </a:prstGeom>
          <a:noFill/>
        </p:spPr>
        <p:txBody>
          <a:bodyPr wrap="square">
            <a:spAutoFit/>
          </a:bodyPr>
          <a:lstStyle/>
          <a:p>
            <a:pPr algn="l"/>
            <a:r>
              <a:rPr sz="1050" b="0" i="0">
                <a:solidFill>
                  <a:srgbClr val="CCC8BE"/>
                </a:solidFill>
                <a:latin typeface="Calibri"/>
              </a:rPr>
              <a:t>▸  Corporate group room blocks</a:t>
            </a:r>
          </a:p>
        </p:txBody>
      </p:sp>
      <p:sp>
        <p:nvSpPr>
          <p:cNvPr id="18" name="TextBox 17"/>
          <p:cNvSpPr txBox="1"/>
          <p:nvPr/>
        </p:nvSpPr>
        <p:spPr>
          <a:xfrm>
            <a:off x="4526280" y="2587752"/>
            <a:ext cx="3291840" cy="274320"/>
          </a:xfrm>
          <a:prstGeom prst="rect">
            <a:avLst/>
          </a:prstGeom>
          <a:noFill/>
        </p:spPr>
        <p:txBody>
          <a:bodyPr wrap="square">
            <a:spAutoFit/>
          </a:bodyPr>
          <a:lstStyle/>
          <a:p>
            <a:pPr algn="l"/>
            <a:r>
              <a:rPr sz="1050" b="0" i="0">
                <a:solidFill>
                  <a:srgbClr val="CCC8BE"/>
                </a:solidFill>
                <a:latin typeface="Calibri"/>
              </a:rPr>
              <a:t>▸  Ministry retreat packages</a:t>
            </a:r>
          </a:p>
        </p:txBody>
      </p:sp>
      <p:sp>
        <p:nvSpPr>
          <p:cNvPr id="19" name="TextBox 18"/>
          <p:cNvSpPr txBox="1"/>
          <p:nvPr/>
        </p:nvSpPr>
        <p:spPr>
          <a:xfrm>
            <a:off x="4526280" y="2843784"/>
            <a:ext cx="3291840" cy="274320"/>
          </a:xfrm>
          <a:prstGeom prst="rect">
            <a:avLst/>
          </a:prstGeom>
          <a:noFill/>
        </p:spPr>
        <p:txBody>
          <a:bodyPr wrap="square">
            <a:spAutoFit/>
          </a:bodyPr>
          <a:lstStyle/>
          <a:p>
            <a:pPr algn="l"/>
            <a:r>
              <a:rPr sz="1050" b="0" i="0">
                <a:solidFill>
                  <a:srgbClr val="CCC8BE"/>
                </a:solidFill>
                <a:latin typeface="Calibri"/>
              </a:rPr>
              <a:t>▸  Wedding weekend packages</a:t>
            </a:r>
          </a:p>
        </p:txBody>
      </p:sp>
      <p:sp>
        <p:nvSpPr>
          <p:cNvPr id="20" name="TextBox 19"/>
          <p:cNvSpPr txBox="1"/>
          <p:nvPr/>
        </p:nvSpPr>
        <p:spPr>
          <a:xfrm>
            <a:off x="4526280" y="3099816"/>
            <a:ext cx="3291840" cy="274320"/>
          </a:xfrm>
          <a:prstGeom prst="rect">
            <a:avLst/>
          </a:prstGeom>
          <a:noFill/>
        </p:spPr>
        <p:txBody>
          <a:bodyPr wrap="square">
            <a:spAutoFit/>
          </a:bodyPr>
          <a:lstStyle/>
          <a:p>
            <a:pPr algn="l"/>
            <a:r>
              <a:rPr sz="1050" b="0" i="0">
                <a:solidFill>
                  <a:srgbClr val="CCC8BE"/>
                </a:solidFill>
                <a:latin typeface="Calibri"/>
              </a:rPr>
              <a:t>▸  Alumni &amp; reunion events</a:t>
            </a:r>
          </a:p>
        </p:txBody>
      </p:sp>
      <p:sp>
        <p:nvSpPr>
          <p:cNvPr id="21" name="TextBox 20"/>
          <p:cNvSpPr txBox="1"/>
          <p:nvPr/>
        </p:nvSpPr>
        <p:spPr>
          <a:xfrm>
            <a:off x="4526280" y="3355848"/>
            <a:ext cx="3291840" cy="274320"/>
          </a:xfrm>
          <a:prstGeom prst="rect">
            <a:avLst/>
          </a:prstGeom>
          <a:noFill/>
        </p:spPr>
        <p:txBody>
          <a:bodyPr wrap="square">
            <a:spAutoFit/>
          </a:bodyPr>
          <a:lstStyle/>
          <a:p>
            <a:pPr algn="l"/>
            <a:r>
              <a:rPr sz="1050" b="0" i="0">
                <a:solidFill>
                  <a:srgbClr val="CCC8BE"/>
                </a:solidFill>
                <a:latin typeface="Calibri"/>
              </a:rPr>
              <a:t>▸  Planner referral commissions</a:t>
            </a:r>
          </a:p>
        </p:txBody>
      </p:sp>
      <p:sp>
        <p:nvSpPr>
          <p:cNvPr id="22" name="Rectangle 21"/>
          <p:cNvSpPr/>
          <p:nvPr/>
        </p:nvSpPr>
        <p:spPr>
          <a:xfrm>
            <a:off x="8229600" y="1645920"/>
            <a:ext cx="3657600" cy="4937760"/>
          </a:xfrm>
          <a:prstGeom prst="rect">
            <a:avLst/>
          </a:prstGeom>
          <a:solidFill>
            <a:srgbClr val="1A1A1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8412480" y="1783080"/>
            <a:ext cx="1828800" cy="256032"/>
          </a:xfrm>
          <a:prstGeom prst="rect">
            <a:avLst/>
          </a:prstGeom>
          <a:noFill/>
        </p:spPr>
        <p:txBody>
          <a:bodyPr wrap="square">
            <a:spAutoFit/>
          </a:bodyPr>
          <a:lstStyle/>
          <a:p>
            <a:pPr algn="l"/>
            <a:r>
              <a:rPr sz="750" b="1" i="0">
                <a:solidFill>
                  <a:srgbClr val="C9A84C"/>
                </a:solidFill>
                <a:latin typeface="Calibri"/>
              </a:rPr>
              <a:t>DASHBOARD KPIs</a:t>
            </a:r>
          </a:p>
        </p:txBody>
      </p:sp>
      <p:sp>
        <p:nvSpPr>
          <p:cNvPr id="24" name="Rectangle 23"/>
          <p:cNvSpPr/>
          <p:nvPr/>
        </p:nvSpPr>
        <p:spPr>
          <a:xfrm>
            <a:off x="8412480" y="2148840"/>
            <a:ext cx="1371600" cy="18288"/>
          </a:xfrm>
          <a:prstGeom prst="rect">
            <a:avLst/>
          </a:prstGeom>
          <a:solidFill>
            <a:srgbClr val="C9A8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412480" y="2331720"/>
            <a:ext cx="3291840" cy="274320"/>
          </a:xfrm>
          <a:prstGeom prst="rect">
            <a:avLst/>
          </a:prstGeom>
          <a:noFill/>
        </p:spPr>
        <p:txBody>
          <a:bodyPr wrap="square">
            <a:spAutoFit/>
          </a:bodyPr>
          <a:lstStyle/>
          <a:p>
            <a:pPr algn="l"/>
            <a:r>
              <a:rPr sz="1050" b="0" i="0">
                <a:solidFill>
                  <a:srgbClr val="CCC8BE"/>
                </a:solidFill>
                <a:latin typeface="Calibri"/>
              </a:rPr>
              <a:t>▸  Group room nights / month</a:t>
            </a:r>
          </a:p>
        </p:txBody>
      </p:sp>
      <p:sp>
        <p:nvSpPr>
          <p:cNvPr id="26" name="TextBox 25"/>
          <p:cNvSpPr txBox="1"/>
          <p:nvPr/>
        </p:nvSpPr>
        <p:spPr>
          <a:xfrm>
            <a:off x="8412480" y="2587752"/>
            <a:ext cx="3291840" cy="274320"/>
          </a:xfrm>
          <a:prstGeom prst="rect">
            <a:avLst/>
          </a:prstGeom>
          <a:noFill/>
        </p:spPr>
        <p:txBody>
          <a:bodyPr wrap="square">
            <a:spAutoFit/>
          </a:bodyPr>
          <a:lstStyle/>
          <a:p>
            <a:pPr algn="l"/>
            <a:r>
              <a:rPr sz="1050" b="0" i="0">
                <a:solidFill>
                  <a:srgbClr val="CCC8BE"/>
                </a:solidFill>
                <a:latin typeface="Calibri"/>
              </a:rPr>
              <a:t>▸  Banquet revenue / quarter</a:t>
            </a:r>
          </a:p>
        </p:txBody>
      </p:sp>
      <p:sp>
        <p:nvSpPr>
          <p:cNvPr id="27" name="TextBox 26"/>
          <p:cNvSpPr txBox="1"/>
          <p:nvPr/>
        </p:nvSpPr>
        <p:spPr>
          <a:xfrm>
            <a:off x="8412480" y="2843784"/>
            <a:ext cx="3291840" cy="274320"/>
          </a:xfrm>
          <a:prstGeom prst="rect">
            <a:avLst/>
          </a:prstGeom>
          <a:noFill/>
        </p:spPr>
        <p:txBody>
          <a:bodyPr wrap="square">
            <a:spAutoFit/>
          </a:bodyPr>
          <a:lstStyle/>
          <a:p>
            <a:pPr algn="l"/>
            <a:r>
              <a:rPr sz="1050" b="0" i="0">
                <a:solidFill>
                  <a:srgbClr val="CCC8BE"/>
                </a:solidFill>
                <a:latin typeface="Calibri"/>
              </a:rPr>
              <a:t>▸  Weekday occupancy %</a:t>
            </a:r>
          </a:p>
        </p:txBody>
      </p:sp>
      <p:sp>
        <p:nvSpPr>
          <p:cNvPr id="28" name="TextBox 27"/>
          <p:cNvSpPr txBox="1"/>
          <p:nvPr/>
        </p:nvSpPr>
        <p:spPr>
          <a:xfrm>
            <a:off x="8412480" y="3099816"/>
            <a:ext cx="3291840" cy="274320"/>
          </a:xfrm>
          <a:prstGeom prst="rect">
            <a:avLst/>
          </a:prstGeom>
          <a:noFill/>
        </p:spPr>
        <p:txBody>
          <a:bodyPr wrap="square">
            <a:spAutoFit/>
          </a:bodyPr>
          <a:lstStyle/>
          <a:p>
            <a:pPr algn="l"/>
            <a:r>
              <a:rPr sz="1050" b="0" i="0">
                <a:solidFill>
                  <a:srgbClr val="CCC8BE"/>
                </a:solidFill>
                <a:latin typeface="Calibri"/>
              </a:rPr>
              <a:t>▸  Pipeline value ($)</a:t>
            </a:r>
          </a:p>
        </p:txBody>
      </p:sp>
      <p:sp>
        <p:nvSpPr>
          <p:cNvPr id="29" name="TextBox 28"/>
          <p:cNvSpPr txBox="1"/>
          <p:nvPr/>
        </p:nvSpPr>
        <p:spPr>
          <a:xfrm>
            <a:off x="8412480" y="3355848"/>
            <a:ext cx="3291840" cy="274320"/>
          </a:xfrm>
          <a:prstGeom prst="rect">
            <a:avLst/>
          </a:prstGeom>
          <a:noFill/>
        </p:spPr>
        <p:txBody>
          <a:bodyPr wrap="square">
            <a:spAutoFit/>
          </a:bodyPr>
          <a:lstStyle/>
          <a:p>
            <a:pPr algn="l"/>
            <a:r>
              <a:rPr sz="1050" b="0" i="0">
                <a:solidFill>
                  <a:srgbClr val="CCC8BE"/>
                </a:solidFill>
                <a:latin typeface="Calibri"/>
              </a:rPr>
              <a:t>▸  Repeat booking rate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88952" cy="6858000"/>
          </a:xfrm>
          <a:prstGeom prst="rect">
            <a:avLst/>
          </a:prstGeom>
          <a:solidFill>
            <a:srgbClr val="0A0A0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54864" cy="6858000"/>
          </a:xfrm>
          <a:prstGeom prst="rect">
            <a:avLst/>
          </a:prstGeom>
          <a:solidFill>
            <a:srgbClr val="C9A84C">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274320"/>
            <a:ext cx="7315200" cy="274320"/>
          </a:xfrm>
          <a:prstGeom prst="rect">
            <a:avLst/>
          </a:prstGeom>
          <a:noFill/>
        </p:spPr>
        <p:txBody>
          <a:bodyPr wrap="square">
            <a:spAutoFit/>
          </a:bodyPr>
          <a:lstStyle/>
          <a:p>
            <a:pPr algn="l"/>
            <a:r>
              <a:rPr sz="800" b="0" i="0">
                <a:solidFill>
                  <a:srgbClr val="C9A84C"/>
                </a:solidFill>
                <a:latin typeface="Calibri"/>
              </a:rPr>
              <a:t>SUCCESS TIMELINE</a:t>
            </a:r>
          </a:p>
        </p:txBody>
      </p:sp>
      <p:sp>
        <p:nvSpPr>
          <p:cNvPr id="5" name="TextBox 4"/>
          <p:cNvSpPr txBox="1"/>
          <p:nvPr/>
        </p:nvSpPr>
        <p:spPr>
          <a:xfrm>
            <a:off x="457200" y="594360"/>
            <a:ext cx="7315200" cy="1371600"/>
          </a:xfrm>
          <a:prstGeom prst="rect">
            <a:avLst/>
          </a:prstGeom>
          <a:noFill/>
        </p:spPr>
        <p:txBody>
          <a:bodyPr wrap="square">
            <a:spAutoFit/>
          </a:bodyPr>
          <a:lstStyle/>
          <a:p>
            <a:pPr algn="l"/>
            <a:r>
              <a:rPr sz="2800" b="1" i="0">
                <a:solidFill>
                  <a:srgbClr val="F5F2EC"/>
                </a:solidFill>
                <a:latin typeface="Calibri Light"/>
              </a:rPr>
              <a:t>Measurable Milestones — First 24 Months</a:t>
            </a:r>
          </a:p>
        </p:txBody>
      </p:sp>
      <p:sp>
        <p:nvSpPr>
          <p:cNvPr id="6" name="Rectangle 5"/>
          <p:cNvSpPr/>
          <p:nvPr/>
        </p:nvSpPr>
        <p:spPr>
          <a:xfrm>
            <a:off x="457200" y="1371600"/>
            <a:ext cx="2286000" cy="18288"/>
          </a:xfrm>
          <a:prstGeom prst="rect">
            <a:avLst/>
          </a:prstGeom>
          <a:solidFill>
            <a:srgbClr val="C9A8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457200" y="2971800"/>
            <a:ext cx="11247120" cy="36576"/>
          </a:xfrm>
          <a:prstGeom prst="rect">
            <a:avLst/>
          </a:prstGeom>
          <a:solidFill>
            <a:srgbClr val="C9A84C">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2103120" y="2834640"/>
            <a:ext cx="228600" cy="228600"/>
          </a:xfrm>
          <a:prstGeom prst="ellipse">
            <a:avLst/>
          </a:prstGeom>
          <a:solidFill>
            <a:srgbClr val="C9A8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2194560" y="3063240"/>
            <a:ext cx="36576" cy="457200"/>
          </a:xfrm>
          <a:prstGeom prst="rect">
            <a:avLst/>
          </a:prstGeom>
          <a:solidFill>
            <a:srgbClr val="C9A84C">
              <a:alpha val="70588"/>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57200" y="3566160"/>
            <a:ext cx="3657600" cy="3017520"/>
          </a:xfrm>
          <a:prstGeom prst="rect">
            <a:avLst/>
          </a:prstGeom>
          <a:solidFill>
            <a:srgbClr val="1A1A1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80" y="3657600"/>
            <a:ext cx="3291840" cy="548640"/>
          </a:xfrm>
          <a:prstGeom prst="rect">
            <a:avLst/>
          </a:prstGeom>
          <a:noFill/>
        </p:spPr>
        <p:txBody>
          <a:bodyPr wrap="square">
            <a:spAutoFit/>
          </a:bodyPr>
          <a:lstStyle/>
          <a:p>
            <a:pPr algn="l"/>
            <a:r>
              <a:rPr sz="2200" b="1" i="0">
                <a:solidFill>
                  <a:srgbClr val="C9A84C"/>
                </a:solidFill>
                <a:latin typeface="Calibri Light"/>
              </a:rPr>
              <a:t>6 Months</a:t>
            </a:r>
          </a:p>
        </p:txBody>
      </p:sp>
      <p:sp>
        <p:nvSpPr>
          <p:cNvPr id="12" name="Rectangle 11"/>
          <p:cNvSpPr/>
          <p:nvPr/>
        </p:nvSpPr>
        <p:spPr>
          <a:xfrm>
            <a:off x="640080" y="4251960"/>
            <a:ext cx="1371600" cy="18288"/>
          </a:xfrm>
          <a:prstGeom prst="rect">
            <a:avLst/>
          </a:prstGeom>
          <a:solidFill>
            <a:srgbClr val="C9A8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40080" y="4389120"/>
            <a:ext cx="3291840" cy="274320"/>
          </a:xfrm>
          <a:prstGeom prst="rect">
            <a:avLst/>
          </a:prstGeom>
          <a:noFill/>
        </p:spPr>
        <p:txBody>
          <a:bodyPr wrap="square">
            <a:spAutoFit/>
          </a:bodyPr>
          <a:lstStyle/>
          <a:p>
            <a:pPr algn="l"/>
            <a:r>
              <a:rPr sz="1050" b="0" i="0">
                <a:solidFill>
                  <a:srgbClr val="CCC8BE"/>
                </a:solidFill>
                <a:latin typeface="Calibri"/>
              </a:rPr>
              <a:t>▸  Pipeline established across all 4 segments</a:t>
            </a:r>
          </a:p>
        </p:txBody>
      </p:sp>
      <p:sp>
        <p:nvSpPr>
          <p:cNvPr id="14" name="TextBox 13"/>
          <p:cNvSpPr txBox="1"/>
          <p:nvPr/>
        </p:nvSpPr>
        <p:spPr>
          <a:xfrm>
            <a:off x="640080" y="4645152"/>
            <a:ext cx="3291840" cy="274320"/>
          </a:xfrm>
          <a:prstGeom prst="rect">
            <a:avLst/>
          </a:prstGeom>
          <a:noFill/>
        </p:spPr>
        <p:txBody>
          <a:bodyPr wrap="square">
            <a:spAutoFit/>
          </a:bodyPr>
          <a:lstStyle/>
          <a:p>
            <a:pPr algn="l"/>
            <a:r>
              <a:rPr sz="1050" b="0" i="0">
                <a:solidFill>
                  <a:srgbClr val="CCC8BE"/>
                </a:solidFill>
                <a:latin typeface="Calibri"/>
              </a:rPr>
              <a:t>▸  First multi-segment group wins booked</a:t>
            </a:r>
          </a:p>
        </p:txBody>
      </p:sp>
      <p:sp>
        <p:nvSpPr>
          <p:cNvPr id="15" name="TextBox 14"/>
          <p:cNvSpPr txBox="1"/>
          <p:nvPr/>
        </p:nvSpPr>
        <p:spPr>
          <a:xfrm>
            <a:off x="640080" y="4901184"/>
            <a:ext cx="3291840" cy="274320"/>
          </a:xfrm>
          <a:prstGeom prst="rect">
            <a:avLst/>
          </a:prstGeom>
          <a:noFill/>
        </p:spPr>
        <p:txBody>
          <a:bodyPr wrap="square">
            <a:spAutoFit/>
          </a:bodyPr>
          <a:lstStyle/>
          <a:p>
            <a:pPr algn="l"/>
            <a:r>
              <a:rPr sz="1050" b="0" i="0">
                <a:solidFill>
                  <a:srgbClr val="CCC8BE"/>
                </a:solidFill>
                <a:latin typeface="Calibri"/>
              </a:rPr>
              <a:t>▸  Early revenue on the books</a:t>
            </a:r>
          </a:p>
        </p:txBody>
      </p:sp>
      <p:sp>
        <p:nvSpPr>
          <p:cNvPr id="16" name="TextBox 15"/>
          <p:cNvSpPr txBox="1"/>
          <p:nvPr/>
        </p:nvSpPr>
        <p:spPr>
          <a:xfrm>
            <a:off x="640080" y="5157216"/>
            <a:ext cx="3291840" cy="274320"/>
          </a:xfrm>
          <a:prstGeom prst="rect">
            <a:avLst/>
          </a:prstGeom>
          <a:noFill/>
        </p:spPr>
        <p:txBody>
          <a:bodyPr wrap="square">
            <a:spAutoFit/>
          </a:bodyPr>
          <a:lstStyle/>
          <a:p>
            <a:pPr algn="l"/>
            <a:r>
              <a:rPr sz="1050" b="0" i="0">
                <a:solidFill>
                  <a:srgbClr val="CCC8BE"/>
                </a:solidFill>
                <a:latin typeface="Calibri"/>
              </a:rPr>
              <a:t>▸  Planner relationships initiated</a:t>
            </a:r>
          </a:p>
        </p:txBody>
      </p:sp>
      <p:sp>
        <p:nvSpPr>
          <p:cNvPr id="17" name="Oval 16"/>
          <p:cNvSpPr/>
          <p:nvPr/>
        </p:nvSpPr>
        <p:spPr>
          <a:xfrm>
            <a:off x="5989320" y="2834640"/>
            <a:ext cx="228600" cy="228600"/>
          </a:xfrm>
          <a:prstGeom prst="ellipse">
            <a:avLst/>
          </a:prstGeom>
          <a:solidFill>
            <a:srgbClr val="C9A8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6080760" y="3063240"/>
            <a:ext cx="36576" cy="457200"/>
          </a:xfrm>
          <a:prstGeom prst="rect">
            <a:avLst/>
          </a:prstGeom>
          <a:solidFill>
            <a:srgbClr val="C9A84C">
              <a:alpha val="70588"/>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4343400" y="3566160"/>
            <a:ext cx="3657600" cy="3017520"/>
          </a:xfrm>
          <a:prstGeom prst="rect">
            <a:avLst/>
          </a:prstGeom>
          <a:solidFill>
            <a:srgbClr val="1A1A1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4526280" y="3657600"/>
            <a:ext cx="3291840" cy="548640"/>
          </a:xfrm>
          <a:prstGeom prst="rect">
            <a:avLst/>
          </a:prstGeom>
          <a:noFill/>
        </p:spPr>
        <p:txBody>
          <a:bodyPr wrap="square">
            <a:spAutoFit/>
          </a:bodyPr>
          <a:lstStyle/>
          <a:p>
            <a:pPr algn="l"/>
            <a:r>
              <a:rPr sz="2200" b="1" i="0">
                <a:solidFill>
                  <a:srgbClr val="C9A84C"/>
                </a:solidFill>
                <a:latin typeface="Calibri Light"/>
              </a:rPr>
              <a:t>12 Months</a:t>
            </a:r>
          </a:p>
        </p:txBody>
      </p:sp>
      <p:sp>
        <p:nvSpPr>
          <p:cNvPr id="21" name="Rectangle 20"/>
          <p:cNvSpPr/>
          <p:nvPr/>
        </p:nvSpPr>
        <p:spPr>
          <a:xfrm>
            <a:off x="4526280" y="4251960"/>
            <a:ext cx="1371600" cy="18288"/>
          </a:xfrm>
          <a:prstGeom prst="rect">
            <a:avLst/>
          </a:prstGeom>
          <a:solidFill>
            <a:srgbClr val="C9A8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4526280" y="4389120"/>
            <a:ext cx="3291840" cy="274320"/>
          </a:xfrm>
          <a:prstGeom prst="rect">
            <a:avLst/>
          </a:prstGeom>
          <a:noFill/>
        </p:spPr>
        <p:txBody>
          <a:bodyPr wrap="square">
            <a:spAutoFit/>
          </a:bodyPr>
          <a:lstStyle/>
          <a:p>
            <a:pPr algn="l"/>
            <a:r>
              <a:rPr sz="1050" b="0" i="0">
                <a:solidFill>
                  <a:srgbClr val="CCC8BE"/>
                </a:solidFill>
                <a:latin typeface="Calibri"/>
              </a:rPr>
              <a:t>▸  Measurable lift in group room nights</a:t>
            </a:r>
          </a:p>
        </p:txBody>
      </p:sp>
      <p:sp>
        <p:nvSpPr>
          <p:cNvPr id="23" name="TextBox 22"/>
          <p:cNvSpPr txBox="1"/>
          <p:nvPr/>
        </p:nvSpPr>
        <p:spPr>
          <a:xfrm>
            <a:off x="4526280" y="4645152"/>
            <a:ext cx="3291840" cy="274320"/>
          </a:xfrm>
          <a:prstGeom prst="rect">
            <a:avLst/>
          </a:prstGeom>
          <a:noFill/>
        </p:spPr>
        <p:txBody>
          <a:bodyPr wrap="square">
            <a:spAutoFit/>
          </a:bodyPr>
          <a:lstStyle/>
          <a:p>
            <a:pPr algn="l"/>
            <a:r>
              <a:rPr sz="1050" b="0" i="0">
                <a:solidFill>
                  <a:srgbClr val="CCC8BE"/>
                </a:solidFill>
                <a:latin typeface="Calibri"/>
              </a:rPr>
              <a:t>▸  Increased banquet &amp; event revenue</a:t>
            </a:r>
          </a:p>
        </p:txBody>
      </p:sp>
      <p:sp>
        <p:nvSpPr>
          <p:cNvPr id="24" name="TextBox 23"/>
          <p:cNvSpPr txBox="1"/>
          <p:nvPr/>
        </p:nvSpPr>
        <p:spPr>
          <a:xfrm>
            <a:off x="4526280" y="4901184"/>
            <a:ext cx="3291840" cy="274320"/>
          </a:xfrm>
          <a:prstGeom prst="rect">
            <a:avLst/>
          </a:prstGeom>
          <a:noFill/>
        </p:spPr>
        <p:txBody>
          <a:bodyPr wrap="square">
            <a:spAutoFit/>
          </a:bodyPr>
          <a:lstStyle/>
          <a:p>
            <a:pPr algn="l"/>
            <a:r>
              <a:rPr sz="1050" b="0" i="0">
                <a:solidFill>
                  <a:srgbClr val="CCC8BE"/>
                </a:solidFill>
                <a:latin typeface="Calibri"/>
              </a:rPr>
              <a:t>▸  Weekday occupancy improvement visible</a:t>
            </a:r>
          </a:p>
        </p:txBody>
      </p:sp>
      <p:sp>
        <p:nvSpPr>
          <p:cNvPr id="25" name="TextBox 24"/>
          <p:cNvSpPr txBox="1"/>
          <p:nvPr/>
        </p:nvSpPr>
        <p:spPr>
          <a:xfrm>
            <a:off x="4526280" y="5157216"/>
            <a:ext cx="3291840" cy="274320"/>
          </a:xfrm>
          <a:prstGeom prst="rect">
            <a:avLst/>
          </a:prstGeom>
          <a:noFill/>
        </p:spPr>
        <p:txBody>
          <a:bodyPr wrap="square">
            <a:spAutoFit/>
          </a:bodyPr>
          <a:lstStyle/>
          <a:p>
            <a:pPr algn="l"/>
            <a:r>
              <a:rPr sz="1050" b="0" i="0">
                <a:solidFill>
                  <a:srgbClr val="CCC8BE"/>
                </a:solidFill>
                <a:latin typeface="Calibri"/>
              </a:rPr>
              <a:t>▸  Repeat bookings emerging</a:t>
            </a:r>
          </a:p>
        </p:txBody>
      </p:sp>
      <p:sp>
        <p:nvSpPr>
          <p:cNvPr id="26" name="Oval 25"/>
          <p:cNvSpPr/>
          <p:nvPr/>
        </p:nvSpPr>
        <p:spPr>
          <a:xfrm>
            <a:off x="9875520" y="2834640"/>
            <a:ext cx="228600" cy="228600"/>
          </a:xfrm>
          <a:prstGeom prst="ellipse">
            <a:avLst/>
          </a:prstGeom>
          <a:solidFill>
            <a:srgbClr val="C9A8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9966960" y="3063240"/>
            <a:ext cx="36576" cy="457200"/>
          </a:xfrm>
          <a:prstGeom prst="rect">
            <a:avLst/>
          </a:prstGeom>
          <a:solidFill>
            <a:srgbClr val="C9A84C">
              <a:alpha val="70588"/>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8229600" y="3566160"/>
            <a:ext cx="3657600" cy="3017520"/>
          </a:xfrm>
          <a:prstGeom prst="rect">
            <a:avLst/>
          </a:prstGeom>
          <a:solidFill>
            <a:srgbClr val="1A1A1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8412480" y="3657600"/>
            <a:ext cx="3291840" cy="548640"/>
          </a:xfrm>
          <a:prstGeom prst="rect">
            <a:avLst/>
          </a:prstGeom>
          <a:noFill/>
        </p:spPr>
        <p:txBody>
          <a:bodyPr wrap="square">
            <a:spAutoFit/>
          </a:bodyPr>
          <a:lstStyle/>
          <a:p>
            <a:pPr algn="l"/>
            <a:r>
              <a:rPr sz="2200" b="1" i="0">
                <a:solidFill>
                  <a:srgbClr val="C9A84C"/>
                </a:solidFill>
                <a:latin typeface="Calibri Light"/>
              </a:rPr>
              <a:t>24 Months</a:t>
            </a:r>
          </a:p>
        </p:txBody>
      </p:sp>
      <p:sp>
        <p:nvSpPr>
          <p:cNvPr id="30" name="Rectangle 29"/>
          <p:cNvSpPr/>
          <p:nvPr/>
        </p:nvSpPr>
        <p:spPr>
          <a:xfrm>
            <a:off x="8412480" y="4251960"/>
            <a:ext cx="1371600" cy="18288"/>
          </a:xfrm>
          <a:prstGeom prst="rect">
            <a:avLst/>
          </a:prstGeom>
          <a:solidFill>
            <a:srgbClr val="C9A8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8412480" y="4389120"/>
            <a:ext cx="3291840" cy="274320"/>
          </a:xfrm>
          <a:prstGeom prst="rect">
            <a:avLst/>
          </a:prstGeom>
          <a:noFill/>
        </p:spPr>
        <p:txBody>
          <a:bodyPr wrap="square">
            <a:spAutoFit/>
          </a:bodyPr>
          <a:lstStyle/>
          <a:p>
            <a:pPr algn="l"/>
            <a:r>
              <a:rPr sz="1050" b="0" i="0">
                <a:solidFill>
                  <a:srgbClr val="CCC8BE"/>
                </a:solidFill>
                <a:latin typeface="Calibri"/>
              </a:rPr>
              <a:t>▸  Stronger, diversified revenue mix</a:t>
            </a:r>
          </a:p>
        </p:txBody>
      </p:sp>
      <p:sp>
        <p:nvSpPr>
          <p:cNvPr id="32" name="TextBox 31"/>
          <p:cNvSpPr txBox="1"/>
          <p:nvPr/>
        </p:nvSpPr>
        <p:spPr>
          <a:xfrm>
            <a:off x="8412480" y="4645152"/>
            <a:ext cx="3291840" cy="274320"/>
          </a:xfrm>
          <a:prstGeom prst="rect">
            <a:avLst/>
          </a:prstGeom>
          <a:noFill/>
        </p:spPr>
        <p:txBody>
          <a:bodyPr wrap="square">
            <a:spAutoFit/>
          </a:bodyPr>
          <a:lstStyle/>
          <a:p>
            <a:pPr algn="l"/>
            <a:r>
              <a:rPr sz="1050" b="0" i="0">
                <a:solidFill>
                  <a:srgbClr val="CCC8BE"/>
                </a:solidFill>
                <a:latin typeface="Calibri"/>
              </a:rPr>
              <a:t>▸  Repeatable demand engines running</a:t>
            </a:r>
          </a:p>
        </p:txBody>
      </p:sp>
      <p:sp>
        <p:nvSpPr>
          <p:cNvPr id="33" name="TextBox 32"/>
          <p:cNvSpPr txBox="1"/>
          <p:nvPr/>
        </p:nvSpPr>
        <p:spPr>
          <a:xfrm>
            <a:off x="8412480" y="4901184"/>
            <a:ext cx="3291840" cy="274320"/>
          </a:xfrm>
          <a:prstGeom prst="rect">
            <a:avLst/>
          </a:prstGeom>
          <a:noFill/>
        </p:spPr>
        <p:txBody>
          <a:bodyPr wrap="square">
            <a:spAutoFit/>
          </a:bodyPr>
          <a:lstStyle/>
          <a:p>
            <a:pPr algn="l"/>
            <a:r>
              <a:rPr sz="1050" b="0" i="0">
                <a:solidFill>
                  <a:srgbClr val="CCC8BE"/>
                </a:solidFill>
                <a:latin typeface="Calibri"/>
              </a:rPr>
              <a:t>▸  Improved off-peak performance</a:t>
            </a:r>
          </a:p>
        </p:txBody>
      </p:sp>
      <p:sp>
        <p:nvSpPr>
          <p:cNvPr id="34" name="TextBox 33"/>
          <p:cNvSpPr txBox="1"/>
          <p:nvPr/>
        </p:nvSpPr>
        <p:spPr>
          <a:xfrm>
            <a:off x="8412480" y="5157216"/>
            <a:ext cx="3291840" cy="274320"/>
          </a:xfrm>
          <a:prstGeom prst="rect">
            <a:avLst/>
          </a:prstGeom>
          <a:noFill/>
        </p:spPr>
        <p:txBody>
          <a:bodyPr wrap="square">
            <a:spAutoFit/>
          </a:bodyPr>
          <a:lstStyle/>
          <a:p>
            <a:pPr algn="l"/>
            <a:r>
              <a:rPr sz="1050" b="0" i="0">
                <a:solidFill>
                  <a:srgbClr val="CCC8BE"/>
                </a:solidFill>
                <a:latin typeface="Calibri"/>
              </a:rPr>
              <a:t>▸  Property recognized as regional venue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88952" cy="6858000"/>
          </a:xfrm>
          <a:prstGeom prst="rect">
            <a:avLst/>
          </a:prstGeom>
          <a:solidFill>
            <a:srgbClr val="0A0A0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54864" cy="6858000"/>
          </a:xfrm>
          <a:prstGeom prst="rect">
            <a:avLst/>
          </a:prstGeom>
          <a:solidFill>
            <a:srgbClr val="C9A84C">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274320"/>
            <a:ext cx="7315200" cy="274320"/>
          </a:xfrm>
          <a:prstGeom prst="rect">
            <a:avLst/>
          </a:prstGeom>
          <a:noFill/>
        </p:spPr>
        <p:txBody>
          <a:bodyPr wrap="square">
            <a:spAutoFit/>
          </a:bodyPr>
          <a:lstStyle/>
          <a:p>
            <a:pPr algn="l"/>
            <a:r>
              <a:rPr sz="800" b="0" i="0">
                <a:solidFill>
                  <a:srgbClr val="C9A84C"/>
                </a:solidFill>
                <a:latin typeface="Calibri"/>
              </a:rPr>
              <a:t>ILLUSTRATIVE REVENUE MODEL</a:t>
            </a:r>
          </a:p>
        </p:txBody>
      </p:sp>
      <p:sp>
        <p:nvSpPr>
          <p:cNvPr id="5" name="TextBox 4"/>
          <p:cNvSpPr txBox="1"/>
          <p:nvPr/>
        </p:nvSpPr>
        <p:spPr>
          <a:xfrm>
            <a:off x="457200" y="594360"/>
            <a:ext cx="7315200" cy="1371600"/>
          </a:xfrm>
          <a:prstGeom prst="rect">
            <a:avLst/>
          </a:prstGeom>
          <a:noFill/>
        </p:spPr>
        <p:txBody>
          <a:bodyPr wrap="square">
            <a:spAutoFit/>
          </a:bodyPr>
          <a:lstStyle/>
          <a:p>
            <a:pPr algn="l"/>
            <a:r>
              <a:rPr sz="2600" b="1" i="0">
                <a:solidFill>
                  <a:srgbClr val="F5F2EC"/>
                </a:solidFill>
                <a:latin typeface="Calibri Light"/>
              </a:rPr>
              <a:t>Planning Model — Not Actual Performance</a:t>
            </a:r>
          </a:p>
        </p:txBody>
      </p:sp>
      <p:sp>
        <p:nvSpPr>
          <p:cNvPr id="6" name="Rectangle 5"/>
          <p:cNvSpPr/>
          <p:nvPr/>
        </p:nvSpPr>
        <p:spPr>
          <a:xfrm>
            <a:off x="457200" y="1371600"/>
            <a:ext cx="2286000" cy="18288"/>
          </a:xfrm>
          <a:prstGeom prst="rect">
            <a:avLst/>
          </a:prstGeom>
          <a:solidFill>
            <a:srgbClr val="C9A8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57200" y="1508760"/>
            <a:ext cx="10972800" cy="274320"/>
          </a:xfrm>
          <a:prstGeom prst="rect">
            <a:avLst/>
          </a:prstGeom>
          <a:noFill/>
        </p:spPr>
        <p:txBody>
          <a:bodyPr wrap="square">
            <a:spAutoFit/>
          </a:bodyPr>
          <a:lstStyle/>
          <a:p>
            <a:pPr algn="l"/>
            <a:r>
              <a:rPr sz="1000" b="0" i="1">
                <a:solidFill>
                  <a:srgbClr val="666666"/>
                </a:solidFill>
                <a:latin typeface="Calibri"/>
              </a:rPr>
              <a:t>Based on explicit assumptions for a scenic lodge and event destination.</a:t>
            </a:r>
          </a:p>
        </p:txBody>
      </p:sp>
      <p:sp>
        <p:nvSpPr>
          <p:cNvPr id="8" name="Rectangle 7"/>
          <p:cNvSpPr/>
          <p:nvPr/>
        </p:nvSpPr>
        <p:spPr>
          <a:xfrm>
            <a:off x="457200" y="1920240"/>
            <a:ext cx="3154680" cy="347472"/>
          </a:xfrm>
          <a:prstGeom prst="rect">
            <a:avLst/>
          </a:prstGeom>
          <a:solidFill>
            <a:srgbClr val="C9A84C">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48640" y="1965960"/>
            <a:ext cx="3200400" cy="274320"/>
          </a:xfrm>
          <a:prstGeom prst="rect">
            <a:avLst/>
          </a:prstGeom>
          <a:noFill/>
        </p:spPr>
        <p:txBody>
          <a:bodyPr wrap="square">
            <a:spAutoFit/>
          </a:bodyPr>
          <a:lstStyle/>
          <a:p>
            <a:pPr algn="l"/>
            <a:r>
              <a:rPr sz="1000" b="1" i="0">
                <a:solidFill>
                  <a:srgbClr val="0A0A0A"/>
                </a:solidFill>
                <a:latin typeface="Calibri"/>
              </a:rPr>
              <a:t>Segment</a:t>
            </a:r>
          </a:p>
        </p:txBody>
      </p:sp>
      <p:sp>
        <p:nvSpPr>
          <p:cNvPr id="10" name="Rectangle 9"/>
          <p:cNvSpPr/>
          <p:nvPr/>
        </p:nvSpPr>
        <p:spPr>
          <a:xfrm>
            <a:off x="3657600" y="1920240"/>
            <a:ext cx="2148840" cy="347472"/>
          </a:xfrm>
          <a:prstGeom prst="rect">
            <a:avLst/>
          </a:prstGeom>
          <a:solidFill>
            <a:srgbClr val="C9A84C">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3749040" y="1965960"/>
            <a:ext cx="2194560" cy="274320"/>
          </a:xfrm>
          <a:prstGeom prst="rect">
            <a:avLst/>
          </a:prstGeom>
          <a:noFill/>
        </p:spPr>
        <p:txBody>
          <a:bodyPr wrap="square">
            <a:spAutoFit/>
          </a:bodyPr>
          <a:lstStyle/>
          <a:p>
            <a:pPr algn="l"/>
            <a:r>
              <a:rPr sz="1000" b="1" i="0">
                <a:solidFill>
                  <a:srgbClr val="0A0A0A"/>
                </a:solidFill>
                <a:latin typeface="Calibri"/>
              </a:rPr>
              <a:t>Room Revenue</a:t>
            </a:r>
          </a:p>
        </p:txBody>
      </p:sp>
      <p:sp>
        <p:nvSpPr>
          <p:cNvPr id="12" name="Rectangle 11"/>
          <p:cNvSpPr/>
          <p:nvPr/>
        </p:nvSpPr>
        <p:spPr>
          <a:xfrm>
            <a:off x="5852160" y="1920240"/>
            <a:ext cx="2148840" cy="347472"/>
          </a:xfrm>
          <a:prstGeom prst="rect">
            <a:avLst/>
          </a:prstGeom>
          <a:solidFill>
            <a:srgbClr val="C9A84C">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943600" y="1965960"/>
            <a:ext cx="2194560" cy="274320"/>
          </a:xfrm>
          <a:prstGeom prst="rect">
            <a:avLst/>
          </a:prstGeom>
          <a:noFill/>
        </p:spPr>
        <p:txBody>
          <a:bodyPr wrap="square">
            <a:spAutoFit/>
          </a:bodyPr>
          <a:lstStyle/>
          <a:p>
            <a:pPr algn="l"/>
            <a:r>
              <a:rPr sz="1000" b="1" i="0">
                <a:solidFill>
                  <a:srgbClr val="0A0A0A"/>
                </a:solidFill>
                <a:latin typeface="Calibri"/>
              </a:rPr>
              <a:t>Catering / Events</a:t>
            </a:r>
          </a:p>
        </p:txBody>
      </p:sp>
      <p:sp>
        <p:nvSpPr>
          <p:cNvPr id="14" name="Rectangle 13"/>
          <p:cNvSpPr/>
          <p:nvPr/>
        </p:nvSpPr>
        <p:spPr>
          <a:xfrm>
            <a:off x="8046720" y="1920240"/>
            <a:ext cx="2148840" cy="347472"/>
          </a:xfrm>
          <a:prstGeom prst="rect">
            <a:avLst/>
          </a:prstGeom>
          <a:solidFill>
            <a:srgbClr val="C9A84C">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138160" y="1965960"/>
            <a:ext cx="2194560" cy="274320"/>
          </a:xfrm>
          <a:prstGeom prst="rect">
            <a:avLst/>
          </a:prstGeom>
          <a:noFill/>
        </p:spPr>
        <p:txBody>
          <a:bodyPr wrap="square">
            <a:spAutoFit/>
          </a:bodyPr>
          <a:lstStyle/>
          <a:p>
            <a:pPr algn="l"/>
            <a:r>
              <a:rPr sz="1000" b="1" i="0">
                <a:solidFill>
                  <a:srgbClr val="0A0A0A"/>
                </a:solidFill>
                <a:latin typeface="Calibri"/>
              </a:rPr>
              <a:t>Total</a:t>
            </a:r>
          </a:p>
        </p:txBody>
      </p:sp>
      <p:sp>
        <p:nvSpPr>
          <p:cNvPr id="16" name="Rectangle 15"/>
          <p:cNvSpPr/>
          <p:nvPr/>
        </p:nvSpPr>
        <p:spPr>
          <a:xfrm>
            <a:off x="457200" y="2286000"/>
            <a:ext cx="3154680" cy="384048"/>
          </a:xfrm>
          <a:prstGeom prst="rect">
            <a:avLst/>
          </a:prstGeom>
          <a:solidFill>
            <a:srgbClr val="1A1A1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548640" y="2350008"/>
            <a:ext cx="3200400" cy="274320"/>
          </a:xfrm>
          <a:prstGeom prst="rect">
            <a:avLst/>
          </a:prstGeom>
          <a:noFill/>
        </p:spPr>
        <p:txBody>
          <a:bodyPr wrap="square">
            <a:spAutoFit/>
          </a:bodyPr>
          <a:lstStyle/>
          <a:p>
            <a:pPr algn="l"/>
            <a:r>
              <a:rPr sz="1050" b="0" i="0">
                <a:solidFill>
                  <a:srgbClr val="F5F2EC"/>
                </a:solidFill>
                <a:latin typeface="Calibri"/>
              </a:rPr>
              <a:t>Corporate Retreats</a:t>
            </a:r>
          </a:p>
        </p:txBody>
      </p:sp>
      <p:sp>
        <p:nvSpPr>
          <p:cNvPr id="18" name="Rectangle 17"/>
          <p:cNvSpPr/>
          <p:nvPr/>
        </p:nvSpPr>
        <p:spPr>
          <a:xfrm>
            <a:off x="3657600" y="2286000"/>
            <a:ext cx="2148840" cy="384048"/>
          </a:xfrm>
          <a:prstGeom prst="rect">
            <a:avLst/>
          </a:prstGeom>
          <a:solidFill>
            <a:srgbClr val="1A1A1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3749040" y="2350008"/>
            <a:ext cx="2194560" cy="274320"/>
          </a:xfrm>
          <a:prstGeom prst="rect">
            <a:avLst/>
          </a:prstGeom>
          <a:noFill/>
        </p:spPr>
        <p:txBody>
          <a:bodyPr wrap="square">
            <a:spAutoFit/>
          </a:bodyPr>
          <a:lstStyle/>
          <a:p>
            <a:pPr algn="l"/>
            <a:r>
              <a:rPr sz="1050" b="0" i="0">
                <a:solidFill>
                  <a:srgbClr val="CCC8BE"/>
                </a:solidFill>
                <a:latin typeface="Calibri"/>
              </a:rPr>
              <a:t>$108,000</a:t>
            </a:r>
          </a:p>
        </p:txBody>
      </p:sp>
      <p:sp>
        <p:nvSpPr>
          <p:cNvPr id="20" name="Rectangle 19"/>
          <p:cNvSpPr/>
          <p:nvPr/>
        </p:nvSpPr>
        <p:spPr>
          <a:xfrm>
            <a:off x="5852160" y="2286000"/>
            <a:ext cx="2148840" cy="384048"/>
          </a:xfrm>
          <a:prstGeom prst="rect">
            <a:avLst/>
          </a:prstGeom>
          <a:solidFill>
            <a:srgbClr val="1A1A1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5943600" y="2350008"/>
            <a:ext cx="2194560" cy="274320"/>
          </a:xfrm>
          <a:prstGeom prst="rect">
            <a:avLst/>
          </a:prstGeom>
          <a:noFill/>
        </p:spPr>
        <p:txBody>
          <a:bodyPr wrap="square">
            <a:spAutoFit/>
          </a:bodyPr>
          <a:lstStyle/>
          <a:p>
            <a:pPr algn="l"/>
            <a:r>
              <a:rPr sz="1050" b="0" i="0">
                <a:solidFill>
                  <a:srgbClr val="CCC8BE"/>
                </a:solidFill>
                <a:latin typeface="Calibri"/>
              </a:rPr>
              <a:t>$95,400</a:t>
            </a:r>
          </a:p>
        </p:txBody>
      </p:sp>
      <p:sp>
        <p:nvSpPr>
          <p:cNvPr id="22" name="Rectangle 21"/>
          <p:cNvSpPr/>
          <p:nvPr/>
        </p:nvSpPr>
        <p:spPr>
          <a:xfrm>
            <a:off x="8046720" y="2286000"/>
            <a:ext cx="2148840" cy="384048"/>
          </a:xfrm>
          <a:prstGeom prst="rect">
            <a:avLst/>
          </a:prstGeom>
          <a:solidFill>
            <a:srgbClr val="1A1A1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8138160" y="2350008"/>
            <a:ext cx="2194560" cy="274320"/>
          </a:xfrm>
          <a:prstGeom prst="rect">
            <a:avLst/>
          </a:prstGeom>
          <a:noFill/>
        </p:spPr>
        <p:txBody>
          <a:bodyPr wrap="square">
            <a:spAutoFit/>
          </a:bodyPr>
          <a:lstStyle/>
          <a:p>
            <a:pPr algn="l"/>
            <a:r>
              <a:rPr sz="1050" b="0" i="0">
                <a:solidFill>
                  <a:srgbClr val="CCC8BE"/>
                </a:solidFill>
                <a:latin typeface="Calibri"/>
              </a:rPr>
              <a:t>$203,400</a:t>
            </a:r>
          </a:p>
        </p:txBody>
      </p:sp>
      <p:sp>
        <p:nvSpPr>
          <p:cNvPr id="24" name="Rectangle 23"/>
          <p:cNvSpPr/>
          <p:nvPr/>
        </p:nvSpPr>
        <p:spPr>
          <a:xfrm>
            <a:off x="457200" y="2697480"/>
            <a:ext cx="3154680" cy="384048"/>
          </a:xfrm>
          <a:prstGeom prst="rect">
            <a:avLst/>
          </a:prstGeom>
          <a:solidFill>
            <a:srgbClr val="0A0A0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548640" y="2761488"/>
            <a:ext cx="3200400" cy="274320"/>
          </a:xfrm>
          <a:prstGeom prst="rect">
            <a:avLst/>
          </a:prstGeom>
          <a:noFill/>
        </p:spPr>
        <p:txBody>
          <a:bodyPr wrap="square">
            <a:spAutoFit/>
          </a:bodyPr>
          <a:lstStyle/>
          <a:p>
            <a:pPr algn="l"/>
            <a:r>
              <a:rPr sz="1050" b="0" i="0">
                <a:solidFill>
                  <a:srgbClr val="F5F2EC"/>
                </a:solidFill>
                <a:latin typeface="Calibri"/>
              </a:rPr>
              <a:t>Ministry Retreats</a:t>
            </a:r>
          </a:p>
        </p:txBody>
      </p:sp>
      <p:sp>
        <p:nvSpPr>
          <p:cNvPr id="26" name="Rectangle 25"/>
          <p:cNvSpPr/>
          <p:nvPr/>
        </p:nvSpPr>
        <p:spPr>
          <a:xfrm>
            <a:off x="3657600" y="2697480"/>
            <a:ext cx="2148840" cy="384048"/>
          </a:xfrm>
          <a:prstGeom prst="rect">
            <a:avLst/>
          </a:prstGeom>
          <a:solidFill>
            <a:srgbClr val="0A0A0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3749040" y="2761488"/>
            <a:ext cx="2194560" cy="274320"/>
          </a:xfrm>
          <a:prstGeom prst="rect">
            <a:avLst/>
          </a:prstGeom>
          <a:noFill/>
        </p:spPr>
        <p:txBody>
          <a:bodyPr wrap="square">
            <a:spAutoFit/>
          </a:bodyPr>
          <a:lstStyle/>
          <a:p>
            <a:pPr algn="l"/>
            <a:r>
              <a:rPr sz="1050" b="0" i="0">
                <a:solidFill>
                  <a:srgbClr val="CCC8BE"/>
                </a:solidFill>
                <a:latin typeface="Calibri"/>
              </a:rPr>
              <a:t>$97,200</a:t>
            </a:r>
          </a:p>
        </p:txBody>
      </p:sp>
      <p:sp>
        <p:nvSpPr>
          <p:cNvPr id="28" name="Rectangle 27"/>
          <p:cNvSpPr/>
          <p:nvPr/>
        </p:nvSpPr>
        <p:spPr>
          <a:xfrm>
            <a:off x="5852160" y="2697480"/>
            <a:ext cx="2148840" cy="384048"/>
          </a:xfrm>
          <a:prstGeom prst="rect">
            <a:avLst/>
          </a:prstGeom>
          <a:solidFill>
            <a:srgbClr val="0A0A0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5943600" y="2761488"/>
            <a:ext cx="2194560" cy="274320"/>
          </a:xfrm>
          <a:prstGeom prst="rect">
            <a:avLst/>
          </a:prstGeom>
          <a:noFill/>
        </p:spPr>
        <p:txBody>
          <a:bodyPr wrap="square">
            <a:spAutoFit/>
          </a:bodyPr>
          <a:lstStyle/>
          <a:p>
            <a:pPr algn="l"/>
            <a:r>
              <a:rPr sz="1050" b="0" i="0">
                <a:solidFill>
                  <a:srgbClr val="CCC8BE"/>
                </a:solidFill>
                <a:latin typeface="Calibri"/>
              </a:rPr>
              <a:t>$86,100</a:t>
            </a:r>
          </a:p>
        </p:txBody>
      </p:sp>
      <p:sp>
        <p:nvSpPr>
          <p:cNvPr id="30" name="Rectangle 29"/>
          <p:cNvSpPr/>
          <p:nvPr/>
        </p:nvSpPr>
        <p:spPr>
          <a:xfrm>
            <a:off x="8046720" y="2697480"/>
            <a:ext cx="2148840" cy="384048"/>
          </a:xfrm>
          <a:prstGeom prst="rect">
            <a:avLst/>
          </a:prstGeom>
          <a:solidFill>
            <a:srgbClr val="0A0A0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8138160" y="2761488"/>
            <a:ext cx="2194560" cy="274320"/>
          </a:xfrm>
          <a:prstGeom prst="rect">
            <a:avLst/>
          </a:prstGeom>
          <a:noFill/>
        </p:spPr>
        <p:txBody>
          <a:bodyPr wrap="square">
            <a:spAutoFit/>
          </a:bodyPr>
          <a:lstStyle/>
          <a:p>
            <a:pPr algn="l"/>
            <a:r>
              <a:rPr sz="1050" b="0" i="0">
                <a:solidFill>
                  <a:srgbClr val="CCC8BE"/>
                </a:solidFill>
                <a:latin typeface="Calibri"/>
              </a:rPr>
              <a:t>$183,300</a:t>
            </a:r>
          </a:p>
        </p:txBody>
      </p:sp>
      <p:sp>
        <p:nvSpPr>
          <p:cNvPr id="32" name="Rectangle 31"/>
          <p:cNvSpPr/>
          <p:nvPr/>
        </p:nvSpPr>
        <p:spPr>
          <a:xfrm>
            <a:off x="457200" y="3108960"/>
            <a:ext cx="3154680" cy="384048"/>
          </a:xfrm>
          <a:prstGeom prst="rect">
            <a:avLst/>
          </a:prstGeom>
          <a:solidFill>
            <a:srgbClr val="1A1A1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548640" y="3172968"/>
            <a:ext cx="3200400" cy="274320"/>
          </a:xfrm>
          <a:prstGeom prst="rect">
            <a:avLst/>
          </a:prstGeom>
          <a:noFill/>
        </p:spPr>
        <p:txBody>
          <a:bodyPr wrap="square">
            <a:spAutoFit/>
          </a:bodyPr>
          <a:lstStyle/>
          <a:p>
            <a:pPr algn="l"/>
            <a:r>
              <a:rPr sz="1050" b="0" i="0">
                <a:solidFill>
                  <a:srgbClr val="F5F2EC"/>
                </a:solidFill>
                <a:latin typeface="Calibri"/>
              </a:rPr>
              <a:t>Weddings</a:t>
            </a:r>
          </a:p>
        </p:txBody>
      </p:sp>
      <p:sp>
        <p:nvSpPr>
          <p:cNvPr id="34" name="Rectangle 33"/>
          <p:cNvSpPr/>
          <p:nvPr/>
        </p:nvSpPr>
        <p:spPr>
          <a:xfrm>
            <a:off x="3657600" y="3108960"/>
            <a:ext cx="2148840" cy="384048"/>
          </a:xfrm>
          <a:prstGeom prst="rect">
            <a:avLst/>
          </a:prstGeom>
          <a:solidFill>
            <a:srgbClr val="1A1A1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3749040" y="3172968"/>
            <a:ext cx="2194560" cy="274320"/>
          </a:xfrm>
          <a:prstGeom prst="rect">
            <a:avLst/>
          </a:prstGeom>
          <a:noFill/>
        </p:spPr>
        <p:txBody>
          <a:bodyPr wrap="square">
            <a:spAutoFit/>
          </a:bodyPr>
          <a:lstStyle/>
          <a:p>
            <a:pPr algn="l"/>
            <a:r>
              <a:rPr sz="1050" b="0" i="0">
                <a:solidFill>
                  <a:srgbClr val="CCC8BE"/>
                </a:solidFill>
                <a:latin typeface="Calibri"/>
              </a:rPr>
              <a:t>$259,200</a:t>
            </a:r>
          </a:p>
        </p:txBody>
      </p:sp>
      <p:sp>
        <p:nvSpPr>
          <p:cNvPr id="36" name="Rectangle 35"/>
          <p:cNvSpPr/>
          <p:nvPr/>
        </p:nvSpPr>
        <p:spPr>
          <a:xfrm>
            <a:off x="5852160" y="3108960"/>
            <a:ext cx="2148840" cy="384048"/>
          </a:xfrm>
          <a:prstGeom prst="rect">
            <a:avLst/>
          </a:prstGeom>
          <a:solidFill>
            <a:srgbClr val="1A1A1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5943600" y="3172968"/>
            <a:ext cx="2194560" cy="274320"/>
          </a:xfrm>
          <a:prstGeom prst="rect">
            <a:avLst/>
          </a:prstGeom>
          <a:noFill/>
        </p:spPr>
        <p:txBody>
          <a:bodyPr wrap="square">
            <a:spAutoFit/>
          </a:bodyPr>
          <a:lstStyle/>
          <a:p>
            <a:pPr algn="l"/>
            <a:r>
              <a:rPr sz="1050" b="0" i="0">
                <a:solidFill>
                  <a:srgbClr val="CCC8BE"/>
                </a:solidFill>
                <a:latin typeface="Calibri"/>
              </a:rPr>
              <a:t>$222,480</a:t>
            </a:r>
          </a:p>
        </p:txBody>
      </p:sp>
      <p:sp>
        <p:nvSpPr>
          <p:cNvPr id="38" name="Rectangle 37"/>
          <p:cNvSpPr/>
          <p:nvPr/>
        </p:nvSpPr>
        <p:spPr>
          <a:xfrm>
            <a:off x="8046720" y="3108960"/>
            <a:ext cx="2148840" cy="384048"/>
          </a:xfrm>
          <a:prstGeom prst="rect">
            <a:avLst/>
          </a:prstGeom>
          <a:solidFill>
            <a:srgbClr val="1A1A1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8138160" y="3172968"/>
            <a:ext cx="2194560" cy="274320"/>
          </a:xfrm>
          <a:prstGeom prst="rect">
            <a:avLst/>
          </a:prstGeom>
          <a:noFill/>
        </p:spPr>
        <p:txBody>
          <a:bodyPr wrap="square">
            <a:spAutoFit/>
          </a:bodyPr>
          <a:lstStyle/>
          <a:p>
            <a:pPr algn="l"/>
            <a:r>
              <a:rPr sz="1050" b="0" i="0">
                <a:solidFill>
                  <a:srgbClr val="CCC8BE"/>
                </a:solidFill>
                <a:latin typeface="Calibri"/>
              </a:rPr>
              <a:t>$481,680</a:t>
            </a:r>
          </a:p>
        </p:txBody>
      </p:sp>
      <p:sp>
        <p:nvSpPr>
          <p:cNvPr id="40" name="Rectangle 39"/>
          <p:cNvSpPr/>
          <p:nvPr/>
        </p:nvSpPr>
        <p:spPr>
          <a:xfrm>
            <a:off x="457200" y="3520440"/>
            <a:ext cx="3154680" cy="384048"/>
          </a:xfrm>
          <a:prstGeom prst="rect">
            <a:avLst/>
          </a:prstGeom>
          <a:solidFill>
            <a:srgbClr val="0A0A0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TextBox 40"/>
          <p:cNvSpPr txBox="1"/>
          <p:nvPr/>
        </p:nvSpPr>
        <p:spPr>
          <a:xfrm>
            <a:off x="548640" y="3584448"/>
            <a:ext cx="3200400" cy="274320"/>
          </a:xfrm>
          <a:prstGeom prst="rect">
            <a:avLst/>
          </a:prstGeom>
          <a:noFill/>
        </p:spPr>
        <p:txBody>
          <a:bodyPr wrap="square">
            <a:spAutoFit/>
          </a:bodyPr>
          <a:lstStyle/>
          <a:p>
            <a:pPr algn="l"/>
            <a:r>
              <a:rPr sz="1050" b="0" i="0">
                <a:solidFill>
                  <a:srgbClr val="F5F2EC"/>
                </a:solidFill>
                <a:latin typeface="Calibri"/>
              </a:rPr>
              <a:t>Reunions / Alumni</a:t>
            </a:r>
          </a:p>
        </p:txBody>
      </p:sp>
      <p:sp>
        <p:nvSpPr>
          <p:cNvPr id="42" name="Rectangle 41"/>
          <p:cNvSpPr/>
          <p:nvPr/>
        </p:nvSpPr>
        <p:spPr>
          <a:xfrm>
            <a:off x="3657600" y="3520440"/>
            <a:ext cx="2148840" cy="384048"/>
          </a:xfrm>
          <a:prstGeom prst="rect">
            <a:avLst/>
          </a:prstGeom>
          <a:solidFill>
            <a:srgbClr val="0A0A0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TextBox 42"/>
          <p:cNvSpPr txBox="1"/>
          <p:nvPr/>
        </p:nvSpPr>
        <p:spPr>
          <a:xfrm>
            <a:off x="3749040" y="3584448"/>
            <a:ext cx="2194560" cy="274320"/>
          </a:xfrm>
          <a:prstGeom prst="rect">
            <a:avLst/>
          </a:prstGeom>
          <a:noFill/>
        </p:spPr>
        <p:txBody>
          <a:bodyPr wrap="square">
            <a:spAutoFit/>
          </a:bodyPr>
          <a:lstStyle/>
          <a:p>
            <a:pPr algn="l"/>
            <a:r>
              <a:rPr sz="1050" b="0" i="0">
                <a:solidFill>
                  <a:srgbClr val="CCC8BE"/>
                </a:solidFill>
                <a:latin typeface="Calibri"/>
              </a:rPr>
              <a:t>$79,920</a:t>
            </a:r>
          </a:p>
        </p:txBody>
      </p:sp>
      <p:sp>
        <p:nvSpPr>
          <p:cNvPr id="44" name="Rectangle 43"/>
          <p:cNvSpPr/>
          <p:nvPr/>
        </p:nvSpPr>
        <p:spPr>
          <a:xfrm>
            <a:off x="5852160" y="3520440"/>
            <a:ext cx="2148840" cy="384048"/>
          </a:xfrm>
          <a:prstGeom prst="rect">
            <a:avLst/>
          </a:prstGeom>
          <a:solidFill>
            <a:srgbClr val="0A0A0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TextBox 44"/>
          <p:cNvSpPr txBox="1"/>
          <p:nvPr/>
        </p:nvSpPr>
        <p:spPr>
          <a:xfrm>
            <a:off x="5943600" y="3584448"/>
            <a:ext cx="2194560" cy="274320"/>
          </a:xfrm>
          <a:prstGeom prst="rect">
            <a:avLst/>
          </a:prstGeom>
          <a:noFill/>
        </p:spPr>
        <p:txBody>
          <a:bodyPr wrap="square">
            <a:spAutoFit/>
          </a:bodyPr>
          <a:lstStyle/>
          <a:p>
            <a:pPr algn="l"/>
            <a:r>
              <a:rPr sz="1050" b="0" i="0">
                <a:solidFill>
                  <a:srgbClr val="CCC8BE"/>
                </a:solidFill>
                <a:latin typeface="Calibri"/>
              </a:rPr>
              <a:t>$70,000</a:t>
            </a:r>
          </a:p>
        </p:txBody>
      </p:sp>
      <p:sp>
        <p:nvSpPr>
          <p:cNvPr id="46" name="Rectangle 45"/>
          <p:cNvSpPr/>
          <p:nvPr/>
        </p:nvSpPr>
        <p:spPr>
          <a:xfrm>
            <a:off x="8046720" y="3520440"/>
            <a:ext cx="2148840" cy="384048"/>
          </a:xfrm>
          <a:prstGeom prst="rect">
            <a:avLst/>
          </a:prstGeom>
          <a:solidFill>
            <a:srgbClr val="0A0A0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7" name="TextBox 46"/>
          <p:cNvSpPr txBox="1"/>
          <p:nvPr/>
        </p:nvSpPr>
        <p:spPr>
          <a:xfrm>
            <a:off x="8138160" y="3584448"/>
            <a:ext cx="2194560" cy="274320"/>
          </a:xfrm>
          <a:prstGeom prst="rect">
            <a:avLst/>
          </a:prstGeom>
          <a:noFill/>
        </p:spPr>
        <p:txBody>
          <a:bodyPr wrap="square">
            <a:spAutoFit/>
          </a:bodyPr>
          <a:lstStyle/>
          <a:p>
            <a:pPr algn="l"/>
            <a:r>
              <a:rPr sz="1050" b="0" i="0">
                <a:solidFill>
                  <a:srgbClr val="CCC8BE"/>
                </a:solidFill>
                <a:latin typeface="Calibri"/>
              </a:rPr>
              <a:t>$149,920</a:t>
            </a:r>
          </a:p>
        </p:txBody>
      </p:sp>
      <p:sp>
        <p:nvSpPr>
          <p:cNvPr id="48" name="Rectangle 47"/>
          <p:cNvSpPr/>
          <p:nvPr/>
        </p:nvSpPr>
        <p:spPr>
          <a:xfrm>
            <a:off x="457200" y="3931920"/>
            <a:ext cx="3154680" cy="384048"/>
          </a:xfrm>
          <a:prstGeom prst="rect">
            <a:avLst/>
          </a:prstGeom>
          <a:solidFill>
            <a:srgbClr val="1A1608">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9" name="TextBox 48"/>
          <p:cNvSpPr txBox="1"/>
          <p:nvPr/>
        </p:nvSpPr>
        <p:spPr>
          <a:xfrm>
            <a:off x="548640" y="3995928"/>
            <a:ext cx="3200400" cy="274320"/>
          </a:xfrm>
          <a:prstGeom prst="rect">
            <a:avLst/>
          </a:prstGeom>
          <a:noFill/>
        </p:spPr>
        <p:txBody>
          <a:bodyPr wrap="square">
            <a:spAutoFit/>
          </a:bodyPr>
          <a:lstStyle/>
          <a:p>
            <a:pPr algn="l"/>
            <a:r>
              <a:rPr sz="1050" b="1" i="0">
                <a:solidFill>
                  <a:srgbClr val="C9A84C"/>
                </a:solidFill>
                <a:latin typeface="Calibri"/>
              </a:rPr>
              <a:t>TOTAL</a:t>
            </a:r>
          </a:p>
        </p:txBody>
      </p:sp>
      <p:sp>
        <p:nvSpPr>
          <p:cNvPr id="50" name="Rectangle 49"/>
          <p:cNvSpPr/>
          <p:nvPr/>
        </p:nvSpPr>
        <p:spPr>
          <a:xfrm>
            <a:off x="3657600" y="3931920"/>
            <a:ext cx="2148840" cy="384048"/>
          </a:xfrm>
          <a:prstGeom prst="rect">
            <a:avLst/>
          </a:prstGeom>
          <a:solidFill>
            <a:srgbClr val="1A1608">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1" name="TextBox 50"/>
          <p:cNvSpPr txBox="1"/>
          <p:nvPr/>
        </p:nvSpPr>
        <p:spPr>
          <a:xfrm>
            <a:off x="3749040" y="3995928"/>
            <a:ext cx="2194560" cy="274320"/>
          </a:xfrm>
          <a:prstGeom prst="rect">
            <a:avLst/>
          </a:prstGeom>
          <a:noFill/>
        </p:spPr>
        <p:txBody>
          <a:bodyPr wrap="square">
            <a:spAutoFit/>
          </a:bodyPr>
          <a:lstStyle/>
          <a:p>
            <a:pPr algn="l"/>
            <a:r>
              <a:rPr sz="1050" b="1" i="0">
                <a:solidFill>
                  <a:srgbClr val="C9A84C"/>
                </a:solidFill>
                <a:latin typeface="Calibri"/>
              </a:rPr>
              <a:t>$544,320</a:t>
            </a:r>
          </a:p>
        </p:txBody>
      </p:sp>
      <p:sp>
        <p:nvSpPr>
          <p:cNvPr id="52" name="Rectangle 51"/>
          <p:cNvSpPr/>
          <p:nvPr/>
        </p:nvSpPr>
        <p:spPr>
          <a:xfrm>
            <a:off x="5852160" y="3931920"/>
            <a:ext cx="2148840" cy="384048"/>
          </a:xfrm>
          <a:prstGeom prst="rect">
            <a:avLst/>
          </a:prstGeom>
          <a:solidFill>
            <a:srgbClr val="1A1608">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3" name="TextBox 52"/>
          <p:cNvSpPr txBox="1"/>
          <p:nvPr/>
        </p:nvSpPr>
        <p:spPr>
          <a:xfrm>
            <a:off x="5943600" y="3995928"/>
            <a:ext cx="2194560" cy="274320"/>
          </a:xfrm>
          <a:prstGeom prst="rect">
            <a:avLst/>
          </a:prstGeom>
          <a:noFill/>
        </p:spPr>
        <p:txBody>
          <a:bodyPr wrap="square">
            <a:spAutoFit/>
          </a:bodyPr>
          <a:lstStyle/>
          <a:p>
            <a:pPr algn="l"/>
            <a:r>
              <a:rPr sz="1050" b="1" i="0">
                <a:solidFill>
                  <a:srgbClr val="C9A84C"/>
                </a:solidFill>
                <a:latin typeface="Calibri"/>
              </a:rPr>
              <a:t>$473,980</a:t>
            </a:r>
          </a:p>
        </p:txBody>
      </p:sp>
      <p:sp>
        <p:nvSpPr>
          <p:cNvPr id="54" name="Rectangle 53"/>
          <p:cNvSpPr/>
          <p:nvPr/>
        </p:nvSpPr>
        <p:spPr>
          <a:xfrm>
            <a:off x="8046720" y="3931920"/>
            <a:ext cx="2148840" cy="384048"/>
          </a:xfrm>
          <a:prstGeom prst="rect">
            <a:avLst/>
          </a:prstGeom>
          <a:solidFill>
            <a:srgbClr val="1A1608">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5" name="TextBox 54"/>
          <p:cNvSpPr txBox="1"/>
          <p:nvPr/>
        </p:nvSpPr>
        <p:spPr>
          <a:xfrm>
            <a:off x="8138160" y="3995928"/>
            <a:ext cx="2194560" cy="274320"/>
          </a:xfrm>
          <a:prstGeom prst="rect">
            <a:avLst/>
          </a:prstGeom>
          <a:noFill/>
        </p:spPr>
        <p:txBody>
          <a:bodyPr wrap="square">
            <a:spAutoFit/>
          </a:bodyPr>
          <a:lstStyle/>
          <a:p>
            <a:pPr algn="l"/>
            <a:r>
              <a:rPr sz="1050" b="1" i="0">
                <a:solidFill>
                  <a:srgbClr val="C9A84C"/>
                </a:solidFill>
                <a:latin typeface="Calibri"/>
              </a:rPr>
              <a:t>$1,018,300</a:t>
            </a:r>
          </a:p>
        </p:txBody>
      </p:sp>
      <p:sp>
        <p:nvSpPr>
          <p:cNvPr id="56" name="Rectangle 55"/>
          <p:cNvSpPr/>
          <p:nvPr/>
        </p:nvSpPr>
        <p:spPr>
          <a:xfrm>
            <a:off x="457200" y="4572000"/>
            <a:ext cx="5486400" cy="2011680"/>
          </a:xfrm>
          <a:prstGeom prst="rect">
            <a:avLst/>
          </a:prstGeom>
          <a:solidFill>
            <a:srgbClr val="1A1A1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7" name="Rectangle 56"/>
          <p:cNvSpPr/>
          <p:nvPr/>
        </p:nvSpPr>
        <p:spPr>
          <a:xfrm>
            <a:off x="457200" y="4572000"/>
            <a:ext cx="54864" cy="2011680"/>
          </a:xfrm>
          <a:prstGeom prst="rect">
            <a:avLst/>
          </a:prstGeom>
          <a:solidFill>
            <a:srgbClr val="C9A84C">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8" name="TextBox 57"/>
          <p:cNvSpPr txBox="1"/>
          <p:nvPr/>
        </p:nvSpPr>
        <p:spPr>
          <a:xfrm>
            <a:off x="640080" y="4663440"/>
            <a:ext cx="1828800" cy="256032"/>
          </a:xfrm>
          <a:prstGeom prst="rect">
            <a:avLst/>
          </a:prstGeom>
          <a:noFill/>
        </p:spPr>
        <p:txBody>
          <a:bodyPr wrap="square">
            <a:spAutoFit/>
          </a:bodyPr>
          <a:lstStyle/>
          <a:p>
            <a:pPr algn="l"/>
            <a:r>
              <a:rPr sz="750" b="1" i="0">
                <a:solidFill>
                  <a:srgbClr val="C9A84C"/>
                </a:solidFill>
                <a:latin typeface="Calibri"/>
              </a:rPr>
              <a:t>6-MONTH BOOKED REVENUE</a:t>
            </a:r>
          </a:p>
        </p:txBody>
      </p:sp>
      <p:sp>
        <p:nvSpPr>
          <p:cNvPr id="59" name="TextBox 58"/>
          <p:cNvSpPr txBox="1"/>
          <p:nvPr/>
        </p:nvSpPr>
        <p:spPr>
          <a:xfrm>
            <a:off x="640080" y="4983480"/>
            <a:ext cx="5120640" cy="731520"/>
          </a:xfrm>
          <a:prstGeom prst="rect">
            <a:avLst/>
          </a:prstGeom>
          <a:noFill/>
        </p:spPr>
        <p:txBody>
          <a:bodyPr wrap="square">
            <a:spAutoFit/>
          </a:bodyPr>
          <a:lstStyle/>
          <a:p>
            <a:pPr algn="l"/>
            <a:r>
              <a:rPr sz="3000" b="1" i="0">
                <a:solidFill>
                  <a:srgbClr val="F5F2EC"/>
                </a:solidFill>
                <a:latin typeface="Calibri Light"/>
              </a:rPr>
              <a:t>$320,830</a:t>
            </a:r>
          </a:p>
        </p:txBody>
      </p:sp>
      <p:sp>
        <p:nvSpPr>
          <p:cNvPr id="60" name="TextBox 59"/>
          <p:cNvSpPr txBox="1"/>
          <p:nvPr/>
        </p:nvSpPr>
        <p:spPr>
          <a:xfrm>
            <a:off x="640080" y="5760720"/>
            <a:ext cx="5120640" cy="274320"/>
          </a:xfrm>
          <a:prstGeom prst="rect">
            <a:avLst/>
          </a:prstGeom>
          <a:noFill/>
        </p:spPr>
        <p:txBody>
          <a:bodyPr wrap="square">
            <a:spAutoFit/>
          </a:bodyPr>
          <a:lstStyle/>
          <a:p>
            <a:pPr algn="l"/>
            <a:r>
              <a:rPr sz="900" b="0" i="1">
                <a:solidFill>
                  <a:srgbClr val="666666"/>
                </a:solidFill>
                <a:latin typeface="Calibri"/>
              </a:rPr>
              <a:t>Illustrative — 6-month ramp</a:t>
            </a:r>
          </a:p>
        </p:txBody>
      </p:sp>
      <p:sp>
        <p:nvSpPr>
          <p:cNvPr id="61" name="Rectangle 60"/>
          <p:cNvSpPr/>
          <p:nvPr/>
        </p:nvSpPr>
        <p:spPr>
          <a:xfrm>
            <a:off x="6309360" y="4572000"/>
            <a:ext cx="5486400" cy="2011680"/>
          </a:xfrm>
          <a:prstGeom prst="rect">
            <a:avLst/>
          </a:prstGeom>
          <a:solidFill>
            <a:srgbClr val="1A1A1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2" name="Rectangle 61"/>
          <p:cNvSpPr/>
          <p:nvPr/>
        </p:nvSpPr>
        <p:spPr>
          <a:xfrm>
            <a:off x="6309360" y="4572000"/>
            <a:ext cx="54864" cy="2011680"/>
          </a:xfrm>
          <a:prstGeom prst="rect">
            <a:avLst/>
          </a:prstGeom>
          <a:solidFill>
            <a:srgbClr val="C9A84C">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3" name="TextBox 62"/>
          <p:cNvSpPr txBox="1"/>
          <p:nvPr/>
        </p:nvSpPr>
        <p:spPr>
          <a:xfrm>
            <a:off x="6492240" y="4663440"/>
            <a:ext cx="1828800" cy="256032"/>
          </a:xfrm>
          <a:prstGeom prst="rect">
            <a:avLst/>
          </a:prstGeom>
          <a:noFill/>
        </p:spPr>
        <p:txBody>
          <a:bodyPr wrap="square">
            <a:spAutoFit/>
          </a:bodyPr>
          <a:lstStyle/>
          <a:p>
            <a:pPr algn="l"/>
            <a:r>
              <a:rPr sz="750" b="1" i="0">
                <a:solidFill>
                  <a:srgbClr val="C9A84C"/>
                </a:solidFill>
                <a:latin typeface="Calibri"/>
              </a:rPr>
              <a:t>24-MONTH MATURE REVENUE</a:t>
            </a:r>
          </a:p>
        </p:txBody>
      </p:sp>
      <p:sp>
        <p:nvSpPr>
          <p:cNvPr id="64" name="TextBox 63"/>
          <p:cNvSpPr txBox="1"/>
          <p:nvPr/>
        </p:nvSpPr>
        <p:spPr>
          <a:xfrm>
            <a:off x="6492240" y="4983480"/>
            <a:ext cx="5120640" cy="731520"/>
          </a:xfrm>
          <a:prstGeom prst="rect">
            <a:avLst/>
          </a:prstGeom>
          <a:noFill/>
        </p:spPr>
        <p:txBody>
          <a:bodyPr wrap="square">
            <a:spAutoFit/>
          </a:bodyPr>
          <a:lstStyle/>
          <a:p>
            <a:pPr algn="l"/>
            <a:r>
              <a:rPr sz="3000" b="1" i="0">
                <a:solidFill>
                  <a:srgbClr val="F5F2EC"/>
                </a:solidFill>
                <a:latin typeface="Calibri Light"/>
              </a:rPr>
              <a:t>$1,447,170</a:t>
            </a:r>
          </a:p>
        </p:txBody>
      </p:sp>
      <p:sp>
        <p:nvSpPr>
          <p:cNvPr id="65" name="TextBox 64"/>
          <p:cNvSpPr txBox="1"/>
          <p:nvPr/>
        </p:nvSpPr>
        <p:spPr>
          <a:xfrm>
            <a:off x="6492240" y="5760720"/>
            <a:ext cx="5120640" cy="274320"/>
          </a:xfrm>
          <a:prstGeom prst="rect">
            <a:avLst/>
          </a:prstGeom>
          <a:noFill/>
        </p:spPr>
        <p:txBody>
          <a:bodyPr wrap="square">
            <a:spAutoFit/>
          </a:bodyPr>
          <a:lstStyle/>
          <a:p>
            <a:pPr algn="l"/>
            <a:r>
              <a:rPr sz="900" b="0" i="1">
                <a:solidFill>
                  <a:srgbClr val="666666"/>
                </a:solidFill>
                <a:latin typeface="Calibri"/>
              </a:rPr>
              <a:t>Illustrative — full-year mature model</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jpg"/>
          <p:cNvPicPr>
            <a:picLocks noChangeAspect="1"/>
          </p:cNvPicPr>
          <p:nvPr/>
        </p:nvPicPr>
        <p:blipFill>
          <a:blip r:embed="rId2"/>
          <a:stretch>
            <a:fillRect/>
          </a:stretch>
        </p:blipFill>
        <p:spPr>
          <a:xfrm>
            <a:off x="0" y="0"/>
            <a:ext cx="12188952" cy="6858000"/>
          </a:xfrm>
          <a:prstGeom prst="rect">
            <a:avLst/>
          </a:prstGeom>
        </p:spPr>
      </p:pic>
      <p:sp>
        <p:nvSpPr>
          <p:cNvPr id="3" name="Rectangle 2"/>
          <p:cNvSpPr/>
          <p:nvPr/>
        </p:nvSpPr>
        <p:spPr>
          <a:xfrm>
            <a:off x="0" y="0"/>
            <a:ext cx="12188952" cy="6858000"/>
          </a:xfrm>
          <a:prstGeom prst="rect">
            <a:avLst/>
          </a:prstGeom>
          <a:solidFill>
            <a:srgbClr val="0A0A0A">
              <a:alpha val="62745"/>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0"/>
            <a:ext cx="54864" cy="6858000"/>
          </a:xfrm>
          <a:prstGeom prst="rect">
            <a:avLst/>
          </a:prstGeom>
          <a:solidFill>
            <a:srgbClr val="C9A84C">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57200" y="1371600"/>
            <a:ext cx="7315200" cy="274320"/>
          </a:xfrm>
          <a:prstGeom prst="rect">
            <a:avLst/>
          </a:prstGeom>
          <a:noFill/>
        </p:spPr>
        <p:txBody>
          <a:bodyPr wrap="square">
            <a:spAutoFit/>
          </a:bodyPr>
          <a:lstStyle/>
          <a:p>
            <a:pPr algn="l"/>
            <a:r>
              <a:rPr sz="800" b="0" i="0">
                <a:solidFill>
                  <a:srgbClr val="C9A84C"/>
                </a:solidFill>
                <a:latin typeface="Calibri"/>
              </a:rPr>
              <a:t>KEY TAKEAWAY</a:t>
            </a:r>
          </a:p>
        </p:txBody>
      </p:sp>
      <p:sp>
        <p:nvSpPr>
          <p:cNvPr id="6" name="Rectangle 5"/>
          <p:cNvSpPr/>
          <p:nvPr/>
        </p:nvSpPr>
        <p:spPr>
          <a:xfrm>
            <a:off x="457200" y="1783080"/>
            <a:ext cx="2743200" cy="18288"/>
          </a:xfrm>
          <a:prstGeom prst="rect">
            <a:avLst/>
          </a:prstGeom>
          <a:solidFill>
            <a:srgbClr val="C9A8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57200" y="1920240"/>
            <a:ext cx="10058400" cy="1645920"/>
          </a:xfrm>
          <a:prstGeom prst="rect">
            <a:avLst/>
          </a:prstGeom>
          <a:noFill/>
        </p:spPr>
        <p:txBody>
          <a:bodyPr wrap="square">
            <a:spAutoFit/>
          </a:bodyPr>
          <a:lstStyle/>
          <a:p>
            <a:pPr algn="l"/>
            <a:r>
              <a:rPr sz="4800" b="1" i="0">
                <a:solidFill>
                  <a:srgbClr val="F5F2EC"/>
                </a:solidFill>
                <a:latin typeface="Calibri Light"/>
              </a:rPr>
              <a:t>Seven-Figure Annual Revenue Impact</a:t>
            </a:r>
          </a:p>
        </p:txBody>
      </p:sp>
      <p:sp>
        <p:nvSpPr>
          <p:cNvPr id="8" name="TextBox 7"/>
          <p:cNvSpPr txBox="1"/>
          <p:nvPr/>
        </p:nvSpPr>
        <p:spPr>
          <a:xfrm>
            <a:off x="457200" y="3657600"/>
            <a:ext cx="8229600" cy="914400"/>
          </a:xfrm>
          <a:prstGeom prst="rect">
            <a:avLst/>
          </a:prstGeom>
          <a:noFill/>
        </p:spPr>
        <p:txBody>
          <a:bodyPr wrap="square">
            <a:spAutoFit/>
          </a:bodyPr>
          <a:lstStyle/>
          <a:p>
            <a:pPr algn="l"/>
            <a:r>
              <a:rPr sz="1400" b="0" i="0">
                <a:solidFill>
                  <a:srgbClr val="CCC8BE"/>
                </a:solidFill>
                <a:latin typeface="Calibri"/>
              </a:rPr>
              <a:t>Lake Guntersville does not need reinvention.
It needs clearer segmentation, stronger packaging, disciplined outreach, and repeatable demand.</a:t>
            </a:r>
          </a:p>
        </p:txBody>
      </p:sp>
      <p:sp>
        <p:nvSpPr>
          <p:cNvPr id="9" name="Rectangle 8"/>
          <p:cNvSpPr/>
          <p:nvPr/>
        </p:nvSpPr>
        <p:spPr>
          <a:xfrm>
            <a:off x="457200" y="4846320"/>
            <a:ext cx="2560320" cy="365760"/>
          </a:xfrm>
          <a:prstGeom prst="rect">
            <a:avLst/>
          </a:prstGeom>
          <a:solidFill>
            <a:srgbClr val="1A1608">
              <a:alpha val="78431"/>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48640" y="4892040"/>
            <a:ext cx="2377440" cy="274320"/>
          </a:xfrm>
          <a:prstGeom prst="rect">
            <a:avLst/>
          </a:prstGeom>
          <a:noFill/>
        </p:spPr>
        <p:txBody>
          <a:bodyPr wrap="square">
            <a:spAutoFit/>
          </a:bodyPr>
          <a:lstStyle/>
          <a:p>
            <a:pPr algn="l"/>
            <a:r>
              <a:rPr sz="900" b="1" i="0">
                <a:solidFill>
                  <a:srgbClr val="C9A84C"/>
                </a:solidFill>
                <a:latin typeface="Calibri"/>
              </a:rPr>
              <a:t>Clearer Segmentation</a:t>
            </a:r>
          </a:p>
        </p:txBody>
      </p:sp>
      <p:sp>
        <p:nvSpPr>
          <p:cNvPr id="11" name="Rectangle 10"/>
          <p:cNvSpPr/>
          <p:nvPr/>
        </p:nvSpPr>
        <p:spPr>
          <a:xfrm>
            <a:off x="3200400" y="4846320"/>
            <a:ext cx="2560320" cy="365760"/>
          </a:xfrm>
          <a:prstGeom prst="rect">
            <a:avLst/>
          </a:prstGeom>
          <a:solidFill>
            <a:srgbClr val="1A1608">
              <a:alpha val="78431"/>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291840" y="4892040"/>
            <a:ext cx="2377440" cy="274320"/>
          </a:xfrm>
          <a:prstGeom prst="rect">
            <a:avLst/>
          </a:prstGeom>
          <a:noFill/>
        </p:spPr>
        <p:txBody>
          <a:bodyPr wrap="square">
            <a:spAutoFit/>
          </a:bodyPr>
          <a:lstStyle/>
          <a:p>
            <a:pPr algn="l"/>
            <a:r>
              <a:rPr sz="900" b="1" i="0">
                <a:solidFill>
                  <a:srgbClr val="C9A84C"/>
                </a:solidFill>
                <a:latin typeface="Calibri"/>
              </a:rPr>
              <a:t>Stronger Packaging</a:t>
            </a:r>
          </a:p>
        </p:txBody>
      </p:sp>
      <p:sp>
        <p:nvSpPr>
          <p:cNvPr id="13" name="Rectangle 12"/>
          <p:cNvSpPr/>
          <p:nvPr/>
        </p:nvSpPr>
        <p:spPr>
          <a:xfrm>
            <a:off x="5943600" y="4846320"/>
            <a:ext cx="2560320" cy="365760"/>
          </a:xfrm>
          <a:prstGeom prst="rect">
            <a:avLst/>
          </a:prstGeom>
          <a:solidFill>
            <a:srgbClr val="1A1608">
              <a:alpha val="78431"/>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035040" y="4892040"/>
            <a:ext cx="2377440" cy="274320"/>
          </a:xfrm>
          <a:prstGeom prst="rect">
            <a:avLst/>
          </a:prstGeom>
          <a:noFill/>
        </p:spPr>
        <p:txBody>
          <a:bodyPr wrap="square">
            <a:spAutoFit/>
          </a:bodyPr>
          <a:lstStyle/>
          <a:p>
            <a:pPr algn="l"/>
            <a:r>
              <a:rPr sz="900" b="1" i="0">
                <a:solidFill>
                  <a:srgbClr val="C9A84C"/>
                </a:solidFill>
                <a:latin typeface="Calibri"/>
              </a:rPr>
              <a:t>Disciplined Outreach</a:t>
            </a:r>
          </a:p>
        </p:txBody>
      </p:sp>
      <p:sp>
        <p:nvSpPr>
          <p:cNvPr id="15" name="Rectangle 14"/>
          <p:cNvSpPr/>
          <p:nvPr/>
        </p:nvSpPr>
        <p:spPr>
          <a:xfrm>
            <a:off x="8686800" y="4846320"/>
            <a:ext cx="2560320" cy="365760"/>
          </a:xfrm>
          <a:prstGeom prst="rect">
            <a:avLst/>
          </a:prstGeom>
          <a:solidFill>
            <a:srgbClr val="1A1608">
              <a:alpha val="78431"/>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778240" y="4892040"/>
            <a:ext cx="2377440" cy="274320"/>
          </a:xfrm>
          <a:prstGeom prst="rect">
            <a:avLst/>
          </a:prstGeom>
          <a:noFill/>
        </p:spPr>
        <p:txBody>
          <a:bodyPr wrap="square">
            <a:spAutoFit/>
          </a:bodyPr>
          <a:lstStyle/>
          <a:p>
            <a:pPr algn="l"/>
            <a:r>
              <a:rPr sz="900" b="1" i="0">
                <a:solidFill>
                  <a:srgbClr val="C9A84C"/>
                </a:solidFill>
                <a:latin typeface="Calibri"/>
              </a:rPr>
              <a:t>Repeatable Demand</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88952" cy="6858000"/>
          </a:xfrm>
          <a:prstGeom prst="rect">
            <a:avLst/>
          </a:prstGeom>
          <a:solidFill>
            <a:srgbClr val="0A0A0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54864" cy="6858000"/>
          </a:xfrm>
          <a:prstGeom prst="rect">
            <a:avLst/>
          </a:prstGeom>
          <a:solidFill>
            <a:srgbClr val="C9A84C">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image.jpg"/>
          <p:cNvPicPr>
            <a:picLocks noChangeAspect="1"/>
          </p:cNvPicPr>
          <p:nvPr/>
        </p:nvPicPr>
        <p:blipFill>
          <a:blip r:embed="rId2"/>
          <a:stretch>
            <a:fillRect/>
          </a:stretch>
        </p:blipFill>
        <p:spPr>
          <a:xfrm>
            <a:off x="457200" y="274320"/>
            <a:ext cx="4114800" cy="6309360"/>
          </a:xfrm>
          <a:prstGeom prst="rect">
            <a:avLst/>
          </a:prstGeom>
        </p:spPr>
      </p:pic>
      <p:sp>
        <p:nvSpPr>
          <p:cNvPr id="5" name="Rectangle 4"/>
          <p:cNvSpPr/>
          <p:nvPr/>
        </p:nvSpPr>
        <p:spPr>
          <a:xfrm>
            <a:off x="457200" y="274320"/>
            <a:ext cx="4114800" cy="6309360"/>
          </a:xfrm>
          <a:prstGeom prst="rect">
            <a:avLst/>
          </a:prstGeom>
          <a:solidFill>
            <a:srgbClr val="0A0A0A">
              <a:alpha val="7843"/>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4937760" y="365760"/>
            <a:ext cx="7315200" cy="274320"/>
          </a:xfrm>
          <a:prstGeom prst="rect">
            <a:avLst/>
          </a:prstGeom>
          <a:noFill/>
        </p:spPr>
        <p:txBody>
          <a:bodyPr wrap="square">
            <a:spAutoFit/>
          </a:bodyPr>
          <a:lstStyle/>
          <a:p>
            <a:pPr algn="l"/>
            <a:r>
              <a:rPr sz="800" b="0" i="0">
                <a:solidFill>
                  <a:srgbClr val="C9A84C"/>
                </a:solidFill>
                <a:latin typeface="Calibri"/>
              </a:rPr>
              <a:t>WHY MARIO SHIRLEY</a:t>
            </a:r>
          </a:p>
        </p:txBody>
      </p:sp>
      <p:sp>
        <p:nvSpPr>
          <p:cNvPr id="7" name="TextBox 6"/>
          <p:cNvSpPr txBox="1"/>
          <p:nvPr/>
        </p:nvSpPr>
        <p:spPr>
          <a:xfrm>
            <a:off x="4937760" y="685800"/>
            <a:ext cx="7315200" cy="1371600"/>
          </a:xfrm>
          <a:prstGeom prst="rect">
            <a:avLst/>
          </a:prstGeom>
          <a:noFill/>
        </p:spPr>
        <p:txBody>
          <a:bodyPr wrap="square">
            <a:spAutoFit/>
          </a:bodyPr>
          <a:lstStyle/>
          <a:p>
            <a:pPr algn="l"/>
            <a:r>
              <a:rPr sz="3600" b="1" i="0">
                <a:solidFill>
                  <a:srgbClr val="F5F2EC"/>
                </a:solidFill>
                <a:latin typeface="Calibri Light"/>
              </a:rPr>
              <a:t>Mario Shirley</a:t>
            </a:r>
          </a:p>
        </p:txBody>
      </p:sp>
      <p:sp>
        <p:nvSpPr>
          <p:cNvPr id="8" name="Rectangle 7"/>
          <p:cNvSpPr/>
          <p:nvPr/>
        </p:nvSpPr>
        <p:spPr>
          <a:xfrm>
            <a:off x="4937760" y="1508760"/>
            <a:ext cx="2286000" cy="18288"/>
          </a:xfrm>
          <a:prstGeom prst="rect">
            <a:avLst/>
          </a:prstGeom>
          <a:solidFill>
            <a:srgbClr val="C9A8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4937760" y="1691640"/>
            <a:ext cx="6766560" cy="274320"/>
          </a:xfrm>
          <a:prstGeom prst="rect">
            <a:avLst/>
          </a:prstGeom>
          <a:noFill/>
        </p:spPr>
        <p:txBody>
          <a:bodyPr wrap="square">
            <a:spAutoFit/>
          </a:bodyPr>
          <a:lstStyle/>
          <a:p>
            <a:pPr algn="l"/>
            <a:r>
              <a:rPr sz="1100" b="0" i="0">
                <a:solidFill>
                  <a:srgbClr val="CCC8BE"/>
                </a:solidFill>
                <a:latin typeface="Calibri"/>
              </a:rPr>
              <a:t>▸  20+ years in business development and revenue growth</a:t>
            </a:r>
          </a:p>
        </p:txBody>
      </p:sp>
      <p:sp>
        <p:nvSpPr>
          <p:cNvPr id="10" name="TextBox 9"/>
          <p:cNvSpPr txBox="1"/>
          <p:nvPr/>
        </p:nvSpPr>
        <p:spPr>
          <a:xfrm>
            <a:off x="4937760" y="2103120"/>
            <a:ext cx="6766560" cy="274320"/>
          </a:xfrm>
          <a:prstGeom prst="rect">
            <a:avLst/>
          </a:prstGeom>
          <a:noFill/>
        </p:spPr>
        <p:txBody>
          <a:bodyPr wrap="square">
            <a:spAutoFit/>
          </a:bodyPr>
          <a:lstStyle/>
          <a:p>
            <a:pPr algn="l"/>
            <a:r>
              <a:rPr sz="1100" b="0" i="0">
                <a:solidFill>
                  <a:srgbClr val="CCC8BE"/>
                </a:solidFill>
                <a:latin typeface="Calibri"/>
              </a:rPr>
              <a:t>▸  Complex, relationship-driven markets — opening doors,
  building pipeline, converting difficult opportunities</a:t>
            </a:r>
          </a:p>
        </p:txBody>
      </p:sp>
      <p:sp>
        <p:nvSpPr>
          <p:cNvPr id="11" name="TextBox 10"/>
          <p:cNvSpPr txBox="1"/>
          <p:nvPr/>
        </p:nvSpPr>
        <p:spPr>
          <a:xfrm>
            <a:off x="4937760" y="2514600"/>
            <a:ext cx="6766560" cy="274320"/>
          </a:xfrm>
          <a:prstGeom prst="rect">
            <a:avLst/>
          </a:prstGeom>
          <a:noFill/>
        </p:spPr>
        <p:txBody>
          <a:bodyPr wrap="square">
            <a:spAutoFit/>
          </a:bodyPr>
          <a:lstStyle/>
          <a:p>
            <a:pPr algn="l"/>
            <a:r>
              <a:rPr sz="1100" b="0" i="0">
                <a:solidFill>
                  <a:srgbClr val="CCC8BE"/>
                </a:solidFill>
                <a:latin typeface="Calibri"/>
              </a:rPr>
              <a:t>▸  Public sector, enterprise, partnerships, and
  experiential business development</a:t>
            </a:r>
          </a:p>
        </p:txBody>
      </p:sp>
      <p:sp>
        <p:nvSpPr>
          <p:cNvPr id="12" name="TextBox 11"/>
          <p:cNvSpPr txBox="1"/>
          <p:nvPr/>
        </p:nvSpPr>
        <p:spPr>
          <a:xfrm>
            <a:off x="4937760" y="2926080"/>
            <a:ext cx="6766560" cy="274320"/>
          </a:xfrm>
          <a:prstGeom prst="rect">
            <a:avLst/>
          </a:prstGeom>
          <a:noFill/>
        </p:spPr>
        <p:txBody>
          <a:bodyPr wrap="square">
            <a:spAutoFit/>
          </a:bodyPr>
          <a:lstStyle/>
          <a:p>
            <a:pPr algn="l"/>
            <a:r>
              <a:rPr sz="1100" b="0" i="0">
                <a:solidFill>
                  <a:srgbClr val="CCC8BE"/>
                </a:solidFill>
                <a:latin typeface="Calibri"/>
              </a:rPr>
              <a:t>▸  Builder's mindset: demand generation, measurable
  revenue, commercial discipline</a:t>
            </a:r>
          </a:p>
        </p:txBody>
      </p:sp>
      <p:sp>
        <p:nvSpPr>
          <p:cNvPr id="13" name="TextBox 12"/>
          <p:cNvSpPr txBox="1"/>
          <p:nvPr/>
        </p:nvSpPr>
        <p:spPr>
          <a:xfrm>
            <a:off x="4937760" y="3840480"/>
            <a:ext cx="1828800" cy="256032"/>
          </a:xfrm>
          <a:prstGeom prst="rect">
            <a:avLst/>
          </a:prstGeom>
          <a:noFill/>
        </p:spPr>
        <p:txBody>
          <a:bodyPr wrap="square">
            <a:spAutoFit/>
          </a:bodyPr>
          <a:lstStyle/>
          <a:p>
            <a:pPr algn="l"/>
            <a:r>
              <a:rPr sz="750" b="1" i="0">
                <a:solidFill>
                  <a:srgbClr val="C9A84C"/>
                </a:solidFill>
                <a:latin typeface="Calibri"/>
              </a:rPr>
              <a:t>WHAT I BRING TO THIS PROPERTY</a:t>
            </a:r>
          </a:p>
        </p:txBody>
      </p:sp>
      <p:sp>
        <p:nvSpPr>
          <p:cNvPr id="14" name="Rectangle 13"/>
          <p:cNvSpPr/>
          <p:nvPr/>
        </p:nvSpPr>
        <p:spPr>
          <a:xfrm>
            <a:off x="4937760" y="4114800"/>
            <a:ext cx="2286000" cy="18288"/>
          </a:xfrm>
          <a:prstGeom prst="rect">
            <a:avLst/>
          </a:prstGeom>
          <a:solidFill>
            <a:srgbClr val="C9A8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937760" y="4251960"/>
            <a:ext cx="6766560" cy="274320"/>
          </a:xfrm>
          <a:prstGeom prst="rect">
            <a:avLst/>
          </a:prstGeom>
          <a:noFill/>
        </p:spPr>
        <p:txBody>
          <a:bodyPr wrap="square">
            <a:spAutoFit/>
          </a:bodyPr>
          <a:lstStyle/>
          <a:p>
            <a:pPr algn="l"/>
            <a:r>
              <a:rPr sz="1100" b="0" i="0">
                <a:solidFill>
                  <a:srgbClr val="CCC8BE"/>
                </a:solidFill>
                <a:latin typeface="Calibri"/>
              </a:rPr>
              <a:t>▸  A hunter's mindset with structured follow-through</a:t>
            </a:r>
          </a:p>
        </p:txBody>
      </p:sp>
      <p:sp>
        <p:nvSpPr>
          <p:cNvPr id="16" name="TextBox 15"/>
          <p:cNvSpPr txBox="1"/>
          <p:nvPr/>
        </p:nvSpPr>
        <p:spPr>
          <a:xfrm>
            <a:off x="4937760" y="4507992"/>
            <a:ext cx="6766560" cy="274320"/>
          </a:xfrm>
          <a:prstGeom prst="rect">
            <a:avLst/>
          </a:prstGeom>
          <a:noFill/>
        </p:spPr>
        <p:txBody>
          <a:bodyPr wrap="square">
            <a:spAutoFit/>
          </a:bodyPr>
          <a:lstStyle/>
          <a:p>
            <a:pPr algn="l"/>
            <a:r>
              <a:rPr sz="1100" b="0" i="0">
                <a:solidFill>
                  <a:srgbClr val="CCC8BE"/>
                </a:solidFill>
                <a:latin typeface="Calibri"/>
              </a:rPr>
              <a:t>▸  Ability to translate place into revenue</a:t>
            </a:r>
          </a:p>
        </p:txBody>
      </p:sp>
      <p:sp>
        <p:nvSpPr>
          <p:cNvPr id="17" name="TextBox 16"/>
          <p:cNvSpPr txBox="1"/>
          <p:nvPr/>
        </p:nvSpPr>
        <p:spPr>
          <a:xfrm>
            <a:off x="4937760" y="4764024"/>
            <a:ext cx="6766560" cy="274320"/>
          </a:xfrm>
          <a:prstGeom prst="rect">
            <a:avLst/>
          </a:prstGeom>
          <a:noFill/>
        </p:spPr>
        <p:txBody>
          <a:bodyPr wrap="square">
            <a:spAutoFit/>
          </a:bodyPr>
          <a:lstStyle/>
          <a:p>
            <a:pPr algn="l"/>
            <a:r>
              <a:rPr sz="1100" b="0" i="0">
                <a:solidFill>
                  <a:srgbClr val="CCC8BE"/>
                </a:solidFill>
                <a:latin typeface="Calibri"/>
              </a:rPr>
              <a:t>▸  Experience building momentum in overlooked markets</a:t>
            </a:r>
          </a:p>
        </p:txBody>
      </p:sp>
      <p:sp>
        <p:nvSpPr>
          <p:cNvPr id="18" name="TextBox 17"/>
          <p:cNvSpPr txBox="1"/>
          <p:nvPr/>
        </p:nvSpPr>
        <p:spPr>
          <a:xfrm>
            <a:off x="4937760" y="5020056"/>
            <a:ext cx="6766560" cy="274320"/>
          </a:xfrm>
          <a:prstGeom prst="rect">
            <a:avLst/>
          </a:prstGeom>
          <a:noFill/>
        </p:spPr>
        <p:txBody>
          <a:bodyPr wrap="square">
            <a:spAutoFit/>
          </a:bodyPr>
          <a:lstStyle/>
          <a:p>
            <a:pPr algn="l"/>
            <a:r>
              <a:rPr sz="1100" b="0" i="0">
                <a:solidFill>
                  <a:srgbClr val="CCC8BE"/>
                </a:solidFill>
                <a:latin typeface="Calibri"/>
              </a:rPr>
              <a:t>▸  Commitment to strengthening the property and supporting the GM</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jpg"/>
          <p:cNvPicPr>
            <a:picLocks noChangeAspect="1"/>
          </p:cNvPicPr>
          <p:nvPr/>
        </p:nvPicPr>
        <p:blipFill>
          <a:blip r:embed="rId2"/>
          <a:stretch>
            <a:fillRect/>
          </a:stretch>
        </p:blipFill>
        <p:spPr>
          <a:xfrm>
            <a:off x="0" y="0"/>
            <a:ext cx="12188952" cy="6858000"/>
          </a:xfrm>
          <a:prstGeom prst="rect">
            <a:avLst/>
          </a:prstGeom>
        </p:spPr>
      </p:pic>
      <p:sp>
        <p:nvSpPr>
          <p:cNvPr id="3" name="Rectangle 2"/>
          <p:cNvSpPr/>
          <p:nvPr/>
        </p:nvSpPr>
        <p:spPr>
          <a:xfrm>
            <a:off x="0" y="0"/>
            <a:ext cx="12188952" cy="6858000"/>
          </a:xfrm>
          <a:prstGeom prst="rect">
            <a:avLst/>
          </a:prstGeom>
          <a:solidFill>
            <a:srgbClr val="0A0A0A">
              <a:alpha val="62745"/>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0"/>
            <a:ext cx="54864" cy="6858000"/>
          </a:xfrm>
          <a:prstGeom prst="rect">
            <a:avLst/>
          </a:prstGeom>
          <a:solidFill>
            <a:srgbClr val="C9A84C">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57200" y="1371600"/>
            <a:ext cx="9144000" cy="1645920"/>
          </a:xfrm>
          <a:prstGeom prst="rect">
            <a:avLst/>
          </a:prstGeom>
          <a:noFill/>
        </p:spPr>
        <p:txBody>
          <a:bodyPr wrap="square">
            <a:spAutoFit/>
          </a:bodyPr>
          <a:lstStyle/>
          <a:p>
            <a:pPr algn="l"/>
            <a:r>
              <a:rPr sz="1400" b="0" i="0">
                <a:solidFill>
                  <a:srgbClr val="CCC8BE"/>
                </a:solidFill>
                <a:latin typeface="Calibri"/>
              </a:rPr>
              <a:t>This strategy converts Lake Guntersville from a scenic lodging asset into a structured regional demand engine — by increasing group room nights, banquet revenue, and repeatable bookings across defined high-value segments.</a:t>
            </a:r>
          </a:p>
        </p:txBody>
      </p:sp>
      <p:sp>
        <p:nvSpPr>
          <p:cNvPr id="6" name="Rectangle 5"/>
          <p:cNvSpPr/>
          <p:nvPr/>
        </p:nvSpPr>
        <p:spPr>
          <a:xfrm>
            <a:off x="457200" y="3108960"/>
            <a:ext cx="2286000" cy="18288"/>
          </a:xfrm>
          <a:prstGeom prst="rect">
            <a:avLst/>
          </a:prstGeom>
          <a:solidFill>
            <a:srgbClr val="C9A8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57200" y="3291840"/>
            <a:ext cx="7315200" cy="640080"/>
          </a:xfrm>
          <a:prstGeom prst="rect">
            <a:avLst/>
          </a:prstGeom>
          <a:noFill/>
        </p:spPr>
        <p:txBody>
          <a:bodyPr wrap="square">
            <a:spAutoFit/>
          </a:bodyPr>
          <a:lstStyle/>
          <a:p>
            <a:pPr algn="l"/>
            <a:r>
              <a:rPr sz="2800" b="1" i="0">
                <a:solidFill>
                  <a:srgbClr val="F5F2EC"/>
                </a:solidFill>
                <a:latin typeface="Calibri Light"/>
              </a:rPr>
              <a:t>Mario Shirley</a:t>
            </a:r>
          </a:p>
        </p:txBody>
      </p:sp>
      <p:sp>
        <p:nvSpPr>
          <p:cNvPr id="8" name="TextBox 7"/>
          <p:cNvSpPr txBox="1"/>
          <p:nvPr/>
        </p:nvSpPr>
        <p:spPr>
          <a:xfrm>
            <a:off x="457200" y="3931920"/>
            <a:ext cx="7315200" cy="365760"/>
          </a:xfrm>
          <a:prstGeom prst="rect">
            <a:avLst/>
          </a:prstGeom>
          <a:noFill/>
        </p:spPr>
        <p:txBody>
          <a:bodyPr wrap="square">
            <a:spAutoFit/>
          </a:bodyPr>
          <a:lstStyle/>
          <a:p>
            <a:pPr algn="l"/>
            <a:r>
              <a:rPr sz="1200" b="0" i="0">
                <a:solidFill>
                  <a:srgbClr val="C9A84C"/>
                </a:solidFill>
                <a:latin typeface="Calibri"/>
              </a:rPr>
              <a:t>Director of Sales &amp; Marketing — Candidate</a:t>
            </a:r>
          </a:p>
        </p:txBody>
      </p:sp>
      <p:sp>
        <p:nvSpPr>
          <p:cNvPr id="9" name="TextBox 8"/>
          <p:cNvSpPr txBox="1"/>
          <p:nvPr/>
        </p:nvSpPr>
        <p:spPr>
          <a:xfrm>
            <a:off x="457200" y="4389120"/>
            <a:ext cx="7315200" cy="365760"/>
          </a:xfrm>
          <a:prstGeom prst="rect">
            <a:avLst/>
          </a:prstGeom>
          <a:noFill/>
        </p:spPr>
        <p:txBody>
          <a:bodyPr wrap="square">
            <a:spAutoFit/>
          </a:bodyPr>
          <a:lstStyle/>
          <a:p>
            <a:pPr algn="l"/>
            <a:r>
              <a:rPr sz="1100" b="0" i="0">
                <a:solidFill>
                  <a:srgbClr val="CCC8BE"/>
                </a:solidFill>
                <a:latin typeface="Calibri"/>
              </a:rPr>
              <a:t>marioshirley@ba-kaya.com  ·  954-668-1963</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88952" cy="6858000"/>
          </a:xfrm>
          <a:prstGeom prst="rect">
            <a:avLst/>
          </a:prstGeom>
          <a:solidFill>
            <a:srgbClr val="0A0A0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image.jpg"/>
          <p:cNvPicPr>
            <a:picLocks noChangeAspect="1"/>
          </p:cNvPicPr>
          <p:nvPr/>
        </p:nvPicPr>
        <p:blipFill>
          <a:blip r:embed="rId2"/>
          <a:stretch>
            <a:fillRect/>
          </a:stretch>
        </p:blipFill>
        <p:spPr>
          <a:xfrm>
            <a:off x="0" y="0"/>
            <a:ext cx="12188952" cy="6858000"/>
          </a:xfrm>
          <a:prstGeom prst="rect">
            <a:avLst/>
          </a:prstGeom>
        </p:spPr>
      </p:pic>
      <p:sp>
        <p:nvSpPr>
          <p:cNvPr id="4" name="Rectangle 3"/>
          <p:cNvSpPr/>
          <p:nvPr/>
        </p:nvSpPr>
        <p:spPr>
          <a:xfrm>
            <a:off x="0" y="0"/>
            <a:ext cx="12188952" cy="6858000"/>
          </a:xfrm>
          <a:prstGeom prst="rect">
            <a:avLst/>
          </a:prstGeom>
          <a:solidFill>
            <a:srgbClr val="0A0A0A">
              <a:alpha val="54901"/>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0" y="0"/>
            <a:ext cx="54864" cy="6858000"/>
          </a:xfrm>
          <a:prstGeom prst="rect">
            <a:avLst/>
          </a:prstGeom>
          <a:solidFill>
            <a:srgbClr val="C9A84C">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457200" y="2560320"/>
            <a:ext cx="10972800" cy="1371600"/>
          </a:xfrm>
          <a:prstGeom prst="rect">
            <a:avLst/>
          </a:prstGeom>
          <a:noFill/>
        </p:spPr>
        <p:txBody>
          <a:bodyPr wrap="square">
            <a:spAutoFit/>
          </a:bodyPr>
          <a:lstStyle/>
          <a:p>
            <a:pPr algn="l"/>
            <a:r>
              <a:rPr sz="4400" b="1" i="0">
                <a:solidFill>
                  <a:srgbClr val="F5F2EC"/>
                </a:solidFill>
                <a:latin typeface="Calibri Light"/>
              </a:rPr>
              <a:t>Planner Credibility:
Target Agency Analysis</a:t>
            </a:r>
          </a:p>
        </p:txBody>
      </p:sp>
      <p:sp>
        <p:nvSpPr>
          <p:cNvPr id="7" name="TextBox 6"/>
          <p:cNvSpPr txBox="1"/>
          <p:nvPr/>
        </p:nvSpPr>
        <p:spPr>
          <a:xfrm>
            <a:off x="457200" y="3749039"/>
            <a:ext cx="9144000" cy="457200"/>
          </a:xfrm>
          <a:prstGeom prst="rect">
            <a:avLst/>
          </a:prstGeom>
          <a:noFill/>
        </p:spPr>
        <p:txBody>
          <a:bodyPr wrap="square">
            <a:spAutoFit/>
          </a:bodyPr>
          <a:lstStyle/>
          <a:p>
            <a:pPr algn="l"/>
            <a:r>
              <a:rPr sz="1300" b="0" i="1">
                <a:solidFill>
                  <a:srgbClr val="CCC8BE"/>
                </a:solidFill>
                <a:latin typeface="Calibri"/>
              </a:rPr>
              <a:t>Northeast &amp; Mid-Atlantic planners whose clients want a scenic, drivable alternative
to the Caribbean or Martha's Vineyard — premium feel, without coastal logistics or cost.</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88952" cy="6858000"/>
          </a:xfrm>
          <a:prstGeom prst="rect">
            <a:avLst/>
          </a:prstGeom>
          <a:solidFill>
            <a:srgbClr val="0A0A0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54864" cy="6858000"/>
          </a:xfrm>
          <a:prstGeom prst="rect">
            <a:avLst/>
          </a:prstGeom>
          <a:solidFill>
            <a:srgbClr val="C9A84C">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274320"/>
            <a:ext cx="7315200" cy="274320"/>
          </a:xfrm>
          <a:prstGeom prst="rect">
            <a:avLst/>
          </a:prstGeom>
          <a:noFill/>
        </p:spPr>
        <p:txBody>
          <a:bodyPr wrap="square">
            <a:spAutoFit/>
          </a:bodyPr>
          <a:lstStyle/>
          <a:p>
            <a:pPr algn="l"/>
            <a:r>
              <a:rPr sz="800" b="0" i="0">
                <a:solidFill>
                  <a:srgbClr val="C9A84C"/>
                </a:solidFill>
                <a:latin typeface="Calibri"/>
              </a:rPr>
              <a:t>PRIORITY #1</a:t>
            </a:r>
          </a:p>
        </p:txBody>
      </p:sp>
      <p:sp>
        <p:nvSpPr>
          <p:cNvPr id="5" name="TextBox 4"/>
          <p:cNvSpPr txBox="1"/>
          <p:nvPr/>
        </p:nvSpPr>
        <p:spPr>
          <a:xfrm>
            <a:off x="457200" y="594360"/>
            <a:ext cx="7315200" cy="1371600"/>
          </a:xfrm>
          <a:prstGeom prst="rect">
            <a:avLst/>
          </a:prstGeom>
          <a:noFill/>
        </p:spPr>
        <p:txBody>
          <a:bodyPr wrap="square">
            <a:spAutoFit/>
          </a:bodyPr>
          <a:lstStyle/>
          <a:p>
            <a:pPr algn="l"/>
            <a:r>
              <a:rPr sz="3000" b="1" i="0">
                <a:solidFill>
                  <a:srgbClr val="F5F2EC"/>
                </a:solidFill>
                <a:latin typeface="Calibri Light"/>
              </a:rPr>
              <a:t>PRA Business Events</a:t>
            </a:r>
          </a:p>
        </p:txBody>
      </p:sp>
      <p:sp>
        <p:nvSpPr>
          <p:cNvPr id="6" name="TextBox 5"/>
          <p:cNvSpPr txBox="1"/>
          <p:nvPr/>
        </p:nvSpPr>
        <p:spPr>
          <a:xfrm>
            <a:off x="457200" y="1371600"/>
            <a:ext cx="6400800" cy="274320"/>
          </a:xfrm>
          <a:prstGeom prst="rect">
            <a:avLst/>
          </a:prstGeom>
          <a:noFill/>
        </p:spPr>
        <p:txBody>
          <a:bodyPr wrap="square">
            <a:spAutoFit/>
          </a:bodyPr>
          <a:lstStyle/>
          <a:p>
            <a:pPr algn="l"/>
            <a:r>
              <a:rPr sz="1100" b="0" i="0">
                <a:solidFill>
                  <a:srgbClr val="CCC8BE"/>
                </a:solidFill>
                <a:latin typeface="Calibri"/>
              </a:rPr>
              <a:t>Chicago, IL  ·  pra.com</a:t>
            </a:r>
          </a:p>
        </p:txBody>
      </p:sp>
      <p:sp>
        <p:nvSpPr>
          <p:cNvPr id="7" name="Rectangle 6"/>
          <p:cNvSpPr/>
          <p:nvPr/>
        </p:nvSpPr>
        <p:spPr>
          <a:xfrm>
            <a:off x="457200" y="1691640"/>
            <a:ext cx="2286000" cy="18288"/>
          </a:xfrm>
          <a:prstGeom prst="rect">
            <a:avLst/>
          </a:prstGeom>
          <a:solidFill>
            <a:srgbClr val="C9A8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57200" y="1828800"/>
            <a:ext cx="1828800" cy="256032"/>
          </a:xfrm>
          <a:prstGeom prst="rect">
            <a:avLst/>
          </a:prstGeom>
          <a:noFill/>
        </p:spPr>
        <p:txBody>
          <a:bodyPr wrap="square">
            <a:spAutoFit/>
          </a:bodyPr>
          <a:lstStyle/>
          <a:p>
            <a:pPr algn="l"/>
            <a:r>
              <a:rPr sz="750" b="1" i="0">
                <a:solidFill>
                  <a:srgbClr val="C9A84C"/>
                </a:solidFill>
                <a:latin typeface="Calibri"/>
              </a:rPr>
              <a:t>PROFILE</a:t>
            </a:r>
          </a:p>
        </p:txBody>
      </p:sp>
      <p:sp>
        <p:nvSpPr>
          <p:cNvPr id="9" name="TextBox 8"/>
          <p:cNvSpPr txBox="1"/>
          <p:nvPr/>
        </p:nvSpPr>
        <p:spPr>
          <a:xfrm>
            <a:off x="457200" y="2103120"/>
            <a:ext cx="5303520" cy="320040"/>
          </a:xfrm>
          <a:prstGeom prst="rect">
            <a:avLst/>
          </a:prstGeom>
          <a:noFill/>
        </p:spPr>
        <p:txBody>
          <a:bodyPr wrap="square">
            <a:spAutoFit/>
          </a:bodyPr>
          <a:lstStyle/>
          <a:p>
            <a:pPr algn="l"/>
            <a:r>
              <a:rPr sz="1000" b="0" i="0">
                <a:solidFill>
                  <a:srgbClr val="CCC8BE"/>
                </a:solidFill>
                <a:latin typeface="Calibri"/>
              </a:rPr>
              <a:t>Founded 1981  ·  350–400 employees  ·  32+ states  ·  100+ destinations</a:t>
            </a:r>
          </a:p>
        </p:txBody>
      </p:sp>
      <p:sp>
        <p:nvSpPr>
          <p:cNvPr id="10" name="TextBox 9"/>
          <p:cNvSpPr txBox="1"/>
          <p:nvPr/>
        </p:nvSpPr>
        <p:spPr>
          <a:xfrm>
            <a:off x="457200" y="2514600"/>
            <a:ext cx="1828800" cy="256032"/>
          </a:xfrm>
          <a:prstGeom prst="rect">
            <a:avLst/>
          </a:prstGeom>
          <a:noFill/>
        </p:spPr>
        <p:txBody>
          <a:bodyPr wrap="square">
            <a:spAutoFit/>
          </a:bodyPr>
          <a:lstStyle/>
          <a:p>
            <a:pPr algn="l"/>
            <a:r>
              <a:rPr sz="750" b="1" i="0">
                <a:solidFill>
                  <a:srgbClr val="C9A84C"/>
                </a:solidFill>
                <a:latin typeface="Calibri"/>
              </a:rPr>
              <a:t>SPECIALTIES</a:t>
            </a:r>
          </a:p>
        </p:txBody>
      </p:sp>
      <p:sp>
        <p:nvSpPr>
          <p:cNvPr id="11" name="TextBox 10"/>
          <p:cNvSpPr txBox="1"/>
          <p:nvPr/>
        </p:nvSpPr>
        <p:spPr>
          <a:xfrm>
            <a:off x="457200" y="2788920"/>
            <a:ext cx="5303520" cy="274320"/>
          </a:xfrm>
          <a:prstGeom prst="rect">
            <a:avLst/>
          </a:prstGeom>
          <a:noFill/>
        </p:spPr>
        <p:txBody>
          <a:bodyPr wrap="square">
            <a:spAutoFit/>
          </a:bodyPr>
          <a:lstStyle/>
          <a:p>
            <a:pPr algn="l"/>
            <a:r>
              <a:rPr sz="1000" b="0" i="0">
                <a:solidFill>
                  <a:srgbClr val="CCC8BE"/>
                </a:solidFill>
                <a:latin typeface="Calibri"/>
              </a:rPr>
              <a:t>▸  Destination incentive programs</a:t>
            </a:r>
          </a:p>
        </p:txBody>
      </p:sp>
      <p:sp>
        <p:nvSpPr>
          <p:cNvPr id="12" name="TextBox 11"/>
          <p:cNvSpPr txBox="1"/>
          <p:nvPr/>
        </p:nvSpPr>
        <p:spPr>
          <a:xfrm>
            <a:off x="457200" y="3044952"/>
            <a:ext cx="5303520" cy="274320"/>
          </a:xfrm>
          <a:prstGeom prst="rect">
            <a:avLst/>
          </a:prstGeom>
          <a:noFill/>
        </p:spPr>
        <p:txBody>
          <a:bodyPr wrap="square">
            <a:spAutoFit/>
          </a:bodyPr>
          <a:lstStyle/>
          <a:p>
            <a:pPr algn="l"/>
            <a:r>
              <a:rPr sz="1000" b="0" i="0">
                <a:solidFill>
                  <a:srgbClr val="CCC8BE"/>
                </a:solidFill>
                <a:latin typeface="Calibri"/>
              </a:rPr>
              <a:t>▸  Corporate retreats &amp; conferences</a:t>
            </a:r>
          </a:p>
        </p:txBody>
      </p:sp>
      <p:sp>
        <p:nvSpPr>
          <p:cNvPr id="13" name="TextBox 12"/>
          <p:cNvSpPr txBox="1"/>
          <p:nvPr/>
        </p:nvSpPr>
        <p:spPr>
          <a:xfrm>
            <a:off x="457200" y="3300984"/>
            <a:ext cx="5303520" cy="274320"/>
          </a:xfrm>
          <a:prstGeom prst="rect">
            <a:avLst/>
          </a:prstGeom>
          <a:noFill/>
        </p:spPr>
        <p:txBody>
          <a:bodyPr wrap="square">
            <a:spAutoFit/>
          </a:bodyPr>
          <a:lstStyle/>
          <a:p>
            <a:pPr algn="l"/>
            <a:r>
              <a:rPr sz="1000" b="0" i="0">
                <a:solidFill>
                  <a:srgbClr val="CCC8BE"/>
                </a:solidFill>
                <a:latin typeface="Calibri"/>
              </a:rPr>
              <a:t>▸  Themed events &amp; team building</a:t>
            </a:r>
          </a:p>
        </p:txBody>
      </p:sp>
      <p:sp>
        <p:nvSpPr>
          <p:cNvPr id="14" name="TextBox 13"/>
          <p:cNvSpPr txBox="1"/>
          <p:nvPr/>
        </p:nvSpPr>
        <p:spPr>
          <a:xfrm>
            <a:off x="457200" y="3557016"/>
            <a:ext cx="5303520" cy="274320"/>
          </a:xfrm>
          <a:prstGeom prst="rect">
            <a:avLst/>
          </a:prstGeom>
          <a:noFill/>
        </p:spPr>
        <p:txBody>
          <a:bodyPr wrap="square">
            <a:spAutoFit/>
          </a:bodyPr>
          <a:lstStyle/>
          <a:p>
            <a:pPr algn="l"/>
            <a:r>
              <a:rPr sz="1000" b="0" i="0">
                <a:solidFill>
                  <a:srgbClr val="CCC8BE"/>
                </a:solidFill>
                <a:latin typeface="Calibri"/>
              </a:rPr>
              <a:t>▸  Recognition &amp; award programs</a:t>
            </a:r>
          </a:p>
        </p:txBody>
      </p:sp>
      <p:sp>
        <p:nvSpPr>
          <p:cNvPr id="15" name="TextBox 14"/>
          <p:cNvSpPr txBox="1"/>
          <p:nvPr/>
        </p:nvSpPr>
        <p:spPr>
          <a:xfrm>
            <a:off x="457200" y="4206240"/>
            <a:ext cx="1828800" cy="256032"/>
          </a:xfrm>
          <a:prstGeom prst="rect">
            <a:avLst/>
          </a:prstGeom>
          <a:noFill/>
        </p:spPr>
        <p:txBody>
          <a:bodyPr wrap="square">
            <a:spAutoFit/>
          </a:bodyPr>
          <a:lstStyle/>
          <a:p>
            <a:pPr algn="l"/>
            <a:r>
              <a:rPr sz="750" b="1" i="0">
                <a:solidFill>
                  <a:srgbClr val="C9A84C"/>
                </a:solidFill>
                <a:latin typeface="Calibri"/>
              </a:rPr>
              <a:t>CLIENTS</a:t>
            </a:r>
          </a:p>
        </p:txBody>
      </p:sp>
      <p:sp>
        <p:nvSpPr>
          <p:cNvPr id="16" name="TextBox 15"/>
          <p:cNvSpPr txBox="1"/>
          <p:nvPr/>
        </p:nvSpPr>
        <p:spPr>
          <a:xfrm>
            <a:off x="457200" y="4480560"/>
            <a:ext cx="5303520" cy="274320"/>
          </a:xfrm>
          <a:prstGeom prst="rect">
            <a:avLst/>
          </a:prstGeom>
          <a:noFill/>
        </p:spPr>
        <p:txBody>
          <a:bodyPr wrap="square">
            <a:spAutoFit/>
          </a:bodyPr>
          <a:lstStyle/>
          <a:p>
            <a:pPr algn="l"/>
            <a:r>
              <a:rPr sz="1000" b="0" i="0">
                <a:solidFill>
                  <a:srgbClr val="CCC8BE"/>
                </a:solidFill>
                <a:latin typeface="Calibri"/>
              </a:rPr>
              <a:t>▸  Healthcare &amp; Pharma</a:t>
            </a:r>
          </a:p>
        </p:txBody>
      </p:sp>
      <p:sp>
        <p:nvSpPr>
          <p:cNvPr id="17" name="TextBox 16"/>
          <p:cNvSpPr txBox="1"/>
          <p:nvPr/>
        </p:nvSpPr>
        <p:spPr>
          <a:xfrm>
            <a:off x="457200" y="4736592"/>
            <a:ext cx="5303520" cy="274320"/>
          </a:xfrm>
          <a:prstGeom prst="rect">
            <a:avLst/>
          </a:prstGeom>
          <a:noFill/>
        </p:spPr>
        <p:txBody>
          <a:bodyPr wrap="square">
            <a:spAutoFit/>
          </a:bodyPr>
          <a:lstStyle/>
          <a:p>
            <a:pPr algn="l"/>
            <a:r>
              <a:rPr sz="1000" b="0" i="0">
                <a:solidFill>
                  <a:srgbClr val="CCC8BE"/>
                </a:solidFill>
                <a:latin typeface="Calibri"/>
              </a:rPr>
              <a:t>▸  Insurance &amp; Financial Services</a:t>
            </a:r>
          </a:p>
        </p:txBody>
      </p:sp>
      <p:sp>
        <p:nvSpPr>
          <p:cNvPr id="18" name="TextBox 17"/>
          <p:cNvSpPr txBox="1"/>
          <p:nvPr/>
        </p:nvSpPr>
        <p:spPr>
          <a:xfrm>
            <a:off x="457200" y="4992624"/>
            <a:ext cx="5303520" cy="274320"/>
          </a:xfrm>
          <a:prstGeom prst="rect">
            <a:avLst/>
          </a:prstGeom>
          <a:noFill/>
        </p:spPr>
        <p:txBody>
          <a:bodyPr wrap="square">
            <a:spAutoFit/>
          </a:bodyPr>
          <a:lstStyle/>
          <a:p>
            <a:pPr algn="l"/>
            <a:r>
              <a:rPr sz="1000" b="0" i="0">
                <a:solidFill>
                  <a:srgbClr val="CCC8BE"/>
                </a:solidFill>
                <a:latin typeface="Calibri"/>
              </a:rPr>
              <a:t>▸  Technology &amp; Retail</a:t>
            </a:r>
          </a:p>
        </p:txBody>
      </p:sp>
      <p:sp>
        <p:nvSpPr>
          <p:cNvPr id="19" name="TextBox 18"/>
          <p:cNvSpPr txBox="1"/>
          <p:nvPr/>
        </p:nvSpPr>
        <p:spPr>
          <a:xfrm>
            <a:off x="457200" y="5248656"/>
            <a:ext cx="5303520" cy="274320"/>
          </a:xfrm>
          <a:prstGeom prst="rect">
            <a:avLst/>
          </a:prstGeom>
          <a:noFill/>
        </p:spPr>
        <p:txBody>
          <a:bodyPr wrap="square">
            <a:spAutoFit/>
          </a:bodyPr>
          <a:lstStyle/>
          <a:p>
            <a:pPr algn="l"/>
            <a:r>
              <a:rPr sz="1000" b="0" i="0">
                <a:solidFill>
                  <a:srgbClr val="CCC8BE"/>
                </a:solidFill>
                <a:latin typeface="Calibri"/>
              </a:rPr>
              <a:t>▸  Associations &amp; Tradeshows</a:t>
            </a:r>
          </a:p>
        </p:txBody>
      </p:sp>
      <p:sp>
        <p:nvSpPr>
          <p:cNvPr id="20" name="Rectangle 19"/>
          <p:cNvSpPr/>
          <p:nvPr/>
        </p:nvSpPr>
        <p:spPr>
          <a:xfrm>
            <a:off x="6309360" y="1737360"/>
            <a:ext cx="5486400" cy="4846320"/>
          </a:xfrm>
          <a:prstGeom prst="rect">
            <a:avLst/>
          </a:prstGeom>
          <a:solidFill>
            <a:srgbClr val="1A1A1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492240" y="1874519"/>
            <a:ext cx="1828800" cy="256032"/>
          </a:xfrm>
          <a:prstGeom prst="rect">
            <a:avLst/>
          </a:prstGeom>
          <a:noFill/>
        </p:spPr>
        <p:txBody>
          <a:bodyPr wrap="square">
            <a:spAutoFit/>
          </a:bodyPr>
          <a:lstStyle/>
          <a:p>
            <a:pPr algn="l"/>
            <a:r>
              <a:rPr sz="750" b="1" i="0">
                <a:solidFill>
                  <a:srgbClr val="C9A84C"/>
                </a:solidFill>
                <a:latin typeface="Calibri"/>
              </a:rPr>
              <a:t>WHY TARGET</a:t>
            </a:r>
          </a:p>
        </p:txBody>
      </p:sp>
      <p:sp>
        <p:nvSpPr>
          <p:cNvPr id="22" name="TextBox 21"/>
          <p:cNvSpPr txBox="1"/>
          <p:nvPr/>
        </p:nvSpPr>
        <p:spPr>
          <a:xfrm>
            <a:off x="6492240" y="2148840"/>
            <a:ext cx="5120640" cy="1645920"/>
          </a:xfrm>
          <a:prstGeom prst="rect">
            <a:avLst/>
          </a:prstGeom>
          <a:noFill/>
        </p:spPr>
        <p:txBody>
          <a:bodyPr wrap="square">
            <a:spAutoFit/>
          </a:bodyPr>
          <a:lstStyle/>
          <a:p>
            <a:pPr algn="l"/>
            <a:r>
              <a:rPr sz="1000" b="0" i="0">
                <a:solidFill>
                  <a:srgbClr val="CCC8BE"/>
                </a:solidFill>
                <a:latin typeface="Calibri"/>
              </a:rPr>
              <a:t>PRA's entire business model is destination placement. Getting Lake Guntersville into PRA's portfolio means direct access to their full national client base across healthcare, finance, technology, and associations — companies that run annual incentive trips and leadership retreats with defined budgets. This is the highest-leverage single relationship in the strategy.</a:t>
            </a:r>
          </a:p>
        </p:txBody>
      </p:sp>
      <p:sp>
        <p:nvSpPr>
          <p:cNvPr id="23" name="Rectangle 22"/>
          <p:cNvSpPr/>
          <p:nvPr/>
        </p:nvSpPr>
        <p:spPr>
          <a:xfrm>
            <a:off x="6309360" y="3931920"/>
            <a:ext cx="54864" cy="2468880"/>
          </a:xfrm>
          <a:prstGeom prst="rect">
            <a:avLst/>
          </a:prstGeom>
          <a:solidFill>
            <a:srgbClr val="C9A84C">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492240" y="3977639"/>
            <a:ext cx="1828800" cy="256032"/>
          </a:xfrm>
          <a:prstGeom prst="rect">
            <a:avLst/>
          </a:prstGeom>
          <a:noFill/>
        </p:spPr>
        <p:txBody>
          <a:bodyPr wrap="square">
            <a:spAutoFit/>
          </a:bodyPr>
          <a:lstStyle/>
          <a:p>
            <a:pPr algn="l"/>
            <a:r>
              <a:rPr sz="750" b="1" i="0">
                <a:solidFill>
                  <a:srgbClr val="C9A84C"/>
                </a:solidFill>
                <a:latin typeface="Calibri"/>
              </a:rPr>
              <a:t>OUTREACH ANGLE</a:t>
            </a:r>
          </a:p>
        </p:txBody>
      </p:sp>
      <p:sp>
        <p:nvSpPr>
          <p:cNvPr id="25" name="TextBox 24"/>
          <p:cNvSpPr txBox="1"/>
          <p:nvPr/>
        </p:nvSpPr>
        <p:spPr>
          <a:xfrm>
            <a:off x="6492240" y="4251960"/>
            <a:ext cx="5120640" cy="1645920"/>
          </a:xfrm>
          <a:prstGeom prst="rect">
            <a:avLst/>
          </a:prstGeom>
          <a:noFill/>
        </p:spPr>
        <p:txBody>
          <a:bodyPr wrap="square">
            <a:spAutoFit/>
          </a:bodyPr>
          <a:lstStyle/>
          <a:p>
            <a:pPr algn="l"/>
            <a:r>
              <a:rPr sz="1000" b="0" i="1">
                <a:solidFill>
                  <a:srgbClr val="F5F2EC"/>
                </a:solidFill>
                <a:latin typeface="Calibri"/>
              </a:rPr>
              <a:t>"PRA places clients into destinations — we want to be one of them. Lake Guntersville State Park Lodge offers a scenic, professionally run, group-ready destination in the Southeast that your incentive travel and corporate retreat clients haven't seen before. We'd like to be added to your destination portfolio and arrange a site visit."</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88952" cy="6858000"/>
          </a:xfrm>
          <a:prstGeom prst="rect">
            <a:avLst/>
          </a:prstGeom>
          <a:solidFill>
            <a:srgbClr val="0A0A0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54864" cy="6858000"/>
          </a:xfrm>
          <a:prstGeom prst="rect">
            <a:avLst/>
          </a:prstGeom>
          <a:solidFill>
            <a:srgbClr val="C9A84C">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274320"/>
            <a:ext cx="7315200" cy="274320"/>
          </a:xfrm>
          <a:prstGeom prst="rect">
            <a:avLst/>
          </a:prstGeom>
          <a:noFill/>
        </p:spPr>
        <p:txBody>
          <a:bodyPr wrap="square">
            <a:spAutoFit/>
          </a:bodyPr>
          <a:lstStyle/>
          <a:p>
            <a:pPr algn="l"/>
            <a:r>
              <a:rPr sz="800" b="0" i="0">
                <a:solidFill>
                  <a:srgbClr val="C9A84C"/>
                </a:solidFill>
                <a:latin typeface="Calibri"/>
              </a:rPr>
              <a:t>PRIORITY #2</a:t>
            </a:r>
          </a:p>
        </p:txBody>
      </p:sp>
      <p:sp>
        <p:nvSpPr>
          <p:cNvPr id="5" name="TextBox 4"/>
          <p:cNvSpPr txBox="1"/>
          <p:nvPr/>
        </p:nvSpPr>
        <p:spPr>
          <a:xfrm>
            <a:off x="457200" y="594360"/>
            <a:ext cx="7315200" cy="1371600"/>
          </a:xfrm>
          <a:prstGeom prst="rect">
            <a:avLst/>
          </a:prstGeom>
          <a:noFill/>
        </p:spPr>
        <p:txBody>
          <a:bodyPr wrap="square">
            <a:spAutoFit/>
          </a:bodyPr>
          <a:lstStyle/>
          <a:p>
            <a:pPr algn="l"/>
            <a:r>
              <a:rPr sz="3000" b="1" i="0">
                <a:solidFill>
                  <a:srgbClr val="F5F2EC"/>
                </a:solidFill>
                <a:latin typeface="Calibri Light"/>
              </a:rPr>
              <a:t>Eventique</a:t>
            </a:r>
          </a:p>
        </p:txBody>
      </p:sp>
      <p:sp>
        <p:nvSpPr>
          <p:cNvPr id="6" name="TextBox 5"/>
          <p:cNvSpPr txBox="1"/>
          <p:nvPr/>
        </p:nvSpPr>
        <p:spPr>
          <a:xfrm>
            <a:off x="457200" y="1371600"/>
            <a:ext cx="6400800" cy="274320"/>
          </a:xfrm>
          <a:prstGeom prst="rect">
            <a:avLst/>
          </a:prstGeom>
          <a:noFill/>
        </p:spPr>
        <p:txBody>
          <a:bodyPr wrap="square">
            <a:spAutoFit/>
          </a:bodyPr>
          <a:lstStyle/>
          <a:p>
            <a:pPr algn="l"/>
            <a:r>
              <a:rPr sz="1100" b="0" i="0">
                <a:solidFill>
                  <a:srgbClr val="CCC8BE"/>
                </a:solidFill>
                <a:latin typeface="Calibri"/>
              </a:rPr>
              <a:t>New York City, NY  ·  eventique.com</a:t>
            </a:r>
          </a:p>
        </p:txBody>
      </p:sp>
      <p:sp>
        <p:nvSpPr>
          <p:cNvPr id="7" name="Rectangle 6"/>
          <p:cNvSpPr/>
          <p:nvPr/>
        </p:nvSpPr>
        <p:spPr>
          <a:xfrm>
            <a:off x="457200" y="1691640"/>
            <a:ext cx="2286000" cy="18288"/>
          </a:xfrm>
          <a:prstGeom prst="rect">
            <a:avLst/>
          </a:prstGeom>
          <a:solidFill>
            <a:srgbClr val="C9A8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57200" y="1828800"/>
            <a:ext cx="1828800" cy="256032"/>
          </a:xfrm>
          <a:prstGeom prst="rect">
            <a:avLst/>
          </a:prstGeom>
          <a:noFill/>
        </p:spPr>
        <p:txBody>
          <a:bodyPr wrap="square">
            <a:spAutoFit/>
          </a:bodyPr>
          <a:lstStyle/>
          <a:p>
            <a:pPr algn="l"/>
            <a:r>
              <a:rPr sz="750" b="1" i="0">
                <a:solidFill>
                  <a:srgbClr val="C9A84C"/>
                </a:solidFill>
                <a:latin typeface="Calibri"/>
              </a:rPr>
              <a:t>PROFILE</a:t>
            </a:r>
          </a:p>
        </p:txBody>
      </p:sp>
      <p:sp>
        <p:nvSpPr>
          <p:cNvPr id="9" name="TextBox 8"/>
          <p:cNvSpPr txBox="1"/>
          <p:nvPr/>
        </p:nvSpPr>
        <p:spPr>
          <a:xfrm>
            <a:off x="457200" y="2103120"/>
            <a:ext cx="5303520" cy="320040"/>
          </a:xfrm>
          <a:prstGeom prst="rect">
            <a:avLst/>
          </a:prstGeom>
          <a:noFill/>
        </p:spPr>
        <p:txBody>
          <a:bodyPr wrap="square">
            <a:spAutoFit/>
          </a:bodyPr>
          <a:lstStyle/>
          <a:p>
            <a:pPr algn="l"/>
            <a:r>
              <a:rPr sz="1000" b="0" i="0">
                <a:solidFill>
                  <a:srgbClr val="CCC8BE"/>
                </a:solidFill>
                <a:latin typeface="Calibri"/>
              </a:rPr>
              <a:t>Founded 2006  ·  10–50 employees  ·  14 industry awards since 2020</a:t>
            </a:r>
          </a:p>
        </p:txBody>
      </p:sp>
      <p:sp>
        <p:nvSpPr>
          <p:cNvPr id="10" name="TextBox 9"/>
          <p:cNvSpPr txBox="1"/>
          <p:nvPr/>
        </p:nvSpPr>
        <p:spPr>
          <a:xfrm>
            <a:off x="457200" y="2514600"/>
            <a:ext cx="1828800" cy="256032"/>
          </a:xfrm>
          <a:prstGeom prst="rect">
            <a:avLst/>
          </a:prstGeom>
          <a:noFill/>
        </p:spPr>
        <p:txBody>
          <a:bodyPr wrap="square">
            <a:spAutoFit/>
          </a:bodyPr>
          <a:lstStyle/>
          <a:p>
            <a:pPr algn="l"/>
            <a:r>
              <a:rPr sz="750" b="1" i="0">
                <a:solidFill>
                  <a:srgbClr val="C9A84C"/>
                </a:solidFill>
                <a:latin typeface="Calibri"/>
              </a:rPr>
              <a:t>SPECIALTIES</a:t>
            </a:r>
          </a:p>
        </p:txBody>
      </p:sp>
      <p:sp>
        <p:nvSpPr>
          <p:cNvPr id="11" name="TextBox 10"/>
          <p:cNvSpPr txBox="1"/>
          <p:nvPr/>
        </p:nvSpPr>
        <p:spPr>
          <a:xfrm>
            <a:off x="457200" y="2788920"/>
            <a:ext cx="5303520" cy="274320"/>
          </a:xfrm>
          <a:prstGeom prst="rect">
            <a:avLst/>
          </a:prstGeom>
          <a:noFill/>
        </p:spPr>
        <p:txBody>
          <a:bodyPr wrap="square">
            <a:spAutoFit/>
          </a:bodyPr>
          <a:lstStyle/>
          <a:p>
            <a:pPr algn="l"/>
            <a:r>
              <a:rPr sz="1000" b="0" i="0">
                <a:solidFill>
                  <a:srgbClr val="CCC8BE"/>
                </a:solidFill>
                <a:latin typeface="Calibri"/>
              </a:rPr>
              <a:t>▸  Corporate events &amp; brand launches</a:t>
            </a:r>
          </a:p>
        </p:txBody>
      </p:sp>
      <p:sp>
        <p:nvSpPr>
          <p:cNvPr id="12" name="TextBox 11"/>
          <p:cNvSpPr txBox="1"/>
          <p:nvPr/>
        </p:nvSpPr>
        <p:spPr>
          <a:xfrm>
            <a:off x="457200" y="3044952"/>
            <a:ext cx="5303520" cy="274320"/>
          </a:xfrm>
          <a:prstGeom prst="rect">
            <a:avLst/>
          </a:prstGeom>
          <a:noFill/>
        </p:spPr>
        <p:txBody>
          <a:bodyPr wrap="square">
            <a:spAutoFit/>
          </a:bodyPr>
          <a:lstStyle/>
          <a:p>
            <a:pPr algn="l"/>
            <a:r>
              <a:rPr sz="1000" b="0" i="0">
                <a:solidFill>
                  <a:srgbClr val="CCC8BE"/>
                </a:solidFill>
                <a:latin typeface="Calibri"/>
              </a:rPr>
              <a:t>▸  Large-scale conferences</a:t>
            </a:r>
          </a:p>
        </p:txBody>
      </p:sp>
      <p:sp>
        <p:nvSpPr>
          <p:cNvPr id="13" name="TextBox 12"/>
          <p:cNvSpPr txBox="1"/>
          <p:nvPr/>
        </p:nvSpPr>
        <p:spPr>
          <a:xfrm>
            <a:off x="457200" y="3300984"/>
            <a:ext cx="5303520" cy="274320"/>
          </a:xfrm>
          <a:prstGeom prst="rect">
            <a:avLst/>
          </a:prstGeom>
          <a:noFill/>
        </p:spPr>
        <p:txBody>
          <a:bodyPr wrap="square">
            <a:spAutoFit/>
          </a:bodyPr>
          <a:lstStyle/>
          <a:p>
            <a:pPr algn="l"/>
            <a:r>
              <a:rPr sz="1000" b="0" i="0">
                <a:solidFill>
                  <a:srgbClr val="CCC8BE"/>
                </a:solidFill>
                <a:latin typeface="Calibri"/>
              </a:rPr>
              <a:t>▸  Experiential &amp; multi-city events</a:t>
            </a:r>
          </a:p>
        </p:txBody>
      </p:sp>
      <p:sp>
        <p:nvSpPr>
          <p:cNvPr id="14" name="TextBox 13"/>
          <p:cNvSpPr txBox="1"/>
          <p:nvPr/>
        </p:nvSpPr>
        <p:spPr>
          <a:xfrm>
            <a:off x="457200" y="3557016"/>
            <a:ext cx="5303520" cy="274320"/>
          </a:xfrm>
          <a:prstGeom prst="rect">
            <a:avLst/>
          </a:prstGeom>
          <a:noFill/>
        </p:spPr>
        <p:txBody>
          <a:bodyPr wrap="square">
            <a:spAutoFit/>
          </a:bodyPr>
          <a:lstStyle/>
          <a:p>
            <a:pPr algn="l"/>
            <a:r>
              <a:rPr sz="1000" b="0" i="0">
                <a:solidFill>
                  <a:srgbClr val="CCC8BE"/>
                </a:solidFill>
                <a:latin typeface="Calibri"/>
              </a:rPr>
              <a:t>▸  Virtual &amp; hybrid production</a:t>
            </a:r>
          </a:p>
        </p:txBody>
      </p:sp>
      <p:sp>
        <p:nvSpPr>
          <p:cNvPr id="15" name="TextBox 14"/>
          <p:cNvSpPr txBox="1"/>
          <p:nvPr/>
        </p:nvSpPr>
        <p:spPr>
          <a:xfrm>
            <a:off x="457200" y="4206240"/>
            <a:ext cx="1828800" cy="256032"/>
          </a:xfrm>
          <a:prstGeom prst="rect">
            <a:avLst/>
          </a:prstGeom>
          <a:noFill/>
        </p:spPr>
        <p:txBody>
          <a:bodyPr wrap="square">
            <a:spAutoFit/>
          </a:bodyPr>
          <a:lstStyle/>
          <a:p>
            <a:pPr algn="l"/>
            <a:r>
              <a:rPr sz="750" b="1" i="0">
                <a:solidFill>
                  <a:srgbClr val="C9A84C"/>
                </a:solidFill>
                <a:latin typeface="Calibri"/>
              </a:rPr>
              <a:t>CLIENTS</a:t>
            </a:r>
          </a:p>
        </p:txBody>
      </p:sp>
      <p:sp>
        <p:nvSpPr>
          <p:cNvPr id="16" name="TextBox 15"/>
          <p:cNvSpPr txBox="1"/>
          <p:nvPr/>
        </p:nvSpPr>
        <p:spPr>
          <a:xfrm>
            <a:off x="457200" y="4480560"/>
            <a:ext cx="5303520" cy="274320"/>
          </a:xfrm>
          <a:prstGeom prst="rect">
            <a:avLst/>
          </a:prstGeom>
          <a:noFill/>
        </p:spPr>
        <p:txBody>
          <a:bodyPr wrap="square">
            <a:spAutoFit/>
          </a:bodyPr>
          <a:lstStyle/>
          <a:p>
            <a:pPr algn="l"/>
            <a:r>
              <a:rPr sz="1000" b="0" i="0">
                <a:solidFill>
                  <a:srgbClr val="CCC8BE"/>
                </a:solidFill>
                <a:latin typeface="Calibri"/>
              </a:rPr>
              <a:t>▸  Morgan Stanley · Spotify · TikTok</a:t>
            </a:r>
          </a:p>
        </p:txBody>
      </p:sp>
      <p:sp>
        <p:nvSpPr>
          <p:cNvPr id="17" name="TextBox 16"/>
          <p:cNvSpPr txBox="1"/>
          <p:nvPr/>
        </p:nvSpPr>
        <p:spPr>
          <a:xfrm>
            <a:off x="457200" y="4736592"/>
            <a:ext cx="5303520" cy="274320"/>
          </a:xfrm>
          <a:prstGeom prst="rect">
            <a:avLst/>
          </a:prstGeom>
          <a:noFill/>
        </p:spPr>
        <p:txBody>
          <a:bodyPr wrap="square">
            <a:spAutoFit/>
          </a:bodyPr>
          <a:lstStyle/>
          <a:p>
            <a:pPr algn="l"/>
            <a:r>
              <a:rPr sz="1000" b="0" i="0">
                <a:solidFill>
                  <a:srgbClr val="CCC8BE"/>
                </a:solidFill>
                <a:latin typeface="Calibri"/>
              </a:rPr>
              <a:t>▸  ADP · H&amp;M · HBO Max</a:t>
            </a:r>
          </a:p>
        </p:txBody>
      </p:sp>
      <p:sp>
        <p:nvSpPr>
          <p:cNvPr id="18" name="TextBox 17"/>
          <p:cNvSpPr txBox="1"/>
          <p:nvPr/>
        </p:nvSpPr>
        <p:spPr>
          <a:xfrm>
            <a:off x="457200" y="4992624"/>
            <a:ext cx="5303520" cy="274320"/>
          </a:xfrm>
          <a:prstGeom prst="rect">
            <a:avLst/>
          </a:prstGeom>
          <a:noFill/>
        </p:spPr>
        <p:txBody>
          <a:bodyPr wrap="square">
            <a:spAutoFit/>
          </a:bodyPr>
          <a:lstStyle/>
          <a:p>
            <a:pPr algn="l"/>
            <a:r>
              <a:rPr sz="1000" b="0" i="0">
                <a:solidFill>
                  <a:srgbClr val="CCC8BE"/>
                </a:solidFill>
                <a:latin typeface="Calibri"/>
              </a:rPr>
              <a:t>▸  Jordan Brand · UNICEF · UN</a:t>
            </a:r>
          </a:p>
        </p:txBody>
      </p:sp>
      <p:sp>
        <p:nvSpPr>
          <p:cNvPr id="19" name="Rectangle 18"/>
          <p:cNvSpPr/>
          <p:nvPr/>
        </p:nvSpPr>
        <p:spPr>
          <a:xfrm>
            <a:off x="6309360" y="1737360"/>
            <a:ext cx="5486400" cy="4846320"/>
          </a:xfrm>
          <a:prstGeom prst="rect">
            <a:avLst/>
          </a:prstGeom>
          <a:solidFill>
            <a:srgbClr val="1A1A1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92240" y="1874519"/>
            <a:ext cx="1828800" cy="256032"/>
          </a:xfrm>
          <a:prstGeom prst="rect">
            <a:avLst/>
          </a:prstGeom>
          <a:noFill/>
        </p:spPr>
        <p:txBody>
          <a:bodyPr wrap="square">
            <a:spAutoFit/>
          </a:bodyPr>
          <a:lstStyle/>
          <a:p>
            <a:pPr algn="l"/>
            <a:r>
              <a:rPr sz="750" b="1" i="0">
                <a:solidFill>
                  <a:srgbClr val="C9A84C"/>
                </a:solidFill>
                <a:latin typeface="Calibri"/>
              </a:rPr>
              <a:t>WHY TARGET</a:t>
            </a:r>
          </a:p>
        </p:txBody>
      </p:sp>
      <p:sp>
        <p:nvSpPr>
          <p:cNvPr id="21" name="TextBox 20"/>
          <p:cNvSpPr txBox="1"/>
          <p:nvPr/>
        </p:nvSpPr>
        <p:spPr>
          <a:xfrm>
            <a:off x="6492240" y="2148840"/>
            <a:ext cx="5120640" cy="1645920"/>
          </a:xfrm>
          <a:prstGeom prst="rect">
            <a:avLst/>
          </a:prstGeom>
          <a:noFill/>
        </p:spPr>
        <p:txBody>
          <a:bodyPr wrap="square">
            <a:spAutoFit/>
          </a:bodyPr>
          <a:lstStyle/>
          <a:p>
            <a:pPr algn="l"/>
            <a:r>
              <a:rPr sz="1000" b="0" i="0">
                <a:solidFill>
                  <a:srgbClr val="CCC8BE"/>
                </a:solidFill>
                <a:latin typeface="Calibri"/>
              </a:rPr>
              <a:t>Eventique's blue-chip NYC client roster — financial services, technology, media — are frequent buyers of off-site retreats and leadership gatherings. These are companies whose teams are fatigued by the same Hamptons and Caribbean rotation. A well-positioned domestic alternative with natural scenery and full event infrastructure is a compelling new option for their planners.</a:t>
            </a:r>
          </a:p>
        </p:txBody>
      </p:sp>
      <p:sp>
        <p:nvSpPr>
          <p:cNvPr id="22" name="Rectangle 21"/>
          <p:cNvSpPr/>
          <p:nvPr/>
        </p:nvSpPr>
        <p:spPr>
          <a:xfrm>
            <a:off x="6309360" y="3931920"/>
            <a:ext cx="54864" cy="2468880"/>
          </a:xfrm>
          <a:prstGeom prst="rect">
            <a:avLst/>
          </a:prstGeom>
          <a:solidFill>
            <a:srgbClr val="C9A84C">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492240" y="3977639"/>
            <a:ext cx="1828800" cy="256032"/>
          </a:xfrm>
          <a:prstGeom prst="rect">
            <a:avLst/>
          </a:prstGeom>
          <a:noFill/>
        </p:spPr>
        <p:txBody>
          <a:bodyPr wrap="square">
            <a:spAutoFit/>
          </a:bodyPr>
          <a:lstStyle/>
          <a:p>
            <a:pPr algn="l"/>
            <a:r>
              <a:rPr sz="750" b="1" i="0">
                <a:solidFill>
                  <a:srgbClr val="C9A84C"/>
                </a:solidFill>
                <a:latin typeface="Calibri"/>
              </a:rPr>
              <a:t>OUTREACH ANGLE</a:t>
            </a:r>
          </a:p>
        </p:txBody>
      </p:sp>
      <p:sp>
        <p:nvSpPr>
          <p:cNvPr id="24" name="TextBox 23"/>
          <p:cNvSpPr txBox="1"/>
          <p:nvPr/>
        </p:nvSpPr>
        <p:spPr>
          <a:xfrm>
            <a:off x="6492240" y="4251960"/>
            <a:ext cx="5120640" cy="1645920"/>
          </a:xfrm>
          <a:prstGeom prst="rect">
            <a:avLst/>
          </a:prstGeom>
          <a:noFill/>
        </p:spPr>
        <p:txBody>
          <a:bodyPr wrap="square">
            <a:spAutoFit/>
          </a:bodyPr>
          <a:lstStyle/>
          <a:p>
            <a:pPr algn="l"/>
            <a:r>
              <a:rPr sz="1000" b="0" i="1">
                <a:solidFill>
                  <a:srgbClr val="F5F2EC"/>
                </a:solidFill>
                <a:latin typeface="Calibri"/>
              </a:rPr>
              <a:t>"Your clients have done the Caribbean. They've done the Hamptons. Lake Guntersville State Park Lodge gives Eventique's planners something fresh — a scenic, drivable destination with the infrastructure for serious group events, at a fraction of the coastal cost. We'd like to be in your destination portfolio."</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88952" cy="6858000"/>
          </a:xfrm>
          <a:prstGeom prst="rect">
            <a:avLst/>
          </a:prstGeom>
          <a:solidFill>
            <a:srgbClr val="0A0A0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54864" cy="6858000"/>
          </a:xfrm>
          <a:prstGeom prst="rect">
            <a:avLst/>
          </a:prstGeom>
          <a:solidFill>
            <a:srgbClr val="C9A84C">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274320"/>
            <a:ext cx="7315200" cy="274320"/>
          </a:xfrm>
          <a:prstGeom prst="rect">
            <a:avLst/>
          </a:prstGeom>
          <a:noFill/>
        </p:spPr>
        <p:txBody>
          <a:bodyPr wrap="square">
            <a:spAutoFit/>
          </a:bodyPr>
          <a:lstStyle/>
          <a:p>
            <a:pPr algn="l"/>
            <a:r>
              <a:rPr sz="800" b="0" i="0">
                <a:solidFill>
                  <a:srgbClr val="C9A84C"/>
                </a:solidFill>
                <a:latin typeface="Calibri"/>
              </a:rPr>
              <a:t>PRIORITY #3</a:t>
            </a:r>
          </a:p>
        </p:txBody>
      </p:sp>
      <p:sp>
        <p:nvSpPr>
          <p:cNvPr id="5" name="TextBox 4"/>
          <p:cNvSpPr txBox="1"/>
          <p:nvPr/>
        </p:nvSpPr>
        <p:spPr>
          <a:xfrm>
            <a:off x="457200" y="594360"/>
            <a:ext cx="7315200" cy="1371600"/>
          </a:xfrm>
          <a:prstGeom prst="rect">
            <a:avLst/>
          </a:prstGeom>
          <a:noFill/>
        </p:spPr>
        <p:txBody>
          <a:bodyPr wrap="square">
            <a:spAutoFit/>
          </a:bodyPr>
          <a:lstStyle/>
          <a:p>
            <a:pPr algn="l"/>
            <a:r>
              <a:rPr sz="3000" b="1" i="0">
                <a:solidFill>
                  <a:srgbClr val="F5F2EC"/>
                </a:solidFill>
                <a:latin typeface="Calibri Light"/>
              </a:rPr>
              <a:t>Meridian Events</a:t>
            </a:r>
          </a:p>
        </p:txBody>
      </p:sp>
      <p:sp>
        <p:nvSpPr>
          <p:cNvPr id="6" name="TextBox 5"/>
          <p:cNvSpPr txBox="1"/>
          <p:nvPr/>
        </p:nvSpPr>
        <p:spPr>
          <a:xfrm>
            <a:off x="457200" y="1371600"/>
            <a:ext cx="6400800" cy="274320"/>
          </a:xfrm>
          <a:prstGeom prst="rect">
            <a:avLst/>
          </a:prstGeom>
          <a:noFill/>
        </p:spPr>
        <p:txBody>
          <a:bodyPr wrap="square">
            <a:spAutoFit/>
          </a:bodyPr>
          <a:lstStyle/>
          <a:p>
            <a:pPr algn="l"/>
            <a:r>
              <a:rPr sz="1100" b="0" i="0">
                <a:solidFill>
                  <a:srgbClr val="CCC8BE"/>
                </a:solidFill>
                <a:latin typeface="Calibri"/>
              </a:rPr>
              <a:t>New York, NY &amp; Palm Beach, FL  ·  meridianevents.com</a:t>
            </a:r>
          </a:p>
        </p:txBody>
      </p:sp>
      <p:sp>
        <p:nvSpPr>
          <p:cNvPr id="7" name="Rectangle 6"/>
          <p:cNvSpPr/>
          <p:nvPr/>
        </p:nvSpPr>
        <p:spPr>
          <a:xfrm>
            <a:off x="457200" y="1691640"/>
            <a:ext cx="2286000" cy="18288"/>
          </a:xfrm>
          <a:prstGeom prst="rect">
            <a:avLst/>
          </a:prstGeom>
          <a:solidFill>
            <a:srgbClr val="C9A8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57200" y="1828800"/>
            <a:ext cx="1828800" cy="256032"/>
          </a:xfrm>
          <a:prstGeom prst="rect">
            <a:avLst/>
          </a:prstGeom>
          <a:noFill/>
        </p:spPr>
        <p:txBody>
          <a:bodyPr wrap="square">
            <a:spAutoFit/>
          </a:bodyPr>
          <a:lstStyle/>
          <a:p>
            <a:pPr algn="l"/>
            <a:r>
              <a:rPr sz="750" b="1" i="0">
                <a:solidFill>
                  <a:srgbClr val="C9A84C"/>
                </a:solidFill>
                <a:latin typeface="Calibri"/>
              </a:rPr>
              <a:t>PROFILE</a:t>
            </a:r>
          </a:p>
        </p:txBody>
      </p:sp>
      <p:sp>
        <p:nvSpPr>
          <p:cNvPr id="9" name="TextBox 8"/>
          <p:cNvSpPr txBox="1"/>
          <p:nvPr/>
        </p:nvSpPr>
        <p:spPr>
          <a:xfrm>
            <a:off x="457200" y="2103120"/>
            <a:ext cx="5303520" cy="320040"/>
          </a:xfrm>
          <a:prstGeom prst="rect">
            <a:avLst/>
          </a:prstGeom>
          <a:noFill/>
        </p:spPr>
        <p:txBody>
          <a:bodyPr wrap="square">
            <a:spAutoFit/>
          </a:bodyPr>
          <a:lstStyle/>
          <a:p>
            <a:pPr algn="l"/>
            <a:r>
              <a:rPr sz="1000" b="0" i="0">
                <a:solidFill>
                  <a:srgbClr val="CCC8BE"/>
                </a:solidFill>
                <a:latin typeface="Calibri"/>
              </a:rPr>
              <a:t>Founded circa 2018  ·  Boutique (~12 staff)  ·  Featured: Vogue, WSJ, Page Six</a:t>
            </a:r>
          </a:p>
        </p:txBody>
      </p:sp>
      <p:sp>
        <p:nvSpPr>
          <p:cNvPr id="10" name="TextBox 9"/>
          <p:cNvSpPr txBox="1"/>
          <p:nvPr/>
        </p:nvSpPr>
        <p:spPr>
          <a:xfrm>
            <a:off x="457200" y="2514600"/>
            <a:ext cx="1828800" cy="256032"/>
          </a:xfrm>
          <a:prstGeom prst="rect">
            <a:avLst/>
          </a:prstGeom>
          <a:noFill/>
        </p:spPr>
        <p:txBody>
          <a:bodyPr wrap="square">
            <a:spAutoFit/>
          </a:bodyPr>
          <a:lstStyle/>
          <a:p>
            <a:pPr algn="l"/>
            <a:r>
              <a:rPr sz="750" b="1" i="0">
                <a:solidFill>
                  <a:srgbClr val="C9A84C"/>
                </a:solidFill>
                <a:latin typeface="Calibri"/>
              </a:rPr>
              <a:t>SPECIALTIES</a:t>
            </a:r>
          </a:p>
        </p:txBody>
      </p:sp>
      <p:sp>
        <p:nvSpPr>
          <p:cNvPr id="11" name="TextBox 10"/>
          <p:cNvSpPr txBox="1"/>
          <p:nvPr/>
        </p:nvSpPr>
        <p:spPr>
          <a:xfrm>
            <a:off x="457200" y="2788920"/>
            <a:ext cx="5303520" cy="274320"/>
          </a:xfrm>
          <a:prstGeom prst="rect">
            <a:avLst/>
          </a:prstGeom>
          <a:noFill/>
        </p:spPr>
        <p:txBody>
          <a:bodyPr wrap="square">
            <a:spAutoFit/>
          </a:bodyPr>
          <a:lstStyle/>
          <a:p>
            <a:pPr algn="l"/>
            <a:r>
              <a:rPr sz="1000" b="0" i="0">
                <a:solidFill>
                  <a:srgbClr val="CCC8BE"/>
                </a:solidFill>
                <a:latin typeface="Calibri"/>
              </a:rPr>
              <a:t>▸  Luxury corporate events</a:t>
            </a:r>
          </a:p>
        </p:txBody>
      </p:sp>
      <p:sp>
        <p:nvSpPr>
          <p:cNvPr id="12" name="TextBox 11"/>
          <p:cNvSpPr txBox="1"/>
          <p:nvPr/>
        </p:nvSpPr>
        <p:spPr>
          <a:xfrm>
            <a:off x="457200" y="3044952"/>
            <a:ext cx="5303520" cy="274320"/>
          </a:xfrm>
          <a:prstGeom prst="rect">
            <a:avLst/>
          </a:prstGeom>
          <a:noFill/>
        </p:spPr>
        <p:txBody>
          <a:bodyPr wrap="square">
            <a:spAutoFit/>
          </a:bodyPr>
          <a:lstStyle/>
          <a:p>
            <a:pPr algn="l"/>
            <a:r>
              <a:rPr sz="1000" b="0" i="0">
                <a:solidFill>
                  <a:srgbClr val="CCC8BE"/>
                </a:solidFill>
                <a:latin typeface="Calibri"/>
              </a:rPr>
              <a:t>▸  Executive hospitality &amp; VIP events</a:t>
            </a:r>
          </a:p>
        </p:txBody>
      </p:sp>
      <p:sp>
        <p:nvSpPr>
          <p:cNvPr id="13" name="TextBox 12"/>
          <p:cNvSpPr txBox="1"/>
          <p:nvPr/>
        </p:nvSpPr>
        <p:spPr>
          <a:xfrm>
            <a:off x="457200" y="3300984"/>
            <a:ext cx="5303520" cy="274320"/>
          </a:xfrm>
          <a:prstGeom prst="rect">
            <a:avLst/>
          </a:prstGeom>
          <a:noFill/>
        </p:spPr>
        <p:txBody>
          <a:bodyPr wrap="square">
            <a:spAutoFit/>
          </a:bodyPr>
          <a:lstStyle/>
          <a:p>
            <a:pPr algn="l"/>
            <a:r>
              <a:rPr sz="1000" b="0" i="0">
                <a:solidFill>
                  <a:srgbClr val="CCC8BE"/>
                </a:solidFill>
                <a:latin typeface="Calibri"/>
              </a:rPr>
              <a:t>▸  Brand immersion trips</a:t>
            </a:r>
          </a:p>
        </p:txBody>
      </p:sp>
      <p:sp>
        <p:nvSpPr>
          <p:cNvPr id="14" name="TextBox 13"/>
          <p:cNvSpPr txBox="1"/>
          <p:nvPr/>
        </p:nvSpPr>
        <p:spPr>
          <a:xfrm>
            <a:off x="457200" y="3557016"/>
            <a:ext cx="5303520" cy="274320"/>
          </a:xfrm>
          <a:prstGeom prst="rect">
            <a:avLst/>
          </a:prstGeom>
          <a:noFill/>
        </p:spPr>
        <p:txBody>
          <a:bodyPr wrap="square">
            <a:spAutoFit/>
          </a:bodyPr>
          <a:lstStyle/>
          <a:p>
            <a:pPr algn="l"/>
            <a:r>
              <a:rPr sz="1000" b="0" i="0">
                <a:solidFill>
                  <a:srgbClr val="CCC8BE"/>
                </a:solidFill>
                <a:latin typeface="Calibri"/>
              </a:rPr>
              <a:t>▸  Venue scouting &amp; destination events</a:t>
            </a:r>
          </a:p>
        </p:txBody>
      </p:sp>
      <p:sp>
        <p:nvSpPr>
          <p:cNvPr id="15" name="TextBox 14"/>
          <p:cNvSpPr txBox="1"/>
          <p:nvPr/>
        </p:nvSpPr>
        <p:spPr>
          <a:xfrm>
            <a:off x="457200" y="4206240"/>
            <a:ext cx="1828800" cy="256032"/>
          </a:xfrm>
          <a:prstGeom prst="rect">
            <a:avLst/>
          </a:prstGeom>
          <a:noFill/>
        </p:spPr>
        <p:txBody>
          <a:bodyPr wrap="square">
            <a:spAutoFit/>
          </a:bodyPr>
          <a:lstStyle/>
          <a:p>
            <a:pPr algn="l"/>
            <a:r>
              <a:rPr sz="750" b="1" i="0">
                <a:solidFill>
                  <a:srgbClr val="C9A84C"/>
                </a:solidFill>
                <a:latin typeface="Calibri"/>
              </a:rPr>
              <a:t>CLIENTS</a:t>
            </a:r>
          </a:p>
        </p:txBody>
      </p:sp>
      <p:sp>
        <p:nvSpPr>
          <p:cNvPr id="16" name="TextBox 15"/>
          <p:cNvSpPr txBox="1"/>
          <p:nvPr/>
        </p:nvSpPr>
        <p:spPr>
          <a:xfrm>
            <a:off x="457200" y="4480560"/>
            <a:ext cx="5303520" cy="274320"/>
          </a:xfrm>
          <a:prstGeom prst="rect">
            <a:avLst/>
          </a:prstGeom>
          <a:noFill/>
        </p:spPr>
        <p:txBody>
          <a:bodyPr wrap="square">
            <a:spAutoFit/>
          </a:bodyPr>
          <a:lstStyle/>
          <a:p>
            <a:pPr algn="l"/>
            <a:r>
              <a:rPr sz="1000" b="0" i="0">
                <a:solidFill>
                  <a:srgbClr val="CCC8BE"/>
                </a:solidFill>
                <a:latin typeface="Calibri"/>
              </a:rPr>
              <a:t>▸  LVMH</a:t>
            </a:r>
          </a:p>
        </p:txBody>
      </p:sp>
      <p:sp>
        <p:nvSpPr>
          <p:cNvPr id="17" name="TextBox 16"/>
          <p:cNvSpPr txBox="1"/>
          <p:nvPr/>
        </p:nvSpPr>
        <p:spPr>
          <a:xfrm>
            <a:off x="457200" y="4736592"/>
            <a:ext cx="5303520" cy="274320"/>
          </a:xfrm>
          <a:prstGeom prst="rect">
            <a:avLst/>
          </a:prstGeom>
          <a:noFill/>
        </p:spPr>
        <p:txBody>
          <a:bodyPr wrap="square">
            <a:spAutoFit/>
          </a:bodyPr>
          <a:lstStyle/>
          <a:p>
            <a:pPr algn="l"/>
            <a:r>
              <a:rPr sz="1000" b="0" i="0">
                <a:solidFill>
                  <a:srgbClr val="CCC8BE"/>
                </a:solidFill>
                <a:latin typeface="Calibri"/>
              </a:rPr>
              <a:t>▸  E. &amp; J. Gallo Winery</a:t>
            </a:r>
          </a:p>
        </p:txBody>
      </p:sp>
      <p:sp>
        <p:nvSpPr>
          <p:cNvPr id="18" name="TextBox 17"/>
          <p:cNvSpPr txBox="1"/>
          <p:nvPr/>
        </p:nvSpPr>
        <p:spPr>
          <a:xfrm>
            <a:off x="457200" y="4992624"/>
            <a:ext cx="5303520" cy="274320"/>
          </a:xfrm>
          <a:prstGeom prst="rect">
            <a:avLst/>
          </a:prstGeom>
          <a:noFill/>
        </p:spPr>
        <p:txBody>
          <a:bodyPr wrap="square">
            <a:spAutoFit/>
          </a:bodyPr>
          <a:lstStyle/>
          <a:p>
            <a:pPr algn="l"/>
            <a:r>
              <a:rPr sz="1000" b="0" i="0">
                <a:solidFill>
                  <a:srgbClr val="CCC8BE"/>
                </a:solidFill>
                <a:latin typeface="Calibri"/>
              </a:rPr>
              <a:t>▸  Top Vendry-rated planner</a:t>
            </a:r>
          </a:p>
        </p:txBody>
      </p:sp>
      <p:sp>
        <p:nvSpPr>
          <p:cNvPr id="19" name="Rectangle 18"/>
          <p:cNvSpPr/>
          <p:nvPr/>
        </p:nvSpPr>
        <p:spPr>
          <a:xfrm>
            <a:off x="6309360" y="1737360"/>
            <a:ext cx="5486400" cy="4846320"/>
          </a:xfrm>
          <a:prstGeom prst="rect">
            <a:avLst/>
          </a:prstGeom>
          <a:solidFill>
            <a:srgbClr val="1A1A1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92240" y="1874519"/>
            <a:ext cx="1828800" cy="256032"/>
          </a:xfrm>
          <a:prstGeom prst="rect">
            <a:avLst/>
          </a:prstGeom>
          <a:noFill/>
        </p:spPr>
        <p:txBody>
          <a:bodyPr wrap="square">
            <a:spAutoFit/>
          </a:bodyPr>
          <a:lstStyle/>
          <a:p>
            <a:pPr algn="l"/>
            <a:r>
              <a:rPr sz="750" b="1" i="0">
                <a:solidFill>
                  <a:srgbClr val="C9A84C"/>
                </a:solidFill>
                <a:latin typeface="Calibri"/>
              </a:rPr>
              <a:t>WHY TARGET</a:t>
            </a:r>
          </a:p>
        </p:txBody>
      </p:sp>
      <p:sp>
        <p:nvSpPr>
          <p:cNvPr id="21" name="TextBox 20"/>
          <p:cNvSpPr txBox="1"/>
          <p:nvPr/>
        </p:nvSpPr>
        <p:spPr>
          <a:xfrm>
            <a:off x="6492240" y="2148840"/>
            <a:ext cx="5120640" cy="1645920"/>
          </a:xfrm>
          <a:prstGeom prst="rect">
            <a:avLst/>
          </a:prstGeom>
          <a:noFill/>
        </p:spPr>
        <p:txBody>
          <a:bodyPr wrap="square">
            <a:spAutoFit/>
          </a:bodyPr>
          <a:lstStyle/>
          <a:p>
            <a:pPr algn="l"/>
            <a:r>
              <a:rPr sz="1000" b="0" i="0">
                <a:solidFill>
                  <a:srgbClr val="CCC8BE"/>
                </a:solidFill>
                <a:latin typeface="Calibri"/>
              </a:rPr>
              <a:t>Meridian's luxury brand clients — LVMH, Gallo — expect curated, image-conscious destinations. A scenic Alabama lake lodge, professionally run and visually striking, is exactly the kind of 'hidden gem' discovery a boutique agency can present as a differentiator. For wine and spirits clients, the intimate retreat setting is a natural fit for brand immersion events and executive off-sites.</a:t>
            </a:r>
          </a:p>
        </p:txBody>
      </p:sp>
      <p:sp>
        <p:nvSpPr>
          <p:cNvPr id="22" name="Rectangle 21"/>
          <p:cNvSpPr/>
          <p:nvPr/>
        </p:nvSpPr>
        <p:spPr>
          <a:xfrm>
            <a:off x="6309360" y="3931920"/>
            <a:ext cx="54864" cy="2468880"/>
          </a:xfrm>
          <a:prstGeom prst="rect">
            <a:avLst/>
          </a:prstGeom>
          <a:solidFill>
            <a:srgbClr val="C9A84C">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492240" y="3977639"/>
            <a:ext cx="1828800" cy="256032"/>
          </a:xfrm>
          <a:prstGeom prst="rect">
            <a:avLst/>
          </a:prstGeom>
          <a:noFill/>
        </p:spPr>
        <p:txBody>
          <a:bodyPr wrap="square">
            <a:spAutoFit/>
          </a:bodyPr>
          <a:lstStyle/>
          <a:p>
            <a:pPr algn="l"/>
            <a:r>
              <a:rPr sz="750" b="1" i="0">
                <a:solidFill>
                  <a:srgbClr val="C9A84C"/>
                </a:solidFill>
                <a:latin typeface="Calibri"/>
              </a:rPr>
              <a:t>OUTREACH ANGLE</a:t>
            </a:r>
          </a:p>
        </p:txBody>
      </p:sp>
      <p:sp>
        <p:nvSpPr>
          <p:cNvPr id="24" name="TextBox 23"/>
          <p:cNvSpPr txBox="1"/>
          <p:nvPr/>
        </p:nvSpPr>
        <p:spPr>
          <a:xfrm>
            <a:off x="6492240" y="4251960"/>
            <a:ext cx="5120640" cy="1645920"/>
          </a:xfrm>
          <a:prstGeom prst="rect">
            <a:avLst/>
          </a:prstGeom>
          <a:noFill/>
        </p:spPr>
        <p:txBody>
          <a:bodyPr wrap="square">
            <a:spAutoFit/>
          </a:bodyPr>
          <a:lstStyle/>
          <a:p>
            <a:pPr algn="l"/>
            <a:r>
              <a:rPr sz="1000" b="0" i="1">
                <a:solidFill>
                  <a:srgbClr val="F5F2EC"/>
                </a:solidFill>
                <a:latin typeface="Calibri"/>
              </a:rPr>
              <a:t>"We're offering Meridian's luxury clients something the Caribbean can't: a scenic, private, drivable destination that feels discovered, not packaged. Lake Guntersville State Park Lodge delivers the visual drama and intimacy your clients expect — without the flight, the crowds, or the cost premium of coastal alternatives."</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88952" cy="6858000"/>
          </a:xfrm>
          <a:prstGeom prst="rect">
            <a:avLst/>
          </a:prstGeom>
          <a:solidFill>
            <a:srgbClr val="0A0A0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54864" cy="6858000"/>
          </a:xfrm>
          <a:prstGeom prst="rect">
            <a:avLst/>
          </a:prstGeom>
          <a:solidFill>
            <a:srgbClr val="C9A84C">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274320"/>
            <a:ext cx="7315200" cy="274320"/>
          </a:xfrm>
          <a:prstGeom prst="rect">
            <a:avLst/>
          </a:prstGeom>
          <a:noFill/>
        </p:spPr>
        <p:txBody>
          <a:bodyPr wrap="square">
            <a:spAutoFit/>
          </a:bodyPr>
          <a:lstStyle/>
          <a:p>
            <a:pPr algn="l"/>
            <a:r>
              <a:rPr sz="800" b="0" i="0">
                <a:solidFill>
                  <a:srgbClr val="C9A84C"/>
                </a:solidFill>
                <a:latin typeface="Calibri"/>
              </a:rPr>
              <a:t>PRIORITY #4</a:t>
            </a:r>
          </a:p>
        </p:txBody>
      </p:sp>
      <p:sp>
        <p:nvSpPr>
          <p:cNvPr id="5" name="TextBox 4"/>
          <p:cNvSpPr txBox="1"/>
          <p:nvPr/>
        </p:nvSpPr>
        <p:spPr>
          <a:xfrm>
            <a:off x="457200" y="594360"/>
            <a:ext cx="7315200" cy="1371600"/>
          </a:xfrm>
          <a:prstGeom prst="rect">
            <a:avLst/>
          </a:prstGeom>
          <a:noFill/>
        </p:spPr>
        <p:txBody>
          <a:bodyPr wrap="square">
            <a:spAutoFit/>
          </a:bodyPr>
          <a:lstStyle/>
          <a:p>
            <a:pPr algn="l"/>
            <a:r>
              <a:rPr sz="3000" b="1" i="0">
                <a:solidFill>
                  <a:srgbClr val="F5F2EC"/>
                </a:solidFill>
                <a:latin typeface="Calibri Light"/>
              </a:rPr>
              <a:t>The Castle Group</a:t>
            </a:r>
          </a:p>
        </p:txBody>
      </p:sp>
      <p:sp>
        <p:nvSpPr>
          <p:cNvPr id="6" name="TextBox 5"/>
          <p:cNvSpPr txBox="1"/>
          <p:nvPr/>
        </p:nvSpPr>
        <p:spPr>
          <a:xfrm>
            <a:off x="457200" y="1371600"/>
            <a:ext cx="6400800" cy="274320"/>
          </a:xfrm>
          <a:prstGeom prst="rect">
            <a:avLst/>
          </a:prstGeom>
          <a:noFill/>
        </p:spPr>
        <p:txBody>
          <a:bodyPr wrap="square">
            <a:spAutoFit/>
          </a:bodyPr>
          <a:lstStyle/>
          <a:p>
            <a:pPr algn="l"/>
            <a:r>
              <a:rPr sz="1100" b="0" i="0">
                <a:solidFill>
                  <a:srgbClr val="CCC8BE"/>
                </a:solidFill>
                <a:latin typeface="Calibri"/>
              </a:rPr>
              <a:t>Boston, MA (+ Atlanta &amp; Maui)  ·  thecastlegrp.com</a:t>
            </a:r>
          </a:p>
        </p:txBody>
      </p:sp>
      <p:sp>
        <p:nvSpPr>
          <p:cNvPr id="7" name="Rectangle 6"/>
          <p:cNvSpPr/>
          <p:nvPr/>
        </p:nvSpPr>
        <p:spPr>
          <a:xfrm>
            <a:off x="457200" y="1691640"/>
            <a:ext cx="2286000" cy="18288"/>
          </a:xfrm>
          <a:prstGeom prst="rect">
            <a:avLst/>
          </a:prstGeom>
          <a:solidFill>
            <a:srgbClr val="C9A8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57200" y="1828800"/>
            <a:ext cx="1828800" cy="256032"/>
          </a:xfrm>
          <a:prstGeom prst="rect">
            <a:avLst/>
          </a:prstGeom>
          <a:noFill/>
        </p:spPr>
        <p:txBody>
          <a:bodyPr wrap="square">
            <a:spAutoFit/>
          </a:bodyPr>
          <a:lstStyle/>
          <a:p>
            <a:pPr algn="l"/>
            <a:r>
              <a:rPr sz="750" b="1" i="0">
                <a:solidFill>
                  <a:srgbClr val="C9A84C"/>
                </a:solidFill>
                <a:latin typeface="Calibri"/>
              </a:rPr>
              <a:t>PROFILE</a:t>
            </a:r>
          </a:p>
        </p:txBody>
      </p:sp>
      <p:sp>
        <p:nvSpPr>
          <p:cNvPr id="9" name="TextBox 8"/>
          <p:cNvSpPr txBox="1"/>
          <p:nvPr/>
        </p:nvSpPr>
        <p:spPr>
          <a:xfrm>
            <a:off x="457200" y="2103120"/>
            <a:ext cx="5303520" cy="320040"/>
          </a:xfrm>
          <a:prstGeom prst="rect">
            <a:avLst/>
          </a:prstGeom>
          <a:noFill/>
        </p:spPr>
        <p:txBody>
          <a:bodyPr wrap="square">
            <a:spAutoFit/>
          </a:bodyPr>
          <a:lstStyle/>
          <a:p>
            <a:pPr algn="l"/>
            <a:r>
              <a:rPr sz="1000" b="0" i="0">
                <a:solidFill>
                  <a:srgbClr val="CCC8BE"/>
                </a:solidFill>
                <a:latin typeface="Calibri"/>
              </a:rPr>
              <a:t>Founded 1996  ·  Women-owned  ·  11–50 staff</a:t>
            </a:r>
          </a:p>
        </p:txBody>
      </p:sp>
      <p:sp>
        <p:nvSpPr>
          <p:cNvPr id="10" name="TextBox 9"/>
          <p:cNvSpPr txBox="1"/>
          <p:nvPr/>
        </p:nvSpPr>
        <p:spPr>
          <a:xfrm>
            <a:off x="457200" y="2514600"/>
            <a:ext cx="1828800" cy="256032"/>
          </a:xfrm>
          <a:prstGeom prst="rect">
            <a:avLst/>
          </a:prstGeom>
          <a:noFill/>
        </p:spPr>
        <p:txBody>
          <a:bodyPr wrap="square">
            <a:spAutoFit/>
          </a:bodyPr>
          <a:lstStyle/>
          <a:p>
            <a:pPr algn="l"/>
            <a:r>
              <a:rPr sz="750" b="1" i="0">
                <a:solidFill>
                  <a:srgbClr val="C9A84C"/>
                </a:solidFill>
                <a:latin typeface="Calibri"/>
              </a:rPr>
              <a:t>SPECIALTIES</a:t>
            </a:r>
          </a:p>
        </p:txBody>
      </p:sp>
      <p:sp>
        <p:nvSpPr>
          <p:cNvPr id="11" name="TextBox 10"/>
          <p:cNvSpPr txBox="1"/>
          <p:nvPr/>
        </p:nvSpPr>
        <p:spPr>
          <a:xfrm>
            <a:off x="457200" y="2788920"/>
            <a:ext cx="5303520" cy="274320"/>
          </a:xfrm>
          <a:prstGeom prst="rect">
            <a:avLst/>
          </a:prstGeom>
          <a:noFill/>
        </p:spPr>
        <p:txBody>
          <a:bodyPr wrap="square">
            <a:spAutoFit/>
          </a:bodyPr>
          <a:lstStyle/>
          <a:p>
            <a:pPr algn="l"/>
            <a:r>
              <a:rPr sz="1000" b="0" i="0">
                <a:solidFill>
                  <a:srgbClr val="CCC8BE"/>
                </a:solidFill>
                <a:latin typeface="Calibri"/>
              </a:rPr>
              <a:t>▸  Event management</a:t>
            </a:r>
          </a:p>
        </p:txBody>
      </p:sp>
      <p:sp>
        <p:nvSpPr>
          <p:cNvPr id="12" name="TextBox 11"/>
          <p:cNvSpPr txBox="1"/>
          <p:nvPr/>
        </p:nvSpPr>
        <p:spPr>
          <a:xfrm>
            <a:off x="457200" y="3044952"/>
            <a:ext cx="5303520" cy="274320"/>
          </a:xfrm>
          <a:prstGeom prst="rect">
            <a:avLst/>
          </a:prstGeom>
          <a:noFill/>
        </p:spPr>
        <p:txBody>
          <a:bodyPr wrap="square">
            <a:spAutoFit/>
          </a:bodyPr>
          <a:lstStyle/>
          <a:p>
            <a:pPr algn="l"/>
            <a:r>
              <a:rPr sz="1000" b="0" i="0">
                <a:solidFill>
                  <a:srgbClr val="CCC8BE"/>
                </a:solidFill>
                <a:latin typeface="Calibri"/>
              </a:rPr>
              <a:t>▸  Public relations &amp; public affairs</a:t>
            </a:r>
          </a:p>
        </p:txBody>
      </p:sp>
      <p:sp>
        <p:nvSpPr>
          <p:cNvPr id="13" name="TextBox 12"/>
          <p:cNvSpPr txBox="1"/>
          <p:nvPr/>
        </p:nvSpPr>
        <p:spPr>
          <a:xfrm>
            <a:off x="457200" y="3300984"/>
            <a:ext cx="5303520" cy="274320"/>
          </a:xfrm>
          <a:prstGeom prst="rect">
            <a:avLst/>
          </a:prstGeom>
          <a:noFill/>
        </p:spPr>
        <p:txBody>
          <a:bodyPr wrap="square">
            <a:spAutoFit/>
          </a:bodyPr>
          <a:lstStyle/>
          <a:p>
            <a:pPr algn="l"/>
            <a:r>
              <a:rPr sz="1000" b="0" i="0">
                <a:solidFill>
                  <a:srgbClr val="CCC8BE"/>
                </a:solidFill>
                <a:latin typeface="Calibri"/>
              </a:rPr>
              <a:t>▸  Marketing communications</a:t>
            </a:r>
          </a:p>
        </p:txBody>
      </p:sp>
      <p:sp>
        <p:nvSpPr>
          <p:cNvPr id="14" name="TextBox 13"/>
          <p:cNvSpPr txBox="1"/>
          <p:nvPr/>
        </p:nvSpPr>
        <p:spPr>
          <a:xfrm>
            <a:off x="457200" y="3557016"/>
            <a:ext cx="5303520" cy="274320"/>
          </a:xfrm>
          <a:prstGeom prst="rect">
            <a:avLst/>
          </a:prstGeom>
          <a:noFill/>
        </p:spPr>
        <p:txBody>
          <a:bodyPr wrap="square">
            <a:spAutoFit/>
          </a:bodyPr>
          <a:lstStyle/>
          <a:p>
            <a:pPr algn="l"/>
            <a:r>
              <a:rPr sz="1000" b="0" i="0">
                <a:solidFill>
                  <a:srgbClr val="CCC8BE"/>
                </a:solidFill>
                <a:latin typeface="Calibri"/>
              </a:rPr>
              <a:t>▸  Hospitality &amp; tourism sector</a:t>
            </a:r>
          </a:p>
        </p:txBody>
      </p:sp>
      <p:sp>
        <p:nvSpPr>
          <p:cNvPr id="15" name="TextBox 14"/>
          <p:cNvSpPr txBox="1"/>
          <p:nvPr/>
        </p:nvSpPr>
        <p:spPr>
          <a:xfrm>
            <a:off x="457200" y="4206240"/>
            <a:ext cx="1828800" cy="256032"/>
          </a:xfrm>
          <a:prstGeom prst="rect">
            <a:avLst/>
          </a:prstGeom>
          <a:noFill/>
        </p:spPr>
        <p:txBody>
          <a:bodyPr wrap="square">
            <a:spAutoFit/>
          </a:bodyPr>
          <a:lstStyle/>
          <a:p>
            <a:pPr algn="l"/>
            <a:r>
              <a:rPr sz="750" b="1" i="0">
                <a:solidFill>
                  <a:srgbClr val="C9A84C"/>
                </a:solidFill>
                <a:latin typeface="Calibri"/>
              </a:rPr>
              <a:t>CLIENTS</a:t>
            </a:r>
          </a:p>
        </p:txBody>
      </p:sp>
      <p:sp>
        <p:nvSpPr>
          <p:cNvPr id="16" name="TextBox 15"/>
          <p:cNvSpPr txBox="1"/>
          <p:nvPr/>
        </p:nvSpPr>
        <p:spPr>
          <a:xfrm>
            <a:off x="457200" y="4480560"/>
            <a:ext cx="5303520" cy="274320"/>
          </a:xfrm>
          <a:prstGeom prst="rect">
            <a:avLst/>
          </a:prstGeom>
          <a:noFill/>
        </p:spPr>
        <p:txBody>
          <a:bodyPr wrap="square">
            <a:spAutoFit/>
          </a:bodyPr>
          <a:lstStyle/>
          <a:p>
            <a:pPr algn="l"/>
            <a:r>
              <a:rPr sz="1000" b="0" i="0">
                <a:solidFill>
                  <a:srgbClr val="CCC8BE"/>
                </a:solidFill>
                <a:latin typeface="Calibri"/>
              </a:rPr>
              <a:t>▸  Fortune 500 to startups</a:t>
            </a:r>
          </a:p>
        </p:txBody>
      </p:sp>
      <p:sp>
        <p:nvSpPr>
          <p:cNvPr id="17" name="TextBox 16"/>
          <p:cNvSpPr txBox="1"/>
          <p:nvPr/>
        </p:nvSpPr>
        <p:spPr>
          <a:xfrm>
            <a:off x="457200" y="4736592"/>
            <a:ext cx="5303520" cy="274320"/>
          </a:xfrm>
          <a:prstGeom prst="rect">
            <a:avLst/>
          </a:prstGeom>
          <a:noFill/>
        </p:spPr>
        <p:txBody>
          <a:bodyPr wrap="square">
            <a:spAutoFit/>
          </a:bodyPr>
          <a:lstStyle/>
          <a:p>
            <a:pPr algn="l"/>
            <a:r>
              <a:rPr sz="1000" b="0" i="0">
                <a:solidFill>
                  <a:srgbClr val="CCC8BE"/>
                </a:solidFill>
                <a:latin typeface="Calibri"/>
              </a:rPr>
              <a:t>▸  Office of Gov. Maura Healey</a:t>
            </a:r>
          </a:p>
        </p:txBody>
      </p:sp>
      <p:sp>
        <p:nvSpPr>
          <p:cNvPr id="18" name="TextBox 17"/>
          <p:cNvSpPr txBox="1"/>
          <p:nvPr/>
        </p:nvSpPr>
        <p:spPr>
          <a:xfrm>
            <a:off x="457200" y="4992624"/>
            <a:ext cx="5303520" cy="274320"/>
          </a:xfrm>
          <a:prstGeom prst="rect">
            <a:avLst/>
          </a:prstGeom>
          <a:noFill/>
        </p:spPr>
        <p:txBody>
          <a:bodyPr wrap="square">
            <a:spAutoFit/>
          </a:bodyPr>
          <a:lstStyle/>
          <a:p>
            <a:pPr algn="l"/>
            <a:r>
              <a:rPr sz="1000" b="0" i="0">
                <a:solidFill>
                  <a:srgbClr val="CCC8BE"/>
                </a:solidFill>
                <a:latin typeface="Calibri"/>
              </a:rPr>
              <a:t>▸  MassBio · Boston Business Journal</a:t>
            </a:r>
          </a:p>
        </p:txBody>
      </p:sp>
      <p:sp>
        <p:nvSpPr>
          <p:cNvPr id="19" name="TextBox 18"/>
          <p:cNvSpPr txBox="1"/>
          <p:nvPr/>
        </p:nvSpPr>
        <p:spPr>
          <a:xfrm>
            <a:off x="457200" y="5248656"/>
            <a:ext cx="5303520" cy="274320"/>
          </a:xfrm>
          <a:prstGeom prst="rect">
            <a:avLst/>
          </a:prstGeom>
          <a:noFill/>
        </p:spPr>
        <p:txBody>
          <a:bodyPr wrap="square">
            <a:spAutoFit/>
          </a:bodyPr>
          <a:lstStyle/>
          <a:p>
            <a:pPr algn="l"/>
            <a:r>
              <a:rPr sz="1000" b="0" i="0">
                <a:solidFill>
                  <a:srgbClr val="CCC8BE"/>
                </a:solidFill>
                <a:latin typeface="Calibri"/>
              </a:rPr>
              <a:t>▸  Healthcare, tech, financial services</a:t>
            </a:r>
          </a:p>
        </p:txBody>
      </p:sp>
      <p:sp>
        <p:nvSpPr>
          <p:cNvPr id="20" name="Rectangle 19"/>
          <p:cNvSpPr/>
          <p:nvPr/>
        </p:nvSpPr>
        <p:spPr>
          <a:xfrm>
            <a:off x="6309360" y="1737360"/>
            <a:ext cx="5486400" cy="4846320"/>
          </a:xfrm>
          <a:prstGeom prst="rect">
            <a:avLst/>
          </a:prstGeom>
          <a:solidFill>
            <a:srgbClr val="1A1A1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492240" y="1874519"/>
            <a:ext cx="1828800" cy="256032"/>
          </a:xfrm>
          <a:prstGeom prst="rect">
            <a:avLst/>
          </a:prstGeom>
          <a:noFill/>
        </p:spPr>
        <p:txBody>
          <a:bodyPr wrap="square">
            <a:spAutoFit/>
          </a:bodyPr>
          <a:lstStyle/>
          <a:p>
            <a:pPr algn="l"/>
            <a:r>
              <a:rPr sz="750" b="1" i="0">
                <a:solidFill>
                  <a:srgbClr val="C9A84C"/>
                </a:solidFill>
                <a:latin typeface="Calibri"/>
              </a:rPr>
              <a:t>WHY TARGET</a:t>
            </a:r>
          </a:p>
        </p:txBody>
      </p:sp>
      <p:sp>
        <p:nvSpPr>
          <p:cNvPr id="22" name="TextBox 21"/>
          <p:cNvSpPr txBox="1"/>
          <p:nvPr/>
        </p:nvSpPr>
        <p:spPr>
          <a:xfrm>
            <a:off x="6492240" y="2148840"/>
            <a:ext cx="5120640" cy="1645920"/>
          </a:xfrm>
          <a:prstGeom prst="rect">
            <a:avLst/>
          </a:prstGeom>
          <a:noFill/>
        </p:spPr>
        <p:txBody>
          <a:bodyPr wrap="square">
            <a:spAutoFit/>
          </a:bodyPr>
          <a:lstStyle/>
          <a:p>
            <a:pPr algn="l"/>
            <a:r>
              <a:rPr sz="1000" b="0" i="0">
                <a:solidFill>
                  <a:srgbClr val="CCC8BE"/>
                </a:solidFill>
                <a:latin typeface="Calibri"/>
              </a:rPr>
              <a:t>The Castle Group's Atlanta office is the key differentiator — they already operate in the Southeast corridor and serve both Northeast and Southeast clients. Their hospitality and tourism sector expertise means they understand destination positioning. Their PR capabilities also make them a potential media and awareness partner, not just a booking channel.</a:t>
            </a:r>
          </a:p>
        </p:txBody>
      </p:sp>
      <p:sp>
        <p:nvSpPr>
          <p:cNvPr id="23" name="Rectangle 22"/>
          <p:cNvSpPr/>
          <p:nvPr/>
        </p:nvSpPr>
        <p:spPr>
          <a:xfrm>
            <a:off x="6309360" y="3931920"/>
            <a:ext cx="54864" cy="2468880"/>
          </a:xfrm>
          <a:prstGeom prst="rect">
            <a:avLst/>
          </a:prstGeom>
          <a:solidFill>
            <a:srgbClr val="C9A84C">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492240" y="3977639"/>
            <a:ext cx="1828800" cy="256032"/>
          </a:xfrm>
          <a:prstGeom prst="rect">
            <a:avLst/>
          </a:prstGeom>
          <a:noFill/>
        </p:spPr>
        <p:txBody>
          <a:bodyPr wrap="square">
            <a:spAutoFit/>
          </a:bodyPr>
          <a:lstStyle/>
          <a:p>
            <a:pPr algn="l"/>
            <a:r>
              <a:rPr sz="750" b="1" i="0">
                <a:solidFill>
                  <a:srgbClr val="C9A84C"/>
                </a:solidFill>
                <a:latin typeface="Calibri"/>
              </a:rPr>
              <a:t>OUTREACH ANGLE</a:t>
            </a:r>
          </a:p>
        </p:txBody>
      </p:sp>
      <p:sp>
        <p:nvSpPr>
          <p:cNvPr id="25" name="TextBox 24"/>
          <p:cNvSpPr txBox="1"/>
          <p:nvPr/>
        </p:nvSpPr>
        <p:spPr>
          <a:xfrm>
            <a:off x="6492240" y="4251960"/>
            <a:ext cx="5120640" cy="1645920"/>
          </a:xfrm>
          <a:prstGeom prst="rect">
            <a:avLst/>
          </a:prstGeom>
          <a:noFill/>
        </p:spPr>
        <p:txBody>
          <a:bodyPr wrap="square">
            <a:spAutoFit/>
          </a:bodyPr>
          <a:lstStyle/>
          <a:p>
            <a:pPr algn="l"/>
            <a:r>
              <a:rPr sz="1000" b="0" i="1">
                <a:solidFill>
                  <a:srgbClr val="F5F2EC"/>
                </a:solidFill>
                <a:latin typeface="Calibri"/>
              </a:rPr>
              <a:t>"With your Atlanta office and your Northeast client base, The Castle Group sits at exactly the intersection we're targeting. Lake Guntersville State Park Lodge is a scenic, drivable destination for both markets — and we think there's a story here worth telling together. We'd welcome a conversation about both event placement and destination storytelling."</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88952" cy="6858000"/>
          </a:xfrm>
          <a:prstGeom prst="rect">
            <a:avLst/>
          </a:prstGeom>
          <a:solidFill>
            <a:srgbClr val="0A0A0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54864" cy="6858000"/>
          </a:xfrm>
          <a:prstGeom prst="rect">
            <a:avLst/>
          </a:prstGeom>
          <a:solidFill>
            <a:srgbClr val="C9A84C">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274320"/>
            <a:ext cx="7315200" cy="274320"/>
          </a:xfrm>
          <a:prstGeom prst="rect">
            <a:avLst/>
          </a:prstGeom>
          <a:noFill/>
        </p:spPr>
        <p:txBody>
          <a:bodyPr wrap="square">
            <a:spAutoFit/>
          </a:bodyPr>
          <a:lstStyle/>
          <a:p>
            <a:pPr algn="l"/>
            <a:r>
              <a:rPr sz="800" b="0" i="0">
                <a:solidFill>
                  <a:srgbClr val="C9A84C"/>
                </a:solidFill>
                <a:latin typeface="Calibri"/>
              </a:rPr>
              <a:t>PRIORITY #5</a:t>
            </a:r>
          </a:p>
        </p:txBody>
      </p:sp>
      <p:sp>
        <p:nvSpPr>
          <p:cNvPr id="5" name="TextBox 4"/>
          <p:cNvSpPr txBox="1"/>
          <p:nvPr/>
        </p:nvSpPr>
        <p:spPr>
          <a:xfrm>
            <a:off x="457200" y="594360"/>
            <a:ext cx="7315200" cy="1371600"/>
          </a:xfrm>
          <a:prstGeom prst="rect">
            <a:avLst/>
          </a:prstGeom>
          <a:noFill/>
        </p:spPr>
        <p:txBody>
          <a:bodyPr wrap="square">
            <a:spAutoFit/>
          </a:bodyPr>
          <a:lstStyle/>
          <a:p>
            <a:pPr algn="l"/>
            <a:r>
              <a:rPr sz="3000" b="1" i="0">
                <a:solidFill>
                  <a:srgbClr val="F5F2EC"/>
                </a:solidFill>
                <a:latin typeface="Calibri Light"/>
              </a:rPr>
              <a:t>Albrecht Events</a:t>
            </a:r>
          </a:p>
        </p:txBody>
      </p:sp>
      <p:sp>
        <p:nvSpPr>
          <p:cNvPr id="6" name="TextBox 5"/>
          <p:cNvSpPr txBox="1"/>
          <p:nvPr/>
        </p:nvSpPr>
        <p:spPr>
          <a:xfrm>
            <a:off x="457200" y="1371600"/>
            <a:ext cx="6400800" cy="274320"/>
          </a:xfrm>
          <a:prstGeom prst="rect">
            <a:avLst/>
          </a:prstGeom>
          <a:noFill/>
        </p:spPr>
        <p:txBody>
          <a:bodyPr wrap="square">
            <a:spAutoFit/>
          </a:bodyPr>
          <a:lstStyle/>
          <a:p>
            <a:pPr algn="l"/>
            <a:r>
              <a:rPr sz="1100" b="0" i="0">
                <a:solidFill>
                  <a:srgbClr val="CCC8BE"/>
                </a:solidFill>
                <a:latin typeface="Calibri"/>
              </a:rPr>
              <a:t>Lansdale, PA (Greater Philadelphia)  ·  albrechtevents.com</a:t>
            </a:r>
          </a:p>
        </p:txBody>
      </p:sp>
      <p:sp>
        <p:nvSpPr>
          <p:cNvPr id="7" name="Rectangle 6"/>
          <p:cNvSpPr/>
          <p:nvPr/>
        </p:nvSpPr>
        <p:spPr>
          <a:xfrm>
            <a:off x="457200" y="1691640"/>
            <a:ext cx="2286000" cy="18288"/>
          </a:xfrm>
          <a:prstGeom prst="rect">
            <a:avLst/>
          </a:prstGeom>
          <a:solidFill>
            <a:srgbClr val="C9A8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57200" y="1828800"/>
            <a:ext cx="1828800" cy="256032"/>
          </a:xfrm>
          <a:prstGeom prst="rect">
            <a:avLst/>
          </a:prstGeom>
          <a:noFill/>
        </p:spPr>
        <p:txBody>
          <a:bodyPr wrap="square">
            <a:spAutoFit/>
          </a:bodyPr>
          <a:lstStyle/>
          <a:p>
            <a:pPr algn="l"/>
            <a:r>
              <a:rPr sz="750" b="1" i="0">
                <a:solidFill>
                  <a:srgbClr val="C9A84C"/>
                </a:solidFill>
                <a:latin typeface="Calibri"/>
              </a:rPr>
              <a:t>PROFILE</a:t>
            </a:r>
          </a:p>
        </p:txBody>
      </p:sp>
      <p:sp>
        <p:nvSpPr>
          <p:cNvPr id="9" name="TextBox 8"/>
          <p:cNvSpPr txBox="1"/>
          <p:nvPr/>
        </p:nvSpPr>
        <p:spPr>
          <a:xfrm>
            <a:off x="457200" y="2103120"/>
            <a:ext cx="5303520" cy="320040"/>
          </a:xfrm>
          <a:prstGeom prst="rect">
            <a:avLst/>
          </a:prstGeom>
          <a:noFill/>
        </p:spPr>
        <p:txBody>
          <a:bodyPr wrap="square">
            <a:spAutoFit/>
          </a:bodyPr>
          <a:lstStyle/>
          <a:p>
            <a:pPr algn="l"/>
            <a:r>
              <a:rPr sz="1000" b="0" i="0">
                <a:solidFill>
                  <a:srgbClr val="CCC8BE"/>
                </a:solidFill>
                <a:latin typeface="Calibri"/>
              </a:rPr>
              <a:t>Founded 2005  ·  Boutique (2–10 staff)  ·  3x Best of PA Meetings + Events (2016–18)</a:t>
            </a:r>
          </a:p>
        </p:txBody>
      </p:sp>
      <p:sp>
        <p:nvSpPr>
          <p:cNvPr id="10" name="TextBox 9"/>
          <p:cNvSpPr txBox="1"/>
          <p:nvPr/>
        </p:nvSpPr>
        <p:spPr>
          <a:xfrm>
            <a:off x="457200" y="2514600"/>
            <a:ext cx="1828800" cy="256032"/>
          </a:xfrm>
          <a:prstGeom prst="rect">
            <a:avLst/>
          </a:prstGeom>
          <a:noFill/>
        </p:spPr>
        <p:txBody>
          <a:bodyPr wrap="square">
            <a:spAutoFit/>
          </a:bodyPr>
          <a:lstStyle/>
          <a:p>
            <a:pPr algn="l"/>
            <a:r>
              <a:rPr sz="750" b="1" i="0">
                <a:solidFill>
                  <a:srgbClr val="C9A84C"/>
                </a:solidFill>
                <a:latin typeface="Calibri"/>
              </a:rPr>
              <a:t>SPECIALTIES</a:t>
            </a:r>
          </a:p>
        </p:txBody>
      </p:sp>
      <p:sp>
        <p:nvSpPr>
          <p:cNvPr id="11" name="TextBox 10"/>
          <p:cNvSpPr txBox="1"/>
          <p:nvPr/>
        </p:nvSpPr>
        <p:spPr>
          <a:xfrm>
            <a:off x="457200" y="2788920"/>
            <a:ext cx="5303520" cy="274320"/>
          </a:xfrm>
          <a:prstGeom prst="rect">
            <a:avLst/>
          </a:prstGeom>
          <a:noFill/>
        </p:spPr>
        <p:txBody>
          <a:bodyPr wrap="square">
            <a:spAutoFit/>
          </a:bodyPr>
          <a:lstStyle/>
          <a:p>
            <a:pPr algn="l"/>
            <a:r>
              <a:rPr sz="1000" b="0" i="0">
                <a:solidFill>
                  <a:srgbClr val="CCC8BE"/>
                </a:solidFill>
                <a:latin typeface="Calibri"/>
              </a:rPr>
              <a:t>▸  Destination management services</a:t>
            </a:r>
          </a:p>
        </p:txBody>
      </p:sp>
      <p:sp>
        <p:nvSpPr>
          <p:cNvPr id="12" name="TextBox 11"/>
          <p:cNvSpPr txBox="1"/>
          <p:nvPr/>
        </p:nvSpPr>
        <p:spPr>
          <a:xfrm>
            <a:off x="457200" y="3044952"/>
            <a:ext cx="5303520" cy="274320"/>
          </a:xfrm>
          <a:prstGeom prst="rect">
            <a:avLst/>
          </a:prstGeom>
          <a:noFill/>
        </p:spPr>
        <p:txBody>
          <a:bodyPr wrap="square">
            <a:spAutoFit/>
          </a:bodyPr>
          <a:lstStyle/>
          <a:p>
            <a:pPr algn="l"/>
            <a:r>
              <a:rPr sz="1000" b="0" i="0">
                <a:solidFill>
                  <a:srgbClr val="CCC8BE"/>
                </a:solidFill>
                <a:latin typeface="Calibri"/>
              </a:rPr>
              <a:t>▸  Corporate &amp; charitable events</a:t>
            </a:r>
          </a:p>
        </p:txBody>
      </p:sp>
      <p:sp>
        <p:nvSpPr>
          <p:cNvPr id="13" name="TextBox 12"/>
          <p:cNvSpPr txBox="1"/>
          <p:nvPr/>
        </p:nvSpPr>
        <p:spPr>
          <a:xfrm>
            <a:off x="457200" y="3300984"/>
            <a:ext cx="5303520" cy="274320"/>
          </a:xfrm>
          <a:prstGeom prst="rect">
            <a:avLst/>
          </a:prstGeom>
          <a:noFill/>
        </p:spPr>
        <p:txBody>
          <a:bodyPr wrap="square">
            <a:spAutoFit/>
          </a:bodyPr>
          <a:lstStyle/>
          <a:p>
            <a:pPr algn="l"/>
            <a:r>
              <a:rPr sz="1000" b="0" i="0">
                <a:solidFill>
                  <a:srgbClr val="CCC8BE"/>
                </a:solidFill>
                <a:latin typeface="Calibri"/>
              </a:rPr>
              <a:t>▸  Conferences &amp; team building</a:t>
            </a:r>
          </a:p>
        </p:txBody>
      </p:sp>
      <p:sp>
        <p:nvSpPr>
          <p:cNvPr id="14" name="TextBox 13"/>
          <p:cNvSpPr txBox="1"/>
          <p:nvPr/>
        </p:nvSpPr>
        <p:spPr>
          <a:xfrm>
            <a:off x="457200" y="3557016"/>
            <a:ext cx="5303520" cy="274320"/>
          </a:xfrm>
          <a:prstGeom prst="rect">
            <a:avLst/>
          </a:prstGeom>
          <a:noFill/>
        </p:spPr>
        <p:txBody>
          <a:bodyPr wrap="square">
            <a:spAutoFit/>
          </a:bodyPr>
          <a:lstStyle/>
          <a:p>
            <a:pPr algn="l"/>
            <a:r>
              <a:rPr sz="1000" b="0" i="0">
                <a:solidFill>
                  <a:srgbClr val="CCC8BE"/>
                </a:solidFill>
                <a:latin typeface="Calibri"/>
              </a:rPr>
              <a:t>▸  Galas, fundraisers, festivals</a:t>
            </a:r>
          </a:p>
        </p:txBody>
      </p:sp>
      <p:sp>
        <p:nvSpPr>
          <p:cNvPr id="15" name="TextBox 14"/>
          <p:cNvSpPr txBox="1"/>
          <p:nvPr/>
        </p:nvSpPr>
        <p:spPr>
          <a:xfrm>
            <a:off x="457200" y="4206240"/>
            <a:ext cx="1828800" cy="256032"/>
          </a:xfrm>
          <a:prstGeom prst="rect">
            <a:avLst/>
          </a:prstGeom>
          <a:noFill/>
        </p:spPr>
        <p:txBody>
          <a:bodyPr wrap="square">
            <a:spAutoFit/>
          </a:bodyPr>
          <a:lstStyle/>
          <a:p>
            <a:pPr algn="l"/>
            <a:r>
              <a:rPr sz="750" b="1" i="0">
                <a:solidFill>
                  <a:srgbClr val="C9A84C"/>
                </a:solidFill>
                <a:latin typeface="Calibri"/>
              </a:rPr>
              <a:t>CLIENTS</a:t>
            </a:r>
          </a:p>
        </p:txBody>
      </p:sp>
      <p:sp>
        <p:nvSpPr>
          <p:cNvPr id="16" name="TextBox 15"/>
          <p:cNvSpPr txBox="1"/>
          <p:nvPr/>
        </p:nvSpPr>
        <p:spPr>
          <a:xfrm>
            <a:off x="457200" y="4480560"/>
            <a:ext cx="5303520" cy="274320"/>
          </a:xfrm>
          <a:prstGeom prst="rect">
            <a:avLst/>
          </a:prstGeom>
          <a:noFill/>
        </p:spPr>
        <p:txBody>
          <a:bodyPr wrap="square">
            <a:spAutoFit/>
          </a:bodyPr>
          <a:lstStyle/>
          <a:p>
            <a:pPr algn="l"/>
            <a:r>
              <a:rPr sz="1000" b="0" i="0">
                <a:solidFill>
                  <a:srgbClr val="CCC8BE"/>
                </a:solidFill>
                <a:latin typeface="Calibri"/>
              </a:rPr>
              <a:t>▸  University of Pennsylvania · ADP</a:t>
            </a:r>
          </a:p>
        </p:txBody>
      </p:sp>
      <p:sp>
        <p:nvSpPr>
          <p:cNvPr id="17" name="TextBox 16"/>
          <p:cNvSpPr txBox="1"/>
          <p:nvPr/>
        </p:nvSpPr>
        <p:spPr>
          <a:xfrm>
            <a:off x="457200" y="4736592"/>
            <a:ext cx="5303520" cy="274320"/>
          </a:xfrm>
          <a:prstGeom prst="rect">
            <a:avLst/>
          </a:prstGeom>
          <a:noFill/>
        </p:spPr>
        <p:txBody>
          <a:bodyPr wrap="square">
            <a:spAutoFit/>
          </a:bodyPr>
          <a:lstStyle/>
          <a:p>
            <a:pPr algn="l"/>
            <a:r>
              <a:rPr sz="1000" b="0" i="0">
                <a:solidFill>
                  <a:srgbClr val="CCC8BE"/>
                </a:solidFill>
                <a:latin typeface="Calibri"/>
              </a:rPr>
              <a:t>▸  ACLU · Caron Treatment Centers</a:t>
            </a:r>
          </a:p>
        </p:txBody>
      </p:sp>
      <p:sp>
        <p:nvSpPr>
          <p:cNvPr id="18" name="TextBox 17"/>
          <p:cNvSpPr txBox="1"/>
          <p:nvPr/>
        </p:nvSpPr>
        <p:spPr>
          <a:xfrm>
            <a:off x="457200" y="4992624"/>
            <a:ext cx="5303520" cy="274320"/>
          </a:xfrm>
          <a:prstGeom prst="rect">
            <a:avLst/>
          </a:prstGeom>
          <a:noFill/>
        </p:spPr>
        <p:txBody>
          <a:bodyPr wrap="square">
            <a:spAutoFit/>
          </a:bodyPr>
          <a:lstStyle/>
          <a:p>
            <a:pPr algn="l"/>
            <a:r>
              <a:rPr sz="1000" b="0" i="0">
                <a:solidFill>
                  <a:srgbClr val="CCC8BE"/>
                </a:solidFill>
                <a:latin typeface="Calibri"/>
              </a:rPr>
              <a:t>▸  National associations &amp; non-profits</a:t>
            </a:r>
          </a:p>
        </p:txBody>
      </p:sp>
      <p:sp>
        <p:nvSpPr>
          <p:cNvPr id="19" name="Rectangle 18"/>
          <p:cNvSpPr/>
          <p:nvPr/>
        </p:nvSpPr>
        <p:spPr>
          <a:xfrm>
            <a:off x="6309360" y="1737360"/>
            <a:ext cx="5486400" cy="4846320"/>
          </a:xfrm>
          <a:prstGeom prst="rect">
            <a:avLst/>
          </a:prstGeom>
          <a:solidFill>
            <a:srgbClr val="1A1A1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92240" y="1874519"/>
            <a:ext cx="1828800" cy="256032"/>
          </a:xfrm>
          <a:prstGeom prst="rect">
            <a:avLst/>
          </a:prstGeom>
          <a:noFill/>
        </p:spPr>
        <p:txBody>
          <a:bodyPr wrap="square">
            <a:spAutoFit/>
          </a:bodyPr>
          <a:lstStyle/>
          <a:p>
            <a:pPr algn="l"/>
            <a:r>
              <a:rPr sz="750" b="1" i="0">
                <a:solidFill>
                  <a:srgbClr val="C9A84C"/>
                </a:solidFill>
                <a:latin typeface="Calibri"/>
              </a:rPr>
              <a:t>WHY TARGET</a:t>
            </a:r>
          </a:p>
        </p:txBody>
      </p:sp>
      <p:sp>
        <p:nvSpPr>
          <p:cNvPr id="21" name="TextBox 20"/>
          <p:cNvSpPr txBox="1"/>
          <p:nvPr/>
        </p:nvSpPr>
        <p:spPr>
          <a:xfrm>
            <a:off x="6492240" y="2148840"/>
            <a:ext cx="5120640" cy="1645920"/>
          </a:xfrm>
          <a:prstGeom prst="rect">
            <a:avLst/>
          </a:prstGeom>
          <a:noFill/>
        </p:spPr>
        <p:txBody>
          <a:bodyPr wrap="square">
            <a:spAutoFit/>
          </a:bodyPr>
          <a:lstStyle/>
          <a:p>
            <a:pPr algn="l"/>
            <a:r>
              <a:rPr sz="1000" b="0" i="0">
                <a:solidFill>
                  <a:srgbClr val="CCC8BE"/>
                </a:solidFill>
                <a:latin typeface="Calibri"/>
              </a:rPr>
              <a:t>Albrecht's university, non-profit, and association client base directly mirrors the ministry, alumni, and HBCU segments in the Lake Guntersville demand engine strategy. University retreats, alumni leadership gatherings, and non-profit board off-sites are exactly the use cases the property can serve. As the most accessible boutique firm on this list, they are the best entry point for an initial outreach conversation.</a:t>
            </a:r>
          </a:p>
        </p:txBody>
      </p:sp>
      <p:sp>
        <p:nvSpPr>
          <p:cNvPr id="22" name="Rectangle 21"/>
          <p:cNvSpPr/>
          <p:nvPr/>
        </p:nvSpPr>
        <p:spPr>
          <a:xfrm>
            <a:off x="6309360" y="3931920"/>
            <a:ext cx="54864" cy="2468880"/>
          </a:xfrm>
          <a:prstGeom prst="rect">
            <a:avLst/>
          </a:prstGeom>
          <a:solidFill>
            <a:srgbClr val="C9A84C">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492240" y="3977639"/>
            <a:ext cx="1828800" cy="256032"/>
          </a:xfrm>
          <a:prstGeom prst="rect">
            <a:avLst/>
          </a:prstGeom>
          <a:noFill/>
        </p:spPr>
        <p:txBody>
          <a:bodyPr wrap="square">
            <a:spAutoFit/>
          </a:bodyPr>
          <a:lstStyle/>
          <a:p>
            <a:pPr algn="l"/>
            <a:r>
              <a:rPr sz="750" b="1" i="0">
                <a:solidFill>
                  <a:srgbClr val="C9A84C"/>
                </a:solidFill>
                <a:latin typeface="Calibri"/>
              </a:rPr>
              <a:t>OUTREACH ANGLE</a:t>
            </a:r>
          </a:p>
        </p:txBody>
      </p:sp>
      <p:sp>
        <p:nvSpPr>
          <p:cNvPr id="24" name="TextBox 23"/>
          <p:cNvSpPr txBox="1"/>
          <p:nvPr/>
        </p:nvSpPr>
        <p:spPr>
          <a:xfrm>
            <a:off x="6492240" y="4251960"/>
            <a:ext cx="5120640" cy="1645920"/>
          </a:xfrm>
          <a:prstGeom prst="rect">
            <a:avLst/>
          </a:prstGeom>
          <a:noFill/>
        </p:spPr>
        <p:txBody>
          <a:bodyPr wrap="square">
            <a:spAutoFit/>
          </a:bodyPr>
          <a:lstStyle/>
          <a:p>
            <a:pPr algn="l"/>
            <a:r>
              <a:rPr sz="1000" b="0" i="1">
                <a:solidFill>
                  <a:srgbClr val="F5F2EC"/>
                </a:solidFill>
                <a:latin typeface="Calibri"/>
              </a:rPr>
              <a:t>"Your university, association, and non-profit clients run annual retreats and leadership gatherings — and they're often looking for scenic, affordable alternatives to coastal destinations. Lake Guntersville State Park Lodge offers exactly that: a professionally run, group-ready destination in the Southeast that delivers a premium experience at a price point that works for mission-driven organizations."</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88952" cy="6858000"/>
          </a:xfrm>
          <a:prstGeom prst="rect">
            <a:avLst/>
          </a:prstGeom>
          <a:solidFill>
            <a:srgbClr val="0A0A0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54864" cy="6858000"/>
          </a:xfrm>
          <a:prstGeom prst="rect">
            <a:avLst/>
          </a:prstGeom>
          <a:solidFill>
            <a:srgbClr val="C9A84C">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274320"/>
            <a:ext cx="7315200" cy="274320"/>
          </a:xfrm>
          <a:prstGeom prst="rect">
            <a:avLst/>
          </a:prstGeom>
          <a:noFill/>
        </p:spPr>
        <p:txBody>
          <a:bodyPr wrap="square">
            <a:spAutoFit/>
          </a:bodyPr>
          <a:lstStyle/>
          <a:p>
            <a:pPr algn="l"/>
            <a:r>
              <a:rPr sz="800" b="0" i="0">
                <a:solidFill>
                  <a:srgbClr val="C9A84C"/>
                </a:solidFill>
                <a:latin typeface="Calibri"/>
              </a:rPr>
              <a:t>AGENCY SUMMARY</a:t>
            </a:r>
          </a:p>
        </p:txBody>
      </p:sp>
      <p:sp>
        <p:nvSpPr>
          <p:cNvPr id="5" name="TextBox 4"/>
          <p:cNvSpPr txBox="1"/>
          <p:nvPr/>
        </p:nvSpPr>
        <p:spPr>
          <a:xfrm>
            <a:off x="457200" y="594360"/>
            <a:ext cx="7315200" cy="1371600"/>
          </a:xfrm>
          <a:prstGeom prst="rect">
            <a:avLst/>
          </a:prstGeom>
          <a:noFill/>
        </p:spPr>
        <p:txBody>
          <a:bodyPr wrap="square">
            <a:spAutoFit/>
          </a:bodyPr>
          <a:lstStyle/>
          <a:p>
            <a:pPr algn="l"/>
            <a:r>
              <a:rPr sz="2800" b="1" i="0">
                <a:solidFill>
                  <a:srgbClr val="F5F2EC"/>
                </a:solidFill>
                <a:latin typeface="Calibri Light"/>
              </a:rPr>
              <a:t>Priority Ranking &amp; Strategic Advantage</a:t>
            </a:r>
          </a:p>
        </p:txBody>
      </p:sp>
      <p:sp>
        <p:nvSpPr>
          <p:cNvPr id="6" name="Rectangle 5"/>
          <p:cNvSpPr/>
          <p:nvPr/>
        </p:nvSpPr>
        <p:spPr>
          <a:xfrm>
            <a:off x="457200" y="1371600"/>
            <a:ext cx="2286000" cy="18288"/>
          </a:xfrm>
          <a:prstGeom prst="rect">
            <a:avLst/>
          </a:prstGeom>
          <a:solidFill>
            <a:srgbClr val="C9A8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457200" y="1737360"/>
            <a:ext cx="868680" cy="320040"/>
          </a:xfrm>
          <a:prstGeom prst="rect">
            <a:avLst/>
          </a:prstGeom>
          <a:solidFill>
            <a:srgbClr val="C9A84C">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30352" y="1783080"/>
            <a:ext cx="914400" cy="228600"/>
          </a:xfrm>
          <a:prstGeom prst="rect">
            <a:avLst/>
          </a:prstGeom>
          <a:noFill/>
        </p:spPr>
        <p:txBody>
          <a:bodyPr wrap="square">
            <a:spAutoFit/>
          </a:bodyPr>
          <a:lstStyle/>
          <a:p>
            <a:pPr algn="l"/>
            <a:r>
              <a:rPr sz="900" b="1" i="0">
                <a:solidFill>
                  <a:srgbClr val="0A0A0A"/>
                </a:solidFill>
                <a:latin typeface="Calibri"/>
              </a:rPr>
              <a:t>Priority</a:t>
            </a:r>
          </a:p>
        </p:txBody>
      </p:sp>
      <p:sp>
        <p:nvSpPr>
          <p:cNvPr id="9" name="Rectangle 8"/>
          <p:cNvSpPr/>
          <p:nvPr/>
        </p:nvSpPr>
        <p:spPr>
          <a:xfrm>
            <a:off x="1371600" y="1737360"/>
            <a:ext cx="1965960" cy="320040"/>
          </a:xfrm>
          <a:prstGeom prst="rect">
            <a:avLst/>
          </a:prstGeom>
          <a:solidFill>
            <a:srgbClr val="C9A84C">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444752" y="1783080"/>
            <a:ext cx="2011680" cy="228600"/>
          </a:xfrm>
          <a:prstGeom prst="rect">
            <a:avLst/>
          </a:prstGeom>
          <a:noFill/>
        </p:spPr>
        <p:txBody>
          <a:bodyPr wrap="square">
            <a:spAutoFit/>
          </a:bodyPr>
          <a:lstStyle/>
          <a:p>
            <a:pPr algn="l"/>
            <a:r>
              <a:rPr sz="900" b="1" i="0">
                <a:solidFill>
                  <a:srgbClr val="0A0A0A"/>
                </a:solidFill>
                <a:latin typeface="Calibri"/>
              </a:rPr>
              <a:t>Agency</a:t>
            </a:r>
          </a:p>
        </p:txBody>
      </p:sp>
      <p:sp>
        <p:nvSpPr>
          <p:cNvPr id="11" name="Rectangle 10"/>
          <p:cNvSpPr/>
          <p:nvPr/>
        </p:nvSpPr>
        <p:spPr>
          <a:xfrm>
            <a:off x="3383280" y="1737360"/>
            <a:ext cx="1783080" cy="320040"/>
          </a:xfrm>
          <a:prstGeom prst="rect">
            <a:avLst/>
          </a:prstGeom>
          <a:solidFill>
            <a:srgbClr val="C9A84C">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456432" y="1783080"/>
            <a:ext cx="1828800" cy="228600"/>
          </a:xfrm>
          <a:prstGeom prst="rect">
            <a:avLst/>
          </a:prstGeom>
          <a:noFill/>
        </p:spPr>
        <p:txBody>
          <a:bodyPr wrap="square">
            <a:spAutoFit/>
          </a:bodyPr>
          <a:lstStyle/>
          <a:p>
            <a:pPr algn="l"/>
            <a:r>
              <a:rPr sz="900" b="1" i="0">
                <a:solidFill>
                  <a:srgbClr val="0A0A0A"/>
                </a:solidFill>
                <a:latin typeface="Calibri"/>
              </a:rPr>
              <a:t>HQ</a:t>
            </a:r>
          </a:p>
        </p:txBody>
      </p:sp>
      <p:sp>
        <p:nvSpPr>
          <p:cNvPr id="13" name="Rectangle 12"/>
          <p:cNvSpPr/>
          <p:nvPr/>
        </p:nvSpPr>
        <p:spPr>
          <a:xfrm>
            <a:off x="5212080" y="1737360"/>
            <a:ext cx="2514600" cy="320040"/>
          </a:xfrm>
          <a:prstGeom prst="rect">
            <a:avLst/>
          </a:prstGeom>
          <a:solidFill>
            <a:srgbClr val="C9A84C">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285232" y="1783080"/>
            <a:ext cx="2560320" cy="228600"/>
          </a:xfrm>
          <a:prstGeom prst="rect">
            <a:avLst/>
          </a:prstGeom>
          <a:noFill/>
        </p:spPr>
        <p:txBody>
          <a:bodyPr wrap="square">
            <a:spAutoFit/>
          </a:bodyPr>
          <a:lstStyle/>
          <a:p>
            <a:pPr algn="l"/>
            <a:r>
              <a:rPr sz="900" b="1" i="0">
                <a:solidFill>
                  <a:srgbClr val="0A0A0A"/>
                </a:solidFill>
                <a:latin typeface="Calibri"/>
              </a:rPr>
              <a:t>Best-Fit Segment</a:t>
            </a:r>
          </a:p>
        </p:txBody>
      </p:sp>
      <p:sp>
        <p:nvSpPr>
          <p:cNvPr id="15" name="Rectangle 14"/>
          <p:cNvSpPr/>
          <p:nvPr/>
        </p:nvSpPr>
        <p:spPr>
          <a:xfrm>
            <a:off x="7772400" y="1737360"/>
            <a:ext cx="4343400" cy="320040"/>
          </a:xfrm>
          <a:prstGeom prst="rect">
            <a:avLst/>
          </a:prstGeom>
          <a:solidFill>
            <a:srgbClr val="C9A84C">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845552" y="1783080"/>
            <a:ext cx="4389120" cy="228600"/>
          </a:xfrm>
          <a:prstGeom prst="rect">
            <a:avLst/>
          </a:prstGeom>
          <a:noFill/>
        </p:spPr>
        <p:txBody>
          <a:bodyPr wrap="square">
            <a:spAutoFit/>
          </a:bodyPr>
          <a:lstStyle/>
          <a:p>
            <a:pPr algn="l"/>
            <a:r>
              <a:rPr sz="900" b="1" i="0">
                <a:solidFill>
                  <a:srgbClr val="0A0A0A"/>
                </a:solidFill>
                <a:latin typeface="Calibri"/>
              </a:rPr>
              <a:t>Strategic Advantage</a:t>
            </a:r>
          </a:p>
        </p:txBody>
      </p:sp>
      <p:sp>
        <p:nvSpPr>
          <p:cNvPr id="17" name="Rectangle 16"/>
          <p:cNvSpPr/>
          <p:nvPr/>
        </p:nvSpPr>
        <p:spPr>
          <a:xfrm>
            <a:off x="457200" y="2084831"/>
            <a:ext cx="868680" cy="731520"/>
          </a:xfrm>
          <a:prstGeom prst="rect">
            <a:avLst/>
          </a:prstGeom>
          <a:solidFill>
            <a:srgbClr val="1A1A1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30352" y="2194559"/>
            <a:ext cx="914400" cy="502920"/>
          </a:xfrm>
          <a:prstGeom prst="rect">
            <a:avLst/>
          </a:prstGeom>
          <a:noFill/>
        </p:spPr>
        <p:txBody>
          <a:bodyPr wrap="square">
            <a:spAutoFit/>
          </a:bodyPr>
          <a:lstStyle/>
          <a:p>
            <a:pPr algn="l"/>
            <a:r>
              <a:rPr sz="950" b="0" i="0">
                <a:solidFill>
                  <a:srgbClr val="C9A84C"/>
                </a:solidFill>
                <a:latin typeface="Calibri"/>
              </a:rPr>
              <a:t>#1</a:t>
            </a:r>
          </a:p>
        </p:txBody>
      </p:sp>
      <p:sp>
        <p:nvSpPr>
          <p:cNvPr id="19" name="Rectangle 18"/>
          <p:cNvSpPr/>
          <p:nvPr/>
        </p:nvSpPr>
        <p:spPr>
          <a:xfrm>
            <a:off x="1371600" y="2084831"/>
            <a:ext cx="1965960" cy="731520"/>
          </a:xfrm>
          <a:prstGeom prst="rect">
            <a:avLst/>
          </a:prstGeom>
          <a:solidFill>
            <a:srgbClr val="1A1A1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1444752" y="2194559"/>
            <a:ext cx="2011680" cy="502920"/>
          </a:xfrm>
          <a:prstGeom prst="rect">
            <a:avLst/>
          </a:prstGeom>
          <a:noFill/>
        </p:spPr>
        <p:txBody>
          <a:bodyPr wrap="square">
            <a:spAutoFit/>
          </a:bodyPr>
          <a:lstStyle/>
          <a:p>
            <a:pPr algn="l"/>
            <a:r>
              <a:rPr sz="950" b="0" i="0">
                <a:solidFill>
                  <a:srgbClr val="F5F2EC"/>
                </a:solidFill>
                <a:latin typeface="Calibri"/>
              </a:rPr>
              <a:t>PRA Business Events</a:t>
            </a:r>
          </a:p>
        </p:txBody>
      </p:sp>
      <p:sp>
        <p:nvSpPr>
          <p:cNvPr id="21" name="Rectangle 20"/>
          <p:cNvSpPr/>
          <p:nvPr/>
        </p:nvSpPr>
        <p:spPr>
          <a:xfrm>
            <a:off x="3383280" y="2084831"/>
            <a:ext cx="1783080" cy="731520"/>
          </a:xfrm>
          <a:prstGeom prst="rect">
            <a:avLst/>
          </a:prstGeom>
          <a:solidFill>
            <a:srgbClr val="1A1A1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3456432" y="2194559"/>
            <a:ext cx="1828800" cy="502920"/>
          </a:xfrm>
          <a:prstGeom prst="rect">
            <a:avLst/>
          </a:prstGeom>
          <a:noFill/>
        </p:spPr>
        <p:txBody>
          <a:bodyPr wrap="square">
            <a:spAutoFit/>
          </a:bodyPr>
          <a:lstStyle/>
          <a:p>
            <a:pPr algn="l"/>
            <a:r>
              <a:rPr sz="950" b="0" i="0">
                <a:solidFill>
                  <a:srgbClr val="CCC8BE"/>
                </a:solidFill>
                <a:latin typeface="Calibri"/>
              </a:rPr>
              <a:t>Chicago, IL</a:t>
            </a:r>
          </a:p>
        </p:txBody>
      </p:sp>
      <p:sp>
        <p:nvSpPr>
          <p:cNvPr id="23" name="Rectangle 22"/>
          <p:cNvSpPr/>
          <p:nvPr/>
        </p:nvSpPr>
        <p:spPr>
          <a:xfrm>
            <a:off x="5212080" y="2084831"/>
            <a:ext cx="2514600" cy="731520"/>
          </a:xfrm>
          <a:prstGeom prst="rect">
            <a:avLst/>
          </a:prstGeom>
          <a:solidFill>
            <a:srgbClr val="1A1A1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5285232" y="2194559"/>
            <a:ext cx="2560320" cy="502920"/>
          </a:xfrm>
          <a:prstGeom prst="rect">
            <a:avLst/>
          </a:prstGeom>
          <a:noFill/>
        </p:spPr>
        <p:txBody>
          <a:bodyPr wrap="square">
            <a:spAutoFit/>
          </a:bodyPr>
          <a:lstStyle/>
          <a:p>
            <a:pPr algn="l"/>
            <a:r>
              <a:rPr sz="950" b="0" i="0">
                <a:solidFill>
                  <a:srgbClr val="CCC8BE"/>
                </a:solidFill>
                <a:latin typeface="Calibri"/>
              </a:rPr>
              <a:t>Corporate / Incentive</a:t>
            </a:r>
          </a:p>
        </p:txBody>
      </p:sp>
      <p:sp>
        <p:nvSpPr>
          <p:cNvPr id="25" name="Rectangle 24"/>
          <p:cNvSpPr/>
          <p:nvPr/>
        </p:nvSpPr>
        <p:spPr>
          <a:xfrm>
            <a:off x="7772400" y="2084831"/>
            <a:ext cx="4343400" cy="731520"/>
          </a:xfrm>
          <a:prstGeom prst="rect">
            <a:avLst/>
          </a:prstGeom>
          <a:solidFill>
            <a:srgbClr val="1A1A1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7845552" y="2194559"/>
            <a:ext cx="4389120" cy="502920"/>
          </a:xfrm>
          <a:prstGeom prst="rect">
            <a:avLst/>
          </a:prstGeom>
          <a:noFill/>
        </p:spPr>
        <p:txBody>
          <a:bodyPr wrap="square">
            <a:spAutoFit/>
          </a:bodyPr>
          <a:lstStyle/>
          <a:p>
            <a:pPr algn="l"/>
            <a:r>
              <a:rPr sz="950" b="0" i="0">
                <a:solidFill>
                  <a:srgbClr val="CCC8BE"/>
                </a:solidFill>
                <a:latin typeface="Calibri"/>
              </a:rPr>
              <a:t>Destination placement model = direct client access</a:t>
            </a:r>
          </a:p>
        </p:txBody>
      </p:sp>
      <p:sp>
        <p:nvSpPr>
          <p:cNvPr id="27" name="Rectangle 26"/>
          <p:cNvSpPr/>
          <p:nvPr/>
        </p:nvSpPr>
        <p:spPr>
          <a:xfrm>
            <a:off x="457200" y="2889503"/>
            <a:ext cx="868680" cy="731520"/>
          </a:xfrm>
          <a:prstGeom prst="rect">
            <a:avLst/>
          </a:prstGeom>
          <a:solidFill>
            <a:srgbClr val="0A0A0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530352" y="2999231"/>
            <a:ext cx="914400" cy="502920"/>
          </a:xfrm>
          <a:prstGeom prst="rect">
            <a:avLst/>
          </a:prstGeom>
          <a:noFill/>
        </p:spPr>
        <p:txBody>
          <a:bodyPr wrap="square">
            <a:spAutoFit/>
          </a:bodyPr>
          <a:lstStyle/>
          <a:p>
            <a:pPr algn="l"/>
            <a:r>
              <a:rPr sz="950" b="0" i="0">
                <a:solidFill>
                  <a:srgbClr val="C9A84C"/>
                </a:solidFill>
                <a:latin typeface="Calibri"/>
              </a:rPr>
              <a:t>#2</a:t>
            </a:r>
          </a:p>
        </p:txBody>
      </p:sp>
      <p:sp>
        <p:nvSpPr>
          <p:cNvPr id="29" name="Rectangle 28"/>
          <p:cNvSpPr/>
          <p:nvPr/>
        </p:nvSpPr>
        <p:spPr>
          <a:xfrm>
            <a:off x="1371600" y="2889503"/>
            <a:ext cx="1965960" cy="731520"/>
          </a:xfrm>
          <a:prstGeom prst="rect">
            <a:avLst/>
          </a:prstGeom>
          <a:solidFill>
            <a:srgbClr val="0A0A0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444752" y="2999231"/>
            <a:ext cx="2011680" cy="502920"/>
          </a:xfrm>
          <a:prstGeom prst="rect">
            <a:avLst/>
          </a:prstGeom>
          <a:noFill/>
        </p:spPr>
        <p:txBody>
          <a:bodyPr wrap="square">
            <a:spAutoFit/>
          </a:bodyPr>
          <a:lstStyle/>
          <a:p>
            <a:pPr algn="l"/>
            <a:r>
              <a:rPr sz="950" b="0" i="0">
                <a:solidFill>
                  <a:srgbClr val="F5F2EC"/>
                </a:solidFill>
                <a:latin typeface="Calibri"/>
              </a:rPr>
              <a:t>Eventique</a:t>
            </a:r>
          </a:p>
        </p:txBody>
      </p:sp>
      <p:sp>
        <p:nvSpPr>
          <p:cNvPr id="31" name="Rectangle 30"/>
          <p:cNvSpPr/>
          <p:nvPr/>
        </p:nvSpPr>
        <p:spPr>
          <a:xfrm>
            <a:off x="3383280" y="2889503"/>
            <a:ext cx="1783080" cy="731520"/>
          </a:xfrm>
          <a:prstGeom prst="rect">
            <a:avLst/>
          </a:prstGeom>
          <a:solidFill>
            <a:srgbClr val="0A0A0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3456432" y="2999231"/>
            <a:ext cx="1828800" cy="502920"/>
          </a:xfrm>
          <a:prstGeom prst="rect">
            <a:avLst/>
          </a:prstGeom>
          <a:noFill/>
        </p:spPr>
        <p:txBody>
          <a:bodyPr wrap="square">
            <a:spAutoFit/>
          </a:bodyPr>
          <a:lstStyle/>
          <a:p>
            <a:pPr algn="l"/>
            <a:r>
              <a:rPr sz="950" b="0" i="0">
                <a:solidFill>
                  <a:srgbClr val="CCC8BE"/>
                </a:solidFill>
                <a:latin typeface="Calibri"/>
              </a:rPr>
              <a:t>New York City, NY</a:t>
            </a:r>
          </a:p>
        </p:txBody>
      </p:sp>
      <p:sp>
        <p:nvSpPr>
          <p:cNvPr id="33" name="Rectangle 32"/>
          <p:cNvSpPr/>
          <p:nvPr/>
        </p:nvSpPr>
        <p:spPr>
          <a:xfrm>
            <a:off x="5212080" y="2889503"/>
            <a:ext cx="2514600" cy="731520"/>
          </a:xfrm>
          <a:prstGeom prst="rect">
            <a:avLst/>
          </a:prstGeom>
          <a:solidFill>
            <a:srgbClr val="0A0A0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5285232" y="2999231"/>
            <a:ext cx="2560320" cy="502920"/>
          </a:xfrm>
          <a:prstGeom prst="rect">
            <a:avLst/>
          </a:prstGeom>
          <a:noFill/>
        </p:spPr>
        <p:txBody>
          <a:bodyPr wrap="square">
            <a:spAutoFit/>
          </a:bodyPr>
          <a:lstStyle/>
          <a:p>
            <a:pPr algn="l"/>
            <a:r>
              <a:rPr sz="950" b="0" i="0">
                <a:solidFill>
                  <a:srgbClr val="CCC8BE"/>
                </a:solidFill>
                <a:latin typeface="Calibri"/>
              </a:rPr>
              <a:t>Corporate Retreats</a:t>
            </a:r>
          </a:p>
        </p:txBody>
      </p:sp>
      <p:sp>
        <p:nvSpPr>
          <p:cNvPr id="35" name="Rectangle 34"/>
          <p:cNvSpPr/>
          <p:nvPr/>
        </p:nvSpPr>
        <p:spPr>
          <a:xfrm>
            <a:off x="7772400" y="2889503"/>
            <a:ext cx="4343400" cy="731520"/>
          </a:xfrm>
          <a:prstGeom prst="rect">
            <a:avLst/>
          </a:prstGeom>
          <a:solidFill>
            <a:srgbClr val="0A0A0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7845552" y="2999231"/>
            <a:ext cx="4389120" cy="502920"/>
          </a:xfrm>
          <a:prstGeom prst="rect">
            <a:avLst/>
          </a:prstGeom>
          <a:noFill/>
        </p:spPr>
        <p:txBody>
          <a:bodyPr wrap="square">
            <a:spAutoFit/>
          </a:bodyPr>
          <a:lstStyle/>
          <a:p>
            <a:pPr algn="l"/>
            <a:r>
              <a:rPr sz="950" b="0" i="0">
                <a:solidFill>
                  <a:srgbClr val="CCC8BE"/>
                </a:solidFill>
                <a:latin typeface="Calibri"/>
              </a:rPr>
              <a:t>Blue-chip roster fatigued by coastal rotation</a:t>
            </a:r>
          </a:p>
        </p:txBody>
      </p:sp>
      <p:sp>
        <p:nvSpPr>
          <p:cNvPr id="37" name="Rectangle 36"/>
          <p:cNvSpPr/>
          <p:nvPr/>
        </p:nvSpPr>
        <p:spPr>
          <a:xfrm>
            <a:off x="457200" y="3694176"/>
            <a:ext cx="868680" cy="731520"/>
          </a:xfrm>
          <a:prstGeom prst="rect">
            <a:avLst/>
          </a:prstGeom>
          <a:solidFill>
            <a:srgbClr val="1A1A1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TextBox 37"/>
          <p:cNvSpPr txBox="1"/>
          <p:nvPr/>
        </p:nvSpPr>
        <p:spPr>
          <a:xfrm>
            <a:off x="530352" y="3803904"/>
            <a:ext cx="914400" cy="502920"/>
          </a:xfrm>
          <a:prstGeom prst="rect">
            <a:avLst/>
          </a:prstGeom>
          <a:noFill/>
        </p:spPr>
        <p:txBody>
          <a:bodyPr wrap="square">
            <a:spAutoFit/>
          </a:bodyPr>
          <a:lstStyle/>
          <a:p>
            <a:pPr algn="l"/>
            <a:r>
              <a:rPr sz="950" b="0" i="0">
                <a:solidFill>
                  <a:srgbClr val="C9A84C"/>
                </a:solidFill>
                <a:latin typeface="Calibri"/>
              </a:rPr>
              <a:t>#3</a:t>
            </a:r>
          </a:p>
        </p:txBody>
      </p:sp>
      <p:sp>
        <p:nvSpPr>
          <p:cNvPr id="39" name="Rectangle 38"/>
          <p:cNvSpPr/>
          <p:nvPr/>
        </p:nvSpPr>
        <p:spPr>
          <a:xfrm>
            <a:off x="1371600" y="3694176"/>
            <a:ext cx="1965960" cy="731520"/>
          </a:xfrm>
          <a:prstGeom prst="rect">
            <a:avLst/>
          </a:prstGeom>
          <a:solidFill>
            <a:srgbClr val="1A1A1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1444752" y="3803904"/>
            <a:ext cx="2011680" cy="502920"/>
          </a:xfrm>
          <a:prstGeom prst="rect">
            <a:avLst/>
          </a:prstGeom>
          <a:noFill/>
        </p:spPr>
        <p:txBody>
          <a:bodyPr wrap="square">
            <a:spAutoFit/>
          </a:bodyPr>
          <a:lstStyle/>
          <a:p>
            <a:pPr algn="l"/>
            <a:r>
              <a:rPr sz="950" b="0" i="0">
                <a:solidFill>
                  <a:srgbClr val="F5F2EC"/>
                </a:solidFill>
                <a:latin typeface="Calibri"/>
              </a:rPr>
              <a:t>Meridian Events</a:t>
            </a:r>
          </a:p>
        </p:txBody>
      </p:sp>
      <p:sp>
        <p:nvSpPr>
          <p:cNvPr id="41" name="Rectangle 40"/>
          <p:cNvSpPr/>
          <p:nvPr/>
        </p:nvSpPr>
        <p:spPr>
          <a:xfrm>
            <a:off x="3383280" y="3694176"/>
            <a:ext cx="1783080" cy="731520"/>
          </a:xfrm>
          <a:prstGeom prst="rect">
            <a:avLst/>
          </a:prstGeom>
          <a:solidFill>
            <a:srgbClr val="1A1A1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TextBox 41"/>
          <p:cNvSpPr txBox="1"/>
          <p:nvPr/>
        </p:nvSpPr>
        <p:spPr>
          <a:xfrm>
            <a:off x="3456432" y="3803904"/>
            <a:ext cx="1828800" cy="502920"/>
          </a:xfrm>
          <a:prstGeom prst="rect">
            <a:avLst/>
          </a:prstGeom>
          <a:noFill/>
        </p:spPr>
        <p:txBody>
          <a:bodyPr wrap="square">
            <a:spAutoFit/>
          </a:bodyPr>
          <a:lstStyle/>
          <a:p>
            <a:pPr algn="l"/>
            <a:r>
              <a:rPr sz="950" b="0" i="0">
                <a:solidFill>
                  <a:srgbClr val="CCC8BE"/>
                </a:solidFill>
                <a:latin typeface="Calibri"/>
              </a:rPr>
              <a:t>NY &amp; Palm Beach</a:t>
            </a:r>
          </a:p>
        </p:txBody>
      </p:sp>
      <p:sp>
        <p:nvSpPr>
          <p:cNvPr id="43" name="Rectangle 42"/>
          <p:cNvSpPr/>
          <p:nvPr/>
        </p:nvSpPr>
        <p:spPr>
          <a:xfrm>
            <a:off x="5212080" y="3694176"/>
            <a:ext cx="2514600" cy="731520"/>
          </a:xfrm>
          <a:prstGeom prst="rect">
            <a:avLst/>
          </a:prstGeom>
          <a:solidFill>
            <a:srgbClr val="1A1A1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TextBox 43"/>
          <p:cNvSpPr txBox="1"/>
          <p:nvPr/>
        </p:nvSpPr>
        <p:spPr>
          <a:xfrm>
            <a:off x="5285232" y="3803904"/>
            <a:ext cx="2560320" cy="502920"/>
          </a:xfrm>
          <a:prstGeom prst="rect">
            <a:avLst/>
          </a:prstGeom>
          <a:noFill/>
        </p:spPr>
        <p:txBody>
          <a:bodyPr wrap="square">
            <a:spAutoFit/>
          </a:bodyPr>
          <a:lstStyle/>
          <a:p>
            <a:pPr algn="l"/>
            <a:r>
              <a:rPr sz="950" b="0" i="0">
                <a:solidFill>
                  <a:srgbClr val="CCC8BE"/>
                </a:solidFill>
                <a:latin typeface="Calibri"/>
              </a:rPr>
              <a:t>Luxury / Brand</a:t>
            </a:r>
          </a:p>
        </p:txBody>
      </p:sp>
      <p:sp>
        <p:nvSpPr>
          <p:cNvPr id="45" name="Rectangle 44"/>
          <p:cNvSpPr/>
          <p:nvPr/>
        </p:nvSpPr>
        <p:spPr>
          <a:xfrm>
            <a:off x="7772400" y="3694176"/>
            <a:ext cx="4343400" cy="731520"/>
          </a:xfrm>
          <a:prstGeom prst="rect">
            <a:avLst/>
          </a:prstGeom>
          <a:solidFill>
            <a:srgbClr val="1A1A1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TextBox 45"/>
          <p:cNvSpPr txBox="1"/>
          <p:nvPr/>
        </p:nvSpPr>
        <p:spPr>
          <a:xfrm>
            <a:off x="7845552" y="3803904"/>
            <a:ext cx="4389120" cy="502920"/>
          </a:xfrm>
          <a:prstGeom prst="rect">
            <a:avLst/>
          </a:prstGeom>
          <a:noFill/>
        </p:spPr>
        <p:txBody>
          <a:bodyPr wrap="square">
            <a:spAutoFit/>
          </a:bodyPr>
          <a:lstStyle/>
          <a:p>
            <a:pPr algn="l"/>
            <a:r>
              <a:rPr sz="950" b="0" i="0">
                <a:solidFill>
                  <a:srgbClr val="CCC8BE"/>
                </a:solidFill>
                <a:latin typeface="Calibri"/>
              </a:rPr>
              <a:t>Hidden-gem positioning for LVMH-tier clients</a:t>
            </a:r>
          </a:p>
        </p:txBody>
      </p:sp>
      <p:sp>
        <p:nvSpPr>
          <p:cNvPr id="47" name="Rectangle 46"/>
          <p:cNvSpPr/>
          <p:nvPr/>
        </p:nvSpPr>
        <p:spPr>
          <a:xfrm>
            <a:off x="457200" y="4498848"/>
            <a:ext cx="868680" cy="731520"/>
          </a:xfrm>
          <a:prstGeom prst="rect">
            <a:avLst/>
          </a:prstGeom>
          <a:solidFill>
            <a:srgbClr val="0A0A0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8" name="TextBox 47"/>
          <p:cNvSpPr txBox="1"/>
          <p:nvPr/>
        </p:nvSpPr>
        <p:spPr>
          <a:xfrm>
            <a:off x="530352" y="4608576"/>
            <a:ext cx="914400" cy="502920"/>
          </a:xfrm>
          <a:prstGeom prst="rect">
            <a:avLst/>
          </a:prstGeom>
          <a:noFill/>
        </p:spPr>
        <p:txBody>
          <a:bodyPr wrap="square">
            <a:spAutoFit/>
          </a:bodyPr>
          <a:lstStyle/>
          <a:p>
            <a:pPr algn="l"/>
            <a:r>
              <a:rPr sz="950" b="0" i="0">
                <a:solidFill>
                  <a:srgbClr val="C9A84C"/>
                </a:solidFill>
                <a:latin typeface="Calibri"/>
              </a:rPr>
              <a:t>#4</a:t>
            </a:r>
          </a:p>
        </p:txBody>
      </p:sp>
      <p:sp>
        <p:nvSpPr>
          <p:cNvPr id="49" name="Rectangle 48"/>
          <p:cNvSpPr/>
          <p:nvPr/>
        </p:nvSpPr>
        <p:spPr>
          <a:xfrm>
            <a:off x="1371600" y="4498848"/>
            <a:ext cx="1965960" cy="731520"/>
          </a:xfrm>
          <a:prstGeom prst="rect">
            <a:avLst/>
          </a:prstGeom>
          <a:solidFill>
            <a:srgbClr val="0A0A0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0" name="TextBox 49"/>
          <p:cNvSpPr txBox="1"/>
          <p:nvPr/>
        </p:nvSpPr>
        <p:spPr>
          <a:xfrm>
            <a:off x="1444752" y="4608576"/>
            <a:ext cx="2011680" cy="502920"/>
          </a:xfrm>
          <a:prstGeom prst="rect">
            <a:avLst/>
          </a:prstGeom>
          <a:noFill/>
        </p:spPr>
        <p:txBody>
          <a:bodyPr wrap="square">
            <a:spAutoFit/>
          </a:bodyPr>
          <a:lstStyle/>
          <a:p>
            <a:pPr algn="l"/>
            <a:r>
              <a:rPr sz="950" b="0" i="0">
                <a:solidFill>
                  <a:srgbClr val="F5F2EC"/>
                </a:solidFill>
                <a:latin typeface="Calibri"/>
              </a:rPr>
              <a:t>The Castle Group</a:t>
            </a:r>
          </a:p>
        </p:txBody>
      </p:sp>
      <p:sp>
        <p:nvSpPr>
          <p:cNvPr id="51" name="Rectangle 50"/>
          <p:cNvSpPr/>
          <p:nvPr/>
        </p:nvSpPr>
        <p:spPr>
          <a:xfrm>
            <a:off x="3383280" y="4498848"/>
            <a:ext cx="1783080" cy="731520"/>
          </a:xfrm>
          <a:prstGeom prst="rect">
            <a:avLst/>
          </a:prstGeom>
          <a:solidFill>
            <a:srgbClr val="0A0A0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2" name="TextBox 51"/>
          <p:cNvSpPr txBox="1"/>
          <p:nvPr/>
        </p:nvSpPr>
        <p:spPr>
          <a:xfrm>
            <a:off x="3456432" y="4608576"/>
            <a:ext cx="1828800" cy="502920"/>
          </a:xfrm>
          <a:prstGeom prst="rect">
            <a:avLst/>
          </a:prstGeom>
          <a:noFill/>
        </p:spPr>
        <p:txBody>
          <a:bodyPr wrap="square">
            <a:spAutoFit/>
          </a:bodyPr>
          <a:lstStyle/>
          <a:p>
            <a:pPr algn="l"/>
            <a:r>
              <a:rPr sz="950" b="0" i="0">
                <a:solidFill>
                  <a:srgbClr val="CCC8BE"/>
                </a:solidFill>
                <a:latin typeface="Calibri"/>
              </a:rPr>
              <a:t>Boston + Atlanta</a:t>
            </a:r>
          </a:p>
        </p:txBody>
      </p:sp>
      <p:sp>
        <p:nvSpPr>
          <p:cNvPr id="53" name="Rectangle 52"/>
          <p:cNvSpPr/>
          <p:nvPr/>
        </p:nvSpPr>
        <p:spPr>
          <a:xfrm>
            <a:off x="5212080" y="4498848"/>
            <a:ext cx="2514600" cy="731520"/>
          </a:xfrm>
          <a:prstGeom prst="rect">
            <a:avLst/>
          </a:prstGeom>
          <a:solidFill>
            <a:srgbClr val="0A0A0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4" name="TextBox 53"/>
          <p:cNvSpPr txBox="1"/>
          <p:nvPr/>
        </p:nvSpPr>
        <p:spPr>
          <a:xfrm>
            <a:off x="5285232" y="4608576"/>
            <a:ext cx="2560320" cy="502920"/>
          </a:xfrm>
          <a:prstGeom prst="rect">
            <a:avLst/>
          </a:prstGeom>
          <a:noFill/>
        </p:spPr>
        <p:txBody>
          <a:bodyPr wrap="square">
            <a:spAutoFit/>
          </a:bodyPr>
          <a:lstStyle/>
          <a:p>
            <a:pPr algn="l"/>
            <a:r>
              <a:rPr sz="950" b="0" i="0">
                <a:solidFill>
                  <a:srgbClr val="CCC8BE"/>
                </a:solidFill>
                <a:latin typeface="Calibri"/>
              </a:rPr>
              <a:t>Corporate / PR</a:t>
            </a:r>
          </a:p>
        </p:txBody>
      </p:sp>
      <p:sp>
        <p:nvSpPr>
          <p:cNvPr id="55" name="Rectangle 54"/>
          <p:cNvSpPr/>
          <p:nvPr/>
        </p:nvSpPr>
        <p:spPr>
          <a:xfrm>
            <a:off x="7772400" y="4498848"/>
            <a:ext cx="4343400" cy="731520"/>
          </a:xfrm>
          <a:prstGeom prst="rect">
            <a:avLst/>
          </a:prstGeom>
          <a:solidFill>
            <a:srgbClr val="0A0A0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6" name="TextBox 55"/>
          <p:cNvSpPr txBox="1"/>
          <p:nvPr/>
        </p:nvSpPr>
        <p:spPr>
          <a:xfrm>
            <a:off x="7845552" y="4608576"/>
            <a:ext cx="4389120" cy="502920"/>
          </a:xfrm>
          <a:prstGeom prst="rect">
            <a:avLst/>
          </a:prstGeom>
          <a:noFill/>
        </p:spPr>
        <p:txBody>
          <a:bodyPr wrap="square">
            <a:spAutoFit/>
          </a:bodyPr>
          <a:lstStyle/>
          <a:p>
            <a:pPr algn="l"/>
            <a:r>
              <a:rPr sz="950" b="0" i="0">
                <a:solidFill>
                  <a:srgbClr val="CCC8BE"/>
                </a:solidFill>
                <a:latin typeface="Calibri"/>
              </a:rPr>
              <a:t>SE corridor presence + media storytelling partner</a:t>
            </a:r>
          </a:p>
        </p:txBody>
      </p:sp>
      <p:sp>
        <p:nvSpPr>
          <p:cNvPr id="57" name="Rectangle 56"/>
          <p:cNvSpPr/>
          <p:nvPr/>
        </p:nvSpPr>
        <p:spPr>
          <a:xfrm>
            <a:off x="457200" y="5303520"/>
            <a:ext cx="868680" cy="731520"/>
          </a:xfrm>
          <a:prstGeom prst="rect">
            <a:avLst/>
          </a:prstGeom>
          <a:solidFill>
            <a:srgbClr val="1A1A1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8" name="TextBox 57"/>
          <p:cNvSpPr txBox="1"/>
          <p:nvPr/>
        </p:nvSpPr>
        <p:spPr>
          <a:xfrm>
            <a:off x="530352" y="5413248"/>
            <a:ext cx="914400" cy="502920"/>
          </a:xfrm>
          <a:prstGeom prst="rect">
            <a:avLst/>
          </a:prstGeom>
          <a:noFill/>
        </p:spPr>
        <p:txBody>
          <a:bodyPr wrap="square">
            <a:spAutoFit/>
          </a:bodyPr>
          <a:lstStyle/>
          <a:p>
            <a:pPr algn="l"/>
            <a:r>
              <a:rPr sz="950" b="0" i="0">
                <a:solidFill>
                  <a:srgbClr val="C9A84C"/>
                </a:solidFill>
                <a:latin typeface="Calibri"/>
              </a:rPr>
              <a:t>#5</a:t>
            </a:r>
          </a:p>
        </p:txBody>
      </p:sp>
      <p:sp>
        <p:nvSpPr>
          <p:cNvPr id="59" name="Rectangle 58"/>
          <p:cNvSpPr/>
          <p:nvPr/>
        </p:nvSpPr>
        <p:spPr>
          <a:xfrm>
            <a:off x="1371600" y="5303520"/>
            <a:ext cx="1965960" cy="731520"/>
          </a:xfrm>
          <a:prstGeom prst="rect">
            <a:avLst/>
          </a:prstGeom>
          <a:solidFill>
            <a:srgbClr val="1A1A1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0" name="TextBox 59"/>
          <p:cNvSpPr txBox="1"/>
          <p:nvPr/>
        </p:nvSpPr>
        <p:spPr>
          <a:xfrm>
            <a:off x="1444752" y="5413248"/>
            <a:ext cx="2011680" cy="502920"/>
          </a:xfrm>
          <a:prstGeom prst="rect">
            <a:avLst/>
          </a:prstGeom>
          <a:noFill/>
        </p:spPr>
        <p:txBody>
          <a:bodyPr wrap="square">
            <a:spAutoFit/>
          </a:bodyPr>
          <a:lstStyle/>
          <a:p>
            <a:pPr algn="l"/>
            <a:r>
              <a:rPr sz="950" b="0" i="0">
                <a:solidFill>
                  <a:srgbClr val="F5F2EC"/>
                </a:solidFill>
                <a:latin typeface="Calibri"/>
              </a:rPr>
              <a:t>Albrecht Events</a:t>
            </a:r>
          </a:p>
        </p:txBody>
      </p:sp>
      <p:sp>
        <p:nvSpPr>
          <p:cNvPr id="61" name="Rectangle 60"/>
          <p:cNvSpPr/>
          <p:nvPr/>
        </p:nvSpPr>
        <p:spPr>
          <a:xfrm>
            <a:off x="3383280" y="5303520"/>
            <a:ext cx="1783080" cy="731520"/>
          </a:xfrm>
          <a:prstGeom prst="rect">
            <a:avLst/>
          </a:prstGeom>
          <a:solidFill>
            <a:srgbClr val="1A1A1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2" name="TextBox 61"/>
          <p:cNvSpPr txBox="1"/>
          <p:nvPr/>
        </p:nvSpPr>
        <p:spPr>
          <a:xfrm>
            <a:off x="3456432" y="5413248"/>
            <a:ext cx="1828800" cy="502920"/>
          </a:xfrm>
          <a:prstGeom prst="rect">
            <a:avLst/>
          </a:prstGeom>
          <a:noFill/>
        </p:spPr>
        <p:txBody>
          <a:bodyPr wrap="square">
            <a:spAutoFit/>
          </a:bodyPr>
          <a:lstStyle/>
          <a:p>
            <a:pPr algn="l"/>
            <a:r>
              <a:rPr sz="950" b="0" i="0">
                <a:solidFill>
                  <a:srgbClr val="CCC8BE"/>
                </a:solidFill>
                <a:latin typeface="Calibri"/>
              </a:rPr>
              <a:t>Philadelphia, PA</a:t>
            </a:r>
          </a:p>
        </p:txBody>
      </p:sp>
      <p:sp>
        <p:nvSpPr>
          <p:cNvPr id="63" name="Rectangle 62"/>
          <p:cNvSpPr/>
          <p:nvPr/>
        </p:nvSpPr>
        <p:spPr>
          <a:xfrm>
            <a:off x="5212080" y="5303520"/>
            <a:ext cx="2514600" cy="731520"/>
          </a:xfrm>
          <a:prstGeom prst="rect">
            <a:avLst/>
          </a:prstGeom>
          <a:solidFill>
            <a:srgbClr val="1A1A1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4" name="TextBox 63"/>
          <p:cNvSpPr txBox="1"/>
          <p:nvPr/>
        </p:nvSpPr>
        <p:spPr>
          <a:xfrm>
            <a:off x="5285232" y="5413248"/>
            <a:ext cx="2560320" cy="502920"/>
          </a:xfrm>
          <a:prstGeom prst="rect">
            <a:avLst/>
          </a:prstGeom>
          <a:noFill/>
        </p:spPr>
        <p:txBody>
          <a:bodyPr wrap="square">
            <a:spAutoFit/>
          </a:bodyPr>
          <a:lstStyle/>
          <a:p>
            <a:pPr algn="l"/>
            <a:r>
              <a:rPr sz="950" b="0" i="0">
                <a:solidFill>
                  <a:srgbClr val="CCC8BE"/>
                </a:solidFill>
                <a:latin typeface="Calibri"/>
              </a:rPr>
              <a:t>Alumni / Non-profit</a:t>
            </a:r>
          </a:p>
        </p:txBody>
      </p:sp>
      <p:sp>
        <p:nvSpPr>
          <p:cNvPr id="65" name="Rectangle 64"/>
          <p:cNvSpPr/>
          <p:nvPr/>
        </p:nvSpPr>
        <p:spPr>
          <a:xfrm>
            <a:off x="7772400" y="5303520"/>
            <a:ext cx="4343400" cy="731520"/>
          </a:xfrm>
          <a:prstGeom prst="rect">
            <a:avLst/>
          </a:prstGeom>
          <a:solidFill>
            <a:srgbClr val="1A1A1A">
              <a:alpha val="10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6" name="TextBox 65"/>
          <p:cNvSpPr txBox="1"/>
          <p:nvPr/>
        </p:nvSpPr>
        <p:spPr>
          <a:xfrm>
            <a:off x="7845552" y="5413248"/>
            <a:ext cx="4389120" cy="502920"/>
          </a:xfrm>
          <a:prstGeom prst="rect">
            <a:avLst/>
          </a:prstGeom>
          <a:noFill/>
        </p:spPr>
        <p:txBody>
          <a:bodyPr wrap="square">
            <a:spAutoFit/>
          </a:bodyPr>
          <a:lstStyle/>
          <a:p>
            <a:pPr algn="l"/>
            <a:r>
              <a:rPr sz="950" b="0" i="0">
                <a:solidFill>
                  <a:srgbClr val="CCC8BE"/>
                </a:solidFill>
                <a:latin typeface="Calibri"/>
              </a:rPr>
              <a:t>Best entry point; mirrors HBCU/ministry segments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