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3D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6FAE3C"/>
          </a:solidFill>
          <a:ln w="12700">
            <a:solidFill>
              <a:srgbClr val="6FAE3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132320" y="-914400"/>
            <a:ext cx="3200400" cy="3200400"/>
          </a:xfrm>
          <a:prstGeom prst="ellipse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89520" y="-457200"/>
            <a:ext cx="2286000" cy="2286000"/>
          </a:xfrm>
          <a:prstGeom prst="ellipse">
            <a:avLst/>
          </a:prstGeom>
          <a:solidFill>
            <a:srgbClr val="6FAE3C">
              <a:alpha val="60000"/>
            </a:srgbClr>
          </a:solidFill>
          <a:ln w="12700">
            <a:solidFill>
              <a:srgbClr val="6FAE3C">
                <a:alpha val="6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20040" y="502920"/>
            <a:ext cx="2194560" cy="320040"/>
          </a:xfrm>
          <a:prstGeom prst="rect">
            <a:avLst/>
          </a:prstGeom>
          <a:solidFill>
            <a:srgbClr val="6FAE3C"/>
          </a:solidFill>
          <a:ln w="12700">
            <a:solidFill>
              <a:srgbClr val="6FAE3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0040" y="5029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GUIDA STRATEGICA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20040" y="100584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ESG e Sostenibilità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320040" y="182880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6FAE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nelle Aziende Agricole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320040" y="278892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8C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Perché i criteri ESG sono diventati una leva competitiva</a:t>
            </a: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A8C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l'accesso al credito e ai fondi europei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300" kern="0" dirty="0">
                <a:solidFill>
                  <a:srgbClr val="6FA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Environmental · Social · Governance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Cosa significa ESG?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28600" y="1051560"/>
            <a:ext cx="2651760" cy="37947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8D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28600" y="1051560"/>
            <a:ext cx="2651760" cy="594360"/>
          </a:xfrm>
          <a:prstGeom prst="rect">
            <a:avLst/>
          </a:prstGeom>
          <a:solidFill>
            <a:srgbClr val="2D7A3A"/>
          </a:solidFill>
          <a:ln w="12700">
            <a:solidFill>
              <a:srgbClr val="2D7A3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28600" y="1051560"/>
            <a:ext cx="640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886968" y="105156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Environmental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20040" y="1719072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2D7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AMBIENTE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65760" y="2029968"/>
            <a:ext cx="242316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Emissioni di CO₂ e gas serra</a:t>
            </a:r>
            <a:endParaRPr lang="en-US" sz="1100" dirty="0"/>
          </a:p>
          <a:p>
            <a:pPr algn="l"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Gestione dell'acqua e del suolo</a:t>
            </a:r>
            <a:endParaRPr lang="en-US" sz="1100" dirty="0"/>
          </a:p>
          <a:p>
            <a:pPr algn="l"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Biodiversità e paesaggio rurale</a:t>
            </a:r>
            <a:endParaRPr lang="en-US" sz="1100" dirty="0"/>
          </a:p>
          <a:p>
            <a:pPr algn="l"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Uso di energie rinnovabili</a:t>
            </a:r>
            <a:endParaRPr lang="en-US" sz="1100" dirty="0"/>
          </a:p>
          <a:p>
            <a:pPr algn="l"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Economia circolare e rifiuti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154680" y="1051560"/>
            <a:ext cx="2651760" cy="37947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8D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154680" y="1051560"/>
            <a:ext cx="2651760" cy="594360"/>
          </a:xfrm>
          <a:prstGeom prst="rect">
            <a:avLst/>
          </a:prstGeom>
          <a:solidFill>
            <a:srgbClr val="1A6B5C"/>
          </a:solidFill>
          <a:ln w="12700">
            <a:solidFill>
              <a:srgbClr val="1A6B5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154680" y="1051560"/>
            <a:ext cx="640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3813048" y="105156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246120" y="1719072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1A6B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3291840" y="2029968"/>
            <a:ext cx="242316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Condizioni dei lavoratori</a:t>
            </a:r>
            <a:endParaRPr lang="en-US" sz="1100" dirty="0"/>
          </a:p>
          <a:p>
            <a:pPr algn="l"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Sicurezza sul lavoro</a:t>
            </a:r>
            <a:endParaRPr lang="en-US" sz="1100" dirty="0"/>
          </a:p>
          <a:p>
            <a:pPr algn="l"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Relazioni con la comunità locale</a:t>
            </a:r>
            <a:endParaRPr lang="en-US" sz="1100" dirty="0"/>
          </a:p>
          <a:p>
            <a:pPr algn="l"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Benessere animale</a:t>
            </a:r>
            <a:endParaRPr lang="en-US" sz="1100" dirty="0"/>
          </a:p>
          <a:p>
            <a:pPr algn="l"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Equità e inclusione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053328" y="1051560"/>
            <a:ext cx="2651760" cy="37947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8D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053328" y="1051560"/>
            <a:ext cx="2651760" cy="594360"/>
          </a:xfrm>
          <a:prstGeom prst="rect">
            <a:avLst/>
          </a:prstGeom>
          <a:solidFill>
            <a:srgbClr val="1A4A6B"/>
          </a:solidFill>
          <a:ln w="12700">
            <a:solidFill>
              <a:srgbClr val="1A4A6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053328" y="1051560"/>
            <a:ext cx="640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6711696" y="105156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144768" y="1719072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1A4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190488" y="2029968"/>
            <a:ext cx="242316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Trasparenza aziendale</a:t>
            </a:r>
            <a:endParaRPr lang="en-US" sz="1100" dirty="0"/>
          </a:p>
          <a:p>
            <a:pPr algn="l"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Etica e anticorruzione</a:t>
            </a:r>
            <a:endParaRPr lang="en-US" sz="1100" dirty="0"/>
          </a:p>
          <a:p>
            <a:pPr algn="l"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Struttura decisionale</a:t>
            </a:r>
            <a:endParaRPr lang="en-US" sz="1100" dirty="0"/>
          </a:p>
          <a:p>
            <a:pPr algn="l"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Rendicontazione e reporting</a:t>
            </a:r>
            <a:endParaRPr lang="en-US" sz="1100" dirty="0"/>
          </a:p>
          <a:p>
            <a:pPr algn="l"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Rispetto delle normative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Perché l'ESG conta oggi per il settore agricolo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1051560"/>
            <a:ext cx="3474720" cy="1115568"/>
          </a:xfrm>
          <a:prstGeom prst="rect">
            <a:avLst/>
          </a:prstGeom>
          <a:solidFill>
            <a:srgbClr val="D6EDCA"/>
          </a:solidFill>
          <a:ln w="12700">
            <a:solidFill>
              <a:srgbClr val="6FAE3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274320" y="1124712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2C5F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85%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320040" y="1627632"/>
            <a:ext cx="3383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delle banche europee integra criteri ESG nelle valutazioni del credito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74320" y="2350008"/>
            <a:ext cx="3474720" cy="1115568"/>
          </a:xfrm>
          <a:prstGeom prst="rect">
            <a:avLst/>
          </a:prstGeom>
          <a:solidFill>
            <a:srgbClr val="D6EDCA"/>
          </a:solidFill>
          <a:ln w="12700">
            <a:solidFill>
              <a:srgbClr val="6FAE3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274320" y="242316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2C5F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€387 mld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320040" y="2926080"/>
            <a:ext cx="3383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stanziati da FEASR 2023-2027 con requisiti di sostenibilità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74320" y="3648456"/>
            <a:ext cx="3474720" cy="1115568"/>
          </a:xfrm>
          <a:prstGeom prst="rect">
            <a:avLst/>
          </a:prstGeom>
          <a:solidFill>
            <a:srgbClr val="D6EDCA"/>
          </a:solidFill>
          <a:ln w="12700">
            <a:solidFill>
              <a:srgbClr val="6FAE3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274320" y="3721608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2C5F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+23%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320040" y="4224528"/>
            <a:ext cx="3383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incremento medio nel valore di mercato per imprese con rating ESG alto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206240" y="1024128"/>
            <a:ext cx="54864" cy="822960"/>
          </a:xfrm>
          <a:prstGeom prst="rect">
            <a:avLst/>
          </a:prstGeom>
          <a:solidFill>
            <a:srgbClr val="6FAE3C"/>
          </a:solidFill>
          <a:ln w="12700">
            <a:solidFill>
              <a:srgbClr val="6FAE3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407408" y="105156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Normativa UE in crescita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407408" y="1335024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 Deal, Farm to Fork e Corporate Sustainability Reporting Directive (CSRD) impongono standard sempre più stringenti.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206240" y="2029968"/>
            <a:ext cx="54864" cy="822960"/>
          </a:xfrm>
          <a:prstGeom prst="rect">
            <a:avLst/>
          </a:prstGeom>
          <a:solidFill>
            <a:srgbClr val="6FAE3C"/>
          </a:solidFill>
          <a:ln w="12700">
            <a:solidFill>
              <a:srgbClr val="6FAE3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407408" y="205740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Consumatori esigenti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407408" y="2340864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67% dei consumatori europei preferisce prodotti da aziende con certificazioni di sostenibilità documentata.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206240" y="3035808"/>
            <a:ext cx="54864" cy="822960"/>
          </a:xfrm>
          <a:prstGeom prst="rect">
            <a:avLst/>
          </a:prstGeom>
          <a:solidFill>
            <a:srgbClr val="6FAE3C"/>
          </a:solidFill>
          <a:ln w="12700">
            <a:solidFill>
              <a:srgbClr val="6FAE3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407408" y="30632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 chain sotto pressione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407408" y="3346704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GDO e buyer internazionali richiedono fornitori con rating ESG verificabili nella filiera.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4206240" y="4041648"/>
            <a:ext cx="54864" cy="822960"/>
          </a:xfrm>
          <a:prstGeom prst="rect">
            <a:avLst/>
          </a:prstGeom>
          <a:solidFill>
            <a:srgbClr val="6FAE3C"/>
          </a:solidFill>
          <a:ln w="12700">
            <a:solidFill>
              <a:srgbClr val="6FAE3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407408" y="406908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Competizione per i fondi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407408" y="4352544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bandi PSR e LEADER premiano progetti con impatto ESG misurabile, aumentando la probabilità di approvazione.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A3D5F"/>
          </a:solidFill>
          <a:ln w="12700">
            <a:solidFill>
              <a:srgbClr val="1A3D5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collegamento diretto con le banche e il credito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1005840"/>
            <a:ext cx="8595360" cy="777240"/>
          </a:xfrm>
          <a:prstGeom prst="rect">
            <a:avLst/>
          </a:prstGeom>
          <a:solidFill>
            <a:srgbClr val="1A3D5F"/>
          </a:solidFill>
          <a:ln w="12700">
            <a:solidFill>
              <a:srgbClr val="1A3D5F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274320" y="1005840"/>
            <a:ext cx="8595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banche sono esse stesse soggette a valutazione ESG.</a:t>
            </a:r>
            <a:pPr algn="ctr" indent="0" marL="0">
              <a:buNone/>
            </a:pPr>
            <a:r>
              <a:rPr lang="en-US" sz="1300" dirty="0">
                <a:solidFill>
                  <a:srgbClr val="B8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Finanziare aziende con bilancio ESG migliorabile migliora il proprio rating di portafoglio.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28600" y="1965960"/>
            <a:ext cx="2651760" cy="1874520"/>
          </a:xfrm>
          <a:prstGeom prst="rect">
            <a:avLst/>
          </a:prstGeom>
          <a:solidFill>
            <a:srgbClr val="FFFFFF"/>
          </a:solidFill>
          <a:ln w="25400">
            <a:solidFill>
              <a:srgbClr val="2C5F2D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28600" y="1965960"/>
            <a:ext cx="2651760" cy="411480"/>
          </a:xfrm>
          <a:prstGeom prst="rect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01752" y="1965960"/>
            <a:ext cx="2505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L'azienda agricola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338328" y="2423160"/>
            <a:ext cx="2432304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 un bilancio ESG con margini di miglioramento documentati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926080" y="2788920"/>
            <a:ext cx="365760" cy="54864"/>
          </a:xfrm>
          <a:prstGeom prst="rect">
            <a:avLst/>
          </a:prstGeom>
          <a:solidFill>
            <a:srgbClr val="6FAE3C"/>
          </a:solidFill>
          <a:ln w="12700">
            <a:solidFill>
              <a:srgbClr val="6FAE3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154680" y="2724912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FAE3C"/>
                </a:solidFill>
              </a:rPr>
              <a:t>▶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154680" y="1965960"/>
            <a:ext cx="2651760" cy="1874520"/>
          </a:xfrm>
          <a:prstGeom prst="rect">
            <a:avLst/>
          </a:prstGeom>
          <a:solidFill>
            <a:srgbClr val="FFFFFF"/>
          </a:solidFill>
          <a:ln w="25400">
            <a:solidFill>
              <a:srgbClr val="1A3D5F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154680" y="1965960"/>
            <a:ext cx="2651760" cy="411480"/>
          </a:xfrm>
          <a:prstGeom prst="rect">
            <a:avLst/>
          </a:prstGeom>
          <a:solidFill>
            <a:srgbClr val="1A3D5F"/>
          </a:solidFill>
          <a:ln w="12700">
            <a:solidFill>
              <a:srgbClr val="1A3D5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27832" y="1965960"/>
            <a:ext cx="2505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banca finanziatrice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264408" y="2423160"/>
            <a:ext cx="2432304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È accreditata ESG: migliorare il portfolio aumenta il suo score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852160" y="2788920"/>
            <a:ext cx="365760" cy="54864"/>
          </a:xfrm>
          <a:prstGeom prst="rect">
            <a:avLst/>
          </a:prstGeom>
          <a:solidFill>
            <a:srgbClr val="6FAE3C"/>
          </a:solidFill>
          <a:ln w="12700">
            <a:solidFill>
              <a:srgbClr val="6FAE3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080760" y="2724912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FAE3C"/>
                </a:solidFill>
              </a:rPr>
              <a:t>▶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053328" y="1965960"/>
            <a:ext cx="2651760" cy="1874520"/>
          </a:xfrm>
          <a:prstGeom prst="rect">
            <a:avLst/>
          </a:prstGeom>
          <a:solidFill>
            <a:srgbClr val="FFFFFF"/>
          </a:solidFill>
          <a:ln w="25400">
            <a:solidFill>
              <a:srgbClr val="7A4A1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053328" y="1965960"/>
            <a:ext cx="2651760" cy="411480"/>
          </a:xfrm>
          <a:prstGeom prst="rect">
            <a:avLst/>
          </a:prstGeom>
          <a:solidFill>
            <a:srgbClr val="7A4A1A"/>
          </a:solidFill>
          <a:ln w="12700">
            <a:solidFill>
              <a:srgbClr val="7A4A1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126480" y="1965960"/>
            <a:ext cx="2505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Win-Win strategico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163056" y="2423160"/>
            <a:ext cx="2432304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Credito più accessibile + tassi agevolati per l'impresa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274320" y="3931920"/>
            <a:ext cx="8595360" cy="10789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Tassi di interesse ridotti (green lending) per imprese con piano ESG documentato</a:t>
            </a:r>
            <a:endParaRPr lang="en-US" sz="10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Accesso a linee di credito dedicate alla transizione ecologica (BEI, CDP, Intesa Sanpaolo Agri)</a:t>
            </a:r>
            <a:endParaRPr lang="en-US" sz="10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Migliore scoring creditizio nei modelli di rating interni agli istituti di credito</a:t>
            </a:r>
            <a:endParaRPr lang="en-US" sz="10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Requisiti sempre più espliciti nei contratti di finanziamento (covenant ESG)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ESG e fondi europei: PSR · FEASR · LEADER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82880" y="1005840"/>
            <a:ext cx="2834640" cy="3931920"/>
          </a:xfrm>
          <a:prstGeom prst="rect">
            <a:avLst/>
          </a:prstGeom>
          <a:solidFill>
            <a:srgbClr val="F4F6F0"/>
          </a:solidFill>
          <a:ln w="12700">
            <a:solidFill>
              <a:srgbClr val="D0DCC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82880" y="1005840"/>
            <a:ext cx="2834640" cy="548640"/>
          </a:xfrm>
          <a:prstGeom prst="rect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100584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PSR / PAC II Pilastro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92608" y="1627632"/>
            <a:ext cx="2615184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Misure agroambientali e climatiche (operazione 10.1)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Investimenti per efficienza energetica e rinnovabili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Sostegno all'agricoltura biologica e Fasce tampone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Priorità ai progetti con piano di sostenibilità ESG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154680" y="1005840"/>
            <a:ext cx="2834640" cy="3931920"/>
          </a:xfrm>
          <a:prstGeom prst="rect">
            <a:avLst/>
          </a:prstGeom>
          <a:solidFill>
            <a:srgbClr val="F4F6F0"/>
          </a:solidFill>
          <a:ln w="12700">
            <a:solidFill>
              <a:srgbClr val="D0DCC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154680" y="1005840"/>
            <a:ext cx="2834640" cy="548640"/>
          </a:xfrm>
          <a:prstGeom prst="rect">
            <a:avLst/>
          </a:prstGeom>
          <a:solidFill>
            <a:srgbClr val="1A5C4A"/>
          </a:solidFill>
          <a:ln w="12700">
            <a:solidFill>
              <a:srgbClr val="1A5C4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46120" y="100584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FEASR 2023–2027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264408" y="1627632"/>
            <a:ext cx="2615184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Almeno il 35% delle risorse destinate a obiettivi ambientali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Obbligatorietà degli eco-schemi con condizionalità ESG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Investimenti nella filiera corta e valore aggiunto locale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Dotazione totale: ~387 miliardi di euro nell'UE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144768" y="1005840"/>
            <a:ext cx="2834640" cy="3931920"/>
          </a:xfrm>
          <a:prstGeom prst="rect">
            <a:avLst/>
          </a:prstGeom>
          <a:solidFill>
            <a:srgbClr val="F4F6F0"/>
          </a:solidFill>
          <a:ln w="12700">
            <a:solidFill>
              <a:srgbClr val="D0DCC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144768" y="1005840"/>
            <a:ext cx="2834640" cy="548640"/>
          </a:xfrm>
          <a:prstGeom prst="rect">
            <a:avLst/>
          </a:prstGeom>
          <a:solidFill>
            <a:srgbClr val="4A5C1A"/>
          </a:solidFill>
          <a:ln w="12700">
            <a:solidFill>
              <a:srgbClr val="4A5C1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36208" y="100584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 / CLLD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254496" y="1627632"/>
            <a:ext cx="2615184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Approccio bottom-up: gruppi di azione locale (GAL)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Progetti di sviluppo rurale con impatto sociale misurabile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Sinergie tra ESG aziendale e strategie di sviluppo locale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Punti extra nei criteri di selezione per rendicontazione ESG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6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benefici concreti per la tua azienda agricola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56032" y="1024128"/>
            <a:ext cx="2743200" cy="15361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8CE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56032" y="1024128"/>
            <a:ext cx="54864" cy="1536192"/>
          </a:xfrm>
          <a:prstGeom prst="rect">
            <a:avLst/>
          </a:prstGeom>
          <a:solidFill>
            <a:srgbClr val="6FAE3C"/>
          </a:solidFill>
          <a:ln w="12700">
            <a:solidFill>
              <a:srgbClr val="6FAE3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84048" y="1133856"/>
            <a:ext cx="25420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💰  Accesso al credito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84048" y="1517904"/>
            <a:ext cx="254203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Tassi green lending più favorevoli e scoring bancario migliorato grazie a rating ESG documentato.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182112" y="1024128"/>
            <a:ext cx="2743200" cy="15361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8CE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182112" y="1024128"/>
            <a:ext cx="54864" cy="1536192"/>
          </a:xfrm>
          <a:prstGeom prst="rect">
            <a:avLst/>
          </a:prstGeom>
          <a:solidFill>
            <a:srgbClr val="6FAE3C"/>
          </a:solidFill>
          <a:ln w="12700">
            <a:solidFill>
              <a:srgbClr val="6FAE3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310128" y="1133856"/>
            <a:ext cx="25420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🌱  Più fondi europei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310128" y="1517904"/>
            <a:ext cx="254203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Punteggi maggiori nei bandi PSR/FEASR con piano ESG integrato nella domanda di finanziamento.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108192" y="1024128"/>
            <a:ext cx="2743200" cy="15361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8CE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108192" y="1024128"/>
            <a:ext cx="54864" cy="1536192"/>
          </a:xfrm>
          <a:prstGeom prst="rect">
            <a:avLst/>
          </a:prstGeom>
          <a:solidFill>
            <a:srgbClr val="6FAE3C"/>
          </a:solidFill>
          <a:ln w="12700">
            <a:solidFill>
              <a:srgbClr val="6FAE3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36208" y="1133856"/>
            <a:ext cx="25420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📈  Valore d'impresa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236208" y="1517904"/>
            <a:ext cx="254203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aziende con rendicontazione ESG ottengono multipli di valutazione più alti in caso di cessione o partnership.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256032" y="2743200"/>
            <a:ext cx="2743200" cy="15361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8CE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256032" y="2743200"/>
            <a:ext cx="54864" cy="1536192"/>
          </a:xfrm>
          <a:prstGeom prst="rect">
            <a:avLst/>
          </a:prstGeom>
          <a:solidFill>
            <a:srgbClr val="6FAE3C"/>
          </a:solidFill>
          <a:ln w="12700">
            <a:solidFill>
              <a:srgbClr val="6FAE3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84048" y="2852928"/>
            <a:ext cx="25420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🤝  Mercati premium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4048" y="3236976"/>
            <a:ext cx="254203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GDO, HORECA e buyer internazionali richiedono fornitori con certificazioni di sostenibilità verificabili.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182112" y="2743200"/>
            <a:ext cx="2743200" cy="15361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8CE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3182112" y="2743200"/>
            <a:ext cx="54864" cy="1536192"/>
          </a:xfrm>
          <a:prstGeom prst="rect">
            <a:avLst/>
          </a:prstGeom>
          <a:solidFill>
            <a:srgbClr val="6FAE3C"/>
          </a:solidFill>
          <a:ln w="12700">
            <a:solidFill>
              <a:srgbClr val="6FAE3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310128" y="2852928"/>
            <a:ext cx="25420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⚖️  Compliance normativa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3310128" y="3236976"/>
            <a:ext cx="254203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Anticipare gli obblighi CSRD ed evitare rischi sanzionatori nella filiera agro-alimentare.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108192" y="2743200"/>
            <a:ext cx="2743200" cy="15361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8CE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108192" y="2743200"/>
            <a:ext cx="54864" cy="1536192"/>
          </a:xfrm>
          <a:prstGeom prst="rect">
            <a:avLst/>
          </a:prstGeom>
          <a:solidFill>
            <a:srgbClr val="6FAE3C"/>
          </a:solidFill>
          <a:ln w="12700">
            <a:solidFill>
              <a:srgbClr val="6FAE3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236208" y="2852928"/>
            <a:ext cx="25420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🏆  Reputazione e brand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236208" y="3236976"/>
            <a:ext cx="254203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Differenziazione competitiva sul mercato locale e comunicazione trasparente verso i consumatori.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0" y="4407408"/>
            <a:ext cx="9144000" cy="731520"/>
          </a:xfrm>
          <a:prstGeom prst="rect">
            <a:avLst/>
          </a:prstGeom>
          <a:solidFill>
            <a:srgbClr val="D6EDCA"/>
          </a:solidFill>
          <a:ln w="12700">
            <a:solidFill>
              <a:srgbClr val="D6EDC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4407408"/>
            <a:ext cx="8595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2C5F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L'ESG non è solo conformità: è uno strumento di crescita economica misurabile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Come si misura l'ESG in un'azienda agricola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274320" y="1024128"/>
            <a:ext cx="4023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C5F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Framework internazionali adottabili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274320" y="1463040"/>
            <a:ext cx="4023360" cy="621792"/>
          </a:xfrm>
          <a:prstGeom prst="rect">
            <a:avLst/>
          </a:prstGeom>
          <a:solidFill>
            <a:srgbClr val="F4F6F0"/>
          </a:solidFill>
          <a:ln w="12700">
            <a:solidFill>
              <a:srgbClr val="D0DCC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1463040"/>
            <a:ext cx="685800" cy="621792"/>
          </a:xfrm>
          <a:prstGeom prst="rect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1463040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24128" y="1499616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D5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Response-Inducing Sustainability Evaluation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024128" y="1773936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Sostenibilità olistica dell'azienda agricola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274320" y="2176272"/>
            <a:ext cx="4023360" cy="621792"/>
          </a:xfrm>
          <a:prstGeom prst="rect">
            <a:avLst/>
          </a:prstGeom>
          <a:solidFill>
            <a:srgbClr val="F4F6F0"/>
          </a:solidFill>
          <a:ln w="12700">
            <a:solidFill>
              <a:srgbClr val="D0DCC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74320" y="2176272"/>
            <a:ext cx="685800" cy="621792"/>
          </a:xfrm>
          <a:prstGeom prst="rect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" y="2176272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LUME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24128" y="2212848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D5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 Use &amp; Management Evaluation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1024128" y="2487168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Uso sostenibile del suolo e delle risorse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74320" y="2889504"/>
            <a:ext cx="4023360" cy="621792"/>
          </a:xfrm>
          <a:prstGeom prst="rect">
            <a:avLst/>
          </a:prstGeom>
          <a:solidFill>
            <a:srgbClr val="F4F6F0"/>
          </a:solidFill>
          <a:ln w="12700">
            <a:solidFill>
              <a:srgbClr val="D0DCC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74320" y="2889504"/>
            <a:ext cx="685800" cy="621792"/>
          </a:xfrm>
          <a:prstGeom prst="rect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4320" y="2889504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SAFA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24128" y="292608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D5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Sustainability Assessment of Food and Agriculture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024128" y="320040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Framework FAO per filiera agro-alimentare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274320" y="3602736"/>
            <a:ext cx="4023360" cy="621792"/>
          </a:xfrm>
          <a:prstGeom prst="rect">
            <a:avLst/>
          </a:prstGeom>
          <a:solidFill>
            <a:srgbClr val="F4F6F0"/>
          </a:solidFill>
          <a:ln w="12700">
            <a:solidFill>
              <a:srgbClr val="D0DCC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74320" y="3602736"/>
            <a:ext cx="685800" cy="621792"/>
          </a:xfrm>
          <a:prstGeom prst="rect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74320" y="3602736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TAPE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024128" y="363931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D5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for Agroecology Performance Evaluation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024128" y="391363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Misurazione delle pratiche agroecologiche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274320" y="4315968"/>
            <a:ext cx="4023360" cy="621792"/>
          </a:xfrm>
          <a:prstGeom prst="rect">
            <a:avLst/>
          </a:prstGeom>
          <a:solidFill>
            <a:srgbClr val="F4F6F0"/>
          </a:solidFill>
          <a:ln w="12700">
            <a:solidFill>
              <a:srgbClr val="D0DCC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4320" y="4315968"/>
            <a:ext cx="685800" cy="621792"/>
          </a:xfrm>
          <a:prstGeom prst="rect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74320" y="4315968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GRI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024128" y="4352544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D5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Reporting Initiative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024128" y="4626864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internazionale di reporting ESG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4663440" y="1024128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C5F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percorso ESG in 4 fasi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4663440" y="1536192"/>
            <a:ext cx="457200" cy="457200"/>
          </a:xfrm>
          <a:prstGeom prst="ellipse">
            <a:avLst/>
          </a:prstGeom>
          <a:solidFill>
            <a:srgbClr val="6FAE3C"/>
          </a:solidFill>
          <a:ln w="12700">
            <a:solidFill>
              <a:srgbClr val="6FAE3C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663440" y="15361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5230368" y="1517904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Diagnosi iniziale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5230368" y="1792224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 della baseline: emissioni, pratiche colturali, struttura organizzativa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4663440" y="2432304"/>
            <a:ext cx="457200" cy="457200"/>
          </a:xfrm>
          <a:prstGeom prst="ellipse">
            <a:avLst/>
          </a:prstGeom>
          <a:solidFill>
            <a:srgbClr val="6FAE3C"/>
          </a:solidFill>
          <a:ln w="12700">
            <a:solidFill>
              <a:srgbClr val="6FAE3C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663440" y="24323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5230368" y="241401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Piano di miglioramento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5230368" y="2688336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Definizione KPI ESG, obiettivi misurabili e azioni prioritarie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4663440" y="3328416"/>
            <a:ext cx="457200" cy="457200"/>
          </a:xfrm>
          <a:prstGeom prst="ellipse">
            <a:avLst/>
          </a:prstGeom>
          <a:solidFill>
            <a:srgbClr val="6FAE3C"/>
          </a:solidFill>
          <a:ln w="12700">
            <a:solidFill>
              <a:srgbClr val="6FAE3C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4663440" y="33284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400" dirty="0"/>
          </a:p>
        </p:txBody>
      </p:sp>
      <p:sp>
        <p:nvSpPr>
          <p:cNvPr id="41" name="Text 39"/>
          <p:cNvSpPr/>
          <p:nvPr/>
        </p:nvSpPr>
        <p:spPr>
          <a:xfrm>
            <a:off x="5230368" y="3310128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Implementazione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5230368" y="3584448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Investimenti, certificazioni, adeguamenti gestionali e documentazione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4663440" y="4224528"/>
            <a:ext cx="457200" cy="457200"/>
          </a:xfrm>
          <a:prstGeom prst="ellipse">
            <a:avLst/>
          </a:prstGeom>
          <a:solidFill>
            <a:srgbClr val="6FAE3C"/>
          </a:solidFill>
          <a:ln w="12700">
            <a:solidFill>
              <a:srgbClr val="6FAE3C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663440" y="42245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400" dirty="0"/>
          </a:p>
        </p:txBody>
      </p:sp>
      <p:sp>
        <p:nvSpPr>
          <p:cNvPr id="45" name="Text 43"/>
          <p:cNvSpPr/>
          <p:nvPr/>
        </p:nvSpPr>
        <p:spPr>
          <a:xfrm>
            <a:off x="5230368" y="42062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Rendicontazione</a:t>
            </a:r>
            <a:endParaRPr lang="en-US" sz="1200" dirty="0"/>
          </a:p>
        </p:txBody>
      </p:sp>
      <p:sp>
        <p:nvSpPr>
          <p:cNvPr id="46" name="Text 44"/>
          <p:cNvSpPr/>
          <p:nvPr/>
        </p:nvSpPr>
        <p:spPr>
          <a:xfrm>
            <a:off x="5230368" y="448056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2E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Bilancio ESG, report di sostenibilità, disclosure verso banche e fondi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3D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731520" y="3200400"/>
            <a:ext cx="3657600" cy="3657600"/>
          </a:xfrm>
          <a:prstGeom prst="ellipse">
            <a:avLst/>
          </a:prstGeom>
          <a:solidFill>
            <a:srgbClr val="2C5F2D">
              <a:alpha val="50000"/>
            </a:srgbClr>
          </a:solidFill>
          <a:ln w="12700">
            <a:solidFill>
              <a:srgbClr val="2C5F2D">
                <a:alpha val="5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858000" y="-1371600"/>
            <a:ext cx="3657600" cy="3657600"/>
          </a:xfrm>
          <a:prstGeom prst="ellipse">
            <a:avLst/>
          </a:prstGeom>
          <a:solidFill>
            <a:srgbClr val="6FAE3C">
              <a:alpha val="40000"/>
            </a:srgbClr>
          </a:solidFill>
          <a:ln w="12700">
            <a:solidFill>
              <a:srgbClr val="6FAE3C">
                <a:alpha val="40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45720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Inizia oggi il tuo percorso ESG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731520" y="13716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A8C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nostra piattaforma SaaS ti guida nella diagnosi ESG, nella costruzione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A8C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bilancio di sostenibilità e nella preparazione delle domande di finanziamento.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423160"/>
            <a:ext cx="2560320" cy="1417320"/>
          </a:xfrm>
          <a:prstGeom prst="rect">
            <a:avLst/>
          </a:prstGeom>
          <a:solidFill>
            <a:srgbClr val="2C5F2D"/>
          </a:solidFill>
          <a:ln w="12700">
            <a:solidFill>
              <a:srgbClr val="6FAE3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658368" y="2487168"/>
            <a:ext cx="23408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FA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📊  Analisi di fattibilità ESG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58368" y="2871216"/>
            <a:ext cx="23408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8DE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automatico con scoring e benchmark di settore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200400" y="2423160"/>
            <a:ext cx="2560320" cy="1417320"/>
          </a:xfrm>
          <a:prstGeom prst="rect">
            <a:avLst/>
          </a:prstGeom>
          <a:solidFill>
            <a:srgbClr val="2C5F2D"/>
          </a:solidFill>
          <a:ln w="12700">
            <a:solidFill>
              <a:srgbClr val="6FAE3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3310128" y="2487168"/>
            <a:ext cx="23408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FA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🏦  Dossier bancario ESG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10128" y="2871216"/>
            <a:ext cx="23408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8DE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Documentazione pronta per istituti di credito e bandi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852160" y="2423160"/>
            <a:ext cx="2560320" cy="1417320"/>
          </a:xfrm>
          <a:prstGeom prst="rect">
            <a:avLst/>
          </a:prstGeom>
          <a:solidFill>
            <a:srgbClr val="2C5F2D"/>
          </a:solidFill>
          <a:ln w="12700">
            <a:solidFill>
              <a:srgbClr val="6FAE3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5961888" y="2487168"/>
            <a:ext cx="23408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FA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🌍  Consulenza specializzata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961888" y="2871216"/>
            <a:ext cx="23408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8DE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Supporto nella rendicontazione PSR, FEASR e LEADER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2743200" y="4041648"/>
            <a:ext cx="3657600" cy="594360"/>
          </a:xfrm>
          <a:prstGeom prst="rect">
            <a:avLst/>
          </a:prstGeom>
          <a:solidFill>
            <a:srgbClr val="6FAE3C"/>
          </a:solidFill>
          <a:ln w="12700">
            <a:solidFill>
              <a:srgbClr val="6FAE3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2743200" y="4041648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Richiedi una demo gratuita →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ESG per le Aziende Agricole</dc:title>
  <dc:subject>PptxGenJS Presentation</dc:subject>
  <dc:creator>PptxGenJS</dc:creator>
  <cp:lastModifiedBy>PptxGenJS</cp:lastModifiedBy>
  <cp:revision>1</cp:revision>
  <dcterms:created xsi:type="dcterms:W3CDTF">2026-03-26T06:44:29Z</dcterms:created>
  <dcterms:modified xsi:type="dcterms:W3CDTF">2026-03-26T06:44:29Z</dcterms:modified>
</cp:coreProperties>
</file>