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64"/>
    <p:restoredTop sz="94610"/>
  </p:normalViewPr>
  <p:slideViewPr>
    <p:cSldViewPr snapToGrid="0" snapToObjects="1">
      <p:cViewPr varScale="1">
        <p:scale>
          <a:sx n="117" d="100"/>
          <a:sy n="117" d="100"/>
        </p:scale>
        <p:origin x="176" y="9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464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514350" y="442913"/>
            <a:ext cx="5429250" cy="146447"/>
          </a:xfrm>
          <a:prstGeom prst="rect">
            <a:avLst/>
          </a:prstGeom>
          <a:noFill/>
          <a:ln/>
        </p:spPr>
        <p:txBody>
          <a:bodyPr wrap="none" lIns="0" tIns="0" rIns="0" bIns="0" rtlCol="0" anchor="t">
            <a:spAutoFit/>
          </a:bodyPr>
          <a:lstStyle/>
          <a:p>
            <a:pPr marL="0" indent="0" algn="l">
              <a:lnSpc>
                <a:spcPts val="1200"/>
              </a:lnSpc>
              <a:buNone/>
            </a:pPr>
            <a:r>
              <a:rPr lang="en-US" sz="885" b="1" kern="0" spc="1" dirty="0">
                <a:solidFill>
                  <a:srgbClr val="9F1D20"/>
                </a:solidFill>
                <a:latin typeface="Inter" pitchFamily="34" charset="0"/>
                <a:ea typeface="Inter" pitchFamily="34" charset="-122"/>
                <a:cs typeface="Inter" pitchFamily="34" charset="-120"/>
              </a:rPr>
              <a:t>INVESTOR PITCH · PRE-SEED</a:t>
            </a:r>
            <a:endParaRPr lang="en-US" sz="885" dirty="0"/>
          </a:p>
        </p:txBody>
      </p:sp>
      <p:sp>
        <p:nvSpPr>
          <p:cNvPr id="4" name="Text 1"/>
          <p:cNvSpPr/>
          <p:nvPr/>
        </p:nvSpPr>
        <p:spPr>
          <a:xfrm>
            <a:off x="514350" y="775097"/>
            <a:ext cx="5429250" cy="534916"/>
          </a:xfrm>
          <a:prstGeom prst="rect">
            <a:avLst/>
          </a:prstGeom>
          <a:noFill/>
          <a:ln/>
        </p:spPr>
        <p:txBody>
          <a:bodyPr wrap="none" lIns="0" tIns="0" rIns="0" bIns="0" rtlCol="0" anchor="t">
            <a:spAutoFit/>
          </a:bodyPr>
          <a:lstStyle/>
          <a:p>
            <a:pPr marL="0" indent="0" algn="l">
              <a:lnSpc>
                <a:spcPts val="4200"/>
              </a:lnSpc>
              <a:buNone/>
            </a:pPr>
            <a:r>
              <a:rPr lang="en-US" sz="4042" b="1" dirty="0">
                <a:solidFill>
                  <a:srgbClr val="111111"/>
                </a:solidFill>
                <a:latin typeface="Playfair Display" pitchFamily="34" charset="0"/>
                <a:ea typeface="Playfair Display" pitchFamily="34" charset="-122"/>
                <a:cs typeface="Playfair Display" pitchFamily="34" charset="-120"/>
              </a:rPr>
              <a:t>Lunari</a:t>
            </a:r>
            <a:endParaRPr lang="en-US" sz="4042" dirty="0"/>
          </a:p>
        </p:txBody>
      </p:sp>
      <p:sp>
        <p:nvSpPr>
          <p:cNvPr id="5" name="Text 2"/>
          <p:cNvSpPr/>
          <p:nvPr/>
        </p:nvSpPr>
        <p:spPr>
          <a:xfrm>
            <a:off x="514350" y="1438601"/>
            <a:ext cx="4994904" cy="248580"/>
          </a:xfrm>
          <a:prstGeom prst="rect">
            <a:avLst/>
          </a:prstGeom>
          <a:noFill/>
          <a:ln/>
        </p:spPr>
        <p:txBody>
          <a:bodyPr wrap="none" lIns="0" tIns="0" rIns="0" bIns="0" rtlCol="0" anchor="t">
            <a:spAutoFit/>
          </a:bodyPr>
          <a:lstStyle/>
          <a:p>
            <a:pPr marL="0" indent="0" algn="l">
              <a:lnSpc>
                <a:spcPts val="2000"/>
              </a:lnSpc>
              <a:buNone/>
            </a:pPr>
            <a:r>
              <a:rPr lang="en-US" sz="1540" dirty="0">
                <a:solidFill>
                  <a:srgbClr val="2F2F2F"/>
                </a:solidFill>
                <a:latin typeface="Inter" pitchFamily="34" charset="0"/>
                <a:ea typeface="Inter" pitchFamily="34" charset="-122"/>
                <a:cs typeface="Inter" pitchFamily="34" charset="-120"/>
              </a:rPr>
              <a:t>The Finance Execution System for the Mid-Market</a:t>
            </a:r>
            <a:endParaRPr lang="en-US" sz="1540" dirty="0"/>
          </a:p>
        </p:txBody>
      </p:sp>
      <p:sp>
        <p:nvSpPr>
          <p:cNvPr id="6" name="Text 3"/>
          <p:cNvSpPr/>
          <p:nvPr/>
        </p:nvSpPr>
        <p:spPr>
          <a:xfrm>
            <a:off x="514350" y="2187243"/>
            <a:ext cx="5157788" cy="557213"/>
          </a:xfrm>
          <a:prstGeom prst="rect">
            <a:avLst/>
          </a:prstGeom>
          <a:noFill/>
          <a:ln/>
        </p:spPr>
        <p:txBody>
          <a:bodyPr wrap="square" lIns="204089" tIns="0" rIns="0" bIns="0" rtlCol="0" anchor="t">
            <a:spAutoFit/>
          </a:bodyPr>
          <a:lstStyle/>
          <a:p>
            <a:pPr marL="0" indent="0" algn="l">
              <a:lnSpc>
                <a:spcPts val="2200"/>
              </a:lnSpc>
              <a:buNone/>
            </a:pPr>
            <a:r>
              <a:rPr lang="en-US" sz="1595" dirty="0">
                <a:solidFill>
                  <a:srgbClr val="2F2F2F"/>
                </a:solidFill>
                <a:latin typeface="Playfair Display" pitchFamily="34" charset="0"/>
                <a:ea typeface="Playfair Display" pitchFamily="34" charset="-122"/>
                <a:cs typeface="Playfair Display" pitchFamily="34" charset="-120"/>
              </a:rPr>
              <a:t>“Finance hasn’t had its Salesforce moment yet. Lunari is built to be that system of record.”</a:t>
            </a:r>
            <a:endParaRPr lang="en-US" sz="1595" dirty="0"/>
          </a:p>
        </p:txBody>
      </p:sp>
      <p:sp>
        <p:nvSpPr>
          <p:cNvPr id="7" name="Text 4"/>
          <p:cNvSpPr/>
          <p:nvPr/>
        </p:nvSpPr>
        <p:spPr>
          <a:xfrm>
            <a:off x="514350" y="2967698"/>
            <a:ext cx="3294776" cy="158948"/>
          </a:xfrm>
          <a:prstGeom prst="rect">
            <a:avLst/>
          </a:prstGeom>
          <a:noFill/>
          <a:ln/>
        </p:spPr>
        <p:txBody>
          <a:bodyPr wrap="none" lIns="0" tIns="0" rIns="0" bIns="0" rtlCol="0" anchor="t">
            <a:spAutoFit/>
          </a:bodyPr>
          <a:lstStyle/>
          <a:p>
            <a:pPr marL="0" indent="0" algn="l">
              <a:lnSpc>
                <a:spcPts val="1600"/>
              </a:lnSpc>
              <a:buNone/>
            </a:pPr>
            <a:r>
              <a:rPr lang="en-US" sz="987" b="1" dirty="0">
                <a:solidFill>
                  <a:srgbClr val="2F2F2F"/>
                </a:solidFill>
                <a:latin typeface="Inter" pitchFamily="34" charset="0"/>
                <a:ea typeface="Inter" pitchFamily="34" charset="-122"/>
                <a:cs typeface="Inter" pitchFamily="34" charset="-120"/>
              </a:rPr>
              <a:t>One system. One data model. No integration tax.</a:t>
            </a:r>
            <a:endParaRPr lang="en-US" sz="987" dirty="0"/>
          </a:p>
        </p:txBody>
      </p:sp>
      <p:sp>
        <p:nvSpPr>
          <p:cNvPr id="8" name="Text 5"/>
          <p:cNvSpPr/>
          <p:nvPr/>
        </p:nvSpPr>
        <p:spPr>
          <a:xfrm>
            <a:off x="6229350" y="628650"/>
            <a:ext cx="3000375"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FOUNDER</a:t>
            </a:r>
            <a:endParaRPr lang="en-US" sz="634" dirty="0"/>
          </a:p>
        </p:txBody>
      </p:sp>
      <p:sp>
        <p:nvSpPr>
          <p:cNvPr id="9" name="Text 6"/>
          <p:cNvSpPr/>
          <p:nvPr/>
        </p:nvSpPr>
        <p:spPr>
          <a:xfrm>
            <a:off x="6229350" y="785813"/>
            <a:ext cx="1975797" cy="229999"/>
          </a:xfrm>
          <a:prstGeom prst="rect">
            <a:avLst/>
          </a:prstGeom>
          <a:noFill/>
          <a:ln/>
        </p:spPr>
        <p:txBody>
          <a:bodyPr wrap="none" lIns="0" tIns="0" rIns="0" bIns="0" rtlCol="0" anchor="t">
            <a:spAutoFit/>
          </a:bodyPr>
          <a:lstStyle/>
          <a:p>
            <a:pPr marL="0" indent="0" algn="l">
              <a:lnSpc>
                <a:spcPts val="1900"/>
              </a:lnSpc>
              <a:buNone/>
            </a:pPr>
            <a:r>
              <a:rPr lang="en-US" sz="1397" b="1" dirty="0">
                <a:solidFill>
                  <a:srgbClr val="111111"/>
                </a:solidFill>
                <a:latin typeface="Inter" pitchFamily="34" charset="0"/>
                <a:ea typeface="Inter" pitchFamily="34" charset="-122"/>
                <a:cs typeface="Inter" pitchFamily="34" charset="-120"/>
              </a:rPr>
              <a:t>Solange Asangapong ACCA</a:t>
            </a:r>
            <a:endParaRPr lang="en-US" sz="1397" dirty="0"/>
          </a:p>
        </p:txBody>
      </p:sp>
      <p:sp>
        <p:nvSpPr>
          <p:cNvPr id="10" name="Text 7"/>
          <p:cNvSpPr/>
          <p:nvPr/>
        </p:nvSpPr>
        <p:spPr>
          <a:xfrm>
            <a:off x="6229350" y="1221860"/>
            <a:ext cx="3000375"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STAGE</a:t>
            </a:r>
            <a:endParaRPr lang="en-US" sz="634" dirty="0"/>
          </a:p>
        </p:txBody>
      </p:sp>
      <p:sp>
        <p:nvSpPr>
          <p:cNvPr id="11" name="Text 8"/>
          <p:cNvSpPr/>
          <p:nvPr/>
        </p:nvSpPr>
        <p:spPr>
          <a:xfrm>
            <a:off x="6229350" y="1379023"/>
            <a:ext cx="3000375" cy="236023"/>
          </a:xfrm>
          <a:prstGeom prst="rect">
            <a:avLst/>
          </a:prstGeom>
          <a:noFill/>
          <a:ln/>
        </p:spPr>
        <p:txBody>
          <a:bodyPr wrap="none" lIns="0" tIns="0" rIns="0" bIns="0" rtlCol="0" anchor="t">
            <a:spAutoFit/>
          </a:bodyPr>
          <a:lstStyle/>
          <a:p>
            <a:pPr marL="0" indent="0" algn="l">
              <a:lnSpc>
                <a:spcPts val="1900"/>
              </a:lnSpc>
              <a:buNone/>
            </a:pPr>
            <a:r>
              <a:rPr lang="en-US" sz="1397" b="1" dirty="0">
                <a:solidFill>
                  <a:srgbClr val="111111"/>
                </a:solidFill>
                <a:latin typeface="Inter" pitchFamily="34" charset="0"/>
                <a:ea typeface="Inter" pitchFamily="34" charset="-122"/>
                <a:cs typeface="Inter" pitchFamily="34" charset="-120"/>
              </a:rPr>
              <a:t>Pre-seed, pre-revenue</a:t>
            </a:r>
            <a:endParaRPr lang="en-US" sz="1397" dirty="0"/>
          </a:p>
        </p:txBody>
      </p:sp>
      <p:sp>
        <p:nvSpPr>
          <p:cNvPr id="12" name="Text 9"/>
          <p:cNvSpPr/>
          <p:nvPr/>
        </p:nvSpPr>
        <p:spPr>
          <a:xfrm>
            <a:off x="6229350" y="1815071"/>
            <a:ext cx="3000375"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CONTACT</a:t>
            </a:r>
            <a:endParaRPr lang="en-US" sz="634" dirty="0"/>
          </a:p>
        </p:txBody>
      </p:sp>
      <p:sp>
        <p:nvSpPr>
          <p:cNvPr id="13" name="Text 10"/>
          <p:cNvSpPr/>
          <p:nvPr/>
        </p:nvSpPr>
        <p:spPr>
          <a:xfrm>
            <a:off x="6229350" y="1972233"/>
            <a:ext cx="1516441" cy="639919"/>
          </a:xfrm>
          <a:prstGeom prst="rect">
            <a:avLst/>
          </a:prstGeom>
          <a:noFill/>
          <a:ln/>
        </p:spPr>
        <p:txBody>
          <a:bodyPr wrap="none" lIns="0" tIns="0" rIns="0" bIns="0" rtlCol="0" anchor="t">
            <a:spAutoFit/>
          </a:bodyPr>
          <a:lstStyle/>
          <a:p>
            <a:pPr marL="0" indent="0" algn="l">
              <a:lnSpc>
                <a:spcPts val="1700"/>
              </a:lnSpc>
              <a:buNone/>
            </a:pPr>
            <a:r>
              <a:rPr lang="en-US" sz="1193" b="1" dirty="0" err="1">
                <a:solidFill>
                  <a:srgbClr val="111111"/>
                </a:solidFill>
                <a:latin typeface="Inter" pitchFamily="34" charset="0"/>
                <a:ea typeface="Inter" pitchFamily="34" charset="-122"/>
                <a:cs typeface="Inter" pitchFamily="34" charset="-120"/>
              </a:rPr>
              <a:t>ASolange@lunari.cloud</a:t>
            </a:r>
            <a:endParaRPr lang="en-US" sz="1193" b="1" dirty="0">
              <a:solidFill>
                <a:srgbClr val="111111"/>
              </a:solidFill>
              <a:latin typeface="Inter" pitchFamily="34" charset="0"/>
              <a:ea typeface="Inter" pitchFamily="34" charset="-122"/>
              <a:cs typeface="Inter" pitchFamily="34" charset="-120"/>
            </a:endParaRPr>
          </a:p>
          <a:p>
            <a:pPr marL="0" indent="0" algn="l">
              <a:lnSpc>
                <a:spcPts val="1700"/>
              </a:lnSpc>
              <a:buNone/>
            </a:pPr>
            <a:r>
              <a:rPr lang="en-US" sz="1193" b="1" dirty="0">
                <a:solidFill>
                  <a:srgbClr val="111111"/>
                </a:solidFill>
                <a:latin typeface="Inter" pitchFamily="34" charset="0"/>
                <a:ea typeface="Inter" pitchFamily="34" charset="-122"/>
                <a:cs typeface="Inter" pitchFamily="34" charset="-120"/>
              </a:rPr>
              <a:t>
</a:t>
            </a:r>
            <a:endParaRPr lang="en-US" sz="1193" dirty="0"/>
          </a:p>
        </p:txBody>
      </p:sp>
      <p:sp>
        <p:nvSpPr>
          <p:cNvPr id="14" name="Shape 11"/>
          <p:cNvSpPr/>
          <p:nvPr/>
        </p:nvSpPr>
        <p:spPr>
          <a:xfrm>
            <a:off x="5943600" y="3900487"/>
            <a:ext cx="3000375" cy="1243013"/>
          </a:xfrm>
          <a:prstGeom prst="rect">
            <a:avLst/>
          </a:prstGeom>
          <a:solidFill>
            <a:srgbClr val="9F1D20"/>
          </a:solidFill>
          <a:ln/>
        </p:spPr>
        <p:txBody>
          <a:bodyPr/>
          <a:lstStyle/>
          <a:p>
            <a:endParaRPr lang="en-US"/>
          </a:p>
        </p:txBody>
      </p:sp>
      <p:sp>
        <p:nvSpPr>
          <p:cNvPr id="15" name="Text 12"/>
          <p:cNvSpPr/>
          <p:nvPr/>
        </p:nvSpPr>
        <p:spPr>
          <a:xfrm>
            <a:off x="6429375" y="4149626"/>
            <a:ext cx="2600325" cy="116086"/>
          </a:xfrm>
          <a:prstGeom prst="rect">
            <a:avLst/>
          </a:prstGeom>
          <a:noFill/>
          <a:ln/>
        </p:spPr>
        <p:txBody>
          <a:bodyPr wrap="none" lIns="0" tIns="0" rIns="0" bIns="0" rtlCol="0" anchor="t">
            <a:spAutoFit/>
          </a:bodyPr>
          <a:lstStyle/>
          <a:p>
            <a:pPr marL="0" indent="0" algn="l">
              <a:lnSpc>
                <a:spcPts val="900"/>
              </a:lnSpc>
              <a:buNone/>
            </a:pPr>
            <a:r>
              <a:rPr lang="en-US" sz="683" b="1" kern="0" spc="1" dirty="0">
                <a:solidFill>
                  <a:srgbClr val="F7F3EC">
                    <a:alpha val="90000"/>
                  </a:srgbClr>
                </a:solidFill>
                <a:latin typeface="Inter" pitchFamily="34" charset="0"/>
                <a:ea typeface="Inter" pitchFamily="34" charset="-122"/>
                <a:cs typeface="Inter" pitchFamily="34" charset="-120"/>
              </a:rPr>
              <a:t>RAISING</a:t>
            </a:r>
            <a:endParaRPr lang="en-US" sz="683" dirty="0"/>
          </a:p>
        </p:txBody>
      </p:sp>
      <p:sp>
        <p:nvSpPr>
          <p:cNvPr id="16" name="Text 13"/>
          <p:cNvSpPr/>
          <p:nvPr/>
        </p:nvSpPr>
        <p:spPr>
          <a:xfrm>
            <a:off x="6429375" y="4337149"/>
            <a:ext cx="2600325" cy="328613"/>
          </a:xfrm>
          <a:prstGeom prst="rect">
            <a:avLst/>
          </a:prstGeom>
          <a:noFill/>
          <a:ln/>
        </p:spPr>
        <p:txBody>
          <a:bodyPr wrap="none" lIns="0" tIns="0" rIns="0" bIns="0" rtlCol="0" anchor="t">
            <a:spAutoFit/>
          </a:bodyPr>
          <a:lstStyle/>
          <a:p>
            <a:pPr marL="0" indent="0" algn="l">
              <a:lnSpc>
                <a:spcPts val="2600"/>
              </a:lnSpc>
              <a:buNone/>
            </a:pPr>
            <a:r>
              <a:rPr lang="en-US" sz="2480" dirty="0">
                <a:solidFill>
                  <a:srgbClr val="F7F3EC"/>
                </a:solidFill>
                <a:latin typeface="Playfair Display" pitchFamily="34" charset="0"/>
                <a:ea typeface="Playfair Display" pitchFamily="34" charset="-122"/>
                <a:cs typeface="Playfair Display" pitchFamily="34" charset="-120"/>
              </a:rPr>
              <a:t>$1M SAFE</a:t>
            </a:r>
            <a:endParaRPr lang="en-US" sz="2480" dirty="0"/>
          </a:p>
        </p:txBody>
      </p:sp>
      <p:sp>
        <p:nvSpPr>
          <p:cNvPr id="17" name="Text 14"/>
          <p:cNvSpPr/>
          <p:nvPr/>
        </p:nvSpPr>
        <p:spPr>
          <a:xfrm>
            <a:off x="6429375" y="4737199"/>
            <a:ext cx="2600325" cy="171450"/>
          </a:xfrm>
          <a:prstGeom prst="rect">
            <a:avLst/>
          </a:prstGeom>
          <a:noFill/>
          <a:ln/>
        </p:spPr>
        <p:txBody>
          <a:bodyPr wrap="none" lIns="0" tIns="0" rIns="0" bIns="0" rtlCol="0" anchor="t">
            <a:spAutoFit/>
          </a:bodyPr>
          <a:lstStyle/>
          <a:p>
            <a:pPr marL="0" indent="0" algn="l">
              <a:lnSpc>
                <a:spcPts val="1400"/>
              </a:lnSpc>
              <a:buNone/>
            </a:pPr>
            <a:r>
              <a:rPr lang="en-US" sz="1050" dirty="0">
                <a:solidFill>
                  <a:srgbClr val="F7F3EC"/>
                </a:solidFill>
                <a:latin typeface="Inter" pitchFamily="34" charset="0"/>
                <a:ea typeface="Inter" pitchFamily="34" charset="-122"/>
                <a:cs typeface="Inter" pitchFamily="34" charset="-120"/>
              </a:rPr>
              <a:t>$8M cap</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514350" y="536563"/>
            <a:ext cx="65" cy="109710"/>
          </a:xfrm>
          <a:prstGeom prst="rect">
            <a:avLst/>
          </a:prstGeom>
          <a:noFill/>
          <a:ln/>
        </p:spPr>
        <p:txBody>
          <a:bodyPr wrap="none" lIns="0" tIns="0" rIns="0" bIns="0" rtlCol="0" anchor="t">
            <a:spAutoFit/>
          </a:bodyPr>
          <a:lstStyle/>
          <a:p>
            <a:pPr marL="0" indent="0" algn="l">
              <a:lnSpc>
                <a:spcPts val="900"/>
              </a:lnSpc>
              <a:buNone/>
            </a:pPr>
            <a:endParaRPr lang="en-US" sz="683" dirty="0"/>
          </a:p>
        </p:txBody>
      </p:sp>
      <p:sp>
        <p:nvSpPr>
          <p:cNvPr id="4" name="Text 1"/>
          <p:cNvSpPr/>
          <p:nvPr/>
        </p:nvSpPr>
        <p:spPr>
          <a:xfrm>
            <a:off x="2228850" y="314325"/>
            <a:ext cx="6400800" cy="338324"/>
          </a:xfrm>
          <a:prstGeom prst="rect">
            <a:avLst/>
          </a:prstGeom>
          <a:noFill/>
          <a:ln/>
        </p:spPr>
        <p:txBody>
          <a:bodyPr wrap="none" lIns="0" tIns="17018" rIns="0" bIns="0" rtlCol="0" anchor="t">
            <a:spAutoFit/>
          </a:bodyPr>
          <a:lstStyle/>
          <a:p>
            <a:pPr marL="0" indent="0" algn="l">
              <a:lnSpc>
                <a:spcPts val="2600"/>
              </a:lnSpc>
              <a:buNone/>
            </a:pPr>
            <a:r>
              <a:rPr lang="en-US" sz="2256" dirty="0">
                <a:solidFill>
                  <a:srgbClr val="111111"/>
                </a:solidFill>
                <a:latin typeface="Playfair Display" pitchFamily="34" charset="0"/>
                <a:ea typeface="Playfair Display" pitchFamily="34" charset="-122"/>
                <a:cs typeface="Playfair Display" pitchFamily="34" charset="-120"/>
              </a:rPr>
              <a:t>Finance Needs Its Salesforce Moment</a:t>
            </a:r>
            <a:endParaRPr lang="en-US" sz="2256" dirty="0"/>
          </a:p>
        </p:txBody>
      </p:sp>
      <p:sp>
        <p:nvSpPr>
          <p:cNvPr id="5" name="Text 2"/>
          <p:cNvSpPr/>
          <p:nvPr/>
        </p:nvSpPr>
        <p:spPr>
          <a:xfrm>
            <a:off x="514349" y="1002692"/>
            <a:ext cx="7573143" cy="1774204"/>
          </a:xfrm>
          <a:prstGeom prst="rect">
            <a:avLst/>
          </a:prstGeom>
          <a:noFill/>
          <a:ln/>
        </p:spPr>
        <p:txBody>
          <a:bodyPr wrap="square" lIns="0" tIns="0" rIns="0" bIns="0" rtlCol="0" anchor="t">
            <a:spAutoFit/>
          </a:bodyPr>
          <a:lstStyle/>
          <a:p>
            <a:pPr marL="0" indent="0" algn="l">
              <a:lnSpc>
                <a:spcPts val="2800"/>
              </a:lnSpc>
              <a:buNone/>
            </a:pPr>
            <a:r>
              <a:rPr lang="en-US" sz="2090" dirty="0">
                <a:solidFill>
                  <a:srgbClr val="222222"/>
                </a:solidFill>
                <a:latin typeface="Playfair Display" pitchFamily="34" charset="0"/>
                <a:ea typeface="Playfair Display" pitchFamily="34" charset="-122"/>
                <a:cs typeface="Playfair Display" pitchFamily="34" charset="-120"/>
              </a:rPr>
              <a:t>“Ten months ago I was exploring AI for bookkeeping. The more I dug, the clearer it became: the opportunity is not bookkeeping. It is the </a:t>
            </a:r>
            <a:r>
              <a:rPr lang="en-US" sz="1964" b="1" dirty="0">
                <a:solidFill>
                  <a:srgbClr val="9F1D20"/>
                </a:solidFill>
                <a:latin typeface="Playfair Display" pitchFamily="34" charset="0"/>
                <a:ea typeface="Playfair Display" pitchFamily="34" charset="-122"/>
                <a:cs typeface="Playfair Display" pitchFamily="34" charset="-120"/>
              </a:rPr>
              <a:t>entire execution layer of finance</a:t>
            </a:r>
            <a:r>
              <a:rPr lang="en-US" sz="2090" dirty="0">
                <a:solidFill>
                  <a:srgbClr val="222222"/>
                </a:solidFill>
                <a:latin typeface="Playfair Display" pitchFamily="34" charset="0"/>
                <a:ea typeface="Playfair Display" pitchFamily="34" charset="-122"/>
                <a:cs typeface="Playfair Display" pitchFamily="34" charset="-120"/>
              </a:rPr>
              <a:t>. And AI is not failing because the models are weak. It is failing because the foundation is fragmented.”</a:t>
            </a:r>
            <a:endParaRPr lang="en-US" sz="2090" dirty="0"/>
          </a:p>
        </p:txBody>
      </p:sp>
      <p:sp>
        <p:nvSpPr>
          <p:cNvPr id="6" name="Text 3"/>
          <p:cNvSpPr/>
          <p:nvPr/>
        </p:nvSpPr>
        <p:spPr>
          <a:xfrm>
            <a:off x="514350" y="2957150"/>
            <a:ext cx="65" cy="168188"/>
          </a:xfrm>
          <a:prstGeom prst="rect">
            <a:avLst/>
          </a:prstGeom>
          <a:noFill/>
          <a:ln/>
        </p:spPr>
        <p:txBody>
          <a:bodyPr wrap="none" lIns="0" tIns="59563" rIns="0" bIns="0" rtlCol="0" anchor="t">
            <a:spAutoFit/>
          </a:bodyPr>
          <a:lstStyle/>
          <a:p>
            <a:pPr marL="0" indent="0" algn="l">
              <a:lnSpc>
                <a:spcPts val="900"/>
              </a:lnSpc>
              <a:buNone/>
            </a:pPr>
            <a:endParaRPr lang="en-US" sz="634" dirty="0"/>
          </a:p>
        </p:txBody>
      </p:sp>
      <p:sp>
        <p:nvSpPr>
          <p:cNvPr id="7" name="Text 4"/>
          <p:cNvSpPr/>
          <p:nvPr/>
        </p:nvSpPr>
        <p:spPr>
          <a:xfrm>
            <a:off x="2571750" y="2957150"/>
            <a:ext cx="5143500" cy="214226"/>
          </a:xfrm>
          <a:prstGeom prst="rect">
            <a:avLst/>
          </a:prstGeom>
          <a:noFill/>
          <a:ln/>
        </p:spPr>
        <p:txBody>
          <a:bodyPr wrap="square" lIns="0" tIns="0" rIns="0" bIns="0" rtlCol="0" anchor="t">
            <a:spAutoFit/>
          </a:bodyPr>
          <a:lstStyle/>
          <a:p>
            <a:pPr marL="0" indent="0" algn="l">
              <a:lnSpc>
                <a:spcPts val="1800"/>
              </a:lnSpc>
              <a:buNone/>
            </a:pPr>
            <a:endParaRPr lang="en-US" sz="1214" dirty="0"/>
          </a:p>
        </p:txBody>
      </p:sp>
      <p:sp>
        <p:nvSpPr>
          <p:cNvPr id="8" name="Text 5"/>
          <p:cNvSpPr/>
          <p:nvPr/>
        </p:nvSpPr>
        <p:spPr>
          <a:xfrm>
            <a:off x="514350" y="4796358"/>
            <a:ext cx="4681417" cy="166520"/>
          </a:xfrm>
          <a:prstGeom prst="rect">
            <a:avLst/>
          </a:prstGeom>
          <a:noFill/>
          <a:ln/>
        </p:spPr>
        <p:txBody>
          <a:bodyPr wrap="square" lIns="0" tIns="0" rIns="0" bIns="0" rtlCol="0" anchor="t">
            <a:spAutoFit/>
          </a:bodyPr>
          <a:lstStyle/>
          <a:p>
            <a:pPr marL="0" indent="0" algn="l">
              <a:lnSpc>
                <a:spcPts val="1400"/>
              </a:lnSpc>
              <a:buNone/>
            </a:pPr>
            <a:endParaRPr lang="en-US" sz="942" dirty="0"/>
          </a:p>
        </p:txBody>
      </p:sp>
      <p:sp>
        <p:nvSpPr>
          <p:cNvPr id="9" name="Text 6"/>
          <p:cNvSpPr/>
          <p:nvPr/>
        </p:nvSpPr>
        <p:spPr>
          <a:xfrm>
            <a:off x="8629587" y="4703490"/>
            <a:ext cx="64" cy="164597"/>
          </a:xfrm>
          <a:prstGeom prst="rect">
            <a:avLst/>
          </a:prstGeom>
          <a:noFill/>
          <a:ln/>
        </p:spPr>
        <p:txBody>
          <a:bodyPr wrap="none" lIns="0" tIns="0" rIns="0" bIns="0" rtlCol="0" anchor="t">
            <a:spAutoFit/>
          </a:bodyPr>
          <a:lstStyle/>
          <a:p>
            <a:pPr marL="0" indent="0" algn="r">
              <a:lnSpc>
                <a:spcPts val="1400"/>
              </a:lnSpc>
              <a:buNone/>
            </a:pPr>
            <a:endParaRPr lang="en-US" sz="88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42913" y="300038"/>
            <a:ext cx="8258175"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THE PROBLEM</a:t>
            </a:r>
            <a:endParaRPr lang="en-US" sz="634" dirty="0"/>
          </a:p>
        </p:txBody>
      </p:sp>
      <p:sp>
        <p:nvSpPr>
          <p:cNvPr id="4" name="Text 1"/>
          <p:cNvSpPr/>
          <p:nvPr/>
        </p:nvSpPr>
        <p:spPr>
          <a:xfrm>
            <a:off x="442913" y="478631"/>
            <a:ext cx="8258175" cy="293173"/>
          </a:xfrm>
          <a:prstGeom prst="rect">
            <a:avLst/>
          </a:prstGeom>
          <a:noFill/>
          <a:ln/>
        </p:spPr>
        <p:txBody>
          <a:bodyPr wrap="none" lIns="0" tIns="0" rIns="0" bIns="0" rtlCol="0" anchor="t">
            <a:spAutoFit/>
          </a:bodyPr>
          <a:lstStyle/>
          <a:p>
            <a:pPr marL="0" indent="0" algn="l">
              <a:lnSpc>
                <a:spcPts val="2300"/>
              </a:lnSpc>
              <a:buNone/>
            </a:pPr>
            <a:r>
              <a:rPr lang="en-US" sz="2034" dirty="0">
                <a:solidFill>
                  <a:srgbClr val="111111"/>
                </a:solidFill>
                <a:latin typeface="Playfair Display" pitchFamily="34" charset="0"/>
                <a:ea typeface="Playfair Display" pitchFamily="34" charset="-122"/>
                <a:cs typeface="Playfair Display" pitchFamily="34" charset="-120"/>
              </a:rPr>
              <a:t>Finance Runs on Broken Infrastructure</a:t>
            </a:r>
            <a:endParaRPr lang="en-US" sz="2034" dirty="0"/>
          </a:p>
        </p:txBody>
      </p:sp>
      <p:sp>
        <p:nvSpPr>
          <p:cNvPr id="5" name="Text 2"/>
          <p:cNvSpPr/>
          <p:nvPr/>
        </p:nvSpPr>
        <p:spPr>
          <a:xfrm>
            <a:off x="442913" y="886104"/>
            <a:ext cx="7929563" cy="219447"/>
          </a:xfrm>
          <a:prstGeom prst="rect">
            <a:avLst/>
          </a:prstGeom>
          <a:noFill/>
          <a:ln/>
        </p:spPr>
        <p:txBody>
          <a:bodyPr wrap="none" lIns="0" tIns="0" rIns="0" bIns="0" rtlCol="0" anchor="t">
            <a:spAutoFit/>
          </a:bodyPr>
          <a:lstStyle/>
          <a:p>
            <a:pPr marL="0" indent="0" algn="l">
              <a:lnSpc>
                <a:spcPts val="1700"/>
              </a:lnSpc>
              <a:buNone/>
            </a:pPr>
            <a:r>
              <a:rPr lang="en-US" sz="1269" dirty="0">
                <a:solidFill>
                  <a:srgbClr val="2F2F2F"/>
                </a:solidFill>
                <a:latin typeface="Inter" pitchFamily="34" charset="0"/>
                <a:ea typeface="Inter" pitchFamily="34" charset="-122"/>
                <a:cs typeface="Inter" pitchFamily="34" charset="-120"/>
              </a:rPr>
              <a:t>The average mid-market finance team runs </a:t>
            </a:r>
            <a:r>
              <a:rPr lang="en-US" sz="1193" b="1" dirty="0">
                <a:solidFill>
                  <a:srgbClr val="111111"/>
                </a:solidFill>
                <a:latin typeface="Inter" pitchFamily="34" charset="0"/>
                <a:ea typeface="Inter" pitchFamily="34" charset="-122"/>
                <a:cs typeface="Inter" pitchFamily="34" charset="-120"/>
              </a:rPr>
              <a:t>8–14 tools</a:t>
            </a:r>
            <a:r>
              <a:rPr lang="en-US" sz="1269" dirty="0">
                <a:solidFill>
                  <a:srgbClr val="2F2F2F"/>
                </a:solidFill>
                <a:latin typeface="Inter" pitchFamily="34" charset="0"/>
                <a:ea typeface="Inter" pitchFamily="34" charset="-122"/>
                <a:cs typeface="Inter" pitchFamily="34" charset="-120"/>
              </a:rPr>
              <a:t>. None of them share a data layer.</a:t>
            </a:r>
            <a:endParaRPr lang="en-US" sz="1269" dirty="0"/>
          </a:p>
        </p:txBody>
      </p:sp>
      <p:sp>
        <p:nvSpPr>
          <p:cNvPr id="6" name="Shape 3"/>
          <p:cNvSpPr/>
          <p:nvPr/>
        </p:nvSpPr>
        <p:spPr>
          <a:xfrm>
            <a:off x="446484" y="1280573"/>
            <a:ext cx="3100388" cy="325041"/>
          </a:xfrm>
          <a:prstGeom prst="rect">
            <a:avLst/>
          </a:prstGeom>
          <a:solidFill>
            <a:srgbClr val="EFE8DE"/>
          </a:solidFill>
          <a:ln w="9144">
            <a:solidFill>
              <a:srgbClr val="D9D0C8"/>
            </a:solidFill>
            <a:prstDash val="solid"/>
          </a:ln>
        </p:spPr>
        <p:txBody>
          <a:bodyPr/>
          <a:lstStyle/>
          <a:p>
            <a:endParaRPr lang="en-US"/>
          </a:p>
        </p:txBody>
      </p:sp>
      <p:sp>
        <p:nvSpPr>
          <p:cNvPr id="7" name="Text 4"/>
          <p:cNvSpPr/>
          <p:nvPr/>
        </p:nvSpPr>
        <p:spPr>
          <a:xfrm>
            <a:off x="446484" y="1280573"/>
            <a:ext cx="3100388" cy="325041"/>
          </a:xfrm>
          <a:prstGeom prst="rect">
            <a:avLst/>
          </a:prstGeom>
          <a:noFill/>
          <a:ln/>
        </p:spPr>
        <p:txBody>
          <a:bodyPr wrap="square" lIns="119126" tIns="102108" rIns="119126" bIns="102108"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What exists today</a:t>
            </a:r>
            <a:endParaRPr lang="en-US" sz="885" dirty="0"/>
          </a:p>
        </p:txBody>
      </p:sp>
      <p:sp>
        <p:nvSpPr>
          <p:cNvPr id="8" name="Shape 5"/>
          <p:cNvSpPr/>
          <p:nvPr/>
        </p:nvSpPr>
        <p:spPr>
          <a:xfrm>
            <a:off x="3546872" y="1280573"/>
            <a:ext cx="1321594" cy="325041"/>
          </a:xfrm>
          <a:prstGeom prst="rect">
            <a:avLst/>
          </a:prstGeom>
          <a:solidFill>
            <a:srgbClr val="EFE8DE"/>
          </a:solidFill>
          <a:ln w="9144">
            <a:solidFill>
              <a:srgbClr val="D9D0C8"/>
            </a:solidFill>
            <a:prstDash val="solid"/>
          </a:ln>
        </p:spPr>
        <p:txBody>
          <a:bodyPr/>
          <a:lstStyle/>
          <a:p>
            <a:endParaRPr lang="en-US"/>
          </a:p>
        </p:txBody>
      </p:sp>
      <p:sp>
        <p:nvSpPr>
          <p:cNvPr id="9" name="Text 6"/>
          <p:cNvSpPr/>
          <p:nvPr/>
        </p:nvSpPr>
        <p:spPr>
          <a:xfrm>
            <a:off x="3546872" y="1280573"/>
            <a:ext cx="1321594" cy="325041"/>
          </a:xfrm>
          <a:prstGeom prst="rect">
            <a:avLst/>
          </a:prstGeom>
          <a:noFill/>
          <a:ln/>
        </p:spPr>
        <p:txBody>
          <a:bodyPr wrap="square" lIns="119126" tIns="102108" rIns="119126" bIns="102108"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What it costs</a:t>
            </a:r>
            <a:endParaRPr lang="en-US" sz="885" dirty="0"/>
          </a:p>
        </p:txBody>
      </p:sp>
      <p:sp>
        <p:nvSpPr>
          <p:cNvPr id="10" name="Text 7"/>
          <p:cNvSpPr/>
          <p:nvPr/>
        </p:nvSpPr>
        <p:spPr>
          <a:xfrm>
            <a:off x="446484" y="1598470"/>
            <a:ext cx="3100388"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ERP (NetSuite, Sage, QuickBooks)</a:t>
            </a:r>
            <a:endParaRPr lang="en-US" sz="942" dirty="0"/>
          </a:p>
        </p:txBody>
      </p:sp>
      <p:sp>
        <p:nvSpPr>
          <p:cNvPr id="11" name="Text 8"/>
          <p:cNvSpPr/>
          <p:nvPr/>
        </p:nvSpPr>
        <p:spPr>
          <a:xfrm>
            <a:off x="3546872" y="1598470"/>
            <a:ext cx="1321594" cy="345746"/>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$50K–$150K/yr</a:t>
            </a:r>
            <a:endParaRPr lang="en-US" sz="885" dirty="0"/>
          </a:p>
        </p:txBody>
      </p:sp>
      <p:sp>
        <p:nvSpPr>
          <p:cNvPr id="12" name="Text 9"/>
          <p:cNvSpPr/>
          <p:nvPr/>
        </p:nvSpPr>
        <p:spPr>
          <a:xfrm>
            <a:off x="446484" y="1944216"/>
            <a:ext cx="3100388"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AP / expense tools (Tipalti, Ramp, Expensify)</a:t>
            </a:r>
            <a:endParaRPr lang="en-US" sz="942" dirty="0"/>
          </a:p>
        </p:txBody>
      </p:sp>
      <p:sp>
        <p:nvSpPr>
          <p:cNvPr id="13" name="Text 10"/>
          <p:cNvSpPr/>
          <p:nvPr/>
        </p:nvSpPr>
        <p:spPr>
          <a:xfrm>
            <a:off x="3546872" y="1944216"/>
            <a:ext cx="1321594" cy="345746"/>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$20K–$60K/yr</a:t>
            </a:r>
            <a:endParaRPr lang="en-US" sz="885" dirty="0"/>
          </a:p>
        </p:txBody>
      </p:sp>
      <p:sp>
        <p:nvSpPr>
          <p:cNvPr id="14" name="Text 11"/>
          <p:cNvSpPr/>
          <p:nvPr/>
        </p:nvSpPr>
        <p:spPr>
          <a:xfrm>
            <a:off x="446484" y="2289963"/>
            <a:ext cx="3100388"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Reconciliation / close tools (FloQast, BlackLine)</a:t>
            </a:r>
            <a:endParaRPr lang="en-US" sz="942" dirty="0"/>
          </a:p>
        </p:txBody>
      </p:sp>
      <p:sp>
        <p:nvSpPr>
          <p:cNvPr id="15" name="Text 12"/>
          <p:cNvSpPr/>
          <p:nvPr/>
        </p:nvSpPr>
        <p:spPr>
          <a:xfrm>
            <a:off x="3546872" y="2289963"/>
            <a:ext cx="1321594" cy="345746"/>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$30K–$100K/yr</a:t>
            </a:r>
            <a:endParaRPr lang="en-US" sz="885" dirty="0"/>
          </a:p>
        </p:txBody>
      </p:sp>
      <p:sp>
        <p:nvSpPr>
          <p:cNvPr id="16" name="Text 13"/>
          <p:cNvSpPr/>
          <p:nvPr/>
        </p:nvSpPr>
        <p:spPr>
          <a:xfrm>
            <a:off x="446484" y="2635709"/>
            <a:ext cx="3100388"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Reporting / BI tools</a:t>
            </a:r>
            <a:endParaRPr lang="en-US" sz="942" dirty="0"/>
          </a:p>
        </p:txBody>
      </p:sp>
      <p:sp>
        <p:nvSpPr>
          <p:cNvPr id="17" name="Text 14"/>
          <p:cNvSpPr/>
          <p:nvPr/>
        </p:nvSpPr>
        <p:spPr>
          <a:xfrm>
            <a:off x="3546872" y="2635709"/>
            <a:ext cx="1321594" cy="345746"/>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$20K–$80K/yr</a:t>
            </a:r>
            <a:endParaRPr lang="en-US" sz="885" dirty="0"/>
          </a:p>
        </p:txBody>
      </p:sp>
      <p:sp>
        <p:nvSpPr>
          <p:cNvPr id="18" name="Text 15"/>
          <p:cNvSpPr/>
          <p:nvPr/>
        </p:nvSpPr>
        <p:spPr>
          <a:xfrm>
            <a:off x="550069" y="3081468"/>
            <a:ext cx="662220" cy="142875"/>
          </a:xfrm>
          <a:prstGeom prst="rect">
            <a:avLst/>
          </a:prstGeom>
          <a:noFill/>
          <a:ln/>
        </p:spPr>
        <p:txBody>
          <a:bodyPr wrap="none" lIns="0" tIns="0" rIns="0" bIns="0" rtlCol="0" anchor="t">
            <a:spAutoFit/>
          </a:bodyPr>
          <a:lstStyle/>
          <a:p>
            <a:pPr marL="0" indent="0" algn="l">
              <a:lnSpc>
                <a:spcPts val="1300"/>
              </a:lnSpc>
              <a:buNone/>
            </a:pPr>
            <a:r>
              <a:rPr lang="en-US" sz="885" b="1" dirty="0">
                <a:solidFill>
                  <a:srgbClr val="2F2F2F"/>
                </a:solidFill>
                <a:latin typeface="Inter" pitchFamily="34" charset="0"/>
                <a:ea typeface="Inter" pitchFamily="34" charset="-122"/>
                <a:cs typeface="Inter" pitchFamily="34" charset="-120"/>
              </a:rPr>
              <a:t>Total stack</a:t>
            </a:r>
            <a:endParaRPr lang="en-US" sz="885" dirty="0"/>
          </a:p>
        </p:txBody>
      </p:sp>
      <p:sp>
        <p:nvSpPr>
          <p:cNvPr id="19" name="Text 16"/>
          <p:cNvSpPr/>
          <p:nvPr/>
        </p:nvSpPr>
        <p:spPr>
          <a:xfrm>
            <a:off x="3650456" y="3081468"/>
            <a:ext cx="1061740" cy="142875"/>
          </a:xfrm>
          <a:prstGeom prst="rect">
            <a:avLst/>
          </a:prstGeom>
          <a:noFill/>
          <a:ln/>
        </p:spPr>
        <p:txBody>
          <a:bodyPr wrap="none" lIns="0" tIns="0" rIns="0" bIns="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$150K–$600K+/yr</a:t>
            </a:r>
            <a:endParaRPr lang="en-US" sz="885" dirty="0"/>
          </a:p>
        </p:txBody>
      </p:sp>
      <p:sp>
        <p:nvSpPr>
          <p:cNvPr id="20" name="Text 17"/>
          <p:cNvSpPr/>
          <p:nvPr/>
        </p:nvSpPr>
        <p:spPr>
          <a:xfrm>
            <a:off x="5114925" y="1277001"/>
            <a:ext cx="3357563" cy="116086"/>
          </a:xfrm>
          <a:prstGeom prst="rect">
            <a:avLst/>
          </a:prstGeom>
          <a:noFill/>
          <a:ln/>
        </p:spPr>
        <p:txBody>
          <a:bodyPr wrap="none" lIns="0" tIns="0" rIns="0" bIns="0" rtlCol="0" anchor="t">
            <a:spAutoFit/>
          </a:bodyPr>
          <a:lstStyle/>
          <a:p>
            <a:pPr marL="0" indent="0" algn="l">
              <a:lnSpc>
                <a:spcPts val="900"/>
              </a:lnSpc>
              <a:buNone/>
            </a:pPr>
            <a:r>
              <a:rPr lang="en-US" sz="683" b="1" kern="0" spc="1" dirty="0">
                <a:solidFill>
                  <a:srgbClr val="9F1D20"/>
                </a:solidFill>
                <a:latin typeface="Inter" pitchFamily="34" charset="0"/>
                <a:ea typeface="Inter" pitchFamily="34" charset="-122"/>
                <a:cs typeface="Inter" pitchFamily="34" charset="-120"/>
              </a:rPr>
              <a:t>WHAT THAT CREATES</a:t>
            </a:r>
            <a:endParaRPr lang="en-US" sz="683" dirty="0"/>
          </a:p>
        </p:txBody>
      </p:sp>
      <p:sp>
        <p:nvSpPr>
          <p:cNvPr id="21" name="Text 18"/>
          <p:cNvSpPr/>
          <p:nvPr/>
        </p:nvSpPr>
        <p:spPr>
          <a:xfrm>
            <a:off x="5272088" y="1493100"/>
            <a:ext cx="3250406" cy="421146"/>
          </a:xfrm>
          <a:prstGeom prst="rect">
            <a:avLst/>
          </a:prstGeom>
          <a:noFill/>
          <a:ln/>
        </p:spPr>
        <p:txBody>
          <a:bodyPr wrap="square" lIns="0" tIns="0" rIns="0" bIns="0" rtlCol="0" anchor="t">
            <a:spAutoFit/>
          </a:bodyPr>
          <a:lstStyle/>
          <a:p>
            <a:pPr marL="127000" indent="-127000" algn="l">
              <a:lnSpc>
                <a:spcPts val="1700"/>
              </a:lnSpc>
              <a:buSzPct val="100000"/>
              <a:buChar char="•"/>
            </a:pPr>
            <a:r>
              <a:rPr lang="en-US" sz="1159" dirty="0">
                <a:solidFill>
                  <a:srgbClr val="2F2F2F"/>
                </a:solidFill>
                <a:latin typeface="Inter" pitchFamily="34" charset="0"/>
                <a:ea typeface="Inter" pitchFamily="34" charset="-122"/>
                <a:cs typeface="Inter" pitchFamily="34" charset="-120"/>
              </a:rPr>
              <a:t>Close still takes </a:t>
            </a:r>
            <a:r>
              <a:rPr lang="en-US" sz="1090" b="1" dirty="0">
                <a:solidFill>
                  <a:srgbClr val="2F2F2F"/>
                </a:solidFill>
                <a:latin typeface="Inter" pitchFamily="34" charset="0"/>
                <a:ea typeface="Inter" pitchFamily="34" charset="-122"/>
                <a:cs typeface="Inter" pitchFamily="34" charset="-120"/>
              </a:rPr>
              <a:t>8–10 days</a:t>
            </a:r>
            <a:r>
              <a:rPr lang="en-US" sz="1159" dirty="0">
                <a:solidFill>
                  <a:srgbClr val="2F2F2F"/>
                </a:solidFill>
                <a:latin typeface="Inter" pitchFamily="34" charset="0"/>
                <a:ea typeface="Inter" pitchFamily="34" charset="-122"/>
                <a:cs typeface="Inter" pitchFamily="34" charset="-120"/>
              </a:rPr>
              <a:t> because it is an integration project, not a verification step.</a:t>
            </a:r>
            <a:endParaRPr lang="en-US" sz="1159" dirty="0"/>
          </a:p>
        </p:txBody>
      </p:sp>
      <p:sp>
        <p:nvSpPr>
          <p:cNvPr id="22" name="Text 19"/>
          <p:cNvSpPr/>
          <p:nvPr/>
        </p:nvSpPr>
        <p:spPr>
          <a:xfrm>
            <a:off x="5272088" y="2042833"/>
            <a:ext cx="3250406" cy="421146"/>
          </a:xfrm>
          <a:prstGeom prst="rect">
            <a:avLst/>
          </a:prstGeom>
          <a:noFill/>
          <a:ln/>
        </p:spPr>
        <p:txBody>
          <a:bodyPr wrap="square" lIns="0" tIns="0" rIns="0" bIns="0" rtlCol="0" anchor="t">
            <a:spAutoFit/>
          </a:bodyPr>
          <a:lstStyle/>
          <a:p>
            <a:pPr marL="127000" indent="-127000" algn="l">
              <a:lnSpc>
                <a:spcPts val="1700"/>
              </a:lnSpc>
              <a:buSzPct val="100000"/>
              <a:buChar char="•"/>
            </a:pPr>
            <a:r>
              <a:rPr lang="en-US" sz="1159" dirty="0">
                <a:solidFill>
                  <a:srgbClr val="2F2F2F"/>
                </a:solidFill>
                <a:latin typeface="Inter" pitchFamily="34" charset="0"/>
                <a:ea typeface="Inter" pitchFamily="34" charset="-122"/>
                <a:cs typeface="Inter" pitchFamily="34" charset="-120"/>
              </a:rPr>
              <a:t>Audits still take </a:t>
            </a:r>
            <a:r>
              <a:rPr lang="en-US" sz="1090" b="1" dirty="0">
                <a:solidFill>
                  <a:srgbClr val="2F2F2F"/>
                </a:solidFill>
                <a:latin typeface="Inter" pitchFamily="34" charset="0"/>
                <a:ea typeface="Inter" pitchFamily="34" charset="-122"/>
                <a:cs typeface="Inter" pitchFamily="34" charset="-120"/>
              </a:rPr>
              <a:t>8–12 weeks</a:t>
            </a:r>
            <a:r>
              <a:rPr lang="en-US" sz="1159" dirty="0">
                <a:solidFill>
                  <a:srgbClr val="2F2F2F"/>
                </a:solidFill>
                <a:latin typeface="Inter" pitchFamily="34" charset="0"/>
                <a:ea typeface="Inter" pitchFamily="34" charset="-122"/>
                <a:cs typeface="Inter" pitchFamily="34" charset="-120"/>
              </a:rPr>
              <a:t> because evidence is scattered across 10+ systems.</a:t>
            </a:r>
            <a:endParaRPr lang="en-US" sz="1159" dirty="0"/>
          </a:p>
        </p:txBody>
      </p:sp>
      <p:sp>
        <p:nvSpPr>
          <p:cNvPr id="23" name="Text 20"/>
          <p:cNvSpPr/>
          <p:nvPr/>
        </p:nvSpPr>
        <p:spPr>
          <a:xfrm>
            <a:off x="5272088" y="2592567"/>
            <a:ext cx="3250406" cy="421146"/>
          </a:xfrm>
          <a:prstGeom prst="rect">
            <a:avLst/>
          </a:prstGeom>
          <a:noFill/>
          <a:ln/>
        </p:spPr>
        <p:txBody>
          <a:bodyPr wrap="square" lIns="0" tIns="0" rIns="0" bIns="0" rtlCol="0" anchor="t">
            <a:spAutoFit/>
          </a:bodyPr>
          <a:lstStyle/>
          <a:p>
            <a:pPr marL="127000" indent="-127000" algn="l">
              <a:lnSpc>
                <a:spcPts val="1700"/>
              </a:lnSpc>
              <a:buSzPct val="100000"/>
              <a:buChar char="•"/>
            </a:pPr>
            <a:r>
              <a:rPr lang="en-US" sz="1159" dirty="0">
                <a:solidFill>
                  <a:srgbClr val="2F2F2F"/>
                </a:solidFill>
                <a:latin typeface="Inter" pitchFamily="34" charset="0"/>
                <a:ea typeface="Inter" pitchFamily="34" charset="-122"/>
                <a:cs typeface="Inter" pitchFamily="34" charset="-120"/>
              </a:rPr>
              <a:t>AI is layered on stale, fragmented, context-free data and quietly fails.</a:t>
            </a:r>
            <a:endParaRPr lang="en-US" sz="1159" dirty="0"/>
          </a:p>
        </p:txBody>
      </p:sp>
      <p:sp>
        <p:nvSpPr>
          <p:cNvPr id="24" name="Text 21"/>
          <p:cNvSpPr/>
          <p:nvPr/>
        </p:nvSpPr>
        <p:spPr>
          <a:xfrm>
            <a:off x="5272088" y="3142301"/>
            <a:ext cx="3250406" cy="421146"/>
          </a:xfrm>
          <a:prstGeom prst="rect">
            <a:avLst/>
          </a:prstGeom>
          <a:noFill/>
          <a:ln/>
        </p:spPr>
        <p:txBody>
          <a:bodyPr wrap="square" lIns="0" tIns="0" rIns="0" bIns="0" rtlCol="0" anchor="t">
            <a:spAutoFit/>
          </a:bodyPr>
          <a:lstStyle/>
          <a:p>
            <a:pPr marL="127000" indent="-127000" algn="l">
              <a:lnSpc>
                <a:spcPts val="1700"/>
              </a:lnSpc>
              <a:buSzPct val="100000"/>
              <a:buChar char="•"/>
            </a:pPr>
            <a:r>
              <a:rPr lang="en-US" sz="1159" dirty="0">
                <a:solidFill>
                  <a:srgbClr val="2F2F2F"/>
                </a:solidFill>
                <a:latin typeface="Inter" pitchFamily="34" charset="0"/>
                <a:ea typeface="Inter" pitchFamily="34" charset="-122"/>
                <a:cs typeface="Inter" pitchFamily="34" charset="-120"/>
              </a:rPr>
              <a:t>Teams maintain </a:t>
            </a:r>
            <a:r>
              <a:rPr lang="en-US" sz="1090" b="1" dirty="0">
                <a:solidFill>
                  <a:srgbClr val="2F2F2F"/>
                </a:solidFill>
                <a:latin typeface="Inter" pitchFamily="34" charset="0"/>
                <a:ea typeface="Inter" pitchFamily="34" charset="-122"/>
                <a:cs typeface="Inter" pitchFamily="34" charset="-120"/>
              </a:rPr>
              <a:t>40+ integrations</a:t>
            </a:r>
            <a:r>
              <a:rPr lang="en-US" sz="1159" dirty="0">
                <a:solidFill>
                  <a:srgbClr val="2F2F2F"/>
                </a:solidFill>
                <a:latin typeface="Inter" pitchFamily="34" charset="0"/>
                <a:ea typeface="Inter" pitchFamily="34" charset="-122"/>
                <a:cs typeface="Inter" pitchFamily="34" charset="-120"/>
              </a:rPr>
              <a:t>, each a separate fragility point.</a:t>
            </a:r>
            <a:endParaRPr lang="en-US" sz="1159" dirty="0"/>
          </a:p>
        </p:txBody>
      </p:sp>
      <p:sp>
        <p:nvSpPr>
          <p:cNvPr id="25" name="Text 22"/>
          <p:cNvSpPr/>
          <p:nvPr/>
        </p:nvSpPr>
        <p:spPr>
          <a:xfrm>
            <a:off x="442913" y="4013504"/>
            <a:ext cx="8258175" cy="116086"/>
          </a:xfrm>
          <a:prstGeom prst="rect">
            <a:avLst/>
          </a:prstGeom>
          <a:noFill/>
          <a:ln/>
        </p:spPr>
        <p:txBody>
          <a:bodyPr wrap="none" lIns="0" tIns="0" rIns="0" bIns="0" rtlCol="0" anchor="t">
            <a:spAutoFit/>
          </a:bodyPr>
          <a:lstStyle/>
          <a:p>
            <a:pPr marL="0" indent="0" algn="l">
              <a:lnSpc>
                <a:spcPts val="900"/>
              </a:lnSpc>
              <a:buNone/>
            </a:pPr>
            <a:r>
              <a:rPr lang="en-US" sz="683" b="1" kern="0" spc="1" dirty="0">
                <a:solidFill>
                  <a:srgbClr val="9F1D20"/>
                </a:solidFill>
                <a:latin typeface="Inter" pitchFamily="34" charset="0"/>
                <a:ea typeface="Inter" pitchFamily="34" charset="-122"/>
                <a:cs typeface="Inter" pitchFamily="34" charset="-120"/>
              </a:rPr>
              <a:t>CORE INSIGHT</a:t>
            </a:r>
            <a:endParaRPr lang="en-US" sz="683" dirty="0"/>
          </a:p>
        </p:txBody>
      </p:sp>
      <p:sp>
        <p:nvSpPr>
          <p:cNvPr id="26" name="Text 23"/>
          <p:cNvSpPr/>
          <p:nvPr/>
        </p:nvSpPr>
        <p:spPr>
          <a:xfrm>
            <a:off x="442913" y="4201027"/>
            <a:ext cx="8001000" cy="735443"/>
          </a:xfrm>
          <a:prstGeom prst="rect">
            <a:avLst/>
          </a:prstGeom>
          <a:noFill/>
          <a:ln/>
        </p:spPr>
        <p:txBody>
          <a:bodyPr wrap="square" lIns="0" tIns="0" rIns="0" bIns="0" rtlCol="0" anchor="t">
            <a:spAutoFit/>
          </a:bodyPr>
          <a:lstStyle/>
          <a:p>
            <a:pPr marL="0" indent="0" algn="l">
              <a:lnSpc>
                <a:spcPts val="1900"/>
              </a:lnSpc>
              <a:buNone/>
            </a:pPr>
            <a:r>
              <a:rPr lang="en-US" sz="1377" dirty="0">
                <a:solidFill>
                  <a:srgbClr val="111111"/>
                </a:solidFill>
                <a:latin typeface="Inter" pitchFamily="34" charset="0"/>
                <a:ea typeface="Inter" pitchFamily="34" charset="-122"/>
                <a:cs typeface="Inter" pitchFamily="34" charset="-120"/>
              </a:rPr>
              <a:t>Mid-market companies are not stuck on Excel because they lack ambition. They are stuck because enterprise software is overbuilt, overpriced, and still requires Excel to bridge the seams between systems.</a:t>
            </a:r>
            <a:endParaRPr lang="en-US" sz="137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385763" y="242888"/>
            <a:ext cx="837247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THE REAL DIAGNOSIS</a:t>
            </a:r>
            <a:endParaRPr lang="en-US" sz="584" dirty="0"/>
          </a:p>
        </p:txBody>
      </p:sp>
      <p:sp>
        <p:nvSpPr>
          <p:cNvPr id="4" name="Text 1"/>
          <p:cNvSpPr/>
          <p:nvPr/>
        </p:nvSpPr>
        <p:spPr>
          <a:xfrm>
            <a:off x="385763" y="398264"/>
            <a:ext cx="8372475"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AI Fails Because the Foundation Is Fragmented</a:t>
            </a:r>
            <a:endParaRPr lang="en-US" sz="1924" dirty="0"/>
          </a:p>
        </p:txBody>
      </p:sp>
      <p:sp>
        <p:nvSpPr>
          <p:cNvPr id="5" name="Text 2"/>
          <p:cNvSpPr/>
          <p:nvPr/>
        </p:nvSpPr>
        <p:spPr>
          <a:xfrm>
            <a:off x="385763" y="761730"/>
            <a:ext cx="8372475" cy="191737"/>
          </a:xfrm>
          <a:prstGeom prst="rect">
            <a:avLst/>
          </a:prstGeom>
          <a:noFill/>
          <a:ln/>
        </p:spPr>
        <p:txBody>
          <a:bodyPr wrap="none" lIns="0" tIns="0" rIns="0" bIns="0" rtlCol="0" anchor="t">
            <a:spAutoFit/>
          </a:bodyPr>
          <a:lstStyle/>
          <a:p>
            <a:pPr marL="0" indent="0" algn="l">
              <a:lnSpc>
                <a:spcPts val="1500"/>
              </a:lnSpc>
              <a:buNone/>
            </a:pPr>
            <a:r>
              <a:rPr lang="en-US" sz="1159" dirty="0">
                <a:solidFill>
                  <a:srgbClr val="2F2F2F"/>
                </a:solidFill>
                <a:latin typeface="Inter" pitchFamily="34" charset="0"/>
                <a:ea typeface="Inter" pitchFamily="34" charset="-122"/>
                <a:cs typeface="Inter" pitchFamily="34" charset="-120"/>
              </a:rPr>
              <a:t>The problem is not the models. It is the system they are being asked to operate on.</a:t>
            </a:r>
            <a:endParaRPr lang="en-US" sz="1159" dirty="0"/>
          </a:p>
        </p:txBody>
      </p:sp>
      <p:sp>
        <p:nvSpPr>
          <p:cNvPr id="6" name="Text 3"/>
          <p:cNvSpPr/>
          <p:nvPr/>
        </p:nvSpPr>
        <p:spPr>
          <a:xfrm>
            <a:off x="385763" y="1153492"/>
            <a:ext cx="4086225"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TODAY’S REALITY</a:t>
            </a:r>
            <a:endParaRPr lang="en-US" sz="634" dirty="0"/>
          </a:p>
        </p:txBody>
      </p:sp>
      <p:sp>
        <p:nvSpPr>
          <p:cNvPr id="7" name="Text 4"/>
          <p:cNvSpPr/>
          <p:nvPr/>
        </p:nvSpPr>
        <p:spPr>
          <a:xfrm>
            <a:off x="542925" y="1332086"/>
            <a:ext cx="3929063" cy="407473"/>
          </a:xfrm>
          <a:prstGeom prst="rect">
            <a:avLst/>
          </a:prstGeom>
          <a:noFill/>
          <a:ln/>
        </p:spPr>
        <p:txBody>
          <a:bodyPr wrap="square" lIns="0" tIns="0" rIns="0" bIns="0" rtlCol="0" anchor="t">
            <a:spAutoFit/>
          </a:bodyPr>
          <a:lstStyle/>
          <a:p>
            <a:pPr marL="127000" indent="-127000" algn="l">
              <a:lnSpc>
                <a:spcPts val="1600"/>
              </a:lnSpc>
              <a:buSzPct val="100000"/>
              <a:buChar char="•"/>
            </a:pPr>
            <a:r>
              <a:rPr lang="en-US" sz="1214" dirty="0">
                <a:solidFill>
                  <a:srgbClr val="2F2F2F"/>
                </a:solidFill>
                <a:latin typeface="Inter" pitchFamily="34" charset="0"/>
                <a:ea typeface="Inter" pitchFamily="34" charset="-122"/>
                <a:cs typeface="Inter" pitchFamily="34" charset="-120"/>
              </a:rPr>
              <a:t>Each tool owns a slice of data with </a:t>
            </a:r>
            <a:r>
              <a:rPr lang="en-US" sz="1141" b="1" dirty="0">
                <a:solidFill>
                  <a:srgbClr val="111111"/>
                </a:solidFill>
                <a:latin typeface="Inter" pitchFamily="34" charset="0"/>
                <a:ea typeface="Inter" pitchFamily="34" charset="-122"/>
                <a:cs typeface="Inter" pitchFamily="34" charset="-120"/>
              </a:rPr>
              <a:t>no shared context</a:t>
            </a:r>
            <a:r>
              <a:rPr lang="en-US" sz="1214" dirty="0">
                <a:solidFill>
                  <a:srgbClr val="2F2F2F"/>
                </a:solidFill>
                <a:latin typeface="Inter" pitchFamily="34" charset="0"/>
                <a:ea typeface="Inter" pitchFamily="34" charset="-122"/>
                <a:cs typeface="Inter" pitchFamily="34" charset="-120"/>
              </a:rPr>
              <a:t>.</a:t>
            </a:r>
            <a:endParaRPr lang="en-US" sz="1214" dirty="0"/>
          </a:p>
        </p:txBody>
      </p:sp>
      <p:sp>
        <p:nvSpPr>
          <p:cNvPr id="8" name="Text 5"/>
          <p:cNvSpPr/>
          <p:nvPr/>
        </p:nvSpPr>
        <p:spPr>
          <a:xfrm>
            <a:off x="542925" y="1803853"/>
            <a:ext cx="3929063" cy="203736"/>
          </a:xfrm>
          <a:prstGeom prst="rect">
            <a:avLst/>
          </a:prstGeom>
          <a:noFill/>
          <a:ln/>
        </p:spPr>
        <p:txBody>
          <a:bodyPr wrap="none" lIns="0" tIns="0" rIns="0" bIns="0" rtlCol="0" anchor="t">
            <a:spAutoFit/>
          </a:bodyPr>
          <a:lstStyle/>
          <a:p>
            <a:pPr marL="127000" indent="-127000" algn="l">
              <a:lnSpc>
                <a:spcPts val="1600"/>
              </a:lnSpc>
              <a:buSzPct val="100000"/>
              <a:buChar char="•"/>
            </a:pPr>
            <a:r>
              <a:rPr lang="en-US" sz="1214" dirty="0">
                <a:solidFill>
                  <a:srgbClr val="2F2F2F"/>
                </a:solidFill>
                <a:latin typeface="Inter" pitchFamily="34" charset="0"/>
                <a:ea typeface="Inter" pitchFamily="34" charset="-122"/>
                <a:cs typeface="Inter" pitchFamily="34" charset="-120"/>
              </a:rPr>
              <a:t>The close becomes a </a:t>
            </a:r>
            <a:r>
              <a:rPr lang="en-US" sz="1141" b="1" dirty="0">
                <a:solidFill>
                  <a:srgbClr val="111111"/>
                </a:solidFill>
                <a:latin typeface="Inter" pitchFamily="34" charset="0"/>
                <a:ea typeface="Inter" pitchFamily="34" charset="-122"/>
                <a:cs typeface="Inter" pitchFamily="34" charset="-120"/>
              </a:rPr>
              <a:t>monthly integration project</a:t>
            </a:r>
            <a:r>
              <a:rPr lang="en-US" sz="1214" dirty="0">
                <a:solidFill>
                  <a:srgbClr val="2F2F2F"/>
                </a:solidFill>
                <a:latin typeface="Inter" pitchFamily="34" charset="0"/>
                <a:ea typeface="Inter" pitchFamily="34" charset="-122"/>
                <a:cs typeface="Inter" pitchFamily="34" charset="-120"/>
              </a:rPr>
              <a:t>.</a:t>
            </a:r>
            <a:endParaRPr lang="en-US" sz="1214" dirty="0"/>
          </a:p>
        </p:txBody>
      </p:sp>
      <p:sp>
        <p:nvSpPr>
          <p:cNvPr id="9" name="Text 6"/>
          <p:cNvSpPr/>
          <p:nvPr/>
        </p:nvSpPr>
        <p:spPr>
          <a:xfrm>
            <a:off x="542925" y="2071883"/>
            <a:ext cx="3929063" cy="407473"/>
          </a:xfrm>
          <a:prstGeom prst="rect">
            <a:avLst/>
          </a:prstGeom>
          <a:noFill/>
          <a:ln/>
        </p:spPr>
        <p:txBody>
          <a:bodyPr wrap="square" lIns="0" tIns="0" rIns="0" bIns="0" rtlCol="0" anchor="t">
            <a:spAutoFit/>
          </a:bodyPr>
          <a:lstStyle/>
          <a:p>
            <a:pPr marL="127000" indent="-127000" algn="l">
              <a:lnSpc>
                <a:spcPts val="1600"/>
              </a:lnSpc>
              <a:buSzPct val="100000"/>
              <a:buChar char="•"/>
            </a:pPr>
            <a:r>
              <a:rPr lang="en-US" sz="1214" dirty="0">
                <a:solidFill>
                  <a:srgbClr val="2F2F2F"/>
                </a:solidFill>
                <a:latin typeface="Inter" pitchFamily="34" charset="0"/>
                <a:ea typeface="Inter" pitchFamily="34" charset="-122"/>
                <a:cs typeface="Inter" pitchFamily="34" charset="-120"/>
              </a:rPr>
              <a:t>Audits become a manual hunt across systems and files.</a:t>
            </a:r>
            <a:endParaRPr lang="en-US" sz="1214" dirty="0"/>
          </a:p>
        </p:txBody>
      </p:sp>
      <p:sp>
        <p:nvSpPr>
          <p:cNvPr id="10" name="Text 7"/>
          <p:cNvSpPr/>
          <p:nvPr/>
        </p:nvSpPr>
        <p:spPr>
          <a:xfrm>
            <a:off x="542925" y="2543649"/>
            <a:ext cx="3929063" cy="203736"/>
          </a:xfrm>
          <a:prstGeom prst="rect">
            <a:avLst/>
          </a:prstGeom>
          <a:noFill/>
          <a:ln/>
        </p:spPr>
        <p:txBody>
          <a:bodyPr wrap="none" lIns="0" tIns="0" rIns="0" bIns="0" rtlCol="0" anchor="t">
            <a:spAutoFit/>
          </a:bodyPr>
          <a:lstStyle/>
          <a:p>
            <a:pPr marL="127000" indent="-127000" algn="l">
              <a:lnSpc>
                <a:spcPts val="1600"/>
              </a:lnSpc>
              <a:buSzPct val="100000"/>
              <a:buChar char="•"/>
            </a:pPr>
            <a:r>
              <a:rPr lang="en-US" sz="1214" dirty="0">
                <a:solidFill>
                  <a:srgbClr val="2F2F2F"/>
                </a:solidFill>
                <a:latin typeface="Inter" pitchFamily="34" charset="0"/>
                <a:ea typeface="Inter" pitchFamily="34" charset="-122"/>
                <a:cs typeface="Inter" pitchFamily="34" charset="-120"/>
              </a:rPr>
              <a:t>AI sits on stale, incomplete, fragmented data.</a:t>
            </a:r>
            <a:endParaRPr lang="en-US" sz="1214" dirty="0"/>
          </a:p>
        </p:txBody>
      </p:sp>
      <p:sp>
        <p:nvSpPr>
          <p:cNvPr id="11" name="Text 8"/>
          <p:cNvSpPr/>
          <p:nvPr/>
        </p:nvSpPr>
        <p:spPr>
          <a:xfrm>
            <a:off x="542925" y="2811680"/>
            <a:ext cx="3929063" cy="407473"/>
          </a:xfrm>
          <a:prstGeom prst="rect">
            <a:avLst/>
          </a:prstGeom>
          <a:noFill/>
          <a:ln/>
        </p:spPr>
        <p:txBody>
          <a:bodyPr wrap="square" lIns="0" tIns="0" rIns="0" bIns="0" rtlCol="0" anchor="t">
            <a:spAutoFit/>
          </a:bodyPr>
          <a:lstStyle/>
          <a:p>
            <a:pPr marL="127000" indent="-127000" algn="l">
              <a:lnSpc>
                <a:spcPts val="1600"/>
              </a:lnSpc>
              <a:buSzPct val="100000"/>
              <a:buChar char="•"/>
            </a:pPr>
            <a:r>
              <a:rPr lang="en-US" sz="1141" b="1" dirty="0">
                <a:solidFill>
                  <a:srgbClr val="111111"/>
                </a:solidFill>
                <a:latin typeface="Inter" pitchFamily="34" charset="0"/>
                <a:ea typeface="Inter" pitchFamily="34" charset="-122"/>
                <a:cs typeface="Inter" pitchFamily="34" charset="-120"/>
              </a:rPr>
              <a:t>$200K–$600K+</a:t>
            </a:r>
            <a:r>
              <a:rPr lang="en-US" sz="1214" dirty="0">
                <a:solidFill>
                  <a:srgbClr val="2F2F2F"/>
                </a:solidFill>
                <a:latin typeface="Inter" pitchFamily="34" charset="0"/>
                <a:ea typeface="Inter" pitchFamily="34" charset="-122"/>
                <a:cs typeface="Inter" pitchFamily="34" charset="-120"/>
              </a:rPr>
              <a:t> in tools and </a:t>
            </a:r>
            <a:r>
              <a:rPr lang="en-US" sz="1141" b="1" dirty="0">
                <a:solidFill>
                  <a:srgbClr val="111111"/>
                </a:solidFill>
                <a:latin typeface="Inter" pitchFamily="34" charset="0"/>
                <a:ea typeface="Inter" pitchFamily="34" charset="-122"/>
                <a:cs typeface="Inter" pitchFamily="34" charset="-120"/>
              </a:rPr>
              <a:t>40+ integrations</a:t>
            </a:r>
            <a:r>
              <a:rPr lang="en-US" sz="1214" dirty="0">
                <a:solidFill>
                  <a:srgbClr val="2F2F2F"/>
                </a:solidFill>
                <a:latin typeface="Inter" pitchFamily="34" charset="0"/>
                <a:ea typeface="Inter" pitchFamily="34" charset="-122"/>
                <a:cs typeface="Inter" pitchFamily="34" charset="-120"/>
              </a:rPr>
              <a:t> still leave teams doing manual work.</a:t>
            </a:r>
            <a:endParaRPr lang="en-US" sz="1141" dirty="0"/>
          </a:p>
        </p:txBody>
      </p:sp>
      <p:sp>
        <p:nvSpPr>
          <p:cNvPr id="12" name="Text 9"/>
          <p:cNvSpPr/>
          <p:nvPr/>
        </p:nvSpPr>
        <p:spPr>
          <a:xfrm>
            <a:off x="4672013" y="1153492"/>
            <a:ext cx="4086225"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LUNARI FIXES IT</a:t>
            </a:r>
            <a:endParaRPr lang="en-US" sz="634" dirty="0"/>
          </a:p>
        </p:txBody>
      </p:sp>
      <p:sp>
        <p:nvSpPr>
          <p:cNvPr id="13" name="Text 10"/>
          <p:cNvSpPr/>
          <p:nvPr/>
        </p:nvSpPr>
        <p:spPr>
          <a:xfrm>
            <a:off x="4829175" y="1332086"/>
            <a:ext cx="3929063" cy="407473"/>
          </a:xfrm>
          <a:prstGeom prst="rect">
            <a:avLst/>
          </a:prstGeom>
          <a:noFill/>
          <a:ln/>
        </p:spPr>
        <p:txBody>
          <a:bodyPr wrap="square" lIns="0" tIns="0" rIns="0" bIns="0" rtlCol="0" anchor="t">
            <a:spAutoFit/>
          </a:bodyPr>
          <a:lstStyle/>
          <a:p>
            <a:pPr marL="127000" indent="-127000" algn="l">
              <a:lnSpc>
                <a:spcPts val="1600"/>
              </a:lnSpc>
              <a:buSzPct val="100000"/>
              <a:buChar char="•"/>
            </a:pPr>
            <a:r>
              <a:rPr lang="en-US" sz="1214" dirty="0">
                <a:solidFill>
                  <a:srgbClr val="2F2F2F"/>
                </a:solidFill>
                <a:latin typeface="Inter" pitchFamily="34" charset="0"/>
                <a:ea typeface="Inter" pitchFamily="34" charset="-122"/>
                <a:cs typeface="Inter" pitchFamily="34" charset="-120"/>
              </a:rPr>
              <a:t>One data model captures every transaction </a:t>
            </a:r>
            <a:r>
              <a:rPr lang="en-US" sz="1141" b="1" dirty="0">
                <a:solidFill>
                  <a:srgbClr val="9F1D20"/>
                </a:solidFill>
                <a:latin typeface="Inter" pitchFamily="34" charset="0"/>
                <a:ea typeface="Inter" pitchFamily="34" charset="-122"/>
                <a:cs typeface="Inter" pitchFamily="34" charset="-120"/>
              </a:rPr>
              <a:t>once, with full context</a:t>
            </a:r>
            <a:r>
              <a:rPr lang="en-US" sz="1214" dirty="0">
                <a:solidFill>
                  <a:srgbClr val="2F2F2F"/>
                </a:solidFill>
                <a:latin typeface="Inter" pitchFamily="34" charset="0"/>
                <a:ea typeface="Inter" pitchFamily="34" charset="-122"/>
                <a:cs typeface="Inter" pitchFamily="34" charset="-120"/>
              </a:rPr>
              <a:t>.</a:t>
            </a:r>
            <a:endParaRPr lang="en-US" sz="1214" dirty="0"/>
          </a:p>
        </p:txBody>
      </p:sp>
      <p:sp>
        <p:nvSpPr>
          <p:cNvPr id="14" name="Text 11"/>
          <p:cNvSpPr/>
          <p:nvPr/>
        </p:nvSpPr>
        <p:spPr>
          <a:xfrm>
            <a:off x="4829175" y="1803853"/>
            <a:ext cx="3929063" cy="407473"/>
          </a:xfrm>
          <a:prstGeom prst="rect">
            <a:avLst/>
          </a:prstGeom>
          <a:noFill/>
          <a:ln/>
        </p:spPr>
        <p:txBody>
          <a:bodyPr wrap="square" lIns="0" tIns="0" rIns="0" bIns="0" rtlCol="0" anchor="t">
            <a:spAutoFit/>
          </a:bodyPr>
          <a:lstStyle/>
          <a:p>
            <a:pPr marL="127000" indent="-127000" algn="l">
              <a:lnSpc>
                <a:spcPts val="1600"/>
              </a:lnSpc>
              <a:buSzPct val="100000"/>
              <a:buChar char="•"/>
            </a:pPr>
            <a:r>
              <a:rPr lang="en-US" sz="1141" b="1" dirty="0">
                <a:solidFill>
                  <a:srgbClr val="9F1D20"/>
                </a:solidFill>
                <a:latin typeface="Inter" pitchFamily="34" charset="0"/>
                <a:ea typeface="Inter" pitchFamily="34" charset="-122"/>
                <a:cs typeface="Inter" pitchFamily="34" charset="-120"/>
              </a:rPr>
              <a:t>22 integrated modules</a:t>
            </a:r>
            <a:r>
              <a:rPr lang="en-US" sz="1214" dirty="0">
                <a:solidFill>
                  <a:srgbClr val="2F2F2F"/>
                </a:solidFill>
                <a:latin typeface="Inter" pitchFamily="34" charset="0"/>
                <a:ea typeface="Inter" pitchFamily="34" charset="-122"/>
                <a:cs typeface="Inter" pitchFamily="34" charset="-120"/>
              </a:rPr>
              <a:t> share one architecture from day one.</a:t>
            </a:r>
            <a:endParaRPr lang="en-US" sz="1141" dirty="0"/>
          </a:p>
        </p:txBody>
      </p:sp>
      <p:sp>
        <p:nvSpPr>
          <p:cNvPr id="15" name="Text 12"/>
          <p:cNvSpPr/>
          <p:nvPr/>
        </p:nvSpPr>
        <p:spPr>
          <a:xfrm>
            <a:off x="4829175" y="2275619"/>
            <a:ext cx="3929063" cy="407473"/>
          </a:xfrm>
          <a:prstGeom prst="rect">
            <a:avLst/>
          </a:prstGeom>
          <a:noFill/>
          <a:ln/>
        </p:spPr>
        <p:txBody>
          <a:bodyPr wrap="square" lIns="0" tIns="0" rIns="0" bIns="0" rtlCol="0" anchor="t">
            <a:spAutoFit/>
          </a:bodyPr>
          <a:lstStyle/>
          <a:p>
            <a:pPr marL="127000" indent="-127000" algn="l">
              <a:lnSpc>
                <a:spcPts val="1600"/>
              </a:lnSpc>
              <a:buSzPct val="100000"/>
              <a:buChar char="•"/>
            </a:pPr>
            <a:r>
              <a:rPr lang="en-US" sz="1214" dirty="0">
                <a:solidFill>
                  <a:srgbClr val="2F2F2F"/>
                </a:solidFill>
                <a:latin typeface="Inter" pitchFamily="34" charset="0"/>
                <a:ea typeface="Inter" pitchFamily="34" charset="-122"/>
                <a:cs typeface="Inter" pitchFamily="34" charset="-120"/>
              </a:rPr>
              <a:t>Close, journals, and reconciliation run as one continuous flow.</a:t>
            </a:r>
            <a:endParaRPr lang="en-US" sz="1214" dirty="0"/>
          </a:p>
        </p:txBody>
      </p:sp>
      <p:sp>
        <p:nvSpPr>
          <p:cNvPr id="16" name="Text 13"/>
          <p:cNvSpPr/>
          <p:nvPr/>
        </p:nvSpPr>
        <p:spPr>
          <a:xfrm>
            <a:off x="4829175" y="2747386"/>
            <a:ext cx="3929063" cy="407473"/>
          </a:xfrm>
          <a:prstGeom prst="rect">
            <a:avLst/>
          </a:prstGeom>
          <a:noFill/>
          <a:ln/>
        </p:spPr>
        <p:txBody>
          <a:bodyPr wrap="square" lIns="0" tIns="0" rIns="0" bIns="0" rtlCol="0" anchor="t">
            <a:spAutoFit/>
          </a:bodyPr>
          <a:lstStyle/>
          <a:p>
            <a:pPr marL="127000" indent="-127000" algn="l">
              <a:lnSpc>
                <a:spcPts val="1600"/>
              </a:lnSpc>
              <a:buSzPct val="100000"/>
              <a:buChar char="•"/>
            </a:pPr>
            <a:r>
              <a:rPr lang="en-US" sz="1214" dirty="0">
                <a:solidFill>
                  <a:srgbClr val="2F2F2F"/>
                </a:solidFill>
                <a:latin typeface="Inter" pitchFamily="34" charset="0"/>
                <a:ea typeface="Inter" pitchFamily="34" charset="-122"/>
                <a:cs typeface="Inter" pitchFamily="34" charset="-120"/>
              </a:rPr>
              <a:t>An immutable audit trail timestamps every action and decision.</a:t>
            </a:r>
            <a:endParaRPr lang="en-US" sz="1214" dirty="0"/>
          </a:p>
        </p:txBody>
      </p:sp>
      <p:sp>
        <p:nvSpPr>
          <p:cNvPr id="17" name="Text 14"/>
          <p:cNvSpPr/>
          <p:nvPr/>
        </p:nvSpPr>
        <p:spPr>
          <a:xfrm>
            <a:off x="4829175" y="3219152"/>
            <a:ext cx="3929063" cy="407473"/>
          </a:xfrm>
          <a:prstGeom prst="rect">
            <a:avLst/>
          </a:prstGeom>
          <a:noFill/>
          <a:ln/>
        </p:spPr>
        <p:txBody>
          <a:bodyPr wrap="square" lIns="0" tIns="0" rIns="0" bIns="0" rtlCol="0" anchor="t">
            <a:spAutoFit/>
          </a:bodyPr>
          <a:lstStyle/>
          <a:p>
            <a:pPr marL="127000" indent="-127000" algn="l">
              <a:lnSpc>
                <a:spcPts val="1600"/>
              </a:lnSpc>
              <a:buSzPct val="100000"/>
              <a:buChar char="•"/>
            </a:pPr>
            <a:r>
              <a:rPr lang="en-US" sz="1214" dirty="0">
                <a:solidFill>
                  <a:srgbClr val="2F2F2F"/>
                </a:solidFill>
                <a:latin typeface="Inter" pitchFamily="34" charset="0"/>
                <a:ea typeface="Inter" pitchFamily="34" charset="-122"/>
                <a:cs typeface="Inter" pitchFamily="34" charset="-120"/>
              </a:rPr>
              <a:t>AI works because the finance foundation is finally unified.</a:t>
            </a:r>
            <a:endParaRPr lang="en-US" sz="1214" dirty="0"/>
          </a:p>
        </p:txBody>
      </p:sp>
      <p:sp>
        <p:nvSpPr>
          <p:cNvPr id="18" name="Text 15"/>
          <p:cNvSpPr/>
          <p:nvPr/>
        </p:nvSpPr>
        <p:spPr>
          <a:xfrm>
            <a:off x="385763" y="4232449"/>
            <a:ext cx="8372475"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KEY LINE</a:t>
            </a:r>
            <a:endParaRPr lang="en-US" sz="634" dirty="0"/>
          </a:p>
        </p:txBody>
      </p:sp>
      <p:sp>
        <p:nvSpPr>
          <p:cNvPr id="19" name="Text 16"/>
          <p:cNvSpPr/>
          <p:nvPr/>
        </p:nvSpPr>
        <p:spPr>
          <a:xfrm>
            <a:off x="385763" y="4382467"/>
            <a:ext cx="8143875" cy="470595"/>
          </a:xfrm>
          <a:prstGeom prst="rect">
            <a:avLst/>
          </a:prstGeom>
          <a:noFill/>
          <a:ln/>
        </p:spPr>
        <p:txBody>
          <a:bodyPr wrap="square" lIns="0" tIns="0" rIns="0" bIns="0" rtlCol="0" anchor="t">
            <a:spAutoFit/>
          </a:bodyPr>
          <a:lstStyle/>
          <a:p>
            <a:pPr marL="0" indent="0" algn="l">
              <a:lnSpc>
                <a:spcPts val="1900"/>
              </a:lnSpc>
              <a:buNone/>
            </a:pPr>
            <a:r>
              <a:rPr lang="en-US" sz="1431" dirty="0">
                <a:solidFill>
                  <a:srgbClr val="222222"/>
                </a:solidFill>
                <a:latin typeface="Playfair Display" pitchFamily="34" charset="0"/>
                <a:ea typeface="Playfair Display" pitchFamily="34" charset="-122"/>
                <a:cs typeface="Playfair Display" pitchFamily="34" charset="-120"/>
              </a:rPr>
              <a:t>If the foundation is not unified from day one, the problem does not go away — you are simply recreating fragmentation in a new wrapper.</a:t>
            </a:r>
            <a:endParaRPr lang="en-US" sz="143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42913" y="300038"/>
            <a:ext cx="8258175"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THE INSIGHT</a:t>
            </a:r>
            <a:endParaRPr lang="en-US" sz="634" dirty="0"/>
          </a:p>
        </p:txBody>
      </p:sp>
      <p:sp>
        <p:nvSpPr>
          <p:cNvPr id="4" name="Text 1"/>
          <p:cNvSpPr/>
          <p:nvPr/>
        </p:nvSpPr>
        <p:spPr>
          <a:xfrm>
            <a:off x="442913" y="478631"/>
            <a:ext cx="8258175" cy="293173"/>
          </a:xfrm>
          <a:prstGeom prst="rect">
            <a:avLst/>
          </a:prstGeom>
          <a:noFill/>
          <a:ln/>
        </p:spPr>
        <p:txBody>
          <a:bodyPr wrap="none" lIns="0" tIns="0" rIns="0" bIns="0" rtlCol="0" anchor="t">
            <a:spAutoFit/>
          </a:bodyPr>
          <a:lstStyle/>
          <a:p>
            <a:pPr marL="0" indent="0" algn="l">
              <a:lnSpc>
                <a:spcPts val="2300"/>
              </a:lnSpc>
              <a:buNone/>
            </a:pPr>
            <a:r>
              <a:rPr lang="en-US" sz="2034" dirty="0">
                <a:solidFill>
                  <a:srgbClr val="111111"/>
                </a:solidFill>
                <a:latin typeface="Playfair Display" pitchFamily="34" charset="0"/>
                <a:ea typeface="Playfair Display" pitchFamily="34" charset="-122"/>
                <a:cs typeface="Playfair Display" pitchFamily="34" charset="-120"/>
              </a:rPr>
              <a:t>Depth First, Then Expansion</a:t>
            </a:r>
            <a:endParaRPr lang="en-US" sz="2034" dirty="0"/>
          </a:p>
        </p:txBody>
      </p:sp>
      <p:sp>
        <p:nvSpPr>
          <p:cNvPr id="5" name="Text 2"/>
          <p:cNvSpPr/>
          <p:nvPr/>
        </p:nvSpPr>
        <p:spPr>
          <a:xfrm>
            <a:off x="442913" y="871817"/>
            <a:ext cx="7858125" cy="684042"/>
          </a:xfrm>
          <a:prstGeom prst="rect">
            <a:avLst/>
          </a:prstGeom>
          <a:noFill/>
          <a:ln/>
        </p:spPr>
        <p:txBody>
          <a:bodyPr wrap="square" lIns="0" tIns="0" rIns="0" bIns="0" rtlCol="0" anchor="t">
            <a:spAutoFit/>
          </a:bodyPr>
          <a:lstStyle/>
          <a:p>
            <a:pPr marL="0" indent="0" algn="l">
              <a:lnSpc>
                <a:spcPts val="1800"/>
              </a:lnSpc>
              <a:buNone/>
            </a:pPr>
            <a:r>
              <a:rPr lang="en-US" sz="1269" dirty="0">
                <a:solidFill>
                  <a:srgbClr val="2F2F2F"/>
                </a:solidFill>
                <a:latin typeface="Inter" pitchFamily="34" charset="0"/>
                <a:ea typeface="Inter" pitchFamily="34" charset="-122"/>
                <a:cs typeface="Inter" pitchFamily="34" charset="-120"/>
              </a:rPr>
              <a:t>The conventional SaaS playbook says to pick one problem and expand later. In finance, that logic breaks because </a:t>
            </a:r>
            <a:r>
              <a:rPr lang="en-US" sz="1193" b="1" dirty="0">
                <a:solidFill>
                  <a:srgbClr val="111111"/>
                </a:solidFill>
                <a:latin typeface="Inter" pitchFamily="34" charset="0"/>
                <a:ea typeface="Inter" pitchFamily="34" charset="-122"/>
                <a:cs typeface="Inter" pitchFamily="34" charset="-120"/>
              </a:rPr>
              <a:t>fragmentation is the problem</a:t>
            </a:r>
            <a:r>
              <a:rPr lang="en-US" sz="1269" dirty="0">
                <a:solidFill>
                  <a:srgbClr val="2F2F2F"/>
                </a:solidFill>
                <a:latin typeface="Inter" pitchFamily="34" charset="0"/>
                <a:ea typeface="Inter" pitchFamily="34" charset="-122"/>
                <a:cs typeface="Inter" pitchFamily="34" charset="-120"/>
              </a:rPr>
              <a:t>. The close, reconciliation, AP, and the transaction layer are operationally inseparable.</a:t>
            </a:r>
            <a:endParaRPr lang="en-US" sz="1269" dirty="0"/>
          </a:p>
        </p:txBody>
      </p:sp>
      <p:sp>
        <p:nvSpPr>
          <p:cNvPr id="6" name="Text 3"/>
          <p:cNvSpPr/>
          <p:nvPr/>
        </p:nvSpPr>
        <p:spPr>
          <a:xfrm>
            <a:off x="442913" y="1713021"/>
            <a:ext cx="1785938" cy="737788"/>
          </a:xfrm>
          <a:prstGeom prst="rect">
            <a:avLst/>
          </a:prstGeom>
          <a:noFill/>
          <a:ln/>
        </p:spPr>
        <p:txBody>
          <a:bodyPr wrap="square" lIns="0" tIns="34036" rIns="0" bIns="0" rtlCol="0" anchor="t">
            <a:spAutoFit/>
          </a:bodyPr>
          <a:lstStyle/>
          <a:p>
            <a:pPr marL="0" indent="0" algn="l">
              <a:lnSpc>
                <a:spcPts val="1000"/>
              </a:lnSpc>
              <a:buNone/>
            </a:pPr>
            <a:r>
              <a:rPr lang="en-US" sz="734" b="1" kern="0" spc="1" dirty="0">
                <a:solidFill>
                  <a:srgbClr val="9F1D20"/>
                </a:solidFill>
                <a:latin typeface="Inter" pitchFamily="34" charset="0"/>
                <a:ea typeface="Inter" pitchFamily="34" charset="-122"/>
                <a:cs typeface="Inter" pitchFamily="34" charset="-120"/>
              </a:rPr>
              <a:t>EXAMPLE 1</a:t>
            </a:r>
            <a:endParaRPr lang="en-US" sz="734" dirty="0"/>
          </a:p>
        </p:txBody>
      </p:sp>
      <p:sp>
        <p:nvSpPr>
          <p:cNvPr id="7" name="Text 4"/>
          <p:cNvSpPr/>
          <p:nvPr/>
        </p:nvSpPr>
        <p:spPr>
          <a:xfrm>
            <a:off x="2357438" y="1713021"/>
            <a:ext cx="6429375" cy="209150"/>
          </a:xfrm>
          <a:prstGeom prst="rect">
            <a:avLst/>
          </a:prstGeom>
          <a:noFill/>
          <a:ln/>
        </p:spPr>
        <p:txBody>
          <a:bodyPr wrap="none" lIns="0" tIns="0" rIns="0" bIns="0" rtlCol="0" anchor="t">
            <a:spAutoFit/>
          </a:bodyPr>
          <a:lstStyle/>
          <a:p>
            <a:pPr marL="0" indent="0" algn="l">
              <a:lnSpc>
                <a:spcPts val="1600"/>
              </a:lnSpc>
              <a:buNone/>
            </a:pPr>
            <a:r>
              <a:rPr lang="en-US" sz="1193" b="1" dirty="0">
                <a:solidFill>
                  <a:srgbClr val="111111"/>
                </a:solidFill>
                <a:latin typeface="Inter" pitchFamily="34" charset="0"/>
                <a:ea typeface="Inter" pitchFamily="34" charset="-122"/>
                <a:cs typeface="Inter" pitchFamily="34" charset="-120"/>
              </a:rPr>
              <a:t>Procure-to-Pay</a:t>
            </a:r>
            <a:endParaRPr lang="en-US" sz="1193" dirty="0"/>
          </a:p>
        </p:txBody>
      </p:sp>
      <p:sp>
        <p:nvSpPr>
          <p:cNvPr id="8" name="Text 5"/>
          <p:cNvSpPr/>
          <p:nvPr/>
        </p:nvSpPr>
        <p:spPr>
          <a:xfrm>
            <a:off x="2357438" y="1950746"/>
            <a:ext cx="6429375" cy="500063"/>
          </a:xfrm>
          <a:prstGeom prst="rect">
            <a:avLst/>
          </a:prstGeom>
          <a:noFill/>
          <a:ln/>
        </p:spPr>
        <p:txBody>
          <a:bodyPr wrap="square" lIns="0" tIns="0" rIns="0" bIns="0" rtlCol="0" anchor="t">
            <a:spAutoFit/>
          </a:bodyPr>
          <a:lstStyle/>
          <a:p>
            <a:pPr marL="0" indent="0" algn="l">
              <a:lnSpc>
                <a:spcPts val="2000"/>
              </a:lnSpc>
              <a:buNone/>
            </a:pPr>
            <a:r>
              <a:rPr lang="en-US" sz="1486" dirty="0">
                <a:solidFill>
                  <a:srgbClr val="2F2F2F"/>
                </a:solidFill>
                <a:latin typeface="Playfair Display" pitchFamily="34" charset="0"/>
                <a:ea typeface="Playfair Display" pitchFamily="34" charset="-122"/>
                <a:cs typeface="Playfair Display" pitchFamily="34" charset="-120"/>
              </a:rPr>
              <a:t>Request → Approval → Invoice Capture → Coding → Posting → Reconciliation → Settlement</a:t>
            </a:r>
            <a:endParaRPr lang="en-US" sz="1486" dirty="0"/>
          </a:p>
        </p:txBody>
      </p:sp>
      <p:sp>
        <p:nvSpPr>
          <p:cNvPr id="9" name="Text 6"/>
          <p:cNvSpPr/>
          <p:nvPr/>
        </p:nvSpPr>
        <p:spPr>
          <a:xfrm>
            <a:off x="442913" y="2543677"/>
            <a:ext cx="1785938" cy="737788"/>
          </a:xfrm>
          <a:prstGeom prst="rect">
            <a:avLst/>
          </a:prstGeom>
          <a:noFill/>
          <a:ln/>
        </p:spPr>
        <p:txBody>
          <a:bodyPr wrap="square" lIns="0" tIns="34036" rIns="0" bIns="0" rtlCol="0" anchor="t">
            <a:spAutoFit/>
          </a:bodyPr>
          <a:lstStyle/>
          <a:p>
            <a:pPr marL="0" indent="0" algn="l">
              <a:lnSpc>
                <a:spcPts val="1000"/>
              </a:lnSpc>
              <a:buNone/>
            </a:pPr>
            <a:r>
              <a:rPr lang="en-US" sz="734" b="1" kern="0" spc="1" dirty="0">
                <a:solidFill>
                  <a:srgbClr val="9F1D20"/>
                </a:solidFill>
                <a:latin typeface="Inter" pitchFamily="34" charset="0"/>
                <a:ea typeface="Inter" pitchFamily="34" charset="-122"/>
                <a:cs typeface="Inter" pitchFamily="34" charset="-120"/>
              </a:rPr>
              <a:t>EXAMPLE 2</a:t>
            </a:r>
            <a:endParaRPr lang="en-US" sz="734" dirty="0"/>
          </a:p>
        </p:txBody>
      </p:sp>
      <p:sp>
        <p:nvSpPr>
          <p:cNvPr id="10" name="Text 7"/>
          <p:cNvSpPr/>
          <p:nvPr/>
        </p:nvSpPr>
        <p:spPr>
          <a:xfrm>
            <a:off x="2357438" y="2543677"/>
            <a:ext cx="6429375" cy="209150"/>
          </a:xfrm>
          <a:prstGeom prst="rect">
            <a:avLst/>
          </a:prstGeom>
          <a:noFill/>
          <a:ln/>
        </p:spPr>
        <p:txBody>
          <a:bodyPr wrap="none" lIns="0" tIns="0" rIns="0" bIns="0" rtlCol="0" anchor="t">
            <a:spAutoFit/>
          </a:bodyPr>
          <a:lstStyle/>
          <a:p>
            <a:pPr marL="0" indent="0" algn="l">
              <a:lnSpc>
                <a:spcPts val="1600"/>
              </a:lnSpc>
              <a:buNone/>
            </a:pPr>
            <a:r>
              <a:rPr lang="en-US" sz="1193" b="1" dirty="0">
                <a:solidFill>
                  <a:srgbClr val="111111"/>
                </a:solidFill>
                <a:latin typeface="Inter" pitchFamily="34" charset="0"/>
                <a:ea typeface="Inter" pitchFamily="34" charset="-122"/>
                <a:cs typeface="Inter" pitchFamily="34" charset="-120"/>
              </a:rPr>
              <a:t>Fixed Assets</a:t>
            </a:r>
            <a:endParaRPr lang="en-US" sz="1193" dirty="0"/>
          </a:p>
        </p:txBody>
      </p:sp>
      <p:sp>
        <p:nvSpPr>
          <p:cNvPr id="11" name="Text 8"/>
          <p:cNvSpPr/>
          <p:nvPr/>
        </p:nvSpPr>
        <p:spPr>
          <a:xfrm>
            <a:off x="2357438" y="2781402"/>
            <a:ext cx="6429375" cy="500063"/>
          </a:xfrm>
          <a:prstGeom prst="rect">
            <a:avLst/>
          </a:prstGeom>
          <a:noFill/>
          <a:ln/>
        </p:spPr>
        <p:txBody>
          <a:bodyPr wrap="square" lIns="0" tIns="0" rIns="0" bIns="0" rtlCol="0" anchor="t">
            <a:spAutoFit/>
          </a:bodyPr>
          <a:lstStyle/>
          <a:p>
            <a:pPr marL="0" indent="0" algn="l">
              <a:lnSpc>
                <a:spcPts val="2000"/>
              </a:lnSpc>
              <a:buNone/>
            </a:pPr>
            <a:r>
              <a:rPr lang="en-US" sz="1486" dirty="0">
                <a:solidFill>
                  <a:srgbClr val="2F2F2F"/>
                </a:solidFill>
                <a:latin typeface="Playfair Display" pitchFamily="34" charset="0"/>
                <a:ea typeface="Playfair Display" pitchFamily="34" charset="-122"/>
                <a:cs typeface="Playfair Display" pitchFamily="34" charset="-120"/>
              </a:rPr>
              <a:t>Acquisition → Capitalisation → Depreciation Engine → Policy Control → Rollforward → Disposal</a:t>
            </a:r>
            <a:endParaRPr lang="en-US" sz="1486" dirty="0"/>
          </a:p>
        </p:txBody>
      </p:sp>
      <p:sp>
        <p:nvSpPr>
          <p:cNvPr id="12" name="Text 9"/>
          <p:cNvSpPr/>
          <p:nvPr/>
        </p:nvSpPr>
        <p:spPr>
          <a:xfrm>
            <a:off x="442913" y="3374334"/>
            <a:ext cx="1785938" cy="737788"/>
          </a:xfrm>
          <a:prstGeom prst="rect">
            <a:avLst/>
          </a:prstGeom>
          <a:noFill/>
          <a:ln/>
        </p:spPr>
        <p:txBody>
          <a:bodyPr wrap="square" lIns="0" tIns="34036" rIns="0" bIns="0" rtlCol="0" anchor="t">
            <a:spAutoFit/>
          </a:bodyPr>
          <a:lstStyle/>
          <a:p>
            <a:pPr marL="0" indent="0" algn="l">
              <a:lnSpc>
                <a:spcPts val="1000"/>
              </a:lnSpc>
              <a:buNone/>
            </a:pPr>
            <a:r>
              <a:rPr lang="en-US" sz="734" b="1" kern="0" spc="1" dirty="0">
                <a:solidFill>
                  <a:srgbClr val="9F1D20"/>
                </a:solidFill>
                <a:latin typeface="Inter" pitchFamily="34" charset="0"/>
                <a:ea typeface="Inter" pitchFamily="34" charset="-122"/>
                <a:cs typeface="Inter" pitchFamily="34" charset="-120"/>
              </a:rPr>
              <a:t>EXAMPLE 3</a:t>
            </a:r>
            <a:endParaRPr lang="en-US" sz="734" dirty="0"/>
          </a:p>
        </p:txBody>
      </p:sp>
      <p:sp>
        <p:nvSpPr>
          <p:cNvPr id="13" name="Text 10"/>
          <p:cNvSpPr/>
          <p:nvPr/>
        </p:nvSpPr>
        <p:spPr>
          <a:xfrm>
            <a:off x="2357438" y="3374334"/>
            <a:ext cx="6429375" cy="209150"/>
          </a:xfrm>
          <a:prstGeom prst="rect">
            <a:avLst/>
          </a:prstGeom>
          <a:noFill/>
          <a:ln/>
        </p:spPr>
        <p:txBody>
          <a:bodyPr wrap="none" lIns="0" tIns="0" rIns="0" bIns="0" rtlCol="0" anchor="t">
            <a:spAutoFit/>
          </a:bodyPr>
          <a:lstStyle/>
          <a:p>
            <a:pPr marL="0" indent="0" algn="l">
              <a:lnSpc>
                <a:spcPts val="1600"/>
              </a:lnSpc>
              <a:buNone/>
            </a:pPr>
            <a:r>
              <a:rPr lang="en-US" sz="1193" b="1" dirty="0">
                <a:solidFill>
                  <a:srgbClr val="111111"/>
                </a:solidFill>
                <a:latin typeface="Inter" pitchFamily="34" charset="0"/>
                <a:ea typeface="Inter" pitchFamily="34" charset="-122"/>
                <a:cs typeface="Inter" pitchFamily="34" charset="-120"/>
              </a:rPr>
              <a:t>Month-End Close</a:t>
            </a:r>
            <a:endParaRPr lang="en-US" sz="1193" dirty="0"/>
          </a:p>
        </p:txBody>
      </p:sp>
      <p:sp>
        <p:nvSpPr>
          <p:cNvPr id="14" name="Text 11"/>
          <p:cNvSpPr/>
          <p:nvPr/>
        </p:nvSpPr>
        <p:spPr>
          <a:xfrm>
            <a:off x="2357438" y="3612059"/>
            <a:ext cx="6429375" cy="500063"/>
          </a:xfrm>
          <a:prstGeom prst="rect">
            <a:avLst/>
          </a:prstGeom>
          <a:noFill/>
          <a:ln/>
        </p:spPr>
        <p:txBody>
          <a:bodyPr wrap="square" lIns="0" tIns="0" rIns="0" bIns="0" rtlCol="0" anchor="t">
            <a:spAutoFit/>
          </a:bodyPr>
          <a:lstStyle/>
          <a:p>
            <a:pPr marL="0" indent="0" algn="l">
              <a:lnSpc>
                <a:spcPts val="2000"/>
              </a:lnSpc>
              <a:buNone/>
            </a:pPr>
            <a:r>
              <a:rPr lang="en-US" sz="1486" dirty="0">
                <a:solidFill>
                  <a:srgbClr val="2F2F2F"/>
                </a:solidFill>
                <a:latin typeface="Playfair Display" pitchFamily="34" charset="0"/>
                <a:ea typeface="Playfair Display" pitchFamily="34" charset="-122"/>
                <a:cs typeface="Playfair Display" pitchFamily="34" charset="-120"/>
              </a:rPr>
              <a:t>Transaction Capture → Journal Posting → Reconciliation → Variance Analysis → Sign-off → Lock</a:t>
            </a:r>
            <a:endParaRPr lang="en-US" sz="1486" dirty="0"/>
          </a:p>
        </p:txBody>
      </p:sp>
      <p:sp>
        <p:nvSpPr>
          <p:cNvPr id="15" name="Text 12"/>
          <p:cNvSpPr/>
          <p:nvPr/>
        </p:nvSpPr>
        <p:spPr>
          <a:xfrm>
            <a:off x="442913" y="4212134"/>
            <a:ext cx="8001000" cy="542925"/>
          </a:xfrm>
          <a:prstGeom prst="rect">
            <a:avLst/>
          </a:prstGeom>
          <a:noFill/>
          <a:ln/>
        </p:spPr>
        <p:txBody>
          <a:bodyPr wrap="square" lIns="0" tIns="68072" rIns="0" bIns="0" rtlCol="0" anchor="t">
            <a:spAutoFit/>
          </a:bodyPr>
          <a:lstStyle/>
          <a:p>
            <a:pPr marL="0" indent="0" algn="l">
              <a:lnSpc>
                <a:spcPts val="1900"/>
              </a:lnSpc>
              <a:buNone/>
            </a:pPr>
            <a:r>
              <a:rPr lang="en-US" sz="1323" dirty="0">
                <a:solidFill>
                  <a:srgbClr val="111111"/>
                </a:solidFill>
                <a:latin typeface="Inter" pitchFamily="34" charset="0"/>
                <a:ea typeface="Inter" pitchFamily="34" charset="-122"/>
                <a:cs typeface="Inter" pitchFamily="34" charset="-120"/>
              </a:rPr>
              <a:t>Lunari is not stitched together from adjacent tools. It is one continuous finance operating flow built on one data model from the start.</a:t>
            </a:r>
            <a:endParaRPr lang="en-US" sz="1323"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385763" y="257175"/>
            <a:ext cx="837247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THE PRODUCT</a:t>
            </a:r>
            <a:endParaRPr lang="en-US" sz="584" dirty="0"/>
          </a:p>
        </p:txBody>
      </p:sp>
      <p:sp>
        <p:nvSpPr>
          <p:cNvPr id="4" name="Text 1"/>
          <p:cNvSpPr/>
          <p:nvPr/>
        </p:nvSpPr>
        <p:spPr>
          <a:xfrm>
            <a:off x="385763" y="412552"/>
            <a:ext cx="8372475"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22 Integrated Modules on One Foundation</a:t>
            </a:r>
            <a:endParaRPr lang="en-US" sz="1924" dirty="0"/>
          </a:p>
        </p:txBody>
      </p:sp>
      <p:sp>
        <p:nvSpPr>
          <p:cNvPr id="5" name="Text 2"/>
          <p:cNvSpPr/>
          <p:nvPr/>
        </p:nvSpPr>
        <p:spPr>
          <a:xfrm>
            <a:off x="385763" y="761730"/>
            <a:ext cx="7929563" cy="194863"/>
          </a:xfrm>
          <a:prstGeom prst="rect">
            <a:avLst/>
          </a:prstGeom>
          <a:noFill/>
          <a:ln/>
        </p:spPr>
        <p:txBody>
          <a:bodyPr wrap="none" lIns="0" tIns="0" rIns="0" bIns="0" rtlCol="0" anchor="t">
            <a:spAutoFit/>
          </a:bodyPr>
          <a:lstStyle/>
          <a:p>
            <a:pPr marL="0" indent="0" algn="l">
              <a:lnSpc>
                <a:spcPts val="1500"/>
              </a:lnSpc>
              <a:buNone/>
            </a:pPr>
            <a:r>
              <a:rPr lang="en-US" sz="1159" dirty="0">
                <a:solidFill>
                  <a:srgbClr val="2F2F2F"/>
                </a:solidFill>
                <a:latin typeface="Inter" pitchFamily="34" charset="0"/>
                <a:ea typeface="Inter" pitchFamily="34" charset="-122"/>
                <a:cs typeface="Inter" pitchFamily="34" charset="-120"/>
              </a:rPr>
              <a:t>One data model. One audit trail. One currency and entity context. No stitching between systems.</a:t>
            </a:r>
            <a:endParaRPr lang="en-US" sz="1159" dirty="0"/>
          </a:p>
        </p:txBody>
      </p:sp>
      <p:sp>
        <p:nvSpPr>
          <p:cNvPr id="6" name="Shape 3"/>
          <p:cNvSpPr/>
          <p:nvPr/>
        </p:nvSpPr>
        <p:spPr>
          <a:xfrm>
            <a:off x="389334" y="1074465"/>
            <a:ext cx="1607344" cy="310753"/>
          </a:xfrm>
          <a:prstGeom prst="rect">
            <a:avLst/>
          </a:prstGeom>
          <a:solidFill>
            <a:srgbClr val="EEE7DD"/>
          </a:solidFill>
          <a:ln w="9144">
            <a:solidFill>
              <a:srgbClr val="D8CFC6"/>
            </a:solidFill>
            <a:prstDash val="solid"/>
          </a:ln>
        </p:spPr>
        <p:txBody>
          <a:bodyPr/>
          <a:lstStyle/>
          <a:p>
            <a:endParaRPr lang="en-US"/>
          </a:p>
        </p:txBody>
      </p:sp>
      <p:sp>
        <p:nvSpPr>
          <p:cNvPr id="7" name="Text 4"/>
          <p:cNvSpPr/>
          <p:nvPr/>
        </p:nvSpPr>
        <p:spPr>
          <a:xfrm>
            <a:off x="389334" y="1074465"/>
            <a:ext cx="1607344" cy="310753"/>
          </a:xfrm>
          <a:prstGeom prst="rect">
            <a:avLst/>
          </a:prstGeom>
          <a:noFill/>
          <a:ln/>
        </p:spPr>
        <p:txBody>
          <a:bodyPr wrap="square" lIns="110617" tIns="93599" rIns="110617" bIns="93599"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Layer</a:t>
            </a:r>
            <a:endParaRPr lang="en-US" sz="885" dirty="0"/>
          </a:p>
        </p:txBody>
      </p:sp>
      <p:sp>
        <p:nvSpPr>
          <p:cNvPr id="8" name="Shape 5"/>
          <p:cNvSpPr/>
          <p:nvPr/>
        </p:nvSpPr>
        <p:spPr>
          <a:xfrm>
            <a:off x="1996678" y="1074465"/>
            <a:ext cx="6743700" cy="310753"/>
          </a:xfrm>
          <a:prstGeom prst="rect">
            <a:avLst/>
          </a:prstGeom>
          <a:solidFill>
            <a:srgbClr val="EEE7DD"/>
          </a:solidFill>
          <a:ln w="9144">
            <a:solidFill>
              <a:srgbClr val="D8CFC6"/>
            </a:solidFill>
            <a:prstDash val="solid"/>
          </a:ln>
        </p:spPr>
        <p:txBody>
          <a:bodyPr/>
          <a:lstStyle/>
          <a:p>
            <a:endParaRPr lang="en-US"/>
          </a:p>
        </p:txBody>
      </p:sp>
      <p:sp>
        <p:nvSpPr>
          <p:cNvPr id="9" name="Text 6"/>
          <p:cNvSpPr/>
          <p:nvPr/>
        </p:nvSpPr>
        <p:spPr>
          <a:xfrm>
            <a:off x="1996678" y="1074465"/>
            <a:ext cx="6743700" cy="310753"/>
          </a:xfrm>
          <a:prstGeom prst="rect">
            <a:avLst/>
          </a:prstGeom>
          <a:noFill/>
          <a:ln/>
        </p:spPr>
        <p:txBody>
          <a:bodyPr wrap="square" lIns="110617" tIns="93599" rIns="110617" bIns="93599"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Modules</a:t>
            </a:r>
            <a:endParaRPr lang="en-US" sz="885" dirty="0"/>
          </a:p>
        </p:txBody>
      </p:sp>
      <p:sp>
        <p:nvSpPr>
          <p:cNvPr id="10" name="Text 7"/>
          <p:cNvSpPr/>
          <p:nvPr/>
        </p:nvSpPr>
        <p:spPr>
          <a:xfrm>
            <a:off x="389334" y="1378074"/>
            <a:ext cx="1607344" cy="487338"/>
          </a:xfrm>
          <a:prstGeom prst="rect">
            <a:avLst/>
          </a:prstGeom>
          <a:noFill/>
          <a:ln/>
        </p:spPr>
        <p:txBody>
          <a:bodyPr wrap="square" lIns="110617" tIns="93599" rIns="110617" bIns="93599" rtlCol="0" anchor="t">
            <a:spAutoFit/>
          </a:bodyPr>
          <a:lstStyle/>
          <a:p>
            <a:pPr marL="0" indent="0" algn="l">
              <a:lnSpc>
                <a:spcPts val="1300"/>
              </a:lnSpc>
              <a:buNone/>
            </a:pPr>
            <a:r>
              <a:rPr lang="en-US" sz="834" b="1" dirty="0">
                <a:solidFill>
                  <a:srgbClr val="111111"/>
                </a:solidFill>
                <a:latin typeface="Inter" pitchFamily="34" charset="0"/>
                <a:ea typeface="Inter" pitchFamily="34" charset="-122"/>
                <a:cs typeface="Inter" pitchFamily="34" charset="-120"/>
              </a:rPr>
              <a:t>Core Finance Engine</a:t>
            </a:r>
            <a:endParaRPr lang="en-US" sz="834" dirty="0"/>
          </a:p>
        </p:txBody>
      </p:sp>
      <p:sp>
        <p:nvSpPr>
          <p:cNvPr id="11" name="Text 8"/>
          <p:cNvSpPr/>
          <p:nvPr/>
        </p:nvSpPr>
        <p:spPr>
          <a:xfrm>
            <a:off x="1996678" y="1378074"/>
            <a:ext cx="6743700" cy="487338"/>
          </a:xfrm>
          <a:prstGeom prst="rect">
            <a:avLst/>
          </a:prstGeom>
          <a:noFill/>
          <a:ln/>
        </p:spPr>
        <p:txBody>
          <a:bodyPr wrap="square" lIns="110617" tIns="93599" rIns="110617" bIns="93599" rtlCol="0" anchor="t">
            <a:spAutoFit/>
          </a:bodyPr>
          <a:lstStyle/>
          <a:p>
            <a:pPr marL="0" indent="0" algn="l">
              <a:lnSpc>
                <a:spcPts val="1300"/>
              </a:lnSpc>
              <a:buNone/>
            </a:pPr>
            <a:r>
              <a:rPr lang="en-US" sz="888" dirty="0">
                <a:solidFill>
                  <a:srgbClr val="2F2F2F"/>
                </a:solidFill>
                <a:latin typeface="Inter" pitchFamily="34" charset="0"/>
                <a:ea typeface="Inter" pitchFamily="34" charset="-122"/>
                <a:cs typeface="Inter" pitchFamily="34" charset="-120"/>
              </a:rPr>
              <a:t>CloseIQ (close orchestration) · ReconcileIQ (reconciliation + variance) · JournalIQ (multi-currency journal engine) · CashIQ (cash classification + bank intelligence)</a:t>
            </a:r>
            <a:endParaRPr lang="en-US" sz="888" dirty="0"/>
          </a:p>
        </p:txBody>
      </p:sp>
      <p:sp>
        <p:nvSpPr>
          <p:cNvPr id="12" name="Text 9"/>
          <p:cNvSpPr/>
          <p:nvPr/>
        </p:nvSpPr>
        <p:spPr>
          <a:xfrm>
            <a:off x="389334" y="1865412"/>
            <a:ext cx="1607344" cy="487338"/>
          </a:xfrm>
          <a:prstGeom prst="rect">
            <a:avLst/>
          </a:prstGeom>
          <a:noFill/>
          <a:ln/>
        </p:spPr>
        <p:txBody>
          <a:bodyPr wrap="square" lIns="110617" tIns="93599" rIns="110617" bIns="93599" rtlCol="0" anchor="t">
            <a:spAutoFit/>
          </a:bodyPr>
          <a:lstStyle/>
          <a:p>
            <a:pPr marL="0" indent="0" algn="l">
              <a:lnSpc>
                <a:spcPts val="1300"/>
              </a:lnSpc>
              <a:buNone/>
            </a:pPr>
            <a:r>
              <a:rPr lang="en-US" sz="834" b="1" dirty="0">
                <a:solidFill>
                  <a:srgbClr val="111111"/>
                </a:solidFill>
                <a:latin typeface="Inter" pitchFamily="34" charset="0"/>
                <a:ea typeface="Inter" pitchFamily="34" charset="-122"/>
                <a:cs typeface="Inter" pitchFamily="34" charset="-120"/>
              </a:rPr>
              <a:t>Accounts Layer</a:t>
            </a:r>
            <a:endParaRPr lang="en-US" sz="834" dirty="0"/>
          </a:p>
        </p:txBody>
      </p:sp>
      <p:sp>
        <p:nvSpPr>
          <p:cNvPr id="13" name="Text 10"/>
          <p:cNvSpPr/>
          <p:nvPr/>
        </p:nvSpPr>
        <p:spPr>
          <a:xfrm>
            <a:off x="1996678" y="1865412"/>
            <a:ext cx="6743700" cy="487338"/>
          </a:xfrm>
          <a:prstGeom prst="rect">
            <a:avLst/>
          </a:prstGeom>
          <a:noFill/>
          <a:ln/>
        </p:spPr>
        <p:txBody>
          <a:bodyPr wrap="square" lIns="110617" tIns="93599" rIns="110617" bIns="93599" rtlCol="0" anchor="t">
            <a:spAutoFit/>
          </a:bodyPr>
          <a:lstStyle/>
          <a:p>
            <a:pPr marL="0" indent="0" algn="l">
              <a:lnSpc>
                <a:spcPts val="1300"/>
              </a:lnSpc>
              <a:buNone/>
            </a:pPr>
            <a:r>
              <a:rPr lang="en-US" sz="888" dirty="0">
                <a:solidFill>
                  <a:srgbClr val="2F2F2F"/>
                </a:solidFill>
                <a:latin typeface="Inter" pitchFamily="34" charset="0"/>
                <a:ea typeface="Inter" pitchFamily="34" charset="-122"/>
                <a:cs typeface="Inter" pitchFamily="34" charset="-120"/>
              </a:rPr>
              <a:t>PayIQ (full AP lifecycle) · ReceivableIQ (AR workbench + disputes + collections) · BillingIQ (billing + subscriptions) · Revenue Recognition (ASC 606 / IFRS 15)</a:t>
            </a:r>
            <a:endParaRPr lang="en-US" sz="888" dirty="0"/>
          </a:p>
        </p:txBody>
      </p:sp>
      <p:sp>
        <p:nvSpPr>
          <p:cNvPr id="14" name="Text 11"/>
          <p:cNvSpPr/>
          <p:nvPr/>
        </p:nvSpPr>
        <p:spPr>
          <a:xfrm>
            <a:off x="389334" y="2352749"/>
            <a:ext cx="1607344" cy="487338"/>
          </a:xfrm>
          <a:prstGeom prst="rect">
            <a:avLst/>
          </a:prstGeom>
          <a:noFill/>
          <a:ln/>
        </p:spPr>
        <p:txBody>
          <a:bodyPr wrap="square" lIns="110617" tIns="93599" rIns="110617" bIns="93599" rtlCol="0" anchor="t">
            <a:spAutoFit/>
          </a:bodyPr>
          <a:lstStyle/>
          <a:p>
            <a:pPr marL="0" indent="0" algn="l">
              <a:lnSpc>
                <a:spcPts val="1300"/>
              </a:lnSpc>
              <a:buNone/>
            </a:pPr>
            <a:r>
              <a:rPr lang="en-US" sz="834" b="1" dirty="0">
                <a:solidFill>
                  <a:srgbClr val="111111"/>
                </a:solidFill>
                <a:latin typeface="Inter" pitchFamily="34" charset="0"/>
                <a:ea typeface="Inter" pitchFamily="34" charset="-122"/>
                <a:cs typeface="Inter" pitchFamily="34" charset="-120"/>
              </a:rPr>
              <a:t>Asset &amp; Schedule Layer</a:t>
            </a:r>
            <a:endParaRPr lang="en-US" sz="834" dirty="0"/>
          </a:p>
        </p:txBody>
      </p:sp>
      <p:sp>
        <p:nvSpPr>
          <p:cNvPr id="15" name="Text 12"/>
          <p:cNvSpPr/>
          <p:nvPr/>
        </p:nvSpPr>
        <p:spPr>
          <a:xfrm>
            <a:off x="1996678" y="2352749"/>
            <a:ext cx="6743700" cy="487338"/>
          </a:xfrm>
          <a:prstGeom prst="rect">
            <a:avLst/>
          </a:prstGeom>
          <a:noFill/>
          <a:ln/>
        </p:spPr>
        <p:txBody>
          <a:bodyPr wrap="square" lIns="110617" tIns="93599" rIns="110617" bIns="93599" rtlCol="0" anchor="t">
            <a:spAutoFit/>
          </a:bodyPr>
          <a:lstStyle/>
          <a:p>
            <a:pPr marL="0" indent="0" algn="l">
              <a:lnSpc>
                <a:spcPts val="1300"/>
              </a:lnSpc>
              <a:buNone/>
            </a:pPr>
            <a:r>
              <a:rPr lang="en-US" sz="888" dirty="0">
                <a:solidFill>
                  <a:srgbClr val="2F2F2F"/>
                </a:solidFill>
                <a:latin typeface="Inter" pitchFamily="34" charset="0"/>
                <a:ea typeface="Inter" pitchFamily="34" charset="-122"/>
                <a:cs typeface="Inter" pitchFamily="34" charset="-120"/>
              </a:rPr>
              <a:t>AssetIQ (fixed assets lifecycle, depreciation, policy, rollforward) · CapEx &amp; CWIP tracking · Lease Accounting (IFRS 16 / ASC 842) · Prepaids &amp; amortisation schedules</a:t>
            </a:r>
            <a:endParaRPr lang="en-US" sz="888" dirty="0"/>
          </a:p>
        </p:txBody>
      </p:sp>
      <p:sp>
        <p:nvSpPr>
          <p:cNvPr id="16" name="Text 13"/>
          <p:cNvSpPr/>
          <p:nvPr/>
        </p:nvSpPr>
        <p:spPr>
          <a:xfrm>
            <a:off x="389334" y="2840087"/>
            <a:ext cx="1607344" cy="325822"/>
          </a:xfrm>
          <a:prstGeom prst="rect">
            <a:avLst/>
          </a:prstGeom>
          <a:noFill/>
          <a:ln/>
        </p:spPr>
        <p:txBody>
          <a:bodyPr wrap="square" lIns="110617" tIns="93599" rIns="110617" bIns="93599" rtlCol="0" anchor="t">
            <a:spAutoFit/>
          </a:bodyPr>
          <a:lstStyle/>
          <a:p>
            <a:pPr marL="0" indent="0" algn="l">
              <a:lnSpc>
                <a:spcPts val="1300"/>
              </a:lnSpc>
              <a:buNone/>
            </a:pPr>
            <a:r>
              <a:rPr lang="en-US" sz="834" b="1" dirty="0">
                <a:solidFill>
                  <a:srgbClr val="111111"/>
                </a:solidFill>
                <a:latin typeface="Inter" pitchFamily="34" charset="0"/>
                <a:ea typeface="Inter" pitchFamily="34" charset="-122"/>
                <a:cs typeface="Inter" pitchFamily="34" charset="-120"/>
              </a:rPr>
              <a:t>Operations Layer</a:t>
            </a:r>
            <a:endParaRPr lang="en-US" sz="834" dirty="0"/>
          </a:p>
        </p:txBody>
      </p:sp>
      <p:sp>
        <p:nvSpPr>
          <p:cNvPr id="17" name="Text 14"/>
          <p:cNvSpPr/>
          <p:nvPr/>
        </p:nvSpPr>
        <p:spPr>
          <a:xfrm>
            <a:off x="1996678" y="2840087"/>
            <a:ext cx="6743700" cy="325822"/>
          </a:xfrm>
          <a:prstGeom prst="rect">
            <a:avLst/>
          </a:prstGeom>
          <a:noFill/>
          <a:ln/>
        </p:spPr>
        <p:txBody>
          <a:bodyPr wrap="square" lIns="110617" tIns="93599" rIns="110617" bIns="93599" rtlCol="0" anchor="t">
            <a:spAutoFit/>
          </a:bodyPr>
          <a:lstStyle/>
          <a:p>
            <a:pPr marL="0" indent="0" algn="l">
              <a:lnSpc>
                <a:spcPts val="1300"/>
              </a:lnSpc>
              <a:buNone/>
            </a:pPr>
            <a:r>
              <a:rPr lang="en-US" sz="888" dirty="0">
                <a:solidFill>
                  <a:srgbClr val="2F2F2F"/>
                </a:solidFill>
                <a:latin typeface="Inter" pitchFamily="34" charset="0"/>
                <a:ea typeface="Inter" pitchFamily="34" charset="-122"/>
                <a:cs typeface="Inter" pitchFamily="34" charset="-120"/>
              </a:rPr>
              <a:t>Procurement · Expense Management (full lifecycle + reconciliation) · Card, OCR, reimbursement, settlement</a:t>
            </a:r>
            <a:endParaRPr lang="en-US" sz="888" dirty="0"/>
          </a:p>
        </p:txBody>
      </p:sp>
      <p:sp>
        <p:nvSpPr>
          <p:cNvPr id="18" name="Text 15"/>
          <p:cNvSpPr/>
          <p:nvPr/>
        </p:nvSpPr>
        <p:spPr>
          <a:xfrm>
            <a:off x="389334" y="3165909"/>
            <a:ext cx="1607344" cy="487338"/>
          </a:xfrm>
          <a:prstGeom prst="rect">
            <a:avLst/>
          </a:prstGeom>
          <a:noFill/>
          <a:ln/>
        </p:spPr>
        <p:txBody>
          <a:bodyPr wrap="square" lIns="110617" tIns="93599" rIns="110617" bIns="93599" rtlCol="0" anchor="t">
            <a:spAutoFit/>
          </a:bodyPr>
          <a:lstStyle/>
          <a:p>
            <a:pPr marL="0" indent="0" algn="l">
              <a:lnSpc>
                <a:spcPts val="1300"/>
              </a:lnSpc>
              <a:buNone/>
            </a:pPr>
            <a:r>
              <a:rPr lang="en-US" sz="834" b="1" dirty="0">
                <a:solidFill>
                  <a:srgbClr val="111111"/>
                </a:solidFill>
                <a:latin typeface="Inter" pitchFamily="34" charset="0"/>
                <a:ea typeface="Inter" pitchFamily="34" charset="-122"/>
                <a:cs typeface="Inter" pitchFamily="34" charset="-120"/>
              </a:rPr>
              <a:t>Governance &amp; Audit Backbone</a:t>
            </a:r>
            <a:endParaRPr lang="en-US" sz="834" dirty="0"/>
          </a:p>
        </p:txBody>
      </p:sp>
      <p:sp>
        <p:nvSpPr>
          <p:cNvPr id="19" name="Text 16"/>
          <p:cNvSpPr/>
          <p:nvPr/>
        </p:nvSpPr>
        <p:spPr>
          <a:xfrm>
            <a:off x="1996678" y="3165909"/>
            <a:ext cx="6743700" cy="487338"/>
          </a:xfrm>
          <a:prstGeom prst="rect">
            <a:avLst/>
          </a:prstGeom>
          <a:noFill/>
          <a:ln/>
        </p:spPr>
        <p:txBody>
          <a:bodyPr wrap="square" lIns="110617" tIns="93599" rIns="110617" bIns="93599" rtlCol="0" anchor="t">
            <a:spAutoFit/>
          </a:bodyPr>
          <a:lstStyle/>
          <a:p>
            <a:pPr marL="0" indent="0" algn="l">
              <a:lnSpc>
                <a:spcPts val="1300"/>
              </a:lnSpc>
              <a:buNone/>
            </a:pPr>
            <a:r>
              <a:rPr lang="en-US" sz="888" dirty="0">
                <a:solidFill>
                  <a:srgbClr val="2F2F2F"/>
                </a:solidFill>
                <a:latin typeface="Inter" pitchFamily="34" charset="0"/>
                <a:ea typeface="Inter" pitchFamily="34" charset="-122"/>
                <a:cs typeface="Inter" pitchFamily="34" charset="-120"/>
              </a:rPr>
              <a:t>Audit workflows + PBC tracking · Evidence Vault (cross-module linkage) · Compliance &amp; control tracking</a:t>
            </a:r>
            <a:endParaRPr lang="en-US" sz="888" dirty="0"/>
          </a:p>
        </p:txBody>
      </p:sp>
      <p:sp>
        <p:nvSpPr>
          <p:cNvPr id="20" name="Text 17"/>
          <p:cNvSpPr/>
          <p:nvPr/>
        </p:nvSpPr>
        <p:spPr>
          <a:xfrm>
            <a:off x="385763" y="3756831"/>
            <a:ext cx="8143875" cy="552915"/>
          </a:xfrm>
          <a:prstGeom prst="rect">
            <a:avLst/>
          </a:prstGeom>
          <a:noFill/>
          <a:ln/>
        </p:spPr>
        <p:txBody>
          <a:bodyPr wrap="square" lIns="0" tIns="119126" rIns="0" bIns="0" rtlCol="0" anchor="t">
            <a:spAutoFit/>
          </a:bodyPr>
          <a:lstStyle/>
          <a:p>
            <a:pPr marL="0" indent="0" algn="l">
              <a:lnSpc>
                <a:spcPts val="1800"/>
              </a:lnSpc>
              <a:buNone/>
            </a:pPr>
            <a:r>
              <a:rPr lang="en-US" sz="1193" b="1" dirty="0">
                <a:solidFill>
                  <a:srgbClr val="9F1D20"/>
                </a:solidFill>
                <a:latin typeface="Inter" pitchFamily="34" charset="0"/>
                <a:ea typeface="Inter" pitchFamily="34" charset="-122"/>
                <a:cs typeface="Inter" pitchFamily="34" charset="-120"/>
              </a:rPr>
              <a:t>What matters is not the number of modules.</a:t>
            </a:r>
            <a:r>
              <a:rPr lang="en-US" sz="1269" dirty="0">
                <a:solidFill>
                  <a:srgbClr val="111111"/>
                </a:solidFill>
                <a:latin typeface="Inter" pitchFamily="34" charset="0"/>
                <a:ea typeface="Inter" pitchFamily="34" charset="-122"/>
                <a:cs typeface="Inter" pitchFamily="34" charset="-120"/>
              </a:rPr>
              <a:t> What matters is that every module runs on the same architecture, eliminating reconciliation between tools and removing the integration tax at the core.</a:t>
            </a:r>
            <a:endParaRPr lang="en-US" sz="1193"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00050" y="271463"/>
            <a:ext cx="8343900"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GO-TO-MARKET</a:t>
            </a:r>
            <a:endParaRPr lang="en-US" sz="584" dirty="0"/>
          </a:p>
        </p:txBody>
      </p:sp>
      <p:sp>
        <p:nvSpPr>
          <p:cNvPr id="4" name="Text 1"/>
          <p:cNvSpPr/>
          <p:nvPr/>
        </p:nvSpPr>
        <p:spPr>
          <a:xfrm>
            <a:off x="400050" y="426839"/>
            <a:ext cx="8343900"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Win the Close, Then Expand</a:t>
            </a:r>
            <a:endParaRPr lang="en-US" sz="1924" dirty="0"/>
          </a:p>
        </p:txBody>
      </p:sp>
      <p:sp>
        <p:nvSpPr>
          <p:cNvPr id="5" name="Text 2"/>
          <p:cNvSpPr/>
          <p:nvPr/>
        </p:nvSpPr>
        <p:spPr>
          <a:xfrm>
            <a:off x="400050" y="776018"/>
            <a:ext cx="7715250" cy="389725"/>
          </a:xfrm>
          <a:prstGeom prst="rect">
            <a:avLst/>
          </a:prstGeom>
          <a:noFill/>
          <a:ln/>
        </p:spPr>
        <p:txBody>
          <a:bodyPr wrap="square" lIns="0" tIns="0" rIns="0" bIns="0" rtlCol="0" anchor="t">
            <a:spAutoFit/>
          </a:bodyPr>
          <a:lstStyle/>
          <a:p>
            <a:pPr marL="0" indent="0" algn="l">
              <a:lnSpc>
                <a:spcPts val="1500"/>
              </a:lnSpc>
              <a:buNone/>
            </a:pPr>
            <a:r>
              <a:rPr lang="en-US" sz="1159" dirty="0">
                <a:solidFill>
                  <a:srgbClr val="2F2F2F"/>
                </a:solidFill>
                <a:latin typeface="Inter" pitchFamily="34" charset="0"/>
                <a:ea typeface="Inter" pitchFamily="34" charset="-122"/>
                <a:cs typeface="Inter" pitchFamily="34" charset="-120"/>
              </a:rPr>
              <a:t>Lunari does not go to market with all 22 modules. It enters through the one problem every CFO can measure immediately: the monthly close.</a:t>
            </a:r>
            <a:endParaRPr lang="en-US" sz="1159" dirty="0"/>
          </a:p>
        </p:txBody>
      </p:sp>
      <p:sp>
        <p:nvSpPr>
          <p:cNvPr id="6" name="Text 3"/>
          <p:cNvSpPr/>
          <p:nvPr/>
        </p:nvSpPr>
        <p:spPr>
          <a:xfrm>
            <a:off x="400050" y="1394343"/>
            <a:ext cx="2571750"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PHASE 1</a:t>
            </a:r>
            <a:endParaRPr lang="en-US" sz="584" dirty="0"/>
          </a:p>
        </p:txBody>
      </p:sp>
      <p:sp>
        <p:nvSpPr>
          <p:cNvPr id="7" name="Text 4"/>
          <p:cNvSpPr/>
          <p:nvPr/>
        </p:nvSpPr>
        <p:spPr>
          <a:xfrm>
            <a:off x="400050" y="1549719"/>
            <a:ext cx="2571750" cy="224024"/>
          </a:xfrm>
          <a:prstGeom prst="rect">
            <a:avLst/>
          </a:prstGeom>
          <a:noFill/>
          <a:ln/>
        </p:spPr>
        <p:txBody>
          <a:bodyPr wrap="none" lIns="0" tIns="0" rIns="0" bIns="0" rtlCol="0" anchor="t">
            <a:spAutoFit/>
          </a:bodyPr>
          <a:lstStyle/>
          <a:p>
            <a:pPr marL="0" indent="0" algn="l">
              <a:lnSpc>
                <a:spcPts val="1800"/>
              </a:lnSpc>
              <a:buNone/>
            </a:pPr>
            <a:r>
              <a:rPr lang="en-US" sz="1397" b="1" dirty="0">
                <a:solidFill>
                  <a:srgbClr val="111111"/>
                </a:solidFill>
                <a:latin typeface="Inter" pitchFamily="34" charset="0"/>
                <a:ea typeface="Inter" pitchFamily="34" charset="-122"/>
                <a:cs typeface="Inter" pitchFamily="34" charset="-120"/>
              </a:rPr>
              <a:t>Beachhead</a:t>
            </a:r>
            <a:endParaRPr lang="en-US" sz="1397" dirty="0"/>
          </a:p>
        </p:txBody>
      </p:sp>
      <p:sp>
        <p:nvSpPr>
          <p:cNvPr id="8" name="Text 5"/>
          <p:cNvSpPr/>
          <p:nvPr/>
        </p:nvSpPr>
        <p:spPr>
          <a:xfrm>
            <a:off x="400050" y="1802318"/>
            <a:ext cx="2571750" cy="146447"/>
          </a:xfrm>
          <a:prstGeom prst="rect">
            <a:avLst/>
          </a:prstGeom>
          <a:noFill/>
          <a:ln/>
        </p:spPr>
        <p:txBody>
          <a:bodyPr wrap="none" lIns="0" tIns="0" rIns="0" bIns="0" rtlCol="0" anchor="t">
            <a:spAutoFit/>
          </a:bodyPr>
          <a:lstStyle/>
          <a:p>
            <a:pPr marL="0" indent="0" algn="l">
              <a:lnSpc>
                <a:spcPts val="1200"/>
              </a:lnSpc>
              <a:buNone/>
            </a:pPr>
            <a:r>
              <a:rPr lang="en-US" sz="885" b="1" dirty="0">
                <a:solidFill>
                  <a:srgbClr val="9F1D20"/>
                </a:solidFill>
                <a:latin typeface="Inter" pitchFamily="34" charset="0"/>
                <a:ea typeface="Inter" pitchFamily="34" charset="-122"/>
                <a:cs typeface="Inter" pitchFamily="34" charset="-120"/>
              </a:rPr>
              <a:t>0–6 months · CloseIQ</a:t>
            </a:r>
            <a:endParaRPr lang="en-US" sz="885" dirty="0"/>
          </a:p>
        </p:txBody>
      </p:sp>
      <p:sp>
        <p:nvSpPr>
          <p:cNvPr id="9" name="Text 6"/>
          <p:cNvSpPr/>
          <p:nvPr/>
        </p:nvSpPr>
        <p:spPr>
          <a:xfrm>
            <a:off x="400050" y="2034490"/>
            <a:ext cx="2571750" cy="765721"/>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2F2F2F"/>
                </a:solidFill>
                <a:latin typeface="Inter" pitchFamily="34" charset="0"/>
                <a:ea typeface="Inter" pitchFamily="34" charset="-122"/>
                <a:cs typeface="Inter" pitchFamily="34" charset="-120"/>
              </a:rPr>
              <a:t>The close is the highest-pain, highest-visibility workflow in mid-market finance. Winning the close wins the relationship and opens every adjacent module.</a:t>
            </a:r>
            <a:endParaRPr lang="en-US" sz="1050" dirty="0"/>
          </a:p>
        </p:txBody>
      </p:sp>
      <p:sp>
        <p:nvSpPr>
          <p:cNvPr id="10" name="Text 7"/>
          <p:cNvSpPr/>
          <p:nvPr/>
        </p:nvSpPr>
        <p:spPr>
          <a:xfrm>
            <a:off x="3114675" y="1394343"/>
            <a:ext cx="2571750"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PHASE 2</a:t>
            </a:r>
            <a:endParaRPr lang="en-US" sz="584" dirty="0"/>
          </a:p>
        </p:txBody>
      </p:sp>
      <p:sp>
        <p:nvSpPr>
          <p:cNvPr id="11" name="Text 8"/>
          <p:cNvSpPr/>
          <p:nvPr/>
        </p:nvSpPr>
        <p:spPr>
          <a:xfrm>
            <a:off x="3114675" y="1549719"/>
            <a:ext cx="2571750" cy="224024"/>
          </a:xfrm>
          <a:prstGeom prst="rect">
            <a:avLst/>
          </a:prstGeom>
          <a:noFill/>
          <a:ln/>
        </p:spPr>
        <p:txBody>
          <a:bodyPr wrap="none" lIns="0" tIns="0" rIns="0" bIns="0" rtlCol="0" anchor="t">
            <a:spAutoFit/>
          </a:bodyPr>
          <a:lstStyle/>
          <a:p>
            <a:pPr marL="0" indent="0" algn="l">
              <a:lnSpc>
                <a:spcPts val="1800"/>
              </a:lnSpc>
              <a:buNone/>
            </a:pPr>
            <a:r>
              <a:rPr lang="en-US" sz="1397" b="1" dirty="0">
                <a:solidFill>
                  <a:srgbClr val="111111"/>
                </a:solidFill>
                <a:latin typeface="Inter" pitchFamily="34" charset="0"/>
                <a:ea typeface="Inter" pitchFamily="34" charset="-122"/>
                <a:cs typeface="Inter" pitchFamily="34" charset="-120"/>
              </a:rPr>
              <a:t>Expansion</a:t>
            </a:r>
            <a:endParaRPr lang="en-US" sz="1397" dirty="0"/>
          </a:p>
        </p:txBody>
      </p:sp>
      <p:sp>
        <p:nvSpPr>
          <p:cNvPr id="12" name="Text 9"/>
          <p:cNvSpPr/>
          <p:nvPr/>
        </p:nvSpPr>
        <p:spPr>
          <a:xfrm>
            <a:off x="3114675" y="1802318"/>
            <a:ext cx="2571750" cy="146447"/>
          </a:xfrm>
          <a:prstGeom prst="rect">
            <a:avLst/>
          </a:prstGeom>
          <a:noFill/>
          <a:ln/>
        </p:spPr>
        <p:txBody>
          <a:bodyPr wrap="none" lIns="0" tIns="0" rIns="0" bIns="0" rtlCol="0" anchor="t">
            <a:spAutoFit/>
          </a:bodyPr>
          <a:lstStyle/>
          <a:p>
            <a:pPr marL="0" indent="0" algn="l">
              <a:lnSpc>
                <a:spcPts val="1200"/>
              </a:lnSpc>
              <a:buNone/>
            </a:pPr>
            <a:r>
              <a:rPr lang="en-US" sz="885" b="1" dirty="0">
                <a:solidFill>
                  <a:srgbClr val="9F1D20"/>
                </a:solidFill>
                <a:latin typeface="Inter" pitchFamily="34" charset="0"/>
                <a:ea typeface="Inter" pitchFamily="34" charset="-122"/>
                <a:cs typeface="Inter" pitchFamily="34" charset="-120"/>
              </a:rPr>
              <a:t>6–18 months · AP, AR, Reconciliation</a:t>
            </a:r>
            <a:endParaRPr lang="en-US" sz="885" dirty="0"/>
          </a:p>
        </p:txBody>
      </p:sp>
      <p:sp>
        <p:nvSpPr>
          <p:cNvPr id="13" name="Text 10"/>
          <p:cNvSpPr/>
          <p:nvPr/>
        </p:nvSpPr>
        <p:spPr>
          <a:xfrm>
            <a:off x="3114675" y="2034490"/>
            <a:ext cx="2571750" cy="765721"/>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2F2F2F"/>
                </a:solidFill>
                <a:latin typeface="Inter" pitchFamily="34" charset="0"/>
                <a:ea typeface="Inter" pitchFamily="34" charset="-122"/>
                <a:cs typeface="Inter" pitchFamily="34" charset="-120"/>
              </a:rPr>
              <a:t>Once the close runs inside Lunari, the data is already there, the trust is already there, and the adjacent workflows become natural product pull.</a:t>
            </a:r>
            <a:endParaRPr lang="en-US" sz="1050" dirty="0"/>
          </a:p>
        </p:txBody>
      </p:sp>
      <p:sp>
        <p:nvSpPr>
          <p:cNvPr id="14" name="Text 11"/>
          <p:cNvSpPr/>
          <p:nvPr/>
        </p:nvSpPr>
        <p:spPr>
          <a:xfrm>
            <a:off x="5829300" y="1394343"/>
            <a:ext cx="2571750"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PHASE 3</a:t>
            </a:r>
            <a:endParaRPr lang="en-US" sz="584" dirty="0"/>
          </a:p>
        </p:txBody>
      </p:sp>
      <p:sp>
        <p:nvSpPr>
          <p:cNvPr id="15" name="Text 12"/>
          <p:cNvSpPr/>
          <p:nvPr/>
        </p:nvSpPr>
        <p:spPr>
          <a:xfrm>
            <a:off x="5829300" y="1549719"/>
            <a:ext cx="2571750" cy="224024"/>
          </a:xfrm>
          <a:prstGeom prst="rect">
            <a:avLst/>
          </a:prstGeom>
          <a:noFill/>
          <a:ln/>
        </p:spPr>
        <p:txBody>
          <a:bodyPr wrap="none" lIns="0" tIns="0" rIns="0" bIns="0" rtlCol="0" anchor="t">
            <a:spAutoFit/>
          </a:bodyPr>
          <a:lstStyle/>
          <a:p>
            <a:pPr marL="0" indent="0" algn="l">
              <a:lnSpc>
                <a:spcPts val="1800"/>
              </a:lnSpc>
              <a:buNone/>
            </a:pPr>
            <a:r>
              <a:rPr lang="en-US" sz="1397" b="1" dirty="0">
                <a:solidFill>
                  <a:srgbClr val="111111"/>
                </a:solidFill>
                <a:latin typeface="Inter" pitchFamily="34" charset="0"/>
                <a:ea typeface="Inter" pitchFamily="34" charset="-122"/>
                <a:cs typeface="Inter" pitchFamily="34" charset="-120"/>
              </a:rPr>
              <a:t>Platform</a:t>
            </a:r>
            <a:endParaRPr lang="en-US" sz="1397" dirty="0"/>
          </a:p>
        </p:txBody>
      </p:sp>
      <p:sp>
        <p:nvSpPr>
          <p:cNvPr id="16" name="Text 13"/>
          <p:cNvSpPr/>
          <p:nvPr/>
        </p:nvSpPr>
        <p:spPr>
          <a:xfrm>
            <a:off x="5829300" y="1802318"/>
            <a:ext cx="2571750" cy="146447"/>
          </a:xfrm>
          <a:prstGeom prst="rect">
            <a:avLst/>
          </a:prstGeom>
          <a:noFill/>
          <a:ln/>
        </p:spPr>
        <p:txBody>
          <a:bodyPr wrap="none" lIns="0" tIns="0" rIns="0" bIns="0" rtlCol="0" anchor="t">
            <a:spAutoFit/>
          </a:bodyPr>
          <a:lstStyle/>
          <a:p>
            <a:pPr marL="0" indent="0" algn="l">
              <a:lnSpc>
                <a:spcPts val="1200"/>
              </a:lnSpc>
              <a:buNone/>
            </a:pPr>
            <a:r>
              <a:rPr lang="en-US" sz="885" b="1" dirty="0">
                <a:solidFill>
                  <a:srgbClr val="9F1D20"/>
                </a:solidFill>
                <a:latin typeface="Inter" pitchFamily="34" charset="0"/>
                <a:ea typeface="Inter" pitchFamily="34" charset="-122"/>
                <a:cs typeface="Inter" pitchFamily="34" charset="-120"/>
              </a:rPr>
              <a:t>18–36 months · Full Finance OS</a:t>
            </a:r>
            <a:endParaRPr lang="en-US" sz="885" dirty="0"/>
          </a:p>
        </p:txBody>
      </p:sp>
      <p:sp>
        <p:nvSpPr>
          <p:cNvPr id="17" name="Text 14"/>
          <p:cNvSpPr/>
          <p:nvPr/>
        </p:nvSpPr>
        <p:spPr>
          <a:xfrm>
            <a:off x="5829300" y="2034490"/>
            <a:ext cx="2571750" cy="574291"/>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2F2F2F"/>
                </a:solidFill>
                <a:latin typeface="Inter" pitchFamily="34" charset="0"/>
                <a:ea typeface="Inter" pitchFamily="34" charset="-122"/>
                <a:cs typeface="Inter" pitchFamily="34" charset="-120"/>
              </a:rPr>
              <a:t>The full 22-module system becomes the default operating layer for mid-market finance teams globally.</a:t>
            </a:r>
            <a:endParaRPr lang="en-US" sz="1050" dirty="0"/>
          </a:p>
        </p:txBody>
      </p:sp>
      <p:sp>
        <p:nvSpPr>
          <p:cNvPr id="18" name="Text 15"/>
          <p:cNvSpPr/>
          <p:nvPr/>
        </p:nvSpPr>
        <p:spPr>
          <a:xfrm>
            <a:off x="400050" y="3687487"/>
            <a:ext cx="185737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TARGET</a:t>
            </a:r>
            <a:endParaRPr lang="en-US" sz="584" dirty="0"/>
          </a:p>
        </p:txBody>
      </p:sp>
      <p:sp>
        <p:nvSpPr>
          <p:cNvPr id="19" name="Text 16"/>
          <p:cNvSpPr/>
          <p:nvPr/>
        </p:nvSpPr>
        <p:spPr>
          <a:xfrm>
            <a:off x="400050" y="3835719"/>
            <a:ext cx="1857375" cy="537456"/>
          </a:xfrm>
          <a:prstGeom prst="rect">
            <a:avLst/>
          </a:prstGeom>
          <a:noFill/>
          <a:ln/>
        </p:spPr>
        <p:txBody>
          <a:bodyPr wrap="square" lIns="0" tIns="0" rIns="0" bIns="0" rtlCol="0" anchor="t">
            <a:spAutoFit/>
          </a:bodyPr>
          <a:lstStyle/>
          <a:p>
            <a:pPr marL="0" indent="0" algn="l">
              <a:lnSpc>
                <a:spcPts val="1400"/>
              </a:lnSpc>
              <a:buNone/>
            </a:pPr>
            <a:r>
              <a:rPr lang="en-US" sz="996" dirty="0">
                <a:solidFill>
                  <a:srgbClr val="111111"/>
                </a:solidFill>
                <a:latin typeface="Inter" pitchFamily="34" charset="0"/>
                <a:ea typeface="Inter" pitchFamily="34" charset="-122"/>
                <a:cs typeface="Inter" pitchFamily="34" charset="-120"/>
              </a:rPr>
              <a:t>Series A–C companies with 50–500 employees and $10M–$200M revenue</a:t>
            </a:r>
            <a:endParaRPr lang="en-US" sz="996" dirty="0"/>
          </a:p>
        </p:txBody>
      </p:sp>
      <p:sp>
        <p:nvSpPr>
          <p:cNvPr id="20" name="Text 17"/>
          <p:cNvSpPr/>
          <p:nvPr/>
        </p:nvSpPr>
        <p:spPr>
          <a:xfrm>
            <a:off x="2371725" y="3687487"/>
            <a:ext cx="2607469"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ICP</a:t>
            </a:r>
            <a:endParaRPr lang="en-US" sz="584" dirty="0"/>
          </a:p>
        </p:txBody>
      </p:sp>
      <p:sp>
        <p:nvSpPr>
          <p:cNvPr id="21" name="Text 18"/>
          <p:cNvSpPr/>
          <p:nvPr/>
        </p:nvSpPr>
        <p:spPr>
          <a:xfrm>
            <a:off x="2371725" y="3835719"/>
            <a:ext cx="2607469" cy="358304"/>
          </a:xfrm>
          <a:prstGeom prst="rect">
            <a:avLst/>
          </a:prstGeom>
          <a:noFill/>
          <a:ln/>
        </p:spPr>
        <p:txBody>
          <a:bodyPr wrap="square" lIns="0" tIns="0" rIns="0" bIns="0" rtlCol="0" anchor="t">
            <a:spAutoFit/>
          </a:bodyPr>
          <a:lstStyle/>
          <a:p>
            <a:pPr marL="0" indent="0" algn="l">
              <a:lnSpc>
                <a:spcPts val="1400"/>
              </a:lnSpc>
              <a:buNone/>
            </a:pPr>
            <a:r>
              <a:rPr lang="en-US" sz="996" dirty="0">
                <a:solidFill>
                  <a:srgbClr val="111111"/>
                </a:solidFill>
                <a:latin typeface="Inter" pitchFamily="34" charset="0"/>
                <a:ea typeface="Inter" pitchFamily="34" charset="-122"/>
                <a:cs typeface="Inter" pitchFamily="34" charset="-120"/>
              </a:rPr>
              <a:t>Head of Finance, VP Finance, or Controller currently closing in 8–10 days</a:t>
            </a:r>
            <a:endParaRPr lang="en-US" sz="996" dirty="0"/>
          </a:p>
        </p:txBody>
      </p:sp>
      <p:sp>
        <p:nvSpPr>
          <p:cNvPr id="22" name="Text 19"/>
          <p:cNvSpPr/>
          <p:nvPr/>
        </p:nvSpPr>
        <p:spPr>
          <a:xfrm>
            <a:off x="5093494" y="3687487"/>
            <a:ext cx="1750219"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ENTRY PRICE</a:t>
            </a:r>
            <a:endParaRPr lang="en-US" sz="584" dirty="0"/>
          </a:p>
        </p:txBody>
      </p:sp>
      <p:sp>
        <p:nvSpPr>
          <p:cNvPr id="23" name="Text 20"/>
          <p:cNvSpPr/>
          <p:nvPr/>
        </p:nvSpPr>
        <p:spPr>
          <a:xfrm>
            <a:off x="5093494" y="3835719"/>
            <a:ext cx="1750219" cy="179152"/>
          </a:xfrm>
          <a:prstGeom prst="rect">
            <a:avLst/>
          </a:prstGeom>
          <a:noFill/>
          <a:ln/>
        </p:spPr>
        <p:txBody>
          <a:bodyPr wrap="none" lIns="0" tIns="0" rIns="0" bIns="0" rtlCol="0" anchor="t">
            <a:spAutoFit/>
          </a:bodyPr>
          <a:lstStyle/>
          <a:p>
            <a:pPr marL="0" indent="0" algn="l">
              <a:lnSpc>
                <a:spcPts val="1400"/>
              </a:lnSpc>
              <a:buNone/>
            </a:pPr>
            <a:r>
              <a:rPr lang="en-US" sz="996" dirty="0">
                <a:solidFill>
                  <a:srgbClr val="111111"/>
                </a:solidFill>
                <a:latin typeface="Inter" pitchFamily="34" charset="0"/>
                <a:ea typeface="Inter" pitchFamily="34" charset="-122"/>
                <a:cs typeface="Inter" pitchFamily="34" charset="-120"/>
              </a:rPr>
              <a:t>$2,500–$5,000/month</a:t>
            </a:r>
            <a:endParaRPr lang="en-US" sz="996" dirty="0"/>
          </a:p>
        </p:txBody>
      </p:sp>
      <p:sp>
        <p:nvSpPr>
          <p:cNvPr id="24" name="Text 21"/>
          <p:cNvSpPr/>
          <p:nvPr/>
        </p:nvSpPr>
        <p:spPr>
          <a:xfrm>
            <a:off x="6958013" y="3687487"/>
            <a:ext cx="1785938"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SUCCESS METRIC</a:t>
            </a:r>
            <a:endParaRPr lang="en-US" sz="584" dirty="0"/>
          </a:p>
        </p:txBody>
      </p:sp>
      <p:sp>
        <p:nvSpPr>
          <p:cNvPr id="25" name="Text 22"/>
          <p:cNvSpPr/>
          <p:nvPr/>
        </p:nvSpPr>
        <p:spPr>
          <a:xfrm>
            <a:off x="6958013" y="3835719"/>
            <a:ext cx="1785938" cy="358304"/>
          </a:xfrm>
          <a:prstGeom prst="rect">
            <a:avLst/>
          </a:prstGeom>
          <a:noFill/>
          <a:ln/>
        </p:spPr>
        <p:txBody>
          <a:bodyPr wrap="square" lIns="0" tIns="0" rIns="0" bIns="0" rtlCol="0" anchor="t">
            <a:spAutoFit/>
          </a:bodyPr>
          <a:lstStyle/>
          <a:p>
            <a:pPr marL="0" indent="0" algn="l">
              <a:lnSpc>
                <a:spcPts val="1400"/>
              </a:lnSpc>
              <a:buNone/>
            </a:pPr>
            <a:r>
              <a:rPr lang="en-US" sz="996" dirty="0">
                <a:solidFill>
                  <a:srgbClr val="111111"/>
                </a:solidFill>
                <a:latin typeface="Inter" pitchFamily="34" charset="0"/>
                <a:ea typeface="Inter" pitchFamily="34" charset="-122"/>
                <a:cs typeface="Inter" pitchFamily="34" charset="-120"/>
              </a:rPr>
              <a:t>Close in 3 days or fewer within 90 days</a:t>
            </a:r>
            <a:endParaRPr lang="en-US" sz="996"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00050" y="271463"/>
            <a:ext cx="8343900"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MARKET OPPORTUNITY</a:t>
            </a:r>
            <a:endParaRPr lang="en-US" sz="584" dirty="0"/>
          </a:p>
        </p:txBody>
      </p:sp>
      <p:sp>
        <p:nvSpPr>
          <p:cNvPr id="4" name="Text 1"/>
          <p:cNvSpPr/>
          <p:nvPr/>
        </p:nvSpPr>
        <p:spPr>
          <a:xfrm>
            <a:off x="400050" y="426839"/>
            <a:ext cx="8343900"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The Largest Underserved Segment in Enterprise Software</a:t>
            </a:r>
            <a:endParaRPr lang="en-US" sz="1924" dirty="0"/>
          </a:p>
        </p:txBody>
      </p:sp>
      <p:sp>
        <p:nvSpPr>
          <p:cNvPr id="5" name="Text 2"/>
          <p:cNvSpPr/>
          <p:nvPr/>
        </p:nvSpPr>
        <p:spPr>
          <a:xfrm>
            <a:off x="400050" y="776018"/>
            <a:ext cx="7572375" cy="389725"/>
          </a:xfrm>
          <a:prstGeom prst="rect">
            <a:avLst/>
          </a:prstGeom>
          <a:noFill/>
          <a:ln/>
        </p:spPr>
        <p:txBody>
          <a:bodyPr wrap="square" lIns="0" tIns="0" rIns="0" bIns="0" rtlCol="0" anchor="t">
            <a:spAutoFit/>
          </a:bodyPr>
          <a:lstStyle/>
          <a:p>
            <a:pPr marL="0" indent="0" algn="l">
              <a:lnSpc>
                <a:spcPts val="1500"/>
              </a:lnSpc>
              <a:buNone/>
            </a:pPr>
            <a:r>
              <a:rPr lang="en-US" sz="1159" dirty="0">
                <a:solidFill>
                  <a:srgbClr val="2F2F2F"/>
                </a:solidFill>
                <a:latin typeface="Inter" pitchFamily="34" charset="0"/>
                <a:ea typeface="Inter" pitchFamily="34" charset="-122"/>
                <a:cs typeface="Inter" pitchFamily="34" charset="-120"/>
              </a:rPr>
              <a:t>About </a:t>
            </a:r>
            <a:r>
              <a:rPr lang="en-US" sz="1090" b="1" dirty="0">
                <a:solidFill>
                  <a:srgbClr val="2F2F2F"/>
                </a:solidFill>
                <a:latin typeface="Inter" pitchFamily="34" charset="0"/>
                <a:ea typeface="Inter" pitchFamily="34" charset="-122"/>
                <a:cs typeface="Inter" pitchFamily="34" charset="-120"/>
              </a:rPr>
              <a:t>200,000 companies</a:t>
            </a:r>
            <a:r>
              <a:rPr lang="en-US" sz="1159" dirty="0">
                <a:solidFill>
                  <a:srgbClr val="2F2F2F"/>
                </a:solidFill>
                <a:latin typeface="Inter" pitchFamily="34" charset="0"/>
                <a:ea typeface="Inter" pitchFamily="34" charset="-122"/>
                <a:cs typeface="Inter" pitchFamily="34" charset="-120"/>
              </a:rPr>
              <a:t> are stuck between software that is too simple and software that is too expensive. That gap is the market.</a:t>
            </a:r>
            <a:endParaRPr lang="en-US" sz="1159" dirty="0"/>
          </a:p>
        </p:txBody>
      </p:sp>
      <p:sp>
        <p:nvSpPr>
          <p:cNvPr id="6" name="Shape 3"/>
          <p:cNvSpPr/>
          <p:nvPr/>
        </p:nvSpPr>
        <p:spPr>
          <a:xfrm>
            <a:off x="403622" y="1297902"/>
            <a:ext cx="1712100" cy="486668"/>
          </a:xfrm>
          <a:prstGeom prst="rect">
            <a:avLst/>
          </a:prstGeom>
          <a:solidFill>
            <a:srgbClr val="EEE7DD"/>
          </a:solidFill>
          <a:ln w="9144">
            <a:solidFill>
              <a:srgbClr val="D8CFC6"/>
            </a:solidFill>
            <a:prstDash val="solid"/>
          </a:ln>
        </p:spPr>
        <p:txBody>
          <a:bodyPr/>
          <a:lstStyle/>
          <a:p>
            <a:endParaRPr lang="en-US"/>
          </a:p>
        </p:txBody>
      </p:sp>
      <p:sp>
        <p:nvSpPr>
          <p:cNvPr id="7" name="Text 4"/>
          <p:cNvSpPr/>
          <p:nvPr/>
        </p:nvSpPr>
        <p:spPr>
          <a:xfrm>
            <a:off x="403622" y="1297902"/>
            <a:ext cx="1712100" cy="486668"/>
          </a:xfrm>
          <a:prstGeom prst="rect">
            <a:avLst/>
          </a:prstGeom>
          <a:noFill/>
          <a:ln/>
        </p:spPr>
        <p:txBody>
          <a:bodyPr wrap="square" lIns="119126" tIns="102108" rIns="119126" bIns="102108"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Segment</a:t>
            </a:r>
            <a:endParaRPr lang="en-US" sz="885" dirty="0"/>
          </a:p>
        </p:txBody>
      </p:sp>
      <p:sp>
        <p:nvSpPr>
          <p:cNvPr id="8" name="Shape 5"/>
          <p:cNvSpPr/>
          <p:nvPr/>
        </p:nvSpPr>
        <p:spPr>
          <a:xfrm>
            <a:off x="2115722" y="1297902"/>
            <a:ext cx="1712100" cy="486668"/>
          </a:xfrm>
          <a:prstGeom prst="rect">
            <a:avLst/>
          </a:prstGeom>
          <a:solidFill>
            <a:srgbClr val="EEE7DD"/>
          </a:solidFill>
          <a:ln w="9144">
            <a:solidFill>
              <a:srgbClr val="D8CFC6"/>
            </a:solidFill>
            <a:prstDash val="solid"/>
          </a:ln>
        </p:spPr>
        <p:txBody>
          <a:bodyPr/>
          <a:lstStyle/>
          <a:p>
            <a:endParaRPr lang="en-US"/>
          </a:p>
        </p:txBody>
      </p:sp>
      <p:sp>
        <p:nvSpPr>
          <p:cNvPr id="9" name="Text 6"/>
          <p:cNvSpPr/>
          <p:nvPr/>
        </p:nvSpPr>
        <p:spPr>
          <a:xfrm>
            <a:off x="2115722" y="1297902"/>
            <a:ext cx="1712100" cy="486668"/>
          </a:xfrm>
          <a:prstGeom prst="rect">
            <a:avLst/>
          </a:prstGeom>
          <a:noFill/>
          <a:ln/>
        </p:spPr>
        <p:txBody>
          <a:bodyPr wrap="square" lIns="119126" tIns="102108" rIns="119126" bIns="102108"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Size</a:t>
            </a:r>
            <a:endParaRPr lang="en-US" sz="885" dirty="0"/>
          </a:p>
        </p:txBody>
      </p:sp>
      <p:sp>
        <p:nvSpPr>
          <p:cNvPr id="10" name="Shape 7"/>
          <p:cNvSpPr/>
          <p:nvPr/>
        </p:nvSpPr>
        <p:spPr>
          <a:xfrm>
            <a:off x="3827822" y="1297902"/>
            <a:ext cx="1712156" cy="486668"/>
          </a:xfrm>
          <a:prstGeom prst="rect">
            <a:avLst/>
          </a:prstGeom>
          <a:solidFill>
            <a:srgbClr val="EEE7DD"/>
          </a:solidFill>
          <a:ln w="9144">
            <a:solidFill>
              <a:srgbClr val="D8CFC6"/>
            </a:solidFill>
            <a:prstDash val="solid"/>
          </a:ln>
        </p:spPr>
        <p:txBody>
          <a:bodyPr/>
          <a:lstStyle/>
          <a:p>
            <a:endParaRPr lang="en-US"/>
          </a:p>
        </p:txBody>
      </p:sp>
      <p:sp>
        <p:nvSpPr>
          <p:cNvPr id="11" name="Text 8"/>
          <p:cNvSpPr/>
          <p:nvPr/>
        </p:nvSpPr>
        <p:spPr>
          <a:xfrm>
            <a:off x="3827822" y="1297902"/>
            <a:ext cx="1712156" cy="486668"/>
          </a:xfrm>
          <a:prstGeom prst="rect">
            <a:avLst/>
          </a:prstGeom>
          <a:noFill/>
          <a:ln/>
        </p:spPr>
        <p:txBody>
          <a:bodyPr wrap="square" lIns="119126" tIns="102108" rIns="119126" bIns="102108"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Current solution</a:t>
            </a:r>
            <a:endParaRPr lang="en-US" sz="885" dirty="0"/>
          </a:p>
        </p:txBody>
      </p:sp>
      <p:sp>
        <p:nvSpPr>
          <p:cNvPr id="12" name="Text 9"/>
          <p:cNvSpPr/>
          <p:nvPr/>
        </p:nvSpPr>
        <p:spPr>
          <a:xfrm>
            <a:off x="403622" y="1777203"/>
            <a:ext cx="1712100" cy="770409"/>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SMB (&lt;$10M revenue)</a:t>
            </a:r>
            <a:endParaRPr lang="en-US" sz="942" dirty="0"/>
          </a:p>
        </p:txBody>
      </p:sp>
      <p:sp>
        <p:nvSpPr>
          <p:cNvPr id="13" name="Text 10"/>
          <p:cNvSpPr/>
          <p:nvPr/>
        </p:nvSpPr>
        <p:spPr>
          <a:xfrm>
            <a:off x="2115722" y="1777203"/>
            <a:ext cx="1712100" cy="770409"/>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Served by QuickBooks / Xero</a:t>
            </a:r>
            <a:endParaRPr lang="en-US" sz="942" dirty="0"/>
          </a:p>
        </p:txBody>
      </p:sp>
      <p:sp>
        <p:nvSpPr>
          <p:cNvPr id="14" name="Text 11"/>
          <p:cNvSpPr/>
          <p:nvPr/>
        </p:nvSpPr>
        <p:spPr>
          <a:xfrm>
            <a:off x="3827822" y="1777203"/>
            <a:ext cx="1712156" cy="770409"/>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Adequate — not the target</a:t>
            </a:r>
            <a:endParaRPr lang="en-US" sz="942" dirty="0"/>
          </a:p>
        </p:txBody>
      </p:sp>
      <p:sp>
        <p:nvSpPr>
          <p:cNvPr id="15" name="Text 12"/>
          <p:cNvSpPr/>
          <p:nvPr/>
        </p:nvSpPr>
        <p:spPr>
          <a:xfrm>
            <a:off x="507206" y="2647624"/>
            <a:ext cx="1157678" cy="310028"/>
          </a:xfrm>
          <a:prstGeom prst="rect">
            <a:avLst/>
          </a:prstGeom>
          <a:noFill/>
          <a:ln/>
        </p:spPr>
        <p:txBody>
          <a:bodyPr wrap="square" lIns="0" tIns="0" rIns="0" bIns="0" rtlCol="0" anchor="t">
            <a:spAutoFit/>
          </a:bodyPr>
          <a:lstStyle/>
          <a:p>
            <a:pPr marL="0" indent="0" algn="l">
              <a:lnSpc>
                <a:spcPts val="1300"/>
              </a:lnSpc>
              <a:buNone/>
            </a:pPr>
            <a:r>
              <a:rPr lang="en-US" sz="885" b="1" dirty="0">
                <a:solidFill>
                  <a:srgbClr val="2F2F2F"/>
                </a:solidFill>
                <a:latin typeface="Inter" pitchFamily="34" charset="0"/>
                <a:ea typeface="Inter" pitchFamily="34" charset="-122"/>
                <a:cs typeface="Inter" pitchFamily="34" charset="-120"/>
              </a:rPr>
              <a:t>Mid-market ($10M–$500M revenue)</a:t>
            </a:r>
            <a:endParaRPr lang="en-US" sz="885" dirty="0"/>
          </a:p>
        </p:txBody>
      </p:sp>
      <p:sp>
        <p:nvSpPr>
          <p:cNvPr id="16" name="Text 13"/>
          <p:cNvSpPr/>
          <p:nvPr/>
        </p:nvSpPr>
        <p:spPr>
          <a:xfrm>
            <a:off x="2219306" y="2647624"/>
            <a:ext cx="1397384" cy="310028"/>
          </a:xfrm>
          <a:prstGeom prst="rect">
            <a:avLst/>
          </a:prstGeom>
          <a:noFill/>
          <a:ln/>
        </p:spPr>
        <p:txBody>
          <a:bodyPr wrap="square" lIns="0" tIns="0" rIns="0" bIns="0" rtlCol="0" anchor="t">
            <a:spAutoFit/>
          </a:bodyPr>
          <a:lstStyle/>
          <a:p>
            <a:pPr marL="0" indent="0" algn="l">
              <a:lnSpc>
                <a:spcPts val="1300"/>
              </a:lnSpc>
              <a:buNone/>
            </a:pPr>
            <a:r>
              <a:rPr lang="en-US" sz="885" b="1" dirty="0">
                <a:solidFill>
                  <a:srgbClr val="2F2F2F"/>
                </a:solidFill>
                <a:latin typeface="Inter" pitchFamily="34" charset="0"/>
                <a:ea typeface="Inter" pitchFamily="34" charset="-122"/>
                <a:cs typeface="Inter" pitchFamily="34" charset="-120"/>
              </a:rPr>
              <a:t>~200,000 companies in the US alone</a:t>
            </a:r>
            <a:endParaRPr lang="en-US" sz="885" dirty="0"/>
          </a:p>
        </p:txBody>
      </p:sp>
      <p:sp>
        <p:nvSpPr>
          <p:cNvPr id="17" name="Text 14"/>
          <p:cNvSpPr/>
          <p:nvPr/>
        </p:nvSpPr>
        <p:spPr>
          <a:xfrm>
            <a:off x="3931407" y="2647624"/>
            <a:ext cx="1300776" cy="310028"/>
          </a:xfrm>
          <a:prstGeom prst="rect">
            <a:avLst/>
          </a:prstGeom>
          <a:noFill/>
          <a:ln/>
        </p:spPr>
        <p:txBody>
          <a:bodyPr wrap="square" lIns="0" tIns="0" rIns="0" bIns="0" rtlCol="0" anchor="t">
            <a:spAutoFit/>
          </a:bodyPr>
          <a:lstStyle/>
          <a:p>
            <a:pPr marL="0" indent="0" algn="l">
              <a:lnSpc>
                <a:spcPts val="1300"/>
              </a:lnSpc>
              <a:buNone/>
            </a:pPr>
            <a:r>
              <a:rPr lang="en-US" sz="885" b="1" dirty="0">
                <a:solidFill>
                  <a:srgbClr val="2F2F2F"/>
                </a:solidFill>
                <a:latin typeface="Inter" pitchFamily="34" charset="0"/>
                <a:ea typeface="Inter" pitchFamily="34" charset="-122"/>
                <a:cs typeface="Inter" pitchFamily="34" charset="-120"/>
              </a:rPr>
              <a:t>Excel + fragmented stack — underserved</a:t>
            </a:r>
            <a:endParaRPr lang="en-US" sz="885" dirty="0"/>
          </a:p>
        </p:txBody>
      </p:sp>
      <p:sp>
        <p:nvSpPr>
          <p:cNvPr id="18" name="Text 15"/>
          <p:cNvSpPr/>
          <p:nvPr/>
        </p:nvSpPr>
        <p:spPr>
          <a:xfrm>
            <a:off x="403622" y="3318021"/>
            <a:ext cx="1712100" cy="770465"/>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Enterprise (&gt;$500M revenue)</a:t>
            </a:r>
            <a:endParaRPr lang="en-US" sz="942" dirty="0"/>
          </a:p>
        </p:txBody>
      </p:sp>
      <p:sp>
        <p:nvSpPr>
          <p:cNvPr id="19" name="Text 16"/>
          <p:cNvSpPr/>
          <p:nvPr/>
        </p:nvSpPr>
        <p:spPr>
          <a:xfrm>
            <a:off x="2115722" y="3318021"/>
            <a:ext cx="1712100" cy="770465"/>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Served by BlackLine / SAP</a:t>
            </a:r>
            <a:endParaRPr lang="en-US" sz="942" dirty="0"/>
          </a:p>
        </p:txBody>
      </p:sp>
      <p:sp>
        <p:nvSpPr>
          <p:cNvPr id="20" name="Text 17"/>
          <p:cNvSpPr/>
          <p:nvPr/>
        </p:nvSpPr>
        <p:spPr>
          <a:xfrm>
            <a:off x="3827822" y="3318021"/>
            <a:ext cx="1712156" cy="770465"/>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Overbuilt for mid-market needs</a:t>
            </a:r>
            <a:endParaRPr lang="en-US" sz="942" dirty="0"/>
          </a:p>
        </p:txBody>
      </p:sp>
      <p:sp>
        <p:nvSpPr>
          <p:cNvPr id="21" name="Text 18"/>
          <p:cNvSpPr/>
          <p:nvPr/>
        </p:nvSpPr>
        <p:spPr>
          <a:xfrm>
            <a:off x="5743575" y="1408630"/>
            <a:ext cx="2786063"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TAM</a:t>
            </a:r>
            <a:endParaRPr lang="en-US" sz="584" dirty="0"/>
          </a:p>
        </p:txBody>
      </p:sp>
      <p:sp>
        <p:nvSpPr>
          <p:cNvPr id="22" name="Text 19"/>
          <p:cNvSpPr/>
          <p:nvPr/>
        </p:nvSpPr>
        <p:spPr>
          <a:xfrm>
            <a:off x="5743575" y="1549719"/>
            <a:ext cx="2786063" cy="257454"/>
          </a:xfrm>
          <a:prstGeom prst="rect">
            <a:avLst/>
          </a:prstGeom>
          <a:noFill/>
          <a:ln/>
        </p:spPr>
        <p:txBody>
          <a:bodyPr wrap="none" lIns="0" tIns="0" rIns="0" bIns="0" rtlCol="0" anchor="t">
            <a:spAutoFit/>
          </a:bodyPr>
          <a:lstStyle/>
          <a:p>
            <a:pPr marL="0" indent="0" algn="l">
              <a:lnSpc>
                <a:spcPts val="2000"/>
              </a:lnSpc>
              <a:buNone/>
            </a:pPr>
            <a:r>
              <a:rPr lang="en-US" sz="1705" b="1" dirty="0">
                <a:solidFill>
                  <a:srgbClr val="111111"/>
                </a:solidFill>
                <a:latin typeface="Inter" pitchFamily="34" charset="0"/>
                <a:ea typeface="Inter" pitchFamily="34" charset="-122"/>
                <a:cs typeface="Inter" pitchFamily="34" charset="-120"/>
              </a:rPr>
              <a:t>$8.6B</a:t>
            </a:r>
            <a:endParaRPr lang="en-US" sz="1705" dirty="0"/>
          </a:p>
        </p:txBody>
      </p:sp>
      <p:sp>
        <p:nvSpPr>
          <p:cNvPr id="23" name="Text 20"/>
          <p:cNvSpPr/>
          <p:nvPr/>
        </p:nvSpPr>
        <p:spPr>
          <a:xfrm>
            <a:off x="5743575" y="1850036"/>
            <a:ext cx="2786063" cy="339440"/>
          </a:xfrm>
          <a:prstGeom prst="rect">
            <a:avLst/>
          </a:prstGeom>
          <a:noFill/>
          <a:ln/>
        </p:spPr>
        <p:txBody>
          <a:bodyPr wrap="square" lIns="0" tIns="0" rIns="0" bIns="0"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Financial close and reporting software, growing at 11% CAGR.</a:t>
            </a:r>
            <a:endParaRPr lang="en-US" sz="942" dirty="0"/>
          </a:p>
        </p:txBody>
      </p:sp>
      <p:sp>
        <p:nvSpPr>
          <p:cNvPr id="24" name="Text 21"/>
          <p:cNvSpPr/>
          <p:nvPr/>
        </p:nvSpPr>
        <p:spPr>
          <a:xfrm>
            <a:off x="5743575" y="2346638"/>
            <a:ext cx="2786063"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SAM</a:t>
            </a:r>
            <a:endParaRPr lang="en-US" sz="584" dirty="0"/>
          </a:p>
        </p:txBody>
      </p:sp>
      <p:sp>
        <p:nvSpPr>
          <p:cNvPr id="25" name="Text 22"/>
          <p:cNvSpPr/>
          <p:nvPr/>
        </p:nvSpPr>
        <p:spPr>
          <a:xfrm>
            <a:off x="5743575" y="2487727"/>
            <a:ext cx="2786063" cy="257454"/>
          </a:xfrm>
          <a:prstGeom prst="rect">
            <a:avLst/>
          </a:prstGeom>
          <a:noFill/>
          <a:ln/>
        </p:spPr>
        <p:txBody>
          <a:bodyPr wrap="none" lIns="0" tIns="0" rIns="0" bIns="0" rtlCol="0" anchor="t">
            <a:spAutoFit/>
          </a:bodyPr>
          <a:lstStyle/>
          <a:p>
            <a:pPr marL="0" indent="0" algn="l">
              <a:lnSpc>
                <a:spcPts val="2000"/>
              </a:lnSpc>
              <a:buNone/>
            </a:pPr>
            <a:r>
              <a:rPr lang="en-US" sz="1705" b="1" dirty="0">
                <a:solidFill>
                  <a:srgbClr val="111111"/>
                </a:solidFill>
                <a:latin typeface="Inter" pitchFamily="34" charset="0"/>
                <a:ea typeface="Inter" pitchFamily="34" charset="-122"/>
                <a:cs typeface="Inter" pitchFamily="34" charset="-120"/>
              </a:rPr>
              <a:t>$2.1B</a:t>
            </a:r>
            <a:endParaRPr lang="en-US" sz="1705" dirty="0"/>
          </a:p>
        </p:txBody>
      </p:sp>
      <p:sp>
        <p:nvSpPr>
          <p:cNvPr id="26" name="Text 23"/>
          <p:cNvSpPr/>
          <p:nvPr/>
        </p:nvSpPr>
        <p:spPr>
          <a:xfrm>
            <a:off x="5743575" y="2788044"/>
            <a:ext cx="2786063" cy="339440"/>
          </a:xfrm>
          <a:prstGeom prst="rect">
            <a:avLst/>
          </a:prstGeom>
          <a:noFill/>
          <a:ln/>
        </p:spPr>
        <p:txBody>
          <a:bodyPr wrap="square" lIns="0" tIns="0" rIns="0" bIns="0"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Mid-market opportunity across the US, UK, and EU.</a:t>
            </a:r>
            <a:endParaRPr lang="en-US" sz="942" dirty="0"/>
          </a:p>
        </p:txBody>
      </p:sp>
      <p:sp>
        <p:nvSpPr>
          <p:cNvPr id="27" name="Text 24"/>
          <p:cNvSpPr/>
          <p:nvPr/>
        </p:nvSpPr>
        <p:spPr>
          <a:xfrm>
            <a:off x="5743575" y="3284646"/>
            <a:ext cx="2786063"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MARKET PROOF</a:t>
            </a:r>
            <a:endParaRPr lang="en-US" sz="584" dirty="0"/>
          </a:p>
        </p:txBody>
      </p:sp>
      <p:sp>
        <p:nvSpPr>
          <p:cNvPr id="28" name="Text 25"/>
          <p:cNvSpPr/>
          <p:nvPr/>
        </p:nvSpPr>
        <p:spPr>
          <a:xfrm>
            <a:off x="5743575" y="3425735"/>
            <a:ext cx="2786063" cy="509160"/>
          </a:xfrm>
          <a:prstGeom prst="rect">
            <a:avLst/>
          </a:prstGeom>
          <a:noFill/>
          <a:ln/>
        </p:spPr>
        <p:txBody>
          <a:bodyPr wrap="square" lIns="0" tIns="0" rIns="0" bIns="0"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BlackLine discloses 200,000 target customers but only 4,400 served, leaving 195,600 companies still waiting for a better answer.</a:t>
            </a:r>
            <a:endParaRPr lang="en-US" sz="942" dirty="0"/>
          </a:p>
        </p:txBody>
      </p:sp>
      <p:sp>
        <p:nvSpPr>
          <p:cNvPr id="29" name="Text 26"/>
          <p:cNvSpPr/>
          <p:nvPr/>
        </p:nvSpPr>
        <p:spPr>
          <a:xfrm>
            <a:off x="400050" y="4206357"/>
            <a:ext cx="8108156" cy="574067"/>
          </a:xfrm>
          <a:prstGeom prst="rect">
            <a:avLst/>
          </a:prstGeom>
          <a:noFill/>
          <a:ln/>
        </p:spPr>
        <p:txBody>
          <a:bodyPr wrap="square" lIns="0" tIns="136017" rIns="0" bIns="0" rtlCol="0" anchor="t">
            <a:spAutoFit/>
          </a:bodyPr>
          <a:lstStyle/>
          <a:p>
            <a:pPr marL="0" indent="0" algn="l">
              <a:lnSpc>
                <a:spcPts val="1800"/>
              </a:lnSpc>
              <a:buNone/>
            </a:pPr>
            <a:r>
              <a:rPr lang="en-US" sz="1269" dirty="0">
                <a:solidFill>
                  <a:srgbClr val="111111"/>
                </a:solidFill>
                <a:latin typeface="Inter" pitchFamily="34" charset="0"/>
                <a:ea typeface="Inter" pitchFamily="34" charset="-122"/>
                <a:cs typeface="Inter" pitchFamily="34" charset="-120"/>
              </a:rPr>
              <a:t>The mid-market is not a consolation prize. It is the largest underserved segment in enterprise software, and it is where Lunari’s unified architecture is most differentiated.</a:t>
            </a:r>
            <a:endParaRPr lang="en-US" sz="1269"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371475" y="271463"/>
            <a:ext cx="8401050"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COMPETITIVE LANDSCAPE</a:t>
            </a:r>
            <a:endParaRPr lang="en-US" sz="584" dirty="0"/>
          </a:p>
        </p:txBody>
      </p:sp>
      <p:sp>
        <p:nvSpPr>
          <p:cNvPr id="4" name="Text 1"/>
          <p:cNvSpPr/>
          <p:nvPr/>
        </p:nvSpPr>
        <p:spPr>
          <a:xfrm>
            <a:off x="371475" y="426839"/>
            <a:ext cx="8401050"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Incumbents Cannot Rebuild from Here</a:t>
            </a:r>
            <a:endParaRPr lang="en-US" sz="1924" dirty="0"/>
          </a:p>
        </p:txBody>
      </p:sp>
      <p:sp>
        <p:nvSpPr>
          <p:cNvPr id="5" name="Text 2"/>
          <p:cNvSpPr/>
          <p:nvPr/>
        </p:nvSpPr>
        <p:spPr>
          <a:xfrm>
            <a:off x="371475" y="776018"/>
            <a:ext cx="7143750" cy="389725"/>
          </a:xfrm>
          <a:prstGeom prst="rect">
            <a:avLst/>
          </a:prstGeom>
          <a:noFill/>
          <a:ln/>
        </p:spPr>
        <p:txBody>
          <a:bodyPr wrap="square" lIns="0" tIns="0" rIns="0" bIns="0" rtlCol="0" anchor="t">
            <a:spAutoFit/>
          </a:bodyPr>
          <a:lstStyle/>
          <a:p>
            <a:pPr marL="0" indent="0" algn="l">
              <a:lnSpc>
                <a:spcPts val="1500"/>
              </a:lnSpc>
              <a:buNone/>
            </a:pPr>
            <a:r>
              <a:rPr lang="en-US" sz="1159" dirty="0">
                <a:solidFill>
                  <a:srgbClr val="2F2F2F"/>
                </a:solidFill>
                <a:latin typeface="Inter" pitchFamily="34" charset="0"/>
                <a:ea typeface="Inter" pitchFamily="34" charset="-122"/>
                <a:cs typeface="Inter" pitchFamily="34" charset="-120"/>
              </a:rPr>
              <a:t>Every incumbent is structurally prevented from becoming Lunari because they sit on top of fragmented systems rather than owning the finance execution layer itself.</a:t>
            </a:r>
            <a:endParaRPr lang="en-US" sz="1159" dirty="0"/>
          </a:p>
        </p:txBody>
      </p:sp>
      <p:sp>
        <p:nvSpPr>
          <p:cNvPr id="6" name="Shape 3"/>
          <p:cNvSpPr/>
          <p:nvPr/>
        </p:nvSpPr>
        <p:spPr>
          <a:xfrm>
            <a:off x="375047" y="1283615"/>
            <a:ext cx="1107281" cy="325041"/>
          </a:xfrm>
          <a:prstGeom prst="rect">
            <a:avLst/>
          </a:prstGeom>
          <a:solidFill>
            <a:srgbClr val="EEE7DD"/>
          </a:solidFill>
          <a:ln w="9144">
            <a:solidFill>
              <a:srgbClr val="D8CFC6"/>
            </a:solidFill>
            <a:prstDash val="solid"/>
          </a:ln>
        </p:spPr>
        <p:txBody>
          <a:bodyPr/>
          <a:lstStyle/>
          <a:p>
            <a:endParaRPr lang="en-US"/>
          </a:p>
        </p:txBody>
      </p:sp>
      <p:sp>
        <p:nvSpPr>
          <p:cNvPr id="7" name="Text 4"/>
          <p:cNvSpPr/>
          <p:nvPr/>
        </p:nvSpPr>
        <p:spPr>
          <a:xfrm>
            <a:off x="375047" y="1283615"/>
            <a:ext cx="1107281" cy="325041"/>
          </a:xfrm>
          <a:prstGeom prst="rect">
            <a:avLst/>
          </a:prstGeom>
          <a:noFill/>
          <a:ln/>
        </p:spPr>
        <p:txBody>
          <a:bodyPr wrap="square" lIns="119126" tIns="102108" rIns="119126" bIns="102108"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Competitor</a:t>
            </a:r>
            <a:endParaRPr lang="en-US" sz="885" dirty="0"/>
          </a:p>
        </p:txBody>
      </p:sp>
      <p:sp>
        <p:nvSpPr>
          <p:cNvPr id="8" name="Shape 5"/>
          <p:cNvSpPr/>
          <p:nvPr/>
        </p:nvSpPr>
        <p:spPr>
          <a:xfrm>
            <a:off x="1482328" y="1283615"/>
            <a:ext cx="1678781" cy="325041"/>
          </a:xfrm>
          <a:prstGeom prst="rect">
            <a:avLst/>
          </a:prstGeom>
          <a:solidFill>
            <a:srgbClr val="EEE7DD"/>
          </a:solidFill>
          <a:ln w="9144">
            <a:solidFill>
              <a:srgbClr val="D8CFC6"/>
            </a:solidFill>
            <a:prstDash val="solid"/>
          </a:ln>
        </p:spPr>
        <p:txBody>
          <a:bodyPr/>
          <a:lstStyle/>
          <a:p>
            <a:endParaRPr lang="en-US"/>
          </a:p>
        </p:txBody>
      </p:sp>
      <p:sp>
        <p:nvSpPr>
          <p:cNvPr id="9" name="Text 6"/>
          <p:cNvSpPr/>
          <p:nvPr/>
        </p:nvSpPr>
        <p:spPr>
          <a:xfrm>
            <a:off x="1482328" y="1283615"/>
            <a:ext cx="1678781" cy="325041"/>
          </a:xfrm>
          <a:prstGeom prst="rect">
            <a:avLst/>
          </a:prstGeom>
          <a:noFill/>
          <a:ln/>
        </p:spPr>
        <p:txBody>
          <a:bodyPr wrap="square" lIns="119126" tIns="102108" rIns="119126" bIns="102108"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What they do well</a:t>
            </a:r>
            <a:endParaRPr lang="en-US" sz="885" dirty="0"/>
          </a:p>
        </p:txBody>
      </p:sp>
      <p:sp>
        <p:nvSpPr>
          <p:cNvPr id="10" name="Shape 7"/>
          <p:cNvSpPr/>
          <p:nvPr/>
        </p:nvSpPr>
        <p:spPr>
          <a:xfrm>
            <a:off x="3161109" y="1283615"/>
            <a:ext cx="5614988" cy="325041"/>
          </a:xfrm>
          <a:prstGeom prst="rect">
            <a:avLst/>
          </a:prstGeom>
          <a:solidFill>
            <a:srgbClr val="EEE7DD"/>
          </a:solidFill>
          <a:ln w="9144">
            <a:solidFill>
              <a:srgbClr val="D8CFC6"/>
            </a:solidFill>
            <a:prstDash val="solid"/>
          </a:ln>
        </p:spPr>
        <p:txBody>
          <a:bodyPr/>
          <a:lstStyle/>
          <a:p>
            <a:endParaRPr lang="en-US"/>
          </a:p>
        </p:txBody>
      </p:sp>
      <p:sp>
        <p:nvSpPr>
          <p:cNvPr id="11" name="Text 8"/>
          <p:cNvSpPr/>
          <p:nvPr/>
        </p:nvSpPr>
        <p:spPr>
          <a:xfrm>
            <a:off x="3161109" y="1283615"/>
            <a:ext cx="5614988" cy="325041"/>
          </a:xfrm>
          <a:prstGeom prst="rect">
            <a:avLst/>
          </a:prstGeom>
          <a:noFill/>
          <a:ln/>
        </p:spPr>
        <p:txBody>
          <a:bodyPr wrap="square" lIns="119126" tIns="102108" rIns="119126" bIns="102108"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Why they cannot respond</a:t>
            </a:r>
            <a:endParaRPr lang="en-US" sz="885" dirty="0"/>
          </a:p>
        </p:txBody>
      </p:sp>
      <p:sp>
        <p:nvSpPr>
          <p:cNvPr id="12" name="Text 9"/>
          <p:cNvSpPr/>
          <p:nvPr/>
        </p:nvSpPr>
        <p:spPr>
          <a:xfrm>
            <a:off x="375047" y="1601512"/>
            <a:ext cx="1107281" cy="512899"/>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BlackLine</a:t>
            </a:r>
            <a:endParaRPr lang="en-US" sz="885" dirty="0"/>
          </a:p>
        </p:txBody>
      </p:sp>
      <p:sp>
        <p:nvSpPr>
          <p:cNvPr id="13" name="Text 10"/>
          <p:cNvSpPr/>
          <p:nvPr/>
        </p:nvSpPr>
        <p:spPr>
          <a:xfrm>
            <a:off x="1482328" y="1601512"/>
            <a:ext cx="1678781" cy="512899"/>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Reconciliation depth for Fortune 500</a:t>
            </a:r>
            <a:endParaRPr lang="en-US" sz="942" dirty="0"/>
          </a:p>
        </p:txBody>
      </p:sp>
      <p:sp>
        <p:nvSpPr>
          <p:cNvPr id="14" name="Text 11"/>
          <p:cNvSpPr/>
          <p:nvPr/>
        </p:nvSpPr>
        <p:spPr>
          <a:xfrm>
            <a:off x="3161109" y="1601512"/>
            <a:ext cx="5614988" cy="512899"/>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Built on a 20-year-old architecture; it cannot rebuild the transaction layer without breaking 4,400 enterprise customers.</a:t>
            </a:r>
            <a:endParaRPr lang="en-US" sz="942" dirty="0"/>
          </a:p>
        </p:txBody>
      </p:sp>
      <p:sp>
        <p:nvSpPr>
          <p:cNvPr id="15" name="Text 12"/>
          <p:cNvSpPr/>
          <p:nvPr/>
        </p:nvSpPr>
        <p:spPr>
          <a:xfrm>
            <a:off x="375047" y="2114410"/>
            <a:ext cx="1107281" cy="512899"/>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FloQast</a:t>
            </a:r>
            <a:endParaRPr lang="en-US" sz="885" dirty="0"/>
          </a:p>
        </p:txBody>
      </p:sp>
      <p:sp>
        <p:nvSpPr>
          <p:cNvPr id="16" name="Text 13"/>
          <p:cNvSpPr/>
          <p:nvPr/>
        </p:nvSpPr>
        <p:spPr>
          <a:xfrm>
            <a:off x="1482328" y="2114410"/>
            <a:ext cx="1678781" cy="512899"/>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Close checklist for mid-market</a:t>
            </a:r>
            <a:endParaRPr lang="en-US" sz="942" dirty="0"/>
          </a:p>
        </p:txBody>
      </p:sp>
      <p:sp>
        <p:nvSpPr>
          <p:cNvPr id="17" name="Text 14"/>
          <p:cNvSpPr/>
          <p:nvPr/>
        </p:nvSpPr>
        <p:spPr>
          <a:xfrm>
            <a:off x="3161109" y="2114410"/>
            <a:ext cx="5614988" cy="512899"/>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It is a checklist on top of the same fragmented stack and does not own the underlying data.</a:t>
            </a:r>
            <a:endParaRPr lang="en-US" sz="942" dirty="0"/>
          </a:p>
        </p:txBody>
      </p:sp>
      <p:sp>
        <p:nvSpPr>
          <p:cNvPr id="18" name="Text 15"/>
          <p:cNvSpPr/>
          <p:nvPr/>
        </p:nvSpPr>
        <p:spPr>
          <a:xfrm>
            <a:off x="375047" y="2627309"/>
            <a:ext cx="1107281" cy="345746"/>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Tipalti</a:t>
            </a:r>
            <a:endParaRPr lang="en-US" sz="885" dirty="0"/>
          </a:p>
        </p:txBody>
      </p:sp>
      <p:sp>
        <p:nvSpPr>
          <p:cNvPr id="19" name="Text 16"/>
          <p:cNvSpPr/>
          <p:nvPr/>
        </p:nvSpPr>
        <p:spPr>
          <a:xfrm>
            <a:off x="1482328" y="2627309"/>
            <a:ext cx="1678781"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AP automation at scale</a:t>
            </a:r>
            <a:endParaRPr lang="en-US" sz="942" dirty="0"/>
          </a:p>
        </p:txBody>
      </p:sp>
      <p:sp>
        <p:nvSpPr>
          <p:cNvPr id="20" name="Text 17"/>
          <p:cNvSpPr/>
          <p:nvPr/>
        </p:nvSpPr>
        <p:spPr>
          <a:xfrm>
            <a:off x="3161109" y="2627309"/>
            <a:ext cx="5614988"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Single-function by design; adding a close module would require a data model it does not have.</a:t>
            </a:r>
            <a:endParaRPr lang="en-US" sz="942" dirty="0"/>
          </a:p>
        </p:txBody>
      </p:sp>
      <p:sp>
        <p:nvSpPr>
          <p:cNvPr id="21" name="Text 18"/>
          <p:cNvSpPr/>
          <p:nvPr/>
        </p:nvSpPr>
        <p:spPr>
          <a:xfrm>
            <a:off x="375047" y="2973056"/>
            <a:ext cx="1107281" cy="345746"/>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NetSuite</a:t>
            </a:r>
            <a:endParaRPr lang="en-US" sz="885" dirty="0"/>
          </a:p>
        </p:txBody>
      </p:sp>
      <p:sp>
        <p:nvSpPr>
          <p:cNvPr id="22" name="Text 19"/>
          <p:cNvSpPr/>
          <p:nvPr/>
        </p:nvSpPr>
        <p:spPr>
          <a:xfrm>
            <a:off x="1482328" y="2973056"/>
            <a:ext cx="1678781"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ERP breadth</a:t>
            </a:r>
            <a:endParaRPr lang="en-US" sz="942" dirty="0"/>
          </a:p>
        </p:txBody>
      </p:sp>
      <p:sp>
        <p:nvSpPr>
          <p:cNvPr id="23" name="Text 20"/>
          <p:cNvSpPr/>
          <p:nvPr/>
        </p:nvSpPr>
        <p:spPr>
          <a:xfrm>
            <a:off x="3161109" y="2973056"/>
            <a:ext cx="5614988"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General-purpose ERP; finance execution is an afterthought rather than the product core.</a:t>
            </a:r>
            <a:endParaRPr lang="en-US" sz="942" dirty="0"/>
          </a:p>
        </p:txBody>
      </p:sp>
      <p:sp>
        <p:nvSpPr>
          <p:cNvPr id="24" name="Text 21"/>
          <p:cNvSpPr/>
          <p:nvPr/>
        </p:nvSpPr>
        <p:spPr>
          <a:xfrm>
            <a:off x="375047" y="3318802"/>
            <a:ext cx="1107281" cy="512899"/>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Ramp</a:t>
            </a:r>
            <a:endParaRPr lang="en-US" sz="885" dirty="0"/>
          </a:p>
        </p:txBody>
      </p:sp>
      <p:sp>
        <p:nvSpPr>
          <p:cNvPr id="25" name="Text 22"/>
          <p:cNvSpPr/>
          <p:nvPr/>
        </p:nvSpPr>
        <p:spPr>
          <a:xfrm>
            <a:off x="1482328" y="3318802"/>
            <a:ext cx="1678781" cy="512899"/>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Expense and card intelligence</a:t>
            </a:r>
            <a:endParaRPr lang="en-US" sz="942" dirty="0"/>
          </a:p>
        </p:txBody>
      </p:sp>
      <p:sp>
        <p:nvSpPr>
          <p:cNvPr id="26" name="Text 23"/>
          <p:cNvSpPr/>
          <p:nvPr/>
        </p:nvSpPr>
        <p:spPr>
          <a:xfrm>
            <a:off x="3161109" y="3318802"/>
            <a:ext cx="5614988" cy="512899"/>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It cannot add an AI Controller without first owning a ledger.</a:t>
            </a:r>
            <a:endParaRPr lang="en-US" sz="942" dirty="0"/>
          </a:p>
        </p:txBody>
      </p:sp>
      <p:sp>
        <p:nvSpPr>
          <p:cNvPr id="27" name="Text 24"/>
          <p:cNvSpPr/>
          <p:nvPr/>
        </p:nvSpPr>
        <p:spPr>
          <a:xfrm>
            <a:off x="375047" y="3831701"/>
            <a:ext cx="1107281" cy="345746"/>
          </a:xfrm>
          <a:prstGeom prst="rect">
            <a:avLst/>
          </a:prstGeom>
          <a:noFill/>
          <a:ln/>
        </p:spPr>
        <p:txBody>
          <a:bodyPr wrap="square" lIns="119126" tIns="102108" rIns="119126" bIns="102108"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Excel</a:t>
            </a:r>
            <a:endParaRPr lang="en-US" sz="885" dirty="0"/>
          </a:p>
        </p:txBody>
      </p:sp>
      <p:sp>
        <p:nvSpPr>
          <p:cNvPr id="28" name="Text 25"/>
          <p:cNvSpPr/>
          <p:nvPr/>
        </p:nvSpPr>
        <p:spPr>
          <a:xfrm>
            <a:off x="1482328" y="3831701"/>
            <a:ext cx="1678781"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Flexibility</a:t>
            </a:r>
            <a:endParaRPr lang="en-US" sz="942" dirty="0"/>
          </a:p>
        </p:txBody>
      </p:sp>
      <p:sp>
        <p:nvSpPr>
          <p:cNvPr id="29" name="Text 26"/>
          <p:cNvSpPr/>
          <p:nvPr/>
        </p:nvSpPr>
        <p:spPr>
          <a:xfrm>
            <a:off x="3161109" y="3831701"/>
            <a:ext cx="5614988" cy="345746"/>
          </a:xfrm>
          <a:prstGeom prst="rect">
            <a:avLst/>
          </a:prstGeom>
          <a:noFill/>
          <a:ln/>
        </p:spPr>
        <p:txBody>
          <a:bodyPr wrap="square" lIns="119126" tIns="102108" rIns="119126" bIns="102108"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It is the symptom of the problem rather than the solution to it.</a:t>
            </a:r>
            <a:endParaRPr lang="en-US" sz="942" dirty="0"/>
          </a:p>
        </p:txBody>
      </p:sp>
      <p:sp>
        <p:nvSpPr>
          <p:cNvPr id="30" name="Text 27"/>
          <p:cNvSpPr/>
          <p:nvPr/>
        </p:nvSpPr>
        <p:spPr>
          <a:xfrm>
            <a:off x="371475" y="4281032"/>
            <a:ext cx="8129588" cy="775795"/>
          </a:xfrm>
          <a:prstGeom prst="rect">
            <a:avLst/>
          </a:prstGeom>
          <a:noFill/>
          <a:ln/>
        </p:spPr>
        <p:txBody>
          <a:bodyPr wrap="square" lIns="0" tIns="119126" rIns="0" bIns="0" rtlCol="0" anchor="t">
            <a:spAutoFit/>
          </a:bodyPr>
          <a:lstStyle/>
          <a:p>
            <a:pPr marL="0" indent="0" algn="l">
              <a:lnSpc>
                <a:spcPts val="1800"/>
              </a:lnSpc>
              <a:buNone/>
            </a:pPr>
            <a:r>
              <a:rPr lang="en-US" sz="1193" b="1" dirty="0">
                <a:solidFill>
                  <a:srgbClr val="9F1D20"/>
                </a:solidFill>
                <a:latin typeface="Inter" pitchFamily="34" charset="0"/>
                <a:ea typeface="Inter" pitchFamily="34" charset="-122"/>
                <a:cs typeface="Inter" pitchFamily="34" charset="-120"/>
              </a:rPr>
              <a:t>The architectural constraint is the moat.</a:t>
            </a:r>
            <a:r>
              <a:rPr lang="en-US" sz="1269" dirty="0">
                <a:solidFill>
                  <a:srgbClr val="111111"/>
                </a:solidFill>
                <a:latin typeface="Inter" pitchFamily="34" charset="0"/>
                <a:ea typeface="Inter" pitchFamily="34" charset="-122"/>
                <a:cs typeface="Inter" pitchFamily="34" charset="-120"/>
              </a:rPr>
              <a:t> Evolving into a unified finance OS requires rebuilding the transaction layer from scratch, which incumbents cannot do without disrupting their installed customer base.</a:t>
            </a:r>
            <a:endParaRPr lang="en-US" sz="1193"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14338" y="271463"/>
            <a:ext cx="831532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THE MOAT</a:t>
            </a:r>
            <a:endParaRPr lang="en-US" sz="584" dirty="0"/>
          </a:p>
        </p:txBody>
      </p:sp>
      <p:sp>
        <p:nvSpPr>
          <p:cNvPr id="4" name="Text 1"/>
          <p:cNvSpPr/>
          <p:nvPr/>
        </p:nvSpPr>
        <p:spPr>
          <a:xfrm>
            <a:off x="414338" y="426839"/>
            <a:ext cx="8315325"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Four Moats Compound Over Time</a:t>
            </a:r>
            <a:endParaRPr lang="en-US" sz="1924" dirty="0"/>
          </a:p>
        </p:txBody>
      </p:sp>
      <p:sp>
        <p:nvSpPr>
          <p:cNvPr id="5" name="Text 2"/>
          <p:cNvSpPr/>
          <p:nvPr/>
        </p:nvSpPr>
        <p:spPr>
          <a:xfrm>
            <a:off x="414338" y="776018"/>
            <a:ext cx="7000875" cy="389725"/>
          </a:xfrm>
          <a:prstGeom prst="rect">
            <a:avLst/>
          </a:prstGeom>
          <a:noFill/>
          <a:ln/>
        </p:spPr>
        <p:txBody>
          <a:bodyPr wrap="square" lIns="0" tIns="0" rIns="0" bIns="0" rtlCol="0" anchor="t">
            <a:spAutoFit/>
          </a:bodyPr>
          <a:lstStyle/>
          <a:p>
            <a:pPr marL="0" indent="0" algn="l">
              <a:lnSpc>
                <a:spcPts val="1500"/>
              </a:lnSpc>
              <a:buNone/>
            </a:pPr>
            <a:r>
              <a:rPr lang="en-US" sz="1159" dirty="0">
                <a:solidFill>
                  <a:srgbClr val="2F2F2F"/>
                </a:solidFill>
                <a:latin typeface="Inter" pitchFamily="34" charset="0"/>
                <a:ea typeface="Inter" pitchFamily="34" charset="-122"/>
                <a:cs typeface="Inter" pitchFamily="34" charset="-120"/>
              </a:rPr>
              <a:t>The defensibility is not a single feature. It is a stack of reinforcing advantages that become harder to cross with each month of usage.</a:t>
            </a:r>
            <a:endParaRPr lang="en-US" sz="1159" dirty="0"/>
          </a:p>
        </p:txBody>
      </p:sp>
      <p:sp>
        <p:nvSpPr>
          <p:cNvPr id="6" name="Text 3"/>
          <p:cNvSpPr/>
          <p:nvPr/>
        </p:nvSpPr>
        <p:spPr>
          <a:xfrm>
            <a:off x="414338" y="1437205"/>
            <a:ext cx="2571750"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01</a:t>
            </a:r>
            <a:endParaRPr lang="en-US" sz="634" dirty="0"/>
          </a:p>
        </p:txBody>
      </p:sp>
      <p:sp>
        <p:nvSpPr>
          <p:cNvPr id="7" name="Text 4"/>
          <p:cNvSpPr/>
          <p:nvPr/>
        </p:nvSpPr>
        <p:spPr>
          <a:xfrm>
            <a:off x="414338" y="1572937"/>
            <a:ext cx="2571750" cy="213587"/>
          </a:xfrm>
          <a:prstGeom prst="rect">
            <a:avLst/>
          </a:prstGeom>
          <a:noFill/>
          <a:ln/>
        </p:spPr>
        <p:txBody>
          <a:bodyPr wrap="none" lIns="0" tIns="0" rIns="0" bIns="0" rtlCol="0" anchor="t">
            <a:spAutoFit/>
          </a:bodyPr>
          <a:lstStyle/>
          <a:p>
            <a:pPr marL="0" indent="0" algn="l">
              <a:lnSpc>
                <a:spcPts val="1700"/>
              </a:lnSpc>
              <a:buNone/>
            </a:pPr>
            <a:r>
              <a:rPr lang="en-US" sz="1295" b="1" dirty="0">
                <a:solidFill>
                  <a:srgbClr val="111111"/>
                </a:solidFill>
                <a:latin typeface="Inter" pitchFamily="34" charset="0"/>
                <a:ea typeface="Inter" pitchFamily="34" charset="-122"/>
                <a:cs typeface="Inter" pitchFamily="34" charset="-120"/>
              </a:rPr>
              <a:t>Ledger Network Effect</a:t>
            </a:r>
            <a:endParaRPr lang="en-US" sz="1295" dirty="0"/>
          </a:p>
        </p:txBody>
      </p:sp>
      <p:sp>
        <p:nvSpPr>
          <p:cNvPr id="8" name="Text 5"/>
          <p:cNvSpPr/>
          <p:nvPr/>
        </p:nvSpPr>
        <p:spPr>
          <a:xfrm>
            <a:off x="3114675" y="1437205"/>
            <a:ext cx="5572125" cy="603005"/>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Every transaction improves coding rules, anomaly detection, and company-specific intelligence. After two years, a customer’s Lunari ledger becomes trained operational knowledge that no competitor can migrate cleanly.</a:t>
            </a:r>
            <a:endParaRPr lang="en-US" sz="1104" dirty="0"/>
          </a:p>
        </p:txBody>
      </p:sp>
      <p:sp>
        <p:nvSpPr>
          <p:cNvPr id="9" name="Text 6"/>
          <p:cNvSpPr/>
          <p:nvPr/>
        </p:nvSpPr>
        <p:spPr>
          <a:xfrm>
            <a:off x="414338" y="2218804"/>
            <a:ext cx="2571750"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02</a:t>
            </a:r>
            <a:endParaRPr lang="en-US" sz="634" dirty="0"/>
          </a:p>
        </p:txBody>
      </p:sp>
      <p:sp>
        <p:nvSpPr>
          <p:cNvPr id="10" name="Text 7"/>
          <p:cNvSpPr/>
          <p:nvPr/>
        </p:nvSpPr>
        <p:spPr>
          <a:xfrm>
            <a:off x="414338" y="2354535"/>
            <a:ext cx="2571750" cy="213587"/>
          </a:xfrm>
          <a:prstGeom prst="rect">
            <a:avLst/>
          </a:prstGeom>
          <a:noFill/>
          <a:ln/>
        </p:spPr>
        <p:txBody>
          <a:bodyPr wrap="none" lIns="0" tIns="0" rIns="0" bIns="0" rtlCol="0" anchor="t">
            <a:spAutoFit/>
          </a:bodyPr>
          <a:lstStyle/>
          <a:p>
            <a:pPr marL="0" indent="0" algn="l">
              <a:lnSpc>
                <a:spcPts val="1700"/>
              </a:lnSpc>
              <a:buNone/>
            </a:pPr>
            <a:r>
              <a:rPr lang="en-US" sz="1295" b="1" dirty="0">
                <a:solidFill>
                  <a:srgbClr val="111111"/>
                </a:solidFill>
                <a:latin typeface="Inter" pitchFamily="34" charset="0"/>
                <a:ea typeface="Inter" pitchFamily="34" charset="-122"/>
                <a:cs typeface="Inter" pitchFamily="34" charset="-120"/>
              </a:rPr>
              <a:t>Third-Party Reinforcement</a:t>
            </a:r>
            <a:endParaRPr lang="en-US" sz="1295" dirty="0"/>
          </a:p>
        </p:txBody>
      </p:sp>
      <p:sp>
        <p:nvSpPr>
          <p:cNvPr id="11" name="Text 8"/>
          <p:cNvSpPr/>
          <p:nvPr/>
        </p:nvSpPr>
        <p:spPr>
          <a:xfrm>
            <a:off x="3114675" y="2218804"/>
            <a:ext cx="5572125" cy="603005"/>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Each transaction carries an evidence chain. Auditors working through one cycle with Lunari’s evidence packs, and acquirers seeing stronger diligence readiness, become advocates for staying.</a:t>
            </a:r>
            <a:endParaRPr lang="en-US" sz="1104" dirty="0"/>
          </a:p>
        </p:txBody>
      </p:sp>
      <p:sp>
        <p:nvSpPr>
          <p:cNvPr id="12" name="Text 9"/>
          <p:cNvSpPr/>
          <p:nvPr/>
        </p:nvSpPr>
        <p:spPr>
          <a:xfrm>
            <a:off x="414338" y="3000403"/>
            <a:ext cx="2571750"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03</a:t>
            </a:r>
            <a:endParaRPr lang="en-US" sz="634" dirty="0"/>
          </a:p>
        </p:txBody>
      </p:sp>
      <p:sp>
        <p:nvSpPr>
          <p:cNvPr id="13" name="Text 10"/>
          <p:cNvSpPr/>
          <p:nvPr/>
        </p:nvSpPr>
        <p:spPr>
          <a:xfrm>
            <a:off x="414338" y="3136134"/>
            <a:ext cx="2571750" cy="213587"/>
          </a:xfrm>
          <a:prstGeom prst="rect">
            <a:avLst/>
          </a:prstGeom>
          <a:noFill/>
          <a:ln/>
        </p:spPr>
        <p:txBody>
          <a:bodyPr wrap="none" lIns="0" tIns="0" rIns="0" bIns="0" rtlCol="0" anchor="t">
            <a:spAutoFit/>
          </a:bodyPr>
          <a:lstStyle/>
          <a:p>
            <a:pPr marL="0" indent="0" algn="l">
              <a:lnSpc>
                <a:spcPts val="1700"/>
              </a:lnSpc>
              <a:buNone/>
            </a:pPr>
            <a:r>
              <a:rPr lang="en-US" sz="1295" b="1" dirty="0">
                <a:solidFill>
                  <a:srgbClr val="111111"/>
                </a:solidFill>
                <a:latin typeface="Inter" pitchFamily="34" charset="0"/>
                <a:ea typeface="Inter" pitchFamily="34" charset="-122"/>
                <a:cs typeface="Inter" pitchFamily="34" charset="-120"/>
              </a:rPr>
              <a:t>Architectural Impossibility</a:t>
            </a:r>
            <a:endParaRPr lang="en-US" sz="1295" dirty="0"/>
          </a:p>
        </p:txBody>
      </p:sp>
      <p:sp>
        <p:nvSpPr>
          <p:cNvPr id="14" name="Text 11"/>
          <p:cNvSpPr/>
          <p:nvPr/>
        </p:nvSpPr>
        <p:spPr>
          <a:xfrm>
            <a:off x="3114675" y="3000403"/>
            <a:ext cx="5572125" cy="603005"/>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Incumbents cannot replicate a unified transaction layer without rebuilding from scratch. Doing so would break the installed customer bases their businesses already depend on.</a:t>
            </a:r>
            <a:endParaRPr lang="en-US" sz="1104" dirty="0"/>
          </a:p>
        </p:txBody>
      </p:sp>
      <p:sp>
        <p:nvSpPr>
          <p:cNvPr id="15" name="Text 12"/>
          <p:cNvSpPr/>
          <p:nvPr/>
        </p:nvSpPr>
        <p:spPr>
          <a:xfrm>
            <a:off x="414338" y="3782002"/>
            <a:ext cx="2571750"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04</a:t>
            </a:r>
            <a:endParaRPr lang="en-US" sz="634" dirty="0"/>
          </a:p>
        </p:txBody>
      </p:sp>
      <p:sp>
        <p:nvSpPr>
          <p:cNvPr id="16" name="Text 13"/>
          <p:cNvSpPr/>
          <p:nvPr/>
        </p:nvSpPr>
        <p:spPr>
          <a:xfrm>
            <a:off x="414338" y="3917733"/>
            <a:ext cx="2571750" cy="427174"/>
          </a:xfrm>
          <a:prstGeom prst="rect">
            <a:avLst/>
          </a:prstGeom>
          <a:noFill/>
          <a:ln/>
        </p:spPr>
        <p:txBody>
          <a:bodyPr wrap="square" lIns="0" tIns="0" rIns="0" bIns="0" rtlCol="0" anchor="t">
            <a:spAutoFit/>
          </a:bodyPr>
          <a:lstStyle/>
          <a:p>
            <a:pPr marL="0" indent="0" algn="l">
              <a:lnSpc>
                <a:spcPts val="1700"/>
              </a:lnSpc>
              <a:buNone/>
            </a:pPr>
            <a:r>
              <a:rPr lang="en-US" sz="1295" b="1" dirty="0">
                <a:solidFill>
                  <a:srgbClr val="111111"/>
                </a:solidFill>
                <a:latin typeface="Inter" pitchFamily="34" charset="0"/>
                <a:ea typeface="Inter" pitchFamily="34" charset="-122"/>
                <a:cs typeface="Inter" pitchFamily="34" charset="-120"/>
              </a:rPr>
              <a:t>Institutional Configuration Lock-In</a:t>
            </a:r>
            <a:endParaRPr lang="en-US" sz="1295" dirty="0"/>
          </a:p>
        </p:txBody>
      </p:sp>
      <p:sp>
        <p:nvSpPr>
          <p:cNvPr id="17" name="Text 14"/>
          <p:cNvSpPr/>
          <p:nvPr/>
        </p:nvSpPr>
        <p:spPr>
          <a:xfrm>
            <a:off x="3114675" y="3782002"/>
            <a:ext cx="5572125" cy="603005"/>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Over 6–12 months, approval rules, close logic, reconciliation workflows, and entity structure become encoded into Lunari. Replacing it means rebuilding the company’s financial operating system.</a:t>
            </a:r>
            <a:endParaRPr lang="en-US" sz="1104" dirty="0"/>
          </a:p>
        </p:txBody>
      </p:sp>
      <p:sp>
        <p:nvSpPr>
          <p:cNvPr id="18" name="Text 15"/>
          <p:cNvSpPr/>
          <p:nvPr/>
        </p:nvSpPr>
        <p:spPr>
          <a:xfrm>
            <a:off x="414338" y="4542169"/>
            <a:ext cx="8001000" cy="538628"/>
          </a:xfrm>
          <a:prstGeom prst="rect">
            <a:avLst/>
          </a:prstGeom>
          <a:noFill/>
          <a:ln/>
        </p:spPr>
        <p:txBody>
          <a:bodyPr wrap="square" lIns="0" tIns="102108" rIns="0" bIns="0" rtlCol="0" anchor="t">
            <a:spAutoFit/>
          </a:bodyPr>
          <a:lstStyle/>
          <a:p>
            <a:pPr marL="0" indent="0" algn="l">
              <a:lnSpc>
                <a:spcPts val="1800"/>
              </a:lnSpc>
              <a:buNone/>
            </a:pPr>
            <a:r>
              <a:rPr lang="en-US" sz="1269" dirty="0">
                <a:solidFill>
                  <a:srgbClr val="111111"/>
                </a:solidFill>
                <a:latin typeface="Inter" pitchFamily="34" charset="0"/>
                <a:ea typeface="Inter" pitchFamily="34" charset="-122"/>
                <a:cs typeface="Inter" pitchFamily="34" charset="-120"/>
              </a:rPr>
              <a:t>This is not feature defensibility. It is operating-system defensibility built through accumulated data, embedded workflows, and time.</a:t>
            </a:r>
            <a:endParaRPr lang="en-US" sz="1269"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14338" y="257175"/>
            <a:ext cx="831532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THE FOUNDER</a:t>
            </a:r>
            <a:endParaRPr lang="en-US" sz="584" dirty="0"/>
          </a:p>
        </p:txBody>
      </p:sp>
      <p:sp>
        <p:nvSpPr>
          <p:cNvPr id="4" name="Text 1"/>
          <p:cNvSpPr/>
          <p:nvPr/>
        </p:nvSpPr>
        <p:spPr>
          <a:xfrm>
            <a:off x="414338" y="412552"/>
            <a:ext cx="8315325"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A Founder with Rare Domain Depth</a:t>
            </a:r>
            <a:endParaRPr lang="en-US" sz="1924" dirty="0"/>
          </a:p>
        </p:txBody>
      </p:sp>
      <p:sp>
        <p:nvSpPr>
          <p:cNvPr id="5" name="Text 2"/>
          <p:cNvSpPr/>
          <p:nvPr/>
        </p:nvSpPr>
        <p:spPr>
          <a:xfrm>
            <a:off x="414338" y="690293"/>
            <a:ext cx="7000876" cy="568232"/>
          </a:xfrm>
          <a:prstGeom prst="rect">
            <a:avLst/>
          </a:prstGeom>
          <a:noFill/>
          <a:ln/>
        </p:spPr>
        <p:txBody>
          <a:bodyPr wrap="square" lIns="0" tIns="0" rIns="0" bIns="0" rtlCol="0" anchor="t">
            <a:spAutoFit/>
          </a:bodyPr>
          <a:lstStyle/>
          <a:p>
            <a:pPr marL="0" indent="0" algn="l">
              <a:lnSpc>
                <a:spcPts val="1500"/>
              </a:lnSpc>
              <a:buNone/>
            </a:pPr>
            <a:r>
              <a:rPr lang="en-US" sz="1159" dirty="0">
                <a:solidFill>
                  <a:srgbClr val="2F2F2F"/>
                </a:solidFill>
                <a:latin typeface="Inter" pitchFamily="34" charset="0"/>
                <a:ea typeface="Inter" pitchFamily="34" charset="-122"/>
                <a:cs typeface="Inter" pitchFamily="34" charset="-120"/>
              </a:rPr>
              <a:t>The hardest part of building a finance OS is not engineering alone. It is knowing, at practitioner depth, what must exist in the system and why current tools fail at the seams.  These modules have already been built in AI assisted environment.</a:t>
            </a:r>
            <a:endParaRPr lang="en-US" sz="1159" dirty="0"/>
          </a:p>
        </p:txBody>
      </p:sp>
      <p:sp>
        <p:nvSpPr>
          <p:cNvPr id="6" name="Text 3"/>
          <p:cNvSpPr/>
          <p:nvPr/>
        </p:nvSpPr>
        <p:spPr>
          <a:xfrm>
            <a:off x="414338" y="1408630"/>
            <a:ext cx="3457293" cy="233462"/>
          </a:xfrm>
          <a:prstGeom prst="rect">
            <a:avLst/>
          </a:prstGeom>
          <a:noFill/>
          <a:ln/>
        </p:spPr>
        <p:txBody>
          <a:bodyPr wrap="none" lIns="0" tIns="0" rIns="0" bIns="0" rtlCol="0" anchor="t">
            <a:spAutoFit/>
          </a:bodyPr>
          <a:lstStyle/>
          <a:p>
            <a:pPr marL="0" indent="0" algn="l">
              <a:lnSpc>
                <a:spcPts val="1900"/>
              </a:lnSpc>
              <a:buNone/>
            </a:pPr>
            <a:r>
              <a:rPr lang="en-US" sz="1499" b="1" dirty="0">
                <a:solidFill>
                  <a:srgbClr val="111111"/>
                </a:solidFill>
                <a:latin typeface="Inter" pitchFamily="34" charset="0"/>
                <a:ea typeface="Inter" pitchFamily="34" charset="-122"/>
                <a:cs typeface="Inter" pitchFamily="34" charset="-120"/>
              </a:rPr>
              <a:t>Solange Asangapong ACCA · Founder &amp; CEO</a:t>
            </a:r>
            <a:endParaRPr lang="en-US" sz="1499" dirty="0"/>
          </a:p>
        </p:txBody>
      </p:sp>
      <p:sp>
        <p:nvSpPr>
          <p:cNvPr id="7" name="Text 4"/>
          <p:cNvSpPr/>
          <p:nvPr/>
        </p:nvSpPr>
        <p:spPr>
          <a:xfrm>
            <a:off x="414338" y="1748656"/>
            <a:ext cx="3714750" cy="1020077"/>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This is a solo-founder raise, and that is a strength rather than a weakness. Lunari’s 22-module architecture reflects a single product vision shaped by deep operating experience rather than a roadmap assembled by committee.</a:t>
            </a:r>
            <a:endParaRPr lang="en-US" sz="1104" dirty="0"/>
          </a:p>
        </p:txBody>
      </p:sp>
      <p:sp>
        <p:nvSpPr>
          <p:cNvPr id="8" name="Text 5"/>
          <p:cNvSpPr/>
          <p:nvPr/>
        </p:nvSpPr>
        <p:spPr>
          <a:xfrm>
            <a:off x="414338" y="2897321"/>
            <a:ext cx="3714750" cy="1012008"/>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The investor case is straightforward: product depth in fixed assets, revenue recognition, billing, lease accounting, procure to pay, order to cash, treasury and cash management, intercompany logic, and audit workflows is only possible because the founder has lived these processes at global scale.</a:t>
            </a:r>
            <a:endParaRPr lang="en-US" sz="1104" dirty="0"/>
          </a:p>
        </p:txBody>
      </p:sp>
      <p:sp>
        <p:nvSpPr>
          <p:cNvPr id="9" name="Text 6"/>
          <p:cNvSpPr/>
          <p:nvPr/>
        </p:nvSpPr>
        <p:spPr>
          <a:xfrm>
            <a:off x="4329113" y="1408630"/>
            <a:ext cx="442912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DOMAIN EXPERTISE</a:t>
            </a:r>
            <a:endParaRPr lang="en-US" sz="584" dirty="0"/>
          </a:p>
        </p:txBody>
      </p:sp>
      <p:sp>
        <p:nvSpPr>
          <p:cNvPr id="10" name="Text 7"/>
          <p:cNvSpPr/>
          <p:nvPr/>
        </p:nvSpPr>
        <p:spPr>
          <a:xfrm>
            <a:off x="4471988" y="1564007"/>
            <a:ext cx="4286250" cy="382860"/>
          </a:xfrm>
          <a:prstGeom prst="rect">
            <a:avLst/>
          </a:prstGeom>
          <a:noFill/>
          <a:ln/>
        </p:spPr>
        <p:txBody>
          <a:bodyPr wrap="square" lIns="0" tIns="0" rIns="0" bIns="0" rtlCol="0" anchor="t">
            <a:spAutoFit/>
          </a:bodyPr>
          <a:lstStyle/>
          <a:p>
            <a:pPr marL="127000" indent="-127000" algn="l">
              <a:lnSpc>
                <a:spcPts val="1500"/>
              </a:lnSpc>
              <a:buSzPct val="100000"/>
              <a:buChar char="•"/>
            </a:pPr>
            <a:r>
              <a:rPr lang="en-US" sz="987" b="1" dirty="0">
                <a:solidFill>
                  <a:srgbClr val="2F2F2F"/>
                </a:solidFill>
                <a:latin typeface="Inter" pitchFamily="34" charset="0"/>
                <a:ea typeface="Inter" pitchFamily="34" charset="-122"/>
                <a:cs typeface="Inter" pitchFamily="34" charset="-120"/>
              </a:rPr>
              <a:t>Visa</a:t>
            </a:r>
            <a:r>
              <a:rPr lang="en-US" sz="1050" dirty="0">
                <a:solidFill>
                  <a:srgbClr val="2F2F2F"/>
                </a:solidFill>
                <a:latin typeface="Inter" pitchFamily="34" charset="0"/>
                <a:ea typeface="Inter" pitchFamily="34" charset="-122"/>
                <a:cs typeface="Inter" pitchFamily="34" charset="-120"/>
              </a:rPr>
              <a:t> — global payments infrastructure and multi-currency transaction processing at scale.</a:t>
            </a:r>
            <a:endParaRPr lang="en-US" sz="987" dirty="0"/>
          </a:p>
        </p:txBody>
      </p:sp>
      <p:sp>
        <p:nvSpPr>
          <p:cNvPr id="11" name="Text 8"/>
          <p:cNvSpPr/>
          <p:nvPr/>
        </p:nvSpPr>
        <p:spPr>
          <a:xfrm>
            <a:off x="4471988" y="2004017"/>
            <a:ext cx="4286250" cy="382860"/>
          </a:xfrm>
          <a:prstGeom prst="rect">
            <a:avLst/>
          </a:prstGeom>
          <a:noFill/>
          <a:ln/>
        </p:spPr>
        <p:txBody>
          <a:bodyPr wrap="square" lIns="0" tIns="0" rIns="0" bIns="0" rtlCol="0" anchor="t">
            <a:spAutoFit/>
          </a:bodyPr>
          <a:lstStyle/>
          <a:p>
            <a:pPr marL="127000" indent="-127000" algn="l">
              <a:lnSpc>
                <a:spcPts val="1500"/>
              </a:lnSpc>
              <a:buSzPct val="100000"/>
              <a:buChar char="•"/>
            </a:pPr>
            <a:r>
              <a:rPr lang="en-US" sz="987" b="1" dirty="0">
                <a:solidFill>
                  <a:srgbClr val="2F2F2F"/>
                </a:solidFill>
                <a:latin typeface="Inter" pitchFamily="34" charset="0"/>
                <a:ea typeface="Inter" pitchFamily="34" charset="-122"/>
                <a:cs typeface="Inter" pitchFamily="34" charset="-120"/>
              </a:rPr>
              <a:t>Schlumberger</a:t>
            </a:r>
            <a:r>
              <a:rPr lang="en-US" sz="1050" dirty="0">
                <a:solidFill>
                  <a:srgbClr val="2F2F2F"/>
                </a:solidFill>
                <a:latin typeface="Inter" pitchFamily="34" charset="0"/>
                <a:ea typeface="Inter" pitchFamily="34" charset="-122"/>
                <a:cs typeface="Inter" pitchFamily="34" charset="-120"/>
              </a:rPr>
              <a:t> — complex multi-entity, multi-jurisdiction finance operations across 120+ countries.</a:t>
            </a:r>
            <a:endParaRPr lang="en-US" sz="987" dirty="0"/>
          </a:p>
        </p:txBody>
      </p:sp>
      <p:sp>
        <p:nvSpPr>
          <p:cNvPr id="12" name="Text 9"/>
          <p:cNvSpPr/>
          <p:nvPr/>
        </p:nvSpPr>
        <p:spPr>
          <a:xfrm>
            <a:off x="4471988" y="2444028"/>
            <a:ext cx="4286250" cy="382860"/>
          </a:xfrm>
          <a:prstGeom prst="rect">
            <a:avLst/>
          </a:prstGeom>
          <a:noFill/>
          <a:ln/>
        </p:spPr>
        <p:txBody>
          <a:bodyPr wrap="square" lIns="0" tIns="0" rIns="0" bIns="0" rtlCol="0" anchor="t">
            <a:spAutoFit/>
          </a:bodyPr>
          <a:lstStyle/>
          <a:p>
            <a:pPr marL="127000" indent="-127000" algn="l">
              <a:lnSpc>
                <a:spcPts val="1500"/>
              </a:lnSpc>
              <a:buSzPct val="100000"/>
              <a:buChar char="•"/>
            </a:pPr>
            <a:r>
              <a:rPr lang="en-US" sz="987" b="1" dirty="0">
                <a:solidFill>
                  <a:srgbClr val="2F2F2F"/>
                </a:solidFill>
                <a:latin typeface="Inter" pitchFamily="34" charset="0"/>
                <a:ea typeface="Inter" pitchFamily="34" charset="-122"/>
                <a:cs typeface="Inter" pitchFamily="34" charset="-120"/>
              </a:rPr>
              <a:t>IFRS &amp; US GAAP</a:t>
            </a:r>
            <a:r>
              <a:rPr lang="en-US" sz="1050" dirty="0">
                <a:solidFill>
                  <a:srgbClr val="2F2F2F"/>
                </a:solidFill>
                <a:latin typeface="Inter" pitchFamily="34" charset="0"/>
                <a:ea typeface="Inter" pitchFamily="34" charset="-122"/>
                <a:cs typeface="Inter" pitchFamily="34" charset="-120"/>
              </a:rPr>
              <a:t> — practitioner knowledge including ASC 606 and IFRS 16 / ASC 842.</a:t>
            </a:r>
            <a:endParaRPr lang="en-US" sz="987" dirty="0"/>
          </a:p>
        </p:txBody>
      </p:sp>
      <p:sp>
        <p:nvSpPr>
          <p:cNvPr id="13" name="Text 10"/>
          <p:cNvSpPr/>
          <p:nvPr/>
        </p:nvSpPr>
        <p:spPr>
          <a:xfrm>
            <a:off x="4471988" y="2884038"/>
            <a:ext cx="4286250" cy="382860"/>
          </a:xfrm>
          <a:prstGeom prst="rect">
            <a:avLst/>
          </a:prstGeom>
          <a:noFill/>
          <a:ln/>
        </p:spPr>
        <p:txBody>
          <a:bodyPr wrap="square" lIns="0" tIns="0" rIns="0" bIns="0" rtlCol="0" anchor="t">
            <a:spAutoFit/>
          </a:bodyPr>
          <a:lstStyle/>
          <a:p>
            <a:pPr marL="127000" indent="-127000" algn="l">
              <a:lnSpc>
                <a:spcPts val="1500"/>
              </a:lnSpc>
              <a:buSzPct val="100000"/>
              <a:buChar char="•"/>
            </a:pPr>
            <a:r>
              <a:rPr lang="en-US" sz="987" b="1" dirty="0">
                <a:solidFill>
                  <a:srgbClr val="2F2F2F"/>
                </a:solidFill>
                <a:latin typeface="Inter" pitchFamily="34" charset="0"/>
                <a:ea typeface="Inter" pitchFamily="34" charset="-122"/>
                <a:cs typeface="Inter" pitchFamily="34" charset="-120"/>
              </a:rPr>
              <a:t>Complex contracts</a:t>
            </a:r>
            <a:r>
              <a:rPr lang="en-US" sz="1050" dirty="0">
                <a:solidFill>
                  <a:srgbClr val="2F2F2F"/>
                </a:solidFill>
                <a:latin typeface="Inter" pitchFamily="34" charset="0"/>
                <a:ea typeface="Inter" pitchFamily="34" charset="-122"/>
                <a:cs typeface="Inter" pitchFamily="34" charset="-120"/>
              </a:rPr>
              <a:t> — milestone billing, variable consideration, and multi-element arrangements.</a:t>
            </a:r>
            <a:endParaRPr lang="en-US" sz="987" dirty="0"/>
          </a:p>
        </p:txBody>
      </p:sp>
      <p:sp>
        <p:nvSpPr>
          <p:cNvPr id="14" name="Text 11"/>
          <p:cNvSpPr/>
          <p:nvPr/>
        </p:nvSpPr>
        <p:spPr>
          <a:xfrm>
            <a:off x="4329113" y="3381198"/>
            <a:ext cx="442912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AI-FIRST EXECUTION MODEL</a:t>
            </a:r>
            <a:endParaRPr lang="en-US" sz="584" dirty="0"/>
          </a:p>
        </p:txBody>
      </p:sp>
      <p:sp>
        <p:nvSpPr>
          <p:cNvPr id="15" name="Text 12"/>
          <p:cNvSpPr/>
          <p:nvPr/>
        </p:nvSpPr>
        <p:spPr>
          <a:xfrm>
            <a:off x="4329113" y="3536575"/>
            <a:ext cx="4429125" cy="816062"/>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A 4-person engineering team augmented by AI is designed to deliver the output of a 20-person team, which is why a $1M raise is sufficient to reach GA rather than merely begin building the product.</a:t>
            </a:r>
            <a:endParaRPr lang="en-US" sz="1104" dirty="0"/>
          </a:p>
        </p:txBody>
      </p:sp>
      <p:sp>
        <p:nvSpPr>
          <p:cNvPr id="16" name="Text 13"/>
          <p:cNvSpPr/>
          <p:nvPr/>
        </p:nvSpPr>
        <p:spPr>
          <a:xfrm>
            <a:off x="414338" y="4538374"/>
            <a:ext cx="8001000" cy="514015"/>
          </a:xfrm>
          <a:prstGeom prst="rect">
            <a:avLst/>
          </a:prstGeom>
          <a:noFill/>
          <a:ln/>
        </p:spPr>
        <p:txBody>
          <a:bodyPr wrap="square" lIns="0" tIns="102108" rIns="0" bIns="0" rtlCol="0" anchor="t">
            <a:spAutoFit/>
          </a:bodyPr>
          <a:lstStyle/>
          <a:p>
            <a:pPr marL="0" indent="0" algn="l">
              <a:lnSpc>
                <a:spcPts val="1700"/>
              </a:lnSpc>
              <a:buNone/>
            </a:pPr>
            <a:r>
              <a:rPr lang="en-US" sz="1090" b="1" dirty="0">
                <a:solidFill>
                  <a:srgbClr val="9F1D20"/>
                </a:solidFill>
                <a:latin typeface="Inter" pitchFamily="34" charset="0"/>
                <a:ea typeface="Inter" pitchFamily="34" charset="-122"/>
                <a:cs typeface="Inter" pitchFamily="34" charset="-120"/>
              </a:rPr>
              <a:t>Why this matters:</a:t>
            </a:r>
            <a:r>
              <a:rPr lang="en-US" sz="1159" dirty="0">
                <a:solidFill>
                  <a:srgbClr val="111111"/>
                </a:solidFill>
                <a:latin typeface="Inter" pitchFamily="34" charset="0"/>
                <a:ea typeface="Inter" pitchFamily="34" charset="-122"/>
                <a:cs typeface="Inter" pitchFamily="34" charset="-120"/>
              </a:rPr>
              <a:t> the rare asset here is not generic technical talent. It is domain-native product judgment — the ability to know exactly what a finance execution system must do before writing the first line of code.</a:t>
            </a:r>
            <a:endParaRPr lang="en-US" sz="109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14338" y="271463"/>
            <a:ext cx="831532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WHY NOW</a:t>
            </a:r>
            <a:endParaRPr lang="en-US" sz="584" dirty="0"/>
          </a:p>
        </p:txBody>
      </p:sp>
      <p:sp>
        <p:nvSpPr>
          <p:cNvPr id="4" name="Text 1"/>
          <p:cNvSpPr/>
          <p:nvPr/>
        </p:nvSpPr>
        <p:spPr>
          <a:xfrm>
            <a:off x="414338" y="426839"/>
            <a:ext cx="8315325"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Why Now Is an 18-Month Window</a:t>
            </a:r>
            <a:endParaRPr lang="en-US" sz="1924" dirty="0"/>
          </a:p>
        </p:txBody>
      </p:sp>
      <p:sp>
        <p:nvSpPr>
          <p:cNvPr id="5" name="Text 2"/>
          <p:cNvSpPr/>
          <p:nvPr/>
        </p:nvSpPr>
        <p:spPr>
          <a:xfrm>
            <a:off x="414338" y="776018"/>
            <a:ext cx="6715125" cy="389725"/>
          </a:xfrm>
          <a:prstGeom prst="rect">
            <a:avLst/>
          </a:prstGeom>
          <a:noFill/>
          <a:ln/>
        </p:spPr>
        <p:txBody>
          <a:bodyPr wrap="square" lIns="0" tIns="0" rIns="0" bIns="0" rtlCol="0" anchor="t">
            <a:spAutoFit/>
          </a:bodyPr>
          <a:lstStyle/>
          <a:p>
            <a:pPr marL="0" indent="0" algn="l">
              <a:lnSpc>
                <a:spcPts val="1500"/>
              </a:lnSpc>
              <a:buNone/>
            </a:pPr>
            <a:r>
              <a:rPr lang="en-US" sz="1159" dirty="0">
                <a:solidFill>
                  <a:srgbClr val="2F2F2F"/>
                </a:solidFill>
                <a:latin typeface="Inter" pitchFamily="34" charset="0"/>
                <a:ea typeface="Inter" pitchFamily="34" charset="-122"/>
                <a:cs typeface="Inter" pitchFamily="34" charset="-120"/>
              </a:rPr>
              <a:t>Three forces are converging for the first time, creating a narrow but highly attractive category-opening moment.</a:t>
            </a:r>
            <a:endParaRPr lang="en-US" sz="1159" dirty="0"/>
          </a:p>
        </p:txBody>
      </p:sp>
      <p:sp>
        <p:nvSpPr>
          <p:cNvPr id="6" name="Text 3"/>
          <p:cNvSpPr/>
          <p:nvPr/>
        </p:nvSpPr>
        <p:spPr>
          <a:xfrm>
            <a:off x="414338" y="1451493"/>
            <a:ext cx="628650" cy="672880"/>
          </a:xfrm>
          <a:prstGeom prst="rect">
            <a:avLst/>
          </a:prstGeom>
          <a:noFill/>
          <a:ln/>
        </p:spPr>
        <p:txBody>
          <a:bodyPr wrap="square" lIns="0" tIns="0" rIns="0" bIns="0" rtlCol="0" anchor="t">
            <a:spAutoFit/>
          </a:bodyPr>
          <a:lstStyle/>
          <a:p>
            <a:pPr marL="0" indent="0" algn="l">
              <a:lnSpc>
                <a:spcPts val="1900"/>
              </a:lnSpc>
              <a:buNone/>
            </a:pPr>
            <a:r>
              <a:rPr lang="en-US" sz="1814" dirty="0">
                <a:solidFill>
                  <a:srgbClr val="9F1D20"/>
                </a:solidFill>
                <a:latin typeface="Playfair Display" pitchFamily="34" charset="0"/>
                <a:ea typeface="Playfair Display" pitchFamily="34" charset="-122"/>
                <a:cs typeface="Playfair Display" pitchFamily="34" charset="-120"/>
              </a:rPr>
              <a:t>1</a:t>
            </a:r>
            <a:endParaRPr lang="en-US" sz="1814" dirty="0"/>
          </a:p>
        </p:txBody>
      </p:sp>
      <p:sp>
        <p:nvSpPr>
          <p:cNvPr id="7" name="Text 4"/>
          <p:cNvSpPr/>
          <p:nvPr/>
        </p:nvSpPr>
        <p:spPr>
          <a:xfrm>
            <a:off x="1185863" y="1451493"/>
            <a:ext cx="7286625" cy="228014"/>
          </a:xfrm>
          <a:prstGeom prst="rect">
            <a:avLst/>
          </a:prstGeom>
          <a:noFill/>
          <a:ln/>
        </p:spPr>
        <p:txBody>
          <a:bodyPr wrap="none" lIns="0" tIns="0" rIns="0" bIns="0" rtlCol="0" anchor="t">
            <a:spAutoFit/>
          </a:bodyPr>
          <a:lstStyle/>
          <a:p>
            <a:pPr marL="0" indent="0" algn="l">
              <a:lnSpc>
                <a:spcPts val="1800"/>
              </a:lnSpc>
              <a:buNone/>
            </a:pPr>
            <a:r>
              <a:rPr lang="en-US" sz="1397" b="1" dirty="0">
                <a:solidFill>
                  <a:srgbClr val="111111"/>
                </a:solidFill>
                <a:latin typeface="Inter" pitchFamily="34" charset="0"/>
                <a:ea typeface="Inter" pitchFamily="34" charset="-122"/>
                <a:cs typeface="Inter" pitchFamily="34" charset="-120"/>
              </a:rPr>
              <a:t>AI is viable — but only on clean data</a:t>
            </a:r>
            <a:endParaRPr lang="en-US" sz="1397" dirty="0"/>
          </a:p>
        </p:txBody>
      </p:sp>
      <p:sp>
        <p:nvSpPr>
          <p:cNvPr id="8" name="Text 5"/>
          <p:cNvSpPr/>
          <p:nvPr/>
        </p:nvSpPr>
        <p:spPr>
          <a:xfrm>
            <a:off x="1185863" y="1722369"/>
            <a:ext cx="7286625" cy="402003"/>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LLMs and agents are finally capable of real finance work. The bottleneck is not model quality; it is whether the underlying finance system provides structured, contextual, trustworthy data.</a:t>
            </a:r>
            <a:endParaRPr lang="en-US" sz="1104" dirty="0"/>
          </a:p>
        </p:txBody>
      </p:sp>
      <p:sp>
        <p:nvSpPr>
          <p:cNvPr id="9" name="Text 6"/>
          <p:cNvSpPr/>
          <p:nvPr/>
        </p:nvSpPr>
        <p:spPr>
          <a:xfrm>
            <a:off x="414338" y="2331541"/>
            <a:ext cx="628650" cy="672880"/>
          </a:xfrm>
          <a:prstGeom prst="rect">
            <a:avLst/>
          </a:prstGeom>
          <a:noFill/>
          <a:ln/>
        </p:spPr>
        <p:txBody>
          <a:bodyPr wrap="square" lIns="0" tIns="0" rIns="0" bIns="0" rtlCol="0" anchor="t">
            <a:spAutoFit/>
          </a:bodyPr>
          <a:lstStyle/>
          <a:p>
            <a:pPr marL="0" indent="0" algn="l">
              <a:lnSpc>
                <a:spcPts val="1900"/>
              </a:lnSpc>
              <a:buNone/>
            </a:pPr>
            <a:r>
              <a:rPr lang="en-US" sz="1814" dirty="0">
                <a:solidFill>
                  <a:srgbClr val="9F1D20"/>
                </a:solidFill>
                <a:latin typeface="Playfair Display" pitchFamily="34" charset="0"/>
                <a:ea typeface="Playfair Display" pitchFamily="34" charset="-122"/>
                <a:cs typeface="Playfair Display" pitchFamily="34" charset="-120"/>
              </a:rPr>
              <a:t>2</a:t>
            </a:r>
            <a:endParaRPr lang="en-US" sz="1814" dirty="0"/>
          </a:p>
        </p:txBody>
      </p:sp>
      <p:sp>
        <p:nvSpPr>
          <p:cNvPr id="10" name="Text 7"/>
          <p:cNvSpPr/>
          <p:nvPr/>
        </p:nvSpPr>
        <p:spPr>
          <a:xfrm>
            <a:off x="1185863" y="2331541"/>
            <a:ext cx="7286625" cy="228014"/>
          </a:xfrm>
          <a:prstGeom prst="rect">
            <a:avLst/>
          </a:prstGeom>
          <a:noFill/>
          <a:ln/>
        </p:spPr>
        <p:txBody>
          <a:bodyPr wrap="none" lIns="0" tIns="0" rIns="0" bIns="0" rtlCol="0" anchor="t">
            <a:spAutoFit/>
          </a:bodyPr>
          <a:lstStyle/>
          <a:p>
            <a:pPr marL="0" indent="0" algn="l">
              <a:lnSpc>
                <a:spcPts val="1800"/>
              </a:lnSpc>
              <a:buNone/>
            </a:pPr>
            <a:r>
              <a:rPr lang="en-US" sz="1397" b="1" dirty="0">
                <a:solidFill>
                  <a:srgbClr val="111111"/>
                </a:solidFill>
                <a:latin typeface="Inter" pitchFamily="34" charset="0"/>
                <a:ea typeface="Inter" pitchFamily="34" charset="-122"/>
                <a:cs typeface="Inter" pitchFamily="34" charset="-120"/>
              </a:rPr>
              <a:t>Mid-market CFOs are actively looking</a:t>
            </a:r>
            <a:endParaRPr lang="en-US" sz="1397" dirty="0"/>
          </a:p>
        </p:txBody>
      </p:sp>
      <p:sp>
        <p:nvSpPr>
          <p:cNvPr id="11" name="Text 8"/>
          <p:cNvSpPr/>
          <p:nvPr/>
        </p:nvSpPr>
        <p:spPr>
          <a:xfrm>
            <a:off x="1185863" y="2602418"/>
            <a:ext cx="7286625" cy="402003"/>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Post-2022 efficiency pressure has made tool sprawl and close-cycle length impossible to ignore. The buyer question has shifted from whether to consolidate to what platform to consolidate onto.</a:t>
            </a:r>
            <a:endParaRPr lang="en-US" sz="1104" dirty="0"/>
          </a:p>
        </p:txBody>
      </p:sp>
      <p:sp>
        <p:nvSpPr>
          <p:cNvPr id="12" name="Text 9"/>
          <p:cNvSpPr/>
          <p:nvPr/>
        </p:nvSpPr>
        <p:spPr>
          <a:xfrm>
            <a:off x="414338" y="3211590"/>
            <a:ext cx="628650" cy="873882"/>
          </a:xfrm>
          <a:prstGeom prst="rect">
            <a:avLst/>
          </a:prstGeom>
          <a:noFill/>
          <a:ln/>
        </p:spPr>
        <p:txBody>
          <a:bodyPr wrap="square" lIns="0" tIns="0" rIns="0" bIns="0" rtlCol="0" anchor="t">
            <a:spAutoFit/>
          </a:bodyPr>
          <a:lstStyle/>
          <a:p>
            <a:pPr marL="0" indent="0" algn="l">
              <a:lnSpc>
                <a:spcPts val="1900"/>
              </a:lnSpc>
              <a:buNone/>
            </a:pPr>
            <a:r>
              <a:rPr lang="en-US" sz="1814" dirty="0">
                <a:solidFill>
                  <a:srgbClr val="9F1D20"/>
                </a:solidFill>
                <a:latin typeface="Playfair Display" pitchFamily="34" charset="0"/>
                <a:ea typeface="Playfair Display" pitchFamily="34" charset="-122"/>
                <a:cs typeface="Playfair Display" pitchFamily="34" charset="-120"/>
              </a:rPr>
              <a:t>3</a:t>
            </a:r>
            <a:endParaRPr lang="en-US" sz="1814" dirty="0"/>
          </a:p>
        </p:txBody>
      </p:sp>
      <p:sp>
        <p:nvSpPr>
          <p:cNvPr id="13" name="Text 10"/>
          <p:cNvSpPr/>
          <p:nvPr/>
        </p:nvSpPr>
        <p:spPr>
          <a:xfrm>
            <a:off x="1185863" y="3211590"/>
            <a:ext cx="7286625" cy="228014"/>
          </a:xfrm>
          <a:prstGeom prst="rect">
            <a:avLst/>
          </a:prstGeom>
          <a:noFill/>
          <a:ln/>
        </p:spPr>
        <p:txBody>
          <a:bodyPr wrap="none" lIns="0" tIns="0" rIns="0" bIns="0" rtlCol="0" anchor="t">
            <a:spAutoFit/>
          </a:bodyPr>
          <a:lstStyle/>
          <a:p>
            <a:pPr marL="0" indent="0" algn="l">
              <a:lnSpc>
                <a:spcPts val="1800"/>
              </a:lnSpc>
              <a:buNone/>
            </a:pPr>
            <a:r>
              <a:rPr lang="en-US" sz="1397" b="1" dirty="0">
                <a:solidFill>
                  <a:srgbClr val="111111"/>
                </a:solidFill>
                <a:latin typeface="Inter" pitchFamily="34" charset="0"/>
                <a:ea typeface="Inter" pitchFamily="34" charset="-122"/>
                <a:cs typeface="Inter" pitchFamily="34" charset="-120"/>
              </a:rPr>
              <a:t>Incumbents are paralysed</a:t>
            </a:r>
            <a:endParaRPr lang="en-US" sz="1397" dirty="0"/>
          </a:p>
        </p:txBody>
      </p:sp>
      <p:sp>
        <p:nvSpPr>
          <p:cNvPr id="14" name="Text 11"/>
          <p:cNvSpPr/>
          <p:nvPr/>
        </p:nvSpPr>
        <p:spPr>
          <a:xfrm>
            <a:off x="1185863" y="3482467"/>
            <a:ext cx="7286625" cy="603005"/>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BlackLine, FloQast, and Tipalti face the same structural problem: rebuilding the transaction layer would disrupt the customer bases their current businesses depend on. That creates a real window for a category leader to emerge.</a:t>
            </a:r>
            <a:endParaRPr lang="en-US" sz="1104" dirty="0"/>
          </a:p>
        </p:txBody>
      </p:sp>
      <p:sp>
        <p:nvSpPr>
          <p:cNvPr id="15" name="Text 12"/>
          <p:cNvSpPr/>
          <p:nvPr/>
        </p:nvSpPr>
        <p:spPr>
          <a:xfrm>
            <a:off x="414338" y="4242634"/>
            <a:ext cx="8001000" cy="533158"/>
          </a:xfrm>
          <a:prstGeom prst="rect">
            <a:avLst/>
          </a:prstGeom>
          <a:noFill/>
          <a:ln/>
        </p:spPr>
        <p:txBody>
          <a:bodyPr wrap="square" lIns="0" tIns="102108" rIns="0" bIns="0" rtlCol="0" anchor="t">
            <a:spAutoFit/>
          </a:bodyPr>
          <a:lstStyle/>
          <a:p>
            <a:pPr marL="0" indent="0" algn="l">
              <a:lnSpc>
                <a:spcPts val="1700"/>
              </a:lnSpc>
              <a:buNone/>
            </a:pPr>
            <a:r>
              <a:rPr lang="en-US" sz="1214" dirty="0">
                <a:solidFill>
                  <a:srgbClr val="111111"/>
                </a:solidFill>
                <a:latin typeface="Inter" pitchFamily="34" charset="0"/>
                <a:ea typeface="Inter" pitchFamily="34" charset="-122"/>
                <a:cs typeface="Inter" pitchFamily="34" charset="-120"/>
              </a:rPr>
              <a:t>This window will not remain open indefinitely. Once a well-funded challenger reaches meaningful scale on the right architecture, the category leadership position will begin to lock in.</a:t>
            </a:r>
            <a:endParaRPr lang="en-US" sz="1214"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385763" y="257175"/>
            <a:ext cx="837247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THE ASK</a:t>
            </a:r>
            <a:endParaRPr lang="en-US" sz="584" dirty="0"/>
          </a:p>
        </p:txBody>
      </p:sp>
      <p:sp>
        <p:nvSpPr>
          <p:cNvPr id="4" name="Text 1"/>
          <p:cNvSpPr/>
          <p:nvPr/>
        </p:nvSpPr>
        <p:spPr>
          <a:xfrm>
            <a:off x="385763" y="412552"/>
            <a:ext cx="8372475"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$1M Funds Go-to-Market, Not the Build</a:t>
            </a:r>
            <a:endParaRPr lang="en-US" sz="1924" dirty="0"/>
          </a:p>
        </p:txBody>
      </p:sp>
      <p:sp>
        <p:nvSpPr>
          <p:cNvPr id="5" name="Text 2"/>
          <p:cNvSpPr/>
          <p:nvPr/>
        </p:nvSpPr>
        <p:spPr>
          <a:xfrm>
            <a:off x="385763" y="761730"/>
            <a:ext cx="8372475" cy="209150"/>
          </a:xfrm>
          <a:prstGeom prst="rect">
            <a:avLst/>
          </a:prstGeom>
          <a:noFill/>
          <a:ln/>
        </p:spPr>
        <p:txBody>
          <a:bodyPr wrap="none" lIns="0" tIns="0" rIns="0" bIns="0" rtlCol="0" anchor="t">
            <a:spAutoFit/>
          </a:bodyPr>
          <a:lstStyle/>
          <a:p>
            <a:pPr marL="0" indent="0" algn="l">
              <a:lnSpc>
                <a:spcPts val="1600"/>
              </a:lnSpc>
              <a:buNone/>
            </a:pPr>
            <a:r>
              <a:rPr lang="en-US" sz="1193" b="1" dirty="0">
                <a:solidFill>
                  <a:srgbClr val="111111"/>
                </a:solidFill>
                <a:latin typeface="Inter" pitchFamily="34" charset="0"/>
                <a:ea typeface="Inter" pitchFamily="34" charset="-122"/>
                <a:cs typeface="Inter" pitchFamily="34" charset="-120"/>
              </a:rPr>
              <a:t>$1,000,000 SAFE</a:t>
            </a:r>
            <a:r>
              <a:rPr lang="en-US" sz="1269" dirty="0">
                <a:solidFill>
                  <a:srgbClr val="2F2F2F"/>
                </a:solidFill>
                <a:latin typeface="Inter" pitchFamily="34" charset="0"/>
                <a:ea typeface="Inter" pitchFamily="34" charset="-122"/>
                <a:cs typeface="Inter" pitchFamily="34" charset="-120"/>
              </a:rPr>
              <a:t> · </a:t>
            </a:r>
            <a:r>
              <a:rPr lang="en-US" sz="1193" b="1" dirty="0">
                <a:solidFill>
                  <a:srgbClr val="111111"/>
                </a:solidFill>
                <a:latin typeface="Inter" pitchFamily="34" charset="0"/>
                <a:ea typeface="Inter" pitchFamily="34" charset="-122"/>
                <a:cs typeface="Inter" pitchFamily="34" charset="-120"/>
              </a:rPr>
              <a:t>$8M cap</a:t>
            </a:r>
            <a:r>
              <a:rPr lang="en-US" sz="1269" dirty="0">
                <a:solidFill>
                  <a:srgbClr val="2F2F2F"/>
                </a:solidFill>
                <a:latin typeface="Inter" pitchFamily="34" charset="0"/>
                <a:ea typeface="Inter" pitchFamily="34" charset="-122"/>
                <a:cs typeface="Inter" pitchFamily="34" charset="-120"/>
              </a:rPr>
              <a:t> · </a:t>
            </a:r>
            <a:r>
              <a:rPr lang="en-US" sz="1193" b="1" dirty="0">
                <a:solidFill>
                  <a:srgbClr val="111111"/>
                </a:solidFill>
                <a:latin typeface="Inter" pitchFamily="34" charset="0"/>
                <a:ea typeface="Inter" pitchFamily="34" charset="-122"/>
                <a:cs typeface="Inter" pitchFamily="34" charset="-120"/>
              </a:rPr>
              <a:t>20% discount</a:t>
            </a:r>
            <a:r>
              <a:rPr lang="en-US" sz="1269" dirty="0">
                <a:solidFill>
                  <a:srgbClr val="2F2F2F"/>
                </a:solidFill>
                <a:latin typeface="Inter" pitchFamily="34" charset="0"/>
                <a:ea typeface="Inter" pitchFamily="34" charset="-122"/>
                <a:cs typeface="Inter" pitchFamily="34" charset="-120"/>
              </a:rPr>
              <a:t> · 18-month runway</a:t>
            </a:r>
            <a:endParaRPr lang="en-US" sz="1193" dirty="0"/>
          </a:p>
        </p:txBody>
      </p:sp>
      <p:sp>
        <p:nvSpPr>
          <p:cNvPr id="6" name="Shape 3"/>
          <p:cNvSpPr/>
          <p:nvPr/>
        </p:nvSpPr>
        <p:spPr>
          <a:xfrm>
            <a:off x="389334" y="1074465"/>
            <a:ext cx="2143125" cy="296466"/>
          </a:xfrm>
          <a:prstGeom prst="rect">
            <a:avLst/>
          </a:prstGeom>
          <a:solidFill>
            <a:srgbClr val="EEE7DD"/>
          </a:solidFill>
          <a:ln w="9144">
            <a:solidFill>
              <a:srgbClr val="D8CFC6"/>
            </a:solidFill>
            <a:prstDash val="solid"/>
          </a:ln>
        </p:spPr>
        <p:txBody>
          <a:bodyPr/>
          <a:lstStyle/>
          <a:p>
            <a:endParaRPr lang="en-US"/>
          </a:p>
        </p:txBody>
      </p:sp>
      <p:sp>
        <p:nvSpPr>
          <p:cNvPr id="7" name="Text 4"/>
          <p:cNvSpPr/>
          <p:nvPr/>
        </p:nvSpPr>
        <p:spPr>
          <a:xfrm>
            <a:off x="389334" y="1074465"/>
            <a:ext cx="2143125" cy="296466"/>
          </a:xfrm>
          <a:prstGeom prst="rect">
            <a:avLst/>
          </a:prstGeom>
          <a:noFill/>
          <a:ln/>
        </p:spPr>
        <p:txBody>
          <a:bodyPr wrap="square" lIns="102108" tIns="85090" rIns="102108" bIns="85090"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Allocation</a:t>
            </a:r>
            <a:endParaRPr lang="en-US" sz="885" dirty="0"/>
          </a:p>
        </p:txBody>
      </p:sp>
      <p:sp>
        <p:nvSpPr>
          <p:cNvPr id="8" name="Shape 5"/>
          <p:cNvSpPr/>
          <p:nvPr/>
        </p:nvSpPr>
        <p:spPr>
          <a:xfrm>
            <a:off x="2532459" y="1074465"/>
            <a:ext cx="1000125" cy="296466"/>
          </a:xfrm>
          <a:prstGeom prst="rect">
            <a:avLst/>
          </a:prstGeom>
          <a:solidFill>
            <a:srgbClr val="EEE7DD"/>
          </a:solidFill>
          <a:ln w="9144">
            <a:solidFill>
              <a:srgbClr val="D8CFC6"/>
            </a:solidFill>
            <a:prstDash val="solid"/>
          </a:ln>
        </p:spPr>
        <p:txBody>
          <a:bodyPr/>
          <a:lstStyle/>
          <a:p>
            <a:endParaRPr lang="en-US"/>
          </a:p>
        </p:txBody>
      </p:sp>
      <p:sp>
        <p:nvSpPr>
          <p:cNvPr id="9" name="Text 6"/>
          <p:cNvSpPr/>
          <p:nvPr/>
        </p:nvSpPr>
        <p:spPr>
          <a:xfrm>
            <a:off x="2532459" y="1074465"/>
            <a:ext cx="1000125" cy="296466"/>
          </a:xfrm>
          <a:prstGeom prst="rect">
            <a:avLst/>
          </a:prstGeom>
          <a:noFill/>
          <a:ln/>
        </p:spPr>
        <p:txBody>
          <a:bodyPr wrap="square" lIns="102108" tIns="85090" rIns="102108" bIns="85090"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Amount</a:t>
            </a:r>
            <a:endParaRPr lang="en-US" sz="885" dirty="0"/>
          </a:p>
        </p:txBody>
      </p:sp>
      <p:sp>
        <p:nvSpPr>
          <p:cNvPr id="10" name="Shape 7"/>
          <p:cNvSpPr/>
          <p:nvPr/>
        </p:nvSpPr>
        <p:spPr>
          <a:xfrm>
            <a:off x="3532584" y="1074465"/>
            <a:ext cx="5222081" cy="296466"/>
          </a:xfrm>
          <a:prstGeom prst="rect">
            <a:avLst/>
          </a:prstGeom>
          <a:solidFill>
            <a:srgbClr val="EEE7DD"/>
          </a:solidFill>
          <a:ln w="9144">
            <a:solidFill>
              <a:srgbClr val="D8CFC6"/>
            </a:solidFill>
            <a:prstDash val="solid"/>
          </a:ln>
        </p:spPr>
        <p:txBody>
          <a:bodyPr/>
          <a:lstStyle/>
          <a:p>
            <a:endParaRPr lang="en-US"/>
          </a:p>
        </p:txBody>
      </p:sp>
      <p:sp>
        <p:nvSpPr>
          <p:cNvPr id="11" name="Text 8"/>
          <p:cNvSpPr/>
          <p:nvPr/>
        </p:nvSpPr>
        <p:spPr>
          <a:xfrm>
            <a:off x="3532584" y="1074465"/>
            <a:ext cx="5222081" cy="296466"/>
          </a:xfrm>
          <a:prstGeom prst="rect">
            <a:avLst/>
          </a:prstGeom>
          <a:noFill/>
          <a:ln/>
        </p:spPr>
        <p:txBody>
          <a:bodyPr wrap="square" lIns="102108" tIns="85090" rIns="102108" bIns="85090" rtlCol="0" anchor="t">
            <a:spAutoFit/>
          </a:bodyPr>
          <a:lstStyle/>
          <a:p>
            <a:pPr marL="0" indent="0" algn="l">
              <a:lnSpc>
                <a:spcPts val="1200"/>
              </a:lnSpc>
              <a:buNone/>
            </a:pPr>
            <a:r>
              <a:rPr lang="en-US" sz="885" b="1" dirty="0">
                <a:solidFill>
                  <a:srgbClr val="111111"/>
                </a:solidFill>
                <a:latin typeface="Inter" pitchFamily="34" charset="0"/>
                <a:ea typeface="Inter" pitchFamily="34" charset="-122"/>
                <a:cs typeface="Inter" pitchFamily="34" charset="-120"/>
              </a:rPr>
              <a:t>Purpose</a:t>
            </a:r>
            <a:endParaRPr lang="en-US" sz="885" dirty="0"/>
          </a:p>
        </p:txBody>
      </p:sp>
      <p:sp>
        <p:nvSpPr>
          <p:cNvPr id="12" name="Text 9"/>
          <p:cNvSpPr/>
          <p:nvPr/>
        </p:nvSpPr>
        <p:spPr>
          <a:xfrm>
            <a:off x="389334" y="1363787"/>
            <a:ext cx="2143125" cy="314604"/>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Engineering (AI-first team)</a:t>
            </a:r>
            <a:endParaRPr lang="en-US" sz="885" dirty="0"/>
          </a:p>
        </p:txBody>
      </p:sp>
      <p:sp>
        <p:nvSpPr>
          <p:cNvPr id="13" name="Text 10"/>
          <p:cNvSpPr/>
          <p:nvPr/>
        </p:nvSpPr>
        <p:spPr>
          <a:xfrm>
            <a:off x="2532459" y="1363787"/>
            <a:ext cx="1000125" cy="326821"/>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$350,000</a:t>
            </a:r>
            <a:endParaRPr lang="en-US" sz="885" dirty="0"/>
          </a:p>
        </p:txBody>
      </p:sp>
      <p:sp>
        <p:nvSpPr>
          <p:cNvPr id="14" name="Text 11"/>
          <p:cNvSpPr/>
          <p:nvPr/>
        </p:nvSpPr>
        <p:spPr>
          <a:xfrm>
            <a:off x="3532584" y="1363787"/>
            <a:ext cx="5222081" cy="328744"/>
          </a:xfrm>
          <a:prstGeom prst="rect">
            <a:avLst/>
          </a:prstGeom>
          <a:noFill/>
          <a:ln/>
        </p:spPr>
        <p:txBody>
          <a:bodyPr wrap="square" lIns="102108" tIns="85090" rIns="102108" bIns="85090"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4 engineers across 12 months; Close Engine GA plus 6 adjacent modules, .</a:t>
            </a:r>
            <a:endParaRPr lang="en-US" sz="942" dirty="0"/>
          </a:p>
        </p:txBody>
      </p:sp>
      <p:sp>
        <p:nvSpPr>
          <p:cNvPr id="15" name="Text 12"/>
          <p:cNvSpPr/>
          <p:nvPr/>
        </p:nvSpPr>
        <p:spPr>
          <a:xfrm>
            <a:off x="389334" y="1678391"/>
            <a:ext cx="2143125" cy="314604"/>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Founder salary</a:t>
            </a:r>
            <a:endParaRPr lang="en-US" sz="885" dirty="0"/>
          </a:p>
        </p:txBody>
      </p:sp>
      <p:sp>
        <p:nvSpPr>
          <p:cNvPr id="16" name="Text 13"/>
          <p:cNvSpPr/>
          <p:nvPr/>
        </p:nvSpPr>
        <p:spPr>
          <a:xfrm>
            <a:off x="2532459" y="1678391"/>
            <a:ext cx="1000125" cy="314604"/>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$120,000</a:t>
            </a:r>
            <a:endParaRPr lang="en-US" sz="885" dirty="0"/>
          </a:p>
        </p:txBody>
      </p:sp>
      <p:sp>
        <p:nvSpPr>
          <p:cNvPr id="17" name="Text 14"/>
          <p:cNvSpPr/>
          <p:nvPr/>
        </p:nvSpPr>
        <p:spPr>
          <a:xfrm>
            <a:off x="3532584" y="1678391"/>
            <a:ext cx="5222081" cy="314604"/>
          </a:xfrm>
          <a:prstGeom prst="rect">
            <a:avLst/>
          </a:prstGeom>
          <a:noFill/>
          <a:ln/>
        </p:spPr>
        <p:txBody>
          <a:bodyPr wrap="square" lIns="102108" tIns="85090" rIns="102108" bIns="85090"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$6,667/month, below market and founder-aligned.</a:t>
            </a:r>
            <a:endParaRPr lang="en-US" sz="942" dirty="0"/>
          </a:p>
        </p:txBody>
      </p:sp>
      <p:sp>
        <p:nvSpPr>
          <p:cNvPr id="18" name="Text 15"/>
          <p:cNvSpPr/>
          <p:nvPr/>
        </p:nvSpPr>
        <p:spPr>
          <a:xfrm>
            <a:off x="389334" y="1992995"/>
            <a:ext cx="2143125" cy="314604"/>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Design partners &amp; GTM</a:t>
            </a:r>
            <a:endParaRPr lang="en-US" sz="885" dirty="0"/>
          </a:p>
        </p:txBody>
      </p:sp>
      <p:sp>
        <p:nvSpPr>
          <p:cNvPr id="19" name="Text 16"/>
          <p:cNvSpPr/>
          <p:nvPr/>
        </p:nvSpPr>
        <p:spPr>
          <a:xfrm>
            <a:off x="2532459" y="1992995"/>
            <a:ext cx="1000125" cy="326821"/>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$380,000</a:t>
            </a:r>
            <a:endParaRPr lang="en-US" sz="885" dirty="0"/>
          </a:p>
        </p:txBody>
      </p:sp>
      <p:sp>
        <p:nvSpPr>
          <p:cNvPr id="20" name="Text 17"/>
          <p:cNvSpPr/>
          <p:nvPr/>
        </p:nvSpPr>
        <p:spPr>
          <a:xfrm>
            <a:off x="3532584" y="1992995"/>
            <a:ext cx="5222081" cy="314604"/>
          </a:xfrm>
          <a:prstGeom prst="rect">
            <a:avLst/>
          </a:prstGeom>
          <a:noFill/>
          <a:ln/>
        </p:spPr>
        <p:txBody>
          <a:bodyPr wrap="square" lIns="102108" tIns="85090" rIns="102108" bIns="85090"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Onboarding, implementation support, and the first 10 customers.</a:t>
            </a:r>
            <a:endParaRPr lang="en-US" sz="942" dirty="0"/>
          </a:p>
        </p:txBody>
      </p:sp>
      <p:sp>
        <p:nvSpPr>
          <p:cNvPr id="21" name="Text 18"/>
          <p:cNvSpPr/>
          <p:nvPr/>
        </p:nvSpPr>
        <p:spPr>
          <a:xfrm>
            <a:off x="389334" y="2307599"/>
            <a:ext cx="2143125" cy="314604"/>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Infrastructure &amp; tooling</a:t>
            </a:r>
            <a:endParaRPr lang="en-US" sz="885" dirty="0"/>
          </a:p>
        </p:txBody>
      </p:sp>
      <p:sp>
        <p:nvSpPr>
          <p:cNvPr id="22" name="Text 19"/>
          <p:cNvSpPr/>
          <p:nvPr/>
        </p:nvSpPr>
        <p:spPr>
          <a:xfrm>
            <a:off x="2532459" y="2307599"/>
            <a:ext cx="1000125" cy="314604"/>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$80,000</a:t>
            </a:r>
            <a:endParaRPr lang="en-US" sz="885" dirty="0"/>
          </a:p>
        </p:txBody>
      </p:sp>
      <p:sp>
        <p:nvSpPr>
          <p:cNvPr id="23" name="Text 20"/>
          <p:cNvSpPr/>
          <p:nvPr/>
        </p:nvSpPr>
        <p:spPr>
          <a:xfrm>
            <a:off x="3532584" y="2307599"/>
            <a:ext cx="5222081" cy="314604"/>
          </a:xfrm>
          <a:prstGeom prst="rect">
            <a:avLst/>
          </a:prstGeom>
          <a:noFill/>
          <a:ln/>
        </p:spPr>
        <p:txBody>
          <a:bodyPr wrap="square" lIns="102108" tIns="85090" rIns="102108" bIns="85090"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Cloud, AI APIs, security, and compliance.</a:t>
            </a:r>
            <a:endParaRPr lang="en-US" sz="942" dirty="0"/>
          </a:p>
        </p:txBody>
      </p:sp>
      <p:sp>
        <p:nvSpPr>
          <p:cNvPr id="24" name="Text 21"/>
          <p:cNvSpPr/>
          <p:nvPr/>
        </p:nvSpPr>
        <p:spPr>
          <a:xfrm>
            <a:off x="389334" y="2622203"/>
            <a:ext cx="2143125" cy="314604"/>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Legal &amp; operations</a:t>
            </a:r>
            <a:endParaRPr lang="en-US" sz="885" dirty="0"/>
          </a:p>
        </p:txBody>
      </p:sp>
      <p:sp>
        <p:nvSpPr>
          <p:cNvPr id="25" name="Text 22"/>
          <p:cNvSpPr/>
          <p:nvPr/>
        </p:nvSpPr>
        <p:spPr>
          <a:xfrm>
            <a:off x="2532459" y="2622203"/>
            <a:ext cx="1000125" cy="314604"/>
          </a:xfrm>
          <a:prstGeom prst="rect">
            <a:avLst/>
          </a:prstGeom>
          <a:noFill/>
          <a:ln/>
        </p:spPr>
        <p:txBody>
          <a:bodyPr wrap="square" lIns="102108" tIns="85090" rIns="102108" bIns="85090" rtlCol="0" anchor="t">
            <a:spAutoFit/>
          </a:bodyPr>
          <a:lstStyle/>
          <a:p>
            <a:pPr marL="0" indent="0" algn="l">
              <a:lnSpc>
                <a:spcPts val="1300"/>
              </a:lnSpc>
              <a:buNone/>
            </a:pPr>
            <a:r>
              <a:rPr lang="en-US" sz="885" b="1" dirty="0">
                <a:solidFill>
                  <a:srgbClr val="111111"/>
                </a:solidFill>
                <a:latin typeface="Inter" pitchFamily="34" charset="0"/>
                <a:ea typeface="Inter" pitchFamily="34" charset="-122"/>
                <a:cs typeface="Inter" pitchFamily="34" charset="-120"/>
              </a:rPr>
              <a:t>$70,000</a:t>
            </a:r>
            <a:endParaRPr lang="en-US" sz="885" dirty="0"/>
          </a:p>
        </p:txBody>
      </p:sp>
      <p:sp>
        <p:nvSpPr>
          <p:cNvPr id="26" name="Text 23"/>
          <p:cNvSpPr/>
          <p:nvPr/>
        </p:nvSpPr>
        <p:spPr>
          <a:xfrm>
            <a:off x="3532584" y="2622203"/>
            <a:ext cx="5222081" cy="314604"/>
          </a:xfrm>
          <a:prstGeom prst="rect">
            <a:avLst/>
          </a:prstGeom>
          <a:noFill/>
          <a:ln/>
        </p:spPr>
        <p:txBody>
          <a:bodyPr wrap="square" lIns="102108" tIns="85090" rIns="102108" bIns="85090" rtlCol="0" anchor="t">
            <a:spAutoFit/>
          </a:bodyPr>
          <a:lstStyle/>
          <a:p>
            <a:pPr marL="0" indent="0" algn="l">
              <a:lnSpc>
                <a:spcPts val="1300"/>
              </a:lnSpc>
              <a:buNone/>
            </a:pPr>
            <a:r>
              <a:rPr lang="en-US" sz="942" dirty="0">
                <a:solidFill>
                  <a:srgbClr val="2F2F2F"/>
                </a:solidFill>
                <a:latin typeface="Inter" pitchFamily="34" charset="0"/>
                <a:ea typeface="Inter" pitchFamily="34" charset="-122"/>
                <a:cs typeface="Inter" pitchFamily="34" charset="-120"/>
              </a:rPr>
              <a:t>SAFE docs, IP protection, and entity setup.</a:t>
            </a:r>
            <a:endParaRPr lang="en-US" sz="942" dirty="0"/>
          </a:p>
        </p:txBody>
      </p:sp>
      <p:sp>
        <p:nvSpPr>
          <p:cNvPr id="27" name="Text 24"/>
          <p:cNvSpPr/>
          <p:nvPr/>
        </p:nvSpPr>
        <p:spPr>
          <a:xfrm>
            <a:off x="385763" y="3133260"/>
            <a:ext cx="2705081"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MONTH 6</a:t>
            </a:r>
            <a:endParaRPr lang="en-US" sz="584" dirty="0"/>
          </a:p>
        </p:txBody>
      </p:sp>
      <p:sp>
        <p:nvSpPr>
          <p:cNvPr id="28" name="Text 25"/>
          <p:cNvSpPr/>
          <p:nvPr/>
        </p:nvSpPr>
        <p:spPr>
          <a:xfrm>
            <a:off x="385763" y="3274349"/>
            <a:ext cx="2705081" cy="358304"/>
          </a:xfrm>
          <a:prstGeom prst="rect">
            <a:avLst/>
          </a:prstGeom>
          <a:noFill/>
          <a:ln/>
        </p:spPr>
        <p:txBody>
          <a:bodyPr wrap="square" lIns="0" tIns="0" rIns="0" bIns="0" rtlCol="0" anchor="t">
            <a:spAutoFit/>
          </a:bodyPr>
          <a:lstStyle/>
          <a:p>
            <a:pPr marL="0" indent="0" algn="l">
              <a:lnSpc>
                <a:spcPts val="1400"/>
              </a:lnSpc>
              <a:buNone/>
            </a:pPr>
            <a:r>
              <a:rPr lang="en-US" sz="996" dirty="0">
                <a:solidFill>
                  <a:srgbClr val="111111"/>
                </a:solidFill>
                <a:latin typeface="Inter" pitchFamily="34" charset="0"/>
                <a:ea typeface="Inter" pitchFamily="34" charset="-122"/>
                <a:cs typeface="Inter" pitchFamily="34" charset="-120"/>
              </a:rPr>
              <a:t>Close Engine at GA · first 5 paying customers · ARR above $150K</a:t>
            </a:r>
            <a:endParaRPr lang="en-US" sz="996" dirty="0"/>
          </a:p>
        </p:txBody>
      </p:sp>
      <p:sp>
        <p:nvSpPr>
          <p:cNvPr id="29" name="Text 26"/>
          <p:cNvSpPr/>
          <p:nvPr/>
        </p:nvSpPr>
        <p:spPr>
          <a:xfrm>
            <a:off x="3219431" y="3133260"/>
            <a:ext cx="2705109"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MONTH 12</a:t>
            </a:r>
            <a:endParaRPr lang="en-US" sz="584" dirty="0"/>
          </a:p>
        </p:txBody>
      </p:sp>
      <p:sp>
        <p:nvSpPr>
          <p:cNvPr id="30" name="Text 27"/>
          <p:cNvSpPr/>
          <p:nvPr/>
        </p:nvSpPr>
        <p:spPr>
          <a:xfrm>
            <a:off x="3219431" y="3274349"/>
            <a:ext cx="2705109" cy="358304"/>
          </a:xfrm>
          <a:prstGeom prst="rect">
            <a:avLst/>
          </a:prstGeom>
          <a:noFill/>
          <a:ln/>
        </p:spPr>
        <p:txBody>
          <a:bodyPr wrap="square" lIns="0" tIns="0" rIns="0" bIns="0" rtlCol="0" anchor="t">
            <a:spAutoFit/>
          </a:bodyPr>
          <a:lstStyle/>
          <a:p>
            <a:pPr marL="0" indent="0" algn="l">
              <a:lnSpc>
                <a:spcPts val="1400"/>
              </a:lnSpc>
              <a:buNone/>
            </a:pPr>
            <a:r>
              <a:rPr lang="en-US" sz="996" dirty="0">
                <a:solidFill>
                  <a:srgbClr val="111111"/>
                </a:solidFill>
                <a:latin typeface="Inter" pitchFamily="34" charset="0"/>
                <a:ea typeface="Inter" pitchFamily="34" charset="-122"/>
                <a:cs typeface="Inter" pitchFamily="34" charset="-120"/>
              </a:rPr>
              <a:t>AP + AR live · 20 customers · ARR above $600K</a:t>
            </a:r>
            <a:endParaRPr lang="en-US" sz="996" dirty="0"/>
          </a:p>
        </p:txBody>
      </p:sp>
      <p:sp>
        <p:nvSpPr>
          <p:cNvPr id="31" name="Text 28"/>
          <p:cNvSpPr/>
          <p:nvPr/>
        </p:nvSpPr>
        <p:spPr>
          <a:xfrm>
            <a:off x="6053128" y="3133260"/>
            <a:ext cx="2705081"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MONTH 18</a:t>
            </a:r>
            <a:endParaRPr lang="en-US" sz="584" dirty="0"/>
          </a:p>
        </p:txBody>
      </p:sp>
      <p:sp>
        <p:nvSpPr>
          <p:cNvPr id="32" name="Text 29"/>
          <p:cNvSpPr/>
          <p:nvPr/>
        </p:nvSpPr>
        <p:spPr>
          <a:xfrm>
            <a:off x="6053128" y="3274349"/>
            <a:ext cx="2705081" cy="358304"/>
          </a:xfrm>
          <a:prstGeom prst="rect">
            <a:avLst/>
          </a:prstGeom>
          <a:noFill/>
          <a:ln/>
        </p:spPr>
        <p:txBody>
          <a:bodyPr wrap="square" lIns="0" tIns="0" rIns="0" bIns="0" rtlCol="0" anchor="t">
            <a:spAutoFit/>
          </a:bodyPr>
          <a:lstStyle/>
          <a:p>
            <a:pPr marL="0" indent="0" algn="l">
              <a:lnSpc>
                <a:spcPts val="1400"/>
              </a:lnSpc>
              <a:buNone/>
            </a:pPr>
            <a:r>
              <a:rPr lang="en-US" sz="996" dirty="0">
                <a:solidFill>
                  <a:srgbClr val="111111"/>
                </a:solidFill>
                <a:latin typeface="Inter" pitchFamily="34" charset="0"/>
                <a:ea typeface="Inter" pitchFamily="34" charset="-122"/>
                <a:cs typeface="Inter" pitchFamily="34" charset="-120"/>
              </a:rPr>
              <a:t>Series A ready · 50+ customers · ARR above $1.5M · full platform in beta</a:t>
            </a:r>
            <a:endParaRPr lang="en-US" sz="996" dirty="0"/>
          </a:p>
        </p:txBody>
      </p:sp>
      <p:sp>
        <p:nvSpPr>
          <p:cNvPr id="33" name="Text 30"/>
          <p:cNvSpPr/>
          <p:nvPr/>
        </p:nvSpPr>
        <p:spPr>
          <a:xfrm>
            <a:off x="385763" y="3718378"/>
            <a:ext cx="8072438" cy="739498"/>
          </a:xfrm>
          <a:prstGeom prst="rect">
            <a:avLst/>
          </a:prstGeom>
          <a:noFill/>
          <a:ln/>
        </p:spPr>
        <p:txBody>
          <a:bodyPr wrap="square" lIns="0" tIns="102108" rIns="0" bIns="0" rtlCol="0" anchor="t">
            <a:spAutoFit/>
          </a:bodyPr>
          <a:lstStyle/>
          <a:p>
            <a:pPr marL="0" indent="0" algn="l">
              <a:lnSpc>
                <a:spcPts val="1700"/>
              </a:lnSpc>
              <a:buNone/>
            </a:pPr>
            <a:r>
              <a:rPr lang="en-US" sz="1090" b="1" dirty="0">
                <a:solidFill>
                  <a:srgbClr val="9F1D20"/>
                </a:solidFill>
                <a:latin typeface="Inter" pitchFamily="34" charset="0"/>
                <a:ea typeface="Inter" pitchFamily="34" charset="-122"/>
                <a:cs typeface="Inter" pitchFamily="34" charset="-120"/>
              </a:rPr>
              <a:t>Why $1M is sufficient:</a:t>
            </a:r>
            <a:r>
              <a:rPr lang="en-US" sz="1159" dirty="0">
                <a:solidFill>
                  <a:srgbClr val="111111"/>
                </a:solidFill>
                <a:latin typeface="Inter" pitchFamily="34" charset="0"/>
                <a:ea typeface="Inter" pitchFamily="34" charset="-122"/>
                <a:cs typeface="Inter" pitchFamily="34" charset="-120"/>
              </a:rPr>
              <a:t> the AI-first engineering model gives Lunari 20-person output from a 4-person team. The raise funds the commercial proof, not product discovery.</a:t>
            </a:r>
          </a:p>
          <a:p>
            <a:pPr marL="0" indent="0" algn="l">
              <a:lnSpc>
                <a:spcPts val="1700"/>
              </a:lnSpc>
              <a:buNone/>
            </a:pPr>
            <a:r>
              <a:rPr lang="en-US" sz="1159" dirty="0">
                <a:solidFill>
                  <a:srgbClr val="111111"/>
                </a:solidFill>
                <a:latin typeface="Inter" pitchFamily="34" charset="0"/>
                <a:ea typeface="Inter" pitchFamily="34" charset="-122"/>
              </a:rPr>
              <a:t>I have built the modules with great depth without raising outside capital.</a:t>
            </a:r>
            <a:endParaRPr lang="en-US" sz="109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00050" y="257175"/>
            <a:ext cx="8343900"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THE VISION</a:t>
            </a:r>
            <a:endParaRPr lang="en-US" sz="584" dirty="0"/>
          </a:p>
        </p:txBody>
      </p:sp>
      <p:sp>
        <p:nvSpPr>
          <p:cNvPr id="4" name="Text 1"/>
          <p:cNvSpPr/>
          <p:nvPr/>
        </p:nvSpPr>
        <p:spPr>
          <a:xfrm>
            <a:off x="400050" y="412552"/>
            <a:ext cx="8343900" cy="277741"/>
          </a:xfrm>
          <a:prstGeom prst="rect">
            <a:avLst/>
          </a:prstGeom>
          <a:noFill/>
          <a:ln/>
        </p:spPr>
        <p:txBody>
          <a:bodyPr wrap="none" lIns="0" tIns="0" rIns="0" bIns="0" rtlCol="0" anchor="t">
            <a:spAutoFit/>
          </a:bodyPr>
          <a:lstStyle/>
          <a:p>
            <a:pPr marL="0" indent="0" algn="l">
              <a:lnSpc>
                <a:spcPts val="2200"/>
              </a:lnSpc>
              <a:buNone/>
            </a:pPr>
            <a:r>
              <a:rPr lang="en-US" sz="1924" dirty="0">
                <a:solidFill>
                  <a:srgbClr val="111111"/>
                </a:solidFill>
                <a:latin typeface="Playfair Display" pitchFamily="34" charset="0"/>
                <a:ea typeface="Playfair Display" pitchFamily="34" charset="-122"/>
                <a:cs typeface="Playfair Display" pitchFamily="34" charset="-120"/>
              </a:rPr>
              <a:t>The Salesforce Moment for Finance</a:t>
            </a:r>
            <a:endParaRPr lang="en-US" sz="1924" dirty="0"/>
          </a:p>
        </p:txBody>
      </p:sp>
      <p:sp>
        <p:nvSpPr>
          <p:cNvPr id="5" name="Text 2"/>
          <p:cNvSpPr/>
          <p:nvPr/>
        </p:nvSpPr>
        <p:spPr>
          <a:xfrm>
            <a:off x="400050" y="761730"/>
            <a:ext cx="6429375" cy="389725"/>
          </a:xfrm>
          <a:prstGeom prst="rect">
            <a:avLst/>
          </a:prstGeom>
          <a:noFill/>
          <a:ln/>
        </p:spPr>
        <p:txBody>
          <a:bodyPr wrap="square" lIns="0" tIns="0" rIns="0" bIns="0" rtlCol="0" anchor="t">
            <a:spAutoFit/>
          </a:bodyPr>
          <a:lstStyle/>
          <a:p>
            <a:pPr marL="0" indent="0" algn="l">
              <a:lnSpc>
                <a:spcPts val="1500"/>
              </a:lnSpc>
              <a:buNone/>
            </a:pPr>
            <a:r>
              <a:rPr lang="en-US" sz="1159" dirty="0">
                <a:solidFill>
                  <a:srgbClr val="2F2F2F"/>
                </a:solidFill>
                <a:latin typeface="Inter" pitchFamily="34" charset="0"/>
                <a:ea typeface="Inter" pitchFamily="34" charset="-122"/>
                <a:cs typeface="Inter" pitchFamily="34" charset="-120"/>
              </a:rPr>
              <a:t>Finance is reaching the same category inflection point that CRM reached when a fragmented toolset gave way to a true system of record.</a:t>
            </a:r>
            <a:endParaRPr lang="en-US" sz="1159" dirty="0"/>
          </a:p>
        </p:txBody>
      </p:sp>
      <p:sp>
        <p:nvSpPr>
          <p:cNvPr id="6" name="Text 3"/>
          <p:cNvSpPr/>
          <p:nvPr/>
        </p:nvSpPr>
        <p:spPr>
          <a:xfrm>
            <a:off x="400050" y="1380055"/>
            <a:ext cx="4000500" cy="636491"/>
          </a:xfrm>
          <a:prstGeom prst="rect">
            <a:avLst/>
          </a:prstGeom>
          <a:noFill/>
          <a:ln/>
        </p:spPr>
        <p:txBody>
          <a:bodyPr wrap="square" lIns="0" tIns="0" rIns="0" bIns="0" rtlCol="0" anchor="t">
            <a:spAutoFit/>
          </a:bodyPr>
          <a:lstStyle/>
          <a:p>
            <a:pPr marL="0" indent="0" algn="l">
              <a:lnSpc>
                <a:spcPts val="1700"/>
              </a:lnSpc>
              <a:buNone/>
            </a:pPr>
            <a:r>
              <a:rPr lang="en-US" sz="1159" dirty="0">
                <a:solidFill>
                  <a:srgbClr val="2F2F2F"/>
                </a:solidFill>
                <a:latin typeface="Inter" pitchFamily="34" charset="0"/>
                <a:ea typeface="Inter" pitchFamily="34" charset="-122"/>
                <a:cs typeface="Inter" pitchFamily="34" charset="-120"/>
              </a:rPr>
              <a:t>Salesforce did not invent CRM. It unified a fragmented category of contact databases, deal trackers, and communication tools into one operating system of record.</a:t>
            </a:r>
            <a:endParaRPr lang="en-US" sz="1159" dirty="0"/>
          </a:p>
        </p:txBody>
      </p:sp>
      <p:sp>
        <p:nvSpPr>
          <p:cNvPr id="7" name="Text 4"/>
          <p:cNvSpPr/>
          <p:nvPr/>
        </p:nvSpPr>
        <p:spPr>
          <a:xfrm>
            <a:off x="400050" y="2087984"/>
            <a:ext cx="4000500" cy="848655"/>
          </a:xfrm>
          <a:prstGeom prst="rect">
            <a:avLst/>
          </a:prstGeom>
          <a:noFill/>
          <a:ln/>
        </p:spPr>
        <p:txBody>
          <a:bodyPr wrap="square" lIns="0" tIns="0" rIns="0" bIns="0" rtlCol="0" anchor="t">
            <a:spAutoFit/>
          </a:bodyPr>
          <a:lstStyle/>
          <a:p>
            <a:pPr marL="0" indent="0" algn="l">
              <a:lnSpc>
                <a:spcPts val="1700"/>
              </a:lnSpc>
              <a:buNone/>
            </a:pPr>
            <a:r>
              <a:rPr lang="en-US" sz="1159" dirty="0">
                <a:solidFill>
                  <a:srgbClr val="2F2F2F"/>
                </a:solidFill>
                <a:latin typeface="Inter" pitchFamily="34" charset="0"/>
                <a:ea typeface="Inter" pitchFamily="34" charset="-122"/>
                <a:cs typeface="Inter" pitchFamily="34" charset="-120"/>
              </a:rPr>
              <a:t>Finance now sits at that same moment. The data exists. The workflows exist. The AI exists. What does not yet exist is a unified system that ties them together on one data model with one audit trail.</a:t>
            </a:r>
            <a:endParaRPr lang="en-US" sz="1159" dirty="0"/>
          </a:p>
        </p:txBody>
      </p:sp>
      <p:sp>
        <p:nvSpPr>
          <p:cNvPr id="8" name="Text 5"/>
          <p:cNvSpPr/>
          <p:nvPr/>
        </p:nvSpPr>
        <p:spPr>
          <a:xfrm>
            <a:off x="400050" y="3008077"/>
            <a:ext cx="4000500" cy="848655"/>
          </a:xfrm>
          <a:prstGeom prst="rect">
            <a:avLst/>
          </a:prstGeom>
          <a:noFill/>
          <a:ln/>
        </p:spPr>
        <p:txBody>
          <a:bodyPr wrap="square" lIns="0" tIns="0" rIns="0" bIns="0" rtlCol="0" anchor="t">
            <a:spAutoFit/>
          </a:bodyPr>
          <a:lstStyle/>
          <a:p>
            <a:pPr marL="0" indent="0" algn="l">
              <a:lnSpc>
                <a:spcPts val="1700"/>
              </a:lnSpc>
              <a:buNone/>
            </a:pPr>
            <a:r>
              <a:rPr lang="en-US" sz="1090" b="1" dirty="0">
                <a:solidFill>
                  <a:srgbClr val="111111"/>
                </a:solidFill>
                <a:latin typeface="Inter" pitchFamily="34" charset="0"/>
                <a:ea typeface="Inter" pitchFamily="34" charset="-122"/>
                <a:cs typeface="Inter" pitchFamily="34" charset="-120"/>
              </a:rPr>
              <a:t>Lunari is building that system.</a:t>
            </a:r>
            <a:r>
              <a:rPr lang="en-US" sz="1159" dirty="0">
                <a:solidFill>
                  <a:srgbClr val="2F2F2F"/>
                </a:solidFill>
                <a:latin typeface="Inter" pitchFamily="34" charset="0"/>
                <a:ea typeface="Inter" pitchFamily="34" charset="-122"/>
                <a:cs typeface="Inter" pitchFamily="34" charset="-120"/>
              </a:rPr>
              <a:t> Not a better close checklist or reconciliation tool, but a finance execution system that makes every downstream workflow materially better because the foundation is finally correct.</a:t>
            </a:r>
            <a:endParaRPr lang="en-US" sz="1090" dirty="0"/>
          </a:p>
        </p:txBody>
      </p:sp>
      <p:sp>
        <p:nvSpPr>
          <p:cNvPr id="9" name="Text 6"/>
          <p:cNvSpPr/>
          <p:nvPr/>
        </p:nvSpPr>
        <p:spPr>
          <a:xfrm>
            <a:off x="4600575" y="1380055"/>
            <a:ext cx="414337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5-YEAR OUTLOOK</a:t>
            </a:r>
            <a:endParaRPr lang="en-US" sz="584" dirty="0"/>
          </a:p>
        </p:txBody>
      </p:sp>
      <p:sp>
        <p:nvSpPr>
          <p:cNvPr id="10" name="Shape 7"/>
          <p:cNvSpPr/>
          <p:nvPr/>
        </p:nvSpPr>
        <p:spPr>
          <a:xfrm>
            <a:off x="4604147" y="1539004"/>
            <a:ext cx="514350" cy="357188"/>
          </a:xfrm>
          <a:prstGeom prst="rect">
            <a:avLst/>
          </a:prstGeom>
          <a:solidFill>
            <a:srgbClr val="EEE7DD"/>
          </a:solidFill>
          <a:ln w="9144">
            <a:solidFill>
              <a:srgbClr val="D8CFC6"/>
            </a:solidFill>
            <a:prstDash val="solid"/>
          </a:ln>
        </p:spPr>
        <p:txBody>
          <a:bodyPr/>
          <a:lstStyle/>
          <a:p>
            <a:endParaRPr lang="en-US"/>
          </a:p>
        </p:txBody>
      </p:sp>
      <p:sp>
        <p:nvSpPr>
          <p:cNvPr id="11" name="Text 8"/>
          <p:cNvSpPr/>
          <p:nvPr/>
        </p:nvSpPr>
        <p:spPr>
          <a:xfrm>
            <a:off x="4604147" y="1539004"/>
            <a:ext cx="514350" cy="357188"/>
          </a:xfrm>
          <a:prstGeom prst="rect">
            <a:avLst/>
          </a:prstGeom>
          <a:noFill/>
          <a:ln/>
        </p:spPr>
        <p:txBody>
          <a:bodyPr wrap="square" lIns="85090" tIns="42545" rIns="85090" bIns="42545" rtlCol="0" anchor="t">
            <a:spAutoFit/>
          </a:bodyPr>
          <a:lstStyle/>
          <a:p>
            <a:pPr marL="0" indent="0" algn="l">
              <a:lnSpc>
                <a:spcPts val="1100"/>
              </a:lnSpc>
              <a:buNone/>
            </a:pPr>
            <a:r>
              <a:rPr lang="en-US" sz="834" b="1" dirty="0">
                <a:solidFill>
                  <a:srgbClr val="111111"/>
                </a:solidFill>
                <a:latin typeface="Inter" pitchFamily="34" charset="0"/>
                <a:ea typeface="Inter" pitchFamily="34" charset="-122"/>
                <a:cs typeface="Inter" pitchFamily="34" charset="-120"/>
              </a:rPr>
              <a:t>Year</a:t>
            </a:r>
            <a:endParaRPr lang="en-US" sz="834" dirty="0"/>
          </a:p>
        </p:txBody>
      </p:sp>
      <p:sp>
        <p:nvSpPr>
          <p:cNvPr id="12" name="Shape 9"/>
          <p:cNvSpPr/>
          <p:nvPr/>
        </p:nvSpPr>
        <p:spPr>
          <a:xfrm>
            <a:off x="5118497" y="1539004"/>
            <a:ext cx="1207294" cy="357188"/>
          </a:xfrm>
          <a:prstGeom prst="rect">
            <a:avLst/>
          </a:prstGeom>
          <a:solidFill>
            <a:srgbClr val="EEE7DD"/>
          </a:solidFill>
          <a:ln w="9144">
            <a:solidFill>
              <a:srgbClr val="D8CFC6"/>
            </a:solidFill>
            <a:prstDash val="solid"/>
          </a:ln>
        </p:spPr>
        <p:txBody>
          <a:bodyPr/>
          <a:lstStyle/>
          <a:p>
            <a:endParaRPr lang="en-US"/>
          </a:p>
        </p:txBody>
      </p:sp>
      <p:sp>
        <p:nvSpPr>
          <p:cNvPr id="13" name="Text 10"/>
          <p:cNvSpPr/>
          <p:nvPr/>
        </p:nvSpPr>
        <p:spPr>
          <a:xfrm>
            <a:off x="5118497" y="1539004"/>
            <a:ext cx="1207294" cy="357188"/>
          </a:xfrm>
          <a:prstGeom prst="rect">
            <a:avLst/>
          </a:prstGeom>
          <a:noFill/>
          <a:ln/>
        </p:spPr>
        <p:txBody>
          <a:bodyPr wrap="square" lIns="85090" tIns="42545" rIns="85090" bIns="42545" rtlCol="0" anchor="t">
            <a:spAutoFit/>
          </a:bodyPr>
          <a:lstStyle/>
          <a:p>
            <a:pPr marL="0" indent="0" algn="l">
              <a:lnSpc>
                <a:spcPts val="1100"/>
              </a:lnSpc>
              <a:buNone/>
            </a:pPr>
            <a:r>
              <a:rPr lang="en-US" sz="834" b="1" dirty="0">
                <a:solidFill>
                  <a:srgbClr val="111111"/>
                </a:solidFill>
                <a:latin typeface="Inter" pitchFamily="34" charset="0"/>
                <a:ea typeface="Inter" pitchFamily="34" charset="-122"/>
                <a:cs typeface="Inter" pitchFamily="34" charset="-120"/>
              </a:rPr>
              <a:t>Customer target</a:t>
            </a:r>
            <a:endParaRPr lang="en-US" sz="834" dirty="0"/>
          </a:p>
        </p:txBody>
      </p:sp>
      <p:sp>
        <p:nvSpPr>
          <p:cNvPr id="14" name="Shape 11"/>
          <p:cNvSpPr/>
          <p:nvPr/>
        </p:nvSpPr>
        <p:spPr>
          <a:xfrm>
            <a:off x="6325791" y="1539004"/>
            <a:ext cx="1207294" cy="357188"/>
          </a:xfrm>
          <a:prstGeom prst="rect">
            <a:avLst/>
          </a:prstGeom>
          <a:solidFill>
            <a:srgbClr val="EEE7DD"/>
          </a:solidFill>
          <a:ln w="9144">
            <a:solidFill>
              <a:srgbClr val="D8CFC6"/>
            </a:solidFill>
            <a:prstDash val="solid"/>
          </a:ln>
        </p:spPr>
        <p:txBody>
          <a:bodyPr/>
          <a:lstStyle/>
          <a:p>
            <a:endParaRPr lang="en-US"/>
          </a:p>
        </p:txBody>
      </p:sp>
      <p:sp>
        <p:nvSpPr>
          <p:cNvPr id="15" name="Text 12"/>
          <p:cNvSpPr/>
          <p:nvPr/>
        </p:nvSpPr>
        <p:spPr>
          <a:xfrm>
            <a:off x="6325791" y="1539004"/>
            <a:ext cx="1207294" cy="357188"/>
          </a:xfrm>
          <a:prstGeom prst="rect">
            <a:avLst/>
          </a:prstGeom>
          <a:noFill/>
          <a:ln/>
        </p:spPr>
        <p:txBody>
          <a:bodyPr wrap="square" lIns="85090" tIns="42545" rIns="85090" bIns="42545" rtlCol="0" anchor="t">
            <a:spAutoFit/>
          </a:bodyPr>
          <a:lstStyle/>
          <a:p>
            <a:pPr marL="0" indent="0" algn="l">
              <a:lnSpc>
                <a:spcPts val="1100"/>
              </a:lnSpc>
              <a:buNone/>
            </a:pPr>
            <a:r>
              <a:rPr lang="en-US" sz="834" b="1" dirty="0">
                <a:solidFill>
                  <a:srgbClr val="111111"/>
                </a:solidFill>
                <a:latin typeface="Inter" pitchFamily="34" charset="0"/>
                <a:ea typeface="Inter" pitchFamily="34" charset="-122"/>
                <a:cs typeface="Inter" pitchFamily="34" charset="-120"/>
              </a:rPr>
              <a:t>ARR target</a:t>
            </a:r>
            <a:endParaRPr lang="en-US" sz="834" dirty="0"/>
          </a:p>
        </p:txBody>
      </p:sp>
      <p:sp>
        <p:nvSpPr>
          <p:cNvPr id="16" name="Shape 13"/>
          <p:cNvSpPr/>
          <p:nvPr/>
        </p:nvSpPr>
        <p:spPr>
          <a:xfrm>
            <a:off x="7533084" y="1539004"/>
            <a:ext cx="1207294" cy="357188"/>
          </a:xfrm>
          <a:prstGeom prst="rect">
            <a:avLst/>
          </a:prstGeom>
          <a:solidFill>
            <a:srgbClr val="EEE7DD"/>
          </a:solidFill>
          <a:ln w="9144">
            <a:solidFill>
              <a:srgbClr val="D8CFC6"/>
            </a:solidFill>
            <a:prstDash val="solid"/>
          </a:ln>
        </p:spPr>
        <p:txBody>
          <a:bodyPr/>
          <a:lstStyle/>
          <a:p>
            <a:endParaRPr lang="en-US"/>
          </a:p>
        </p:txBody>
      </p:sp>
      <p:sp>
        <p:nvSpPr>
          <p:cNvPr id="17" name="Text 14"/>
          <p:cNvSpPr/>
          <p:nvPr/>
        </p:nvSpPr>
        <p:spPr>
          <a:xfrm>
            <a:off x="7533084" y="1539004"/>
            <a:ext cx="1207294" cy="357188"/>
          </a:xfrm>
          <a:prstGeom prst="rect">
            <a:avLst/>
          </a:prstGeom>
          <a:noFill/>
          <a:ln/>
        </p:spPr>
        <p:txBody>
          <a:bodyPr wrap="square" lIns="85090" tIns="42545" rIns="85090" bIns="42545" rtlCol="0" anchor="t">
            <a:spAutoFit/>
          </a:bodyPr>
          <a:lstStyle/>
          <a:p>
            <a:pPr marL="0" indent="0" algn="l">
              <a:lnSpc>
                <a:spcPts val="1100"/>
              </a:lnSpc>
              <a:buNone/>
            </a:pPr>
            <a:r>
              <a:rPr lang="en-US" sz="834" b="1" dirty="0">
                <a:solidFill>
                  <a:srgbClr val="111111"/>
                </a:solidFill>
                <a:latin typeface="Inter" pitchFamily="34" charset="0"/>
                <a:ea typeface="Inter" pitchFamily="34" charset="-122"/>
                <a:cs typeface="Inter" pitchFamily="34" charset="-120"/>
              </a:rPr>
              <a:t>Strategic milestone</a:t>
            </a:r>
            <a:endParaRPr lang="en-US" sz="834" dirty="0"/>
          </a:p>
        </p:txBody>
      </p:sp>
      <p:sp>
        <p:nvSpPr>
          <p:cNvPr id="18" name="Text 15"/>
          <p:cNvSpPr/>
          <p:nvPr/>
        </p:nvSpPr>
        <p:spPr>
          <a:xfrm>
            <a:off x="4604147" y="1889047"/>
            <a:ext cx="514350" cy="389446"/>
          </a:xfrm>
          <a:prstGeom prst="rect">
            <a:avLst/>
          </a:prstGeom>
          <a:noFill/>
          <a:ln/>
        </p:spPr>
        <p:txBody>
          <a:bodyPr wrap="square" lIns="85090" tIns="42545" rIns="85090" bIns="42545" rtlCol="0" anchor="t">
            <a:spAutoFit/>
          </a:bodyPr>
          <a:lstStyle/>
          <a:p>
            <a:pPr marL="0" indent="0" algn="l">
              <a:lnSpc>
                <a:spcPts val="1200"/>
              </a:lnSpc>
              <a:buNone/>
            </a:pPr>
            <a:r>
              <a:rPr lang="en-US" sz="834" b="1" dirty="0">
                <a:solidFill>
                  <a:srgbClr val="111111"/>
                </a:solidFill>
                <a:latin typeface="Inter" pitchFamily="34" charset="0"/>
                <a:ea typeface="Inter" pitchFamily="34" charset="-122"/>
                <a:cs typeface="Inter" pitchFamily="34" charset="-120"/>
              </a:rPr>
              <a:t>1</a:t>
            </a:r>
            <a:endParaRPr lang="en-US" sz="834" dirty="0"/>
          </a:p>
        </p:txBody>
      </p:sp>
      <p:sp>
        <p:nvSpPr>
          <p:cNvPr id="19" name="Text 16"/>
          <p:cNvSpPr/>
          <p:nvPr/>
        </p:nvSpPr>
        <p:spPr>
          <a:xfrm>
            <a:off x="5118497" y="1889047"/>
            <a:ext cx="1207294" cy="389446"/>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50</a:t>
            </a:r>
            <a:endParaRPr lang="en-US" sz="888" dirty="0"/>
          </a:p>
        </p:txBody>
      </p:sp>
      <p:sp>
        <p:nvSpPr>
          <p:cNvPr id="20" name="Text 17"/>
          <p:cNvSpPr/>
          <p:nvPr/>
        </p:nvSpPr>
        <p:spPr>
          <a:xfrm>
            <a:off x="6325791" y="1889047"/>
            <a:ext cx="1207294" cy="389446"/>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$1.5M</a:t>
            </a:r>
            <a:endParaRPr lang="en-US" sz="888" dirty="0"/>
          </a:p>
        </p:txBody>
      </p:sp>
      <p:sp>
        <p:nvSpPr>
          <p:cNvPr id="21" name="Text 18"/>
          <p:cNvSpPr/>
          <p:nvPr/>
        </p:nvSpPr>
        <p:spPr>
          <a:xfrm>
            <a:off x="7533084" y="1889047"/>
            <a:ext cx="1207294" cy="389446"/>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Close Engine + AP/AR established</a:t>
            </a:r>
            <a:endParaRPr lang="en-US" sz="888" dirty="0"/>
          </a:p>
        </p:txBody>
      </p:sp>
      <p:sp>
        <p:nvSpPr>
          <p:cNvPr id="22" name="Text 19"/>
          <p:cNvSpPr/>
          <p:nvPr/>
        </p:nvSpPr>
        <p:spPr>
          <a:xfrm>
            <a:off x="4604147" y="2278493"/>
            <a:ext cx="514350" cy="389446"/>
          </a:xfrm>
          <a:prstGeom prst="rect">
            <a:avLst/>
          </a:prstGeom>
          <a:noFill/>
          <a:ln/>
        </p:spPr>
        <p:txBody>
          <a:bodyPr wrap="square" lIns="85090" tIns="42545" rIns="85090" bIns="42545" rtlCol="0" anchor="t">
            <a:spAutoFit/>
          </a:bodyPr>
          <a:lstStyle/>
          <a:p>
            <a:pPr marL="0" indent="0" algn="l">
              <a:lnSpc>
                <a:spcPts val="1200"/>
              </a:lnSpc>
              <a:buNone/>
            </a:pPr>
            <a:r>
              <a:rPr lang="en-US" sz="834" b="1" dirty="0">
                <a:solidFill>
                  <a:srgbClr val="111111"/>
                </a:solidFill>
                <a:latin typeface="Inter" pitchFamily="34" charset="0"/>
                <a:ea typeface="Inter" pitchFamily="34" charset="-122"/>
                <a:cs typeface="Inter" pitchFamily="34" charset="-120"/>
              </a:rPr>
              <a:t>2</a:t>
            </a:r>
            <a:endParaRPr lang="en-US" sz="834" dirty="0"/>
          </a:p>
        </p:txBody>
      </p:sp>
      <p:sp>
        <p:nvSpPr>
          <p:cNvPr id="23" name="Text 20"/>
          <p:cNvSpPr/>
          <p:nvPr/>
        </p:nvSpPr>
        <p:spPr>
          <a:xfrm>
            <a:off x="5118497" y="2278493"/>
            <a:ext cx="1207294" cy="389446"/>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200</a:t>
            </a:r>
            <a:endParaRPr lang="en-US" sz="888" dirty="0"/>
          </a:p>
        </p:txBody>
      </p:sp>
      <p:sp>
        <p:nvSpPr>
          <p:cNvPr id="24" name="Text 21"/>
          <p:cNvSpPr/>
          <p:nvPr/>
        </p:nvSpPr>
        <p:spPr>
          <a:xfrm>
            <a:off x="6325791" y="2278493"/>
            <a:ext cx="1207294" cy="389446"/>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$6M</a:t>
            </a:r>
            <a:endParaRPr lang="en-US" sz="888" dirty="0"/>
          </a:p>
        </p:txBody>
      </p:sp>
      <p:sp>
        <p:nvSpPr>
          <p:cNvPr id="25" name="Text 22"/>
          <p:cNvSpPr/>
          <p:nvPr/>
        </p:nvSpPr>
        <p:spPr>
          <a:xfrm>
            <a:off x="7533084" y="2278493"/>
            <a:ext cx="1207294" cy="389446"/>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Full platform; UK + EU expansion</a:t>
            </a:r>
            <a:endParaRPr lang="en-US" sz="888" dirty="0"/>
          </a:p>
        </p:txBody>
      </p:sp>
      <p:sp>
        <p:nvSpPr>
          <p:cNvPr id="26" name="Text 23"/>
          <p:cNvSpPr/>
          <p:nvPr/>
        </p:nvSpPr>
        <p:spPr>
          <a:xfrm>
            <a:off x="4604147" y="2667939"/>
            <a:ext cx="514350" cy="544878"/>
          </a:xfrm>
          <a:prstGeom prst="rect">
            <a:avLst/>
          </a:prstGeom>
          <a:noFill/>
          <a:ln/>
        </p:spPr>
        <p:txBody>
          <a:bodyPr wrap="square" lIns="85090" tIns="42545" rIns="85090" bIns="42545" rtlCol="0" anchor="t">
            <a:spAutoFit/>
          </a:bodyPr>
          <a:lstStyle/>
          <a:p>
            <a:pPr marL="0" indent="0" algn="l">
              <a:lnSpc>
                <a:spcPts val="1200"/>
              </a:lnSpc>
              <a:buNone/>
            </a:pPr>
            <a:r>
              <a:rPr lang="en-US" sz="834" b="1" dirty="0">
                <a:solidFill>
                  <a:srgbClr val="111111"/>
                </a:solidFill>
                <a:latin typeface="Inter" pitchFamily="34" charset="0"/>
                <a:ea typeface="Inter" pitchFamily="34" charset="-122"/>
                <a:cs typeface="Inter" pitchFamily="34" charset="-120"/>
              </a:rPr>
              <a:t>3</a:t>
            </a:r>
            <a:endParaRPr lang="en-US" sz="834" dirty="0"/>
          </a:p>
        </p:txBody>
      </p:sp>
      <p:sp>
        <p:nvSpPr>
          <p:cNvPr id="27" name="Text 24"/>
          <p:cNvSpPr/>
          <p:nvPr/>
        </p:nvSpPr>
        <p:spPr>
          <a:xfrm>
            <a:off x="5118497" y="2667939"/>
            <a:ext cx="1207294" cy="544878"/>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500</a:t>
            </a:r>
            <a:endParaRPr lang="en-US" sz="888" dirty="0"/>
          </a:p>
        </p:txBody>
      </p:sp>
      <p:sp>
        <p:nvSpPr>
          <p:cNvPr id="28" name="Text 25"/>
          <p:cNvSpPr/>
          <p:nvPr/>
        </p:nvSpPr>
        <p:spPr>
          <a:xfrm>
            <a:off x="6325791" y="2667939"/>
            <a:ext cx="1207294" cy="544878"/>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$18M</a:t>
            </a:r>
            <a:endParaRPr lang="en-US" sz="888" dirty="0"/>
          </a:p>
        </p:txBody>
      </p:sp>
      <p:sp>
        <p:nvSpPr>
          <p:cNvPr id="29" name="Text 26"/>
          <p:cNvSpPr/>
          <p:nvPr/>
        </p:nvSpPr>
        <p:spPr>
          <a:xfrm>
            <a:off x="7533084" y="2667939"/>
            <a:ext cx="1207294" cy="544878"/>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Series B; enterprise tier launched</a:t>
            </a:r>
            <a:endParaRPr lang="en-US" sz="888" dirty="0"/>
          </a:p>
        </p:txBody>
      </p:sp>
      <p:sp>
        <p:nvSpPr>
          <p:cNvPr id="30" name="Text 27"/>
          <p:cNvSpPr/>
          <p:nvPr/>
        </p:nvSpPr>
        <p:spPr>
          <a:xfrm>
            <a:off x="4604147" y="3212818"/>
            <a:ext cx="514350" cy="544878"/>
          </a:xfrm>
          <a:prstGeom prst="rect">
            <a:avLst/>
          </a:prstGeom>
          <a:noFill/>
          <a:ln/>
        </p:spPr>
        <p:txBody>
          <a:bodyPr wrap="square" lIns="85090" tIns="42545" rIns="85090" bIns="42545" rtlCol="0" anchor="t">
            <a:spAutoFit/>
          </a:bodyPr>
          <a:lstStyle/>
          <a:p>
            <a:pPr marL="0" indent="0" algn="l">
              <a:lnSpc>
                <a:spcPts val="1200"/>
              </a:lnSpc>
              <a:buNone/>
            </a:pPr>
            <a:r>
              <a:rPr lang="en-US" sz="834" b="1" dirty="0">
                <a:solidFill>
                  <a:srgbClr val="111111"/>
                </a:solidFill>
                <a:latin typeface="Inter" pitchFamily="34" charset="0"/>
                <a:ea typeface="Inter" pitchFamily="34" charset="-122"/>
                <a:cs typeface="Inter" pitchFamily="34" charset="-120"/>
              </a:rPr>
              <a:t>4</a:t>
            </a:r>
            <a:endParaRPr lang="en-US" sz="834" dirty="0"/>
          </a:p>
        </p:txBody>
      </p:sp>
      <p:sp>
        <p:nvSpPr>
          <p:cNvPr id="31" name="Text 28"/>
          <p:cNvSpPr/>
          <p:nvPr/>
        </p:nvSpPr>
        <p:spPr>
          <a:xfrm>
            <a:off x="5118497" y="3212818"/>
            <a:ext cx="1207294" cy="544878"/>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1,200</a:t>
            </a:r>
            <a:endParaRPr lang="en-US" sz="888" dirty="0"/>
          </a:p>
        </p:txBody>
      </p:sp>
      <p:sp>
        <p:nvSpPr>
          <p:cNvPr id="32" name="Text 29"/>
          <p:cNvSpPr/>
          <p:nvPr/>
        </p:nvSpPr>
        <p:spPr>
          <a:xfrm>
            <a:off x="6325791" y="3212818"/>
            <a:ext cx="1207294" cy="544878"/>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$38M</a:t>
            </a:r>
            <a:endParaRPr lang="en-US" sz="888" dirty="0"/>
          </a:p>
        </p:txBody>
      </p:sp>
      <p:sp>
        <p:nvSpPr>
          <p:cNvPr id="33" name="Text 30"/>
          <p:cNvSpPr/>
          <p:nvPr/>
        </p:nvSpPr>
        <p:spPr>
          <a:xfrm>
            <a:off x="7533084" y="3212818"/>
            <a:ext cx="1207294" cy="544878"/>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Category leadership established</a:t>
            </a:r>
            <a:endParaRPr lang="en-US" sz="888" dirty="0"/>
          </a:p>
        </p:txBody>
      </p:sp>
      <p:sp>
        <p:nvSpPr>
          <p:cNvPr id="34" name="Text 31"/>
          <p:cNvSpPr/>
          <p:nvPr/>
        </p:nvSpPr>
        <p:spPr>
          <a:xfrm>
            <a:off x="4604147" y="3757696"/>
            <a:ext cx="514350" cy="544878"/>
          </a:xfrm>
          <a:prstGeom prst="rect">
            <a:avLst/>
          </a:prstGeom>
          <a:noFill/>
          <a:ln/>
        </p:spPr>
        <p:txBody>
          <a:bodyPr wrap="square" lIns="85090" tIns="42545" rIns="85090" bIns="42545" rtlCol="0" anchor="t">
            <a:spAutoFit/>
          </a:bodyPr>
          <a:lstStyle/>
          <a:p>
            <a:pPr marL="0" indent="0" algn="l">
              <a:lnSpc>
                <a:spcPts val="1200"/>
              </a:lnSpc>
              <a:buNone/>
            </a:pPr>
            <a:r>
              <a:rPr lang="en-US" sz="834" b="1" dirty="0">
                <a:solidFill>
                  <a:srgbClr val="111111"/>
                </a:solidFill>
                <a:latin typeface="Inter" pitchFamily="34" charset="0"/>
                <a:ea typeface="Inter" pitchFamily="34" charset="-122"/>
                <a:cs typeface="Inter" pitchFamily="34" charset="-120"/>
              </a:rPr>
              <a:t>5</a:t>
            </a:r>
            <a:endParaRPr lang="en-US" sz="834" dirty="0"/>
          </a:p>
        </p:txBody>
      </p:sp>
      <p:sp>
        <p:nvSpPr>
          <p:cNvPr id="35" name="Text 32"/>
          <p:cNvSpPr/>
          <p:nvPr/>
        </p:nvSpPr>
        <p:spPr>
          <a:xfrm>
            <a:off x="5118497" y="3757696"/>
            <a:ext cx="1207294" cy="544878"/>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2,500</a:t>
            </a:r>
            <a:endParaRPr lang="en-US" sz="888" dirty="0"/>
          </a:p>
        </p:txBody>
      </p:sp>
      <p:sp>
        <p:nvSpPr>
          <p:cNvPr id="36" name="Text 33"/>
          <p:cNvSpPr/>
          <p:nvPr/>
        </p:nvSpPr>
        <p:spPr>
          <a:xfrm>
            <a:off x="6325791" y="3757696"/>
            <a:ext cx="1207294" cy="544878"/>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$56M</a:t>
            </a:r>
            <a:endParaRPr lang="en-US" sz="888" dirty="0"/>
          </a:p>
        </p:txBody>
      </p:sp>
      <p:sp>
        <p:nvSpPr>
          <p:cNvPr id="37" name="Text 34"/>
          <p:cNvSpPr/>
          <p:nvPr/>
        </p:nvSpPr>
        <p:spPr>
          <a:xfrm>
            <a:off x="7533084" y="3757696"/>
            <a:ext cx="1207294" cy="544878"/>
          </a:xfrm>
          <a:prstGeom prst="rect">
            <a:avLst/>
          </a:prstGeom>
          <a:noFill/>
          <a:ln/>
        </p:spPr>
        <p:txBody>
          <a:bodyPr wrap="square" lIns="85090" tIns="42545" rIns="85090" bIns="42545" rtlCol="0" anchor="t">
            <a:spAutoFit/>
          </a:bodyPr>
          <a:lstStyle/>
          <a:p>
            <a:pPr marL="0" indent="0" algn="l">
              <a:lnSpc>
                <a:spcPts val="1200"/>
              </a:lnSpc>
              <a:buNone/>
            </a:pPr>
            <a:r>
              <a:rPr lang="en-US" sz="888" dirty="0">
                <a:solidFill>
                  <a:srgbClr val="2F2F2F"/>
                </a:solidFill>
                <a:latin typeface="Inter" pitchFamily="34" charset="0"/>
                <a:ea typeface="Inter" pitchFamily="34" charset="-122"/>
                <a:cs typeface="Inter" pitchFamily="34" charset="-120"/>
              </a:rPr>
              <a:t>IPO-ready or strategic acquisition target</a:t>
            </a:r>
            <a:endParaRPr lang="en-US" sz="888" dirty="0"/>
          </a:p>
        </p:txBody>
      </p:sp>
      <p:sp>
        <p:nvSpPr>
          <p:cNvPr id="38" name="Text 35"/>
          <p:cNvSpPr/>
          <p:nvPr/>
        </p:nvSpPr>
        <p:spPr>
          <a:xfrm>
            <a:off x="400050" y="4391871"/>
            <a:ext cx="8001000" cy="610065"/>
          </a:xfrm>
          <a:prstGeom prst="rect">
            <a:avLst/>
          </a:prstGeom>
          <a:noFill/>
          <a:ln/>
        </p:spPr>
        <p:txBody>
          <a:bodyPr wrap="square" lIns="0" tIns="85090" rIns="0" bIns="0" rtlCol="0" anchor="t">
            <a:spAutoFit/>
          </a:bodyPr>
          <a:lstStyle/>
          <a:p>
            <a:pPr marL="0" indent="0" algn="l">
              <a:lnSpc>
                <a:spcPts val="2100"/>
              </a:lnSpc>
              <a:buNone/>
            </a:pPr>
            <a:r>
              <a:rPr lang="en-US" sz="1595" dirty="0">
                <a:solidFill>
                  <a:srgbClr val="111111"/>
                </a:solidFill>
                <a:latin typeface="Playfair Display" pitchFamily="34" charset="0"/>
                <a:ea typeface="Playfair Display" pitchFamily="34" charset="-122"/>
                <a:cs typeface="Playfair Display" pitchFamily="34" charset="-120"/>
              </a:rPr>
              <a:t>The category thesis is simple: once finance has a true system of record, the pre-Lunari workflow stack will look as outdated as pre-Salesforce CRM.</a:t>
            </a:r>
            <a:endParaRPr lang="en-US" sz="159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0F204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514350" y="371475"/>
            <a:ext cx="5143500" cy="107156"/>
          </a:xfrm>
          <a:prstGeom prst="rect">
            <a:avLst/>
          </a:prstGeom>
          <a:noFill/>
          <a:ln/>
        </p:spPr>
        <p:txBody>
          <a:bodyPr wrap="none" lIns="0" tIns="0" rIns="0" bIns="0" rtlCol="0" anchor="t">
            <a:spAutoFit/>
          </a:bodyPr>
          <a:lstStyle/>
          <a:p>
            <a:pPr marL="0" indent="0" algn="l">
              <a:lnSpc>
                <a:spcPts val="900"/>
              </a:lnSpc>
              <a:buNone/>
            </a:pPr>
            <a:r>
              <a:rPr lang="en-US" sz="634" b="1" kern="0" spc="1" dirty="0">
                <a:solidFill>
                  <a:srgbClr val="9F1D20"/>
                </a:solidFill>
                <a:latin typeface="Inter" pitchFamily="34" charset="0"/>
                <a:ea typeface="Inter" pitchFamily="34" charset="-122"/>
                <a:cs typeface="Inter" pitchFamily="34" charset="-120"/>
              </a:rPr>
              <a:t>CLOSING</a:t>
            </a:r>
            <a:endParaRPr lang="en-US" sz="634" dirty="0"/>
          </a:p>
        </p:txBody>
      </p:sp>
      <p:sp>
        <p:nvSpPr>
          <p:cNvPr id="4" name="Text 1"/>
          <p:cNvSpPr/>
          <p:nvPr/>
        </p:nvSpPr>
        <p:spPr>
          <a:xfrm>
            <a:off x="514350" y="592931"/>
            <a:ext cx="5143500" cy="1267792"/>
          </a:xfrm>
          <a:prstGeom prst="rect">
            <a:avLst/>
          </a:prstGeom>
          <a:noFill/>
          <a:ln/>
        </p:spPr>
        <p:txBody>
          <a:bodyPr wrap="square" lIns="0" tIns="0" rIns="0" bIns="0" rtlCol="0" anchor="t">
            <a:spAutoFit/>
          </a:bodyPr>
          <a:lstStyle/>
          <a:p>
            <a:pPr marL="0" indent="0" algn="l">
              <a:lnSpc>
                <a:spcPts val="3300"/>
              </a:lnSpc>
              <a:buNone/>
            </a:pPr>
            <a:r>
              <a:rPr lang="en-US" sz="2800" dirty="0">
                <a:solidFill>
                  <a:srgbClr val="111111"/>
                </a:solidFill>
                <a:latin typeface="Playfair Display" pitchFamily="34" charset="0"/>
                <a:ea typeface="Playfair Display" pitchFamily="34" charset="-122"/>
                <a:cs typeface="Playfair Display" pitchFamily="34" charset="-120"/>
              </a:rPr>
              <a:t>We Are Building the Platform Mid-Market Finance Has Been Waiting For</a:t>
            </a:r>
            <a:endParaRPr lang="en-US" sz="2800" dirty="0"/>
          </a:p>
        </p:txBody>
      </p:sp>
      <p:sp>
        <p:nvSpPr>
          <p:cNvPr id="5" name="Text 2"/>
          <p:cNvSpPr/>
          <p:nvPr/>
        </p:nvSpPr>
        <p:spPr>
          <a:xfrm>
            <a:off x="514350" y="1946449"/>
            <a:ext cx="4886325" cy="685800"/>
          </a:xfrm>
          <a:prstGeom prst="rect">
            <a:avLst/>
          </a:prstGeom>
          <a:noFill/>
          <a:ln/>
        </p:spPr>
        <p:txBody>
          <a:bodyPr wrap="square" lIns="0" tIns="0" rIns="0" bIns="0" rtlCol="0" anchor="t">
            <a:spAutoFit/>
          </a:bodyPr>
          <a:lstStyle/>
          <a:p>
            <a:pPr marL="0" indent="0" algn="l">
              <a:lnSpc>
                <a:spcPts val="1800"/>
              </a:lnSpc>
              <a:buNone/>
            </a:pPr>
            <a:r>
              <a:rPr lang="en-US" sz="1323" dirty="0">
                <a:solidFill>
                  <a:srgbClr val="2F2F2F"/>
                </a:solidFill>
                <a:latin typeface="Inter" pitchFamily="34" charset="0"/>
                <a:ea typeface="Inter" pitchFamily="34" charset="-122"/>
                <a:cs typeface="Inter" pitchFamily="34" charset="-120"/>
              </a:rPr>
              <a:t>200,000 companies are still stuck on Excel and fragmented tools. Lunari is building the system of record they have been waiting for.</a:t>
            </a:r>
            <a:endParaRPr lang="en-US" sz="1323" dirty="0"/>
          </a:p>
        </p:txBody>
      </p:sp>
      <p:sp>
        <p:nvSpPr>
          <p:cNvPr id="6" name="Text 3"/>
          <p:cNvSpPr/>
          <p:nvPr/>
        </p:nvSpPr>
        <p:spPr>
          <a:xfrm>
            <a:off x="514350" y="2746549"/>
            <a:ext cx="4834868" cy="1169231"/>
          </a:xfrm>
          <a:prstGeom prst="rect">
            <a:avLst/>
          </a:prstGeom>
          <a:noFill/>
          <a:ln/>
        </p:spPr>
        <p:txBody>
          <a:bodyPr wrap="square" lIns="0" tIns="0" rIns="0" bIns="0" rtlCol="0" anchor="t">
            <a:spAutoFit/>
          </a:bodyPr>
          <a:lstStyle/>
          <a:p>
            <a:pPr marL="0" indent="0" algn="l">
              <a:lnSpc>
                <a:spcPts val="2300"/>
              </a:lnSpc>
              <a:buNone/>
            </a:pPr>
            <a:r>
              <a:rPr lang="en-US" sz="1649" dirty="0">
                <a:solidFill>
                  <a:srgbClr val="2F2F2F"/>
                </a:solidFill>
                <a:latin typeface="Playfair Display" pitchFamily="34" charset="0"/>
                <a:ea typeface="Playfair Display" pitchFamily="34" charset="-122"/>
                <a:cs typeface="Playfair Display" pitchFamily="34" charset="-120"/>
              </a:rPr>
              <a:t>“The approach is simple: capture everything once, at the moment it is created. Keep it in one system. Let everything else — close, reporting, audit, and AI — flow from that.” — Solange Asangapong ACCA</a:t>
            </a:r>
            <a:endParaRPr lang="en-US" sz="1649" dirty="0"/>
          </a:p>
        </p:txBody>
      </p:sp>
      <p:sp>
        <p:nvSpPr>
          <p:cNvPr id="7" name="Text 4"/>
          <p:cNvSpPr/>
          <p:nvPr/>
        </p:nvSpPr>
        <p:spPr>
          <a:xfrm>
            <a:off x="514350" y="4122948"/>
            <a:ext cx="4732009" cy="906921"/>
          </a:xfrm>
          <a:prstGeom prst="rect">
            <a:avLst/>
          </a:prstGeom>
          <a:noFill/>
          <a:ln/>
        </p:spPr>
        <p:txBody>
          <a:bodyPr wrap="square" lIns="0" tIns="0" rIns="0" bIns="0" rtlCol="0" anchor="t">
            <a:spAutoFit/>
          </a:bodyPr>
          <a:lstStyle/>
          <a:p>
            <a:pPr marL="0" indent="0" algn="l">
              <a:lnSpc>
                <a:spcPts val="1800"/>
              </a:lnSpc>
              <a:buNone/>
            </a:pPr>
            <a:r>
              <a:rPr lang="en-US" sz="1214" dirty="0">
                <a:solidFill>
                  <a:srgbClr val="111111"/>
                </a:solidFill>
                <a:latin typeface="Inter" pitchFamily="34" charset="0"/>
                <a:ea typeface="Inter" pitchFamily="34" charset="-122"/>
                <a:cs typeface="Inter" pitchFamily="34" charset="-120"/>
              </a:rPr>
              <a:t>I am not asking only for capital. I am looking for a partner who understands that the hardest problems in enterprise software are the ones that require a decade of domain experience to even see clearly.</a:t>
            </a:r>
            <a:endParaRPr lang="en-US" sz="1214" dirty="0"/>
          </a:p>
        </p:txBody>
      </p:sp>
      <p:sp>
        <p:nvSpPr>
          <p:cNvPr id="8" name="Text 5"/>
          <p:cNvSpPr/>
          <p:nvPr/>
        </p:nvSpPr>
        <p:spPr>
          <a:xfrm>
            <a:off x="5972175" y="542925"/>
            <a:ext cx="300037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RAISE</a:t>
            </a:r>
            <a:endParaRPr lang="en-US" sz="584" dirty="0"/>
          </a:p>
        </p:txBody>
      </p:sp>
      <p:sp>
        <p:nvSpPr>
          <p:cNvPr id="9" name="Text 6"/>
          <p:cNvSpPr/>
          <p:nvPr/>
        </p:nvSpPr>
        <p:spPr>
          <a:xfrm>
            <a:off x="5972175" y="698302"/>
            <a:ext cx="3000375" cy="248580"/>
          </a:xfrm>
          <a:prstGeom prst="rect">
            <a:avLst/>
          </a:prstGeom>
          <a:noFill/>
          <a:ln/>
        </p:spPr>
        <p:txBody>
          <a:bodyPr wrap="none" lIns="0" tIns="0" rIns="0" bIns="0" rtlCol="0" anchor="t">
            <a:spAutoFit/>
          </a:bodyPr>
          <a:lstStyle/>
          <a:p>
            <a:pPr marL="0" indent="0" algn="l">
              <a:lnSpc>
                <a:spcPts val="2000"/>
              </a:lnSpc>
              <a:buNone/>
            </a:pPr>
            <a:r>
              <a:rPr lang="en-US" sz="1499" b="1" dirty="0">
                <a:solidFill>
                  <a:srgbClr val="111111"/>
                </a:solidFill>
                <a:latin typeface="Inter" pitchFamily="34" charset="0"/>
                <a:ea typeface="Inter" pitchFamily="34" charset="-122"/>
                <a:cs typeface="Inter" pitchFamily="34" charset="-120"/>
              </a:rPr>
              <a:t>$1M SAFE</a:t>
            </a:r>
            <a:endParaRPr lang="en-US" sz="1499" dirty="0"/>
          </a:p>
        </p:txBody>
      </p:sp>
      <p:sp>
        <p:nvSpPr>
          <p:cNvPr id="10" name="Text 7"/>
          <p:cNvSpPr/>
          <p:nvPr/>
        </p:nvSpPr>
        <p:spPr>
          <a:xfrm>
            <a:off x="5972175" y="946882"/>
            <a:ext cx="3000375" cy="204015"/>
          </a:xfrm>
          <a:prstGeom prst="rect">
            <a:avLst/>
          </a:prstGeom>
          <a:noFill/>
          <a:ln/>
        </p:spPr>
        <p:txBody>
          <a:bodyPr wrap="non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to prove the architecture in market</a:t>
            </a:r>
            <a:endParaRPr lang="en-US" sz="1104" dirty="0"/>
          </a:p>
        </p:txBody>
      </p:sp>
      <p:sp>
        <p:nvSpPr>
          <p:cNvPr id="11" name="Text 8"/>
          <p:cNvSpPr/>
          <p:nvPr/>
        </p:nvSpPr>
        <p:spPr>
          <a:xfrm>
            <a:off x="5972175" y="1265197"/>
            <a:ext cx="300037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NEXT STEP</a:t>
            </a:r>
            <a:endParaRPr lang="en-US" sz="584" dirty="0"/>
          </a:p>
        </p:txBody>
      </p:sp>
      <p:sp>
        <p:nvSpPr>
          <p:cNvPr id="12" name="Text 9"/>
          <p:cNvSpPr/>
          <p:nvPr/>
        </p:nvSpPr>
        <p:spPr>
          <a:xfrm>
            <a:off x="5972175" y="1420574"/>
            <a:ext cx="3000375" cy="408031"/>
          </a:xfrm>
          <a:prstGeom prst="rect">
            <a:avLst/>
          </a:prstGeom>
          <a:noFill/>
          <a:ln/>
        </p:spPr>
        <p:txBody>
          <a:bodyPr wrap="square" lIns="0" tIns="0" rIns="0" bIns="0" rtlCol="0" anchor="t">
            <a:spAutoFit/>
          </a:bodyPr>
          <a:lstStyle/>
          <a:p>
            <a:pPr marL="0" indent="0" algn="l">
              <a:lnSpc>
                <a:spcPts val="1600"/>
              </a:lnSpc>
              <a:buNone/>
            </a:pPr>
            <a:r>
              <a:rPr lang="en-US" sz="1104" dirty="0">
                <a:solidFill>
                  <a:srgbClr val="2F2F2F"/>
                </a:solidFill>
                <a:latin typeface="Inter" pitchFamily="34" charset="0"/>
                <a:ea typeface="Inter" pitchFamily="34" charset="-122"/>
                <a:cs typeface="Inter" pitchFamily="34" charset="-120"/>
              </a:rPr>
              <a:t>A live walkthrough is the fastest way to see why this approach is different.</a:t>
            </a:r>
            <a:endParaRPr lang="en-US" sz="1104" dirty="0"/>
          </a:p>
        </p:txBody>
      </p:sp>
      <p:sp>
        <p:nvSpPr>
          <p:cNvPr id="13" name="Text 10"/>
          <p:cNvSpPr/>
          <p:nvPr/>
        </p:nvSpPr>
        <p:spPr>
          <a:xfrm>
            <a:off x="5972175" y="4433534"/>
            <a:ext cx="3000375" cy="98227"/>
          </a:xfrm>
          <a:prstGeom prst="rect">
            <a:avLst/>
          </a:prstGeom>
          <a:noFill/>
          <a:ln/>
        </p:spPr>
        <p:txBody>
          <a:bodyPr wrap="none" lIns="0" tIns="0" rIns="0" bIns="0" rtlCol="0" anchor="t">
            <a:spAutoFit/>
          </a:bodyPr>
          <a:lstStyle/>
          <a:p>
            <a:pPr marL="0" indent="0" algn="l">
              <a:lnSpc>
                <a:spcPts val="800"/>
              </a:lnSpc>
              <a:buNone/>
            </a:pPr>
            <a:r>
              <a:rPr lang="en-US" sz="584" b="1" kern="0" spc="1" dirty="0">
                <a:solidFill>
                  <a:srgbClr val="9F1D20"/>
                </a:solidFill>
                <a:latin typeface="Inter" pitchFamily="34" charset="0"/>
                <a:ea typeface="Inter" pitchFamily="34" charset="-122"/>
                <a:cs typeface="Inter" pitchFamily="34" charset="-120"/>
              </a:rPr>
              <a:t>CONTACT</a:t>
            </a:r>
            <a:endParaRPr lang="en-US" sz="584" dirty="0"/>
          </a:p>
        </p:txBody>
      </p:sp>
      <p:sp>
        <p:nvSpPr>
          <p:cNvPr id="14" name="Text 11"/>
          <p:cNvSpPr/>
          <p:nvPr/>
        </p:nvSpPr>
        <p:spPr>
          <a:xfrm>
            <a:off x="5972175" y="4588911"/>
            <a:ext cx="1475084" cy="640625"/>
          </a:xfrm>
          <a:prstGeom prst="rect">
            <a:avLst/>
          </a:prstGeom>
          <a:noFill/>
          <a:ln/>
        </p:spPr>
        <p:txBody>
          <a:bodyPr wrap="none" lIns="0" tIns="0" rIns="0" bIns="0" rtlCol="0" anchor="t">
            <a:spAutoFit/>
          </a:bodyPr>
          <a:lstStyle/>
          <a:p>
            <a:pPr marL="0" indent="0" algn="l">
              <a:lnSpc>
                <a:spcPts val="1700"/>
              </a:lnSpc>
              <a:buNone/>
            </a:pPr>
            <a:r>
              <a:rPr lang="en-US" sz="1214" dirty="0" err="1">
                <a:solidFill>
                  <a:srgbClr val="111111"/>
                </a:solidFill>
                <a:latin typeface="Inter" pitchFamily="34" charset="0"/>
                <a:ea typeface="Inter" pitchFamily="34" charset="-122"/>
                <a:cs typeface="Inter" pitchFamily="34" charset="-120"/>
              </a:rPr>
              <a:t>ASolange@lunari.cloud</a:t>
            </a:r>
            <a:endParaRPr lang="en-US" sz="1214" dirty="0">
              <a:solidFill>
                <a:srgbClr val="111111"/>
              </a:solidFill>
              <a:latin typeface="Inter" pitchFamily="34" charset="0"/>
              <a:ea typeface="Inter" pitchFamily="34" charset="-122"/>
              <a:cs typeface="Inter" pitchFamily="34" charset="-120"/>
            </a:endParaRPr>
          </a:p>
          <a:p>
            <a:pPr marL="0" indent="0" algn="l">
              <a:lnSpc>
                <a:spcPts val="1700"/>
              </a:lnSpc>
              <a:buNone/>
            </a:pPr>
            <a:r>
              <a:rPr lang="en-US" sz="1214" dirty="0">
                <a:solidFill>
                  <a:srgbClr val="111111"/>
                </a:solidFill>
                <a:latin typeface="Inter" pitchFamily="34" charset="0"/>
                <a:ea typeface="Inter" pitchFamily="34" charset="-122"/>
                <a:cs typeface="Inter" pitchFamily="34" charset="-120"/>
              </a:rPr>
              <a:t>
</a:t>
            </a:r>
            <a:endParaRPr lang="en-US" sz="1214" dirty="0"/>
          </a:p>
        </p:txBody>
      </p:sp>
      <p:sp>
        <p:nvSpPr>
          <p:cNvPr id="15" name="Text 12"/>
          <p:cNvSpPr/>
          <p:nvPr/>
        </p:nvSpPr>
        <p:spPr>
          <a:xfrm>
            <a:off x="5972175" y="4866205"/>
            <a:ext cx="65" cy="204608"/>
          </a:xfrm>
          <a:prstGeom prst="rect">
            <a:avLst/>
          </a:prstGeom>
          <a:noFill/>
          <a:ln/>
        </p:spPr>
        <p:txBody>
          <a:bodyPr wrap="none" lIns="0" tIns="0" rIns="0" bIns="0" rtlCol="0" anchor="t">
            <a:spAutoFit/>
          </a:bodyPr>
          <a:lstStyle/>
          <a:p>
            <a:pPr marL="0" indent="0" algn="l">
              <a:lnSpc>
                <a:spcPts val="1700"/>
              </a:lnSpc>
              <a:buNone/>
            </a:pPr>
            <a:endParaRPr lang="en-US" sz="1214"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1097</TotalTime>
  <Words>2599</Words>
  <Application>Microsoft Macintosh PowerPoint</Application>
  <PresentationFormat>On-screen Show (16:9)</PresentationFormat>
  <Paragraphs>289</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Inter</vt:lpstr>
      <vt:lpstr>Playfair Display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Solange Asangapong</cp:lastModifiedBy>
  <cp:revision>3</cp:revision>
  <dcterms:created xsi:type="dcterms:W3CDTF">2026-04-14T19:12:40Z</dcterms:created>
  <dcterms:modified xsi:type="dcterms:W3CDTF">2026-04-15T13:29:59Z</dcterms:modified>
</cp:coreProperties>
</file>