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Today, we're unveiling AUTONOMOUS.ML, a groundbreaking platform designed to revolutionize how we approach software development. This isn't just another tool; it's a self-aware AI agent system that autonomously manages our SDLC workflows, integrating seamlessly with Azure DevOps and leveraging local CPU-based models. We've already seen significant results, with 45 production-ready classes deployed and a 100% pass rate on our integration tests. Our current release, v3.4, has already demonstrated a 70% reduction in manual SDLC overhead, a truly impactful number. We're actively designing v4.1, targeting a March 2026 release, which will further enhance our capabilities. Let's dive into the details of how AUTONOMOUS.ML achieves these impressive metrics.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impressive metrics we just saw, this slide provides a concise overview of AUTONOMOUS.ML and its key achievements. Our platform is a self-aware AI agent system that integrates with Azure DevOps and runs local CPU-based AI models like Granite 4, Phi-3, and Llama 3. This crucial design choice means zero cloud dependencies and full on-premises deployment support, offering unparalleled security and control. We've deployed 45 production-ready classes across four releases, each with OpenTelemetry observability. We've also shipped four critical bug fixes, demonstrating our agility and commitment to stability. The Omni Command Center, our glass dashboard, provides critical operational modes, and our v4.1 architecture, which includes automated test generation with GUI object mapping, has been approved with an A+ grade. We project a 95% test generation success rate, delivering a 3x ROI over a 36-week implementation. Now, let's examine the fundamental problem AUTONOMOUS.ML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issue we're tackling is the significant bottleneck within the Software Development Lifecycle. Developers are spending a disproportionate amount of their time on non-coding tasks, which are often manual, repetitive, and prone to errors. Our data shows that 40-60% of a developer's time is consumed by activities like code reviews, test writing, defect triage, and documentation. Furthermore, Azure DevOps, while powerful, introduces considerable coordination overhead for work item management, test plan execution, and branch operations. Critically, there's a complete absence of an intelligent automation layer that combines local AI decision-making with Azure DevOps integration for autonomous SDLC workflow execution, all without cloud dependencies. AUTONOMOUS.ML directly targets this 60% non-feature-development time, automating these critical but time-consuming tasks. This leads us directly to the solution we've engineered.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solution, AUTONOMOUS.ML, is a self-aware agent host that seamlessly integrates with Azure DevOps, leveraging local CPU-based AI models to autonomously manage the entire SDLC workflow. This design ensures zero cloud dependencies, a critical security and operational advantage. The system integration flow is built around Azure DevOps as the authoritative data source, feeding into our Agent Host, which is the core engine. The Intelligence Layer, powered by local CPU models like Granite 4 and Phi-3, makes decisions with configurable confidence thresholds and safety guardrails. The Omni Command Center serves as our control plane, offering real-time monitoring and intervention capabilities. We've also implemented four distinct operational modes—Training, Intern, Autonomous, and Shadow—allowing for controlled adoption and validation of AI behavior. This robust framework underpins our system architecture, which I'll detail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architecture of AUTONOMOUS.ML is a robust four-layer design, featuring bidirectional control flow and comprehensive OpenTelemetry observability across all layers. Layer 01, the Omni Command Center, is our control plane, providing a glass dashboard for real-time SDLC pulse monitoring, feature toggles, and critical operational modes. This is where human oversight and intervention occur, including an emergency stop function. Layer 02, the Agent Host, is the execution engine, built on .NET 8.0 with an autonomous polling loop and a powerful workflow engine comprising 11 built-in actions. It incorporates a resilience layer with Polly for robust operation. Layer 03, the AI Decision Module, handles AI inference using CPU-optimized models like Granite 4 and Llama 3, enforcing confidence floor thresholds and prompt sanitization. Finally, Layer 04, the Azure DevOps integration, manages interactions with Boards, Test Plans, and Git Repos, ensuring secure and validated operations. The entire system is fully observable with OpenTelemetry, exporting traces, metrics, and logs to Jaeger, Prometheus, and Loki. This comprehensive architecture enables the core capabilities we'll discuss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core capabilities represent the foundational pillars of Autonomous.ML, each designed to address critical pain points in the software development lifecycle. We've structured these into four distinct, independently configurable groups. This modularity allows teams to tailor the system precisely to their needs, activating only the capabilities relevant to their current challenges. For instance, Requirement Clarity ensures that work items meet acceptance criteria before development even begins, preventing costly rework down the line. This focus on early detection and prevention is a recurring theme across all our capabilities. We're not just automating tasks; we're instilling a proactive quality mindset. And this proactive approach extends to how we manage the intelligence behind these capabilities, which brings us to the AI Decision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Decision Module is the brain of Autonomous.ML, distinguishing us through its commitment to local, on-device processing and robust control mechanisms. We've engineered this module with zero cloud dependencies, leveraging local CPU models via Ollama. This design choice ensures data privacy, reduces latency, and provides predictable performance, a critical factor for enterprise adoption. We've carefully selected a suite of specialized models, like IBM's Granite 4 for code analysis and Microsoft's Phi-3 for lightweight reasoning, each optimized for specific tasks. Beyond model selection, we've implemented critical control and safety features. Confidence Floors provide a configurable threshold for intervention, ensuring human oversight when the AI's certainty is low. Safety Guardrails, evaluated before every model invocation, prevent out-of-domain actions and enforce scope boundaries. These features are not just add-ons; they are integral to building trust and ensuring responsible AI deployment. This careful balance of autonomy and control is further refined by our operational modes, which we'll explore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robust AI Decision Module, our operational modes define how Autonomous.ML interacts with your development process, offering a spectrum from full human oversight to complete autonomy. We've designed four distinct modes, each serving a specific purpose in the agent's lifecycle and deployment. Training mode, for example, allows the AI to observe and learn without taking action, building a valuable labeled pattern library for future fine-tuning. This is crucial for establishing a baseline and ensuring the AI understands your unique environment. Intern mode, our default for production, introduces a human-in-the-loop, requiring explicit approval for proposed actions. This provides a critical safety net and allows for continuous model improvement through captured rejection reasons. Autonomous mode, where the AI executes independently, is gated by confidence floors and backed by a complete OpenTelemetry audit trail. And Shadow mode offers a safe, isolated environment for validating new agent versions without impacting production. These modes provide a clear, progressive path to AI adoption, and they are all managed through our Omni Command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Omni Command Center serves as the central nervous system for Autonomous.ML, providing real-time visibility and control over all agent activities. This is where engineering leads, product managers, and executive stakeholders gain a comprehensive understanding of the system's health and performance. You can see at a glance the status of critical integrations, like Azure DevOps, and monitor the heartbeat of the AI Decision Module. The Active Thoughts Stream provides a transparent view into the AI's reasoning process, showing how it evaluates work items, identifies issues, and formulates interventions. This transparency is vital for building trust and understanding the AI's decision-making. Furthermore, the Intervention Queue allows for human approval or rejection of proposed actions in Intern Mode, with clear reasoning and impact analysis. We also provide an emergency stop, a critical kill switch for Autonomous Mode. This level of control and transparency is essential for managing an autonomous system, and it's all orchestrated by our sophisticated scheduling capabilities, which we'll discuss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Rituals and Cadence system, powered by Quartz.NET, provides the intelligent scheduling necessary to orchestrate all these autonomous capabilities effectively. This isn't just a simple cron job; it's a hybrid scheduler designed for the dynamic nature of SDLC workflows. We combine a static heartbeat polling layer with dynamic rituals for both recurring and event-driven tasks. This means we can execute tasks on a fixed cadence, like a daily defect triage, or trigger actions based on specific events, such as a pull request merge. We also incorporate opportunistic scheduling, allowing the system to intelligently execute eligible rituals during periods of low system load. This maximizes throughput and ensures efficient resource utilization. For example, a monthly maintenance ritual might run ahead of schedule if the system is quiet. This intelligent scheduling ensures that Autonomous.ML is not just reactive but also proactive, optimizing your development pipeline around the clock.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moved from discussing our internal rhythms to a core component of our platform: the Azure DevOps Integration. This integration is not just a simple connector; it's a deeply embedded, bidirectional layer that ensures seamless interaction across Boards, Test Plans, and Repos. We've achieved a perfect score on our integration tests, with 23 out of 23 passing, which speaks to the robustness of this layer. We've specifically addressed critical concerns like ETag-based concurrency control for work items, preventing race conditions, and implemented WIQL security to guard against injection attacks. Furthermore, our agents now fully automate test case execution, including result recording and flaky test detection, and manage the entire Git lifecycle within Azure Repos, from cloning to pull request automation. This comprehensive integration is designed for resilience, supporting multi-authentication methods and offline synchronization, ensuring continuous operation even in disconnected environments. This level of integration is foundational to the security and resilience we'll discuss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our robust Azure DevOps integration, we've prioritized security and resilience as non-negotiable pillars of our platform. We understand that in today's landscape, a system is only as strong as its weakest link, and we've engineered ours to be exceptionally strong. We've implemented four critical security controls, including full support for modern 76-character PATs, comprehensive WIQL injection prevention, and strict Git credential isolation to prevent cross-repository token leakage. Crucially, our Prompt Sanitizer actively detects and blocks prompt injection patterns in real-time, safeguarding our AI models. Complementing this, we've integrated four resilience patterns, leveraging Polly for retry policies with jitter, circuit breakers to prevent cascading failures, and exponential backoff for rate-limited APIs. Our offline-first approach, with SQLite caching and ETag-based conflict resolution, ensures data integrity and continuous operation. These measures are not just features; they are fundamental design principles that underpin the reliability and trustworthiness of our entire system. Now, let's look at the tangible results of these efforts in our current metrics.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established the foundational security and resilience of our platform, let's examine the concrete results we've achieved in our recent releases. We're proud to report that our v3.4 release is production-ready, with all acceptance criteria validated and a 100% pass rate on our integration tests. We've developed 45 production-ready classes across various critical functions, from authentication to AI decision-making, demonstrating the breadth and depth of our engineering efforts. We've meticulously defined and verified 302 acceptance criteria, ensuring that every aspect of the system meets our rigorous standards. The 23 out of 23 passing integration tests confirm the stability and reliability of our core integrations. Furthermore, we've shipped four critical bug fixes, including solutions for the Work Item Update split and modern PAT support, all without introducing any regressions. Our commitment to observability is evident with full OpenTelemetry instrumentation, providing 100% distributed tracing and 38 custom metrics. These metrics provide a clear picture of our current success and set the stage for our future innovations, which I'll outline in our next planned releases.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our strong performance in current metrics, we're actively designing and planning the next phase of our platform's evolution, focusing on three major releases that will significantly extend our capabilities. Our v4.1 release, currently in design with a 20-week plan, centers on Automated Test Generation. This includes a GUI Object Mapping Service with a 5-tier selector strategy for robust UI element identification, and a Database Discovery Service for automated schema introspection, enabling data-driven test generation. We're also introducing Quality Gates to ensure the reliability of generated tests before they're committed. Looking ahead, v4.2 will introduce Distributed Agent Execution, allowing us to deploy agent fleets across multiple machines with intelligent work item load balancing and cross-node state synchronization. Finally, v4.4 focuses on further Security Hardening, with a planned Penetration Testing Module, Static Analysis Integration, and Automated SBOM Generation. These releases represent our commitment to continuous innovation and will pave the way for even more advanced capabilities, which brings us to the various deployment options available for our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look to the future with our planned releases, it's crucial to understand the flexible and robust deployment options available for our platform. We offer three distinct deployment paths, all designed to be 100% on-premises, eliminating any cloud dependencies or external API costs. First, our Native Windows 11 deployment runs as a .NET 8.0 Windows Service, leveraging local AI models via Ollama for CPU-optimized inference. All configurations are managed through a simple appsettings.json file, and observability is fully integrated with OpenTelemetry. Second, for those preferring containerized environments, our Podman Container option provides a rootless, composable solution. This includes a three-service compose stack with the agent host, Ollama, and an OTel collector, all with built-in health checks and network isolation. Finally, our Multi-Stage Release Pipeline, integrated with Azure DevOps, supports a canary release strategy, allowing for phased rollouts from Dev to Production with automated gates and a rapid rollback capability of under two minutes. These options provide unparalleled control and security, ensuring our solution fits seamlessly into diverse on-premises infrastructures. This deployment flexibility is key to realizing the significant ROI we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discussed the technical underpinnings and deployment options; now let's focus on the tangible business impact. This projection demonstrates a compelling 3x return on investment over a 36-week implementation, achieved entirely on-premises with zero cloud API costs. We anticipate a 70% reduction in manual SDLC overhead, encompassing critical areas like code review, test authoring, and documentation. Furthermore, the system boasts a 95% success rate in automated test generation across unit, integration, and end-to-end tests. This translates to over 40 developer-hours saved per sprint per team, a significant gain based on a standard two-week sprint cadence. The data, derived from our v3.1-v3.4 implementations, clearly illustrates how Autonomous.ML directly frees up valuable engineering time. Now, let's look at how we plan to achieve these impressive results through a structured implementation roadmap.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ROI we just discussed, this roadmap outlines our phased 36-week delivery plan, moving from a production-ready foundation to distributed execution and ultimately autonomous intelligence. Our v3.1-v3.4 releases are complete, providing a robust foundation with 45 production-ready classes and full Azure DevOps integration. This initial phase, covering weeks 1-16, has already verified 302 acceptance criteria and boasts 23 passing integration tests. Version 4.1, currently in design for weeks 17-36, focuses on automated test generation, which is critical for realizing the projected 3x ROI. Subsequent phases, including v4.2 for distributed agent execution and v4.4 for security hardening, will further enhance the system's capabilities and resilience. Finally, v5.0 introduces the Judge Model and Training Arena, establishing a self-improving feedback loop for continuous optimization. This structured approach ensures a steady progression toward full autonomous capabilities. With this clear path forward, let's explore how you can get started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covered the significant ROI and the detailed roadmap; now it's time to put Autonomous.ML into action. Our v3.4 release is production-ready, built on .NET 8.0 and Ollama 0.4, offering everything needed to deploy a running agent in under 30 minutes. The GitHub repository provides full source code, architectural documentation, and scheduling guides, all under an MIT License. For a guided experience, our interactive deployment guide offers step-by-step instructions, architecture diagrams, and a roadmap of upcoming features. You can also explore the live Omni Command Center demo, which allows you to configure feature groups, set operational modes, and manage agent instructions. The quick start process is straightforward: clone the repository and install Ollama. We actively encourage contributions and support through GitHub Issues and Discussions, ensuring a collaborative development environment. This comprehensive package empowers you to immediately leverage the power of Autonomous.ML.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Text 0"/>
          <p:cNvSpPr/>
          <p:nvPr/>
        </p:nvSpPr>
        <p:spPr>
          <a:xfrm>
            <a:off x="514350" y="1955657"/>
            <a:ext cx="37147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CPU AGENTS FOR SDLC</a:t>
            </a:r>
            <a:endParaRPr lang="en-US" sz="568" dirty="0"/>
          </a:p>
        </p:txBody>
      </p:sp>
      <p:sp>
        <p:nvSpPr>
          <p:cNvPr id="5" name="Text 1"/>
          <p:cNvSpPr/>
          <p:nvPr/>
        </p:nvSpPr>
        <p:spPr>
          <a:xfrm>
            <a:off x="514350" y="2202117"/>
            <a:ext cx="3714750" cy="514350"/>
          </a:xfrm>
          <a:prstGeom prst="rect">
            <a:avLst/>
          </a:prstGeom>
          <a:noFill/>
          <a:ln/>
        </p:spPr>
        <p:txBody>
          <a:bodyPr wrap="none" lIns="0" tIns="0" rIns="0" bIns="0" rtlCol="0" anchor="t">
            <a:spAutoFit/>
          </a:bodyPr>
          <a:lstStyle/>
          <a:p>
            <a:pPr algn="l" indent="0" marL="0">
              <a:lnSpc>
                <a:spcPts val="4100"/>
              </a:lnSpc>
              <a:buNone/>
            </a:pPr>
            <a:r>
              <a:rPr lang="en-US" sz="3731" b="1" spc="-2" kern="0" dirty="0">
                <a:solidFill>
                  <a:srgbClr val="3B82F6"/>
                </a:solidFill>
                <a:latin typeface="Space Grotesk" pitchFamily="34" charset="0"/>
                <a:ea typeface="Space Grotesk" pitchFamily="34" charset="-122"/>
                <a:cs typeface="Space Grotesk" pitchFamily="34" charset="-120"/>
              </a:rPr>
              <a:t>AUTONOMOUS</a:t>
            </a:r>
            <a:pPr algn="l" indent="0" marL="0">
              <a:lnSpc>
                <a:spcPts val="4100"/>
              </a:lnSpc>
              <a:buNone/>
            </a:pPr>
            <a:r>
              <a:rPr lang="en-US" sz="3731" b="1" spc="-2" kern="0" dirty="0">
                <a:solidFill>
                  <a:srgbClr val="3B82F6"/>
                </a:solidFill>
                <a:latin typeface="Space Grotesk" pitchFamily="34" charset="0"/>
                <a:ea typeface="Space Grotesk" pitchFamily="34" charset="-122"/>
                <a:cs typeface="Space Grotesk" pitchFamily="34" charset="-120"/>
              </a:rPr>
              <a:t>.ML</a:t>
            </a:r>
            <a:endParaRPr lang="en-US" sz="3731" dirty="0"/>
          </a:p>
        </p:txBody>
      </p:sp>
      <p:sp>
        <p:nvSpPr>
          <p:cNvPr id="6" name="Text 2"/>
          <p:cNvSpPr/>
          <p:nvPr/>
        </p:nvSpPr>
        <p:spPr>
          <a:xfrm>
            <a:off x="514350" y="2802192"/>
            <a:ext cx="3714750" cy="220005"/>
          </a:xfrm>
          <a:prstGeom prst="rect">
            <a:avLst/>
          </a:prstGeom>
          <a:noFill/>
          <a:ln/>
        </p:spPr>
        <p:txBody>
          <a:bodyPr wrap="none" lIns="0" tIns="0" rIns="0" bIns="0" rtlCol="0" anchor="t">
            <a:spAutoFit/>
          </a:bodyPr>
          <a:lstStyle/>
          <a:p>
            <a:pPr algn="l" indent="0" marL="0">
              <a:lnSpc>
                <a:spcPts val="1700"/>
              </a:lnSpc>
              <a:buNone/>
            </a:pPr>
            <a:r>
              <a:rPr lang="en-US" sz="1090" b="1" dirty="0">
                <a:solidFill>
                  <a:srgbClr val="94A3B8"/>
                </a:solidFill>
                <a:latin typeface="Space Grotesk" pitchFamily="34" charset="0"/>
                <a:ea typeface="Space Grotesk" pitchFamily="34" charset="-122"/>
                <a:cs typeface="Space Grotesk" pitchFamily="34" charset="-120"/>
              </a:rPr>
              <a:t>CPU Agents for SDLC</a:t>
            </a:r>
            <a:endParaRPr lang="en-US" sz="1090" dirty="0"/>
          </a:p>
        </p:txBody>
      </p:sp>
      <p:sp>
        <p:nvSpPr>
          <p:cNvPr id="7" name="Text 3"/>
          <p:cNvSpPr/>
          <p:nvPr/>
        </p:nvSpPr>
        <p:spPr>
          <a:xfrm>
            <a:off x="514350" y="3307947"/>
            <a:ext cx="3143250" cy="679996"/>
          </a:xfrm>
          <a:prstGeom prst="rect">
            <a:avLst/>
          </a:prstGeom>
          <a:noFill/>
          <a:ln/>
        </p:spPr>
        <p:txBody>
          <a:bodyPr wrap="square" lIns="136017" tIns="0" rIns="0" bIns="0" rtlCol="0" anchor="t">
            <a:spAutoFit/>
          </a:bodyPr>
          <a:lstStyle/>
          <a:p>
            <a:pPr algn="l" indent="0" marL="0">
              <a:lnSpc>
                <a:spcPts val="1300"/>
              </a:lnSpc>
              <a:buNone/>
            </a:pPr>
            <a:r>
              <a:rPr lang="en-US" sz="727" dirty="0">
                <a:solidFill>
                  <a:srgbClr val="94A3B8"/>
                </a:solidFill>
                <a:latin typeface="Inter" pitchFamily="34" charset="0"/>
                <a:ea typeface="Inter" pitchFamily="34" charset="-122"/>
                <a:cs typeface="Inter" pitchFamily="34" charset="-120"/>
              </a:rPr>
              <a:t>Self-aware AI agents that autonomously manage software development workflows — integrating with Azure DevOps and local CPU-based models to reduce manual SDLC overhead by 70%.</a:t>
            </a:r>
            <a:endParaRPr lang="en-US" sz="727" dirty="0"/>
          </a:p>
        </p:txBody>
      </p:sp>
      <p:sp>
        <p:nvSpPr>
          <p:cNvPr id="8" name="Shape 4"/>
          <p:cNvSpPr/>
          <p:nvPr/>
        </p:nvSpPr>
        <p:spPr>
          <a:xfrm>
            <a:off x="4572000" y="0"/>
            <a:ext cx="4572000" cy="5143500"/>
          </a:xfrm>
          <a:prstGeom prst="rect">
            <a:avLst/>
          </a:prstGeom>
          <a:solidFill>
            <a:srgbClr val="000000">
              <a:alpha val="0"/>
            </a:srgbClr>
          </a:solidFill>
          <a:ln/>
        </p:spPr>
      </p:sp>
      <p:sp>
        <p:nvSpPr>
          <p:cNvPr id="9" name="Shape 5"/>
          <p:cNvSpPr/>
          <p:nvPr/>
        </p:nvSpPr>
        <p:spPr>
          <a:xfrm>
            <a:off x="4572000" y="0"/>
            <a:ext cx="7144" cy="5143500"/>
          </a:xfrm>
          <a:prstGeom prst="rect">
            <a:avLst/>
          </a:prstGeom>
          <a:solidFill>
            <a:srgbClr val="1E293B"/>
          </a:solidFill>
          <a:ln/>
        </p:spPr>
      </p:sp>
      <p:sp>
        <p:nvSpPr>
          <p:cNvPr id="10" name="Shape 6"/>
          <p:cNvSpPr/>
          <p:nvPr/>
        </p:nvSpPr>
        <p:spPr>
          <a:xfrm>
            <a:off x="4914900" y="1423783"/>
            <a:ext cx="1850231" cy="1200820"/>
          </a:xfrm>
          <a:prstGeom prst="rect">
            <a:avLst/>
          </a:prstGeom>
          <a:solidFill>
            <a:srgbClr val="111827"/>
          </a:solidFill>
          <a:ln w="9144">
            <a:solidFill>
              <a:srgbClr val="1E293B"/>
            </a:solidFill>
            <a:prstDash val="solid"/>
          </a:ln>
        </p:spPr>
      </p:sp>
      <p:sp>
        <p:nvSpPr>
          <p:cNvPr id="11" name="Shape 7"/>
          <p:cNvSpPr/>
          <p:nvPr/>
        </p:nvSpPr>
        <p:spPr>
          <a:xfrm>
            <a:off x="4914900" y="1423783"/>
            <a:ext cx="21431" cy="1186532"/>
          </a:xfrm>
          <a:prstGeom prst="rect">
            <a:avLst/>
          </a:prstGeom>
          <a:solidFill>
            <a:srgbClr val="3B82F6"/>
          </a:solidFill>
          <a:ln/>
        </p:spPr>
      </p:sp>
      <p:sp>
        <p:nvSpPr>
          <p:cNvPr id="12" name="Text 8"/>
          <p:cNvSpPr/>
          <p:nvPr/>
        </p:nvSpPr>
        <p:spPr>
          <a:xfrm>
            <a:off x="5086350" y="1623808"/>
            <a:ext cx="1507331" cy="342900"/>
          </a:xfrm>
          <a:prstGeom prst="rect">
            <a:avLst/>
          </a:prstGeom>
          <a:noFill/>
          <a:ln/>
        </p:spPr>
        <p:txBody>
          <a:bodyPr wrap="none" lIns="0" tIns="0" rIns="0" bIns="0" rtlCol="0" anchor="t">
            <a:spAutoFit/>
          </a:bodyPr>
          <a:lstStyle/>
          <a:p>
            <a:pPr algn="l" indent="0" marL="0">
              <a:lnSpc>
                <a:spcPts val="2700"/>
              </a:lnSpc>
              <a:buNone/>
            </a:pPr>
            <a:r>
              <a:rPr lang="en-US" sz="2436" b="1" dirty="0">
                <a:solidFill>
                  <a:srgbClr val="3B82F6"/>
                </a:solidFill>
                <a:latin typeface="Space Grotesk" pitchFamily="34" charset="0"/>
                <a:ea typeface="Space Grotesk" pitchFamily="34" charset="-122"/>
                <a:cs typeface="Space Grotesk" pitchFamily="34" charset="-120"/>
              </a:rPr>
              <a:t>45</a:t>
            </a:r>
            <a:endParaRPr lang="en-US" sz="2436" dirty="0"/>
          </a:p>
        </p:txBody>
      </p:sp>
      <p:sp>
        <p:nvSpPr>
          <p:cNvPr id="13" name="Text 9"/>
          <p:cNvSpPr/>
          <p:nvPr/>
        </p:nvSpPr>
        <p:spPr>
          <a:xfrm>
            <a:off x="5086350" y="2009570"/>
            <a:ext cx="150733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CLASSES</a:t>
            </a:r>
            <a:endParaRPr lang="en-US" sz="568" dirty="0"/>
          </a:p>
        </p:txBody>
      </p:sp>
      <p:sp>
        <p:nvSpPr>
          <p:cNvPr id="14" name="Text 10"/>
          <p:cNvSpPr/>
          <p:nvPr/>
        </p:nvSpPr>
        <p:spPr>
          <a:xfrm>
            <a:off x="5086350" y="2170305"/>
            <a:ext cx="1507331"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Production-ready classes deployed</a:t>
            </a:r>
            <a:endParaRPr lang="en-US" sz="621" dirty="0"/>
          </a:p>
        </p:txBody>
      </p:sp>
      <p:sp>
        <p:nvSpPr>
          <p:cNvPr id="15" name="Shape 11"/>
          <p:cNvSpPr/>
          <p:nvPr/>
        </p:nvSpPr>
        <p:spPr>
          <a:xfrm>
            <a:off x="6779419" y="1423783"/>
            <a:ext cx="1850231" cy="1200820"/>
          </a:xfrm>
          <a:prstGeom prst="rect">
            <a:avLst/>
          </a:prstGeom>
          <a:solidFill>
            <a:srgbClr val="111827"/>
          </a:solidFill>
          <a:ln w="9144">
            <a:solidFill>
              <a:srgbClr val="1E293B"/>
            </a:solidFill>
            <a:prstDash val="solid"/>
          </a:ln>
        </p:spPr>
      </p:sp>
      <p:sp>
        <p:nvSpPr>
          <p:cNvPr id="16" name="Shape 12"/>
          <p:cNvSpPr/>
          <p:nvPr/>
        </p:nvSpPr>
        <p:spPr>
          <a:xfrm>
            <a:off x="6779419" y="1430927"/>
            <a:ext cx="21431" cy="1186532"/>
          </a:xfrm>
          <a:prstGeom prst="rect">
            <a:avLst/>
          </a:prstGeom>
          <a:solidFill>
            <a:srgbClr val="1E293B"/>
          </a:solidFill>
          <a:ln/>
        </p:spPr>
      </p:sp>
      <p:sp>
        <p:nvSpPr>
          <p:cNvPr id="17" name="Text 13"/>
          <p:cNvSpPr/>
          <p:nvPr/>
        </p:nvSpPr>
        <p:spPr>
          <a:xfrm>
            <a:off x="6950869" y="1630952"/>
            <a:ext cx="1507331" cy="342900"/>
          </a:xfrm>
          <a:prstGeom prst="rect">
            <a:avLst/>
          </a:prstGeom>
          <a:noFill/>
          <a:ln/>
        </p:spPr>
        <p:txBody>
          <a:bodyPr wrap="none" lIns="0" tIns="0" rIns="0" bIns="0" rtlCol="0" anchor="t">
            <a:spAutoFit/>
          </a:bodyPr>
          <a:lstStyle/>
          <a:p>
            <a:pPr algn="l" indent="0" marL="0">
              <a:lnSpc>
                <a:spcPts val="2700"/>
              </a:lnSpc>
              <a:buNone/>
            </a:pPr>
            <a:r>
              <a:rPr lang="en-US" sz="2436" b="1" dirty="0">
                <a:solidFill>
                  <a:srgbClr val="FFFFFF"/>
                </a:solidFill>
                <a:latin typeface="Space Grotesk" pitchFamily="34" charset="0"/>
                <a:ea typeface="Space Grotesk" pitchFamily="34" charset="-122"/>
                <a:cs typeface="Space Grotesk" pitchFamily="34" charset="-120"/>
              </a:rPr>
              <a:t>302</a:t>
            </a:r>
            <a:endParaRPr lang="en-US" sz="2436" dirty="0"/>
          </a:p>
        </p:txBody>
      </p:sp>
      <p:sp>
        <p:nvSpPr>
          <p:cNvPr id="18" name="Text 14"/>
          <p:cNvSpPr/>
          <p:nvPr/>
        </p:nvSpPr>
        <p:spPr>
          <a:xfrm>
            <a:off x="6950869" y="2016714"/>
            <a:ext cx="150733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CRITERIA</a:t>
            </a:r>
            <a:endParaRPr lang="en-US" sz="568" dirty="0"/>
          </a:p>
        </p:txBody>
      </p:sp>
      <p:sp>
        <p:nvSpPr>
          <p:cNvPr id="19" name="Text 15"/>
          <p:cNvSpPr/>
          <p:nvPr/>
        </p:nvSpPr>
        <p:spPr>
          <a:xfrm>
            <a:off x="6950869" y="2177448"/>
            <a:ext cx="1507331" cy="239985"/>
          </a:xfrm>
          <a:prstGeom prst="rect">
            <a:avLst/>
          </a:prstGeom>
          <a:noFill/>
          <a:ln/>
        </p:spPr>
        <p:txBody>
          <a:bodyPr wrap="squar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Acceptance criteria defined &amp; verified</a:t>
            </a:r>
            <a:endParaRPr lang="en-US" sz="621" dirty="0"/>
          </a:p>
        </p:txBody>
      </p:sp>
      <p:sp>
        <p:nvSpPr>
          <p:cNvPr id="20" name="Shape 16"/>
          <p:cNvSpPr/>
          <p:nvPr/>
        </p:nvSpPr>
        <p:spPr>
          <a:xfrm>
            <a:off x="4914900" y="2631746"/>
            <a:ext cx="1850231" cy="1080827"/>
          </a:xfrm>
          <a:prstGeom prst="rect">
            <a:avLst/>
          </a:prstGeom>
          <a:solidFill>
            <a:srgbClr val="111827"/>
          </a:solidFill>
          <a:ln w="9144">
            <a:solidFill>
              <a:srgbClr val="1E293B"/>
            </a:solidFill>
            <a:prstDash val="solid"/>
          </a:ln>
        </p:spPr>
      </p:sp>
      <p:sp>
        <p:nvSpPr>
          <p:cNvPr id="21" name="Shape 17"/>
          <p:cNvSpPr/>
          <p:nvPr/>
        </p:nvSpPr>
        <p:spPr>
          <a:xfrm>
            <a:off x="4914900" y="2631746"/>
            <a:ext cx="21431" cy="1066540"/>
          </a:xfrm>
          <a:prstGeom prst="rect">
            <a:avLst/>
          </a:prstGeom>
          <a:solidFill>
            <a:srgbClr val="10B981"/>
          </a:solidFill>
          <a:ln/>
        </p:spPr>
      </p:sp>
      <p:sp>
        <p:nvSpPr>
          <p:cNvPr id="22" name="Text 18"/>
          <p:cNvSpPr/>
          <p:nvPr/>
        </p:nvSpPr>
        <p:spPr>
          <a:xfrm>
            <a:off x="5086350" y="2831771"/>
            <a:ext cx="1507331" cy="342900"/>
          </a:xfrm>
          <a:prstGeom prst="rect">
            <a:avLst/>
          </a:prstGeom>
          <a:noFill/>
          <a:ln/>
        </p:spPr>
        <p:txBody>
          <a:bodyPr wrap="none" lIns="0" tIns="0" rIns="0" bIns="0" rtlCol="0" anchor="t">
            <a:spAutoFit/>
          </a:bodyPr>
          <a:lstStyle/>
          <a:p>
            <a:pPr algn="l" indent="0" marL="0">
              <a:lnSpc>
                <a:spcPts val="2700"/>
              </a:lnSpc>
              <a:buNone/>
            </a:pPr>
            <a:r>
              <a:rPr lang="en-US" sz="2436" b="1" dirty="0">
                <a:solidFill>
                  <a:srgbClr val="10B981"/>
                </a:solidFill>
                <a:latin typeface="Space Grotesk" pitchFamily="34" charset="0"/>
                <a:ea typeface="Space Grotesk" pitchFamily="34" charset="-122"/>
                <a:cs typeface="Space Grotesk" pitchFamily="34" charset="-120"/>
              </a:rPr>
              <a:t>100%</a:t>
            </a:r>
            <a:endParaRPr lang="en-US" sz="2436" dirty="0"/>
          </a:p>
        </p:txBody>
      </p:sp>
      <p:sp>
        <p:nvSpPr>
          <p:cNvPr id="23" name="Text 19"/>
          <p:cNvSpPr/>
          <p:nvPr/>
        </p:nvSpPr>
        <p:spPr>
          <a:xfrm>
            <a:off x="5086350" y="3217534"/>
            <a:ext cx="150733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PASS RATE</a:t>
            </a:r>
            <a:endParaRPr lang="en-US" sz="568" dirty="0"/>
          </a:p>
        </p:txBody>
      </p:sp>
      <p:sp>
        <p:nvSpPr>
          <p:cNvPr id="24" name="Text 20"/>
          <p:cNvSpPr/>
          <p:nvPr/>
        </p:nvSpPr>
        <p:spPr>
          <a:xfrm>
            <a:off x="5086350" y="3378268"/>
            <a:ext cx="1507331"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Integration tests passing (23/23)</a:t>
            </a:r>
            <a:endParaRPr lang="en-US" sz="621" dirty="0"/>
          </a:p>
        </p:txBody>
      </p:sp>
      <p:sp>
        <p:nvSpPr>
          <p:cNvPr id="25" name="Shape 21"/>
          <p:cNvSpPr/>
          <p:nvPr/>
        </p:nvSpPr>
        <p:spPr>
          <a:xfrm>
            <a:off x="6779419" y="2631746"/>
            <a:ext cx="1850231" cy="1080827"/>
          </a:xfrm>
          <a:prstGeom prst="rect">
            <a:avLst/>
          </a:prstGeom>
          <a:solidFill>
            <a:srgbClr val="111827"/>
          </a:solidFill>
          <a:ln w="9144">
            <a:solidFill>
              <a:srgbClr val="1E293B"/>
            </a:solidFill>
            <a:prstDash val="solid"/>
          </a:ln>
        </p:spPr>
      </p:sp>
      <p:sp>
        <p:nvSpPr>
          <p:cNvPr id="26" name="Shape 22"/>
          <p:cNvSpPr/>
          <p:nvPr/>
        </p:nvSpPr>
        <p:spPr>
          <a:xfrm>
            <a:off x="6779419" y="2638890"/>
            <a:ext cx="21431" cy="1066540"/>
          </a:xfrm>
          <a:prstGeom prst="rect">
            <a:avLst/>
          </a:prstGeom>
          <a:solidFill>
            <a:srgbClr val="1E293B"/>
          </a:solidFill>
          <a:ln/>
        </p:spPr>
      </p:sp>
      <p:sp>
        <p:nvSpPr>
          <p:cNvPr id="27" name="Text 23"/>
          <p:cNvSpPr/>
          <p:nvPr/>
        </p:nvSpPr>
        <p:spPr>
          <a:xfrm>
            <a:off x="6950869" y="2838915"/>
            <a:ext cx="1507331" cy="342900"/>
          </a:xfrm>
          <a:prstGeom prst="rect">
            <a:avLst/>
          </a:prstGeom>
          <a:noFill/>
          <a:ln/>
        </p:spPr>
        <p:txBody>
          <a:bodyPr wrap="none" lIns="0" tIns="0" rIns="0" bIns="0" rtlCol="0" anchor="t">
            <a:spAutoFit/>
          </a:bodyPr>
          <a:lstStyle/>
          <a:p>
            <a:pPr algn="l" indent="0" marL="0">
              <a:lnSpc>
                <a:spcPts val="2700"/>
              </a:lnSpc>
              <a:buNone/>
            </a:pPr>
            <a:r>
              <a:rPr lang="en-US" sz="2436" b="1" dirty="0">
                <a:solidFill>
                  <a:srgbClr val="FFFFFF"/>
                </a:solidFill>
                <a:latin typeface="Space Grotesk" pitchFamily="34" charset="0"/>
                <a:ea typeface="Space Grotesk" pitchFamily="34" charset="-122"/>
                <a:cs typeface="Space Grotesk" pitchFamily="34" charset="-120"/>
              </a:rPr>
              <a:t>70%</a:t>
            </a:r>
            <a:endParaRPr lang="en-US" sz="2436" dirty="0"/>
          </a:p>
        </p:txBody>
      </p:sp>
      <p:sp>
        <p:nvSpPr>
          <p:cNvPr id="28" name="Text 24"/>
          <p:cNvSpPr/>
          <p:nvPr/>
        </p:nvSpPr>
        <p:spPr>
          <a:xfrm>
            <a:off x="6950869" y="3224678"/>
            <a:ext cx="150733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REDUCTION</a:t>
            </a:r>
            <a:endParaRPr lang="en-US" sz="568" dirty="0"/>
          </a:p>
        </p:txBody>
      </p:sp>
      <p:sp>
        <p:nvSpPr>
          <p:cNvPr id="29" name="Text 25"/>
          <p:cNvSpPr/>
          <p:nvPr/>
        </p:nvSpPr>
        <p:spPr>
          <a:xfrm>
            <a:off x="6950869" y="3385412"/>
            <a:ext cx="1507331"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Manual SDLC overhead eliminated</a:t>
            </a:r>
            <a:endParaRPr lang="en-US" sz="621" dirty="0"/>
          </a:p>
        </p:txBody>
      </p:sp>
      <p:sp>
        <p:nvSpPr>
          <p:cNvPr id="30" name="Text 26"/>
          <p:cNvSpPr/>
          <p:nvPr/>
        </p:nvSpPr>
        <p:spPr>
          <a:xfrm>
            <a:off x="514350" y="4897041"/>
            <a:ext cx="27146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v3.4 CURRENT RELEASE · v4.1 IN DESIGN · MARCH 2026</a:t>
            </a:r>
            <a:endParaRPr lang="en-US" sz="568"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964406"/>
          </a:xfrm>
          <a:prstGeom prst="rect">
            <a:avLst/>
          </a:prstGeom>
          <a:solidFill>
            <a:srgbClr val="000000">
              <a:alpha val="0"/>
            </a:srgbClr>
          </a:solidFill>
          <a:ln/>
        </p:spPr>
      </p:sp>
      <p:sp>
        <p:nvSpPr>
          <p:cNvPr id="5" name="Shape 1"/>
          <p:cNvSpPr/>
          <p:nvPr/>
        </p:nvSpPr>
        <p:spPr>
          <a:xfrm>
            <a:off x="0" y="957263"/>
            <a:ext cx="9144000" cy="7144"/>
          </a:xfrm>
          <a:prstGeom prst="rect">
            <a:avLst/>
          </a:prstGeom>
          <a:solidFill>
            <a:srgbClr val="1E293B"/>
          </a:solidFill>
          <a:ln/>
        </p:spPr>
      </p:sp>
      <p:sp>
        <p:nvSpPr>
          <p:cNvPr id="6" name="Text 2"/>
          <p:cNvSpPr/>
          <p:nvPr/>
        </p:nvSpPr>
        <p:spPr>
          <a:xfrm>
            <a:off x="514350" y="285750"/>
            <a:ext cx="2309217"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OVERVIEW</a:t>
            </a:r>
            <a:endParaRPr lang="en-US" sz="568" dirty="0"/>
          </a:p>
        </p:txBody>
      </p:sp>
      <p:sp>
        <p:nvSpPr>
          <p:cNvPr id="7" name="Text 3"/>
          <p:cNvSpPr/>
          <p:nvPr/>
        </p:nvSpPr>
        <p:spPr>
          <a:xfrm>
            <a:off x="514350" y="417909"/>
            <a:ext cx="2309217"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Executive Summary</a:t>
            </a:r>
            <a:endParaRPr lang="en-US" sz="1705" dirty="0"/>
          </a:p>
        </p:txBody>
      </p:sp>
      <p:sp>
        <p:nvSpPr>
          <p:cNvPr id="8" name="Text 4"/>
          <p:cNvSpPr/>
          <p:nvPr/>
        </p:nvSpPr>
        <p:spPr>
          <a:xfrm>
            <a:off x="514350" y="1243013"/>
            <a:ext cx="492919" cy="400050"/>
          </a:xfrm>
          <a:prstGeom prst="rect">
            <a:avLst/>
          </a:prstGeom>
          <a:noFill/>
          <a:ln/>
        </p:spPr>
        <p:txBody>
          <a:bodyPr wrap="none" lIns="0" tIns="0" rIns="0" bIns="0" rtlCol="0" anchor="t">
            <a:spAutoFit/>
          </a:bodyPr>
          <a:lstStyle/>
          <a:p>
            <a:pPr algn="l" indent="0" marL="0">
              <a:lnSpc>
                <a:spcPts val="3200"/>
              </a:lnSpc>
              <a:buNone/>
            </a:pPr>
            <a:r>
              <a:rPr lang="en-US" sz="2862" b="1" dirty="0">
                <a:solidFill>
                  <a:srgbClr val="3B82F6"/>
                </a:solidFill>
                <a:latin typeface="Space Grotesk" pitchFamily="34" charset="0"/>
                <a:ea typeface="Space Grotesk" pitchFamily="34" charset="-122"/>
                <a:cs typeface="Space Grotesk" pitchFamily="34" charset="-120"/>
              </a:rPr>
              <a:t>45</a:t>
            </a:r>
            <a:endParaRPr lang="en-US" sz="2862" dirty="0"/>
          </a:p>
        </p:txBody>
      </p:sp>
      <p:sp>
        <p:nvSpPr>
          <p:cNvPr id="9" name="Text 5"/>
          <p:cNvSpPr/>
          <p:nvPr/>
        </p:nvSpPr>
        <p:spPr>
          <a:xfrm>
            <a:off x="1092994" y="1500188"/>
            <a:ext cx="1428750"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CLASSES</a:t>
            </a:r>
            <a:endParaRPr lang="en-US" sz="568" dirty="0"/>
          </a:p>
        </p:txBody>
      </p:sp>
      <p:sp>
        <p:nvSpPr>
          <p:cNvPr id="10" name="Text 6"/>
          <p:cNvSpPr/>
          <p:nvPr/>
        </p:nvSpPr>
        <p:spPr>
          <a:xfrm>
            <a:off x="1092994" y="1632347"/>
            <a:ext cx="1428750" cy="260021"/>
          </a:xfrm>
          <a:prstGeom prst="rect">
            <a:avLst/>
          </a:prstGeom>
          <a:noFill/>
          <a:ln/>
        </p:spPr>
        <p:txBody>
          <a:bodyPr wrap="square" lIns="0" tIns="0" rIns="0" bIns="0" rtlCol="0" anchor="t">
            <a:spAutoFit/>
          </a:bodyPr>
          <a:lstStyle/>
          <a:p>
            <a:pPr algn="l" indent="0" marL="0">
              <a:lnSpc>
                <a:spcPts val="1000"/>
              </a:lnSpc>
              <a:buNone/>
            </a:pPr>
            <a:r>
              <a:rPr lang="en-US" sz="674" dirty="0">
                <a:solidFill>
                  <a:srgbClr val="94A3B8"/>
                </a:solidFill>
                <a:latin typeface="Inter" pitchFamily="34" charset="0"/>
                <a:ea typeface="Inter" pitchFamily="34" charset="-122"/>
                <a:cs typeface="Inter" pitchFamily="34" charset="-120"/>
              </a:rPr>
              <a:t>Production-ready classes across v3.1–v3.4</a:t>
            </a:r>
            <a:endParaRPr lang="en-US" sz="674" dirty="0"/>
          </a:p>
        </p:txBody>
      </p:sp>
      <p:sp>
        <p:nvSpPr>
          <p:cNvPr id="11" name="Text 7"/>
          <p:cNvSpPr/>
          <p:nvPr/>
        </p:nvSpPr>
        <p:spPr>
          <a:xfrm>
            <a:off x="514350" y="2242412"/>
            <a:ext cx="739378" cy="400050"/>
          </a:xfrm>
          <a:prstGeom prst="rect">
            <a:avLst/>
          </a:prstGeom>
          <a:noFill/>
          <a:ln/>
        </p:spPr>
        <p:txBody>
          <a:bodyPr wrap="none" lIns="0" tIns="0" rIns="0" bIns="0" rtlCol="0" anchor="t">
            <a:spAutoFit/>
          </a:bodyPr>
          <a:lstStyle/>
          <a:p>
            <a:pPr algn="l" indent="0" marL="0">
              <a:lnSpc>
                <a:spcPts val="3200"/>
              </a:lnSpc>
              <a:buNone/>
            </a:pPr>
            <a:r>
              <a:rPr lang="en-US" sz="2862" b="1" dirty="0">
                <a:solidFill>
                  <a:srgbClr val="FFFFFF"/>
                </a:solidFill>
                <a:latin typeface="Space Grotesk" pitchFamily="34" charset="0"/>
                <a:ea typeface="Space Grotesk" pitchFamily="34" charset="-122"/>
                <a:cs typeface="Space Grotesk" pitchFamily="34" charset="-120"/>
              </a:rPr>
              <a:t>302</a:t>
            </a:r>
            <a:endParaRPr lang="en-US" sz="2862" dirty="0"/>
          </a:p>
        </p:txBody>
      </p:sp>
      <p:sp>
        <p:nvSpPr>
          <p:cNvPr id="12" name="Text 8"/>
          <p:cNvSpPr/>
          <p:nvPr/>
        </p:nvSpPr>
        <p:spPr>
          <a:xfrm>
            <a:off x="1339453" y="2499587"/>
            <a:ext cx="1428750"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CRITERIA</a:t>
            </a:r>
            <a:endParaRPr lang="en-US" sz="568" dirty="0"/>
          </a:p>
        </p:txBody>
      </p:sp>
      <p:sp>
        <p:nvSpPr>
          <p:cNvPr id="13" name="Text 9"/>
          <p:cNvSpPr/>
          <p:nvPr/>
        </p:nvSpPr>
        <p:spPr>
          <a:xfrm>
            <a:off x="1339453" y="2631746"/>
            <a:ext cx="1428750" cy="260021"/>
          </a:xfrm>
          <a:prstGeom prst="rect">
            <a:avLst/>
          </a:prstGeom>
          <a:noFill/>
          <a:ln/>
        </p:spPr>
        <p:txBody>
          <a:bodyPr wrap="square" lIns="0" tIns="0" rIns="0" bIns="0" rtlCol="0" anchor="t">
            <a:spAutoFit/>
          </a:bodyPr>
          <a:lstStyle/>
          <a:p>
            <a:pPr algn="l" indent="0" marL="0">
              <a:lnSpc>
                <a:spcPts val="1000"/>
              </a:lnSpc>
              <a:buNone/>
            </a:pPr>
            <a:r>
              <a:rPr lang="en-US" sz="674" dirty="0">
                <a:solidFill>
                  <a:srgbClr val="94A3B8"/>
                </a:solidFill>
                <a:latin typeface="Inter" pitchFamily="34" charset="0"/>
                <a:ea typeface="Inter" pitchFamily="34" charset="-122"/>
                <a:cs typeface="Inter" pitchFamily="34" charset="-120"/>
              </a:rPr>
              <a:t>Acceptance criteria defined and verified</a:t>
            </a:r>
            <a:endParaRPr lang="en-US" sz="674" dirty="0"/>
          </a:p>
        </p:txBody>
      </p:sp>
      <p:sp>
        <p:nvSpPr>
          <p:cNvPr id="14" name="Text 10"/>
          <p:cNvSpPr/>
          <p:nvPr/>
        </p:nvSpPr>
        <p:spPr>
          <a:xfrm>
            <a:off x="514350" y="3241811"/>
            <a:ext cx="1001911" cy="400050"/>
          </a:xfrm>
          <a:prstGeom prst="rect">
            <a:avLst/>
          </a:prstGeom>
          <a:noFill/>
          <a:ln/>
        </p:spPr>
        <p:txBody>
          <a:bodyPr wrap="none" lIns="0" tIns="0" rIns="0" bIns="0" rtlCol="0" anchor="t">
            <a:spAutoFit/>
          </a:bodyPr>
          <a:lstStyle/>
          <a:p>
            <a:pPr algn="l" indent="0" marL="0">
              <a:lnSpc>
                <a:spcPts val="3200"/>
              </a:lnSpc>
              <a:buNone/>
            </a:pPr>
            <a:r>
              <a:rPr lang="en-US" sz="2862" b="1" dirty="0">
                <a:solidFill>
                  <a:srgbClr val="10B981"/>
                </a:solidFill>
                <a:latin typeface="Space Grotesk" pitchFamily="34" charset="0"/>
                <a:ea typeface="Space Grotesk" pitchFamily="34" charset="-122"/>
                <a:cs typeface="Space Grotesk" pitchFamily="34" charset="-120"/>
              </a:rPr>
              <a:t>100%</a:t>
            </a:r>
            <a:endParaRPr lang="en-US" sz="2862" dirty="0"/>
          </a:p>
        </p:txBody>
      </p:sp>
      <p:sp>
        <p:nvSpPr>
          <p:cNvPr id="15" name="Text 11"/>
          <p:cNvSpPr/>
          <p:nvPr/>
        </p:nvSpPr>
        <p:spPr>
          <a:xfrm>
            <a:off x="1601986" y="3498986"/>
            <a:ext cx="1362670"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PASS RATE</a:t>
            </a:r>
            <a:endParaRPr lang="en-US" sz="568" dirty="0"/>
          </a:p>
        </p:txBody>
      </p:sp>
      <p:sp>
        <p:nvSpPr>
          <p:cNvPr id="16" name="Text 12"/>
          <p:cNvSpPr/>
          <p:nvPr/>
        </p:nvSpPr>
        <p:spPr>
          <a:xfrm>
            <a:off x="1601986" y="3631146"/>
            <a:ext cx="1362670" cy="130011"/>
          </a:xfrm>
          <a:prstGeom prst="rect">
            <a:avLst/>
          </a:prstGeom>
          <a:noFill/>
          <a:ln/>
        </p:spPr>
        <p:txBody>
          <a:bodyPr wrap="none" lIns="0" tIns="0" rIns="0" bIns="0" rtlCol="0" anchor="t">
            <a:spAutoFit/>
          </a:bodyPr>
          <a:lstStyle/>
          <a:p>
            <a:pPr algn="l" indent="0" marL="0">
              <a:lnSpc>
                <a:spcPts val="1000"/>
              </a:lnSpc>
              <a:buNone/>
            </a:pPr>
            <a:r>
              <a:rPr lang="en-US" sz="674" dirty="0">
                <a:solidFill>
                  <a:srgbClr val="94A3B8"/>
                </a:solidFill>
                <a:latin typeface="Inter" pitchFamily="34" charset="0"/>
                <a:ea typeface="Inter" pitchFamily="34" charset="-122"/>
                <a:cs typeface="Inter" pitchFamily="34" charset="-120"/>
              </a:rPr>
              <a:t>23/23 integration tests passing</a:t>
            </a:r>
            <a:endParaRPr lang="en-US" sz="674" dirty="0"/>
          </a:p>
        </p:txBody>
      </p:sp>
      <p:sp>
        <p:nvSpPr>
          <p:cNvPr id="17" name="Text 13"/>
          <p:cNvSpPr/>
          <p:nvPr/>
        </p:nvSpPr>
        <p:spPr>
          <a:xfrm>
            <a:off x="514350" y="4111200"/>
            <a:ext cx="782241" cy="400050"/>
          </a:xfrm>
          <a:prstGeom prst="rect">
            <a:avLst/>
          </a:prstGeom>
          <a:noFill/>
          <a:ln/>
        </p:spPr>
        <p:txBody>
          <a:bodyPr wrap="none" lIns="0" tIns="0" rIns="0" bIns="0" rtlCol="0" anchor="t">
            <a:spAutoFit/>
          </a:bodyPr>
          <a:lstStyle/>
          <a:p>
            <a:pPr algn="l" indent="0" marL="0">
              <a:lnSpc>
                <a:spcPts val="3200"/>
              </a:lnSpc>
              <a:buNone/>
            </a:pPr>
            <a:r>
              <a:rPr lang="en-US" sz="2862" b="1" dirty="0">
                <a:solidFill>
                  <a:srgbClr val="3B82F6"/>
                </a:solidFill>
                <a:latin typeface="Space Grotesk" pitchFamily="34" charset="0"/>
                <a:ea typeface="Space Grotesk" pitchFamily="34" charset="-122"/>
                <a:cs typeface="Space Grotesk" pitchFamily="34" charset="-120"/>
              </a:rPr>
              <a:t>70%</a:t>
            </a:r>
            <a:endParaRPr lang="en-US" sz="2862" dirty="0"/>
          </a:p>
        </p:txBody>
      </p:sp>
      <p:sp>
        <p:nvSpPr>
          <p:cNvPr id="18" name="Text 14"/>
          <p:cNvSpPr/>
          <p:nvPr/>
        </p:nvSpPr>
        <p:spPr>
          <a:xfrm>
            <a:off x="1382316" y="4368375"/>
            <a:ext cx="1428750"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REDUCTION</a:t>
            </a:r>
            <a:endParaRPr lang="en-US" sz="568" dirty="0"/>
          </a:p>
        </p:txBody>
      </p:sp>
      <p:sp>
        <p:nvSpPr>
          <p:cNvPr id="19" name="Text 15"/>
          <p:cNvSpPr/>
          <p:nvPr/>
        </p:nvSpPr>
        <p:spPr>
          <a:xfrm>
            <a:off x="1382316" y="4500535"/>
            <a:ext cx="1428750" cy="260021"/>
          </a:xfrm>
          <a:prstGeom prst="rect">
            <a:avLst/>
          </a:prstGeom>
          <a:noFill/>
          <a:ln/>
        </p:spPr>
        <p:txBody>
          <a:bodyPr wrap="square" lIns="0" tIns="0" rIns="0" bIns="0" rtlCol="0" anchor="t">
            <a:spAutoFit/>
          </a:bodyPr>
          <a:lstStyle/>
          <a:p>
            <a:pPr algn="l" indent="0" marL="0">
              <a:lnSpc>
                <a:spcPts val="1000"/>
              </a:lnSpc>
              <a:buNone/>
            </a:pPr>
            <a:r>
              <a:rPr lang="en-US" sz="674" dirty="0">
                <a:solidFill>
                  <a:srgbClr val="94A3B8"/>
                </a:solidFill>
                <a:latin typeface="Inter" pitchFamily="34" charset="0"/>
                <a:ea typeface="Inter" pitchFamily="34" charset="-122"/>
                <a:cs typeface="Inter" pitchFamily="34" charset="-120"/>
              </a:rPr>
              <a:t>Manual SDLC overhead eliminated</a:t>
            </a:r>
            <a:endParaRPr lang="en-US" sz="674" dirty="0"/>
          </a:p>
        </p:txBody>
      </p:sp>
      <p:sp>
        <p:nvSpPr>
          <p:cNvPr id="20" name="Text 16"/>
          <p:cNvSpPr/>
          <p:nvPr/>
        </p:nvSpPr>
        <p:spPr>
          <a:xfrm>
            <a:off x="3771900" y="1243013"/>
            <a:ext cx="48577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PLATFORM OVERVIEW</a:t>
            </a:r>
            <a:endParaRPr lang="en-US" sz="568" dirty="0"/>
          </a:p>
        </p:txBody>
      </p:sp>
      <p:sp>
        <p:nvSpPr>
          <p:cNvPr id="21" name="Text 17"/>
          <p:cNvSpPr/>
          <p:nvPr/>
        </p:nvSpPr>
        <p:spPr>
          <a:xfrm>
            <a:off x="3771900" y="1432322"/>
            <a:ext cx="4857750" cy="750094"/>
          </a:xfrm>
          <a:prstGeom prst="rect">
            <a:avLst/>
          </a:prstGeom>
          <a:noFill/>
          <a:ln/>
        </p:spPr>
        <p:txBody>
          <a:bodyPr wrap="square" lIns="0" tIns="0" rIns="0" bIns="0" rtlCol="0" anchor="t">
            <a:spAutoFit/>
          </a:bodyPr>
          <a:lstStyle/>
          <a:p>
            <a:pPr algn="l" indent="0" marL="0">
              <a:lnSpc>
                <a:spcPts val="1500"/>
              </a:lnSpc>
              <a:buNone/>
            </a:pPr>
            <a:pPr algn="l" indent="0" marL="0">
              <a:lnSpc>
                <a:spcPts val="1500"/>
              </a:lnSpc>
              <a:buNone/>
            </a:pPr>
            <a:r>
              <a:rPr lang="en-US" sz="734" b="1" dirty="0">
                <a:solidFill>
                  <a:srgbClr val="FFFFFF"/>
                </a:solidFill>
                <a:latin typeface="Inter" pitchFamily="34" charset="0"/>
                <a:ea typeface="Inter" pitchFamily="34" charset="-122"/>
                <a:cs typeface="Inter" pitchFamily="34" charset="-120"/>
              </a:rPr>
              <a:t>AUTONOMOUS.ML</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 is a self-aware AI agent platform that integrates with </a:t>
            </a:r>
            <a:pPr algn="l" indent="0" marL="0">
              <a:lnSpc>
                <a:spcPts val="1500"/>
              </a:lnSpc>
              <a:buNone/>
            </a:pPr>
            <a:r>
              <a:rPr lang="en-US" sz="734" b="1" dirty="0">
                <a:solidFill>
                  <a:srgbClr val="FFFFFF"/>
                </a:solidFill>
                <a:latin typeface="Inter" pitchFamily="34" charset="0"/>
                <a:ea typeface="Inter" pitchFamily="34" charset="-122"/>
                <a:cs typeface="Inter" pitchFamily="34" charset="-120"/>
              </a:rPr>
              <a:t>Azure DevOps</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 and </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runs </a:t>
            </a:r>
            <a:pPr algn="l" indent="0" marL="0">
              <a:lnSpc>
                <a:spcPts val="1500"/>
              </a:lnSpc>
              <a:buNone/>
            </a:pPr>
            <a:r>
              <a:rPr lang="en-US" sz="734" b="1" dirty="0">
                <a:solidFill>
                  <a:srgbClr val="FFFFFF"/>
                </a:solidFill>
                <a:latin typeface="Inter" pitchFamily="34" charset="0"/>
                <a:ea typeface="Inter" pitchFamily="34" charset="-122"/>
                <a:cs typeface="Inter" pitchFamily="34" charset="-120"/>
              </a:rPr>
              <a:t>local CPU-based AI models</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 (Granite 4, Phi-3, Llama 3) to autonomously manage the full </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software development lifecycle — with zero cloud dependencies and full on-premises </a:t>
            </a:r>
            <a:pPr algn="l" indent="0" marL="0">
              <a:lnSpc>
                <a:spcPts val="1500"/>
              </a:lnSpc>
              <a:buNone/>
            </a:pPr>
            <a:r>
              <a:rPr lang="en-US" sz="780" dirty="0">
                <a:solidFill>
                  <a:srgbClr val="94A3B8"/>
                </a:solidFill>
                <a:latin typeface="Inter" pitchFamily="34" charset="0"/>
                <a:ea typeface="Inter" pitchFamily="34" charset="-122"/>
                <a:cs typeface="Inter" pitchFamily="34" charset="-120"/>
              </a:rPr>
              <a:t>deployment support.</a:t>
            </a:r>
            <a:endParaRPr lang="en-US" sz="780" dirty="0"/>
          </a:p>
        </p:txBody>
      </p:sp>
      <p:sp>
        <p:nvSpPr>
          <p:cNvPr id="22" name="Text 18"/>
          <p:cNvSpPr/>
          <p:nvPr/>
        </p:nvSpPr>
        <p:spPr>
          <a:xfrm>
            <a:off x="3771900" y="2382441"/>
            <a:ext cx="48577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KEY ACHIEVEMENTS</a:t>
            </a:r>
            <a:endParaRPr lang="en-US" sz="568" dirty="0"/>
          </a:p>
        </p:txBody>
      </p:sp>
      <p:sp>
        <p:nvSpPr>
          <p:cNvPr id="23" name="Text 19"/>
          <p:cNvSpPr/>
          <p:nvPr/>
        </p:nvSpPr>
        <p:spPr>
          <a:xfrm>
            <a:off x="3900488" y="2571750"/>
            <a:ext cx="4661297"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FFFFFF"/>
                </a:solidFill>
                <a:latin typeface="Inter" pitchFamily="34" charset="0"/>
                <a:ea typeface="Inter" pitchFamily="34" charset="-122"/>
                <a:cs typeface="Inter" pitchFamily="34" charset="-120"/>
              </a:rPr>
              <a:t>45 production-ready classes</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 deployed across four releases with OpenTelemetry observability throughout</a:t>
            </a:r>
            <a:endParaRPr lang="en-US" sz="634" dirty="0"/>
          </a:p>
        </p:txBody>
      </p:sp>
      <p:sp>
        <p:nvSpPr>
          <p:cNvPr id="24" name="Text 20"/>
          <p:cNvSpPr/>
          <p:nvPr/>
        </p:nvSpPr>
        <p:spPr>
          <a:xfrm>
            <a:off x="3900488" y="2796778"/>
            <a:ext cx="4729163" cy="278606"/>
          </a:xfrm>
          <a:prstGeom prst="rect">
            <a:avLst/>
          </a:prstGeom>
          <a:noFill/>
          <a:ln/>
        </p:spPr>
        <p:txBody>
          <a:bodyPr wrap="square" lIns="0" tIns="0" rIns="0" bIns="0" rtlCol="0" anchor="t">
            <a:spAutoFit/>
          </a:bodyPr>
          <a:lstStyle/>
          <a:p>
            <a:pPr algn="l" indent="0" marL="0">
              <a:lnSpc>
                <a:spcPts val="1100"/>
              </a:lnSpc>
              <a:buNone/>
            </a:pPr>
            <a:r>
              <a:rPr lang="en-US" sz="634" b="1" dirty="0">
                <a:solidFill>
                  <a:srgbClr val="FFFFFF"/>
                </a:solidFill>
                <a:latin typeface="Inter" pitchFamily="34" charset="0"/>
                <a:ea typeface="Inter" pitchFamily="34" charset="-122"/>
                <a:cs typeface="Inter" pitchFamily="34" charset="-120"/>
              </a:rPr>
              <a:t>4 critical bug fixes</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 shipped: Work Item Update, Modern PAT (76+ char), WIQL Security, Git Credential </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Isolation</a:t>
            </a:r>
            <a:endParaRPr lang="en-US" sz="634" dirty="0"/>
          </a:p>
        </p:txBody>
      </p:sp>
      <p:sp>
        <p:nvSpPr>
          <p:cNvPr id="25" name="Text 21"/>
          <p:cNvSpPr/>
          <p:nvPr/>
        </p:nvSpPr>
        <p:spPr>
          <a:xfrm>
            <a:off x="3900488" y="3161109"/>
            <a:ext cx="4666655"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FFFFFF"/>
                </a:solidFill>
                <a:latin typeface="Inter" pitchFamily="34" charset="0"/>
                <a:ea typeface="Inter" pitchFamily="34" charset="-122"/>
                <a:cs typeface="Inter" pitchFamily="34" charset="-120"/>
              </a:rPr>
              <a:t>Omni Command Center</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 glass dashboard with Training / Intern / Autonomous / Shadow operational modes</a:t>
            </a:r>
            <a:endParaRPr lang="en-US" sz="634" dirty="0"/>
          </a:p>
        </p:txBody>
      </p:sp>
      <p:sp>
        <p:nvSpPr>
          <p:cNvPr id="26" name="Text 22"/>
          <p:cNvSpPr/>
          <p:nvPr/>
        </p:nvSpPr>
        <p:spPr>
          <a:xfrm>
            <a:off x="3900488" y="3386138"/>
            <a:ext cx="4729163" cy="278606"/>
          </a:xfrm>
          <a:prstGeom prst="rect">
            <a:avLst/>
          </a:prstGeom>
          <a:noFill/>
          <a:ln/>
        </p:spPr>
        <p:txBody>
          <a:bodyPr wrap="square" lIns="0" tIns="0" rIns="0" bIns="0" rtlCol="0" anchor="t">
            <a:spAutoFit/>
          </a:bodyPr>
          <a:lstStyle/>
          <a:p>
            <a:pPr algn="l" indent="0" marL="0">
              <a:lnSpc>
                <a:spcPts val="1100"/>
              </a:lnSpc>
              <a:buNone/>
            </a:pPr>
            <a:r>
              <a:rPr lang="en-US" sz="634" b="1" dirty="0">
                <a:solidFill>
                  <a:srgbClr val="FFFFFF"/>
                </a:solidFill>
                <a:latin typeface="Inter" pitchFamily="34" charset="0"/>
                <a:ea typeface="Inter" pitchFamily="34" charset="-122"/>
                <a:cs typeface="Inter" pitchFamily="34" charset="-120"/>
              </a:rPr>
              <a:t>v4.1 architecture approved</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 at A+ grade — Automated Test Generation with GUI Object Mapping, 20-week </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plan</a:t>
            </a:r>
            <a:endParaRPr lang="en-US" sz="634" dirty="0"/>
          </a:p>
        </p:txBody>
      </p:sp>
      <p:sp>
        <p:nvSpPr>
          <p:cNvPr id="27" name="Text 23"/>
          <p:cNvSpPr/>
          <p:nvPr/>
        </p:nvSpPr>
        <p:spPr>
          <a:xfrm>
            <a:off x="3900488" y="3750469"/>
            <a:ext cx="4207669"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FFFFFF"/>
                </a:solidFill>
                <a:latin typeface="Inter" pitchFamily="34" charset="0"/>
                <a:ea typeface="Inter" pitchFamily="34" charset="-122"/>
                <a:cs typeface="Inter" pitchFamily="34" charset="-120"/>
              </a:rPr>
              <a:t>95% test generation success rate</a:t>
            </a:r>
            <a:pPr algn="l" indent="0" marL="0">
              <a:lnSpc>
                <a:spcPts val="1100"/>
              </a:lnSpc>
              <a:buNone/>
            </a:pPr>
            <a:r>
              <a:rPr lang="en-US" sz="674" dirty="0">
                <a:solidFill>
                  <a:srgbClr val="94A3B8"/>
                </a:solidFill>
                <a:latin typeface="Inter" pitchFamily="34" charset="0"/>
                <a:ea typeface="Inter" pitchFamily="34" charset="-122"/>
                <a:cs typeface="Inter" pitchFamily="34" charset="-120"/>
              </a:rPr>
              <a:t> projected with 3× ROI over 36-week implementation timeline</a:t>
            </a:r>
            <a:endParaRPr lang="en-US" sz="634" dirty="0"/>
          </a:p>
        </p:txBody>
      </p:sp>
      <p:sp>
        <p:nvSpPr>
          <p:cNvPr id="28" name="Text 24"/>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02 / 18</a:t>
            </a:r>
            <a:endParaRPr lang="en-US" sz="568"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121569"/>
          </a:xfrm>
          <a:prstGeom prst="rect">
            <a:avLst/>
          </a:prstGeom>
          <a:solidFill>
            <a:srgbClr val="000000">
              <a:alpha val="0"/>
            </a:srgbClr>
          </a:solidFill>
          <a:ln/>
        </p:spPr>
      </p:sp>
      <p:sp>
        <p:nvSpPr>
          <p:cNvPr id="5" name="Shape 1"/>
          <p:cNvSpPr/>
          <p:nvPr/>
        </p:nvSpPr>
        <p:spPr>
          <a:xfrm>
            <a:off x="0" y="1114425"/>
            <a:ext cx="9144000" cy="7144"/>
          </a:xfrm>
          <a:prstGeom prst="rect">
            <a:avLst/>
          </a:prstGeom>
          <a:solidFill>
            <a:srgbClr val="1E293B"/>
          </a:solidFill>
          <a:ln/>
        </p:spPr>
      </p:sp>
      <p:sp>
        <p:nvSpPr>
          <p:cNvPr id="6" name="Text 2"/>
          <p:cNvSpPr/>
          <p:nvPr/>
        </p:nvSpPr>
        <p:spPr>
          <a:xfrm>
            <a:off x="514350" y="285750"/>
            <a:ext cx="524887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F4444"/>
                </a:solidFill>
                <a:latin typeface="JetBrains Mono" pitchFamily="34" charset="0"/>
                <a:ea typeface="JetBrains Mono" pitchFamily="34" charset="-122"/>
                <a:cs typeface="JetBrains Mono" pitchFamily="34" charset="-120"/>
              </a:rPr>
              <a:t>PROBLEM SPACE</a:t>
            </a:r>
            <a:endParaRPr lang="en-US" sz="568" dirty="0"/>
          </a:p>
        </p:txBody>
      </p:sp>
      <p:sp>
        <p:nvSpPr>
          <p:cNvPr id="7" name="Text 3"/>
          <p:cNvSpPr/>
          <p:nvPr/>
        </p:nvSpPr>
        <p:spPr>
          <a:xfrm>
            <a:off x="514350" y="432197"/>
            <a:ext cx="5248870"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The SDLC Bottleneck</a:t>
            </a:r>
            <a:endParaRPr lang="en-US" sz="1705" dirty="0"/>
          </a:p>
        </p:txBody>
      </p:sp>
      <p:sp>
        <p:nvSpPr>
          <p:cNvPr id="8" name="Text 4"/>
          <p:cNvSpPr/>
          <p:nvPr/>
        </p:nvSpPr>
        <p:spPr>
          <a:xfrm>
            <a:off x="514350" y="785813"/>
            <a:ext cx="5248870" cy="128588"/>
          </a:xfrm>
          <a:prstGeom prst="rect">
            <a:avLst/>
          </a:prstGeom>
          <a:noFill/>
          <a:ln/>
        </p:spPr>
        <p:txBody>
          <a:bodyPr wrap="none" lIns="0" tIns="0" rIns="0" bIns="0" rtlCol="0" anchor="t">
            <a:spAutoFit/>
          </a:bodyPr>
          <a:lstStyle/>
          <a:p>
            <a:pPr algn="l" indent="0" marL="0">
              <a:lnSpc>
                <a:spcPts val="1000"/>
              </a:lnSpc>
              <a:buNone/>
            </a:pPr>
            <a:r>
              <a:rPr lang="en-US" sz="780" dirty="0">
                <a:solidFill>
                  <a:srgbClr val="94A3B8"/>
                </a:solidFill>
                <a:latin typeface="Inter" pitchFamily="34" charset="0"/>
                <a:ea typeface="Inter" pitchFamily="34" charset="-122"/>
                <a:cs typeface="Inter" pitchFamily="34" charset="-120"/>
              </a:rPr>
              <a:t>Developers spend the majority of their time on non-coding tasks — manual, repetitive, and error-prone.</a:t>
            </a:r>
            <a:endParaRPr lang="en-US" sz="780" dirty="0"/>
          </a:p>
        </p:txBody>
      </p:sp>
      <p:sp>
        <p:nvSpPr>
          <p:cNvPr id="9" name="Text 5"/>
          <p:cNvSpPr/>
          <p:nvPr/>
        </p:nvSpPr>
        <p:spPr>
          <a:xfrm>
            <a:off x="514350" y="1400175"/>
            <a:ext cx="10860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EF4444"/>
                </a:solidFill>
                <a:latin typeface="JetBrains Mono" pitchFamily="34" charset="0"/>
                <a:ea typeface="JetBrains Mono" pitchFamily="34" charset="-122"/>
                <a:cs typeface="JetBrains Mono" pitchFamily="34" charset="-120"/>
              </a:rPr>
              <a:t>01</a:t>
            </a:r>
            <a:endParaRPr lang="en-US" sz="568" dirty="0"/>
          </a:p>
        </p:txBody>
      </p:sp>
      <p:sp>
        <p:nvSpPr>
          <p:cNvPr id="10" name="Text 6"/>
          <p:cNvSpPr/>
          <p:nvPr/>
        </p:nvSpPr>
        <p:spPr>
          <a:xfrm>
            <a:off x="765832" y="1371600"/>
            <a:ext cx="2941774" cy="300038"/>
          </a:xfrm>
          <a:prstGeom prst="rect">
            <a:avLst/>
          </a:prstGeom>
          <a:noFill/>
          <a:ln/>
        </p:spPr>
        <p:txBody>
          <a:bodyPr wrap="none" lIns="0" tIns="0" rIns="0" bIns="0" rtlCol="0" anchor="t">
            <a:spAutoFit/>
          </a:bodyPr>
          <a:lstStyle/>
          <a:p>
            <a:pPr algn="l" indent="0" marL="0">
              <a:lnSpc>
                <a:spcPts val="2400"/>
              </a:lnSpc>
              <a:buNone/>
            </a:pPr>
            <a:r>
              <a:rPr lang="en-US" sz="2121" b="1" dirty="0">
                <a:solidFill>
                  <a:srgbClr val="EF4444"/>
                </a:solidFill>
                <a:latin typeface="Space Grotesk" pitchFamily="34" charset="0"/>
                <a:ea typeface="Space Grotesk" pitchFamily="34" charset="-122"/>
                <a:cs typeface="Space Grotesk" pitchFamily="34" charset="-120"/>
              </a:rPr>
              <a:t>40–60%</a:t>
            </a:r>
            <a:endParaRPr lang="en-US" sz="2121" dirty="0"/>
          </a:p>
        </p:txBody>
      </p:sp>
      <p:sp>
        <p:nvSpPr>
          <p:cNvPr id="11" name="Text 7"/>
          <p:cNvSpPr/>
          <p:nvPr/>
        </p:nvSpPr>
        <p:spPr>
          <a:xfrm>
            <a:off x="765832" y="1714500"/>
            <a:ext cx="2941774"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Non-Coding Overhead</a:t>
            </a:r>
            <a:endParaRPr lang="en-US" sz="683" dirty="0"/>
          </a:p>
        </p:txBody>
      </p:sp>
      <p:sp>
        <p:nvSpPr>
          <p:cNvPr id="12" name="Text 8"/>
          <p:cNvSpPr/>
          <p:nvPr/>
        </p:nvSpPr>
        <p:spPr>
          <a:xfrm>
            <a:off x="765832" y="1864519"/>
            <a:ext cx="2941774"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Developers spend nearly half their time on code reviews, test writing, defect triage, and documentation — tasks that could be automated.</a:t>
            </a:r>
            <a:endParaRPr lang="en-US" sz="621" dirty="0"/>
          </a:p>
        </p:txBody>
      </p:sp>
      <p:sp>
        <p:nvSpPr>
          <p:cNvPr id="13" name="Text 9"/>
          <p:cNvSpPr/>
          <p:nvPr/>
        </p:nvSpPr>
        <p:spPr>
          <a:xfrm>
            <a:off x="514350" y="2443163"/>
            <a:ext cx="10860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EF4444"/>
                </a:solidFill>
                <a:latin typeface="JetBrains Mono" pitchFamily="34" charset="0"/>
                <a:ea typeface="JetBrains Mono" pitchFamily="34" charset="-122"/>
                <a:cs typeface="JetBrains Mono" pitchFamily="34" charset="-120"/>
              </a:rPr>
              <a:t>02</a:t>
            </a:r>
            <a:endParaRPr lang="en-US" sz="568" dirty="0"/>
          </a:p>
        </p:txBody>
      </p:sp>
      <p:sp>
        <p:nvSpPr>
          <p:cNvPr id="14" name="Text 10"/>
          <p:cNvSpPr/>
          <p:nvPr/>
        </p:nvSpPr>
        <p:spPr>
          <a:xfrm>
            <a:off x="765832" y="2414588"/>
            <a:ext cx="2941774" cy="300038"/>
          </a:xfrm>
          <a:prstGeom prst="rect">
            <a:avLst/>
          </a:prstGeom>
          <a:noFill/>
          <a:ln/>
        </p:spPr>
        <p:txBody>
          <a:bodyPr wrap="none" lIns="0" tIns="0" rIns="0" bIns="0" rtlCol="0" anchor="t">
            <a:spAutoFit/>
          </a:bodyPr>
          <a:lstStyle/>
          <a:p>
            <a:pPr algn="l" indent="0" marL="0">
              <a:lnSpc>
                <a:spcPts val="2400"/>
              </a:lnSpc>
              <a:buNone/>
            </a:pPr>
            <a:r>
              <a:rPr lang="en-US" sz="2121" b="1" dirty="0">
                <a:solidFill>
                  <a:srgbClr val="F59E0B"/>
                </a:solidFill>
                <a:latin typeface="Space Grotesk" pitchFamily="34" charset="0"/>
                <a:ea typeface="Space Grotesk" pitchFamily="34" charset="-122"/>
                <a:cs typeface="Space Grotesk" pitchFamily="34" charset="-120"/>
              </a:rPr>
              <a:t>High</a:t>
            </a:r>
            <a:endParaRPr lang="en-US" sz="2121" dirty="0"/>
          </a:p>
        </p:txBody>
      </p:sp>
      <p:sp>
        <p:nvSpPr>
          <p:cNvPr id="15" name="Text 11"/>
          <p:cNvSpPr/>
          <p:nvPr/>
        </p:nvSpPr>
        <p:spPr>
          <a:xfrm>
            <a:off x="765832" y="2757488"/>
            <a:ext cx="2941774"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Azure DevOps Coordination Overhead</a:t>
            </a:r>
            <a:endParaRPr lang="en-US" sz="683" dirty="0"/>
          </a:p>
        </p:txBody>
      </p:sp>
      <p:sp>
        <p:nvSpPr>
          <p:cNvPr id="16" name="Text 12"/>
          <p:cNvSpPr/>
          <p:nvPr/>
        </p:nvSpPr>
        <p:spPr>
          <a:xfrm>
            <a:off x="765832" y="2907506"/>
            <a:ext cx="2941774" cy="385763"/>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Work item management, test plan execution, and branch operations require constant manual intervention across Boards, Test Plans, and Repos.</a:t>
            </a:r>
            <a:endParaRPr lang="en-US" sz="621" dirty="0"/>
          </a:p>
        </p:txBody>
      </p:sp>
      <p:sp>
        <p:nvSpPr>
          <p:cNvPr id="17" name="Text 13"/>
          <p:cNvSpPr/>
          <p:nvPr/>
        </p:nvSpPr>
        <p:spPr>
          <a:xfrm>
            <a:off x="514350" y="3614738"/>
            <a:ext cx="10860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EF4444"/>
                </a:solidFill>
                <a:latin typeface="JetBrains Mono" pitchFamily="34" charset="0"/>
                <a:ea typeface="JetBrains Mono" pitchFamily="34" charset="-122"/>
                <a:cs typeface="JetBrains Mono" pitchFamily="34" charset="-120"/>
              </a:rPr>
              <a:t>03</a:t>
            </a:r>
            <a:endParaRPr lang="en-US" sz="568" dirty="0"/>
          </a:p>
        </p:txBody>
      </p:sp>
      <p:sp>
        <p:nvSpPr>
          <p:cNvPr id="18" name="Text 14"/>
          <p:cNvSpPr/>
          <p:nvPr/>
        </p:nvSpPr>
        <p:spPr>
          <a:xfrm>
            <a:off x="765832" y="3586163"/>
            <a:ext cx="2941774" cy="300038"/>
          </a:xfrm>
          <a:prstGeom prst="rect">
            <a:avLst/>
          </a:prstGeom>
          <a:noFill/>
          <a:ln/>
        </p:spPr>
        <p:txBody>
          <a:bodyPr wrap="none" lIns="0" tIns="0" rIns="0" bIns="0" rtlCol="0" anchor="t">
            <a:spAutoFit/>
          </a:bodyPr>
          <a:lstStyle/>
          <a:p>
            <a:pPr algn="l" indent="0" marL="0">
              <a:lnSpc>
                <a:spcPts val="2400"/>
              </a:lnSpc>
              <a:buNone/>
            </a:pPr>
            <a:r>
              <a:rPr lang="en-US" sz="2121" b="1" dirty="0">
                <a:solidFill>
                  <a:srgbClr val="EAB308"/>
                </a:solidFill>
                <a:latin typeface="Space Grotesk" pitchFamily="34" charset="0"/>
                <a:ea typeface="Space Grotesk" pitchFamily="34" charset="-122"/>
                <a:cs typeface="Space Grotesk" pitchFamily="34" charset="-120"/>
              </a:rPr>
              <a:t>Zero</a:t>
            </a:r>
            <a:endParaRPr lang="en-US" sz="2121" dirty="0"/>
          </a:p>
        </p:txBody>
      </p:sp>
      <p:sp>
        <p:nvSpPr>
          <p:cNvPr id="19" name="Text 15"/>
          <p:cNvSpPr/>
          <p:nvPr/>
        </p:nvSpPr>
        <p:spPr>
          <a:xfrm>
            <a:off x="765832" y="3929063"/>
            <a:ext cx="2941774"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Intelligent Automation Layer</a:t>
            </a:r>
            <a:endParaRPr lang="en-US" sz="683" dirty="0"/>
          </a:p>
        </p:txBody>
      </p:sp>
      <p:sp>
        <p:nvSpPr>
          <p:cNvPr id="20" name="Text 16"/>
          <p:cNvSpPr/>
          <p:nvPr/>
        </p:nvSpPr>
        <p:spPr>
          <a:xfrm>
            <a:off x="765832" y="4079081"/>
            <a:ext cx="2941774" cy="385763"/>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No existing tool combines local AI decision-making with Azure DevOps integration and autonomous SDLC workflow execution — without cloud dependencies.</a:t>
            </a:r>
            <a:endParaRPr lang="en-US" sz="621" dirty="0"/>
          </a:p>
        </p:txBody>
      </p:sp>
      <p:sp>
        <p:nvSpPr>
          <p:cNvPr id="21" name="Text 17"/>
          <p:cNvSpPr/>
          <p:nvPr/>
        </p:nvSpPr>
        <p:spPr>
          <a:xfrm>
            <a:off x="4343400" y="1371600"/>
            <a:ext cx="42862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WHERE DEVELOPER TIME GOES (PER SPRINT)</a:t>
            </a:r>
            <a:endParaRPr lang="en-US" sz="568" dirty="0"/>
          </a:p>
        </p:txBody>
      </p:sp>
      <p:sp>
        <p:nvSpPr>
          <p:cNvPr id="22" name="Text 18"/>
          <p:cNvSpPr/>
          <p:nvPr/>
        </p:nvSpPr>
        <p:spPr>
          <a:xfrm>
            <a:off x="4343400" y="1618059"/>
            <a:ext cx="1753456"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ACTIVITY</a:t>
            </a:r>
            <a:endParaRPr lang="en-US" sz="534" dirty="0"/>
          </a:p>
        </p:txBody>
      </p:sp>
      <p:sp>
        <p:nvSpPr>
          <p:cNvPr id="23" name="Text 19"/>
          <p:cNvSpPr/>
          <p:nvPr/>
        </p:nvSpPr>
        <p:spPr>
          <a:xfrm>
            <a:off x="6096856" y="1618059"/>
            <a:ext cx="1753456"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TIME ALLOCATION</a:t>
            </a:r>
            <a:endParaRPr lang="en-US" sz="534" dirty="0"/>
          </a:p>
        </p:txBody>
      </p:sp>
      <p:sp>
        <p:nvSpPr>
          <p:cNvPr id="24" name="Text 20"/>
          <p:cNvSpPr/>
          <p:nvPr/>
        </p:nvSpPr>
        <p:spPr>
          <a:xfrm>
            <a:off x="7850312" y="1618059"/>
            <a:ext cx="779338"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SHARE</a:t>
            </a:r>
            <a:endParaRPr lang="en-US" sz="534" dirty="0"/>
          </a:p>
        </p:txBody>
      </p:sp>
      <p:sp>
        <p:nvSpPr>
          <p:cNvPr id="25" name="Text 21"/>
          <p:cNvSpPr/>
          <p:nvPr/>
        </p:nvSpPr>
        <p:spPr>
          <a:xfrm>
            <a:off x="4343400" y="1810941"/>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Feature Development</a:t>
            </a:r>
            <a:endParaRPr lang="en-US" sz="634" dirty="0"/>
          </a:p>
        </p:txBody>
      </p:sp>
      <p:sp>
        <p:nvSpPr>
          <p:cNvPr id="26" name="Shape 22"/>
          <p:cNvSpPr/>
          <p:nvPr/>
        </p:nvSpPr>
        <p:spPr>
          <a:xfrm>
            <a:off x="6096856" y="1935063"/>
            <a:ext cx="1143000" cy="42863"/>
          </a:xfrm>
          <a:prstGeom prst="rect">
            <a:avLst/>
          </a:prstGeom>
          <a:solidFill>
            <a:srgbClr val="1E293B"/>
          </a:solidFill>
          <a:ln/>
        </p:spPr>
      </p:sp>
      <p:sp>
        <p:nvSpPr>
          <p:cNvPr id="27" name="Text 23"/>
          <p:cNvSpPr/>
          <p:nvPr/>
        </p:nvSpPr>
        <p:spPr>
          <a:xfrm>
            <a:off x="8490347" y="1909167"/>
            <a:ext cx="139303"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3B82F6"/>
                </a:solidFill>
                <a:latin typeface="JetBrains Mono" pitchFamily="34" charset="0"/>
                <a:ea typeface="JetBrains Mono" pitchFamily="34" charset="-122"/>
                <a:cs typeface="JetBrains Mono" pitchFamily="34" charset="-120"/>
              </a:rPr>
              <a:t>40%</a:t>
            </a:r>
            <a:endParaRPr lang="en-US" sz="534" dirty="0"/>
          </a:p>
        </p:txBody>
      </p:sp>
      <p:sp>
        <p:nvSpPr>
          <p:cNvPr id="28" name="Text 24"/>
          <p:cNvSpPr/>
          <p:nvPr/>
        </p:nvSpPr>
        <p:spPr>
          <a:xfrm>
            <a:off x="4343400" y="2102048"/>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Code Reviews</a:t>
            </a:r>
            <a:endParaRPr lang="en-US" sz="634" dirty="0"/>
          </a:p>
        </p:txBody>
      </p:sp>
      <p:sp>
        <p:nvSpPr>
          <p:cNvPr id="29" name="Shape 25"/>
          <p:cNvSpPr/>
          <p:nvPr/>
        </p:nvSpPr>
        <p:spPr>
          <a:xfrm>
            <a:off x="6096856" y="2226171"/>
            <a:ext cx="1143000" cy="42863"/>
          </a:xfrm>
          <a:prstGeom prst="rect">
            <a:avLst/>
          </a:prstGeom>
          <a:solidFill>
            <a:srgbClr val="1E293B"/>
          </a:solidFill>
          <a:ln/>
        </p:spPr>
      </p:sp>
      <p:sp>
        <p:nvSpPr>
          <p:cNvPr id="30" name="Text 26"/>
          <p:cNvSpPr/>
          <p:nvPr/>
        </p:nvSpPr>
        <p:spPr>
          <a:xfrm>
            <a:off x="8490347" y="2200275"/>
            <a:ext cx="139303"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F59E0B"/>
                </a:solidFill>
                <a:latin typeface="JetBrains Mono" pitchFamily="34" charset="0"/>
                <a:ea typeface="JetBrains Mono" pitchFamily="34" charset="-122"/>
                <a:cs typeface="JetBrains Mono" pitchFamily="34" charset="-120"/>
              </a:rPr>
              <a:t>20%</a:t>
            </a:r>
            <a:endParaRPr lang="en-US" sz="534" dirty="0"/>
          </a:p>
        </p:txBody>
      </p:sp>
      <p:sp>
        <p:nvSpPr>
          <p:cNvPr id="31" name="Text 27"/>
          <p:cNvSpPr/>
          <p:nvPr/>
        </p:nvSpPr>
        <p:spPr>
          <a:xfrm>
            <a:off x="4343400" y="2393156"/>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Test Writing</a:t>
            </a:r>
            <a:endParaRPr lang="en-US" sz="634" dirty="0"/>
          </a:p>
        </p:txBody>
      </p:sp>
      <p:sp>
        <p:nvSpPr>
          <p:cNvPr id="32" name="Shape 28"/>
          <p:cNvSpPr/>
          <p:nvPr/>
        </p:nvSpPr>
        <p:spPr>
          <a:xfrm>
            <a:off x="6096856" y="2517279"/>
            <a:ext cx="1143000" cy="42863"/>
          </a:xfrm>
          <a:prstGeom prst="rect">
            <a:avLst/>
          </a:prstGeom>
          <a:solidFill>
            <a:srgbClr val="1E293B"/>
          </a:solidFill>
          <a:ln/>
        </p:spPr>
      </p:sp>
      <p:sp>
        <p:nvSpPr>
          <p:cNvPr id="33" name="Text 29"/>
          <p:cNvSpPr/>
          <p:nvPr/>
        </p:nvSpPr>
        <p:spPr>
          <a:xfrm>
            <a:off x="8490347" y="2491383"/>
            <a:ext cx="139303"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EF4444"/>
                </a:solidFill>
                <a:latin typeface="JetBrains Mono" pitchFamily="34" charset="0"/>
                <a:ea typeface="JetBrains Mono" pitchFamily="34" charset="-122"/>
                <a:cs typeface="JetBrains Mono" pitchFamily="34" charset="-120"/>
              </a:rPr>
              <a:t>15%</a:t>
            </a:r>
            <a:endParaRPr lang="en-US" sz="534" dirty="0"/>
          </a:p>
        </p:txBody>
      </p:sp>
      <p:sp>
        <p:nvSpPr>
          <p:cNvPr id="34" name="Text 30"/>
          <p:cNvSpPr/>
          <p:nvPr/>
        </p:nvSpPr>
        <p:spPr>
          <a:xfrm>
            <a:off x="4343400" y="2684264"/>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Defect Triage</a:t>
            </a:r>
            <a:endParaRPr lang="en-US" sz="634" dirty="0"/>
          </a:p>
        </p:txBody>
      </p:sp>
      <p:sp>
        <p:nvSpPr>
          <p:cNvPr id="35" name="Shape 31"/>
          <p:cNvSpPr/>
          <p:nvPr/>
        </p:nvSpPr>
        <p:spPr>
          <a:xfrm>
            <a:off x="6096856" y="2808387"/>
            <a:ext cx="1143000" cy="42863"/>
          </a:xfrm>
          <a:prstGeom prst="rect">
            <a:avLst/>
          </a:prstGeom>
          <a:solidFill>
            <a:srgbClr val="1E293B"/>
          </a:solidFill>
          <a:ln/>
        </p:spPr>
      </p:sp>
      <p:sp>
        <p:nvSpPr>
          <p:cNvPr id="36" name="Text 32"/>
          <p:cNvSpPr/>
          <p:nvPr/>
        </p:nvSpPr>
        <p:spPr>
          <a:xfrm>
            <a:off x="8490347" y="2782491"/>
            <a:ext cx="139303"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EAB308"/>
                </a:solidFill>
                <a:latin typeface="JetBrains Mono" pitchFamily="34" charset="0"/>
                <a:ea typeface="JetBrains Mono" pitchFamily="34" charset="-122"/>
                <a:cs typeface="JetBrains Mono" pitchFamily="34" charset="-120"/>
              </a:rPr>
              <a:t>12%</a:t>
            </a:r>
            <a:endParaRPr lang="en-US" sz="534" dirty="0"/>
          </a:p>
        </p:txBody>
      </p:sp>
      <p:sp>
        <p:nvSpPr>
          <p:cNvPr id="37" name="Text 33"/>
          <p:cNvSpPr/>
          <p:nvPr/>
        </p:nvSpPr>
        <p:spPr>
          <a:xfrm>
            <a:off x="4343400" y="2975372"/>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Documentation</a:t>
            </a:r>
            <a:endParaRPr lang="en-US" sz="634" dirty="0"/>
          </a:p>
        </p:txBody>
      </p:sp>
      <p:sp>
        <p:nvSpPr>
          <p:cNvPr id="38" name="Shape 34"/>
          <p:cNvSpPr/>
          <p:nvPr/>
        </p:nvSpPr>
        <p:spPr>
          <a:xfrm>
            <a:off x="6096856" y="3099495"/>
            <a:ext cx="1143000" cy="42863"/>
          </a:xfrm>
          <a:prstGeom prst="rect">
            <a:avLst/>
          </a:prstGeom>
          <a:solidFill>
            <a:srgbClr val="1E293B"/>
          </a:solidFill>
          <a:ln/>
        </p:spPr>
      </p:sp>
      <p:sp>
        <p:nvSpPr>
          <p:cNvPr id="39" name="Text 35"/>
          <p:cNvSpPr/>
          <p:nvPr/>
        </p:nvSpPr>
        <p:spPr>
          <a:xfrm>
            <a:off x="8536781" y="3073598"/>
            <a:ext cx="92869"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EF4444"/>
                </a:solidFill>
                <a:latin typeface="JetBrains Mono" pitchFamily="34" charset="0"/>
                <a:ea typeface="JetBrains Mono" pitchFamily="34" charset="-122"/>
                <a:cs typeface="JetBrains Mono" pitchFamily="34" charset="-120"/>
              </a:rPr>
              <a:t>8%</a:t>
            </a:r>
            <a:endParaRPr lang="en-US" sz="534" dirty="0"/>
          </a:p>
        </p:txBody>
      </p:sp>
      <p:sp>
        <p:nvSpPr>
          <p:cNvPr id="40" name="Text 36"/>
          <p:cNvSpPr/>
          <p:nvPr/>
        </p:nvSpPr>
        <p:spPr>
          <a:xfrm>
            <a:off x="4343400" y="3266480"/>
            <a:ext cx="1753456" cy="291108"/>
          </a:xfrm>
          <a:prstGeom prst="rect">
            <a:avLst/>
          </a:prstGeom>
          <a:noFill/>
          <a:ln/>
        </p:spPr>
        <p:txBody>
          <a:bodyPr wrap="square" lIns="0" tIns="102108" rIns="0" bIns="102108"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Work Item Management</a:t>
            </a:r>
            <a:endParaRPr lang="en-US" sz="634" dirty="0"/>
          </a:p>
        </p:txBody>
      </p:sp>
      <p:sp>
        <p:nvSpPr>
          <p:cNvPr id="41" name="Shape 37"/>
          <p:cNvSpPr/>
          <p:nvPr/>
        </p:nvSpPr>
        <p:spPr>
          <a:xfrm>
            <a:off x="6096856" y="3390602"/>
            <a:ext cx="1143000" cy="42863"/>
          </a:xfrm>
          <a:prstGeom prst="rect">
            <a:avLst/>
          </a:prstGeom>
          <a:solidFill>
            <a:srgbClr val="1E293B"/>
          </a:solidFill>
          <a:ln/>
        </p:spPr>
      </p:sp>
      <p:sp>
        <p:nvSpPr>
          <p:cNvPr id="42" name="Text 38"/>
          <p:cNvSpPr/>
          <p:nvPr/>
        </p:nvSpPr>
        <p:spPr>
          <a:xfrm>
            <a:off x="8536781" y="3364706"/>
            <a:ext cx="92869" cy="103584"/>
          </a:xfrm>
          <a:prstGeom prst="rect">
            <a:avLst/>
          </a:prstGeom>
          <a:noFill/>
          <a:ln/>
        </p:spPr>
        <p:txBody>
          <a:bodyPr wrap="none" lIns="0" tIns="0" rIns="0" bIns="0" rtlCol="0" anchor="t">
            <a:spAutoFit/>
          </a:bodyPr>
          <a:lstStyle/>
          <a:p>
            <a:pPr algn="r" indent="0" marL="0">
              <a:lnSpc>
                <a:spcPts val="700"/>
              </a:lnSpc>
              <a:buNone/>
            </a:pPr>
            <a:r>
              <a:rPr lang="en-US" sz="534" b="1" dirty="0">
                <a:solidFill>
                  <a:srgbClr val="F59E0B"/>
                </a:solidFill>
                <a:latin typeface="JetBrains Mono" pitchFamily="34" charset="0"/>
                <a:ea typeface="JetBrains Mono" pitchFamily="34" charset="-122"/>
                <a:cs typeface="JetBrains Mono" pitchFamily="34" charset="-120"/>
              </a:rPr>
              <a:t>5%</a:t>
            </a:r>
            <a:endParaRPr lang="en-US" sz="534" dirty="0"/>
          </a:p>
        </p:txBody>
      </p:sp>
      <p:sp>
        <p:nvSpPr>
          <p:cNvPr id="43" name="Text 39"/>
          <p:cNvSpPr/>
          <p:nvPr/>
        </p:nvSpPr>
        <p:spPr>
          <a:xfrm>
            <a:off x="4343400" y="4554141"/>
            <a:ext cx="4286250" cy="332184"/>
          </a:xfrm>
          <a:prstGeom prst="rect">
            <a:avLst/>
          </a:prstGeom>
          <a:noFill/>
          <a:ln/>
        </p:spPr>
        <p:txBody>
          <a:bodyPr wrap="square" lIns="0" tIns="136017" rIns="0" bIns="0" rtlCol="0" anchor="t">
            <a:spAutoFit/>
          </a:bodyPr>
          <a:lstStyle/>
          <a:p>
            <a:pPr algn="l" indent="0" marL="0">
              <a:lnSpc>
                <a:spcPts val="800"/>
              </a:lnSpc>
              <a:buNone/>
            </a:pPr>
            <a:r>
              <a:rPr lang="en-US" sz="621" i="1" dirty="0">
                <a:solidFill>
                  <a:srgbClr val="94A3B8"/>
                </a:solidFill>
                <a:latin typeface="Inter" pitchFamily="34" charset="0"/>
                <a:ea typeface="Inter" pitchFamily="34" charset="-122"/>
                <a:cs typeface="Inter" pitchFamily="34" charset="-120"/>
              </a:rPr>
              <a:t>AUTONOMOUS.ML targets the 60% non-feature-development time — automating code reviews, test writing, defect triage, documentation, and work item management.</a:t>
            </a:r>
            <a:endParaRPr lang="en-US" sz="621" dirty="0"/>
          </a:p>
        </p:txBody>
      </p:sp>
      <p:sp>
        <p:nvSpPr>
          <p:cNvPr id="44" name="Text 40"/>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03 / 18</a:t>
            </a:r>
            <a:endParaRPr lang="en-US" sz="56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178719"/>
          </a:xfrm>
          <a:prstGeom prst="rect">
            <a:avLst/>
          </a:prstGeom>
          <a:solidFill>
            <a:srgbClr val="000000">
              <a:alpha val="0"/>
            </a:srgbClr>
          </a:solidFill>
          <a:ln/>
        </p:spPr>
      </p:sp>
      <p:sp>
        <p:nvSpPr>
          <p:cNvPr id="5" name="Shape 1"/>
          <p:cNvSpPr/>
          <p:nvPr/>
        </p:nvSpPr>
        <p:spPr>
          <a:xfrm>
            <a:off x="0" y="1171575"/>
            <a:ext cx="9144000" cy="7144"/>
          </a:xfrm>
          <a:prstGeom prst="rect">
            <a:avLst/>
          </a:prstGeom>
          <a:solidFill>
            <a:srgbClr val="1E293B"/>
          </a:solidFill>
          <a:ln/>
        </p:spPr>
      </p:sp>
      <p:sp>
        <p:nvSpPr>
          <p:cNvPr id="6" name="Text 2"/>
          <p:cNvSpPr/>
          <p:nvPr/>
        </p:nvSpPr>
        <p:spPr>
          <a:xfrm>
            <a:off x="514350" y="257175"/>
            <a:ext cx="500062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AUTONOMOUS.ML // SOLUTION</a:t>
            </a:r>
            <a:endParaRPr lang="en-US" sz="568" dirty="0"/>
          </a:p>
        </p:txBody>
      </p:sp>
      <p:sp>
        <p:nvSpPr>
          <p:cNvPr id="7" name="Text 3"/>
          <p:cNvSpPr/>
          <p:nvPr/>
        </p:nvSpPr>
        <p:spPr>
          <a:xfrm>
            <a:off x="514350" y="403622"/>
            <a:ext cx="5000625"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The Solution</a:t>
            </a:r>
            <a:endParaRPr lang="en-US" sz="1705" dirty="0"/>
          </a:p>
        </p:txBody>
      </p:sp>
      <p:sp>
        <p:nvSpPr>
          <p:cNvPr id="8" name="Text 4"/>
          <p:cNvSpPr/>
          <p:nvPr/>
        </p:nvSpPr>
        <p:spPr>
          <a:xfrm>
            <a:off x="514350" y="757238"/>
            <a:ext cx="5000625" cy="242888"/>
          </a:xfrm>
          <a:prstGeom prst="rect">
            <a:avLst/>
          </a:prstGeom>
          <a:noFill/>
          <a:ln/>
        </p:spPr>
        <p:txBody>
          <a:bodyPr wrap="squar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A self-aware agent host that integrates with Azure DevOps, runs local CPU-based AI models, and autonomously manages the full SDLC workflow — with zero cloud dependencies.</a:t>
            </a:r>
            <a:endParaRPr lang="en-US" sz="727" dirty="0"/>
          </a:p>
        </p:txBody>
      </p:sp>
      <p:sp>
        <p:nvSpPr>
          <p:cNvPr id="9" name="Text 5"/>
          <p:cNvSpPr/>
          <p:nvPr/>
        </p:nvSpPr>
        <p:spPr>
          <a:xfrm>
            <a:off x="514350" y="1371600"/>
            <a:ext cx="811530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SYSTEM INTEGRATION FLOW</a:t>
            </a:r>
            <a:endParaRPr lang="en-US" sz="568" dirty="0"/>
          </a:p>
        </p:txBody>
      </p:sp>
      <p:sp>
        <p:nvSpPr>
          <p:cNvPr id="10" name="Shape 6"/>
          <p:cNvSpPr/>
          <p:nvPr/>
        </p:nvSpPr>
        <p:spPr>
          <a:xfrm>
            <a:off x="514350" y="1589484"/>
            <a:ext cx="1857375" cy="1396603"/>
          </a:xfrm>
          <a:prstGeom prst="rect">
            <a:avLst/>
          </a:prstGeom>
          <a:solidFill>
            <a:srgbClr val="111827"/>
          </a:solidFill>
          <a:ln w="9144">
            <a:solidFill>
              <a:srgbClr val="1E293B"/>
            </a:solidFill>
            <a:prstDash val="solid"/>
          </a:ln>
        </p:spPr>
      </p:sp>
      <p:sp>
        <p:nvSpPr>
          <p:cNvPr id="11" name="Text 7"/>
          <p:cNvSpPr/>
          <p:nvPr/>
        </p:nvSpPr>
        <p:spPr>
          <a:xfrm>
            <a:off x="657225" y="1732359"/>
            <a:ext cx="1560909"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DATA SOURCE</a:t>
            </a:r>
            <a:endParaRPr lang="en-US" sz="568" dirty="0"/>
          </a:p>
        </p:txBody>
      </p:sp>
      <p:sp>
        <p:nvSpPr>
          <p:cNvPr id="12" name="Text 8"/>
          <p:cNvSpPr/>
          <p:nvPr/>
        </p:nvSpPr>
        <p:spPr>
          <a:xfrm>
            <a:off x="657225" y="1893094"/>
            <a:ext cx="1560909"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Azure DevOps</a:t>
            </a:r>
            <a:endParaRPr lang="en-US" sz="784" dirty="0"/>
          </a:p>
        </p:txBody>
      </p:sp>
      <p:sp>
        <p:nvSpPr>
          <p:cNvPr id="13" name="Text 9"/>
          <p:cNvSpPr/>
          <p:nvPr/>
        </p:nvSpPr>
        <p:spPr>
          <a:xfrm>
            <a:off x="657225" y="2082403"/>
            <a:ext cx="1560909" cy="23574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Work Items, Test Plans, Git Repos, Boards — the authoritative SDLC data store.</a:t>
            </a:r>
            <a:endParaRPr lang="en-US" sz="568" dirty="0"/>
          </a:p>
        </p:txBody>
      </p:sp>
      <p:sp>
        <p:nvSpPr>
          <p:cNvPr id="14" name="Shape 10"/>
          <p:cNvSpPr/>
          <p:nvPr/>
        </p:nvSpPr>
        <p:spPr>
          <a:xfrm>
            <a:off x="657225" y="2389584"/>
            <a:ext cx="378619" cy="146447"/>
          </a:xfrm>
          <a:prstGeom prst="rect">
            <a:avLst/>
          </a:prstGeom>
          <a:solidFill>
            <a:srgbClr val="0D1117"/>
          </a:solidFill>
          <a:ln w="9144">
            <a:solidFill>
              <a:srgbClr val="1E293B"/>
            </a:solidFill>
            <a:prstDash val="solid"/>
          </a:ln>
        </p:spPr>
      </p:sp>
      <p:sp>
        <p:nvSpPr>
          <p:cNvPr id="15" name="Text 11"/>
          <p:cNvSpPr/>
          <p:nvPr/>
        </p:nvSpPr>
        <p:spPr>
          <a:xfrm>
            <a:off x="657225" y="2389584"/>
            <a:ext cx="378619"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Boards</a:t>
            </a:r>
            <a:endParaRPr lang="en-US" sz="568" dirty="0"/>
          </a:p>
        </p:txBody>
      </p:sp>
      <p:sp>
        <p:nvSpPr>
          <p:cNvPr id="16" name="Shape 12"/>
          <p:cNvSpPr/>
          <p:nvPr/>
        </p:nvSpPr>
        <p:spPr>
          <a:xfrm>
            <a:off x="1050131" y="2389584"/>
            <a:ext cx="564356" cy="146447"/>
          </a:xfrm>
          <a:prstGeom prst="rect">
            <a:avLst/>
          </a:prstGeom>
          <a:solidFill>
            <a:srgbClr val="0D1117"/>
          </a:solidFill>
          <a:ln w="9144">
            <a:solidFill>
              <a:srgbClr val="1E293B"/>
            </a:solidFill>
            <a:prstDash val="solid"/>
          </a:ln>
        </p:spPr>
      </p:sp>
      <p:sp>
        <p:nvSpPr>
          <p:cNvPr id="17" name="Text 13"/>
          <p:cNvSpPr/>
          <p:nvPr/>
        </p:nvSpPr>
        <p:spPr>
          <a:xfrm>
            <a:off x="1050131" y="2389584"/>
            <a:ext cx="564356"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Test Plans</a:t>
            </a:r>
            <a:endParaRPr lang="en-US" sz="568" dirty="0"/>
          </a:p>
        </p:txBody>
      </p:sp>
      <p:sp>
        <p:nvSpPr>
          <p:cNvPr id="18" name="Shape 14"/>
          <p:cNvSpPr/>
          <p:nvPr/>
        </p:nvSpPr>
        <p:spPr>
          <a:xfrm>
            <a:off x="1628775" y="2389584"/>
            <a:ext cx="332184" cy="146447"/>
          </a:xfrm>
          <a:prstGeom prst="rect">
            <a:avLst/>
          </a:prstGeom>
          <a:solidFill>
            <a:srgbClr val="0D1117"/>
          </a:solidFill>
          <a:ln w="9144">
            <a:solidFill>
              <a:srgbClr val="1E293B"/>
            </a:solidFill>
            <a:prstDash val="solid"/>
          </a:ln>
        </p:spPr>
      </p:sp>
      <p:sp>
        <p:nvSpPr>
          <p:cNvPr id="19" name="Text 15"/>
          <p:cNvSpPr/>
          <p:nvPr/>
        </p:nvSpPr>
        <p:spPr>
          <a:xfrm>
            <a:off x="1628775" y="2389584"/>
            <a:ext cx="332184"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Repos</a:t>
            </a:r>
            <a:endParaRPr lang="en-US" sz="568" dirty="0"/>
          </a:p>
        </p:txBody>
      </p:sp>
      <p:sp>
        <p:nvSpPr>
          <p:cNvPr id="20" name="Shape 16"/>
          <p:cNvSpPr/>
          <p:nvPr/>
        </p:nvSpPr>
        <p:spPr>
          <a:xfrm>
            <a:off x="2361009" y="2284214"/>
            <a:ext cx="228600" cy="7144"/>
          </a:xfrm>
          <a:prstGeom prst="rect">
            <a:avLst/>
          </a:prstGeom>
          <a:solidFill>
            <a:srgbClr val="334155"/>
          </a:solidFill>
          <a:ln/>
        </p:spPr>
      </p:sp>
      <p:sp>
        <p:nvSpPr>
          <p:cNvPr id="21" name="Text 17"/>
          <p:cNvSpPr/>
          <p:nvPr/>
        </p:nvSpPr>
        <p:spPr>
          <a:xfrm>
            <a:off x="2571750" y="2234208"/>
            <a:ext cx="60722"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t>
            </a:r>
            <a:endParaRPr lang="en-US" sz="568" dirty="0"/>
          </a:p>
        </p:txBody>
      </p:sp>
      <p:sp>
        <p:nvSpPr>
          <p:cNvPr id="22" name="Shape 18"/>
          <p:cNvSpPr/>
          <p:nvPr/>
        </p:nvSpPr>
        <p:spPr>
          <a:xfrm>
            <a:off x="2589609" y="1589484"/>
            <a:ext cx="1860947" cy="1396603"/>
          </a:xfrm>
          <a:prstGeom prst="rect">
            <a:avLst/>
          </a:prstGeom>
          <a:solidFill>
            <a:srgbClr val="111827"/>
          </a:solidFill>
          <a:ln w="9144">
            <a:solidFill>
              <a:srgbClr val="3B82F6"/>
            </a:solidFill>
            <a:prstDash val="solid"/>
          </a:ln>
        </p:spPr>
      </p:sp>
      <p:sp>
        <p:nvSpPr>
          <p:cNvPr id="23" name="Text 19"/>
          <p:cNvSpPr/>
          <p:nvPr/>
        </p:nvSpPr>
        <p:spPr>
          <a:xfrm>
            <a:off x="2736056" y="1732359"/>
            <a:ext cx="156448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CORE ENGINE</a:t>
            </a:r>
            <a:endParaRPr lang="en-US" sz="568" dirty="0"/>
          </a:p>
        </p:txBody>
      </p:sp>
      <p:sp>
        <p:nvSpPr>
          <p:cNvPr id="24" name="Text 20"/>
          <p:cNvSpPr/>
          <p:nvPr/>
        </p:nvSpPr>
        <p:spPr>
          <a:xfrm>
            <a:off x="2736056" y="1893094"/>
            <a:ext cx="1564481"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3B82F6"/>
                </a:solidFill>
                <a:latin typeface="Space Grotesk" pitchFamily="34" charset="0"/>
                <a:ea typeface="Space Grotesk" pitchFamily="34" charset="-122"/>
                <a:cs typeface="Space Grotesk" pitchFamily="34" charset="-120"/>
              </a:rPr>
              <a:t>Agent Host</a:t>
            </a:r>
            <a:endParaRPr lang="en-US" sz="784" dirty="0"/>
          </a:p>
        </p:txBody>
      </p:sp>
      <p:sp>
        <p:nvSpPr>
          <p:cNvPr id="25" name="Text 21"/>
          <p:cNvSpPr/>
          <p:nvPr/>
        </p:nvSpPr>
        <p:spPr>
          <a:xfrm>
            <a:off x="2736056" y="2082403"/>
            <a:ext cx="1564481"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.NET 8.0 autonomous polling loop with Quartz.NET scheduler, 11 built-in actions, 3 pre-built workflows.</a:t>
            </a:r>
            <a:endParaRPr lang="en-US" sz="568" dirty="0"/>
          </a:p>
        </p:txBody>
      </p:sp>
      <p:sp>
        <p:nvSpPr>
          <p:cNvPr id="26" name="Shape 22"/>
          <p:cNvSpPr/>
          <p:nvPr/>
        </p:nvSpPr>
        <p:spPr>
          <a:xfrm>
            <a:off x="2736056" y="2507456"/>
            <a:ext cx="471488" cy="146447"/>
          </a:xfrm>
          <a:prstGeom prst="rect">
            <a:avLst/>
          </a:prstGeom>
          <a:solidFill>
            <a:srgbClr val="0D1117"/>
          </a:solidFill>
          <a:ln w="9144">
            <a:solidFill>
              <a:srgbClr val="1E3A5F"/>
            </a:solidFill>
            <a:prstDash val="solid"/>
          </a:ln>
        </p:spPr>
      </p:sp>
      <p:sp>
        <p:nvSpPr>
          <p:cNvPr id="27" name="Text 23"/>
          <p:cNvSpPr/>
          <p:nvPr/>
        </p:nvSpPr>
        <p:spPr>
          <a:xfrm>
            <a:off x="2736056" y="2507456"/>
            <a:ext cx="471488"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.NET 8.0</a:t>
            </a:r>
            <a:endParaRPr lang="en-US" sz="568" dirty="0"/>
          </a:p>
        </p:txBody>
      </p:sp>
      <p:sp>
        <p:nvSpPr>
          <p:cNvPr id="28" name="Shape 24"/>
          <p:cNvSpPr/>
          <p:nvPr/>
        </p:nvSpPr>
        <p:spPr>
          <a:xfrm>
            <a:off x="3221831" y="2507456"/>
            <a:ext cx="564356" cy="146447"/>
          </a:xfrm>
          <a:prstGeom prst="rect">
            <a:avLst/>
          </a:prstGeom>
          <a:solidFill>
            <a:srgbClr val="0D1117"/>
          </a:solidFill>
          <a:ln w="9144">
            <a:solidFill>
              <a:srgbClr val="1E3A5F"/>
            </a:solidFill>
            <a:prstDash val="solid"/>
          </a:ln>
        </p:spPr>
      </p:sp>
      <p:sp>
        <p:nvSpPr>
          <p:cNvPr id="29" name="Text 25"/>
          <p:cNvSpPr/>
          <p:nvPr/>
        </p:nvSpPr>
        <p:spPr>
          <a:xfrm>
            <a:off x="3221831" y="2507456"/>
            <a:ext cx="564356"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Quartz.NET</a:t>
            </a:r>
            <a:endParaRPr lang="en-US" sz="568" dirty="0"/>
          </a:p>
        </p:txBody>
      </p:sp>
      <p:sp>
        <p:nvSpPr>
          <p:cNvPr id="30" name="Shape 26"/>
          <p:cNvSpPr/>
          <p:nvPr/>
        </p:nvSpPr>
        <p:spPr>
          <a:xfrm>
            <a:off x="2736056" y="2668191"/>
            <a:ext cx="703659" cy="146447"/>
          </a:xfrm>
          <a:prstGeom prst="rect">
            <a:avLst/>
          </a:prstGeom>
          <a:solidFill>
            <a:srgbClr val="0D1117"/>
          </a:solidFill>
          <a:ln w="9144">
            <a:solidFill>
              <a:srgbClr val="1E3A5F"/>
            </a:solidFill>
            <a:prstDash val="solid"/>
          </a:ln>
        </p:spPr>
      </p:sp>
      <p:sp>
        <p:nvSpPr>
          <p:cNvPr id="31" name="Text 27"/>
          <p:cNvSpPr/>
          <p:nvPr/>
        </p:nvSpPr>
        <p:spPr>
          <a:xfrm>
            <a:off x="2736056" y="2668191"/>
            <a:ext cx="703659"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OpenTelemetry</a:t>
            </a:r>
            <a:endParaRPr lang="en-US" sz="568" dirty="0"/>
          </a:p>
        </p:txBody>
      </p:sp>
      <p:sp>
        <p:nvSpPr>
          <p:cNvPr id="32" name="Shape 28"/>
          <p:cNvSpPr/>
          <p:nvPr/>
        </p:nvSpPr>
        <p:spPr>
          <a:xfrm>
            <a:off x="4443413" y="2262783"/>
            <a:ext cx="228600" cy="7144"/>
          </a:xfrm>
          <a:prstGeom prst="rect">
            <a:avLst/>
          </a:prstGeom>
          <a:solidFill>
            <a:srgbClr val="334155"/>
          </a:solidFill>
          <a:ln/>
        </p:spPr>
      </p:sp>
      <p:sp>
        <p:nvSpPr>
          <p:cNvPr id="33" name="Text 29"/>
          <p:cNvSpPr/>
          <p:nvPr/>
        </p:nvSpPr>
        <p:spPr>
          <a:xfrm>
            <a:off x="4654153" y="2212777"/>
            <a:ext cx="60722"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t>
            </a:r>
            <a:endParaRPr lang="en-US" sz="568" dirty="0"/>
          </a:p>
        </p:txBody>
      </p:sp>
      <p:sp>
        <p:nvSpPr>
          <p:cNvPr id="34" name="Shape 30"/>
          <p:cNvSpPr/>
          <p:nvPr/>
        </p:nvSpPr>
        <p:spPr>
          <a:xfrm>
            <a:off x="4672013" y="1589484"/>
            <a:ext cx="1864519" cy="1353741"/>
          </a:xfrm>
          <a:prstGeom prst="rect">
            <a:avLst/>
          </a:prstGeom>
          <a:solidFill>
            <a:srgbClr val="111827"/>
          </a:solidFill>
          <a:ln w="9144">
            <a:solidFill>
              <a:srgbClr val="1E293B"/>
            </a:solidFill>
            <a:prstDash val="solid"/>
          </a:ln>
        </p:spPr>
      </p:sp>
      <p:sp>
        <p:nvSpPr>
          <p:cNvPr id="35" name="Text 31"/>
          <p:cNvSpPr/>
          <p:nvPr/>
        </p:nvSpPr>
        <p:spPr>
          <a:xfrm>
            <a:off x="4822031" y="1732359"/>
            <a:ext cx="1568053"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INTELLIGENCE LAYER</a:t>
            </a:r>
            <a:endParaRPr lang="en-US" sz="568" dirty="0"/>
          </a:p>
        </p:txBody>
      </p:sp>
      <p:sp>
        <p:nvSpPr>
          <p:cNvPr id="36" name="Text 32"/>
          <p:cNvSpPr/>
          <p:nvPr/>
        </p:nvSpPr>
        <p:spPr>
          <a:xfrm>
            <a:off x="4822031" y="1893094"/>
            <a:ext cx="1568053"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AI Decision Module</a:t>
            </a:r>
            <a:endParaRPr lang="en-US" sz="784" dirty="0"/>
          </a:p>
        </p:txBody>
      </p:sp>
      <p:sp>
        <p:nvSpPr>
          <p:cNvPr id="37" name="Text 33"/>
          <p:cNvSpPr/>
          <p:nvPr/>
        </p:nvSpPr>
        <p:spPr>
          <a:xfrm>
            <a:off x="4822031" y="2082403"/>
            <a:ext cx="1568053"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Local CPU-based models via Ollama. Confidence Floor thresholds. Safety Guardrails. Prompt Sanitizer.</a:t>
            </a:r>
            <a:endParaRPr lang="en-US" sz="568" dirty="0"/>
          </a:p>
        </p:txBody>
      </p:sp>
      <p:sp>
        <p:nvSpPr>
          <p:cNvPr id="38" name="Shape 34"/>
          <p:cNvSpPr/>
          <p:nvPr/>
        </p:nvSpPr>
        <p:spPr>
          <a:xfrm>
            <a:off x="4822031" y="2507456"/>
            <a:ext cx="517922" cy="146447"/>
          </a:xfrm>
          <a:prstGeom prst="rect">
            <a:avLst/>
          </a:prstGeom>
          <a:solidFill>
            <a:srgbClr val="0D1117"/>
          </a:solidFill>
          <a:ln w="9144">
            <a:solidFill>
              <a:srgbClr val="1E293B"/>
            </a:solidFill>
            <a:prstDash val="solid"/>
          </a:ln>
        </p:spPr>
      </p:sp>
      <p:sp>
        <p:nvSpPr>
          <p:cNvPr id="39" name="Text 35"/>
          <p:cNvSpPr/>
          <p:nvPr/>
        </p:nvSpPr>
        <p:spPr>
          <a:xfrm>
            <a:off x="4822031" y="2507456"/>
            <a:ext cx="517922"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Granite 4</a:t>
            </a:r>
            <a:endParaRPr lang="en-US" sz="568" dirty="0"/>
          </a:p>
        </p:txBody>
      </p:sp>
      <p:sp>
        <p:nvSpPr>
          <p:cNvPr id="40" name="Shape 36"/>
          <p:cNvSpPr/>
          <p:nvPr/>
        </p:nvSpPr>
        <p:spPr>
          <a:xfrm>
            <a:off x="5354241" y="2507456"/>
            <a:ext cx="332184" cy="146447"/>
          </a:xfrm>
          <a:prstGeom prst="rect">
            <a:avLst/>
          </a:prstGeom>
          <a:solidFill>
            <a:srgbClr val="0D1117"/>
          </a:solidFill>
          <a:ln w="9144">
            <a:solidFill>
              <a:srgbClr val="1E293B"/>
            </a:solidFill>
            <a:prstDash val="solid"/>
          </a:ln>
        </p:spPr>
      </p:sp>
      <p:sp>
        <p:nvSpPr>
          <p:cNvPr id="41" name="Text 37"/>
          <p:cNvSpPr/>
          <p:nvPr/>
        </p:nvSpPr>
        <p:spPr>
          <a:xfrm>
            <a:off x="5354241" y="2507456"/>
            <a:ext cx="332184"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Phi-3</a:t>
            </a:r>
            <a:endParaRPr lang="en-US" sz="568" dirty="0"/>
          </a:p>
        </p:txBody>
      </p:sp>
      <p:sp>
        <p:nvSpPr>
          <p:cNvPr id="42" name="Shape 38"/>
          <p:cNvSpPr/>
          <p:nvPr/>
        </p:nvSpPr>
        <p:spPr>
          <a:xfrm>
            <a:off x="5700713" y="2507456"/>
            <a:ext cx="425053" cy="146447"/>
          </a:xfrm>
          <a:prstGeom prst="rect">
            <a:avLst/>
          </a:prstGeom>
          <a:solidFill>
            <a:srgbClr val="0D1117"/>
          </a:solidFill>
          <a:ln w="9144">
            <a:solidFill>
              <a:srgbClr val="1E293B"/>
            </a:solidFill>
            <a:prstDash val="solid"/>
          </a:ln>
        </p:spPr>
      </p:sp>
      <p:sp>
        <p:nvSpPr>
          <p:cNvPr id="43" name="Text 39"/>
          <p:cNvSpPr/>
          <p:nvPr/>
        </p:nvSpPr>
        <p:spPr>
          <a:xfrm>
            <a:off x="5700713" y="2507456"/>
            <a:ext cx="425053"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Llama 3</a:t>
            </a:r>
            <a:endParaRPr lang="en-US" sz="568" dirty="0"/>
          </a:p>
        </p:txBody>
      </p:sp>
      <p:sp>
        <p:nvSpPr>
          <p:cNvPr id="44" name="Shape 40"/>
          <p:cNvSpPr/>
          <p:nvPr/>
        </p:nvSpPr>
        <p:spPr>
          <a:xfrm>
            <a:off x="6532959" y="2262783"/>
            <a:ext cx="228600" cy="7144"/>
          </a:xfrm>
          <a:prstGeom prst="rect">
            <a:avLst/>
          </a:prstGeom>
          <a:solidFill>
            <a:srgbClr val="334155"/>
          </a:solidFill>
          <a:ln/>
        </p:spPr>
      </p:sp>
      <p:sp>
        <p:nvSpPr>
          <p:cNvPr id="45" name="Text 41"/>
          <p:cNvSpPr/>
          <p:nvPr/>
        </p:nvSpPr>
        <p:spPr>
          <a:xfrm>
            <a:off x="6743700" y="2212777"/>
            <a:ext cx="60722"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t>
            </a:r>
            <a:endParaRPr lang="en-US" sz="568" dirty="0"/>
          </a:p>
        </p:txBody>
      </p:sp>
      <p:sp>
        <p:nvSpPr>
          <p:cNvPr id="46" name="Shape 42"/>
          <p:cNvSpPr/>
          <p:nvPr/>
        </p:nvSpPr>
        <p:spPr>
          <a:xfrm>
            <a:off x="6761559" y="1589484"/>
            <a:ext cx="1868091" cy="1353741"/>
          </a:xfrm>
          <a:prstGeom prst="rect">
            <a:avLst/>
          </a:prstGeom>
          <a:solidFill>
            <a:srgbClr val="111827"/>
          </a:solidFill>
          <a:ln w="9144">
            <a:solidFill>
              <a:srgbClr val="10B981"/>
            </a:solidFill>
            <a:prstDash val="solid"/>
          </a:ln>
        </p:spPr>
      </p:sp>
      <p:sp>
        <p:nvSpPr>
          <p:cNvPr id="47" name="Text 43"/>
          <p:cNvSpPr/>
          <p:nvPr/>
        </p:nvSpPr>
        <p:spPr>
          <a:xfrm>
            <a:off x="6915150" y="1732359"/>
            <a:ext cx="15716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CONTROL PLANE</a:t>
            </a:r>
            <a:endParaRPr lang="en-US" sz="568" dirty="0"/>
          </a:p>
        </p:txBody>
      </p:sp>
      <p:sp>
        <p:nvSpPr>
          <p:cNvPr id="48" name="Text 44"/>
          <p:cNvSpPr/>
          <p:nvPr/>
        </p:nvSpPr>
        <p:spPr>
          <a:xfrm>
            <a:off x="6915150" y="1893094"/>
            <a:ext cx="1571625"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10B981"/>
                </a:solidFill>
                <a:latin typeface="Space Grotesk" pitchFamily="34" charset="0"/>
                <a:ea typeface="Space Grotesk" pitchFamily="34" charset="-122"/>
                <a:cs typeface="Space Grotesk" pitchFamily="34" charset="-120"/>
              </a:rPr>
              <a:t>Omni Command Center</a:t>
            </a:r>
            <a:endParaRPr lang="en-US" sz="784" dirty="0"/>
          </a:p>
        </p:txBody>
      </p:sp>
      <p:sp>
        <p:nvSpPr>
          <p:cNvPr id="49" name="Text 45"/>
          <p:cNvSpPr/>
          <p:nvPr/>
        </p:nvSpPr>
        <p:spPr>
          <a:xfrm>
            <a:off x="6915150" y="2082403"/>
            <a:ext cx="1571625"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Glass dashboard for real-time monitoring, intervention approval, agent instruction, and scheduling.</a:t>
            </a:r>
            <a:endParaRPr lang="en-US" sz="568" dirty="0"/>
          </a:p>
        </p:txBody>
      </p:sp>
      <p:sp>
        <p:nvSpPr>
          <p:cNvPr id="50" name="Shape 46"/>
          <p:cNvSpPr/>
          <p:nvPr/>
        </p:nvSpPr>
        <p:spPr>
          <a:xfrm>
            <a:off x="6915150" y="2507456"/>
            <a:ext cx="332184" cy="146447"/>
          </a:xfrm>
          <a:prstGeom prst="rect">
            <a:avLst/>
          </a:prstGeom>
          <a:solidFill>
            <a:srgbClr val="0D1117"/>
          </a:solidFill>
          <a:ln w="9144">
            <a:solidFill>
              <a:srgbClr val="064E3B"/>
            </a:solidFill>
            <a:prstDash val="solid"/>
          </a:ln>
        </p:spPr>
      </p:sp>
      <p:sp>
        <p:nvSpPr>
          <p:cNvPr id="51" name="Text 47"/>
          <p:cNvSpPr/>
          <p:nvPr/>
        </p:nvSpPr>
        <p:spPr>
          <a:xfrm>
            <a:off x="6915150" y="2507456"/>
            <a:ext cx="332184"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React</a:t>
            </a:r>
            <a:endParaRPr lang="en-US" sz="568" dirty="0"/>
          </a:p>
        </p:txBody>
      </p:sp>
      <p:sp>
        <p:nvSpPr>
          <p:cNvPr id="52" name="Shape 48"/>
          <p:cNvSpPr/>
          <p:nvPr/>
        </p:nvSpPr>
        <p:spPr>
          <a:xfrm>
            <a:off x="7261622" y="2507456"/>
            <a:ext cx="517922" cy="146447"/>
          </a:xfrm>
          <a:prstGeom prst="rect">
            <a:avLst/>
          </a:prstGeom>
          <a:solidFill>
            <a:srgbClr val="0D1117"/>
          </a:solidFill>
          <a:ln w="9144">
            <a:solidFill>
              <a:srgbClr val="064E3B"/>
            </a:solidFill>
            <a:prstDash val="solid"/>
          </a:ln>
        </p:spPr>
      </p:sp>
      <p:sp>
        <p:nvSpPr>
          <p:cNvPr id="53" name="Text 49"/>
          <p:cNvSpPr/>
          <p:nvPr/>
        </p:nvSpPr>
        <p:spPr>
          <a:xfrm>
            <a:off x="7261622" y="2507456"/>
            <a:ext cx="517922"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WebSocket</a:t>
            </a:r>
            <a:endParaRPr lang="en-US" sz="568" dirty="0"/>
          </a:p>
        </p:txBody>
      </p:sp>
      <p:sp>
        <p:nvSpPr>
          <p:cNvPr id="54" name="Shape 50"/>
          <p:cNvSpPr/>
          <p:nvPr/>
        </p:nvSpPr>
        <p:spPr>
          <a:xfrm>
            <a:off x="7793831" y="2507456"/>
            <a:ext cx="332184" cy="146447"/>
          </a:xfrm>
          <a:prstGeom prst="rect">
            <a:avLst/>
          </a:prstGeom>
          <a:solidFill>
            <a:srgbClr val="0D1117"/>
          </a:solidFill>
          <a:ln w="9144">
            <a:solidFill>
              <a:srgbClr val="064E3B"/>
            </a:solidFill>
            <a:prstDash val="solid"/>
          </a:ln>
        </p:spPr>
      </p:sp>
      <p:sp>
        <p:nvSpPr>
          <p:cNvPr id="55" name="Text 51"/>
          <p:cNvSpPr/>
          <p:nvPr/>
        </p:nvSpPr>
        <p:spPr>
          <a:xfrm>
            <a:off x="7793831" y="2507456"/>
            <a:ext cx="332184"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Teams</a:t>
            </a:r>
            <a:endParaRPr lang="en-US" sz="568" dirty="0"/>
          </a:p>
        </p:txBody>
      </p:sp>
      <p:sp>
        <p:nvSpPr>
          <p:cNvPr id="56" name="Text 52"/>
          <p:cNvSpPr/>
          <p:nvPr/>
        </p:nvSpPr>
        <p:spPr>
          <a:xfrm>
            <a:off x="514350" y="3236119"/>
            <a:ext cx="811530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OPERATIONAL MODES</a:t>
            </a:r>
            <a:endParaRPr lang="en-US" sz="568" dirty="0"/>
          </a:p>
        </p:txBody>
      </p:sp>
      <p:sp>
        <p:nvSpPr>
          <p:cNvPr id="57" name="Shape 53"/>
          <p:cNvSpPr/>
          <p:nvPr/>
        </p:nvSpPr>
        <p:spPr>
          <a:xfrm>
            <a:off x="514350" y="3425428"/>
            <a:ext cx="2018109" cy="1041202"/>
          </a:xfrm>
          <a:prstGeom prst="rect">
            <a:avLst/>
          </a:prstGeom>
          <a:solidFill>
            <a:srgbClr val="111827"/>
          </a:solidFill>
          <a:ln/>
        </p:spPr>
      </p:sp>
      <p:sp>
        <p:nvSpPr>
          <p:cNvPr id="58" name="Shape 54"/>
          <p:cNvSpPr/>
          <p:nvPr/>
        </p:nvSpPr>
        <p:spPr>
          <a:xfrm>
            <a:off x="514350" y="3425428"/>
            <a:ext cx="2018109" cy="21431"/>
          </a:xfrm>
          <a:prstGeom prst="rect">
            <a:avLst/>
          </a:prstGeom>
          <a:solidFill>
            <a:srgbClr val="EAB308"/>
          </a:solidFill>
          <a:ln/>
        </p:spPr>
      </p:sp>
      <p:sp>
        <p:nvSpPr>
          <p:cNvPr id="59" name="Shape 55"/>
          <p:cNvSpPr/>
          <p:nvPr/>
        </p:nvSpPr>
        <p:spPr>
          <a:xfrm>
            <a:off x="2525316" y="3425428"/>
            <a:ext cx="7144" cy="1041202"/>
          </a:xfrm>
          <a:prstGeom prst="rect">
            <a:avLst/>
          </a:prstGeom>
          <a:solidFill>
            <a:srgbClr val="1E293B"/>
          </a:solidFill>
          <a:ln/>
        </p:spPr>
      </p:sp>
      <p:sp>
        <p:nvSpPr>
          <p:cNvPr id="60" name="Shape 56"/>
          <p:cNvSpPr/>
          <p:nvPr/>
        </p:nvSpPr>
        <p:spPr>
          <a:xfrm>
            <a:off x="514350" y="4459486"/>
            <a:ext cx="2018109" cy="7144"/>
          </a:xfrm>
          <a:prstGeom prst="rect">
            <a:avLst/>
          </a:prstGeom>
          <a:solidFill>
            <a:srgbClr val="1E293B"/>
          </a:solidFill>
          <a:ln/>
        </p:spPr>
      </p:sp>
      <p:sp>
        <p:nvSpPr>
          <p:cNvPr id="61" name="Shape 57"/>
          <p:cNvSpPr/>
          <p:nvPr/>
        </p:nvSpPr>
        <p:spPr>
          <a:xfrm>
            <a:off x="514350" y="3425428"/>
            <a:ext cx="7144" cy="1041202"/>
          </a:xfrm>
          <a:prstGeom prst="rect">
            <a:avLst/>
          </a:prstGeom>
          <a:solidFill>
            <a:srgbClr val="1E293B"/>
          </a:solidFill>
          <a:ln/>
        </p:spPr>
      </p:sp>
      <p:sp>
        <p:nvSpPr>
          <p:cNvPr id="62" name="Text 58"/>
          <p:cNvSpPr/>
          <p:nvPr/>
        </p:nvSpPr>
        <p:spPr>
          <a:xfrm>
            <a:off x="642938" y="3539728"/>
            <a:ext cx="1750219" cy="157163"/>
          </a:xfrm>
          <a:prstGeom prst="rect">
            <a:avLst/>
          </a:prstGeom>
          <a:noFill/>
          <a:ln/>
        </p:spPr>
        <p:txBody>
          <a:bodyPr wrap="none" lIns="0" tIns="0" rIns="0" bIns="0" rtlCol="0" anchor="t">
            <a:spAutoFit/>
          </a:bodyPr>
          <a:lstStyle/>
          <a:p>
            <a:pPr algn="l" indent="0" marL="0">
              <a:lnSpc>
                <a:spcPts val="1200"/>
              </a:lnSpc>
              <a:buNone/>
            </a:pPr>
            <a:r>
              <a:rPr lang="en-US" sz="942" dirty="0">
                <a:solidFill>
                  <a:srgbClr val="000000"/>
                </a:solidFill>
                <a:latin typeface="Inter" pitchFamily="34" charset="0"/>
                <a:ea typeface="Inter" pitchFamily="34" charset="-122"/>
                <a:cs typeface="Inter" pitchFamily="34" charset="-120"/>
              </a:rPr>
              <a:t>📚</a:t>
            </a:r>
            <a:endParaRPr lang="en-US" sz="942" dirty="0"/>
          </a:p>
        </p:txBody>
      </p:sp>
      <p:sp>
        <p:nvSpPr>
          <p:cNvPr id="63" name="Text 59"/>
          <p:cNvSpPr/>
          <p:nvPr/>
        </p:nvSpPr>
        <p:spPr>
          <a:xfrm>
            <a:off x="642938" y="3754041"/>
            <a:ext cx="1750219"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EAB308"/>
                </a:solidFill>
                <a:latin typeface="Space Grotesk" pitchFamily="34" charset="0"/>
                <a:ea typeface="Space Grotesk" pitchFamily="34" charset="-122"/>
                <a:cs typeface="Space Grotesk" pitchFamily="34" charset="-120"/>
              </a:rPr>
              <a:t>Training</a:t>
            </a:r>
            <a:endParaRPr lang="en-US" sz="683" dirty="0"/>
          </a:p>
        </p:txBody>
      </p:sp>
      <p:sp>
        <p:nvSpPr>
          <p:cNvPr id="64" name="Text 60"/>
          <p:cNvSpPr/>
          <p:nvPr/>
        </p:nvSpPr>
        <p:spPr>
          <a:xfrm>
            <a:off x="642938" y="3909417"/>
            <a:ext cx="1750219"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AI observes and logs patterns. All decisions require human approval. Builds institutional knowledge.</a:t>
            </a:r>
            <a:endParaRPr lang="en-US" sz="568" dirty="0"/>
          </a:p>
        </p:txBody>
      </p:sp>
      <p:sp>
        <p:nvSpPr>
          <p:cNvPr id="65" name="Shape 61"/>
          <p:cNvSpPr/>
          <p:nvPr/>
        </p:nvSpPr>
        <p:spPr>
          <a:xfrm>
            <a:off x="2536031" y="3425428"/>
            <a:ext cx="2021681" cy="1041202"/>
          </a:xfrm>
          <a:prstGeom prst="rect">
            <a:avLst/>
          </a:prstGeom>
          <a:solidFill>
            <a:srgbClr val="111827"/>
          </a:solidFill>
          <a:ln/>
        </p:spPr>
      </p:sp>
      <p:sp>
        <p:nvSpPr>
          <p:cNvPr id="66" name="Shape 62"/>
          <p:cNvSpPr/>
          <p:nvPr/>
        </p:nvSpPr>
        <p:spPr>
          <a:xfrm>
            <a:off x="2536031" y="3425428"/>
            <a:ext cx="2021681" cy="21431"/>
          </a:xfrm>
          <a:prstGeom prst="rect">
            <a:avLst/>
          </a:prstGeom>
          <a:solidFill>
            <a:srgbClr val="3B82F6"/>
          </a:solidFill>
          <a:ln/>
        </p:spPr>
      </p:sp>
      <p:sp>
        <p:nvSpPr>
          <p:cNvPr id="67" name="Shape 63"/>
          <p:cNvSpPr/>
          <p:nvPr/>
        </p:nvSpPr>
        <p:spPr>
          <a:xfrm>
            <a:off x="4550569" y="3425428"/>
            <a:ext cx="7144" cy="1041202"/>
          </a:xfrm>
          <a:prstGeom prst="rect">
            <a:avLst/>
          </a:prstGeom>
          <a:solidFill>
            <a:srgbClr val="1E293B"/>
          </a:solidFill>
          <a:ln/>
        </p:spPr>
      </p:sp>
      <p:sp>
        <p:nvSpPr>
          <p:cNvPr id="68" name="Shape 64"/>
          <p:cNvSpPr/>
          <p:nvPr/>
        </p:nvSpPr>
        <p:spPr>
          <a:xfrm>
            <a:off x="2536031" y="4459486"/>
            <a:ext cx="2021681" cy="7144"/>
          </a:xfrm>
          <a:prstGeom prst="rect">
            <a:avLst/>
          </a:prstGeom>
          <a:solidFill>
            <a:srgbClr val="1E293B"/>
          </a:solidFill>
          <a:ln/>
        </p:spPr>
      </p:sp>
      <p:sp>
        <p:nvSpPr>
          <p:cNvPr id="69" name="Shape 65"/>
          <p:cNvSpPr/>
          <p:nvPr/>
        </p:nvSpPr>
        <p:spPr>
          <a:xfrm>
            <a:off x="2536031" y="3425428"/>
            <a:ext cx="7144" cy="1041202"/>
          </a:xfrm>
          <a:prstGeom prst="rect">
            <a:avLst/>
          </a:prstGeom>
          <a:solidFill>
            <a:srgbClr val="1E293B"/>
          </a:solidFill>
          <a:ln/>
        </p:spPr>
      </p:sp>
      <p:sp>
        <p:nvSpPr>
          <p:cNvPr id="70" name="Text 66"/>
          <p:cNvSpPr/>
          <p:nvPr/>
        </p:nvSpPr>
        <p:spPr>
          <a:xfrm>
            <a:off x="2668191" y="3539728"/>
            <a:ext cx="1753791" cy="157163"/>
          </a:xfrm>
          <a:prstGeom prst="rect">
            <a:avLst/>
          </a:prstGeom>
          <a:noFill/>
          <a:ln/>
        </p:spPr>
        <p:txBody>
          <a:bodyPr wrap="none" lIns="0" tIns="0" rIns="0" bIns="0" rtlCol="0" anchor="t">
            <a:spAutoFit/>
          </a:bodyPr>
          <a:lstStyle/>
          <a:p>
            <a:pPr algn="l" indent="0" marL="0">
              <a:lnSpc>
                <a:spcPts val="1200"/>
              </a:lnSpc>
              <a:buNone/>
            </a:pPr>
            <a:r>
              <a:rPr lang="en-US" sz="942" dirty="0">
                <a:solidFill>
                  <a:srgbClr val="000000"/>
                </a:solidFill>
                <a:latin typeface="Inter" pitchFamily="34" charset="0"/>
                <a:ea typeface="Inter" pitchFamily="34" charset="-122"/>
                <a:cs typeface="Inter" pitchFamily="34" charset="-120"/>
              </a:rPr>
              <a:t>🎓</a:t>
            </a:r>
            <a:endParaRPr lang="en-US" sz="942" dirty="0"/>
          </a:p>
        </p:txBody>
      </p:sp>
      <p:sp>
        <p:nvSpPr>
          <p:cNvPr id="71" name="Text 67"/>
          <p:cNvSpPr/>
          <p:nvPr/>
        </p:nvSpPr>
        <p:spPr>
          <a:xfrm>
            <a:off x="2668191" y="3754041"/>
            <a:ext cx="1753791"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3B82F6"/>
                </a:solidFill>
                <a:latin typeface="Space Grotesk" pitchFamily="34" charset="0"/>
                <a:ea typeface="Space Grotesk" pitchFamily="34" charset="-122"/>
                <a:cs typeface="Space Grotesk" pitchFamily="34" charset="-120"/>
              </a:rPr>
              <a:t>Intern</a:t>
            </a:r>
            <a:endParaRPr lang="en-US" sz="683" dirty="0"/>
          </a:p>
        </p:txBody>
      </p:sp>
      <p:sp>
        <p:nvSpPr>
          <p:cNvPr id="72" name="Text 68"/>
          <p:cNvSpPr/>
          <p:nvPr/>
        </p:nvSpPr>
        <p:spPr>
          <a:xfrm>
            <a:off x="2668191" y="3909417"/>
            <a:ext cx="1753791"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AI proposes actions and waits for operator approval before each intervention. Mandatory rejection reason.</a:t>
            </a:r>
            <a:endParaRPr lang="en-US" sz="568" dirty="0"/>
          </a:p>
        </p:txBody>
      </p:sp>
      <p:sp>
        <p:nvSpPr>
          <p:cNvPr id="73" name="Shape 69"/>
          <p:cNvSpPr/>
          <p:nvPr/>
        </p:nvSpPr>
        <p:spPr>
          <a:xfrm>
            <a:off x="4564856" y="3425428"/>
            <a:ext cx="2025253" cy="1041202"/>
          </a:xfrm>
          <a:prstGeom prst="rect">
            <a:avLst/>
          </a:prstGeom>
          <a:solidFill>
            <a:srgbClr val="111827"/>
          </a:solidFill>
          <a:ln/>
        </p:spPr>
      </p:sp>
      <p:sp>
        <p:nvSpPr>
          <p:cNvPr id="74" name="Shape 70"/>
          <p:cNvSpPr/>
          <p:nvPr/>
        </p:nvSpPr>
        <p:spPr>
          <a:xfrm>
            <a:off x="4564856" y="3425428"/>
            <a:ext cx="2025253" cy="21431"/>
          </a:xfrm>
          <a:prstGeom prst="rect">
            <a:avLst/>
          </a:prstGeom>
          <a:solidFill>
            <a:srgbClr val="10B981"/>
          </a:solidFill>
          <a:ln/>
        </p:spPr>
      </p:sp>
      <p:sp>
        <p:nvSpPr>
          <p:cNvPr id="75" name="Shape 71"/>
          <p:cNvSpPr/>
          <p:nvPr/>
        </p:nvSpPr>
        <p:spPr>
          <a:xfrm>
            <a:off x="6582966" y="3425428"/>
            <a:ext cx="7144" cy="1041202"/>
          </a:xfrm>
          <a:prstGeom prst="rect">
            <a:avLst/>
          </a:prstGeom>
          <a:solidFill>
            <a:srgbClr val="1E293B"/>
          </a:solidFill>
          <a:ln/>
        </p:spPr>
      </p:sp>
      <p:sp>
        <p:nvSpPr>
          <p:cNvPr id="76" name="Shape 72"/>
          <p:cNvSpPr/>
          <p:nvPr/>
        </p:nvSpPr>
        <p:spPr>
          <a:xfrm>
            <a:off x="4564856" y="4459486"/>
            <a:ext cx="2025253" cy="7144"/>
          </a:xfrm>
          <a:prstGeom prst="rect">
            <a:avLst/>
          </a:prstGeom>
          <a:solidFill>
            <a:srgbClr val="1E293B"/>
          </a:solidFill>
          <a:ln/>
        </p:spPr>
      </p:sp>
      <p:sp>
        <p:nvSpPr>
          <p:cNvPr id="77" name="Shape 73"/>
          <p:cNvSpPr/>
          <p:nvPr/>
        </p:nvSpPr>
        <p:spPr>
          <a:xfrm>
            <a:off x="4564856" y="3425428"/>
            <a:ext cx="7144" cy="1041202"/>
          </a:xfrm>
          <a:prstGeom prst="rect">
            <a:avLst/>
          </a:prstGeom>
          <a:solidFill>
            <a:srgbClr val="1E293B"/>
          </a:solidFill>
          <a:ln/>
        </p:spPr>
      </p:sp>
      <p:sp>
        <p:nvSpPr>
          <p:cNvPr id="78" name="Text 74"/>
          <p:cNvSpPr/>
          <p:nvPr/>
        </p:nvSpPr>
        <p:spPr>
          <a:xfrm>
            <a:off x="4700588" y="3539728"/>
            <a:ext cx="1757363" cy="157163"/>
          </a:xfrm>
          <a:prstGeom prst="rect">
            <a:avLst/>
          </a:prstGeom>
          <a:noFill/>
          <a:ln/>
        </p:spPr>
        <p:txBody>
          <a:bodyPr wrap="none" lIns="0" tIns="0" rIns="0" bIns="0" rtlCol="0" anchor="t">
            <a:spAutoFit/>
          </a:bodyPr>
          <a:lstStyle/>
          <a:p>
            <a:pPr algn="l" indent="0" marL="0">
              <a:lnSpc>
                <a:spcPts val="1200"/>
              </a:lnSpc>
              <a:buNone/>
            </a:pPr>
            <a:r>
              <a:rPr lang="en-US" sz="942" dirty="0">
                <a:solidFill>
                  <a:srgbClr val="000000"/>
                </a:solidFill>
                <a:latin typeface="Inter" pitchFamily="34" charset="0"/>
                <a:ea typeface="Inter" pitchFamily="34" charset="-122"/>
                <a:cs typeface="Inter" pitchFamily="34" charset="-120"/>
              </a:rPr>
              <a:t>🤖</a:t>
            </a:r>
            <a:endParaRPr lang="en-US" sz="942" dirty="0"/>
          </a:p>
        </p:txBody>
      </p:sp>
      <p:sp>
        <p:nvSpPr>
          <p:cNvPr id="79" name="Text 75"/>
          <p:cNvSpPr/>
          <p:nvPr/>
        </p:nvSpPr>
        <p:spPr>
          <a:xfrm>
            <a:off x="4700588" y="3754041"/>
            <a:ext cx="1757363"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10B981"/>
                </a:solidFill>
                <a:latin typeface="Space Grotesk" pitchFamily="34" charset="0"/>
                <a:ea typeface="Space Grotesk" pitchFamily="34" charset="-122"/>
                <a:cs typeface="Space Grotesk" pitchFamily="34" charset="-120"/>
              </a:rPr>
              <a:t>Autonomous</a:t>
            </a:r>
            <a:endParaRPr lang="en-US" sz="683" dirty="0"/>
          </a:p>
        </p:txBody>
      </p:sp>
      <p:sp>
        <p:nvSpPr>
          <p:cNvPr id="80" name="Text 76"/>
          <p:cNvSpPr/>
          <p:nvPr/>
        </p:nvSpPr>
        <p:spPr>
          <a:xfrm>
            <a:off x="4700588" y="3909417"/>
            <a:ext cx="1757363"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AI executes interventions independently. Full audit trail. Confidence Floor escalation to Intern when below threshold.</a:t>
            </a:r>
            <a:endParaRPr lang="en-US" sz="568" dirty="0"/>
          </a:p>
        </p:txBody>
      </p:sp>
      <p:sp>
        <p:nvSpPr>
          <p:cNvPr id="81" name="Shape 77"/>
          <p:cNvSpPr/>
          <p:nvPr/>
        </p:nvSpPr>
        <p:spPr>
          <a:xfrm>
            <a:off x="6600825" y="3425428"/>
            <a:ext cx="2028825" cy="1041202"/>
          </a:xfrm>
          <a:prstGeom prst="rect">
            <a:avLst/>
          </a:prstGeom>
          <a:solidFill>
            <a:srgbClr val="111827"/>
          </a:solidFill>
          <a:ln/>
        </p:spPr>
      </p:sp>
      <p:sp>
        <p:nvSpPr>
          <p:cNvPr id="82" name="Shape 78"/>
          <p:cNvSpPr/>
          <p:nvPr/>
        </p:nvSpPr>
        <p:spPr>
          <a:xfrm>
            <a:off x="6600825" y="3425428"/>
            <a:ext cx="2028825" cy="21431"/>
          </a:xfrm>
          <a:prstGeom prst="rect">
            <a:avLst/>
          </a:prstGeom>
          <a:solidFill>
            <a:srgbClr val="A78BFA"/>
          </a:solidFill>
          <a:ln/>
        </p:spPr>
      </p:sp>
      <p:sp>
        <p:nvSpPr>
          <p:cNvPr id="83" name="Shape 79"/>
          <p:cNvSpPr/>
          <p:nvPr/>
        </p:nvSpPr>
        <p:spPr>
          <a:xfrm>
            <a:off x="8622506" y="3425428"/>
            <a:ext cx="7144" cy="1041202"/>
          </a:xfrm>
          <a:prstGeom prst="rect">
            <a:avLst/>
          </a:prstGeom>
          <a:solidFill>
            <a:srgbClr val="1E293B"/>
          </a:solidFill>
          <a:ln/>
        </p:spPr>
      </p:sp>
      <p:sp>
        <p:nvSpPr>
          <p:cNvPr id="84" name="Shape 80"/>
          <p:cNvSpPr/>
          <p:nvPr/>
        </p:nvSpPr>
        <p:spPr>
          <a:xfrm>
            <a:off x="6600825" y="4459486"/>
            <a:ext cx="2028825" cy="7144"/>
          </a:xfrm>
          <a:prstGeom prst="rect">
            <a:avLst/>
          </a:prstGeom>
          <a:solidFill>
            <a:srgbClr val="1E293B"/>
          </a:solidFill>
          <a:ln/>
        </p:spPr>
      </p:sp>
      <p:sp>
        <p:nvSpPr>
          <p:cNvPr id="85" name="Shape 81"/>
          <p:cNvSpPr/>
          <p:nvPr/>
        </p:nvSpPr>
        <p:spPr>
          <a:xfrm>
            <a:off x="6600825" y="3425428"/>
            <a:ext cx="7144" cy="1041202"/>
          </a:xfrm>
          <a:prstGeom prst="rect">
            <a:avLst/>
          </a:prstGeom>
          <a:solidFill>
            <a:srgbClr val="1E293B"/>
          </a:solidFill>
          <a:ln/>
        </p:spPr>
      </p:sp>
      <p:sp>
        <p:nvSpPr>
          <p:cNvPr id="86" name="Text 82"/>
          <p:cNvSpPr/>
          <p:nvPr/>
        </p:nvSpPr>
        <p:spPr>
          <a:xfrm>
            <a:off x="6740128" y="3539728"/>
            <a:ext cx="1760934" cy="217884"/>
          </a:xfrm>
          <a:prstGeom prst="rect">
            <a:avLst/>
          </a:prstGeom>
          <a:noFill/>
          <a:ln/>
        </p:spPr>
        <p:txBody>
          <a:bodyPr wrap="none" lIns="0" tIns="0" rIns="0" bIns="0" rtlCol="0" anchor="t">
            <a:spAutoFit/>
          </a:bodyPr>
          <a:lstStyle/>
          <a:p>
            <a:pPr algn="l" indent="0" marL="0">
              <a:lnSpc>
                <a:spcPts val="1200"/>
              </a:lnSpc>
              <a:buNone/>
            </a:pPr>
            <a:r>
              <a:rPr lang="en-US" sz="942" dirty="0">
                <a:solidFill>
                  <a:srgbClr val="000000"/>
                </a:solidFill>
                <a:latin typeface="Inter" pitchFamily="34" charset="0"/>
                <a:ea typeface="Inter" pitchFamily="34" charset="-122"/>
                <a:cs typeface="Inter" pitchFamily="34" charset="-120"/>
              </a:rPr>
              <a:t>👁</a:t>
            </a:r>
            <a:endParaRPr lang="en-US" sz="942" dirty="0"/>
          </a:p>
        </p:txBody>
      </p:sp>
      <p:sp>
        <p:nvSpPr>
          <p:cNvPr id="87" name="Text 83"/>
          <p:cNvSpPr/>
          <p:nvPr/>
        </p:nvSpPr>
        <p:spPr>
          <a:xfrm>
            <a:off x="6740128" y="3814763"/>
            <a:ext cx="1760934"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A78BFA"/>
                </a:solidFill>
                <a:latin typeface="Space Grotesk" pitchFamily="34" charset="0"/>
                <a:ea typeface="Space Grotesk" pitchFamily="34" charset="-122"/>
                <a:cs typeface="Space Grotesk" pitchFamily="34" charset="-120"/>
              </a:rPr>
              <a:t>Shadow</a:t>
            </a:r>
            <a:endParaRPr lang="en-US" sz="683" dirty="0"/>
          </a:p>
        </p:txBody>
      </p:sp>
      <p:sp>
        <p:nvSpPr>
          <p:cNvPr id="88" name="Text 84"/>
          <p:cNvSpPr/>
          <p:nvPr/>
        </p:nvSpPr>
        <p:spPr>
          <a:xfrm>
            <a:off x="6740128" y="3970139"/>
            <a:ext cx="1760934"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Executes in isolated environment. No production impact. Safe validation of new model behaviours.</a:t>
            </a:r>
            <a:endParaRPr lang="en-US" sz="568" dirty="0"/>
          </a:p>
        </p:txBody>
      </p:sp>
      <p:sp>
        <p:nvSpPr>
          <p:cNvPr id="89" name="Text 85"/>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04 / 18</a:t>
            </a:r>
            <a:endParaRPr lang="en-US" sz="568"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057275"/>
          </a:xfrm>
          <a:prstGeom prst="rect">
            <a:avLst/>
          </a:prstGeom>
          <a:solidFill>
            <a:srgbClr val="000000">
              <a:alpha val="0"/>
            </a:srgbClr>
          </a:solidFill>
          <a:ln/>
        </p:spPr>
      </p:sp>
      <p:sp>
        <p:nvSpPr>
          <p:cNvPr id="5" name="Shape 1"/>
          <p:cNvSpPr/>
          <p:nvPr/>
        </p:nvSpPr>
        <p:spPr>
          <a:xfrm>
            <a:off x="0" y="1050131"/>
            <a:ext cx="9144000" cy="7144"/>
          </a:xfrm>
          <a:prstGeom prst="rect">
            <a:avLst/>
          </a:prstGeom>
          <a:solidFill>
            <a:srgbClr val="1E293B"/>
          </a:solidFill>
          <a:ln/>
        </p:spPr>
      </p:sp>
      <p:sp>
        <p:nvSpPr>
          <p:cNvPr id="6" name="Text 2"/>
          <p:cNvSpPr/>
          <p:nvPr/>
        </p:nvSpPr>
        <p:spPr>
          <a:xfrm>
            <a:off x="514350" y="257175"/>
            <a:ext cx="484524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ARCHITECTURE</a:t>
            </a:r>
            <a:endParaRPr lang="en-US" sz="568" dirty="0"/>
          </a:p>
        </p:txBody>
      </p:sp>
      <p:sp>
        <p:nvSpPr>
          <p:cNvPr id="7" name="Text 3"/>
          <p:cNvSpPr/>
          <p:nvPr/>
        </p:nvSpPr>
        <p:spPr>
          <a:xfrm>
            <a:off x="514350" y="403622"/>
            <a:ext cx="4845248"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System Architecture</a:t>
            </a:r>
            <a:endParaRPr lang="en-US" sz="1705" dirty="0"/>
          </a:p>
        </p:txBody>
      </p:sp>
      <p:sp>
        <p:nvSpPr>
          <p:cNvPr id="8" name="Text 4"/>
          <p:cNvSpPr/>
          <p:nvPr/>
        </p:nvSpPr>
        <p:spPr>
          <a:xfrm>
            <a:off x="514350" y="757238"/>
            <a:ext cx="4845248"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Four-layer architecture with bidirectional control flow and full OpenTelemetry observability throughout.</a:t>
            </a:r>
            <a:endParaRPr lang="en-US" sz="727" dirty="0"/>
          </a:p>
        </p:txBody>
      </p:sp>
      <p:sp>
        <p:nvSpPr>
          <p:cNvPr id="9" name="Text 5"/>
          <p:cNvSpPr/>
          <p:nvPr/>
        </p:nvSpPr>
        <p:spPr>
          <a:xfrm>
            <a:off x="664369" y="1385888"/>
            <a:ext cx="157876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LAYER 01 // CONTROL PLANE</a:t>
            </a:r>
            <a:endParaRPr lang="en-US" sz="568" dirty="0"/>
          </a:p>
        </p:txBody>
      </p:sp>
      <p:sp>
        <p:nvSpPr>
          <p:cNvPr id="10" name="Text 6"/>
          <p:cNvSpPr/>
          <p:nvPr/>
        </p:nvSpPr>
        <p:spPr>
          <a:xfrm>
            <a:off x="664369" y="1532334"/>
            <a:ext cx="1578769" cy="137154"/>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Omni Command Center</a:t>
            </a:r>
            <a:endParaRPr lang="en-US" sz="784" dirty="0"/>
          </a:p>
        </p:txBody>
      </p:sp>
      <p:sp>
        <p:nvSpPr>
          <p:cNvPr id="11" name="Text 7"/>
          <p:cNvSpPr/>
          <p:nvPr/>
        </p:nvSpPr>
        <p:spPr>
          <a:xfrm>
            <a:off x="664369" y="1698064"/>
            <a:ext cx="157876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React 19 + TypeScript + tRPC</a:t>
            </a:r>
            <a:endParaRPr lang="en-US" sz="568" dirty="0"/>
          </a:p>
        </p:txBody>
      </p:sp>
      <p:sp>
        <p:nvSpPr>
          <p:cNvPr id="12" name="Text 8"/>
          <p:cNvSpPr/>
          <p:nvPr/>
        </p:nvSpPr>
        <p:spPr>
          <a:xfrm>
            <a:off x="757238" y="2023104"/>
            <a:ext cx="1344811"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Glass Dashboard</a:t>
            </a:r>
            <a:endParaRPr lang="en-US" sz="584" dirty="0"/>
          </a:p>
        </p:txBody>
      </p:sp>
      <p:sp>
        <p:nvSpPr>
          <p:cNvPr id="13" name="Text 9"/>
          <p:cNvSpPr/>
          <p:nvPr/>
        </p:nvSpPr>
        <p:spPr>
          <a:xfrm>
            <a:off x="757238" y="2150241"/>
            <a:ext cx="1344811"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Real-time SDLC Pulse monitoring</a:t>
            </a:r>
            <a:endParaRPr lang="en-US" sz="621" dirty="0"/>
          </a:p>
        </p:txBody>
      </p:sp>
      <p:sp>
        <p:nvSpPr>
          <p:cNvPr id="14" name="Text 10"/>
          <p:cNvSpPr/>
          <p:nvPr/>
        </p:nvSpPr>
        <p:spPr>
          <a:xfrm>
            <a:off x="757238" y="2320240"/>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Control Panel</a:t>
            </a:r>
            <a:endParaRPr lang="en-US" sz="584" dirty="0"/>
          </a:p>
        </p:txBody>
      </p:sp>
      <p:sp>
        <p:nvSpPr>
          <p:cNvPr id="15" name="Text 11"/>
          <p:cNvSpPr/>
          <p:nvPr/>
        </p:nvSpPr>
        <p:spPr>
          <a:xfrm>
            <a:off x="757238" y="2447376"/>
            <a:ext cx="1430536"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Feature toggles, AI model &amp; prompt</a:t>
            </a:r>
            <a:endParaRPr lang="en-US" sz="621" dirty="0"/>
          </a:p>
        </p:txBody>
      </p:sp>
      <p:sp>
        <p:nvSpPr>
          <p:cNvPr id="16" name="Text 12"/>
          <p:cNvSpPr/>
          <p:nvPr/>
        </p:nvSpPr>
        <p:spPr>
          <a:xfrm>
            <a:off x="757238" y="2567369"/>
            <a:ext cx="255389"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config</a:t>
            </a:r>
            <a:endParaRPr lang="en-US" sz="621" dirty="0"/>
          </a:p>
        </p:txBody>
      </p:sp>
      <p:sp>
        <p:nvSpPr>
          <p:cNvPr id="17" name="Text 13"/>
          <p:cNvSpPr/>
          <p:nvPr/>
        </p:nvSpPr>
        <p:spPr>
          <a:xfrm>
            <a:off x="757238" y="2737368"/>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Operational Modes</a:t>
            </a:r>
            <a:endParaRPr lang="en-US" sz="584" dirty="0"/>
          </a:p>
        </p:txBody>
      </p:sp>
      <p:sp>
        <p:nvSpPr>
          <p:cNvPr id="18" name="Text 14"/>
          <p:cNvSpPr/>
          <p:nvPr/>
        </p:nvSpPr>
        <p:spPr>
          <a:xfrm>
            <a:off x="757238" y="2864504"/>
            <a:ext cx="1289447"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Training / Intern / Autonomous /</a:t>
            </a:r>
            <a:endParaRPr lang="en-US" sz="621" dirty="0"/>
          </a:p>
        </p:txBody>
      </p:sp>
      <p:sp>
        <p:nvSpPr>
          <p:cNvPr id="19" name="Text 15"/>
          <p:cNvSpPr/>
          <p:nvPr/>
        </p:nvSpPr>
        <p:spPr>
          <a:xfrm>
            <a:off x="757238" y="2984497"/>
            <a:ext cx="325041"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Shadow</a:t>
            </a:r>
            <a:endParaRPr lang="en-US" sz="621" dirty="0"/>
          </a:p>
        </p:txBody>
      </p:sp>
      <p:sp>
        <p:nvSpPr>
          <p:cNvPr id="20" name="Text 16"/>
          <p:cNvSpPr/>
          <p:nvPr/>
        </p:nvSpPr>
        <p:spPr>
          <a:xfrm>
            <a:off x="757238" y="3154496"/>
            <a:ext cx="1369814"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Agent Instructions</a:t>
            </a:r>
            <a:endParaRPr lang="en-US" sz="584" dirty="0"/>
          </a:p>
        </p:txBody>
      </p:sp>
      <p:sp>
        <p:nvSpPr>
          <p:cNvPr id="21" name="Text 17"/>
          <p:cNvSpPr/>
          <p:nvPr/>
        </p:nvSpPr>
        <p:spPr>
          <a:xfrm>
            <a:off x="757238" y="3281632"/>
            <a:ext cx="1369814"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Direct + Microsoft Teams delivery</a:t>
            </a:r>
            <a:endParaRPr lang="en-US" sz="621" dirty="0"/>
          </a:p>
        </p:txBody>
      </p:sp>
      <p:sp>
        <p:nvSpPr>
          <p:cNvPr id="22" name="Text 18"/>
          <p:cNvSpPr/>
          <p:nvPr/>
        </p:nvSpPr>
        <p:spPr>
          <a:xfrm>
            <a:off x="757238" y="3451631"/>
            <a:ext cx="1416248"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Emergency Stop</a:t>
            </a:r>
            <a:endParaRPr lang="en-US" sz="584" dirty="0"/>
          </a:p>
        </p:txBody>
      </p:sp>
      <p:sp>
        <p:nvSpPr>
          <p:cNvPr id="23" name="Text 19"/>
          <p:cNvSpPr/>
          <p:nvPr/>
        </p:nvSpPr>
        <p:spPr>
          <a:xfrm>
            <a:off x="757238" y="3578768"/>
            <a:ext cx="1416248"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Kill switch with confirmation modal</a:t>
            </a:r>
            <a:endParaRPr lang="en-US" sz="621" dirty="0"/>
          </a:p>
        </p:txBody>
      </p:sp>
      <p:sp>
        <p:nvSpPr>
          <p:cNvPr id="24" name="Text 20"/>
          <p:cNvSpPr/>
          <p:nvPr/>
        </p:nvSpPr>
        <p:spPr>
          <a:xfrm>
            <a:off x="757238" y="3748767"/>
            <a:ext cx="1414463"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Rituals &amp; Cadence</a:t>
            </a:r>
            <a:endParaRPr lang="en-US" sz="584" dirty="0"/>
          </a:p>
        </p:txBody>
      </p:sp>
      <p:sp>
        <p:nvSpPr>
          <p:cNvPr id="25" name="Text 21"/>
          <p:cNvSpPr/>
          <p:nvPr/>
        </p:nvSpPr>
        <p:spPr>
          <a:xfrm>
            <a:off x="757238" y="3875903"/>
            <a:ext cx="1414463"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Quartz.NET schedule management</a:t>
            </a:r>
            <a:endParaRPr lang="en-US" sz="621" dirty="0"/>
          </a:p>
        </p:txBody>
      </p:sp>
      <p:sp>
        <p:nvSpPr>
          <p:cNvPr id="26" name="Text 22"/>
          <p:cNvSpPr/>
          <p:nvPr/>
        </p:nvSpPr>
        <p:spPr>
          <a:xfrm>
            <a:off x="2743200" y="1385888"/>
            <a:ext cx="1578769" cy="207169"/>
          </a:xfrm>
          <a:prstGeom prst="rect">
            <a:avLst/>
          </a:prstGeom>
          <a:noFill/>
          <a:ln/>
        </p:spPr>
        <p:txBody>
          <a:bodyPr wrap="squar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LAYER 02 // EXECUTION ENGINE</a:t>
            </a:r>
            <a:endParaRPr lang="en-US" sz="568" dirty="0"/>
          </a:p>
        </p:txBody>
      </p:sp>
      <p:sp>
        <p:nvSpPr>
          <p:cNvPr id="27" name="Text 23"/>
          <p:cNvSpPr/>
          <p:nvPr/>
        </p:nvSpPr>
        <p:spPr>
          <a:xfrm>
            <a:off x="2743200" y="1635919"/>
            <a:ext cx="1578769" cy="137154"/>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Agent Host</a:t>
            </a:r>
            <a:endParaRPr lang="en-US" sz="784" dirty="0"/>
          </a:p>
        </p:txBody>
      </p:sp>
      <p:sp>
        <p:nvSpPr>
          <p:cNvPr id="28" name="Text 24"/>
          <p:cNvSpPr/>
          <p:nvPr/>
        </p:nvSpPr>
        <p:spPr>
          <a:xfrm>
            <a:off x="2743200" y="1801648"/>
            <a:ext cx="1578769"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.NET 8.0 · Windows 11 · Quartz.NET</a:t>
            </a:r>
            <a:endParaRPr lang="en-US" sz="568" dirty="0"/>
          </a:p>
        </p:txBody>
      </p:sp>
      <p:sp>
        <p:nvSpPr>
          <p:cNvPr id="29" name="Text 25"/>
          <p:cNvSpPr/>
          <p:nvPr/>
        </p:nvSpPr>
        <p:spPr>
          <a:xfrm>
            <a:off x="2836069" y="2230273"/>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Autonomous Polling Loop</a:t>
            </a:r>
            <a:endParaRPr lang="en-US" sz="584" dirty="0"/>
          </a:p>
        </p:txBody>
      </p:sp>
      <p:sp>
        <p:nvSpPr>
          <p:cNvPr id="30" name="Text 26"/>
          <p:cNvSpPr/>
          <p:nvPr/>
        </p:nvSpPr>
        <p:spPr>
          <a:xfrm>
            <a:off x="2836069" y="2357410"/>
            <a:ext cx="1426964"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Configurable heartbeat 10s–300s +</a:t>
            </a:r>
            <a:endParaRPr lang="en-US" sz="621" dirty="0"/>
          </a:p>
        </p:txBody>
      </p:sp>
      <p:sp>
        <p:nvSpPr>
          <p:cNvPr id="31" name="Text 27"/>
          <p:cNvSpPr/>
          <p:nvPr/>
        </p:nvSpPr>
        <p:spPr>
          <a:xfrm>
            <a:off x="2836069" y="2477402"/>
            <a:ext cx="182166"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jitter</a:t>
            </a:r>
            <a:endParaRPr lang="en-US" sz="621" dirty="0"/>
          </a:p>
        </p:txBody>
      </p:sp>
      <p:sp>
        <p:nvSpPr>
          <p:cNvPr id="32" name="Text 28"/>
          <p:cNvSpPr/>
          <p:nvPr/>
        </p:nvSpPr>
        <p:spPr>
          <a:xfrm>
            <a:off x="2836069" y="2647401"/>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Workflow Engine</a:t>
            </a:r>
            <a:endParaRPr lang="en-US" sz="584" dirty="0"/>
          </a:p>
        </p:txBody>
      </p:sp>
      <p:sp>
        <p:nvSpPr>
          <p:cNvPr id="33" name="Text 29"/>
          <p:cNvSpPr/>
          <p:nvPr/>
        </p:nvSpPr>
        <p:spPr>
          <a:xfrm>
            <a:off x="2836069" y="2774538"/>
            <a:ext cx="1173361"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11 built-in actions, 3 pre-built</a:t>
            </a:r>
            <a:endParaRPr lang="en-US" sz="621" dirty="0"/>
          </a:p>
        </p:txBody>
      </p:sp>
      <p:sp>
        <p:nvSpPr>
          <p:cNvPr id="34" name="Text 30"/>
          <p:cNvSpPr/>
          <p:nvPr/>
        </p:nvSpPr>
        <p:spPr>
          <a:xfrm>
            <a:off x="2836069" y="2894530"/>
            <a:ext cx="417909"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workflows</a:t>
            </a:r>
            <a:endParaRPr lang="en-US" sz="621" dirty="0"/>
          </a:p>
        </p:txBody>
      </p:sp>
      <p:sp>
        <p:nvSpPr>
          <p:cNvPr id="35" name="Text 31"/>
          <p:cNvSpPr/>
          <p:nvPr/>
        </p:nvSpPr>
        <p:spPr>
          <a:xfrm>
            <a:off x="2836069" y="3064529"/>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Rituals Scheduler</a:t>
            </a:r>
            <a:endParaRPr lang="en-US" sz="584" dirty="0"/>
          </a:p>
        </p:txBody>
      </p:sp>
      <p:sp>
        <p:nvSpPr>
          <p:cNvPr id="36" name="Text 32"/>
          <p:cNvSpPr/>
          <p:nvPr/>
        </p:nvSpPr>
        <p:spPr>
          <a:xfrm>
            <a:off x="2836069" y="3191666"/>
            <a:ext cx="1030486"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Scheduled, Event-Driven,</a:t>
            </a:r>
            <a:endParaRPr lang="en-US" sz="621" dirty="0"/>
          </a:p>
        </p:txBody>
      </p:sp>
      <p:sp>
        <p:nvSpPr>
          <p:cNvPr id="37" name="Text 33"/>
          <p:cNvSpPr/>
          <p:nvPr/>
        </p:nvSpPr>
        <p:spPr>
          <a:xfrm>
            <a:off x="2836069" y="3311658"/>
            <a:ext cx="548283"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Opportunistic</a:t>
            </a:r>
            <a:endParaRPr lang="en-US" sz="621" dirty="0"/>
          </a:p>
        </p:txBody>
      </p:sp>
      <p:sp>
        <p:nvSpPr>
          <p:cNvPr id="38" name="Text 34"/>
          <p:cNvSpPr/>
          <p:nvPr/>
        </p:nvSpPr>
        <p:spPr>
          <a:xfrm>
            <a:off x="2836069" y="3481657"/>
            <a:ext cx="1391245"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Resilience Layer</a:t>
            </a:r>
            <a:endParaRPr lang="en-US" sz="584" dirty="0"/>
          </a:p>
        </p:txBody>
      </p:sp>
      <p:sp>
        <p:nvSpPr>
          <p:cNvPr id="39" name="Text 35"/>
          <p:cNvSpPr/>
          <p:nvPr/>
        </p:nvSpPr>
        <p:spPr>
          <a:xfrm>
            <a:off x="2836069" y="3608794"/>
            <a:ext cx="1391245"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Polly retry, circuit breaker, backoff</a:t>
            </a:r>
            <a:endParaRPr lang="en-US" sz="621" dirty="0"/>
          </a:p>
        </p:txBody>
      </p:sp>
      <p:sp>
        <p:nvSpPr>
          <p:cNvPr id="40" name="Text 36"/>
          <p:cNvSpPr/>
          <p:nvPr/>
        </p:nvSpPr>
        <p:spPr>
          <a:xfrm>
            <a:off x="2836069" y="3778793"/>
            <a:ext cx="1366242"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WebSocket Bus</a:t>
            </a:r>
            <a:endParaRPr lang="en-US" sz="584" dirty="0"/>
          </a:p>
        </p:txBody>
      </p:sp>
      <p:sp>
        <p:nvSpPr>
          <p:cNvPr id="41" name="Text 37"/>
          <p:cNvSpPr/>
          <p:nvPr/>
        </p:nvSpPr>
        <p:spPr>
          <a:xfrm>
            <a:off x="2836069" y="3905929"/>
            <a:ext cx="136624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Bidirectional OCC control channel</a:t>
            </a:r>
            <a:endParaRPr lang="en-US" sz="621" dirty="0"/>
          </a:p>
        </p:txBody>
      </p:sp>
      <p:sp>
        <p:nvSpPr>
          <p:cNvPr id="42" name="Text 38"/>
          <p:cNvSpPr/>
          <p:nvPr/>
        </p:nvSpPr>
        <p:spPr>
          <a:xfrm>
            <a:off x="2836069" y="4075928"/>
            <a:ext cx="1373386"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Offline Sync</a:t>
            </a:r>
            <a:endParaRPr lang="en-US" sz="584" dirty="0"/>
          </a:p>
        </p:txBody>
      </p:sp>
      <p:sp>
        <p:nvSpPr>
          <p:cNvPr id="43" name="Text 39"/>
          <p:cNvSpPr/>
          <p:nvPr/>
        </p:nvSpPr>
        <p:spPr>
          <a:xfrm>
            <a:off x="2836069" y="4203064"/>
            <a:ext cx="1373386"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SQLite cache + conflict resolution</a:t>
            </a:r>
            <a:endParaRPr lang="en-US" sz="621" dirty="0"/>
          </a:p>
        </p:txBody>
      </p:sp>
      <p:sp>
        <p:nvSpPr>
          <p:cNvPr id="44" name="Text 40"/>
          <p:cNvSpPr/>
          <p:nvPr/>
        </p:nvSpPr>
        <p:spPr>
          <a:xfrm>
            <a:off x="4822031" y="1385888"/>
            <a:ext cx="157876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LAYER 03 // AI INFERENCE</a:t>
            </a:r>
            <a:endParaRPr lang="en-US" sz="568" dirty="0"/>
          </a:p>
        </p:txBody>
      </p:sp>
      <p:sp>
        <p:nvSpPr>
          <p:cNvPr id="45" name="Text 41"/>
          <p:cNvSpPr/>
          <p:nvPr/>
        </p:nvSpPr>
        <p:spPr>
          <a:xfrm>
            <a:off x="4822031" y="1532334"/>
            <a:ext cx="1578769" cy="137154"/>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AI Decision Module</a:t>
            </a:r>
            <a:endParaRPr lang="en-US" sz="784" dirty="0"/>
          </a:p>
        </p:txBody>
      </p:sp>
      <p:sp>
        <p:nvSpPr>
          <p:cNvPr id="46" name="Text 42"/>
          <p:cNvSpPr/>
          <p:nvPr/>
        </p:nvSpPr>
        <p:spPr>
          <a:xfrm>
            <a:off x="4822031" y="1698064"/>
            <a:ext cx="157876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vLLM / Ollama · CPU-optimised</a:t>
            </a:r>
            <a:endParaRPr lang="en-US" sz="568" dirty="0"/>
          </a:p>
        </p:txBody>
      </p:sp>
      <p:sp>
        <p:nvSpPr>
          <p:cNvPr id="47" name="Text 43"/>
          <p:cNvSpPr/>
          <p:nvPr/>
        </p:nvSpPr>
        <p:spPr>
          <a:xfrm>
            <a:off x="4914900" y="2023104"/>
            <a:ext cx="1269802"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Granite 4</a:t>
            </a:r>
            <a:endParaRPr lang="en-US" sz="584" dirty="0"/>
          </a:p>
        </p:txBody>
      </p:sp>
      <p:sp>
        <p:nvSpPr>
          <p:cNvPr id="48" name="Text 44"/>
          <p:cNvSpPr/>
          <p:nvPr/>
        </p:nvSpPr>
        <p:spPr>
          <a:xfrm>
            <a:off x="4914900" y="2150241"/>
            <a:ext cx="126980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Code analysis &amp; quality scoring</a:t>
            </a:r>
            <a:endParaRPr lang="en-US" sz="621" dirty="0"/>
          </a:p>
        </p:txBody>
      </p:sp>
      <p:sp>
        <p:nvSpPr>
          <p:cNvPr id="49" name="Text 45"/>
          <p:cNvSpPr/>
          <p:nvPr/>
        </p:nvSpPr>
        <p:spPr>
          <a:xfrm>
            <a:off x="4914900" y="2320240"/>
            <a:ext cx="1232297"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Phi-3 Mini</a:t>
            </a:r>
            <a:endParaRPr lang="en-US" sz="584" dirty="0"/>
          </a:p>
        </p:txBody>
      </p:sp>
      <p:sp>
        <p:nvSpPr>
          <p:cNvPr id="50" name="Text 46"/>
          <p:cNvSpPr/>
          <p:nvPr/>
        </p:nvSpPr>
        <p:spPr>
          <a:xfrm>
            <a:off x="4914900" y="2447376"/>
            <a:ext cx="1232297"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Lightweight reasoning &amp; triage</a:t>
            </a:r>
            <a:endParaRPr lang="en-US" sz="621" dirty="0"/>
          </a:p>
        </p:txBody>
      </p:sp>
      <p:sp>
        <p:nvSpPr>
          <p:cNvPr id="51" name="Text 47"/>
          <p:cNvSpPr/>
          <p:nvPr/>
        </p:nvSpPr>
        <p:spPr>
          <a:xfrm>
            <a:off x="4914900" y="2617375"/>
            <a:ext cx="1264444"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Llama 3 8B / 70B</a:t>
            </a:r>
            <a:endParaRPr lang="en-US" sz="584" dirty="0"/>
          </a:p>
        </p:txBody>
      </p:sp>
      <p:sp>
        <p:nvSpPr>
          <p:cNvPr id="52" name="Text 48"/>
          <p:cNvSpPr/>
          <p:nvPr/>
        </p:nvSpPr>
        <p:spPr>
          <a:xfrm>
            <a:off x="4914900" y="2744512"/>
            <a:ext cx="1264444"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General tasks &amp; documentation</a:t>
            </a:r>
            <a:endParaRPr lang="en-US" sz="621" dirty="0"/>
          </a:p>
        </p:txBody>
      </p:sp>
      <p:sp>
        <p:nvSpPr>
          <p:cNvPr id="53" name="Text 49"/>
          <p:cNvSpPr/>
          <p:nvPr/>
        </p:nvSpPr>
        <p:spPr>
          <a:xfrm>
            <a:off x="4914900" y="2914510"/>
            <a:ext cx="1046559"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Codestral</a:t>
            </a:r>
            <a:endParaRPr lang="en-US" sz="584" dirty="0"/>
          </a:p>
        </p:txBody>
      </p:sp>
      <p:sp>
        <p:nvSpPr>
          <p:cNvPr id="54" name="Text 50"/>
          <p:cNvSpPr/>
          <p:nvPr/>
        </p:nvSpPr>
        <p:spPr>
          <a:xfrm>
            <a:off x="4914900" y="3041647"/>
            <a:ext cx="1046559"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Code generation &amp; review</a:t>
            </a:r>
            <a:endParaRPr lang="en-US" sz="621" dirty="0"/>
          </a:p>
        </p:txBody>
      </p:sp>
      <p:sp>
        <p:nvSpPr>
          <p:cNvPr id="55" name="Text 51"/>
          <p:cNvSpPr/>
          <p:nvPr/>
        </p:nvSpPr>
        <p:spPr>
          <a:xfrm>
            <a:off x="4914900" y="3211646"/>
            <a:ext cx="1403747"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Confidence Floor</a:t>
            </a:r>
            <a:endParaRPr lang="en-US" sz="584" dirty="0"/>
          </a:p>
        </p:txBody>
      </p:sp>
      <p:sp>
        <p:nvSpPr>
          <p:cNvPr id="56" name="Text 52"/>
          <p:cNvSpPr/>
          <p:nvPr/>
        </p:nvSpPr>
        <p:spPr>
          <a:xfrm>
            <a:off x="4914900" y="3338782"/>
            <a:ext cx="1403747"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Per-feature threshold enforcement</a:t>
            </a:r>
            <a:endParaRPr lang="en-US" sz="621" dirty="0"/>
          </a:p>
        </p:txBody>
      </p:sp>
      <p:sp>
        <p:nvSpPr>
          <p:cNvPr id="57" name="Text 53"/>
          <p:cNvSpPr/>
          <p:nvPr/>
        </p:nvSpPr>
        <p:spPr>
          <a:xfrm>
            <a:off x="4914900" y="3508781"/>
            <a:ext cx="1066205"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Prompt Sanitizer</a:t>
            </a:r>
            <a:endParaRPr lang="en-US" sz="584" dirty="0"/>
          </a:p>
        </p:txBody>
      </p:sp>
      <p:sp>
        <p:nvSpPr>
          <p:cNvPr id="58" name="Text 54"/>
          <p:cNvSpPr/>
          <p:nvPr/>
        </p:nvSpPr>
        <p:spPr>
          <a:xfrm>
            <a:off x="4914900" y="3635918"/>
            <a:ext cx="1066205"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Injection pattern detection</a:t>
            </a:r>
            <a:endParaRPr lang="en-US" sz="621" dirty="0"/>
          </a:p>
        </p:txBody>
      </p:sp>
      <p:sp>
        <p:nvSpPr>
          <p:cNvPr id="59" name="Text 55"/>
          <p:cNvSpPr/>
          <p:nvPr/>
        </p:nvSpPr>
        <p:spPr>
          <a:xfrm>
            <a:off x="6900863" y="1385888"/>
            <a:ext cx="157876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LAYER 04 // INTEGRATION</a:t>
            </a:r>
            <a:endParaRPr lang="en-US" sz="568" dirty="0"/>
          </a:p>
        </p:txBody>
      </p:sp>
      <p:sp>
        <p:nvSpPr>
          <p:cNvPr id="60" name="Text 56"/>
          <p:cNvSpPr/>
          <p:nvPr/>
        </p:nvSpPr>
        <p:spPr>
          <a:xfrm>
            <a:off x="6900863" y="1532334"/>
            <a:ext cx="1578769" cy="137154"/>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Azure DevOps</a:t>
            </a:r>
            <a:endParaRPr lang="en-US" sz="784" dirty="0"/>
          </a:p>
        </p:txBody>
      </p:sp>
      <p:sp>
        <p:nvSpPr>
          <p:cNvPr id="61" name="Text 57"/>
          <p:cNvSpPr/>
          <p:nvPr/>
        </p:nvSpPr>
        <p:spPr>
          <a:xfrm>
            <a:off x="6900863" y="1698064"/>
            <a:ext cx="1578769"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A78BFA"/>
                </a:solidFill>
                <a:latin typeface="JetBrains Mono" pitchFamily="34" charset="0"/>
                <a:ea typeface="JetBrains Mono" pitchFamily="34" charset="-122"/>
                <a:cs typeface="JetBrains Mono" pitchFamily="34" charset="-120"/>
              </a:rPr>
              <a:t>Boards · Test Plans · Repos · LibGit2Sharp</a:t>
            </a:r>
            <a:endParaRPr lang="en-US" sz="568" dirty="0"/>
          </a:p>
        </p:txBody>
      </p:sp>
      <p:sp>
        <p:nvSpPr>
          <p:cNvPr id="62" name="Text 58"/>
          <p:cNvSpPr/>
          <p:nvPr/>
        </p:nvSpPr>
        <p:spPr>
          <a:xfrm>
            <a:off x="6993731" y="2126689"/>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Azure Boards</a:t>
            </a:r>
            <a:endParaRPr lang="en-US" sz="584" dirty="0"/>
          </a:p>
        </p:txBody>
      </p:sp>
      <p:sp>
        <p:nvSpPr>
          <p:cNvPr id="63" name="Text 59"/>
          <p:cNvSpPr/>
          <p:nvPr/>
        </p:nvSpPr>
        <p:spPr>
          <a:xfrm>
            <a:off x="6993731" y="2253825"/>
            <a:ext cx="119479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Work item claiming with ETag</a:t>
            </a:r>
            <a:endParaRPr lang="en-US" sz="621" dirty="0"/>
          </a:p>
        </p:txBody>
      </p:sp>
      <p:sp>
        <p:nvSpPr>
          <p:cNvPr id="64" name="Text 60"/>
          <p:cNvSpPr/>
          <p:nvPr/>
        </p:nvSpPr>
        <p:spPr>
          <a:xfrm>
            <a:off x="6993731" y="2373818"/>
            <a:ext cx="507206"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concurrency</a:t>
            </a:r>
            <a:endParaRPr lang="en-US" sz="621" dirty="0"/>
          </a:p>
        </p:txBody>
      </p:sp>
      <p:sp>
        <p:nvSpPr>
          <p:cNvPr id="65" name="Text 61"/>
          <p:cNvSpPr/>
          <p:nvPr/>
        </p:nvSpPr>
        <p:spPr>
          <a:xfrm>
            <a:off x="6993731" y="2543817"/>
            <a:ext cx="1451967"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Test Plans</a:t>
            </a:r>
            <a:endParaRPr lang="en-US" sz="584" dirty="0"/>
          </a:p>
        </p:txBody>
      </p:sp>
      <p:sp>
        <p:nvSpPr>
          <p:cNvPr id="66" name="Text 62"/>
          <p:cNvSpPr/>
          <p:nvPr/>
        </p:nvSpPr>
        <p:spPr>
          <a:xfrm>
            <a:off x="6993731" y="2670953"/>
            <a:ext cx="1451967"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Execution, result tracking, coverage</a:t>
            </a:r>
            <a:endParaRPr lang="en-US" sz="621" dirty="0"/>
          </a:p>
        </p:txBody>
      </p:sp>
      <p:sp>
        <p:nvSpPr>
          <p:cNvPr id="67" name="Text 63"/>
          <p:cNvSpPr/>
          <p:nvPr/>
        </p:nvSpPr>
        <p:spPr>
          <a:xfrm>
            <a:off x="6993731" y="2840952"/>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Git Repos</a:t>
            </a:r>
            <a:endParaRPr lang="en-US" sz="584" dirty="0"/>
          </a:p>
        </p:txBody>
      </p:sp>
      <p:sp>
        <p:nvSpPr>
          <p:cNvPr id="68" name="Text 64"/>
          <p:cNvSpPr/>
          <p:nvPr/>
        </p:nvSpPr>
        <p:spPr>
          <a:xfrm>
            <a:off x="6993731" y="2968089"/>
            <a:ext cx="1282303"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Clone, commit, push, merge via</a:t>
            </a:r>
            <a:endParaRPr lang="en-US" sz="621" dirty="0"/>
          </a:p>
        </p:txBody>
      </p:sp>
      <p:sp>
        <p:nvSpPr>
          <p:cNvPr id="69" name="Text 65"/>
          <p:cNvSpPr/>
          <p:nvPr/>
        </p:nvSpPr>
        <p:spPr>
          <a:xfrm>
            <a:off x="6993731" y="3088081"/>
            <a:ext cx="52685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LibGit2Sharp</a:t>
            </a:r>
            <a:endParaRPr lang="en-US" sz="621" dirty="0"/>
          </a:p>
        </p:txBody>
      </p:sp>
      <p:sp>
        <p:nvSpPr>
          <p:cNvPr id="70" name="Text 66"/>
          <p:cNvSpPr/>
          <p:nvPr/>
        </p:nvSpPr>
        <p:spPr>
          <a:xfrm>
            <a:off x="6993731" y="3258080"/>
            <a:ext cx="1369814"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Multi-Auth</a:t>
            </a:r>
            <a:endParaRPr lang="en-US" sz="584" dirty="0"/>
          </a:p>
        </p:txBody>
      </p:sp>
      <p:sp>
        <p:nvSpPr>
          <p:cNvPr id="71" name="Text 67"/>
          <p:cNvSpPr/>
          <p:nvPr/>
        </p:nvSpPr>
        <p:spPr>
          <a:xfrm>
            <a:off x="6993731" y="3385217"/>
            <a:ext cx="1369814"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PAT (76+ char), Certificate, MSAL</a:t>
            </a:r>
            <a:endParaRPr lang="en-US" sz="621" dirty="0"/>
          </a:p>
        </p:txBody>
      </p:sp>
      <p:sp>
        <p:nvSpPr>
          <p:cNvPr id="72" name="Text 68"/>
          <p:cNvSpPr/>
          <p:nvPr/>
        </p:nvSpPr>
        <p:spPr>
          <a:xfrm>
            <a:off x="6993731" y="3555216"/>
            <a:ext cx="1485900"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WIQL Security</a:t>
            </a:r>
            <a:endParaRPr lang="en-US" sz="584" dirty="0"/>
          </a:p>
        </p:txBody>
      </p:sp>
      <p:sp>
        <p:nvSpPr>
          <p:cNvPr id="73" name="Text 69"/>
          <p:cNvSpPr/>
          <p:nvPr/>
        </p:nvSpPr>
        <p:spPr>
          <a:xfrm>
            <a:off x="6993731" y="3682352"/>
            <a:ext cx="113764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Injection prevention &amp; query</a:t>
            </a:r>
            <a:endParaRPr lang="en-US" sz="621" dirty="0"/>
          </a:p>
        </p:txBody>
      </p:sp>
      <p:sp>
        <p:nvSpPr>
          <p:cNvPr id="74" name="Text 70"/>
          <p:cNvSpPr/>
          <p:nvPr/>
        </p:nvSpPr>
        <p:spPr>
          <a:xfrm>
            <a:off x="6993731" y="3802345"/>
            <a:ext cx="391120"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validation</a:t>
            </a:r>
            <a:endParaRPr lang="en-US" sz="621" dirty="0"/>
          </a:p>
        </p:txBody>
      </p:sp>
      <p:sp>
        <p:nvSpPr>
          <p:cNvPr id="75" name="Text 71"/>
          <p:cNvSpPr/>
          <p:nvPr/>
        </p:nvSpPr>
        <p:spPr>
          <a:xfrm>
            <a:off x="6993731" y="3972344"/>
            <a:ext cx="1080492" cy="119993"/>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Inter" pitchFamily="34" charset="0"/>
                <a:ea typeface="Inter" pitchFamily="34" charset="-122"/>
                <a:cs typeface="Inter" pitchFamily="34" charset="-120"/>
              </a:rPr>
              <a:t>Webhooks</a:t>
            </a:r>
            <a:endParaRPr lang="en-US" sz="584" dirty="0"/>
          </a:p>
        </p:txBody>
      </p:sp>
      <p:sp>
        <p:nvSpPr>
          <p:cNvPr id="76" name="Text 72"/>
          <p:cNvSpPr/>
          <p:nvPr/>
        </p:nvSpPr>
        <p:spPr>
          <a:xfrm>
            <a:off x="6993731" y="4099480"/>
            <a:ext cx="1080492" cy="105370"/>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Event-driven ritual triggers</a:t>
            </a:r>
            <a:endParaRPr lang="en-US" sz="621" dirty="0"/>
          </a:p>
        </p:txBody>
      </p:sp>
      <p:sp>
        <p:nvSpPr>
          <p:cNvPr id="77" name="Shape 73"/>
          <p:cNvSpPr/>
          <p:nvPr/>
        </p:nvSpPr>
        <p:spPr>
          <a:xfrm>
            <a:off x="514350" y="4732734"/>
            <a:ext cx="8115300" cy="410766"/>
          </a:xfrm>
          <a:prstGeom prst="rect">
            <a:avLst/>
          </a:prstGeom>
          <a:solidFill>
            <a:srgbClr val="111827"/>
          </a:solidFill>
          <a:ln/>
        </p:spPr>
      </p:sp>
      <p:sp>
        <p:nvSpPr>
          <p:cNvPr id="78" name="Shape 74"/>
          <p:cNvSpPr/>
          <p:nvPr/>
        </p:nvSpPr>
        <p:spPr>
          <a:xfrm>
            <a:off x="514350" y="4732734"/>
            <a:ext cx="8115300" cy="21431"/>
          </a:xfrm>
          <a:prstGeom prst="rect">
            <a:avLst/>
          </a:prstGeom>
          <a:solidFill>
            <a:srgbClr val="F59E0B"/>
          </a:solidFill>
          <a:ln/>
        </p:spPr>
      </p:sp>
      <p:sp>
        <p:nvSpPr>
          <p:cNvPr id="79" name="Shape 75"/>
          <p:cNvSpPr/>
          <p:nvPr/>
        </p:nvSpPr>
        <p:spPr>
          <a:xfrm>
            <a:off x="8622506" y="4732734"/>
            <a:ext cx="7144" cy="410766"/>
          </a:xfrm>
          <a:prstGeom prst="rect">
            <a:avLst/>
          </a:prstGeom>
          <a:solidFill>
            <a:srgbClr val="1E293B"/>
          </a:solidFill>
          <a:ln/>
        </p:spPr>
      </p:sp>
      <p:sp>
        <p:nvSpPr>
          <p:cNvPr id="80" name="Shape 76"/>
          <p:cNvSpPr/>
          <p:nvPr/>
        </p:nvSpPr>
        <p:spPr>
          <a:xfrm>
            <a:off x="514350" y="5136356"/>
            <a:ext cx="8115300" cy="7144"/>
          </a:xfrm>
          <a:prstGeom prst="rect">
            <a:avLst/>
          </a:prstGeom>
          <a:solidFill>
            <a:srgbClr val="1E293B"/>
          </a:solidFill>
          <a:ln/>
        </p:spPr>
      </p:sp>
      <p:sp>
        <p:nvSpPr>
          <p:cNvPr id="81" name="Shape 77"/>
          <p:cNvSpPr/>
          <p:nvPr/>
        </p:nvSpPr>
        <p:spPr>
          <a:xfrm>
            <a:off x="514350" y="4732734"/>
            <a:ext cx="7144" cy="410766"/>
          </a:xfrm>
          <a:prstGeom prst="rect">
            <a:avLst/>
          </a:prstGeom>
          <a:solidFill>
            <a:srgbClr val="1E293B"/>
          </a:solidFill>
          <a:ln/>
        </p:spPr>
      </p:sp>
      <p:sp>
        <p:nvSpPr>
          <p:cNvPr id="82" name="Text 78"/>
          <p:cNvSpPr/>
          <p:nvPr/>
        </p:nvSpPr>
        <p:spPr>
          <a:xfrm>
            <a:off x="657225" y="4900613"/>
            <a:ext cx="756903"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OPENTELEMETRY</a:t>
            </a:r>
            <a:endParaRPr lang="en-US" sz="568" dirty="0"/>
          </a:p>
        </p:txBody>
      </p:sp>
      <p:sp>
        <p:nvSpPr>
          <p:cNvPr id="83" name="Text 79"/>
          <p:cNvSpPr/>
          <p:nvPr/>
        </p:nvSpPr>
        <p:spPr>
          <a:xfrm>
            <a:off x="1557003" y="4847034"/>
            <a:ext cx="4139022"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Full observability stack spanning all four layers — distributed traces, metrics, and structured logs exported to Jaeger / Prometheus / Loki.</a:t>
            </a:r>
            <a:endParaRPr lang="en-US" sz="621" dirty="0"/>
          </a:p>
        </p:txBody>
      </p:sp>
      <p:sp>
        <p:nvSpPr>
          <p:cNvPr id="84" name="Shape 80"/>
          <p:cNvSpPr/>
          <p:nvPr/>
        </p:nvSpPr>
        <p:spPr>
          <a:xfrm>
            <a:off x="5838899" y="4872038"/>
            <a:ext cx="430774" cy="160734"/>
          </a:xfrm>
          <a:prstGeom prst="rect">
            <a:avLst/>
          </a:prstGeom>
          <a:solidFill>
            <a:srgbClr val="0D1117"/>
          </a:solidFill>
          <a:ln w="9144">
            <a:solidFill>
              <a:srgbClr val="1E293B"/>
            </a:solidFill>
            <a:prstDash val="solid"/>
          </a:ln>
        </p:spPr>
      </p:sp>
      <p:sp>
        <p:nvSpPr>
          <p:cNvPr id="85" name="Text 81"/>
          <p:cNvSpPr/>
          <p:nvPr/>
        </p:nvSpPr>
        <p:spPr>
          <a:xfrm>
            <a:off x="5838899" y="4872038"/>
            <a:ext cx="430774"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TRACES</a:t>
            </a:r>
            <a:endParaRPr lang="en-US" sz="568" dirty="0"/>
          </a:p>
        </p:txBody>
      </p:sp>
      <p:sp>
        <p:nvSpPr>
          <p:cNvPr id="86" name="Shape 82"/>
          <p:cNvSpPr/>
          <p:nvPr/>
        </p:nvSpPr>
        <p:spPr>
          <a:xfrm>
            <a:off x="6355398" y="4872038"/>
            <a:ext cx="481143" cy="160734"/>
          </a:xfrm>
          <a:prstGeom prst="rect">
            <a:avLst/>
          </a:prstGeom>
          <a:solidFill>
            <a:srgbClr val="0D1117"/>
          </a:solidFill>
          <a:ln w="9144">
            <a:solidFill>
              <a:srgbClr val="1E293B"/>
            </a:solidFill>
            <a:prstDash val="solid"/>
          </a:ln>
        </p:spPr>
      </p:sp>
      <p:sp>
        <p:nvSpPr>
          <p:cNvPr id="87" name="Text 83"/>
          <p:cNvSpPr/>
          <p:nvPr/>
        </p:nvSpPr>
        <p:spPr>
          <a:xfrm>
            <a:off x="6355398" y="4872038"/>
            <a:ext cx="481143"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METRICS</a:t>
            </a:r>
            <a:endParaRPr lang="en-US" sz="568" dirty="0"/>
          </a:p>
        </p:txBody>
      </p:sp>
      <p:sp>
        <p:nvSpPr>
          <p:cNvPr id="88" name="Shape 84"/>
          <p:cNvSpPr/>
          <p:nvPr/>
        </p:nvSpPr>
        <p:spPr>
          <a:xfrm>
            <a:off x="6922266" y="4872038"/>
            <a:ext cx="330064" cy="160734"/>
          </a:xfrm>
          <a:prstGeom prst="rect">
            <a:avLst/>
          </a:prstGeom>
          <a:solidFill>
            <a:srgbClr val="0D1117"/>
          </a:solidFill>
          <a:ln w="9144">
            <a:solidFill>
              <a:srgbClr val="1E293B"/>
            </a:solidFill>
            <a:prstDash val="solid"/>
          </a:ln>
        </p:spPr>
      </p:sp>
      <p:sp>
        <p:nvSpPr>
          <p:cNvPr id="89" name="Text 85"/>
          <p:cNvSpPr/>
          <p:nvPr/>
        </p:nvSpPr>
        <p:spPr>
          <a:xfrm>
            <a:off x="6922266" y="4872038"/>
            <a:ext cx="330064"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LOGS</a:t>
            </a:r>
            <a:endParaRPr lang="en-US" sz="568" dirty="0"/>
          </a:p>
        </p:txBody>
      </p:sp>
      <p:sp>
        <p:nvSpPr>
          <p:cNvPr id="90" name="Shape 86"/>
          <p:cNvSpPr/>
          <p:nvPr/>
        </p:nvSpPr>
        <p:spPr>
          <a:xfrm>
            <a:off x="7338054" y="4872038"/>
            <a:ext cx="430774" cy="160734"/>
          </a:xfrm>
          <a:prstGeom prst="rect">
            <a:avLst/>
          </a:prstGeom>
          <a:solidFill>
            <a:srgbClr val="0D1117"/>
          </a:solidFill>
          <a:ln w="9144">
            <a:solidFill>
              <a:srgbClr val="1E293B"/>
            </a:solidFill>
            <a:prstDash val="solid"/>
          </a:ln>
        </p:spPr>
      </p:sp>
      <p:sp>
        <p:nvSpPr>
          <p:cNvPr id="91" name="Text 87"/>
          <p:cNvSpPr/>
          <p:nvPr/>
        </p:nvSpPr>
        <p:spPr>
          <a:xfrm>
            <a:off x="7338054" y="4872038"/>
            <a:ext cx="430774"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JAEGER</a:t>
            </a:r>
            <a:endParaRPr lang="en-US" sz="568" dirty="0"/>
          </a:p>
        </p:txBody>
      </p:sp>
      <p:sp>
        <p:nvSpPr>
          <p:cNvPr id="92" name="Shape 88"/>
          <p:cNvSpPr/>
          <p:nvPr/>
        </p:nvSpPr>
        <p:spPr>
          <a:xfrm>
            <a:off x="7854553" y="4872038"/>
            <a:ext cx="632222" cy="160734"/>
          </a:xfrm>
          <a:prstGeom prst="rect">
            <a:avLst/>
          </a:prstGeom>
          <a:solidFill>
            <a:srgbClr val="0D1117"/>
          </a:solidFill>
          <a:ln w="9144">
            <a:solidFill>
              <a:srgbClr val="1E293B"/>
            </a:solidFill>
            <a:prstDash val="solid"/>
          </a:ln>
        </p:spPr>
      </p:sp>
      <p:sp>
        <p:nvSpPr>
          <p:cNvPr id="93" name="Text 89"/>
          <p:cNvSpPr/>
          <p:nvPr/>
        </p:nvSpPr>
        <p:spPr>
          <a:xfrm>
            <a:off x="7854553" y="4872038"/>
            <a:ext cx="632222"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PROMETHEUS</a:t>
            </a:r>
            <a:endParaRPr lang="en-US" sz="568" dirty="0"/>
          </a:p>
        </p:txBody>
      </p:sp>
      <p:sp>
        <p:nvSpPr>
          <p:cNvPr id="94" name="Text 90"/>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05 / 18</a:t>
            </a:r>
            <a:endParaRPr lang="en-US" sz="56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034058"/>
          </a:xfrm>
          <a:prstGeom prst="rect">
            <a:avLst/>
          </a:prstGeom>
          <a:solidFill>
            <a:srgbClr val="000000">
              <a:alpha val="0"/>
            </a:srgbClr>
          </a:solidFill>
          <a:ln/>
        </p:spPr>
      </p:sp>
      <p:sp>
        <p:nvSpPr>
          <p:cNvPr id="5" name="Shape 1"/>
          <p:cNvSpPr/>
          <p:nvPr/>
        </p:nvSpPr>
        <p:spPr>
          <a:xfrm>
            <a:off x="0" y="1026914"/>
            <a:ext cx="9144000" cy="7144"/>
          </a:xfrm>
          <a:prstGeom prst="rect">
            <a:avLst/>
          </a:prstGeom>
          <a:solidFill>
            <a:srgbClr val="1E293B"/>
          </a:solidFill>
          <a:ln/>
        </p:spPr>
      </p:sp>
      <p:sp>
        <p:nvSpPr>
          <p:cNvPr id="6" name="Text 2"/>
          <p:cNvSpPr/>
          <p:nvPr/>
        </p:nvSpPr>
        <p:spPr>
          <a:xfrm>
            <a:off x="514350" y="257175"/>
            <a:ext cx="5559623"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CAPABILITIES</a:t>
            </a:r>
            <a:endParaRPr lang="en-US" sz="568" dirty="0"/>
          </a:p>
        </p:txBody>
      </p:sp>
      <p:sp>
        <p:nvSpPr>
          <p:cNvPr id="7" name="Text 3"/>
          <p:cNvSpPr/>
          <p:nvPr/>
        </p:nvSpPr>
        <p:spPr>
          <a:xfrm>
            <a:off x="514350" y="403622"/>
            <a:ext cx="5559623"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Core Capabilities</a:t>
            </a:r>
            <a:endParaRPr lang="en-US" sz="1705" dirty="0"/>
          </a:p>
        </p:txBody>
      </p:sp>
      <p:sp>
        <p:nvSpPr>
          <p:cNvPr id="8" name="Text 4"/>
          <p:cNvSpPr/>
          <p:nvPr/>
        </p:nvSpPr>
        <p:spPr>
          <a:xfrm>
            <a:off x="514350" y="742950"/>
            <a:ext cx="5559623" cy="112514"/>
          </a:xfrm>
          <a:prstGeom prst="rect">
            <a:avLst/>
          </a:prstGeom>
          <a:noFill/>
          <a:ln/>
        </p:spPr>
        <p:txBody>
          <a:bodyPr wrap="none" lIns="0" tIns="0" rIns="0" bIns="0" rtlCol="0" anchor="t">
            <a:spAutoFit/>
          </a:bodyPr>
          <a:lstStyle/>
          <a:p>
            <a:pPr algn="l" indent="0" marL="0">
              <a:lnSpc>
                <a:spcPts val="900"/>
              </a:lnSpc>
              <a:buNone/>
            </a:pPr>
            <a:r>
              <a:rPr lang="en-US" sz="674" dirty="0">
                <a:solidFill>
                  <a:srgbClr val="94A3B8"/>
                </a:solidFill>
                <a:latin typeface="Inter" pitchFamily="34" charset="0"/>
                <a:ea typeface="Inter" pitchFamily="34" charset="-122"/>
                <a:cs typeface="Inter" pitchFamily="34" charset="-120"/>
              </a:rPr>
              <a:t>Four autonomous capability groups — each independently configurable with AI model, confidence floor, and safety guardrails.</a:t>
            </a:r>
            <a:endParaRPr lang="en-US" sz="674" dirty="0"/>
          </a:p>
        </p:txBody>
      </p:sp>
      <p:sp>
        <p:nvSpPr>
          <p:cNvPr id="9" name="Text 5"/>
          <p:cNvSpPr/>
          <p:nvPr/>
        </p:nvSpPr>
        <p:spPr>
          <a:xfrm>
            <a:off x="514350" y="1169789"/>
            <a:ext cx="3764756"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01 // REQUIREMENT CLARITY</a:t>
            </a:r>
            <a:endParaRPr lang="en-US" sz="568" dirty="0"/>
          </a:p>
        </p:txBody>
      </p:sp>
      <p:sp>
        <p:nvSpPr>
          <p:cNvPr id="10" name="Text 6"/>
          <p:cNvSpPr/>
          <p:nvPr/>
        </p:nvSpPr>
        <p:spPr>
          <a:xfrm>
            <a:off x="514350" y="1387673"/>
            <a:ext cx="3764756" cy="377168"/>
          </a:xfrm>
          <a:prstGeom prst="rect">
            <a:avLst/>
          </a:prstGeom>
          <a:noFill/>
          <a:ln/>
        </p:spPr>
        <p:txBody>
          <a:bodyPr wrap="squar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Requirement</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
</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Clarity</a:t>
            </a:r>
            <a:endParaRPr lang="en-US" sz="1090" dirty="0"/>
          </a:p>
        </p:txBody>
      </p:sp>
      <p:sp>
        <p:nvSpPr>
          <p:cNvPr id="11" name="Text 7"/>
          <p:cNvSpPr/>
          <p:nvPr/>
        </p:nvSpPr>
        <p:spPr>
          <a:xfrm>
            <a:off x="514350" y="1972010"/>
            <a:ext cx="3764756" cy="398571"/>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Evaluates requirement quality, surfaces ambiguities, asks targeted clarifying questions, and provides industry-standard examples to ensure work items meet acceptance criteria before development begins.</a:t>
            </a:r>
            <a:endParaRPr lang="en-US" sz="621" dirty="0"/>
          </a:p>
        </p:txBody>
      </p:sp>
      <p:sp>
        <p:nvSpPr>
          <p:cNvPr id="12" name="Shape 8"/>
          <p:cNvSpPr/>
          <p:nvPr/>
        </p:nvSpPr>
        <p:spPr>
          <a:xfrm>
            <a:off x="514350" y="2484881"/>
            <a:ext cx="1236594" cy="160734"/>
          </a:xfrm>
          <a:prstGeom prst="rect">
            <a:avLst/>
          </a:prstGeom>
          <a:solidFill>
            <a:srgbClr val="1E3A5F">
              <a:alpha val="13000"/>
            </a:srgbClr>
          </a:solidFill>
          <a:ln w="9144">
            <a:solidFill>
              <a:srgbClr val="1D4ED8"/>
            </a:solidFill>
            <a:prstDash val="solid"/>
          </a:ln>
        </p:spPr>
      </p:sp>
      <p:sp>
        <p:nvSpPr>
          <p:cNvPr id="13" name="Text 9"/>
          <p:cNvSpPr/>
          <p:nvPr/>
        </p:nvSpPr>
        <p:spPr>
          <a:xfrm>
            <a:off x="514350" y="2484881"/>
            <a:ext cx="1236594"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Requirement Evaluation</a:t>
            </a:r>
            <a:endParaRPr lang="en-US" sz="568" dirty="0"/>
          </a:p>
        </p:txBody>
      </p:sp>
      <p:sp>
        <p:nvSpPr>
          <p:cNvPr id="14" name="Shape 10"/>
          <p:cNvSpPr/>
          <p:nvPr/>
        </p:nvSpPr>
        <p:spPr>
          <a:xfrm>
            <a:off x="1779519" y="2484881"/>
            <a:ext cx="1135856" cy="160734"/>
          </a:xfrm>
          <a:prstGeom prst="rect">
            <a:avLst/>
          </a:prstGeom>
          <a:solidFill>
            <a:srgbClr val="1E3A5F">
              <a:alpha val="13000"/>
            </a:srgbClr>
          </a:solidFill>
          <a:ln w="9144">
            <a:solidFill>
              <a:srgbClr val="1D4ED8"/>
            </a:solidFill>
            <a:prstDash val="solid"/>
          </a:ln>
        </p:spPr>
      </p:sp>
      <p:sp>
        <p:nvSpPr>
          <p:cNvPr id="15" name="Text 11"/>
          <p:cNvSpPr/>
          <p:nvPr/>
        </p:nvSpPr>
        <p:spPr>
          <a:xfrm>
            <a:off x="1779519" y="2484881"/>
            <a:ext cx="1135856"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Clarifying Questions</a:t>
            </a:r>
            <a:endParaRPr lang="en-US" sz="568" dirty="0"/>
          </a:p>
        </p:txBody>
      </p:sp>
      <p:sp>
        <p:nvSpPr>
          <p:cNvPr id="16" name="Shape 12"/>
          <p:cNvSpPr/>
          <p:nvPr/>
        </p:nvSpPr>
        <p:spPr>
          <a:xfrm>
            <a:off x="2943951" y="2484881"/>
            <a:ext cx="984777" cy="160734"/>
          </a:xfrm>
          <a:prstGeom prst="rect">
            <a:avLst/>
          </a:prstGeom>
          <a:solidFill>
            <a:srgbClr val="1E3A5F">
              <a:alpha val="13000"/>
            </a:srgbClr>
          </a:solidFill>
          <a:ln w="9144">
            <a:solidFill>
              <a:srgbClr val="1D4ED8"/>
            </a:solidFill>
            <a:prstDash val="solid"/>
          </a:ln>
        </p:spPr>
      </p:sp>
      <p:sp>
        <p:nvSpPr>
          <p:cNvPr id="17" name="Text 13"/>
          <p:cNvSpPr/>
          <p:nvPr/>
        </p:nvSpPr>
        <p:spPr>
          <a:xfrm>
            <a:off x="2943951" y="2484881"/>
            <a:ext cx="984777"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Industry Examples</a:t>
            </a:r>
            <a:endParaRPr lang="en-US" sz="568" dirty="0"/>
          </a:p>
        </p:txBody>
      </p:sp>
      <p:sp>
        <p:nvSpPr>
          <p:cNvPr id="18" name="Shape 14"/>
          <p:cNvSpPr/>
          <p:nvPr/>
        </p:nvSpPr>
        <p:spPr>
          <a:xfrm>
            <a:off x="514350" y="2674190"/>
            <a:ext cx="1387673" cy="160734"/>
          </a:xfrm>
          <a:prstGeom prst="rect">
            <a:avLst/>
          </a:prstGeom>
          <a:solidFill>
            <a:srgbClr val="1E3A5F">
              <a:alpha val="13000"/>
            </a:srgbClr>
          </a:solidFill>
          <a:ln w="9144">
            <a:solidFill>
              <a:srgbClr val="1D4ED8"/>
            </a:solidFill>
            <a:prstDash val="solid"/>
          </a:ln>
        </p:spPr>
      </p:sp>
      <p:sp>
        <p:nvSpPr>
          <p:cNvPr id="19" name="Text 15"/>
          <p:cNvSpPr/>
          <p:nvPr/>
        </p:nvSpPr>
        <p:spPr>
          <a:xfrm>
            <a:off x="514350" y="2674190"/>
            <a:ext cx="1387673"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Acceptance Criteria Check</a:t>
            </a:r>
            <a:endParaRPr lang="en-US" sz="568" dirty="0"/>
          </a:p>
        </p:txBody>
      </p:sp>
      <p:sp>
        <p:nvSpPr>
          <p:cNvPr id="20" name="Text 16"/>
          <p:cNvSpPr/>
          <p:nvPr/>
        </p:nvSpPr>
        <p:spPr>
          <a:xfrm>
            <a:off x="4914900" y="1169789"/>
            <a:ext cx="37147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02 // TEST COVERAGE</a:t>
            </a:r>
            <a:endParaRPr lang="en-US" sz="568" dirty="0"/>
          </a:p>
        </p:txBody>
      </p:sp>
      <p:sp>
        <p:nvSpPr>
          <p:cNvPr id="21" name="Text 17"/>
          <p:cNvSpPr/>
          <p:nvPr/>
        </p:nvSpPr>
        <p:spPr>
          <a:xfrm>
            <a:off x="4914900" y="1387673"/>
            <a:ext cx="3714750" cy="377168"/>
          </a:xfrm>
          <a:prstGeom prst="rect">
            <a:avLst/>
          </a:prstGeom>
          <a:noFill/>
          <a:ln/>
        </p:spPr>
        <p:txBody>
          <a:bodyPr wrap="squar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Test</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
</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Coverage</a:t>
            </a:r>
            <a:endParaRPr lang="en-US" sz="1090" dirty="0"/>
          </a:p>
        </p:txBody>
      </p:sp>
      <p:sp>
        <p:nvSpPr>
          <p:cNvPr id="22" name="Text 18"/>
          <p:cNvSpPr/>
          <p:nvPr/>
        </p:nvSpPr>
        <p:spPr>
          <a:xfrm>
            <a:off x="4914900" y="1972010"/>
            <a:ext cx="3714750" cy="398571"/>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Generates comprehensive test suites across all levels of the testing pyramid — from unit tests through to full system integration tests — with a 95% automated generation success rate.</a:t>
            </a:r>
            <a:endParaRPr lang="en-US" sz="621" dirty="0"/>
          </a:p>
        </p:txBody>
      </p:sp>
      <p:sp>
        <p:nvSpPr>
          <p:cNvPr id="23" name="Shape 19"/>
          <p:cNvSpPr/>
          <p:nvPr/>
        </p:nvSpPr>
        <p:spPr>
          <a:xfrm>
            <a:off x="4914900" y="2484881"/>
            <a:ext cx="632222" cy="160734"/>
          </a:xfrm>
          <a:prstGeom prst="rect">
            <a:avLst/>
          </a:prstGeom>
          <a:solidFill>
            <a:srgbClr val="064020">
              <a:alpha val="13000"/>
            </a:srgbClr>
          </a:solidFill>
          <a:ln w="9144">
            <a:solidFill>
              <a:srgbClr val="065F46"/>
            </a:solidFill>
            <a:prstDash val="solid"/>
          </a:ln>
        </p:spPr>
      </p:sp>
      <p:sp>
        <p:nvSpPr>
          <p:cNvPr id="24" name="Text 20"/>
          <p:cNvSpPr/>
          <p:nvPr/>
        </p:nvSpPr>
        <p:spPr>
          <a:xfrm>
            <a:off x="4914900" y="2484881"/>
            <a:ext cx="632222"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Unit Tests</a:t>
            </a:r>
            <a:endParaRPr lang="en-US" sz="568" dirty="0"/>
          </a:p>
        </p:txBody>
      </p:sp>
      <p:sp>
        <p:nvSpPr>
          <p:cNvPr id="25" name="Shape 21"/>
          <p:cNvSpPr/>
          <p:nvPr/>
        </p:nvSpPr>
        <p:spPr>
          <a:xfrm>
            <a:off x="5575697" y="2484881"/>
            <a:ext cx="833698" cy="160734"/>
          </a:xfrm>
          <a:prstGeom prst="rect">
            <a:avLst/>
          </a:prstGeom>
          <a:solidFill>
            <a:srgbClr val="064020">
              <a:alpha val="13000"/>
            </a:srgbClr>
          </a:solidFill>
          <a:ln w="9144">
            <a:solidFill>
              <a:srgbClr val="065F46"/>
            </a:solidFill>
            <a:prstDash val="solid"/>
          </a:ln>
        </p:spPr>
      </p:sp>
      <p:sp>
        <p:nvSpPr>
          <p:cNvPr id="26" name="Text 22"/>
          <p:cNvSpPr/>
          <p:nvPr/>
        </p:nvSpPr>
        <p:spPr>
          <a:xfrm>
            <a:off x="5575697" y="2484881"/>
            <a:ext cx="83369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Class Coverage</a:t>
            </a:r>
            <a:endParaRPr lang="en-US" sz="568" dirty="0"/>
          </a:p>
        </p:txBody>
      </p:sp>
      <p:sp>
        <p:nvSpPr>
          <p:cNvPr id="27" name="Shape 23"/>
          <p:cNvSpPr/>
          <p:nvPr/>
        </p:nvSpPr>
        <p:spPr>
          <a:xfrm>
            <a:off x="6437970" y="2484881"/>
            <a:ext cx="884039" cy="160734"/>
          </a:xfrm>
          <a:prstGeom prst="rect">
            <a:avLst/>
          </a:prstGeom>
          <a:solidFill>
            <a:srgbClr val="064020">
              <a:alpha val="13000"/>
            </a:srgbClr>
          </a:solidFill>
          <a:ln w="9144">
            <a:solidFill>
              <a:srgbClr val="065F46"/>
            </a:solidFill>
            <a:prstDash val="solid"/>
          </a:ln>
        </p:spPr>
      </p:sp>
      <p:sp>
        <p:nvSpPr>
          <p:cNvPr id="28" name="Text 24"/>
          <p:cNvSpPr/>
          <p:nvPr/>
        </p:nvSpPr>
        <p:spPr>
          <a:xfrm>
            <a:off x="6437970" y="2484881"/>
            <a:ext cx="884039"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Module Coverage</a:t>
            </a:r>
            <a:endParaRPr lang="en-US" sz="568" dirty="0"/>
          </a:p>
        </p:txBody>
      </p:sp>
      <p:sp>
        <p:nvSpPr>
          <p:cNvPr id="29" name="Shape 25"/>
          <p:cNvSpPr/>
          <p:nvPr/>
        </p:nvSpPr>
        <p:spPr>
          <a:xfrm>
            <a:off x="7350584" y="2484881"/>
            <a:ext cx="984777" cy="160734"/>
          </a:xfrm>
          <a:prstGeom prst="rect">
            <a:avLst/>
          </a:prstGeom>
          <a:solidFill>
            <a:srgbClr val="064020">
              <a:alpha val="13000"/>
            </a:srgbClr>
          </a:solidFill>
          <a:ln w="9144">
            <a:solidFill>
              <a:srgbClr val="065F46"/>
            </a:solidFill>
            <a:prstDash val="solid"/>
          </a:ln>
        </p:spPr>
      </p:sp>
      <p:sp>
        <p:nvSpPr>
          <p:cNvPr id="30" name="Text 26"/>
          <p:cNvSpPr/>
          <p:nvPr/>
        </p:nvSpPr>
        <p:spPr>
          <a:xfrm>
            <a:off x="7350584" y="2484881"/>
            <a:ext cx="984777"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Integration Tests</a:t>
            </a:r>
            <a:endParaRPr lang="en-US" sz="568" dirty="0"/>
          </a:p>
        </p:txBody>
      </p:sp>
      <p:sp>
        <p:nvSpPr>
          <p:cNvPr id="31" name="Shape 27"/>
          <p:cNvSpPr/>
          <p:nvPr/>
        </p:nvSpPr>
        <p:spPr>
          <a:xfrm>
            <a:off x="4914900" y="2674190"/>
            <a:ext cx="833698" cy="160734"/>
          </a:xfrm>
          <a:prstGeom prst="rect">
            <a:avLst/>
          </a:prstGeom>
          <a:solidFill>
            <a:srgbClr val="064020">
              <a:alpha val="13000"/>
            </a:srgbClr>
          </a:solidFill>
          <a:ln w="9144">
            <a:solidFill>
              <a:srgbClr val="065F46"/>
            </a:solidFill>
            <a:prstDash val="solid"/>
          </a:ln>
        </p:spPr>
      </p:sp>
      <p:sp>
        <p:nvSpPr>
          <p:cNvPr id="32" name="Text 28"/>
          <p:cNvSpPr/>
          <p:nvPr/>
        </p:nvSpPr>
        <p:spPr>
          <a:xfrm>
            <a:off x="4914900" y="2674190"/>
            <a:ext cx="83369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E2E Functional</a:t>
            </a:r>
            <a:endParaRPr lang="en-US" sz="568" dirty="0"/>
          </a:p>
        </p:txBody>
      </p:sp>
      <p:sp>
        <p:nvSpPr>
          <p:cNvPr id="33" name="Shape 29"/>
          <p:cNvSpPr/>
          <p:nvPr/>
        </p:nvSpPr>
        <p:spPr>
          <a:xfrm>
            <a:off x="5777173" y="2674190"/>
            <a:ext cx="1035146" cy="160734"/>
          </a:xfrm>
          <a:prstGeom prst="rect">
            <a:avLst/>
          </a:prstGeom>
          <a:solidFill>
            <a:srgbClr val="064020">
              <a:alpha val="13000"/>
            </a:srgbClr>
          </a:solidFill>
          <a:ln w="9144">
            <a:solidFill>
              <a:srgbClr val="065F46"/>
            </a:solidFill>
            <a:prstDash val="solid"/>
          </a:ln>
        </p:spPr>
      </p:sp>
      <p:sp>
        <p:nvSpPr>
          <p:cNvPr id="34" name="Text 30"/>
          <p:cNvSpPr/>
          <p:nvPr/>
        </p:nvSpPr>
        <p:spPr>
          <a:xfrm>
            <a:off x="5777173" y="2674190"/>
            <a:ext cx="1035146"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System Integration</a:t>
            </a:r>
            <a:endParaRPr lang="en-US" sz="568" dirty="0"/>
          </a:p>
        </p:txBody>
      </p:sp>
      <p:sp>
        <p:nvSpPr>
          <p:cNvPr id="35" name="Text 31"/>
          <p:cNvSpPr/>
          <p:nvPr/>
        </p:nvSpPr>
        <p:spPr>
          <a:xfrm>
            <a:off x="514350" y="3228082"/>
            <a:ext cx="3764756"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F59E0B"/>
                </a:solidFill>
                <a:latin typeface="JetBrains Mono" pitchFamily="34" charset="0"/>
                <a:ea typeface="JetBrains Mono" pitchFamily="34" charset="-122"/>
                <a:cs typeface="JetBrains Mono" pitchFamily="34" charset="-120"/>
              </a:rPr>
              <a:t>03 // QUALITY ASSURANCE</a:t>
            </a:r>
            <a:endParaRPr lang="en-US" sz="568" dirty="0"/>
          </a:p>
        </p:txBody>
      </p:sp>
      <p:sp>
        <p:nvSpPr>
          <p:cNvPr id="36" name="Text 32"/>
          <p:cNvSpPr/>
          <p:nvPr/>
        </p:nvSpPr>
        <p:spPr>
          <a:xfrm>
            <a:off x="514350" y="3445966"/>
            <a:ext cx="3764756" cy="377168"/>
          </a:xfrm>
          <a:prstGeom prst="rect">
            <a:avLst/>
          </a:prstGeom>
          <a:noFill/>
          <a:ln/>
        </p:spPr>
        <p:txBody>
          <a:bodyPr wrap="squar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Quality</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
</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Assurance</a:t>
            </a:r>
            <a:endParaRPr lang="en-US" sz="1090" dirty="0"/>
          </a:p>
        </p:txBody>
      </p:sp>
      <p:sp>
        <p:nvSpPr>
          <p:cNvPr id="37" name="Text 33"/>
          <p:cNvSpPr/>
          <p:nvPr/>
        </p:nvSpPr>
        <p:spPr>
          <a:xfrm>
            <a:off x="514350" y="4030303"/>
            <a:ext cx="3764756" cy="398571"/>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Automated security vulnerability scanning, performance profiling and optimisation, and WCAG 2.2 AAA accessibility certification — with full audit trails and automated issue resolution.</a:t>
            </a:r>
            <a:endParaRPr lang="en-US" sz="621" dirty="0"/>
          </a:p>
        </p:txBody>
      </p:sp>
      <p:sp>
        <p:nvSpPr>
          <p:cNvPr id="38" name="Shape 34"/>
          <p:cNvSpPr/>
          <p:nvPr/>
        </p:nvSpPr>
        <p:spPr>
          <a:xfrm>
            <a:off x="514350" y="4543174"/>
            <a:ext cx="984777" cy="160734"/>
          </a:xfrm>
          <a:prstGeom prst="rect">
            <a:avLst/>
          </a:prstGeom>
          <a:solidFill>
            <a:srgbClr val="78350F">
              <a:alpha val="13000"/>
            </a:srgbClr>
          </a:solidFill>
          <a:ln w="9144">
            <a:solidFill>
              <a:srgbClr val="92400E"/>
            </a:solidFill>
            <a:prstDash val="solid"/>
          </a:ln>
        </p:spPr>
      </p:sp>
      <p:sp>
        <p:nvSpPr>
          <p:cNvPr id="39" name="Text 35"/>
          <p:cNvSpPr/>
          <p:nvPr/>
        </p:nvSpPr>
        <p:spPr>
          <a:xfrm>
            <a:off x="514350" y="4543174"/>
            <a:ext cx="984777"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Security Scanning</a:t>
            </a:r>
            <a:endParaRPr lang="en-US" sz="568" dirty="0"/>
          </a:p>
        </p:txBody>
      </p:sp>
      <p:sp>
        <p:nvSpPr>
          <p:cNvPr id="40" name="Shape 36"/>
          <p:cNvSpPr/>
          <p:nvPr/>
        </p:nvSpPr>
        <p:spPr>
          <a:xfrm>
            <a:off x="1527702" y="4543174"/>
            <a:ext cx="1337332" cy="160734"/>
          </a:xfrm>
          <a:prstGeom prst="rect">
            <a:avLst/>
          </a:prstGeom>
          <a:solidFill>
            <a:srgbClr val="78350F">
              <a:alpha val="13000"/>
            </a:srgbClr>
          </a:solidFill>
          <a:ln w="9144">
            <a:solidFill>
              <a:srgbClr val="92400E"/>
            </a:solidFill>
            <a:prstDash val="solid"/>
          </a:ln>
        </p:spPr>
      </p:sp>
      <p:sp>
        <p:nvSpPr>
          <p:cNvPr id="41" name="Text 37"/>
          <p:cNvSpPr/>
          <p:nvPr/>
        </p:nvSpPr>
        <p:spPr>
          <a:xfrm>
            <a:off x="1527702" y="4543174"/>
            <a:ext cx="1337332"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Performance Optimisation</a:t>
            </a:r>
            <a:endParaRPr lang="en-US" sz="568" dirty="0"/>
          </a:p>
        </p:txBody>
      </p:sp>
      <p:sp>
        <p:nvSpPr>
          <p:cNvPr id="42" name="Shape 38"/>
          <p:cNvSpPr/>
          <p:nvPr/>
        </p:nvSpPr>
        <p:spPr>
          <a:xfrm>
            <a:off x="2893609" y="4543174"/>
            <a:ext cx="732960" cy="160734"/>
          </a:xfrm>
          <a:prstGeom prst="rect">
            <a:avLst/>
          </a:prstGeom>
          <a:solidFill>
            <a:srgbClr val="78350F">
              <a:alpha val="13000"/>
            </a:srgbClr>
          </a:solidFill>
          <a:ln w="9144">
            <a:solidFill>
              <a:srgbClr val="92400E"/>
            </a:solidFill>
            <a:prstDash val="solid"/>
          </a:ln>
        </p:spPr>
      </p:sp>
      <p:sp>
        <p:nvSpPr>
          <p:cNvPr id="43" name="Text 39"/>
          <p:cNvSpPr/>
          <p:nvPr/>
        </p:nvSpPr>
        <p:spPr>
          <a:xfrm>
            <a:off x="2893609" y="4543174"/>
            <a:ext cx="732960"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WCAG 2.2 AAA</a:t>
            </a:r>
            <a:endParaRPr lang="en-US" sz="568" dirty="0"/>
          </a:p>
        </p:txBody>
      </p:sp>
      <p:sp>
        <p:nvSpPr>
          <p:cNvPr id="44" name="Shape 40"/>
          <p:cNvSpPr/>
          <p:nvPr/>
        </p:nvSpPr>
        <p:spPr>
          <a:xfrm>
            <a:off x="514350" y="4732483"/>
            <a:ext cx="1135856" cy="160734"/>
          </a:xfrm>
          <a:prstGeom prst="rect">
            <a:avLst/>
          </a:prstGeom>
          <a:solidFill>
            <a:srgbClr val="78350F">
              <a:alpha val="13000"/>
            </a:srgbClr>
          </a:solidFill>
          <a:ln w="9144">
            <a:solidFill>
              <a:srgbClr val="92400E"/>
            </a:solidFill>
            <a:prstDash val="solid"/>
          </a:ln>
        </p:spPr>
      </p:sp>
      <p:sp>
        <p:nvSpPr>
          <p:cNvPr id="45" name="Text 41"/>
          <p:cNvSpPr/>
          <p:nvPr/>
        </p:nvSpPr>
        <p:spPr>
          <a:xfrm>
            <a:off x="514350" y="4732483"/>
            <a:ext cx="1135856"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Automated Resolution</a:t>
            </a:r>
            <a:endParaRPr lang="en-US" sz="568" dirty="0"/>
          </a:p>
        </p:txBody>
      </p:sp>
      <p:sp>
        <p:nvSpPr>
          <p:cNvPr id="46" name="Text 42"/>
          <p:cNvSpPr/>
          <p:nvPr/>
        </p:nvSpPr>
        <p:spPr>
          <a:xfrm>
            <a:off x="4914900" y="3228082"/>
            <a:ext cx="37147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A78BFA"/>
                </a:solidFill>
                <a:latin typeface="JetBrains Mono" pitchFamily="34" charset="0"/>
                <a:ea typeface="JetBrains Mono" pitchFamily="34" charset="-122"/>
                <a:cs typeface="JetBrains Mono" pitchFamily="34" charset="-120"/>
              </a:rPr>
              <a:t>04 // SDLC AUTOMATION</a:t>
            </a:r>
            <a:endParaRPr lang="en-US" sz="568" dirty="0"/>
          </a:p>
        </p:txBody>
      </p:sp>
      <p:sp>
        <p:nvSpPr>
          <p:cNvPr id="47" name="Text 43"/>
          <p:cNvSpPr/>
          <p:nvPr/>
        </p:nvSpPr>
        <p:spPr>
          <a:xfrm>
            <a:off x="4914900" y="3445966"/>
            <a:ext cx="3714750" cy="377168"/>
          </a:xfrm>
          <a:prstGeom prst="rect">
            <a:avLst/>
          </a:prstGeom>
          <a:noFill/>
          <a:ln/>
        </p:spPr>
        <p:txBody>
          <a:bodyPr wrap="squar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SDLC</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
</a:t>
            </a:r>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Automation</a:t>
            </a:r>
            <a:endParaRPr lang="en-US" sz="1090" dirty="0"/>
          </a:p>
        </p:txBody>
      </p:sp>
      <p:sp>
        <p:nvSpPr>
          <p:cNvPr id="48" name="Text 44"/>
          <p:cNvSpPr/>
          <p:nvPr/>
        </p:nvSpPr>
        <p:spPr>
          <a:xfrm>
            <a:off x="4914900" y="4030303"/>
            <a:ext cx="3714750" cy="398571"/>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End-to-end automation of the software development lifecycle: AI-powered code reviews, documentation updates, defect fixes, test optimisation, test automation generation, and test execution orchestration.</a:t>
            </a:r>
            <a:endParaRPr lang="en-US" sz="621" dirty="0"/>
          </a:p>
        </p:txBody>
      </p:sp>
      <p:sp>
        <p:nvSpPr>
          <p:cNvPr id="49" name="Shape 45"/>
          <p:cNvSpPr/>
          <p:nvPr/>
        </p:nvSpPr>
        <p:spPr>
          <a:xfrm>
            <a:off x="4914900" y="4543174"/>
            <a:ext cx="732960" cy="160734"/>
          </a:xfrm>
          <a:prstGeom prst="rect">
            <a:avLst/>
          </a:prstGeom>
          <a:solidFill>
            <a:srgbClr val="4C1D95">
              <a:alpha val="13000"/>
            </a:srgbClr>
          </a:solidFill>
          <a:ln w="9144">
            <a:solidFill>
              <a:srgbClr val="5B21B6"/>
            </a:solidFill>
            <a:prstDash val="solid"/>
          </a:ln>
        </p:spPr>
      </p:sp>
      <p:sp>
        <p:nvSpPr>
          <p:cNvPr id="50" name="Text 46"/>
          <p:cNvSpPr/>
          <p:nvPr/>
        </p:nvSpPr>
        <p:spPr>
          <a:xfrm>
            <a:off x="4914900" y="4543174"/>
            <a:ext cx="732960"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Code Reviews</a:t>
            </a:r>
            <a:endParaRPr lang="en-US" sz="568" dirty="0"/>
          </a:p>
        </p:txBody>
      </p:sp>
      <p:sp>
        <p:nvSpPr>
          <p:cNvPr id="51" name="Shape 47"/>
          <p:cNvSpPr/>
          <p:nvPr/>
        </p:nvSpPr>
        <p:spPr>
          <a:xfrm>
            <a:off x="5676435" y="4543174"/>
            <a:ext cx="1186225" cy="160734"/>
          </a:xfrm>
          <a:prstGeom prst="rect">
            <a:avLst/>
          </a:prstGeom>
          <a:solidFill>
            <a:srgbClr val="4C1D95">
              <a:alpha val="13000"/>
            </a:srgbClr>
          </a:solidFill>
          <a:ln w="9144">
            <a:solidFill>
              <a:srgbClr val="5B21B6"/>
            </a:solidFill>
            <a:prstDash val="solid"/>
          </a:ln>
        </p:spPr>
      </p:sp>
      <p:sp>
        <p:nvSpPr>
          <p:cNvPr id="52" name="Text 48"/>
          <p:cNvSpPr/>
          <p:nvPr/>
        </p:nvSpPr>
        <p:spPr>
          <a:xfrm>
            <a:off x="5676435" y="4543174"/>
            <a:ext cx="1186225"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Documentation Updates</a:t>
            </a:r>
            <a:endParaRPr lang="en-US" sz="568" dirty="0"/>
          </a:p>
        </p:txBody>
      </p:sp>
      <p:sp>
        <p:nvSpPr>
          <p:cNvPr id="53" name="Shape 49"/>
          <p:cNvSpPr/>
          <p:nvPr/>
        </p:nvSpPr>
        <p:spPr>
          <a:xfrm>
            <a:off x="6891235" y="4543174"/>
            <a:ext cx="732960" cy="160734"/>
          </a:xfrm>
          <a:prstGeom prst="rect">
            <a:avLst/>
          </a:prstGeom>
          <a:solidFill>
            <a:srgbClr val="4C1D95">
              <a:alpha val="13000"/>
            </a:srgbClr>
          </a:solidFill>
          <a:ln w="9144">
            <a:solidFill>
              <a:srgbClr val="5B21B6"/>
            </a:solidFill>
            <a:prstDash val="solid"/>
          </a:ln>
        </p:spPr>
      </p:sp>
      <p:sp>
        <p:nvSpPr>
          <p:cNvPr id="54" name="Text 50"/>
          <p:cNvSpPr/>
          <p:nvPr/>
        </p:nvSpPr>
        <p:spPr>
          <a:xfrm>
            <a:off x="6891235" y="4543174"/>
            <a:ext cx="732960"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Defect Fixes</a:t>
            </a:r>
            <a:endParaRPr lang="en-US" sz="568" dirty="0"/>
          </a:p>
        </p:txBody>
      </p:sp>
      <p:sp>
        <p:nvSpPr>
          <p:cNvPr id="55" name="Shape 51"/>
          <p:cNvSpPr/>
          <p:nvPr/>
        </p:nvSpPr>
        <p:spPr>
          <a:xfrm>
            <a:off x="4914900" y="4732483"/>
            <a:ext cx="984777" cy="160734"/>
          </a:xfrm>
          <a:prstGeom prst="rect">
            <a:avLst/>
          </a:prstGeom>
          <a:solidFill>
            <a:srgbClr val="4C1D95">
              <a:alpha val="13000"/>
            </a:srgbClr>
          </a:solidFill>
          <a:ln w="9144">
            <a:solidFill>
              <a:srgbClr val="5B21B6"/>
            </a:solidFill>
            <a:prstDash val="solid"/>
          </a:ln>
        </p:spPr>
      </p:sp>
      <p:sp>
        <p:nvSpPr>
          <p:cNvPr id="56" name="Text 52"/>
          <p:cNvSpPr/>
          <p:nvPr/>
        </p:nvSpPr>
        <p:spPr>
          <a:xfrm>
            <a:off x="4914900" y="4732483"/>
            <a:ext cx="984777"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Test Optimisation</a:t>
            </a:r>
            <a:endParaRPr lang="en-US" sz="568" dirty="0"/>
          </a:p>
        </p:txBody>
      </p:sp>
      <p:sp>
        <p:nvSpPr>
          <p:cNvPr id="57" name="Shape 53"/>
          <p:cNvSpPr/>
          <p:nvPr/>
        </p:nvSpPr>
        <p:spPr>
          <a:xfrm>
            <a:off x="4914900" y="4732483"/>
            <a:ext cx="1186225" cy="160734"/>
          </a:xfrm>
          <a:prstGeom prst="rect">
            <a:avLst/>
          </a:prstGeom>
          <a:solidFill>
            <a:srgbClr val="4C1D95">
              <a:alpha val="13000"/>
            </a:srgbClr>
          </a:solidFill>
          <a:ln w="9144">
            <a:solidFill>
              <a:srgbClr val="5B21B6"/>
            </a:solidFill>
            <a:prstDash val="solid"/>
          </a:ln>
        </p:spPr>
      </p:sp>
      <p:sp>
        <p:nvSpPr>
          <p:cNvPr id="58" name="Text 54"/>
          <p:cNvSpPr/>
          <p:nvPr/>
        </p:nvSpPr>
        <p:spPr>
          <a:xfrm>
            <a:off x="4914900" y="4732483"/>
            <a:ext cx="1186225"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Automation Generation</a:t>
            </a:r>
            <a:endParaRPr lang="en-US" sz="568" dirty="0"/>
          </a:p>
        </p:txBody>
      </p:sp>
      <p:sp>
        <p:nvSpPr>
          <p:cNvPr id="59" name="Shape 55"/>
          <p:cNvSpPr/>
          <p:nvPr/>
        </p:nvSpPr>
        <p:spPr>
          <a:xfrm>
            <a:off x="6129700" y="4732483"/>
            <a:ext cx="833698" cy="160734"/>
          </a:xfrm>
          <a:prstGeom prst="rect">
            <a:avLst/>
          </a:prstGeom>
          <a:solidFill>
            <a:srgbClr val="4C1D95">
              <a:alpha val="13000"/>
            </a:srgbClr>
          </a:solidFill>
          <a:ln w="9144">
            <a:solidFill>
              <a:srgbClr val="5B21B6"/>
            </a:solidFill>
            <a:prstDash val="solid"/>
          </a:ln>
        </p:spPr>
      </p:sp>
      <p:sp>
        <p:nvSpPr>
          <p:cNvPr id="60" name="Text 56"/>
          <p:cNvSpPr/>
          <p:nvPr/>
        </p:nvSpPr>
        <p:spPr>
          <a:xfrm>
            <a:off x="6129700" y="4732483"/>
            <a:ext cx="83369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Test Execution</a:t>
            </a:r>
            <a:endParaRPr lang="en-US" sz="568" dirty="0"/>
          </a:p>
        </p:txBody>
      </p:sp>
      <p:sp>
        <p:nvSpPr>
          <p:cNvPr id="61" name="Text 57"/>
          <p:cNvSpPr/>
          <p:nvPr/>
        </p:nvSpPr>
        <p:spPr>
          <a:xfrm>
            <a:off x="8304609" y="4797028"/>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06 / 18</a:t>
            </a:r>
            <a:endParaRPr lang="en-US" sz="56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892969"/>
          </a:xfrm>
          <a:prstGeom prst="rect">
            <a:avLst/>
          </a:prstGeom>
          <a:solidFill>
            <a:srgbClr val="000000">
              <a:alpha val="0"/>
            </a:srgbClr>
          </a:solidFill>
          <a:ln/>
        </p:spPr>
      </p:sp>
      <p:sp>
        <p:nvSpPr>
          <p:cNvPr id="5" name="Shape 1"/>
          <p:cNvSpPr/>
          <p:nvPr/>
        </p:nvSpPr>
        <p:spPr>
          <a:xfrm>
            <a:off x="0" y="885825"/>
            <a:ext cx="9144000" cy="7144"/>
          </a:xfrm>
          <a:prstGeom prst="rect">
            <a:avLst/>
          </a:prstGeom>
          <a:solidFill>
            <a:srgbClr val="1E293B"/>
          </a:solidFill>
          <a:ln/>
        </p:spPr>
      </p:sp>
      <p:sp>
        <p:nvSpPr>
          <p:cNvPr id="6" name="Text 2"/>
          <p:cNvSpPr/>
          <p:nvPr/>
        </p:nvSpPr>
        <p:spPr>
          <a:xfrm>
            <a:off x="514350" y="257175"/>
            <a:ext cx="2212777"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AI LAYER</a:t>
            </a:r>
            <a:endParaRPr lang="en-US" sz="568" dirty="0"/>
          </a:p>
        </p:txBody>
      </p:sp>
      <p:sp>
        <p:nvSpPr>
          <p:cNvPr id="7" name="Text 3"/>
          <p:cNvSpPr/>
          <p:nvPr/>
        </p:nvSpPr>
        <p:spPr>
          <a:xfrm>
            <a:off x="514350" y="403622"/>
            <a:ext cx="2212777"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AI Decision Module</a:t>
            </a:r>
            <a:endParaRPr lang="en-US" sz="1705" dirty="0"/>
          </a:p>
        </p:txBody>
      </p:sp>
      <p:sp>
        <p:nvSpPr>
          <p:cNvPr id="8" name="Shape 4"/>
          <p:cNvSpPr/>
          <p:nvPr/>
        </p:nvSpPr>
        <p:spPr>
          <a:xfrm>
            <a:off x="7057299" y="507206"/>
            <a:ext cx="1572351" cy="207169"/>
          </a:xfrm>
          <a:prstGeom prst="rect">
            <a:avLst/>
          </a:prstGeom>
          <a:solidFill>
            <a:srgbClr val="10B981">
              <a:alpha val="10000"/>
            </a:srgbClr>
          </a:solidFill>
          <a:ln w="9144">
            <a:solidFill>
              <a:srgbClr val="10B981">
                <a:alpha val="30000"/>
              </a:srgbClr>
            </a:solidFill>
            <a:prstDash val="solid"/>
          </a:ln>
        </p:spPr>
      </p:sp>
      <p:sp>
        <p:nvSpPr>
          <p:cNvPr id="9" name="Text 5"/>
          <p:cNvSpPr/>
          <p:nvPr/>
        </p:nvSpPr>
        <p:spPr>
          <a:xfrm>
            <a:off x="7057299" y="507206"/>
            <a:ext cx="1572351" cy="207169"/>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ZERO CLOUD DEPENDENCIES</a:t>
            </a:r>
            <a:endParaRPr lang="en-US" sz="568" dirty="0"/>
          </a:p>
        </p:txBody>
      </p:sp>
      <p:sp>
        <p:nvSpPr>
          <p:cNvPr id="10" name="Text 6"/>
          <p:cNvSpPr/>
          <p:nvPr/>
        </p:nvSpPr>
        <p:spPr>
          <a:xfrm>
            <a:off x="514350" y="1085850"/>
            <a:ext cx="3193256"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LOCAL CPU MODELS VIA OLLAMA</a:t>
            </a:r>
            <a:endParaRPr lang="en-US" sz="568" dirty="0"/>
          </a:p>
        </p:txBody>
      </p:sp>
      <p:sp>
        <p:nvSpPr>
          <p:cNvPr id="11" name="Text 7"/>
          <p:cNvSpPr/>
          <p:nvPr/>
        </p:nvSpPr>
        <p:spPr>
          <a:xfrm>
            <a:off x="514350" y="1439466"/>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01</a:t>
            </a:r>
            <a:endParaRPr lang="en-US" sz="568" dirty="0"/>
          </a:p>
        </p:txBody>
      </p:sp>
      <p:sp>
        <p:nvSpPr>
          <p:cNvPr id="12" name="Text 8"/>
          <p:cNvSpPr/>
          <p:nvPr/>
        </p:nvSpPr>
        <p:spPr>
          <a:xfrm>
            <a:off x="771525" y="1418034"/>
            <a:ext cx="2936081"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Granite 4</a:t>
            </a:r>
            <a:endParaRPr lang="en-US" sz="885" dirty="0"/>
          </a:p>
        </p:txBody>
      </p:sp>
      <p:sp>
        <p:nvSpPr>
          <p:cNvPr id="13" name="Shape 9"/>
          <p:cNvSpPr/>
          <p:nvPr/>
        </p:nvSpPr>
        <p:spPr>
          <a:xfrm>
            <a:off x="771525" y="1619845"/>
            <a:ext cx="834396" cy="146447"/>
          </a:xfrm>
          <a:prstGeom prst="rect">
            <a:avLst/>
          </a:prstGeom>
          <a:solidFill>
            <a:srgbClr val="3B82F6">
              <a:alpha val="10000"/>
            </a:srgbClr>
          </a:solidFill>
          <a:ln w="9144">
            <a:solidFill>
              <a:srgbClr val="3B82F6">
                <a:alpha val="25000"/>
              </a:srgbClr>
            </a:solidFill>
            <a:prstDash val="solid"/>
          </a:ln>
        </p:spPr>
      </p:sp>
      <p:sp>
        <p:nvSpPr>
          <p:cNvPr id="14" name="Text 10"/>
          <p:cNvSpPr/>
          <p:nvPr/>
        </p:nvSpPr>
        <p:spPr>
          <a:xfrm>
            <a:off x="771525" y="1619845"/>
            <a:ext cx="834396" cy="146447"/>
          </a:xfrm>
          <a:prstGeom prst="rect">
            <a:avLst/>
          </a:prstGeom>
          <a:noFill/>
          <a:ln/>
        </p:spPr>
        <p:txBody>
          <a:bodyPr wrap="square" lIns="68072" tIns="17018" rIns="68072" bIns="17018"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CODE ANALYSIS</a:t>
            </a:r>
            <a:endParaRPr lang="en-US" sz="568" dirty="0"/>
          </a:p>
        </p:txBody>
      </p:sp>
      <p:sp>
        <p:nvSpPr>
          <p:cNvPr id="15" name="Text 11"/>
          <p:cNvSpPr/>
          <p:nvPr/>
        </p:nvSpPr>
        <p:spPr>
          <a:xfrm>
            <a:off x="771525" y="1802011"/>
            <a:ext cx="29360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IBM · 8B params · INT4 quantised · ~4 GB RAM</a:t>
            </a:r>
            <a:endParaRPr lang="en-US" sz="568" dirty="0"/>
          </a:p>
        </p:txBody>
      </p:sp>
      <p:sp>
        <p:nvSpPr>
          <p:cNvPr id="16" name="Text 12"/>
          <p:cNvSpPr/>
          <p:nvPr/>
        </p:nvSpPr>
        <p:spPr>
          <a:xfrm>
            <a:off x="514350" y="2162770"/>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02</a:t>
            </a:r>
            <a:endParaRPr lang="en-US" sz="568" dirty="0"/>
          </a:p>
        </p:txBody>
      </p:sp>
      <p:sp>
        <p:nvSpPr>
          <p:cNvPr id="17" name="Text 13"/>
          <p:cNvSpPr/>
          <p:nvPr/>
        </p:nvSpPr>
        <p:spPr>
          <a:xfrm>
            <a:off x="771525" y="2141339"/>
            <a:ext cx="2936081"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Phi-3</a:t>
            </a:r>
            <a:endParaRPr lang="en-US" sz="885" dirty="0"/>
          </a:p>
        </p:txBody>
      </p:sp>
      <p:sp>
        <p:nvSpPr>
          <p:cNvPr id="18" name="Shape 14"/>
          <p:cNvSpPr/>
          <p:nvPr/>
        </p:nvSpPr>
        <p:spPr>
          <a:xfrm>
            <a:off x="771525" y="2343150"/>
            <a:ext cx="1268741" cy="146447"/>
          </a:xfrm>
          <a:prstGeom prst="rect">
            <a:avLst/>
          </a:prstGeom>
          <a:solidFill>
            <a:srgbClr val="10B981">
              <a:alpha val="10000"/>
            </a:srgbClr>
          </a:solidFill>
          <a:ln w="9144">
            <a:solidFill>
              <a:srgbClr val="10B981">
                <a:alpha val="25000"/>
              </a:srgbClr>
            </a:solidFill>
            <a:prstDash val="solid"/>
          </a:ln>
        </p:spPr>
      </p:sp>
      <p:sp>
        <p:nvSpPr>
          <p:cNvPr id="19" name="Text 15"/>
          <p:cNvSpPr/>
          <p:nvPr/>
        </p:nvSpPr>
        <p:spPr>
          <a:xfrm>
            <a:off x="771525" y="2343150"/>
            <a:ext cx="1268741" cy="146447"/>
          </a:xfrm>
          <a:prstGeom prst="rect">
            <a:avLst/>
          </a:prstGeom>
          <a:noFill/>
          <a:ln/>
        </p:spPr>
        <p:txBody>
          <a:bodyPr wrap="square" lIns="68072" tIns="17018" rIns="68072" bIns="17018"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LIGHTWEIGHT REASONING</a:t>
            </a:r>
            <a:endParaRPr lang="en-US" sz="568" dirty="0"/>
          </a:p>
        </p:txBody>
      </p:sp>
      <p:sp>
        <p:nvSpPr>
          <p:cNvPr id="20" name="Text 16"/>
          <p:cNvSpPr/>
          <p:nvPr/>
        </p:nvSpPr>
        <p:spPr>
          <a:xfrm>
            <a:off x="771525" y="2525316"/>
            <a:ext cx="29360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Microsoft · 3.8B params · INT4 · ~2.5 GB RAM</a:t>
            </a:r>
            <a:endParaRPr lang="en-US" sz="568" dirty="0"/>
          </a:p>
        </p:txBody>
      </p:sp>
      <p:sp>
        <p:nvSpPr>
          <p:cNvPr id="21" name="Text 17"/>
          <p:cNvSpPr/>
          <p:nvPr/>
        </p:nvSpPr>
        <p:spPr>
          <a:xfrm>
            <a:off x="514350" y="2886075"/>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03</a:t>
            </a:r>
            <a:endParaRPr lang="en-US" sz="568" dirty="0"/>
          </a:p>
        </p:txBody>
      </p:sp>
      <p:sp>
        <p:nvSpPr>
          <p:cNvPr id="22" name="Text 18"/>
          <p:cNvSpPr/>
          <p:nvPr/>
        </p:nvSpPr>
        <p:spPr>
          <a:xfrm>
            <a:off x="771525" y="2864644"/>
            <a:ext cx="2936081"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Llama 3 8B / 70B</a:t>
            </a:r>
            <a:endParaRPr lang="en-US" sz="885" dirty="0"/>
          </a:p>
        </p:txBody>
      </p:sp>
      <p:sp>
        <p:nvSpPr>
          <p:cNvPr id="23" name="Shape 19"/>
          <p:cNvSpPr/>
          <p:nvPr/>
        </p:nvSpPr>
        <p:spPr>
          <a:xfrm>
            <a:off x="771525" y="3066455"/>
            <a:ext cx="834396" cy="146447"/>
          </a:xfrm>
          <a:prstGeom prst="rect">
            <a:avLst/>
          </a:prstGeom>
          <a:solidFill>
            <a:srgbClr val="A78BFA">
              <a:alpha val="10000"/>
            </a:srgbClr>
          </a:solidFill>
          <a:ln w="9144">
            <a:solidFill>
              <a:srgbClr val="A78BFA">
                <a:alpha val="25000"/>
              </a:srgbClr>
            </a:solidFill>
            <a:prstDash val="solid"/>
          </a:ln>
        </p:spPr>
      </p:sp>
      <p:sp>
        <p:nvSpPr>
          <p:cNvPr id="24" name="Text 20"/>
          <p:cNvSpPr/>
          <p:nvPr/>
        </p:nvSpPr>
        <p:spPr>
          <a:xfrm>
            <a:off x="771525" y="3066455"/>
            <a:ext cx="834396" cy="146447"/>
          </a:xfrm>
          <a:prstGeom prst="rect">
            <a:avLst/>
          </a:prstGeom>
          <a:noFill/>
          <a:ln/>
        </p:spPr>
        <p:txBody>
          <a:bodyPr wrap="square" lIns="68072" tIns="17018" rIns="68072" bIns="17018" rtlCol="0" anchor="t">
            <a:spAutoFit/>
          </a:bodyPr>
          <a:lstStyle/>
          <a:p>
            <a:pPr algn="l" indent="0" marL="0">
              <a:lnSpc>
                <a:spcPts val="700"/>
              </a:lnSpc>
              <a:buNone/>
            </a:pPr>
            <a:r>
              <a:rPr lang="en-US" sz="568" spc="1" kern="0" dirty="0">
                <a:solidFill>
                  <a:srgbClr val="A78BFA"/>
                </a:solidFill>
                <a:latin typeface="JetBrains Mono" pitchFamily="34" charset="0"/>
                <a:ea typeface="JetBrains Mono" pitchFamily="34" charset="-122"/>
                <a:cs typeface="JetBrains Mono" pitchFamily="34" charset="-120"/>
              </a:rPr>
              <a:t>GENERAL TASKS</a:t>
            </a:r>
            <a:endParaRPr lang="en-US" sz="568" dirty="0"/>
          </a:p>
        </p:txBody>
      </p:sp>
      <p:sp>
        <p:nvSpPr>
          <p:cNvPr id="25" name="Text 21"/>
          <p:cNvSpPr/>
          <p:nvPr/>
        </p:nvSpPr>
        <p:spPr>
          <a:xfrm>
            <a:off x="771525" y="3248620"/>
            <a:ext cx="29360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Meta · 8B–70B params · GGUF · 5–40 GB RAM</a:t>
            </a:r>
            <a:endParaRPr lang="en-US" sz="568" dirty="0"/>
          </a:p>
        </p:txBody>
      </p:sp>
      <p:sp>
        <p:nvSpPr>
          <p:cNvPr id="26" name="Text 22"/>
          <p:cNvSpPr/>
          <p:nvPr/>
        </p:nvSpPr>
        <p:spPr>
          <a:xfrm>
            <a:off x="514350" y="3609380"/>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04</a:t>
            </a:r>
            <a:endParaRPr lang="en-US" sz="568" dirty="0"/>
          </a:p>
        </p:txBody>
      </p:sp>
      <p:sp>
        <p:nvSpPr>
          <p:cNvPr id="27" name="Text 23"/>
          <p:cNvSpPr/>
          <p:nvPr/>
        </p:nvSpPr>
        <p:spPr>
          <a:xfrm>
            <a:off x="771525" y="3587948"/>
            <a:ext cx="2936081"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Codestral</a:t>
            </a:r>
            <a:endParaRPr lang="en-US" sz="885" dirty="0"/>
          </a:p>
        </p:txBody>
      </p:sp>
      <p:sp>
        <p:nvSpPr>
          <p:cNvPr id="28" name="Shape 24"/>
          <p:cNvSpPr/>
          <p:nvPr/>
        </p:nvSpPr>
        <p:spPr>
          <a:xfrm>
            <a:off x="771525" y="3789759"/>
            <a:ext cx="942975" cy="146447"/>
          </a:xfrm>
          <a:prstGeom prst="rect">
            <a:avLst/>
          </a:prstGeom>
          <a:solidFill>
            <a:srgbClr val="F59E0B">
              <a:alpha val="10000"/>
            </a:srgbClr>
          </a:solidFill>
          <a:ln w="9144">
            <a:solidFill>
              <a:srgbClr val="F59E0B">
                <a:alpha val="25000"/>
              </a:srgbClr>
            </a:solidFill>
            <a:prstDash val="solid"/>
          </a:ln>
        </p:spPr>
      </p:sp>
      <p:sp>
        <p:nvSpPr>
          <p:cNvPr id="29" name="Text 25"/>
          <p:cNvSpPr/>
          <p:nvPr/>
        </p:nvSpPr>
        <p:spPr>
          <a:xfrm>
            <a:off x="771525" y="3789759"/>
            <a:ext cx="942975" cy="146447"/>
          </a:xfrm>
          <a:prstGeom prst="rect">
            <a:avLst/>
          </a:prstGeom>
          <a:noFill/>
          <a:ln/>
        </p:spPr>
        <p:txBody>
          <a:bodyPr wrap="square" lIns="68072" tIns="17018" rIns="68072" bIns="17018"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CODE GENERATION</a:t>
            </a:r>
            <a:endParaRPr lang="en-US" sz="568" dirty="0"/>
          </a:p>
        </p:txBody>
      </p:sp>
      <p:sp>
        <p:nvSpPr>
          <p:cNvPr id="30" name="Text 26"/>
          <p:cNvSpPr/>
          <p:nvPr/>
        </p:nvSpPr>
        <p:spPr>
          <a:xfrm>
            <a:off x="771525" y="3971925"/>
            <a:ext cx="29360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Mistral · 22B params · Q4_K_M · ~13 GB RAM</a:t>
            </a:r>
            <a:endParaRPr lang="en-US" sz="568" dirty="0"/>
          </a:p>
        </p:txBody>
      </p:sp>
      <p:sp>
        <p:nvSpPr>
          <p:cNvPr id="31" name="Text 27"/>
          <p:cNvSpPr/>
          <p:nvPr/>
        </p:nvSpPr>
        <p:spPr>
          <a:xfrm>
            <a:off x="4343400" y="1085850"/>
            <a:ext cx="42862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CONTROL &amp; SAFETY FEATURES</a:t>
            </a:r>
            <a:endParaRPr lang="en-US" sz="568" dirty="0"/>
          </a:p>
        </p:txBody>
      </p:sp>
      <p:sp>
        <p:nvSpPr>
          <p:cNvPr id="32" name="Shape 28"/>
          <p:cNvSpPr/>
          <p:nvPr/>
        </p:nvSpPr>
        <p:spPr>
          <a:xfrm>
            <a:off x="4343400" y="1418034"/>
            <a:ext cx="228600" cy="228600"/>
          </a:xfrm>
          <a:prstGeom prst="rect">
            <a:avLst/>
          </a:prstGeom>
          <a:solidFill>
            <a:srgbClr val="111827"/>
          </a:solidFill>
          <a:ln w="9144">
            <a:solidFill>
              <a:srgbClr val="1E293B"/>
            </a:solidFill>
            <a:prstDash val="solid"/>
          </a:ln>
        </p:spPr>
      </p:sp>
      <p:sp>
        <p:nvSpPr>
          <p:cNvPr id="33" name="Text 29"/>
          <p:cNvSpPr/>
          <p:nvPr/>
        </p:nvSpPr>
        <p:spPr>
          <a:xfrm>
            <a:off x="4343400" y="1418034"/>
            <a:ext cx="228600" cy="228600"/>
          </a:xfrm>
          <a:prstGeom prst="rect">
            <a:avLst/>
          </a:prstGeom>
          <a:noFill/>
          <a:ln/>
        </p:spPr>
        <p:txBody>
          <a:bodyPr wrap="square" lIns="0" tIns="0" rIns="0" bIns="0" rtlCol="0" anchor="ctr">
            <a:spAutoFit/>
          </a:bodyPr>
          <a:lstStyle/>
          <a:p>
            <a:pPr algn="ctr" indent="0" marL="0">
              <a:lnSpc>
                <a:spcPts val="800"/>
              </a:lnSpc>
              <a:buNone/>
            </a:pPr>
            <a:r>
              <a:rPr lang="en-US" sz="621" dirty="0">
                <a:solidFill>
                  <a:srgbClr val="3B82F6"/>
                </a:solidFill>
                <a:latin typeface="JetBrains Mono" pitchFamily="34" charset="0"/>
                <a:ea typeface="JetBrains Mono" pitchFamily="34" charset="-122"/>
                <a:cs typeface="JetBrains Mono" pitchFamily="34" charset="-120"/>
              </a:rPr>
              <a:t>CF</a:t>
            </a:r>
            <a:endParaRPr lang="en-US" sz="621" dirty="0"/>
          </a:p>
        </p:txBody>
      </p:sp>
      <p:sp>
        <p:nvSpPr>
          <p:cNvPr id="34" name="Text 30"/>
          <p:cNvSpPr/>
          <p:nvPr/>
        </p:nvSpPr>
        <p:spPr>
          <a:xfrm>
            <a:off x="4672013" y="1418034"/>
            <a:ext cx="3957638"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Confidence Floor</a:t>
            </a:r>
            <a:endParaRPr lang="en-US" sz="683" dirty="0"/>
          </a:p>
        </p:txBody>
      </p:sp>
      <p:sp>
        <p:nvSpPr>
          <p:cNvPr id="35" name="Text 31"/>
          <p:cNvSpPr/>
          <p:nvPr/>
        </p:nvSpPr>
        <p:spPr>
          <a:xfrm>
            <a:off x="4672013" y="1568053"/>
            <a:ext cx="3957638"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Per-feature-group threshold (0–100%). Interventions below the floor escalate to Intern Mode approval even in Autonomous Mode.</a:t>
            </a:r>
            <a:endParaRPr lang="en-US" sz="621" dirty="0"/>
          </a:p>
        </p:txBody>
      </p:sp>
      <p:sp>
        <p:nvSpPr>
          <p:cNvPr id="36" name="Text 32"/>
          <p:cNvSpPr/>
          <p:nvPr/>
        </p:nvSpPr>
        <p:spPr>
          <a:xfrm>
            <a:off x="4672013" y="1853803"/>
            <a:ext cx="39576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Default: 85% · Configurable per capability group</a:t>
            </a:r>
            <a:endParaRPr lang="en-US" sz="568" dirty="0"/>
          </a:p>
        </p:txBody>
      </p:sp>
      <p:sp>
        <p:nvSpPr>
          <p:cNvPr id="37" name="Shape 33"/>
          <p:cNvSpPr/>
          <p:nvPr/>
        </p:nvSpPr>
        <p:spPr>
          <a:xfrm>
            <a:off x="4343400" y="2193131"/>
            <a:ext cx="228600" cy="228600"/>
          </a:xfrm>
          <a:prstGeom prst="rect">
            <a:avLst/>
          </a:prstGeom>
          <a:solidFill>
            <a:srgbClr val="111827"/>
          </a:solidFill>
          <a:ln w="9144">
            <a:solidFill>
              <a:srgbClr val="1E293B"/>
            </a:solidFill>
            <a:prstDash val="solid"/>
          </a:ln>
        </p:spPr>
      </p:sp>
      <p:sp>
        <p:nvSpPr>
          <p:cNvPr id="38" name="Text 34"/>
          <p:cNvSpPr/>
          <p:nvPr/>
        </p:nvSpPr>
        <p:spPr>
          <a:xfrm>
            <a:off x="4343400" y="2193131"/>
            <a:ext cx="228600" cy="228600"/>
          </a:xfrm>
          <a:prstGeom prst="rect">
            <a:avLst/>
          </a:prstGeom>
          <a:noFill/>
          <a:ln/>
        </p:spPr>
        <p:txBody>
          <a:bodyPr wrap="square" lIns="0" tIns="0" rIns="0" bIns="0" rtlCol="0" anchor="ctr">
            <a:spAutoFit/>
          </a:bodyPr>
          <a:lstStyle/>
          <a:p>
            <a:pPr algn="ctr" indent="0" marL="0">
              <a:lnSpc>
                <a:spcPts val="800"/>
              </a:lnSpc>
              <a:buNone/>
            </a:pPr>
            <a:r>
              <a:rPr lang="en-US" sz="621" dirty="0">
                <a:solidFill>
                  <a:srgbClr val="3B82F6"/>
                </a:solidFill>
                <a:latin typeface="JetBrains Mono" pitchFamily="34" charset="0"/>
                <a:ea typeface="JetBrains Mono" pitchFamily="34" charset="-122"/>
                <a:cs typeface="JetBrains Mono" pitchFamily="34" charset="-120"/>
              </a:rPr>
              <a:t>SG</a:t>
            </a:r>
            <a:endParaRPr lang="en-US" sz="621" dirty="0"/>
          </a:p>
        </p:txBody>
      </p:sp>
      <p:sp>
        <p:nvSpPr>
          <p:cNvPr id="39" name="Text 35"/>
          <p:cNvSpPr/>
          <p:nvPr/>
        </p:nvSpPr>
        <p:spPr>
          <a:xfrm>
            <a:off x="4672013" y="2193131"/>
            <a:ext cx="3957638"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Safety Guardrails</a:t>
            </a:r>
            <a:endParaRPr lang="en-US" sz="683" dirty="0"/>
          </a:p>
        </p:txBody>
      </p:sp>
      <p:sp>
        <p:nvSpPr>
          <p:cNvPr id="40" name="Text 36"/>
          <p:cNvSpPr/>
          <p:nvPr/>
        </p:nvSpPr>
        <p:spPr>
          <a:xfrm>
            <a:off x="4672013" y="2343150"/>
            <a:ext cx="3957638"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Free-text rules appended to every system prompt, enforcing scope boundaries and preventing out-of-domain actions.</a:t>
            </a:r>
            <a:endParaRPr lang="en-US" sz="621" dirty="0"/>
          </a:p>
        </p:txBody>
      </p:sp>
      <p:sp>
        <p:nvSpPr>
          <p:cNvPr id="41" name="Text 37"/>
          <p:cNvSpPr/>
          <p:nvPr/>
        </p:nvSpPr>
        <p:spPr>
          <a:xfrm>
            <a:off x="4672013" y="2628900"/>
            <a:ext cx="39576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Evaluated before every model invocation</a:t>
            </a:r>
            <a:endParaRPr lang="en-US" sz="568" dirty="0"/>
          </a:p>
        </p:txBody>
      </p:sp>
      <p:sp>
        <p:nvSpPr>
          <p:cNvPr id="42" name="Shape 38"/>
          <p:cNvSpPr/>
          <p:nvPr/>
        </p:nvSpPr>
        <p:spPr>
          <a:xfrm>
            <a:off x="4343400" y="2968228"/>
            <a:ext cx="228600" cy="228600"/>
          </a:xfrm>
          <a:prstGeom prst="rect">
            <a:avLst/>
          </a:prstGeom>
          <a:solidFill>
            <a:srgbClr val="111827"/>
          </a:solidFill>
          <a:ln w="9144">
            <a:solidFill>
              <a:srgbClr val="1E293B"/>
            </a:solidFill>
            <a:prstDash val="solid"/>
          </a:ln>
        </p:spPr>
      </p:sp>
      <p:sp>
        <p:nvSpPr>
          <p:cNvPr id="43" name="Text 39"/>
          <p:cNvSpPr/>
          <p:nvPr/>
        </p:nvSpPr>
        <p:spPr>
          <a:xfrm>
            <a:off x="4343400" y="2968228"/>
            <a:ext cx="228600" cy="228600"/>
          </a:xfrm>
          <a:prstGeom prst="rect">
            <a:avLst/>
          </a:prstGeom>
          <a:noFill/>
          <a:ln/>
        </p:spPr>
        <p:txBody>
          <a:bodyPr wrap="square" lIns="0" tIns="0" rIns="0" bIns="0" rtlCol="0" anchor="ctr">
            <a:spAutoFit/>
          </a:bodyPr>
          <a:lstStyle/>
          <a:p>
            <a:pPr algn="ctr" indent="0" marL="0">
              <a:lnSpc>
                <a:spcPts val="800"/>
              </a:lnSpc>
              <a:buNone/>
            </a:pPr>
            <a:r>
              <a:rPr lang="en-US" sz="621" dirty="0">
                <a:solidFill>
                  <a:srgbClr val="3B82F6"/>
                </a:solidFill>
                <a:latin typeface="JetBrains Mono" pitchFamily="34" charset="0"/>
                <a:ea typeface="JetBrains Mono" pitchFamily="34" charset="-122"/>
                <a:cs typeface="JetBrains Mono" pitchFamily="34" charset="-120"/>
              </a:rPr>
              <a:t>PH</a:t>
            </a:r>
            <a:endParaRPr lang="en-US" sz="621" dirty="0"/>
          </a:p>
        </p:txBody>
      </p:sp>
      <p:sp>
        <p:nvSpPr>
          <p:cNvPr id="44" name="Text 40"/>
          <p:cNvSpPr/>
          <p:nvPr/>
        </p:nvSpPr>
        <p:spPr>
          <a:xfrm>
            <a:off x="4672013" y="2968228"/>
            <a:ext cx="3957638"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Prompt Version History</a:t>
            </a:r>
            <a:endParaRPr lang="en-US" sz="683" dirty="0"/>
          </a:p>
        </p:txBody>
      </p:sp>
      <p:sp>
        <p:nvSpPr>
          <p:cNvPr id="45" name="Text 41"/>
          <p:cNvSpPr/>
          <p:nvPr/>
        </p:nvSpPr>
        <p:spPr>
          <a:xfrm>
            <a:off x="4672013" y="3118247"/>
            <a:ext cx="3957638"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Named save/restore for system prompts per feature group. Up to 20 versions retained with timestamps for full auditability.</a:t>
            </a:r>
            <a:endParaRPr lang="en-US" sz="621" dirty="0"/>
          </a:p>
        </p:txBody>
      </p:sp>
      <p:sp>
        <p:nvSpPr>
          <p:cNvPr id="46" name="Text 42"/>
          <p:cNvSpPr/>
          <p:nvPr/>
        </p:nvSpPr>
        <p:spPr>
          <a:xfrm>
            <a:off x="4672013" y="3403997"/>
            <a:ext cx="39576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Stored in localStorage · Exportable to JSON</a:t>
            </a:r>
            <a:endParaRPr lang="en-US" sz="568" dirty="0"/>
          </a:p>
        </p:txBody>
      </p:sp>
      <p:sp>
        <p:nvSpPr>
          <p:cNvPr id="47" name="Shape 43"/>
          <p:cNvSpPr/>
          <p:nvPr/>
        </p:nvSpPr>
        <p:spPr>
          <a:xfrm>
            <a:off x="4343400" y="3743325"/>
            <a:ext cx="228600" cy="228600"/>
          </a:xfrm>
          <a:prstGeom prst="rect">
            <a:avLst/>
          </a:prstGeom>
          <a:solidFill>
            <a:srgbClr val="111827"/>
          </a:solidFill>
          <a:ln w="9144">
            <a:solidFill>
              <a:srgbClr val="1E293B"/>
            </a:solidFill>
            <a:prstDash val="solid"/>
          </a:ln>
        </p:spPr>
      </p:sp>
      <p:sp>
        <p:nvSpPr>
          <p:cNvPr id="48" name="Text 44"/>
          <p:cNvSpPr/>
          <p:nvPr/>
        </p:nvSpPr>
        <p:spPr>
          <a:xfrm>
            <a:off x="4343400" y="3743325"/>
            <a:ext cx="228600" cy="228600"/>
          </a:xfrm>
          <a:prstGeom prst="rect">
            <a:avLst/>
          </a:prstGeom>
          <a:noFill/>
          <a:ln/>
        </p:spPr>
        <p:txBody>
          <a:bodyPr wrap="square" lIns="0" tIns="0" rIns="0" bIns="0" rtlCol="0" anchor="ctr">
            <a:spAutoFit/>
          </a:bodyPr>
          <a:lstStyle/>
          <a:p>
            <a:pPr algn="ctr" indent="0" marL="0">
              <a:lnSpc>
                <a:spcPts val="800"/>
              </a:lnSpc>
              <a:buNone/>
            </a:pPr>
            <a:r>
              <a:rPr lang="en-US" sz="621" dirty="0">
                <a:solidFill>
                  <a:srgbClr val="3B82F6"/>
                </a:solidFill>
                <a:latin typeface="JetBrains Mono" pitchFamily="34" charset="0"/>
                <a:ea typeface="JetBrains Mono" pitchFamily="34" charset="-122"/>
                <a:cs typeface="JetBrains Mono" pitchFamily="34" charset="-120"/>
              </a:rPr>
              <a:t>PS</a:t>
            </a:r>
            <a:endParaRPr lang="en-US" sz="621" dirty="0"/>
          </a:p>
        </p:txBody>
      </p:sp>
      <p:sp>
        <p:nvSpPr>
          <p:cNvPr id="49" name="Text 45"/>
          <p:cNvSpPr/>
          <p:nvPr/>
        </p:nvSpPr>
        <p:spPr>
          <a:xfrm>
            <a:off x="4672013" y="3743325"/>
            <a:ext cx="3957638"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Prompt Sanitizer</a:t>
            </a:r>
            <a:endParaRPr lang="en-US" sz="683" dirty="0"/>
          </a:p>
        </p:txBody>
      </p:sp>
      <p:sp>
        <p:nvSpPr>
          <p:cNvPr id="50" name="Text 46"/>
          <p:cNvSpPr/>
          <p:nvPr/>
        </p:nvSpPr>
        <p:spPr>
          <a:xfrm>
            <a:off x="4672013" y="3893344"/>
            <a:ext cx="3957638"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Real-time detection of injection patterns (role-override, jailbreak, delimiter attacks) before prompts reach the model layer.</a:t>
            </a:r>
            <a:endParaRPr lang="en-US" sz="621" dirty="0"/>
          </a:p>
        </p:txBody>
      </p:sp>
      <p:sp>
        <p:nvSpPr>
          <p:cNvPr id="51" name="Text 47"/>
          <p:cNvSpPr/>
          <p:nvPr/>
        </p:nvSpPr>
        <p:spPr>
          <a:xfrm>
            <a:off x="4672013" y="4179094"/>
            <a:ext cx="39576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Blocks save &amp; dispatch on violation · Logs attempt</a:t>
            </a:r>
            <a:endParaRPr lang="en-US" sz="568" dirty="0"/>
          </a:p>
        </p:txBody>
      </p:sp>
      <p:sp>
        <p:nvSpPr>
          <p:cNvPr id="52" name="Text 48"/>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07 / 18</a:t>
            </a:r>
            <a:endParaRPr lang="en-US" sz="568"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057275"/>
          </a:xfrm>
          <a:prstGeom prst="rect">
            <a:avLst/>
          </a:prstGeom>
          <a:solidFill>
            <a:srgbClr val="000000">
              <a:alpha val="0"/>
            </a:srgbClr>
          </a:solidFill>
          <a:ln/>
        </p:spPr>
      </p:sp>
      <p:sp>
        <p:nvSpPr>
          <p:cNvPr id="5" name="Shape 1"/>
          <p:cNvSpPr/>
          <p:nvPr/>
        </p:nvSpPr>
        <p:spPr>
          <a:xfrm>
            <a:off x="0" y="1050131"/>
            <a:ext cx="9144000" cy="7144"/>
          </a:xfrm>
          <a:prstGeom prst="rect">
            <a:avLst/>
          </a:prstGeom>
          <a:solidFill>
            <a:srgbClr val="1E293B"/>
          </a:solidFill>
          <a:ln/>
        </p:spPr>
      </p:sp>
      <p:sp>
        <p:nvSpPr>
          <p:cNvPr id="6" name="Text 2"/>
          <p:cNvSpPr/>
          <p:nvPr/>
        </p:nvSpPr>
        <p:spPr>
          <a:xfrm>
            <a:off x="514350" y="257175"/>
            <a:ext cx="4702373"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CONTROL PLANE</a:t>
            </a:r>
            <a:endParaRPr lang="en-US" sz="568" dirty="0"/>
          </a:p>
        </p:txBody>
      </p:sp>
      <p:sp>
        <p:nvSpPr>
          <p:cNvPr id="7" name="Text 3"/>
          <p:cNvSpPr/>
          <p:nvPr/>
        </p:nvSpPr>
        <p:spPr>
          <a:xfrm>
            <a:off x="514350" y="403622"/>
            <a:ext cx="4702373"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Operational Modes</a:t>
            </a:r>
            <a:endParaRPr lang="en-US" sz="1705" dirty="0"/>
          </a:p>
        </p:txBody>
      </p:sp>
      <p:sp>
        <p:nvSpPr>
          <p:cNvPr id="8" name="Text 4"/>
          <p:cNvSpPr/>
          <p:nvPr/>
        </p:nvSpPr>
        <p:spPr>
          <a:xfrm>
            <a:off x="514350" y="757238"/>
            <a:ext cx="4702373"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Four modes govern how the agent acts — from full human oversight to fully autonomous execution.</a:t>
            </a:r>
            <a:endParaRPr lang="en-US" sz="727" dirty="0"/>
          </a:p>
        </p:txBody>
      </p:sp>
      <p:sp>
        <p:nvSpPr>
          <p:cNvPr id="9" name="Text 5"/>
          <p:cNvSpPr/>
          <p:nvPr/>
        </p:nvSpPr>
        <p:spPr>
          <a:xfrm>
            <a:off x="200025" y="1278731"/>
            <a:ext cx="188059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EAB308"/>
                </a:solidFill>
                <a:latin typeface="JetBrains Mono" pitchFamily="34" charset="0"/>
                <a:ea typeface="JetBrains Mono" pitchFamily="34" charset="-122"/>
                <a:cs typeface="JetBrains Mono" pitchFamily="34" charset="-120"/>
              </a:rPr>
              <a:t>MODE 01 // TRAINING</a:t>
            </a:r>
            <a:endParaRPr lang="en-US" sz="568" dirty="0"/>
          </a:p>
        </p:txBody>
      </p:sp>
      <p:sp>
        <p:nvSpPr>
          <p:cNvPr id="10" name="Text 6"/>
          <p:cNvSpPr/>
          <p:nvPr/>
        </p:nvSpPr>
        <p:spPr>
          <a:xfrm>
            <a:off x="200025" y="1496616"/>
            <a:ext cx="1880592"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000000"/>
                </a:solidFill>
                <a:latin typeface="Inter" pitchFamily="34" charset="0"/>
                <a:ea typeface="Inter" pitchFamily="34" charset="-122"/>
                <a:cs typeface="Inter" pitchFamily="34" charset="-120"/>
              </a:rPr>
              <a:t>🎓</a:t>
            </a:r>
            <a:endParaRPr lang="en-US" sz="1924" dirty="0"/>
          </a:p>
        </p:txBody>
      </p:sp>
      <p:sp>
        <p:nvSpPr>
          <p:cNvPr id="11" name="Text 7"/>
          <p:cNvSpPr/>
          <p:nvPr/>
        </p:nvSpPr>
        <p:spPr>
          <a:xfrm>
            <a:off x="200025" y="1853803"/>
            <a:ext cx="1880592"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Training</a:t>
            </a:r>
            <a:endParaRPr lang="en-US" sz="1090" dirty="0"/>
          </a:p>
        </p:txBody>
      </p:sp>
      <p:sp>
        <p:nvSpPr>
          <p:cNvPr id="12" name="Shape 8"/>
          <p:cNvSpPr/>
          <p:nvPr/>
        </p:nvSpPr>
        <p:spPr>
          <a:xfrm>
            <a:off x="200025" y="2098477"/>
            <a:ext cx="1880592" cy="305730"/>
          </a:xfrm>
          <a:prstGeom prst="rect">
            <a:avLst/>
          </a:prstGeom>
          <a:solidFill>
            <a:srgbClr val="451A03"/>
          </a:solidFill>
          <a:ln/>
        </p:spPr>
      </p:sp>
      <p:sp>
        <p:nvSpPr>
          <p:cNvPr id="13" name="Text 9"/>
          <p:cNvSpPr/>
          <p:nvPr/>
        </p:nvSpPr>
        <p:spPr>
          <a:xfrm>
            <a:off x="200025" y="2098477"/>
            <a:ext cx="1880592" cy="305730"/>
          </a:xfrm>
          <a:prstGeom prst="rect">
            <a:avLst/>
          </a:prstGeom>
          <a:noFill/>
          <a:ln/>
        </p:spPr>
        <p:txBody>
          <a:bodyPr wrap="square" lIns="85090" tIns="51054" rIns="85090" bIns="51054" rtlCol="0" anchor="t">
            <a:spAutoFit/>
          </a:bodyPr>
          <a:lstStyle/>
          <a:p>
            <a:pPr algn="l" indent="0" marL="0">
              <a:lnSpc>
                <a:spcPts val="900"/>
              </a:lnSpc>
              <a:buNone/>
            </a:pPr>
            <a:r>
              <a:rPr lang="en-US" sz="568" dirty="0">
                <a:solidFill>
                  <a:srgbClr val="92400E"/>
                </a:solidFill>
                <a:latin typeface="JetBrains Mono" pitchFamily="34" charset="0"/>
                <a:ea typeface="JetBrains Mono" pitchFamily="34" charset="-122"/>
                <a:cs typeface="JetBrains Mono" pitchFamily="34" charset="-120"/>
              </a:rPr>
              <a:t>AI OBSERVES · HUMAN DECIDES · PATTERNS LEARNED</a:t>
            </a:r>
            <a:endParaRPr lang="en-US" sz="568" dirty="0"/>
          </a:p>
        </p:txBody>
      </p:sp>
      <p:sp>
        <p:nvSpPr>
          <p:cNvPr id="14" name="Text 10"/>
          <p:cNvSpPr/>
          <p:nvPr/>
        </p:nvSpPr>
        <p:spPr>
          <a:xfrm>
            <a:off x="292894" y="2668525"/>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AI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observes and logs</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all SDLC events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without taking any autonomous action</a:t>
            </a:r>
            <a:endParaRPr lang="en-US" sz="621" dirty="0"/>
          </a:p>
        </p:txBody>
      </p:sp>
      <p:sp>
        <p:nvSpPr>
          <p:cNvPr id="15" name="Text 11"/>
          <p:cNvSpPr/>
          <p:nvPr/>
        </p:nvSpPr>
        <p:spPr>
          <a:xfrm>
            <a:off x="292894" y="2997138"/>
            <a:ext cx="1787723" cy="257175"/>
          </a:xfrm>
          <a:prstGeom prst="rect">
            <a:avLst/>
          </a:prstGeom>
          <a:noFill/>
          <a:ln/>
        </p:spPr>
        <p:txBody>
          <a:bodyPr wrap="squar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Every decision</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requires explicit human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approval before execution</a:t>
            </a:r>
            <a:endParaRPr lang="en-US" sz="584" dirty="0"/>
          </a:p>
        </p:txBody>
      </p:sp>
      <p:sp>
        <p:nvSpPr>
          <p:cNvPr id="16" name="Text 12"/>
          <p:cNvSpPr/>
          <p:nvPr/>
        </p:nvSpPr>
        <p:spPr>
          <a:xfrm>
            <a:off x="292894" y="3325750"/>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Builds a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labelled pattern library</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for future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model fine-tuning</a:t>
            </a:r>
            <a:endParaRPr lang="en-US" sz="621" dirty="0"/>
          </a:p>
        </p:txBody>
      </p:sp>
      <p:sp>
        <p:nvSpPr>
          <p:cNvPr id="17" name="Text 13"/>
          <p:cNvSpPr/>
          <p:nvPr/>
        </p:nvSpPr>
        <p:spPr>
          <a:xfrm>
            <a:off x="292894" y="3654363"/>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Ideal for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onboarding</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and establishing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baseline agent behaviour</a:t>
            </a:r>
            <a:endParaRPr lang="en-US" sz="621" dirty="0"/>
          </a:p>
        </p:txBody>
      </p:sp>
      <p:sp>
        <p:nvSpPr>
          <p:cNvPr id="18" name="Text 14"/>
          <p:cNvSpPr/>
          <p:nvPr/>
        </p:nvSpPr>
        <p:spPr>
          <a:xfrm>
            <a:off x="2487811" y="1278731"/>
            <a:ext cx="188059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MODE 02 // INTERN</a:t>
            </a:r>
            <a:endParaRPr lang="en-US" sz="568" dirty="0"/>
          </a:p>
        </p:txBody>
      </p:sp>
      <p:sp>
        <p:nvSpPr>
          <p:cNvPr id="19" name="Text 15"/>
          <p:cNvSpPr/>
          <p:nvPr/>
        </p:nvSpPr>
        <p:spPr>
          <a:xfrm>
            <a:off x="2487811" y="1496616"/>
            <a:ext cx="1880592"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000000"/>
                </a:solidFill>
                <a:latin typeface="Inter" pitchFamily="34" charset="0"/>
                <a:ea typeface="Inter" pitchFamily="34" charset="-122"/>
                <a:cs typeface="Inter" pitchFamily="34" charset="-120"/>
              </a:rPr>
              <a:t>🤝</a:t>
            </a:r>
            <a:endParaRPr lang="en-US" sz="1924" dirty="0"/>
          </a:p>
        </p:txBody>
      </p:sp>
      <p:sp>
        <p:nvSpPr>
          <p:cNvPr id="20" name="Text 16"/>
          <p:cNvSpPr/>
          <p:nvPr/>
        </p:nvSpPr>
        <p:spPr>
          <a:xfrm>
            <a:off x="2487811" y="1853803"/>
            <a:ext cx="1880592"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Intern</a:t>
            </a:r>
            <a:endParaRPr lang="en-US" sz="1090" dirty="0"/>
          </a:p>
        </p:txBody>
      </p:sp>
      <p:sp>
        <p:nvSpPr>
          <p:cNvPr id="21" name="Shape 17"/>
          <p:cNvSpPr/>
          <p:nvPr/>
        </p:nvSpPr>
        <p:spPr>
          <a:xfrm>
            <a:off x="2487811" y="2098477"/>
            <a:ext cx="1880592" cy="305730"/>
          </a:xfrm>
          <a:prstGeom prst="rect">
            <a:avLst/>
          </a:prstGeom>
          <a:solidFill>
            <a:srgbClr val="0C1A3A"/>
          </a:solidFill>
          <a:ln/>
        </p:spPr>
      </p:sp>
      <p:sp>
        <p:nvSpPr>
          <p:cNvPr id="22" name="Text 18"/>
          <p:cNvSpPr/>
          <p:nvPr/>
        </p:nvSpPr>
        <p:spPr>
          <a:xfrm>
            <a:off x="2487811" y="2098477"/>
            <a:ext cx="1880592" cy="305730"/>
          </a:xfrm>
          <a:prstGeom prst="rect">
            <a:avLst/>
          </a:prstGeom>
          <a:noFill/>
          <a:ln/>
        </p:spPr>
        <p:txBody>
          <a:bodyPr wrap="square" lIns="85090" tIns="51054" rIns="85090" bIns="51054" rtlCol="0" anchor="t">
            <a:spAutoFit/>
          </a:bodyPr>
          <a:lstStyle/>
          <a:p>
            <a:pPr algn="l" indent="0" marL="0">
              <a:lnSpc>
                <a:spcPts val="900"/>
              </a:lnSpc>
              <a:buNone/>
            </a:pPr>
            <a:r>
              <a:rPr lang="en-US" sz="568" dirty="0">
                <a:solidFill>
                  <a:srgbClr val="1E40AF"/>
                </a:solidFill>
                <a:latin typeface="JetBrains Mono" pitchFamily="34" charset="0"/>
                <a:ea typeface="JetBrains Mono" pitchFamily="34" charset="-122"/>
                <a:cs typeface="JetBrains Mono" pitchFamily="34" charset="-120"/>
              </a:rPr>
              <a:t>AI PROPOSES · OPERATOR APPROVES · REASON REQUIRED</a:t>
            </a:r>
            <a:endParaRPr lang="en-US" sz="568" dirty="0"/>
          </a:p>
        </p:txBody>
      </p:sp>
      <p:sp>
        <p:nvSpPr>
          <p:cNvPr id="23" name="Text 19"/>
          <p:cNvSpPr/>
          <p:nvPr/>
        </p:nvSpPr>
        <p:spPr>
          <a:xfrm>
            <a:off x="2580680" y="2668525"/>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AI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proposes interventions</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and waits for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operator approval before executing</a:t>
            </a:r>
            <a:endParaRPr lang="en-US" sz="621" dirty="0"/>
          </a:p>
        </p:txBody>
      </p:sp>
      <p:sp>
        <p:nvSpPr>
          <p:cNvPr id="24" name="Text 20"/>
          <p:cNvSpPr/>
          <p:nvPr/>
        </p:nvSpPr>
        <p:spPr>
          <a:xfrm>
            <a:off x="2580680" y="2997138"/>
            <a:ext cx="1787723" cy="257175"/>
          </a:xfrm>
          <a:prstGeom prst="rect">
            <a:avLst/>
          </a:prstGeom>
          <a:noFill/>
          <a:ln/>
        </p:spPr>
        <p:txBody>
          <a:bodyPr wrap="squar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Mandatory rejection reason</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captured when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operator declines a proposed action</a:t>
            </a:r>
            <a:endParaRPr lang="en-US" sz="584" dirty="0"/>
          </a:p>
        </p:txBody>
      </p:sp>
      <p:sp>
        <p:nvSpPr>
          <p:cNvPr id="25" name="Text 21"/>
          <p:cNvSpPr/>
          <p:nvPr/>
        </p:nvSpPr>
        <p:spPr>
          <a:xfrm>
            <a:off x="2580680" y="3325750"/>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Rejection reasons feed back into the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Training Arena</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for model improvement</a:t>
            </a:r>
            <a:endParaRPr lang="en-US" sz="621" dirty="0"/>
          </a:p>
        </p:txBody>
      </p:sp>
      <p:sp>
        <p:nvSpPr>
          <p:cNvPr id="26" name="Text 22"/>
          <p:cNvSpPr/>
          <p:nvPr/>
        </p:nvSpPr>
        <p:spPr>
          <a:xfrm>
            <a:off x="2580680" y="3654363"/>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Default mode for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production environments</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with human-in-the-loop governance</a:t>
            </a:r>
            <a:endParaRPr lang="en-US" sz="621" dirty="0"/>
          </a:p>
        </p:txBody>
      </p:sp>
      <p:sp>
        <p:nvSpPr>
          <p:cNvPr id="27" name="Text 23"/>
          <p:cNvSpPr/>
          <p:nvPr/>
        </p:nvSpPr>
        <p:spPr>
          <a:xfrm>
            <a:off x="4775597" y="1278731"/>
            <a:ext cx="188059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MODE 03 // AUTONOMOUS</a:t>
            </a:r>
            <a:endParaRPr lang="en-US" sz="568" dirty="0"/>
          </a:p>
        </p:txBody>
      </p:sp>
      <p:sp>
        <p:nvSpPr>
          <p:cNvPr id="28" name="Text 24"/>
          <p:cNvSpPr/>
          <p:nvPr/>
        </p:nvSpPr>
        <p:spPr>
          <a:xfrm>
            <a:off x="4775597" y="1496616"/>
            <a:ext cx="1880592"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000000"/>
                </a:solidFill>
                <a:latin typeface="Inter" pitchFamily="34" charset="0"/>
                <a:ea typeface="Inter" pitchFamily="34" charset="-122"/>
                <a:cs typeface="Inter" pitchFamily="34" charset="-120"/>
              </a:rPr>
              <a:t>⚡</a:t>
            </a:r>
            <a:endParaRPr lang="en-US" sz="1924" dirty="0"/>
          </a:p>
        </p:txBody>
      </p:sp>
      <p:sp>
        <p:nvSpPr>
          <p:cNvPr id="29" name="Text 25"/>
          <p:cNvSpPr/>
          <p:nvPr/>
        </p:nvSpPr>
        <p:spPr>
          <a:xfrm>
            <a:off x="4775597" y="1853803"/>
            <a:ext cx="1880592"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Autonomous</a:t>
            </a:r>
            <a:endParaRPr lang="en-US" sz="1090" dirty="0"/>
          </a:p>
        </p:txBody>
      </p:sp>
      <p:sp>
        <p:nvSpPr>
          <p:cNvPr id="30" name="Shape 26"/>
          <p:cNvSpPr/>
          <p:nvPr/>
        </p:nvSpPr>
        <p:spPr>
          <a:xfrm>
            <a:off x="4775597" y="2098477"/>
            <a:ext cx="1880592" cy="305730"/>
          </a:xfrm>
          <a:prstGeom prst="rect">
            <a:avLst/>
          </a:prstGeom>
          <a:solidFill>
            <a:srgbClr val="022C22"/>
          </a:solidFill>
          <a:ln/>
        </p:spPr>
      </p:sp>
      <p:sp>
        <p:nvSpPr>
          <p:cNvPr id="31" name="Text 27"/>
          <p:cNvSpPr/>
          <p:nvPr/>
        </p:nvSpPr>
        <p:spPr>
          <a:xfrm>
            <a:off x="4775597" y="2098477"/>
            <a:ext cx="1880592" cy="305730"/>
          </a:xfrm>
          <a:prstGeom prst="rect">
            <a:avLst/>
          </a:prstGeom>
          <a:noFill/>
          <a:ln/>
        </p:spPr>
        <p:txBody>
          <a:bodyPr wrap="square" lIns="85090" tIns="51054" rIns="85090" bIns="51054" rtlCol="0" anchor="t">
            <a:spAutoFit/>
          </a:bodyPr>
          <a:lstStyle/>
          <a:p>
            <a:pPr algn="l" indent="0" marL="0">
              <a:lnSpc>
                <a:spcPts val="900"/>
              </a:lnSpc>
              <a:buNone/>
            </a:pPr>
            <a:r>
              <a:rPr lang="en-US" sz="568" dirty="0">
                <a:solidFill>
                  <a:srgbClr val="065F46"/>
                </a:solidFill>
                <a:latin typeface="JetBrains Mono" pitchFamily="34" charset="0"/>
                <a:ea typeface="JetBrains Mono" pitchFamily="34" charset="-122"/>
                <a:cs typeface="JetBrains Mono" pitchFamily="34" charset="-120"/>
              </a:rPr>
              <a:t>AI EXECUTES · FULL AUDIT TRAIL · CONFIDENCE GATED</a:t>
            </a:r>
            <a:endParaRPr lang="en-US" sz="568" dirty="0"/>
          </a:p>
        </p:txBody>
      </p:sp>
      <p:sp>
        <p:nvSpPr>
          <p:cNvPr id="32" name="Text 28"/>
          <p:cNvSpPr/>
          <p:nvPr/>
        </p:nvSpPr>
        <p:spPr>
          <a:xfrm>
            <a:off x="4868466" y="2668525"/>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AI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executes interventions independently</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without operator approval</a:t>
            </a:r>
            <a:endParaRPr lang="en-US" sz="621" dirty="0"/>
          </a:p>
        </p:txBody>
      </p:sp>
      <p:sp>
        <p:nvSpPr>
          <p:cNvPr id="33" name="Text 29"/>
          <p:cNvSpPr/>
          <p:nvPr/>
        </p:nvSpPr>
        <p:spPr>
          <a:xfrm>
            <a:off x="4868466" y="2997138"/>
            <a:ext cx="1787723" cy="257175"/>
          </a:xfrm>
          <a:prstGeom prst="rect">
            <a:avLst/>
          </a:prstGeom>
          <a:noFill/>
          <a:ln/>
        </p:spPr>
        <p:txBody>
          <a:bodyPr wrap="squar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Confidence Floor</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thresholds — low-</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confidence actions escalate to Intern Mode</a:t>
            </a:r>
            <a:endParaRPr lang="en-US" sz="584" dirty="0"/>
          </a:p>
        </p:txBody>
      </p:sp>
      <p:sp>
        <p:nvSpPr>
          <p:cNvPr id="34" name="Text 30"/>
          <p:cNvSpPr/>
          <p:nvPr/>
        </p:nvSpPr>
        <p:spPr>
          <a:xfrm>
            <a:off x="4868466" y="3325750"/>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Complete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OpenTelemetry audit trail</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for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every action taken</a:t>
            </a:r>
            <a:endParaRPr lang="en-US" sz="621" dirty="0"/>
          </a:p>
        </p:txBody>
      </p:sp>
      <p:sp>
        <p:nvSpPr>
          <p:cNvPr id="35" name="Text 31"/>
          <p:cNvSpPr/>
          <p:nvPr/>
        </p:nvSpPr>
        <p:spPr>
          <a:xfrm>
            <a:off x="4868466" y="3654363"/>
            <a:ext cx="1787723" cy="257175"/>
          </a:xfrm>
          <a:prstGeom prst="rect">
            <a:avLst/>
          </a:prstGeom>
          <a:noFill/>
          <a:ln/>
        </p:spPr>
        <p:txBody>
          <a:bodyPr wrap="squar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Emergency Stop</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kill switch available at all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times in the Omni Command Center</a:t>
            </a:r>
            <a:endParaRPr lang="en-US" sz="584" dirty="0"/>
          </a:p>
        </p:txBody>
      </p:sp>
      <p:sp>
        <p:nvSpPr>
          <p:cNvPr id="36" name="Text 32"/>
          <p:cNvSpPr/>
          <p:nvPr/>
        </p:nvSpPr>
        <p:spPr>
          <a:xfrm>
            <a:off x="7063383" y="1278731"/>
            <a:ext cx="188059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A78BFA"/>
                </a:solidFill>
                <a:latin typeface="JetBrains Mono" pitchFamily="34" charset="0"/>
                <a:ea typeface="JetBrains Mono" pitchFamily="34" charset="-122"/>
                <a:cs typeface="JetBrains Mono" pitchFamily="34" charset="-120"/>
              </a:rPr>
              <a:t>MODE 04 // SHADOW</a:t>
            </a:r>
            <a:endParaRPr lang="en-US" sz="568" dirty="0"/>
          </a:p>
        </p:txBody>
      </p:sp>
      <p:sp>
        <p:nvSpPr>
          <p:cNvPr id="37" name="Text 33"/>
          <p:cNvSpPr/>
          <p:nvPr/>
        </p:nvSpPr>
        <p:spPr>
          <a:xfrm>
            <a:off x="7063383" y="1496616"/>
            <a:ext cx="1880592"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000000"/>
                </a:solidFill>
                <a:latin typeface="Inter" pitchFamily="34" charset="0"/>
                <a:ea typeface="Inter" pitchFamily="34" charset="-122"/>
                <a:cs typeface="Inter" pitchFamily="34" charset="-120"/>
              </a:rPr>
              <a:t>👁</a:t>
            </a:r>
            <a:endParaRPr lang="en-US" sz="1924" dirty="0"/>
          </a:p>
        </p:txBody>
      </p:sp>
      <p:sp>
        <p:nvSpPr>
          <p:cNvPr id="38" name="Text 34"/>
          <p:cNvSpPr/>
          <p:nvPr/>
        </p:nvSpPr>
        <p:spPr>
          <a:xfrm>
            <a:off x="7063383" y="1853803"/>
            <a:ext cx="1880592"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Shadow</a:t>
            </a:r>
            <a:endParaRPr lang="en-US" sz="1090" dirty="0"/>
          </a:p>
        </p:txBody>
      </p:sp>
      <p:sp>
        <p:nvSpPr>
          <p:cNvPr id="39" name="Shape 35"/>
          <p:cNvSpPr/>
          <p:nvPr/>
        </p:nvSpPr>
        <p:spPr>
          <a:xfrm>
            <a:off x="7063383" y="2098477"/>
            <a:ext cx="1880592" cy="305730"/>
          </a:xfrm>
          <a:prstGeom prst="rect">
            <a:avLst/>
          </a:prstGeom>
          <a:solidFill>
            <a:srgbClr val="1E0A3C"/>
          </a:solidFill>
          <a:ln/>
        </p:spPr>
      </p:sp>
      <p:sp>
        <p:nvSpPr>
          <p:cNvPr id="40" name="Text 36"/>
          <p:cNvSpPr/>
          <p:nvPr/>
        </p:nvSpPr>
        <p:spPr>
          <a:xfrm>
            <a:off x="7063383" y="2098477"/>
            <a:ext cx="1880592" cy="305730"/>
          </a:xfrm>
          <a:prstGeom prst="rect">
            <a:avLst/>
          </a:prstGeom>
          <a:noFill/>
          <a:ln/>
        </p:spPr>
        <p:txBody>
          <a:bodyPr wrap="square" lIns="85090" tIns="51054" rIns="85090" bIns="51054" rtlCol="0" anchor="t">
            <a:spAutoFit/>
          </a:bodyPr>
          <a:lstStyle/>
          <a:p>
            <a:pPr algn="l" indent="0" marL="0">
              <a:lnSpc>
                <a:spcPts val="900"/>
              </a:lnSpc>
              <a:buNone/>
            </a:pPr>
            <a:r>
              <a:rPr lang="en-US" sz="568" dirty="0">
                <a:solidFill>
                  <a:srgbClr val="4C1D95"/>
                </a:solidFill>
                <a:latin typeface="JetBrains Mono" pitchFamily="34" charset="0"/>
                <a:ea typeface="JetBrains Mono" pitchFamily="34" charset="-122"/>
                <a:cs typeface="JetBrains Mono" pitchFamily="34" charset="-120"/>
              </a:rPr>
              <a:t>ISOLATED ENV · NO PRODUCTION IMPACT · SAFE TESTING</a:t>
            </a:r>
            <a:endParaRPr lang="en-US" sz="568" dirty="0"/>
          </a:p>
        </p:txBody>
      </p:sp>
      <p:sp>
        <p:nvSpPr>
          <p:cNvPr id="41" name="Text 37"/>
          <p:cNvSpPr/>
          <p:nvPr/>
        </p:nvSpPr>
        <p:spPr>
          <a:xfrm>
            <a:off x="7156252" y="2668525"/>
            <a:ext cx="1787723" cy="385763"/>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Executes all interventions in an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isolated shadow environment</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 no production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impact</a:t>
            </a:r>
            <a:endParaRPr lang="en-US" sz="621" dirty="0"/>
          </a:p>
        </p:txBody>
      </p:sp>
      <p:sp>
        <p:nvSpPr>
          <p:cNvPr id="42" name="Text 38"/>
          <p:cNvSpPr/>
          <p:nvPr/>
        </p:nvSpPr>
        <p:spPr>
          <a:xfrm>
            <a:off x="7156252" y="3125725"/>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Ideal for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validating new agent versions</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before promoting to Autonomous Mode</a:t>
            </a:r>
            <a:endParaRPr lang="en-US" sz="621" dirty="0"/>
          </a:p>
        </p:txBody>
      </p:sp>
      <p:sp>
        <p:nvSpPr>
          <p:cNvPr id="43" name="Text 39"/>
          <p:cNvSpPr/>
          <p:nvPr/>
        </p:nvSpPr>
        <p:spPr>
          <a:xfrm>
            <a:off x="7156252" y="3454338"/>
            <a:ext cx="1787723"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Supports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canary release strategy</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Dev →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IST → UAT → Stage → Production</a:t>
            </a:r>
            <a:endParaRPr lang="en-US" sz="621" dirty="0"/>
          </a:p>
        </p:txBody>
      </p:sp>
      <p:sp>
        <p:nvSpPr>
          <p:cNvPr id="44" name="Text 40"/>
          <p:cNvSpPr/>
          <p:nvPr/>
        </p:nvSpPr>
        <p:spPr>
          <a:xfrm>
            <a:off x="7156252" y="3782950"/>
            <a:ext cx="1787723" cy="385763"/>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Full </a:t>
            </a:r>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diff report</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 comparing shadow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outcomes vs. expected production </a:t>
            </a:r>
            <a:pPr algn="l" indent="0" marL="0">
              <a:lnSpc>
                <a:spcPts val="1000"/>
              </a:lnSpc>
              <a:buNone/>
            </a:pPr>
            <a:r>
              <a:rPr lang="en-US" sz="621" dirty="0">
                <a:solidFill>
                  <a:srgbClr val="94A3B8"/>
                </a:solidFill>
                <a:latin typeface="Inter" pitchFamily="34" charset="0"/>
                <a:ea typeface="Inter" pitchFamily="34" charset="-122"/>
                <a:cs typeface="Inter" pitchFamily="34" charset="-120"/>
              </a:rPr>
              <a:t>behaviour</a:t>
            </a:r>
            <a:endParaRPr lang="en-US" sz="621" dirty="0"/>
          </a:p>
        </p:txBody>
      </p:sp>
      <p:sp>
        <p:nvSpPr>
          <p:cNvPr id="45" name="Shape 41"/>
          <p:cNvSpPr/>
          <p:nvPr/>
        </p:nvSpPr>
        <p:spPr>
          <a:xfrm>
            <a:off x="0" y="4800600"/>
            <a:ext cx="9144000" cy="342900"/>
          </a:xfrm>
          <a:prstGeom prst="rect">
            <a:avLst/>
          </a:prstGeom>
          <a:solidFill>
            <a:srgbClr val="080D14"/>
          </a:solidFill>
          <a:ln/>
        </p:spPr>
      </p:sp>
      <p:sp>
        <p:nvSpPr>
          <p:cNvPr id="46" name="Shape 42"/>
          <p:cNvSpPr/>
          <p:nvPr/>
        </p:nvSpPr>
        <p:spPr>
          <a:xfrm>
            <a:off x="0" y="4800600"/>
            <a:ext cx="9144000" cy="7144"/>
          </a:xfrm>
          <a:prstGeom prst="rect">
            <a:avLst/>
          </a:prstGeom>
          <a:solidFill>
            <a:srgbClr val="1E293B"/>
          </a:solidFill>
          <a:ln/>
        </p:spPr>
      </p:sp>
      <p:sp>
        <p:nvSpPr>
          <p:cNvPr id="47" name="Text 43"/>
          <p:cNvSpPr/>
          <p:nvPr/>
        </p:nvSpPr>
        <p:spPr>
          <a:xfrm>
            <a:off x="2706365" y="4920258"/>
            <a:ext cx="434346"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EAB308"/>
                </a:solidFill>
                <a:latin typeface="JetBrains Mono" pitchFamily="34" charset="0"/>
                <a:ea typeface="JetBrains Mono" pitchFamily="34" charset="-122"/>
                <a:cs typeface="JetBrains Mono" pitchFamily="34" charset="-120"/>
              </a:rPr>
              <a:t>TRAINING</a:t>
            </a:r>
            <a:endParaRPr lang="en-US" sz="568" dirty="0"/>
          </a:p>
        </p:txBody>
      </p:sp>
      <p:sp>
        <p:nvSpPr>
          <p:cNvPr id="48" name="Text 44"/>
          <p:cNvSpPr/>
          <p:nvPr/>
        </p:nvSpPr>
        <p:spPr>
          <a:xfrm>
            <a:off x="3226436" y="4914007"/>
            <a:ext cx="51457" cy="116086"/>
          </a:xfrm>
          <a:prstGeom prst="rect">
            <a:avLst/>
          </a:prstGeom>
          <a:noFill/>
          <a:ln/>
        </p:spPr>
        <p:txBody>
          <a:bodyPr wrap="none" lIns="0" tIns="0" rIns="0" bIns="0" rtlCol="0" anchor="t">
            <a:spAutoFit/>
          </a:bodyPr>
          <a:lstStyle/>
          <a:p>
            <a:pPr algn="l" indent="0" marL="0">
              <a:lnSpc>
                <a:spcPts val="800"/>
              </a:lnSpc>
              <a:buNone/>
            </a:pPr>
            <a:r>
              <a:rPr lang="en-US" sz="621" dirty="0">
                <a:solidFill>
                  <a:srgbClr val="94A3B8"/>
                </a:solidFill>
                <a:latin typeface="JetBrains Mono" pitchFamily="34" charset="0"/>
                <a:ea typeface="JetBrains Mono" pitchFamily="34" charset="-122"/>
                <a:cs typeface="JetBrains Mono" pitchFamily="34" charset="-120"/>
              </a:rPr>
              <a:t>→</a:t>
            </a:r>
            <a:endParaRPr lang="en-US" sz="621" dirty="0"/>
          </a:p>
        </p:txBody>
      </p:sp>
      <p:sp>
        <p:nvSpPr>
          <p:cNvPr id="49" name="Text 45"/>
          <p:cNvSpPr/>
          <p:nvPr/>
        </p:nvSpPr>
        <p:spPr>
          <a:xfrm>
            <a:off x="3363618" y="4920258"/>
            <a:ext cx="325766"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INTERN</a:t>
            </a:r>
            <a:endParaRPr lang="en-US" sz="568" dirty="0"/>
          </a:p>
        </p:txBody>
      </p:sp>
      <p:sp>
        <p:nvSpPr>
          <p:cNvPr id="50" name="Text 46"/>
          <p:cNvSpPr/>
          <p:nvPr/>
        </p:nvSpPr>
        <p:spPr>
          <a:xfrm>
            <a:off x="3775109" y="4914007"/>
            <a:ext cx="51457" cy="116086"/>
          </a:xfrm>
          <a:prstGeom prst="rect">
            <a:avLst/>
          </a:prstGeom>
          <a:noFill/>
          <a:ln/>
        </p:spPr>
        <p:txBody>
          <a:bodyPr wrap="none" lIns="0" tIns="0" rIns="0" bIns="0" rtlCol="0" anchor="t">
            <a:spAutoFit/>
          </a:bodyPr>
          <a:lstStyle/>
          <a:p>
            <a:pPr algn="l" indent="0" marL="0">
              <a:lnSpc>
                <a:spcPts val="800"/>
              </a:lnSpc>
              <a:buNone/>
            </a:pPr>
            <a:r>
              <a:rPr lang="en-US" sz="621" dirty="0">
                <a:solidFill>
                  <a:srgbClr val="94A3B8"/>
                </a:solidFill>
                <a:latin typeface="JetBrains Mono" pitchFamily="34" charset="0"/>
                <a:ea typeface="JetBrains Mono" pitchFamily="34" charset="-122"/>
                <a:cs typeface="JetBrains Mono" pitchFamily="34" charset="-120"/>
              </a:rPr>
              <a:t>→</a:t>
            </a:r>
            <a:endParaRPr lang="en-US" sz="621" dirty="0"/>
          </a:p>
        </p:txBody>
      </p:sp>
      <p:sp>
        <p:nvSpPr>
          <p:cNvPr id="51" name="Text 47"/>
          <p:cNvSpPr/>
          <p:nvPr/>
        </p:nvSpPr>
        <p:spPr>
          <a:xfrm>
            <a:off x="3912291" y="4920258"/>
            <a:ext cx="5429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AUTONOMOUS</a:t>
            </a:r>
            <a:endParaRPr lang="en-US" sz="568" dirty="0"/>
          </a:p>
        </p:txBody>
      </p:sp>
      <p:sp>
        <p:nvSpPr>
          <p:cNvPr id="52" name="Text 48"/>
          <p:cNvSpPr/>
          <p:nvPr/>
        </p:nvSpPr>
        <p:spPr>
          <a:xfrm>
            <a:off x="4626666" y="4920258"/>
            <a:ext cx="18109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Shadow runs in parallel at any stage</a:t>
            </a:r>
            <a:endParaRPr lang="en-US" sz="568" dirty="0"/>
          </a:p>
        </p:txBody>
      </p:sp>
      <p:sp>
        <p:nvSpPr>
          <p:cNvPr id="53" name="Text 49"/>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08 / 18</a:t>
            </a:r>
            <a:endParaRPr lang="en-US" sz="568"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737592"/>
          </a:xfrm>
          <a:prstGeom prst="rect">
            <a:avLst/>
          </a:prstGeom>
          <a:solidFill>
            <a:srgbClr val="000000">
              <a:alpha val="0"/>
            </a:srgbClr>
          </a:solidFill>
          <a:ln/>
        </p:spPr>
      </p:sp>
      <p:sp>
        <p:nvSpPr>
          <p:cNvPr id="5" name="Shape 1"/>
          <p:cNvSpPr/>
          <p:nvPr/>
        </p:nvSpPr>
        <p:spPr>
          <a:xfrm>
            <a:off x="0" y="730448"/>
            <a:ext cx="9144000" cy="7144"/>
          </a:xfrm>
          <a:prstGeom prst="rect">
            <a:avLst/>
          </a:prstGeom>
          <a:solidFill>
            <a:srgbClr val="1E293B"/>
          </a:solidFill>
          <a:ln/>
        </p:spPr>
      </p:sp>
      <p:sp>
        <p:nvSpPr>
          <p:cNvPr id="6" name="Text 2"/>
          <p:cNvSpPr/>
          <p:nvPr/>
        </p:nvSpPr>
        <p:spPr>
          <a:xfrm>
            <a:off x="400050" y="200025"/>
            <a:ext cx="219134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CONTROL PLANE</a:t>
            </a:r>
            <a:endParaRPr lang="en-US" sz="568" dirty="0"/>
          </a:p>
        </p:txBody>
      </p:sp>
      <p:sp>
        <p:nvSpPr>
          <p:cNvPr id="7" name="Text 3"/>
          <p:cNvSpPr/>
          <p:nvPr/>
        </p:nvSpPr>
        <p:spPr>
          <a:xfrm>
            <a:off x="400050" y="332184"/>
            <a:ext cx="2191345" cy="255389"/>
          </a:xfrm>
          <a:prstGeom prst="rect">
            <a:avLst/>
          </a:prstGeom>
          <a:noFill/>
          <a:ln/>
        </p:spPr>
        <p:txBody>
          <a:bodyPr wrap="none" lIns="0" tIns="0" rIns="0" bIns="0" rtlCol="0" anchor="t">
            <a:spAutoFit/>
          </a:bodyPr>
          <a:lstStyle/>
          <a:p>
            <a:pPr algn="l" indent="0" marL="0">
              <a:lnSpc>
                <a:spcPts val="1900"/>
              </a:lnSpc>
              <a:buNone/>
            </a:pPr>
            <a:r>
              <a:rPr lang="en-US" sz="1397" b="1" dirty="0">
                <a:solidFill>
                  <a:srgbClr val="FFFFFF"/>
                </a:solidFill>
                <a:latin typeface="Space Grotesk" pitchFamily="34" charset="0"/>
                <a:ea typeface="Space Grotesk" pitchFamily="34" charset="-122"/>
                <a:cs typeface="Space Grotesk" pitchFamily="34" charset="-120"/>
              </a:rPr>
              <a:t>Omni Command Center</a:t>
            </a:r>
            <a:endParaRPr lang="en-US" sz="1397" dirty="0"/>
          </a:p>
        </p:txBody>
      </p:sp>
      <p:sp>
        <p:nvSpPr>
          <p:cNvPr id="8" name="Shape 4"/>
          <p:cNvSpPr/>
          <p:nvPr/>
        </p:nvSpPr>
        <p:spPr>
          <a:xfrm>
            <a:off x="6493641" y="297359"/>
            <a:ext cx="1109430" cy="192881"/>
          </a:xfrm>
          <a:prstGeom prst="rect">
            <a:avLst/>
          </a:prstGeom>
          <a:solidFill>
            <a:srgbClr val="10B981">
              <a:alpha val="10000"/>
            </a:srgbClr>
          </a:solidFill>
          <a:ln w="9144">
            <a:solidFill>
              <a:srgbClr val="10B981">
                <a:alpha val="30000"/>
              </a:srgbClr>
            </a:solidFill>
            <a:prstDash val="solid"/>
          </a:ln>
        </p:spPr>
      </p:sp>
      <p:sp>
        <p:nvSpPr>
          <p:cNvPr id="9" name="Text 5"/>
          <p:cNvSpPr/>
          <p:nvPr/>
        </p:nvSpPr>
        <p:spPr>
          <a:xfrm>
            <a:off x="6493641" y="297359"/>
            <a:ext cx="1109430" cy="192881"/>
          </a:xfrm>
          <a:prstGeom prst="rect">
            <a:avLst/>
          </a:prstGeom>
          <a:noFill/>
          <a:ln/>
        </p:spPr>
        <p:txBody>
          <a:bodyPr wrap="square" lIns="102108" tIns="42545" rIns="102108" bIns="42545"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AUTONOMOUS MODE</a:t>
            </a:r>
            <a:endParaRPr lang="en-US" sz="568" dirty="0"/>
          </a:p>
        </p:txBody>
      </p:sp>
      <p:sp>
        <p:nvSpPr>
          <p:cNvPr id="10" name="Shape 6"/>
          <p:cNvSpPr/>
          <p:nvPr/>
        </p:nvSpPr>
        <p:spPr>
          <a:xfrm>
            <a:off x="7688796" y="297359"/>
            <a:ext cx="1055154" cy="192881"/>
          </a:xfrm>
          <a:prstGeom prst="rect">
            <a:avLst/>
          </a:prstGeom>
          <a:solidFill>
            <a:srgbClr val="EF4444">
              <a:alpha val="10000"/>
            </a:srgbClr>
          </a:solidFill>
          <a:ln w="9144">
            <a:solidFill>
              <a:srgbClr val="EF4444">
                <a:alpha val="40000"/>
              </a:srgbClr>
            </a:solidFill>
            <a:prstDash val="solid"/>
          </a:ln>
        </p:spPr>
      </p:sp>
      <p:sp>
        <p:nvSpPr>
          <p:cNvPr id="11" name="Text 7"/>
          <p:cNvSpPr/>
          <p:nvPr/>
        </p:nvSpPr>
        <p:spPr>
          <a:xfrm>
            <a:off x="7688796" y="297359"/>
            <a:ext cx="1055154" cy="192881"/>
          </a:xfrm>
          <a:prstGeom prst="rect">
            <a:avLst/>
          </a:prstGeom>
          <a:noFill/>
          <a:ln/>
        </p:spPr>
        <p:txBody>
          <a:bodyPr wrap="square" lIns="102108" tIns="42545" rIns="102108" bIns="42545" rtlCol="0" anchor="t">
            <a:spAutoFit/>
          </a:bodyPr>
          <a:lstStyle/>
          <a:p>
            <a:pPr algn="l" indent="0" marL="0">
              <a:lnSpc>
                <a:spcPts val="700"/>
              </a:lnSpc>
              <a:buNone/>
            </a:pPr>
            <a:r>
              <a:rPr lang="en-US" sz="568" spc="1" kern="0" dirty="0">
                <a:solidFill>
                  <a:srgbClr val="EF4444"/>
                </a:solidFill>
                <a:latin typeface="JetBrains Mono" pitchFamily="34" charset="0"/>
                <a:ea typeface="JetBrains Mono" pitchFamily="34" charset="-122"/>
                <a:cs typeface="JetBrains Mono" pitchFamily="34" charset="-120"/>
              </a:rPr>
              <a:t>■ EMERGENCY STOP</a:t>
            </a:r>
            <a:endParaRPr lang="en-US" sz="568" dirty="0"/>
          </a:p>
        </p:txBody>
      </p:sp>
      <p:sp>
        <p:nvSpPr>
          <p:cNvPr id="12" name="Shape 8"/>
          <p:cNvSpPr/>
          <p:nvPr/>
        </p:nvSpPr>
        <p:spPr>
          <a:xfrm>
            <a:off x="0" y="730448"/>
            <a:ext cx="2135981" cy="282178"/>
          </a:xfrm>
          <a:prstGeom prst="rect">
            <a:avLst/>
          </a:prstGeom>
          <a:solidFill>
            <a:srgbClr val="080D14"/>
          </a:solidFill>
          <a:ln/>
        </p:spPr>
      </p:sp>
      <p:sp>
        <p:nvSpPr>
          <p:cNvPr id="13" name="Shape 9"/>
          <p:cNvSpPr/>
          <p:nvPr/>
        </p:nvSpPr>
        <p:spPr>
          <a:xfrm>
            <a:off x="0" y="1005483"/>
            <a:ext cx="2135981" cy="7144"/>
          </a:xfrm>
          <a:prstGeom prst="rect">
            <a:avLst/>
          </a:prstGeom>
          <a:solidFill>
            <a:srgbClr val="1E293B"/>
          </a:solidFill>
          <a:ln/>
        </p:spPr>
      </p:sp>
      <p:sp>
        <p:nvSpPr>
          <p:cNvPr id="14" name="Text 10"/>
          <p:cNvSpPr/>
          <p:nvPr/>
        </p:nvSpPr>
        <p:spPr>
          <a:xfrm>
            <a:off x="114300" y="816173"/>
            <a:ext cx="190738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SDLC PULSE MONITOR</a:t>
            </a:r>
            <a:endParaRPr lang="en-US" sz="568" dirty="0"/>
          </a:p>
        </p:txBody>
      </p:sp>
      <p:sp>
        <p:nvSpPr>
          <p:cNvPr id="15" name="Shape 11"/>
          <p:cNvSpPr/>
          <p:nvPr/>
        </p:nvSpPr>
        <p:spPr>
          <a:xfrm>
            <a:off x="114300" y="1091208"/>
            <a:ext cx="1907381" cy="446484"/>
          </a:xfrm>
          <a:prstGeom prst="rect">
            <a:avLst/>
          </a:prstGeom>
          <a:solidFill>
            <a:srgbClr val="111827"/>
          </a:solidFill>
          <a:ln w="9144">
            <a:solidFill>
              <a:srgbClr val="1E293B"/>
            </a:solidFill>
            <a:prstDash val="solid"/>
          </a:ln>
        </p:spPr>
      </p:sp>
      <p:sp>
        <p:nvSpPr>
          <p:cNvPr id="16" name="Text 12"/>
          <p:cNvSpPr/>
          <p:nvPr/>
        </p:nvSpPr>
        <p:spPr>
          <a:xfrm>
            <a:off x="307181" y="1148358"/>
            <a:ext cx="1014413"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Agent Host</a:t>
            </a:r>
            <a:endParaRPr lang="en-US" sz="534" dirty="0"/>
          </a:p>
        </p:txBody>
      </p:sp>
      <p:sp>
        <p:nvSpPr>
          <p:cNvPr id="17" name="Text 13"/>
          <p:cNvSpPr/>
          <p:nvPr/>
        </p:nvSpPr>
        <p:spPr>
          <a:xfrm>
            <a:off x="307181" y="1259086"/>
            <a:ext cx="1014413"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Heartbeat · 30s interval</a:t>
            </a:r>
            <a:endParaRPr lang="en-US" sz="568" dirty="0"/>
          </a:p>
        </p:txBody>
      </p:sp>
      <p:sp>
        <p:nvSpPr>
          <p:cNvPr id="18" name="Text 14"/>
          <p:cNvSpPr/>
          <p:nvPr/>
        </p:nvSpPr>
        <p:spPr>
          <a:xfrm>
            <a:off x="1393031" y="1193899"/>
            <a:ext cx="557213"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10B981"/>
                </a:solidFill>
                <a:latin typeface="JetBrains Mono" pitchFamily="34" charset="0"/>
                <a:ea typeface="JetBrains Mono" pitchFamily="34" charset="-122"/>
                <a:cs typeface="JetBrains Mono" pitchFamily="34" charset="-120"/>
              </a:rPr>
              <a:t>LIVE</a:t>
            </a:r>
            <a:endParaRPr lang="en-US" sz="634" dirty="0"/>
          </a:p>
        </p:txBody>
      </p:sp>
      <p:sp>
        <p:nvSpPr>
          <p:cNvPr id="19" name="Text 15"/>
          <p:cNvSpPr/>
          <p:nvPr/>
        </p:nvSpPr>
        <p:spPr>
          <a:xfrm>
            <a:off x="1393031" y="1317129"/>
            <a:ext cx="557213"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23ms latency</a:t>
            </a:r>
            <a:endParaRPr lang="en-US" sz="568" dirty="0"/>
          </a:p>
        </p:txBody>
      </p:sp>
      <p:sp>
        <p:nvSpPr>
          <p:cNvPr id="20" name="Shape 16"/>
          <p:cNvSpPr/>
          <p:nvPr/>
        </p:nvSpPr>
        <p:spPr>
          <a:xfrm>
            <a:off x="114300" y="1580555"/>
            <a:ext cx="1907381" cy="446484"/>
          </a:xfrm>
          <a:prstGeom prst="rect">
            <a:avLst/>
          </a:prstGeom>
          <a:solidFill>
            <a:srgbClr val="111827"/>
          </a:solidFill>
          <a:ln w="9144">
            <a:solidFill>
              <a:srgbClr val="1E293B"/>
            </a:solidFill>
            <a:prstDash val="solid"/>
          </a:ln>
        </p:spPr>
      </p:sp>
      <p:sp>
        <p:nvSpPr>
          <p:cNvPr id="21" name="Text 17"/>
          <p:cNvSpPr/>
          <p:nvPr/>
        </p:nvSpPr>
        <p:spPr>
          <a:xfrm>
            <a:off x="307181" y="1637705"/>
            <a:ext cx="967978"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Azure DevOps</a:t>
            </a:r>
            <a:endParaRPr lang="en-US" sz="534" dirty="0"/>
          </a:p>
        </p:txBody>
      </p:sp>
      <p:sp>
        <p:nvSpPr>
          <p:cNvPr id="22" name="Text 18"/>
          <p:cNvSpPr/>
          <p:nvPr/>
        </p:nvSpPr>
        <p:spPr>
          <a:xfrm>
            <a:off x="307181" y="1748433"/>
            <a:ext cx="967978"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Boards + Test Plans + Repos</a:t>
            </a:r>
            <a:endParaRPr lang="en-US" sz="568" dirty="0"/>
          </a:p>
        </p:txBody>
      </p:sp>
      <p:sp>
        <p:nvSpPr>
          <p:cNvPr id="23" name="Text 19"/>
          <p:cNvSpPr/>
          <p:nvPr/>
        </p:nvSpPr>
        <p:spPr>
          <a:xfrm>
            <a:off x="1346597" y="1683246"/>
            <a:ext cx="603647"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3B82F6"/>
                </a:solidFill>
                <a:latin typeface="JetBrains Mono" pitchFamily="34" charset="0"/>
                <a:ea typeface="JetBrains Mono" pitchFamily="34" charset="-122"/>
                <a:cs typeface="JetBrains Mono" pitchFamily="34" charset="-120"/>
              </a:rPr>
              <a:t>LIVE</a:t>
            </a:r>
            <a:endParaRPr lang="en-US" sz="634" dirty="0"/>
          </a:p>
        </p:txBody>
      </p:sp>
      <p:sp>
        <p:nvSpPr>
          <p:cNvPr id="24" name="Text 20"/>
          <p:cNvSpPr/>
          <p:nvPr/>
        </p:nvSpPr>
        <p:spPr>
          <a:xfrm>
            <a:off x="1346597" y="1806476"/>
            <a:ext cx="603647"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142ms latency</a:t>
            </a:r>
            <a:endParaRPr lang="en-US" sz="568" dirty="0"/>
          </a:p>
        </p:txBody>
      </p:sp>
      <p:sp>
        <p:nvSpPr>
          <p:cNvPr id="25" name="Shape 21"/>
          <p:cNvSpPr/>
          <p:nvPr/>
        </p:nvSpPr>
        <p:spPr>
          <a:xfrm>
            <a:off x="114300" y="2069902"/>
            <a:ext cx="1907381" cy="646509"/>
          </a:xfrm>
          <a:prstGeom prst="rect">
            <a:avLst/>
          </a:prstGeom>
          <a:solidFill>
            <a:srgbClr val="111827"/>
          </a:solidFill>
          <a:ln w="9144">
            <a:solidFill>
              <a:srgbClr val="1E293B"/>
            </a:solidFill>
            <a:prstDash val="solid"/>
          </a:ln>
        </p:spPr>
      </p:sp>
      <p:sp>
        <p:nvSpPr>
          <p:cNvPr id="26" name="Text 22"/>
          <p:cNvSpPr/>
          <p:nvPr/>
        </p:nvSpPr>
        <p:spPr>
          <a:xfrm>
            <a:off x="307181" y="2127052"/>
            <a:ext cx="735806"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AI Decision Module</a:t>
            </a:r>
            <a:endParaRPr lang="en-US" sz="534" dirty="0"/>
          </a:p>
        </p:txBody>
      </p:sp>
      <p:sp>
        <p:nvSpPr>
          <p:cNvPr id="27" name="Text 23"/>
          <p:cNvSpPr/>
          <p:nvPr/>
        </p:nvSpPr>
        <p:spPr>
          <a:xfrm>
            <a:off x="307181" y="2237780"/>
            <a:ext cx="735806" cy="310753"/>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Ollama · Granite 4 active</a:t>
            </a:r>
            <a:endParaRPr lang="en-US" sz="568" dirty="0"/>
          </a:p>
        </p:txBody>
      </p:sp>
      <p:sp>
        <p:nvSpPr>
          <p:cNvPr id="28" name="Text 24"/>
          <p:cNvSpPr/>
          <p:nvPr/>
        </p:nvSpPr>
        <p:spPr>
          <a:xfrm>
            <a:off x="1114425" y="2224385"/>
            <a:ext cx="835819"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10B981"/>
                </a:solidFill>
                <a:latin typeface="JetBrains Mono" pitchFamily="34" charset="0"/>
                <a:ea typeface="JetBrains Mono" pitchFamily="34" charset="-122"/>
                <a:cs typeface="JetBrains Mono" pitchFamily="34" charset="-120"/>
              </a:rPr>
              <a:t>LIVE</a:t>
            </a:r>
            <a:endParaRPr lang="en-US" sz="634" dirty="0"/>
          </a:p>
        </p:txBody>
      </p:sp>
      <p:sp>
        <p:nvSpPr>
          <p:cNvPr id="29" name="Text 25"/>
          <p:cNvSpPr/>
          <p:nvPr/>
        </p:nvSpPr>
        <p:spPr>
          <a:xfrm>
            <a:off x="1114425" y="2347615"/>
            <a:ext cx="835819"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1.2s avg inference</a:t>
            </a:r>
            <a:endParaRPr lang="en-US" sz="568" dirty="0"/>
          </a:p>
        </p:txBody>
      </p:sp>
      <p:sp>
        <p:nvSpPr>
          <p:cNvPr id="30" name="Shape 26"/>
          <p:cNvSpPr/>
          <p:nvPr/>
        </p:nvSpPr>
        <p:spPr>
          <a:xfrm>
            <a:off x="114300" y="2662833"/>
            <a:ext cx="1907381" cy="446484"/>
          </a:xfrm>
          <a:prstGeom prst="rect">
            <a:avLst/>
          </a:prstGeom>
          <a:solidFill>
            <a:srgbClr val="111827"/>
          </a:solidFill>
          <a:ln w="9144">
            <a:solidFill>
              <a:srgbClr val="1E293B"/>
            </a:solidFill>
            <a:prstDash val="solid"/>
          </a:ln>
        </p:spPr>
      </p:sp>
      <p:sp>
        <p:nvSpPr>
          <p:cNvPr id="31" name="Text 27"/>
          <p:cNvSpPr/>
          <p:nvPr/>
        </p:nvSpPr>
        <p:spPr>
          <a:xfrm>
            <a:off x="307181" y="2719983"/>
            <a:ext cx="1060847"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Network Pressure</a:t>
            </a:r>
            <a:endParaRPr lang="en-US" sz="534" dirty="0"/>
          </a:p>
        </p:txBody>
      </p:sp>
      <p:sp>
        <p:nvSpPr>
          <p:cNvPr id="32" name="Text 28"/>
          <p:cNvSpPr/>
          <p:nvPr/>
        </p:nvSpPr>
        <p:spPr>
          <a:xfrm>
            <a:off x="307181" y="2830711"/>
            <a:ext cx="1060847"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API call rate / capacity</a:t>
            </a:r>
            <a:endParaRPr lang="en-US" sz="568" dirty="0"/>
          </a:p>
        </p:txBody>
      </p:sp>
      <p:sp>
        <p:nvSpPr>
          <p:cNvPr id="33" name="Text 29"/>
          <p:cNvSpPr/>
          <p:nvPr/>
        </p:nvSpPr>
        <p:spPr>
          <a:xfrm>
            <a:off x="1439466" y="2765524"/>
            <a:ext cx="510778"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F59E0B"/>
                </a:solidFill>
                <a:latin typeface="JetBrains Mono" pitchFamily="34" charset="0"/>
                <a:ea typeface="JetBrains Mono" pitchFamily="34" charset="-122"/>
                <a:cs typeface="JetBrains Mono" pitchFamily="34" charset="-120"/>
              </a:rPr>
              <a:t>68%</a:t>
            </a:r>
            <a:endParaRPr lang="en-US" sz="634" dirty="0"/>
          </a:p>
        </p:txBody>
      </p:sp>
      <p:sp>
        <p:nvSpPr>
          <p:cNvPr id="34" name="Text 30"/>
          <p:cNvSpPr/>
          <p:nvPr/>
        </p:nvSpPr>
        <p:spPr>
          <a:xfrm>
            <a:off x="1439466" y="2888754"/>
            <a:ext cx="510778"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of capacity</a:t>
            </a:r>
            <a:endParaRPr lang="en-US" sz="568" dirty="0"/>
          </a:p>
        </p:txBody>
      </p:sp>
      <p:sp>
        <p:nvSpPr>
          <p:cNvPr id="35" name="Shape 31"/>
          <p:cNvSpPr/>
          <p:nvPr/>
        </p:nvSpPr>
        <p:spPr>
          <a:xfrm>
            <a:off x="114300" y="3152180"/>
            <a:ext cx="1907381" cy="446484"/>
          </a:xfrm>
          <a:prstGeom prst="rect">
            <a:avLst/>
          </a:prstGeom>
          <a:solidFill>
            <a:srgbClr val="111827"/>
          </a:solidFill>
          <a:ln w="9144">
            <a:solidFill>
              <a:srgbClr val="1E293B"/>
            </a:solidFill>
            <a:prstDash val="solid"/>
          </a:ln>
        </p:spPr>
      </p:sp>
      <p:sp>
        <p:nvSpPr>
          <p:cNvPr id="36" name="Text 32"/>
          <p:cNvSpPr/>
          <p:nvPr/>
        </p:nvSpPr>
        <p:spPr>
          <a:xfrm>
            <a:off x="307181" y="3209330"/>
            <a:ext cx="921544"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Rituals Scheduler</a:t>
            </a:r>
            <a:endParaRPr lang="en-US" sz="534" dirty="0"/>
          </a:p>
        </p:txBody>
      </p:sp>
      <p:sp>
        <p:nvSpPr>
          <p:cNvPr id="37" name="Text 33"/>
          <p:cNvSpPr/>
          <p:nvPr/>
        </p:nvSpPr>
        <p:spPr>
          <a:xfrm>
            <a:off x="307181" y="3320058"/>
            <a:ext cx="921544"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Next: Daily Defect Triage</a:t>
            </a:r>
            <a:endParaRPr lang="en-US" sz="568" dirty="0"/>
          </a:p>
        </p:txBody>
      </p:sp>
      <p:sp>
        <p:nvSpPr>
          <p:cNvPr id="38" name="Text 34"/>
          <p:cNvSpPr/>
          <p:nvPr/>
        </p:nvSpPr>
        <p:spPr>
          <a:xfrm>
            <a:off x="1300163" y="3254871"/>
            <a:ext cx="650081"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A78BFA"/>
                </a:solidFill>
                <a:latin typeface="JetBrains Mono" pitchFamily="34" charset="0"/>
                <a:ea typeface="JetBrains Mono" pitchFamily="34" charset="-122"/>
                <a:cs typeface="JetBrains Mono" pitchFamily="34" charset="-120"/>
              </a:rPr>
              <a:t>02:14</a:t>
            </a:r>
            <a:endParaRPr lang="en-US" sz="634" dirty="0"/>
          </a:p>
        </p:txBody>
      </p:sp>
      <p:sp>
        <p:nvSpPr>
          <p:cNvPr id="39" name="Text 35"/>
          <p:cNvSpPr/>
          <p:nvPr/>
        </p:nvSpPr>
        <p:spPr>
          <a:xfrm>
            <a:off x="1300163" y="3378101"/>
            <a:ext cx="650081"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until next run</a:t>
            </a:r>
            <a:endParaRPr lang="en-US" sz="568" dirty="0"/>
          </a:p>
        </p:txBody>
      </p:sp>
      <p:sp>
        <p:nvSpPr>
          <p:cNvPr id="40" name="Shape 36"/>
          <p:cNvSpPr/>
          <p:nvPr/>
        </p:nvSpPr>
        <p:spPr>
          <a:xfrm>
            <a:off x="114300" y="3641527"/>
            <a:ext cx="1907381" cy="355402"/>
          </a:xfrm>
          <a:prstGeom prst="rect">
            <a:avLst/>
          </a:prstGeom>
          <a:solidFill>
            <a:srgbClr val="111827"/>
          </a:solidFill>
          <a:ln w="9144">
            <a:solidFill>
              <a:srgbClr val="1E293B"/>
            </a:solidFill>
            <a:prstDash val="solid"/>
          </a:ln>
        </p:spPr>
      </p:sp>
      <p:sp>
        <p:nvSpPr>
          <p:cNvPr id="41" name="Text 37"/>
          <p:cNvSpPr/>
          <p:nvPr/>
        </p:nvSpPr>
        <p:spPr>
          <a:xfrm>
            <a:off x="307181" y="3704927"/>
            <a:ext cx="1153716"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Integration Tests</a:t>
            </a:r>
            <a:endParaRPr lang="en-US" sz="534" dirty="0"/>
          </a:p>
        </p:txBody>
      </p:sp>
      <p:sp>
        <p:nvSpPr>
          <p:cNvPr id="42" name="Text 38"/>
          <p:cNvSpPr/>
          <p:nvPr/>
        </p:nvSpPr>
        <p:spPr>
          <a:xfrm>
            <a:off x="307181" y="3815655"/>
            <a:ext cx="1153716"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Last run: 23/23 passed</a:t>
            </a:r>
            <a:endParaRPr lang="en-US" sz="568" dirty="0"/>
          </a:p>
        </p:txBody>
      </p:sp>
      <p:sp>
        <p:nvSpPr>
          <p:cNvPr id="43" name="Text 39"/>
          <p:cNvSpPr/>
          <p:nvPr/>
        </p:nvSpPr>
        <p:spPr>
          <a:xfrm>
            <a:off x="1532334" y="3698677"/>
            <a:ext cx="417909" cy="123230"/>
          </a:xfrm>
          <a:prstGeom prst="rect">
            <a:avLst/>
          </a:prstGeom>
          <a:noFill/>
          <a:ln/>
        </p:spPr>
        <p:txBody>
          <a:bodyPr wrap="none" lIns="0" tIns="0" rIns="0" bIns="0" rtlCol="0" anchor="t">
            <a:spAutoFit/>
          </a:bodyPr>
          <a:lstStyle/>
          <a:p>
            <a:pPr algn="r" indent="0" marL="0">
              <a:lnSpc>
                <a:spcPts val="900"/>
              </a:lnSpc>
              <a:buNone/>
            </a:pPr>
            <a:r>
              <a:rPr lang="en-US" sz="634" b="1" dirty="0">
                <a:solidFill>
                  <a:srgbClr val="10B981"/>
                </a:solidFill>
                <a:latin typeface="JetBrains Mono" pitchFamily="34" charset="0"/>
                <a:ea typeface="JetBrains Mono" pitchFamily="34" charset="-122"/>
                <a:cs typeface="JetBrains Mono" pitchFamily="34" charset="-120"/>
              </a:rPr>
              <a:t>100%</a:t>
            </a:r>
            <a:endParaRPr lang="en-US" sz="634" dirty="0"/>
          </a:p>
        </p:txBody>
      </p:sp>
      <p:sp>
        <p:nvSpPr>
          <p:cNvPr id="44" name="Text 40"/>
          <p:cNvSpPr/>
          <p:nvPr/>
        </p:nvSpPr>
        <p:spPr>
          <a:xfrm>
            <a:off x="1532334" y="3821906"/>
            <a:ext cx="417909"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pass rate</a:t>
            </a:r>
            <a:endParaRPr lang="en-US" sz="568" dirty="0"/>
          </a:p>
        </p:txBody>
      </p:sp>
      <p:sp>
        <p:nvSpPr>
          <p:cNvPr id="45" name="Shape 41"/>
          <p:cNvSpPr/>
          <p:nvPr/>
        </p:nvSpPr>
        <p:spPr>
          <a:xfrm>
            <a:off x="2143125" y="730448"/>
            <a:ext cx="2993231" cy="282178"/>
          </a:xfrm>
          <a:prstGeom prst="rect">
            <a:avLst/>
          </a:prstGeom>
          <a:solidFill>
            <a:srgbClr val="080D14"/>
          </a:solidFill>
          <a:ln/>
        </p:spPr>
      </p:sp>
      <p:sp>
        <p:nvSpPr>
          <p:cNvPr id="46" name="Shape 42"/>
          <p:cNvSpPr/>
          <p:nvPr/>
        </p:nvSpPr>
        <p:spPr>
          <a:xfrm>
            <a:off x="2143125" y="1005483"/>
            <a:ext cx="2993231" cy="7144"/>
          </a:xfrm>
          <a:prstGeom prst="rect">
            <a:avLst/>
          </a:prstGeom>
          <a:solidFill>
            <a:srgbClr val="1E293B"/>
          </a:solidFill>
          <a:ln/>
        </p:spPr>
      </p:sp>
      <p:sp>
        <p:nvSpPr>
          <p:cNvPr id="47" name="Text 43"/>
          <p:cNvSpPr/>
          <p:nvPr/>
        </p:nvSpPr>
        <p:spPr>
          <a:xfrm>
            <a:off x="2257425" y="816173"/>
            <a:ext cx="27646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ACTIVE THOUGHTS STREAM</a:t>
            </a:r>
            <a:endParaRPr lang="en-US" sz="568" dirty="0"/>
          </a:p>
        </p:txBody>
      </p:sp>
      <p:sp>
        <p:nvSpPr>
          <p:cNvPr id="48" name="Shape 44"/>
          <p:cNvSpPr/>
          <p:nvPr/>
        </p:nvSpPr>
        <p:spPr>
          <a:xfrm>
            <a:off x="2257425" y="1091208"/>
            <a:ext cx="2764631" cy="633617"/>
          </a:xfrm>
          <a:prstGeom prst="rect">
            <a:avLst/>
          </a:prstGeom>
          <a:solidFill>
            <a:srgbClr val="111827"/>
          </a:solidFill>
          <a:ln w="9144">
            <a:solidFill>
              <a:srgbClr val="1E293B"/>
            </a:solidFill>
            <a:prstDash val="solid"/>
          </a:ln>
        </p:spPr>
      </p:sp>
      <p:sp>
        <p:nvSpPr>
          <p:cNvPr id="49" name="Shape 45"/>
          <p:cNvSpPr/>
          <p:nvPr/>
        </p:nvSpPr>
        <p:spPr>
          <a:xfrm>
            <a:off x="2328863" y="1148358"/>
            <a:ext cx="310921" cy="146447"/>
          </a:xfrm>
          <a:prstGeom prst="rect">
            <a:avLst/>
          </a:prstGeom>
          <a:solidFill>
            <a:srgbClr val="1E3A5F">
              <a:alpha val="13000"/>
            </a:srgbClr>
          </a:solidFill>
          <a:ln w="9144">
            <a:solidFill>
              <a:srgbClr val="1D4ED8"/>
            </a:solidFill>
            <a:prstDash val="solid"/>
          </a:ln>
        </p:spPr>
      </p:sp>
      <p:sp>
        <p:nvSpPr>
          <p:cNvPr id="50" name="Text 46"/>
          <p:cNvSpPr/>
          <p:nvPr/>
        </p:nvSpPr>
        <p:spPr>
          <a:xfrm>
            <a:off x="2328863" y="1148358"/>
            <a:ext cx="310921"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PLAN</a:t>
            </a:r>
            <a:endParaRPr lang="en-US" sz="568" dirty="0"/>
          </a:p>
        </p:txBody>
      </p:sp>
      <p:sp>
        <p:nvSpPr>
          <p:cNvPr id="51" name="Text 47"/>
          <p:cNvSpPr/>
          <p:nvPr/>
        </p:nvSpPr>
        <p:spPr>
          <a:xfrm>
            <a:off x="2682646" y="1162645"/>
            <a:ext cx="116085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Requirement Clarity Agent</a:t>
            </a:r>
            <a:endParaRPr lang="en-US" sz="568" dirty="0"/>
          </a:p>
        </p:txBody>
      </p:sp>
      <p:sp>
        <p:nvSpPr>
          <p:cNvPr id="52" name="Text 48"/>
          <p:cNvSpPr/>
          <p:nvPr/>
        </p:nvSpPr>
        <p:spPr>
          <a:xfrm>
            <a:off x="4718447" y="1162645"/>
            <a:ext cx="232172"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340ms</a:t>
            </a:r>
            <a:endParaRPr lang="en-US" sz="568" dirty="0"/>
          </a:p>
        </p:txBody>
      </p:sp>
      <p:sp>
        <p:nvSpPr>
          <p:cNvPr id="53" name="Text 49"/>
          <p:cNvSpPr/>
          <p:nvPr/>
        </p:nvSpPr>
        <p:spPr>
          <a:xfrm>
            <a:off x="2328863" y="1309092"/>
            <a:ext cx="2621756" cy="330008"/>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Evaluating work item #4821 — requirement ambiguity detected in acceptance criteria. Preparing 3 clarifying questions for stakeholder review.</a:t>
            </a:r>
            <a:endParaRPr lang="en-US" sz="568" dirty="0"/>
          </a:p>
        </p:txBody>
      </p:sp>
      <p:sp>
        <p:nvSpPr>
          <p:cNvPr id="54" name="Shape 50"/>
          <p:cNvSpPr/>
          <p:nvPr/>
        </p:nvSpPr>
        <p:spPr>
          <a:xfrm>
            <a:off x="2257425" y="1753400"/>
            <a:ext cx="2764631" cy="523615"/>
          </a:xfrm>
          <a:prstGeom prst="rect">
            <a:avLst/>
          </a:prstGeom>
          <a:solidFill>
            <a:srgbClr val="111827"/>
          </a:solidFill>
          <a:ln w="9144">
            <a:solidFill>
              <a:srgbClr val="1E293B"/>
            </a:solidFill>
            <a:prstDash val="solid"/>
          </a:ln>
        </p:spPr>
      </p:sp>
      <p:sp>
        <p:nvSpPr>
          <p:cNvPr id="55" name="Shape 51"/>
          <p:cNvSpPr/>
          <p:nvPr/>
        </p:nvSpPr>
        <p:spPr>
          <a:xfrm>
            <a:off x="2328863" y="1810550"/>
            <a:ext cx="469060" cy="146447"/>
          </a:xfrm>
          <a:prstGeom prst="rect">
            <a:avLst/>
          </a:prstGeom>
          <a:solidFill>
            <a:srgbClr val="064020">
              <a:alpha val="13000"/>
            </a:srgbClr>
          </a:solidFill>
          <a:ln w="9144">
            <a:solidFill>
              <a:srgbClr val="065F46"/>
            </a:solidFill>
            <a:prstDash val="solid"/>
          </a:ln>
        </p:spPr>
      </p:sp>
      <p:sp>
        <p:nvSpPr>
          <p:cNvPr id="56" name="Text 52"/>
          <p:cNvSpPr/>
          <p:nvPr/>
        </p:nvSpPr>
        <p:spPr>
          <a:xfrm>
            <a:off x="2328863" y="1810550"/>
            <a:ext cx="469060"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OBSERVE</a:t>
            </a:r>
            <a:endParaRPr lang="en-US" sz="568" dirty="0"/>
          </a:p>
        </p:txBody>
      </p:sp>
      <p:sp>
        <p:nvSpPr>
          <p:cNvPr id="57" name="Text 53"/>
          <p:cNvSpPr/>
          <p:nvPr/>
        </p:nvSpPr>
        <p:spPr>
          <a:xfrm>
            <a:off x="2840785" y="1824837"/>
            <a:ext cx="88225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Test Coverage Agent</a:t>
            </a:r>
            <a:endParaRPr lang="en-US" sz="568" dirty="0"/>
          </a:p>
        </p:txBody>
      </p:sp>
      <p:sp>
        <p:nvSpPr>
          <p:cNvPr id="58" name="Text 54"/>
          <p:cNvSpPr/>
          <p:nvPr/>
        </p:nvSpPr>
        <p:spPr>
          <a:xfrm>
            <a:off x="4718447" y="1824837"/>
            <a:ext cx="232172"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890ms</a:t>
            </a:r>
            <a:endParaRPr lang="en-US" sz="568" dirty="0"/>
          </a:p>
        </p:txBody>
      </p:sp>
      <p:sp>
        <p:nvSpPr>
          <p:cNvPr id="59" name="Text 55"/>
          <p:cNvSpPr/>
          <p:nvPr/>
        </p:nvSpPr>
        <p:spPr>
          <a:xfrm>
            <a:off x="2328863" y="1971284"/>
            <a:ext cx="262175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Scanning PR #312 — unit test coverage at 71%, below 80% threshold. Identifying 6 untested code paths in AuthService module.</a:t>
            </a:r>
            <a:endParaRPr lang="en-US" sz="568" dirty="0"/>
          </a:p>
        </p:txBody>
      </p:sp>
      <p:sp>
        <p:nvSpPr>
          <p:cNvPr id="60" name="Shape 56"/>
          <p:cNvSpPr/>
          <p:nvPr/>
        </p:nvSpPr>
        <p:spPr>
          <a:xfrm>
            <a:off x="2257425" y="2305590"/>
            <a:ext cx="2764631" cy="633617"/>
          </a:xfrm>
          <a:prstGeom prst="rect">
            <a:avLst/>
          </a:prstGeom>
          <a:solidFill>
            <a:srgbClr val="111827"/>
          </a:solidFill>
          <a:ln w="9144">
            <a:solidFill>
              <a:srgbClr val="1E293B"/>
            </a:solidFill>
            <a:prstDash val="solid"/>
          </a:ln>
        </p:spPr>
      </p:sp>
      <p:sp>
        <p:nvSpPr>
          <p:cNvPr id="61" name="Shape 57"/>
          <p:cNvSpPr/>
          <p:nvPr/>
        </p:nvSpPr>
        <p:spPr>
          <a:xfrm>
            <a:off x="2328863" y="2362740"/>
            <a:ext cx="521801" cy="146447"/>
          </a:xfrm>
          <a:prstGeom prst="rect">
            <a:avLst/>
          </a:prstGeom>
          <a:solidFill>
            <a:srgbClr val="78350F">
              <a:alpha val="13000"/>
            </a:srgbClr>
          </a:solidFill>
          <a:ln w="9144">
            <a:solidFill>
              <a:srgbClr val="92400E"/>
            </a:solidFill>
            <a:prstDash val="solid"/>
          </a:ln>
        </p:spPr>
      </p:sp>
      <p:sp>
        <p:nvSpPr>
          <p:cNvPr id="62" name="Text 58"/>
          <p:cNvSpPr/>
          <p:nvPr/>
        </p:nvSpPr>
        <p:spPr>
          <a:xfrm>
            <a:off x="2328863" y="2362740"/>
            <a:ext cx="521801"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CRITIQUE</a:t>
            </a:r>
            <a:endParaRPr lang="en-US" sz="568" dirty="0"/>
          </a:p>
        </p:txBody>
      </p:sp>
      <p:sp>
        <p:nvSpPr>
          <p:cNvPr id="63" name="Text 59"/>
          <p:cNvSpPr/>
          <p:nvPr/>
        </p:nvSpPr>
        <p:spPr>
          <a:xfrm>
            <a:off x="2893526" y="2377027"/>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QA Agent</a:t>
            </a:r>
            <a:endParaRPr lang="en-US" sz="568" dirty="0"/>
          </a:p>
        </p:txBody>
      </p:sp>
      <p:sp>
        <p:nvSpPr>
          <p:cNvPr id="64" name="Text 60"/>
          <p:cNvSpPr/>
          <p:nvPr/>
        </p:nvSpPr>
        <p:spPr>
          <a:xfrm>
            <a:off x="4764881" y="2377027"/>
            <a:ext cx="1857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1.4s</a:t>
            </a:r>
            <a:endParaRPr lang="en-US" sz="568" dirty="0"/>
          </a:p>
        </p:txBody>
      </p:sp>
      <p:sp>
        <p:nvSpPr>
          <p:cNvPr id="65" name="Text 61"/>
          <p:cNvSpPr/>
          <p:nvPr/>
        </p:nvSpPr>
        <p:spPr>
          <a:xfrm>
            <a:off x="2328863" y="2523474"/>
            <a:ext cx="2621756" cy="330008"/>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Security scan flagged SQL concatenation pattern in UserRepository.cs:L142. Confidence: 94%. Proposing parameterised query refactor.</a:t>
            </a:r>
            <a:endParaRPr lang="en-US" sz="568" dirty="0"/>
          </a:p>
        </p:txBody>
      </p:sp>
      <p:sp>
        <p:nvSpPr>
          <p:cNvPr id="66" name="Shape 62"/>
          <p:cNvSpPr/>
          <p:nvPr/>
        </p:nvSpPr>
        <p:spPr>
          <a:xfrm>
            <a:off x="2257425" y="2967782"/>
            <a:ext cx="2764631" cy="633617"/>
          </a:xfrm>
          <a:prstGeom prst="rect">
            <a:avLst/>
          </a:prstGeom>
          <a:solidFill>
            <a:srgbClr val="111827"/>
          </a:solidFill>
          <a:ln w="9144">
            <a:solidFill>
              <a:srgbClr val="1E293B"/>
            </a:solidFill>
            <a:prstDash val="solid"/>
          </a:ln>
        </p:spPr>
      </p:sp>
      <p:sp>
        <p:nvSpPr>
          <p:cNvPr id="67" name="Shape 63"/>
          <p:cNvSpPr/>
          <p:nvPr/>
        </p:nvSpPr>
        <p:spPr>
          <a:xfrm>
            <a:off x="2328863" y="3024932"/>
            <a:ext cx="469060" cy="146447"/>
          </a:xfrm>
          <a:prstGeom prst="rect">
            <a:avLst/>
          </a:prstGeom>
          <a:solidFill>
            <a:srgbClr val="4C1D95">
              <a:alpha val="13000"/>
            </a:srgbClr>
          </a:solidFill>
          <a:ln w="9144">
            <a:solidFill>
              <a:srgbClr val="5B21B6"/>
            </a:solidFill>
            <a:prstDash val="solid"/>
          </a:ln>
        </p:spPr>
      </p:sp>
      <p:sp>
        <p:nvSpPr>
          <p:cNvPr id="68" name="Text 64"/>
          <p:cNvSpPr/>
          <p:nvPr/>
        </p:nvSpPr>
        <p:spPr>
          <a:xfrm>
            <a:off x="2328863" y="3024932"/>
            <a:ext cx="469060"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A78BFA"/>
                </a:solidFill>
                <a:latin typeface="JetBrains Mono" pitchFamily="34" charset="0"/>
                <a:ea typeface="JetBrains Mono" pitchFamily="34" charset="-122"/>
                <a:cs typeface="JetBrains Mono" pitchFamily="34" charset="-120"/>
              </a:rPr>
              <a:t>EXECUTE</a:t>
            </a:r>
            <a:endParaRPr lang="en-US" sz="568" dirty="0"/>
          </a:p>
        </p:txBody>
      </p:sp>
      <p:sp>
        <p:nvSpPr>
          <p:cNvPr id="69" name="Text 65"/>
          <p:cNvSpPr/>
          <p:nvPr/>
        </p:nvSpPr>
        <p:spPr>
          <a:xfrm>
            <a:off x="2840785" y="3039219"/>
            <a:ext cx="975122"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SDLC Automation Agent</a:t>
            </a:r>
            <a:endParaRPr lang="en-US" sz="568" dirty="0"/>
          </a:p>
        </p:txBody>
      </p:sp>
      <p:sp>
        <p:nvSpPr>
          <p:cNvPr id="70" name="Text 66"/>
          <p:cNvSpPr/>
          <p:nvPr/>
        </p:nvSpPr>
        <p:spPr>
          <a:xfrm>
            <a:off x="4718447" y="3039219"/>
            <a:ext cx="232172"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210ms</a:t>
            </a:r>
            <a:endParaRPr lang="en-US" sz="568" dirty="0"/>
          </a:p>
        </p:txBody>
      </p:sp>
      <p:sp>
        <p:nvSpPr>
          <p:cNvPr id="71" name="Text 67"/>
          <p:cNvSpPr/>
          <p:nvPr/>
        </p:nvSpPr>
        <p:spPr>
          <a:xfrm>
            <a:off x="2328863" y="3185666"/>
            <a:ext cx="2621756" cy="330008"/>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Documentation update committed to feature/auth-refactor. README, CHANGELOG, and API spec updated. Work item #4819 moved to Done.</a:t>
            </a:r>
            <a:endParaRPr lang="en-US" sz="568" dirty="0"/>
          </a:p>
        </p:txBody>
      </p:sp>
      <p:sp>
        <p:nvSpPr>
          <p:cNvPr id="72" name="Shape 68"/>
          <p:cNvSpPr/>
          <p:nvPr/>
        </p:nvSpPr>
        <p:spPr>
          <a:xfrm>
            <a:off x="5143500" y="730448"/>
            <a:ext cx="4000500" cy="282178"/>
          </a:xfrm>
          <a:prstGeom prst="rect">
            <a:avLst/>
          </a:prstGeom>
          <a:solidFill>
            <a:srgbClr val="080D14"/>
          </a:solidFill>
          <a:ln/>
        </p:spPr>
      </p:sp>
      <p:sp>
        <p:nvSpPr>
          <p:cNvPr id="73" name="Shape 69"/>
          <p:cNvSpPr/>
          <p:nvPr/>
        </p:nvSpPr>
        <p:spPr>
          <a:xfrm>
            <a:off x="5143500" y="1005483"/>
            <a:ext cx="4000500" cy="7144"/>
          </a:xfrm>
          <a:prstGeom prst="rect">
            <a:avLst/>
          </a:prstGeom>
          <a:solidFill>
            <a:srgbClr val="1E293B"/>
          </a:solidFill>
          <a:ln/>
        </p:spPr>
      </p:sp>
      <p:sp>
        <p:nvSpPr>
          <p:cNvPr id="74" name="Text 70"/>
          <p:cNvSpPr/>
          <p:nvPr/>
        </p:nvSpPr>
        <p:spPr>
          <a:xfrm>
            <a:off x="5257800" y="816173"/>
            <a:ext cx="377190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INTERVENTION QUEUE</a:t>
            </a:r>
            <a:endParaRPr lang="en-US" sz="568" dirty="0"/>
          </a:p>
        </p:txBody>
      </p:sp>
      <p:sp>
        <p:nvSpPr>
          <p:cNvPr id="75" name="Shape 71"/>
          <p:cNvSpPr/>
          <p:nvPr/>
        </p:nvSpPr>
        <p:spPr>
          <a:xfrm>
            <a:off x="5257800" y="1091208"/>
            <a:ext cx="3771900" cy="923665"/>
          </a:xfrm>
          <a:prstGeom prst="rect">
            <a:avLst/>
          </a:prstGeom>
          <a:solidFill>
            <a:srgbClr val="111827"/>
          </a:solidFill>
          <a:ln/>
        </p:spPr>
      </p:sp>
      <p:sp>
        <p:nvSpPr>
          <p:cNvPr id="76" name="Shape 72"/>
          <p:cNvSpPr/>
          <p:nvPr/>
        </p:nvSpPr>
        <p:spPr>
          <a:xfrm>
            <a:off x="5257800" y="1091208"/>
            <a:ext cx="3771900" cy="7144"/>
          </a:xfrm>
          <a:prstGeom prst="rect">
            <a:avLst/>
          </a:prstGeom>
          <a:solidFill>
            <a:srgbClr val="1E293B"/>
          </a:solidFill>
          <a:ln/>
        </p:spPr>
      </p:sp>
      <p:sp>
        <p:nvSpPr>
          <p:cNvPr id="77" name="Shape 73"/>
          <p:cNvSpPr/>
          <p:nvPr/>
        </p:nvSpPr>
        <p:spPr>
          <a:xfrm>
            <a:off x="9022556" y="1091208"/>
            <a:ext cx="7144" cy="923665"/>
          </a:xfrm>
          <a:prstGeom prst="rect">
            <a:avLst/>
          </a:prstGeom>
          <a:solidFill>
            <a:srgbClr val="1E293B"/>
          </a:solidFill>
          <a:ln/>
        </p:spPr>
      </p:sp>
      <p:sp>
        <p:nvSpPr>
          <p:cNvPr id="78" name="Shape 74"/>
          <p:cNvSpPr/>
          <p:nvPr/>
        </p:nvSpPr>
        <p:spPr>
          <a:xfrm>
            <a:off x="5257800" y="2007729"/>
            <a:ext cx="3771900" cy="7144"/>
          </a:xfrm>
          <a:prstGeom prst="rect">
            <a:avLst/>
          </a:prstGeom>
          <a:solidFill>
            <a:srgbClr val="1E293B"/>
          </a:solidFill>
          <a:ln/>
        </p:spPr>
      </p:sp>
      <p:sp>
        <p:nvSpPr>
          <p:cNvPr id="79" name="Shape 75"/>
          <p:cNvSpPr/>
          <p:nvPr/>
        </p:nvSpPr>
        <p:spPr>
          <a:xfrm>
            <a:off x="5257800" y="1091208"/>
            <a:ext cx="21431" cy="923665"/>
          </a:xfrm>
          <a:prstGeom prst="rect">
            <a:avLst/>
          </a:prstGeom>
          <a:solidFill>
            <a:srgbClr val="F59E0B"/>
          </a:solidFill>
          <a:ln/>
        </p:spPr>
      </p:sp>
      <p:sp>
        <p:nvSpPr>
          <p:cNvPr id="80" name="Shape 76"/>
          <p:cNvSpPr/>
          <p:nvPr/>
        </p:nvSpPr>
        <p:spPr>
          <a:xfrm>
            <a:off x="5329238" y="1162645"/>
            <a:ext cx="842963" cy="146447"/>
          </a:xfrm>
          <a:prstGeom prst="rect">
            <a:avLst/>
          </a:prstGeom>
          <a:solidFill>
            <a:srgbClr val="F59E0B">
              <a:alpha val="10000"/>
            </a:srgbClr>
          </a:solidFill>
          <a:ln w="9144">
            <a:solidFill>
              <a:srgbClr val="F59E0B">
                <a:alpha val="30000"/>
              </a:srgbClr>
            </a:solidFill>
            <a:prstDash val="solid"/>
          </a:ln>
        </p:spPr>
      </p:sp>
      <p:sp>
        <p:nvSpPr>
          <p:cNvPr id="81" name="Text 77"/>
          <p:cNvSpPr/>
          <p:nvPr/>
        </p:nvSpPr>
        <p:spPr>
          <a:xfrm>
            <a:off x="5329238" y="1162645"/>
            <a:ext cx="842963"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F59E0B"/>
                </a:solidFill>
                <a:latin typeface="JetBrains Mono" pitchFamily="34" charset="0"/>
                <a:ea typeface="JetBrains Mono" pitchFamily="34" charset="-122"/>
                <a:cs typeface="JetBrains Mono" pitchFamily="34" charset="-120"/>
              </a:rPr>
              <a:t>PENDING APPROVAL</a:t>
            </a:r>
            <a:endParaRPr lang="en-US" sz="568" dirty="0"/>
          </a:p>
        </p:txBody>
      </p:sp>
      <p:sp>
        <p:nvSpPr>
          <p:cNvPr id="82" name="Text 78"/>
          <p:cNvSpPr/>
          <p:nvPr/>
        </p:nvSpPr>
        <p:spPr>
          <a:xfrm>
            <a:off x="6215063" y="1176933"/>
            <a:ext cx="116085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QA Agent · Confidence 94%</a:t>
            </a:r>
            <a:endParaRPr lang="en-US" sz="568" dirty="0"/>
          </a:p>
        </p:txBody>
      </p:sp>
      <p:sp>
        <p:nvSpPr>
          <p:cNvPr id="83" name="Text 79"/>
          <p:cNvSpPr/>
          <p:nvPr/>
        </p:nvSpPr>
        <p:spPr>
          <a:xfrm>
            <a:off x="5329238" y="1337667"/>
            <a:ext cx="3629025"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Refactor SQL concatenation → parameterised query</a:t>
            </a:r>
            <a:endParaRPr lang="en-US" sz="534" dirty="0"/>
          </a:p>
        </p:txBody>
      </p:sp>
      <p:sp>
        <p:nvSpPr>
          <p:cNvPr id="84" name="Text 80"/>
          <p:cNvSpPr/>
          <p:nvPr/>
        </p:nvSpPr>
        <p:spPr>
          <a:xfrm>
            <a:off x="5329238" y="1476970"/>
            <a:ext cx="3629025"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UserRepository.cs:L142 — replace string concatenation with SqlParameter to prevent injection. Affects 1 file, 3 lines.</a:t>
            </a:r>
            <a:endParaRPr lang="en-US" sz="568" dirty="0"/>
          </a:p>
        </p:txBody>
      </p:sp>
      <p:sp>
        <p:nvSpPr>
          <p:cNvPr id="85" name="Shape 81"/>
          <p:cNvSpPr/>
          <p:nvPr/>
        </p:nvSpPr>
        <p:spPr>
          <a:xfrm>
            <a:off x="5329238" y="1754125"/>
            <a:ext cx="630101" cy="160734"/>
          </a:xfrm>
          <a:prstGeom prst="rect">
            <a:avLst/>
          </a:prstGeom>
          <a:solidFill>
            <a:srgbClr val="10B981">
              <a:alpha val="8000"/>
            </a:srgbClr>
          </a:solidFill>
          <a:ln w="9144">
            <a:solidFill>
              <a:srgbClr val="10B981">
                <a:alpha val="40000"/>
              </a:srgbClr>
            </a:solidFill>
            <a:prstDash val="solid"/>
          </a:ln>
        </p:spPr>
      </p:sp>
      <p:sp>
        <p:nvSpPr>
          <p:cNvPr id="86" name="Text 82"/>
          <p:cNvSpPr/>
          <p:nvPr/>
        </p:nvSpPr>
        <p:spPr>
          <a:xfrm>
            <a:off x="5329238" y="1754125"/>
            <a:ext cx="630101" cy="160734"/>
          </a:xfrm>
          <a:prstGeom prst="rect">
            <a:avLst/>
          </a:prstGeom>
          <a:noFill/>
          <a:ln/>
        </p:spPr>
        <p:txBody>
          <a:bodyPr wrap="square" lIns="85090" tIns="25527" rIns="85090" bIns="25527"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 APPROVE</a:t>
            </a:r>
            <a:endParaRPr lang="en-US" sz="568" dirty="0"/>
          </a:p>
        </p:txBody>
      </p:sp>
      <p:sp>
        <p:nvSpPr>
          <p:cNvPr id="87" name="Shape 83"/>
          <p:cNvSpPr/>
          <p:nvPr/>
        </p:nvSpPr>
        <p:spPr>
          <a:xfrm>
            <a:off x="5987914" y="1754125"/>
            <a:ext cx="579732" cy="160734"/>
          </a:xfrm>
          <a:prstGeom prst="rect">
            <a:avLst/>
          </a:prstGeom>
          <a:solidFill>
            <a:srgbClr val="EF4444">
              <a:alpha val="8000"/>
            </a:srgbClr>
          </a:solidFill>
          <a:ln w="9144">
            <a:solidFill>
              <a:srgbClr val="EF4444">
                <a:alpha val="40000"/>
              </a:srgbClr>
            </a:solidFill>
            <a:prstDash val="solid"/>
          </a:ln>
        </p:spPr>
      </p:sp>
      <p:sp>
        <p:nvSpPr>
          <p:cNvPr id="88" name="Text 84"/>
          <p:cNvSpPr/>
          <p:nvPr/>
        </p:nvSpPr>
        <p:spPr>
          <a:xfrm>
            <a:off x="5987914" y="1754125"/>
            <a:ext cx="579732" cy="160734"/>
          </a:xfrm>
          <a:prstGeom prst="rect">
            <a:avLst/>
          </a:prstGeom>
          <a:noFill/>
          <a:ln/>
        </p:spPr>
        <p:txBody>
          <a:bodyPr wrap="square" lIns="85090" tIns="25527" rIns="85090" bIns="25527" rtlCol="0" anchor="t">
            <a:spAutoFit/>
          </a:bodyPr>
          <a:lstStyle/>
          <a:p>
            <a:pPr algn="l" indent="0" marL="0">
              <a:lnSpc>
                <a:spcPts val="700"/>
              </a:lnSpc>
              <a:buNone/>
            </a:pPr>
            <a:r>
              <a:rPr lang="en-US" sz="568" dirty="0">
                <a:solidFill>
                  <a:srgbClr val="EF4444"/>
                </a:solidFill>
                <a:latin typeface="JetBrains Mono" pitchFamily="34" charset="0"/>
                <a:ea typeface="JetBrains Mono" pitchFamily="34" charset="-122"/>
                <a:cs typeface="JetBrains Mono" pitchFamily="34" charset="-120"/>
              </a:rPr>
              <a:t>✗ REJECT</a:t>
            </a:r>
            <a:endParaRPr lang="en-US" sz="568" dirty="0"/>
          </a:p>
        </p:txBody>
      </p:sp>
      <p:sp>
        <p:nvSpPr>
          <p:cNvPr id="89" name="Shape 85"/>
          <p:cNvSpPr/>
          <p:nvPr/>
        </p:nvSpPr>
        <p:spPr>
          <a:xfrm>
            <a:off x="5257800" y="2029160"/>
            <a:ext cx="3771900" cy="705780"/>
          </a:xfrm>
          <a:prstGeom prst="rect">
            <a:avLst/>
          </a:prstGeom>
          <a:solidFill>
            <a:srgbClr val="111827"/>
          </a:solidFill>
          <a:ln/>
        </p:spPr>
      </p:sp>
      <p:sp>
        <p:nvSpPr>
          <p:cNvPr id="90" name="Shape 86"/>
          <p:cNvSpPr/>
          <p:nvPr/>
        </p:nvSpPr>
        <p:spPr>
          <a:xfrm>
            <a:off x="5257800" y="2029160"/>
            <a:ext cx="3771900" cy="7144"/>
          </a:xfrm>
          <a:prstGeom prst="rect">
            <a:avLst/>
          </a:prstGeom>
          <a:solidFill>
            <a:srgbClr val="1E293B"/>
          </a:solidFill>
          <a:ln/>
        </p:spPr>
      </p:sp>
      <p:sp>
        <p:nvSpPr>
          <p:cNvPr id="91" name="Shape 87"/>
          <p:cNvSpPr/>
          <p:nvPr/>
        </p:nvSpPr>
        <p:spPr>
          <a:xfrm>
            <a:off x="9022556" y="2029160"/>
            <a:ext cx="7144" cy="705780"/>
          </a:xfrm>
          <a:prstGeom prst="rect">
            <a:avLst/>
          </a:prstGeom>
          <a:solidFill>
            <a:srgbClr val="1E293B"/>
          </a:solidFill>
          <a:ln/>
        </p:spPr>
      </p:sp>
      <p:sp>
        <p:nvSpPr>
          <p:cNvPr id="92" name="Shape 88"/>
          <p:cNvSpPr/>
          <p:nvPr/>
        </p:nvSpPr>
        <p:spPr>
          <a:xfrm>
            <a:off x="5257800" y="2727796"/>
            <a:ext cx="3771900" cy="7144"/>
          </a:xfrm>
          <a:prstGeom prst="rect">
            <a:avLst/>
          </a:prstGeom>
          <a:solidFill>
            <a:srgbClr val="1E293B"/>
          </a:solidFill>
          <a:ln/>
        </p:spPr>
      </p:sp>
      <p:sp>
        <p:nvSpPr>
          <p:cNvPr id="93" name="Shape 89"/>
          <p:cNvSpPr/>
          <p:nvPr/>
        </p:nvSpPr>
        <p:spPr>
          <a:xfrm>
            <a:off x="5257800" y="2029160"/>
            <a:ext cx="21431" cy="705780"/>
          </a:xfrm>
          <a:prstGeom prst="rect">
            <a:avLst/>
          </a:prstGeom>
          <a:solidFill>
            <a:srgbClr val="10B981"/>
          </a:solidFill>
          <a:ln/>
        </p:spPr>
      </p:sp>
      <p:sp>
        <p:nvSpPr>
          <p:cNvPr id="94" name="Shape 90"/>
          <p:cNvSpPr/>
          <p:nvPr/>
        </p:nvSpPr>
        <p:spPr>
          <a:xfrm>
            <a:off x="5329238" y="2100597"/>
            <a:ext cx="703659" cy="146447"/>
          </a:xfrm>
          <a:prstGeom prst="rect">
            <a:avLst/>
          </a:prstGeom>
          <a:solidFill>
            <a:srgbClr val="10B981">
              <a:alpha val="10000"/>
            </a:srgbClr>
          </a:solidFill>
          <a:ln w="9144">
            <a:solidFill>
              <a:srgbClr val="10B981">
                <a:alpha val="30000"/>
              </a:srgbClr>
            </a:solidFill>
            <a:prstDash val="solid"/>
          </a:ln>
        </p:spPr>
      </p:sp>
      <p:sp>
        <p:nvSpPr>
          <p:cNvPr id="95" name="Text 91"/>
          <p:cNvSpPr/>
          <p:nvPr/>
        </p:nvSpPr>
        <p:spPr>
          <a:xfrm>
            <a:off x="5329238" y="2100597"/>
            <a:ext cx="703659" cy="146447"/>
          </a:xfrm>
          <a:prstGeom prst="rect">
            <a:avLst/>
          </a:prstGeom>
          <a:noFill/>
          <a:ln/>
        </p:spPr>
        <p:txBody>
          <a:bodyPr wrap="square" lIns="51054" tIns="17018" rIns="51054" bIns="17018"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AUTO-EXECUTED</a:t>
            </a:r>
            <a:endParaRPr lang="en-US" sz="568" dirty="0"/>
          </a:p>
        </p:txBody>
      </p:sp>
      <p:sp>
        <p:nvSpPr>
          <p:cNvPr id="96" name="Text 92"/>
          <p:cNvSpPr/>
          <p:nvPr/>
        </p:nvSpPr>
        <p:spPr>
          <a:xfrm>
            <a:off x="6075759" y="2114885"/>
            <a:ext cx="125372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SDLC Agent · Confidence 97%</a:t>
            </a:r>
            <a:endParaRPr lang="en-US" sz="568" dirty="0"/>
          </a:p>
        </p:txBody>
      </p:sp>
      <p:sp>
        <p:nvSpPr>
          <p:cNvPr id="97" name="Text 93"/>
          <p:cNvSpPr/>
          <p:nvPr/>
        </p:nvSpPr>
        <p:spPr>
          <a:xfrm>
            <a:off x="5329238" y="2275619"/>
            <a:ext cx="3629025" cy="96441"/>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FFFFFF"/>
                </a:solidFill>
                <a:latin typeface="Inter" pitchFamily="34" charset="0"/>
                <a:ea typeface="Inter" pitchFamily="34" charset="-122"/>
                <a:cs typeface="Inter" pitchFamily="34" charset="-120"/>
              </a:rPr>
              <a:t>Documentation update — feature/auth-refactor</a:t>
            </a:r>
            <a:endParaRPr lang="en-US" sz="534" dirty="0"/>
          </a:p>
        </p:txBody>
      </p:sp>
      <p:sp>
        <p:nvSpPr>
          <p:cNvPr id="98" name="Text 94"/>
          <p:cNvSpPr/>
          <p:nvPr/>
        </p:nvSpPr>
        <p:spPr>
          <a:xfrm>
            <a:off x="5329238" y="2414922"/>
            <a:ext cx="3629025"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README, CHANGELOG, and OpenAPI spec updated to reflect AuthService changes. Committed and pushed.</a:t>
            </a:r>
            <a:endParaRPr lang="en-US" sz="568" dirty="0"/>
          </a:p>
        </p:txBody>
      </p:sp>
      <p:sp>
        <p:nvSpPr>
          <p:cNvPr id="99" name="Shape 95"/>
          <p:cNvSpPr/>
          <p:nvPr/>
        </p:nvSpPr>
        <p:spPr>
          <a:xfrm>
            <a:off x="5257800" y="2820665"/>
            <a:ext cx="3771900" cy="557213"/>
          </a:xfrm>
          <a:prstGeom prst="rect">
            <a:avLst/>
          </a:prstGeom>
          <a:solidFill>
            <a:srgbClr val="080D14"/>
          </a:solidFill>
          <a:ln w="9144">
            <a:solidFill>
              <a:srgbClr val="1E293B"/>
            </a:solidFill>
            <a:prstDash val="solid"/>
          </a:ln>
        </p:spPr>
      </p:sp>
      <p:sp>
        <p:nvSpPr>
          <p:cNvPr id="100" name="Text 96"/>
          <p:cNvSpPr/>
          <p:nvPr/>
        </p:nvSpPr>
        <p:spPr>
          <a:xfrm>
            <a:off x="5329238" y="2892103"/>
            <a:ext cx="36290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REASONING LATENCY KPIS</a:t>
            </a:r>
            <a:endParaRPr lang="en-US" sz="568" dirty="0"/>
          </a:p>
        </p:txBody>
      </p:sp>
      <p:sp>
        <p:nvSpPr>
          <p:cNvPr id="101" name="Text 97"/>
          <p:cNvSpPr/>
          <p:nvPr/>
        </p:nvSpPr>
        <p:spPr>
          <a:xfrm>
            <a:off x="5329238" y="3038549"/>
            <a:ext cx="339328" cy="150019"/>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3B82F6"/>
                </a:solidFill>
                <a:latin typeface="JetBrains Mono" pitchFamily="34" charset="0"/>
                <a:ea typeface="JetBrains Mono" pitchFamily="34" charset="-122"/>
                <a:cs typeface="JetBrains Mono" pitchFamily="34" charset="-120"/>
              </a:rPr>
              <a:t>340ms</a:t>
            </a:r>
            <a:endParaRPr lang="en-US" sz="784" dirty="0"/>
          </a:p>
        </p:txBody>
      </p:sp>
      <p:sp>
        <p:nvSpPr>
          <p:cNvPr id="102" name="Text 98"/>
          <p:cNvSpPr/>
          <p:nvPr/>
        </p:nvSpPr>
        <p:spPr>
          <a:xfrm>
            <a:off x="5329238" y="3188568"/>
            <a:ext cx="33932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MIN</a:t>
            </a:r>
            <a:endParaRPr lang="en-US" sz="568" dirty="0"/>
          </a:p>
        </p:txBody>
      </p:sp>
      <p:sp>
        <p:nvSpPr>
          <p:cNvPr id="103" name="Text 99"/>
          <p:cNvSpPr/>
          <p:nvPr/>
        </p:nvSpPr>
        <p:spPr>
          <a:xfrm>
            <a:off x="5782866" y="3038549"/>
            <a:ext cx="339328" cy="150019"/>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59E0B"/>
                </a:solidFill>
                <a:latin typeface="JetBrains Mono" pitchFamily="34" charset="0"/>
                <a:ea typeface="JetBrains Mono" pitchFamily="34" charset="-122"/>
                <a:cs typeface="JetBrains Mono" pitchFamily="34" charset="-120"/>
              </a:rPr>
              <a:t>760ms</a:t>
            </a:r>
            <a:endParaRPr lang="en-US" sz="784" dirty="0"/>
          </a:p>
        </p:txBody>
      </p:sp>
      <p:sp>
        <p:nvSpPr>
          <p:cNvPr id="104" name="Text 100"/>
          <p:cNvSpPr/>
          <p:nvPr/>
        </p:nvSpPr>
        <p:spPr>
          <a:xfrm>
            <a:off x="5782866" y="3188568"/>
            <a:ext cx="33932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AVG</a:t>
            </a:r>
            <a:endParaRPr lang="en-US" sz="568" dirty="0"/>
          </a:p>
        </p:txBody>
      </p:sp>
      <p:sp>
        <p:nvSpPr>
          <p:cNvPr id="105" name="Text 101"/>
          <p:cNvSpPr/>
          <p:nvPr/>
        </p:nvSpPr>
        <p:spPr>
          <a:xfrm>
            <a:off x="6236494" y="3038549"/>
            <a:ext cx="271463" cy="150019"/>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EF4444"/>
                </a:solidFill>
                <a:latin typeface="JetBrains Mono" pitchFamily="34" charset="0"/>
                <a:ea typeface="JetBrains Mono" pitchFamily="34" charset="-122"/>
                <a:cs typeface="JetBrains Mono" pitchFamily="34" charset="-120"/>
              </a:rPr>
              <a:t>1.4s</a:t>
            </a:r>
            <a:endParaRPr lang="en-US" sz="784" dirty="0"/>
          </a:p>
        </p:txBody>
      </p:sp>
      <p:sp>
        <p:nvSpPr>
          <p:cNvPr id="106" name="Text 102"/>
          <p:cNvSpPr/>
          <p:nvPr/>
        </p:nvSpPr>
        <p:spPr>
          <a:xfrm>
            <a:off x="6236494" y="3188568"/>
            <a:ext cx="27146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MAX</a:t>
            </a:r>
            <a:endParaRPr lang="en-US" sz="568" dirty="0"/>
          </a:p>
        </p:txBody>
      </p:sp>
      <p:sp>
        <p:nvSpPr>
          <p:cNvPr id="107" name="Shape 103"/>
          <p:cNvSpPr/>
          <p:nvPr/>
        </p:nvSpPr>
        <p:spPr>
          <a:xfrm>
            <a:off x="0" y="4743450"/>
            <a:ext cx="9144000" cy="400050"/>
          </a:xfrm>
          <a:prstGeom prst="rect">
            <a:avLst/>
          </a:prstGeom>
          <a:solidFill>
            <a:srgbClr val="080D14"/>
          </a:solidFill>
          <a:ln/>
        </p:spPr>
      </p:sp>
      <p:sp>
        <p:nvSpPr>
          <p:cNvPr id="108" name="Shape 104"/>
          <p:cNvSpPr/>
          <p:nvPr/>
        </p:nvSpPr>
        <p:spPr>
          <a:xfrm>
            <a:off x="0" y="4743450"/>
            <a:ext cx="9144000" cy="7144"/>
          </a:xfrm>
          <a:prstGeom prst="rect">
            <a:avLst/>
          </a:prstGeom>
          <a:solidFill>
            <a:srgbClr val="1E293B"/>
          </a:solidFill>
          <a:ln/>
        </p:spPr>
      </p:sp>
      <p:sp>
        <p:nvSpPr>
          <p:cNvPr id="109" name="Text 105"/>
          <p:cNvSpPr/>
          <p:nvPr/>
        </p:nvSpPr>
        <p:spPr>
          <a:xfrm>
            <a:off x="0" y="4743450"/>
            <a:ext cx="1225516" cy="400050"/>
          </a:xfrm>
          <a:prstGeom prst="rect">
            <a:avLst/>
          </a:prstGeom>
          <a:noFill/>
          <a:ln/>
        </p:spPr>
        <p:txBody>
          <a:bodyPr wrap="square" lIns="136017" tIns="0" rIns="136017"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AGENT INSTRUCTION</a:t>
            </a:r>
            <a:endParaRPr lang="en-US" sz="568" dirty="0"/>
          </a:p>
        </p:txBody>
      </p:sp>
      <p:sp>
        <p:nvSpPr>
          <p:cNvPr id="110" name="Shape 106"/>
          <p:cNvSpPr/>
          <p:nvPr/>
        </p:nvSpPr>
        <p:spPr>
          <a:xfrm>
            <a:off x="1225516" y="4743450"/>
            <a:ext cx="6055751" cy="400050"/>
          </a:xfrm>
          <a:prstGeom prst="rect">
            <a:avLst/>
          </a:prstGeom>
          <a:solidFill>
            <a:srgbClr val="0D1117"/>
          </a:solidFill>
          <a:ln/>
        </p:spPr>
      </p:sp>
      <p:sp>
        <p:nvSpPr>
          <p:cNvPr id="111" name="Shape 107"/>
          <p:cNvSpPr/>
          <p:nvPr/>
        </p:nvSpPr>
        <p:spPr>
          <a:xfrm>
            <a:off x="7274123" y="4743450"/>
            <a:ext cx="7144" cy="400050"/>
          </a:xfrm>
          <a:prstGeom prst="rect">
            <a:avLst/>
          </a:prstGeom>
          <a:solidFill>
            <a:srgbClr val="1E293B"/>
          </a:solidFill>
          <a:ln/>
        </p:spPr>
      </p:sp>
      <p:sp>
        <p:nvSpPr>
          <p:cNvPr id="112" name="Text 108"/>
          <p:cNvSpPr/>
          <p:nvPr/>
        </p:nvSpPr>
        <p:spPr>
          <a:xfrm>
            <a:off x="1339816" y="4891683"/>
            <a:ext cx="464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&gt;</a:t>
            </a:r>
            <a:endParaRPr lang="en-US" sz="568" dirty="0"/>
          </a:p>
        </p:txBody>
      </p:sp>
      <p:sp>
        <p:nvSpPr>
          <p:cNvPr id="113" name="Text 109"/>
          <p:cNvSpPr/>
          <p:nvPr/>
        </p:nvSpPr>
        <p:spPr>
          <a:xfrm>
            <a:off x="1386250" y="4891683"/>
            <a:ext cx="343614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Pause test execution on feature/auth-refactor until PR review is complete_</a:t>
            </a:r>
            <a:endParaRPr lang="en-US" sz="568" dirty="0"/>
          </a:p>
        </p:txBody>
      </p:sp>
      <p:sp>
        <p:nvSpPr>
          <p:cNvPr id="114" name="Text 110"/>
          <p:cNvSpPr/>
          <p:nvPr/>
        </p:nvSpPr>
        <p:spPr>
          <a:xfrm>
            <a:off x="7509867" y="4891683"/>
            <a:ext cx="6500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Teams + Direct</a:t>
            </a:r>
            <a:endParaRPr lang="en-US" sz="568" dirty="0"/>
          </a:p>
        </p:txBody>
      </p:sp>
      <p:sp>
        <p:nvSpPr>
          <p:cNvPr id="115" name="Shape 111"/>
          <p:cNvSpPr/>
          <p:nvPr/>
        </p:nvSpPr>
        <p:spPr>
          <a:xfrm>
            <a:off x="8281392" y="4743450"/>
            <a:ext cx="862608" cy="400050"/>
          </a:xfrm>
          <a:prstGeom prst="rect">
            <a:avLst/>
          </a:prstGeom>
          <a:solidFill>
            <a:srgbClr val="3B82F6">
              <a:alpha val="8000"/>
            </a:srgbClr>
          </a:solidFill>
          <a:ln w="9144">
            <a:solidFill>
              <a:srgbClr val="3B82F6">
                <a:alpha val="40000"/>
              </a:srgbClr>
            </a:solidFill>
            <a:prstDash val="solid"/>
          </a:ln>
        </p:spPr>
      </p:sp>
      <p:sp>
        <p:nvSpPr>
          <p:cNvPr id="116" name="Text 112"/>
          <p:cNvSpPr/>
          <p:nvPr/>
        </p:nvSpPr>
        <p:spPr>
          <a:xfrm>
            <a:off x="8281392" y="4743450"/>
            <a:ext cx="862608" cy="400050"/>
          </a:xfrm>
          <a:prstGeom prst="rect">
            <a:avLst/>
          </a:prstGeom>
          <a:noFill/>
          <a:ln/>
        </p:spPr>
        <p:txBody>
          <a:bodyPr wrap="square" lIns="170053" tIns="0" rIns="170053" bIns="0"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DISPATCH ↵</a:t>
            </a:r>
            <a:endParaRPr lang="en-US" sz="568" dirty="0"/>
          </a:p>
        </p:txBody>
      </p:sp>
      <p:sp>
        <p:nvSpPr>
          <p:cNvPr id="117" name="Text 113"/>
          <p:cNvSpPr/>
          <p:nvPr/>
        </p:nvSpPr>
        <p:spPr>
          <a:xfrm>
            <a:off x="84189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09 / 18</a:t>
            </a:r>
            <a:endParaRPr lang="en-US" sz="568"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178719"/>
          </a:xfrm>
          <a:prstGeom prst="rect">
            <a:avLst/>
          </a:prstGeom>
          <a:solidFill>
            <a:srgbClr val="000000">
              <a:alpha val="0"/>
            </a:srgbClr>
          </a:solidFill>
          <a:ln/>
        </p:spPr>
      </p:sp>
      <p:sp>
        <p:nvSpPr>
          <p:cNvPr id="5" name="Shape 1"/>
          <p:cNvSpPr/>
          <p:nvPr/>
        </p:nvSpPr>
        <p:spPr>
          <a:xfrm>
            <a:off x="0" y="1171575"/>
            <a:ext cx="9144000" cy="7144"/>
          </a:xfrm>
          <a:prstGeom prst="rect">
            <a:avLst/>
          </a:prstGeom>
          <a:solidFill>
            <a:srgbClr val="1E293B"/>
          </a:solidFill>
          <a:ln/>
        </p:spPr>
      </p:sp>
      <p:sp>
        <p:nvSpPr>
          <p:cNvPr id="6" name="Text 2"/>
          <p:cNvSpPr/>
          <p:nvPr/>
        </p:nvSpPr>
        <p:spPr>
          <a:xfrm>
            <a:off x="514350" y="257175"/>
            <a:ext cx="442912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F59E0B"/>
                </a:solidFill>
                <a:latin typeface="JetBrains Mono" pitchFamily="34" charset="0"/>
                <a:ea typeface="JetBrains Mono" pitchFamily="34" charset="-122"/>
                <a:cs typeface="JetBrains Mono" pitchFamily="34" charset="-120"/>
              </a:rPr>
              <a:t>AUTONOMOUS.ML // SCHEDULING</a:t>
            </a:r>
            <a:endParaRPr lang="en-US" sz="568" dirty="0"/>
          </a:p>
        </p:txBody>
      </p:sp>
      <p:sp>
        <p:nvSpPr>
          <p:cNvPr id="7" name="Text 3"/>
          <p:cNvSpPr/>
          <p:nvPr/>
        </p:nvSpPr>
        <p:spPr>
          <a:xfrm>
            <a:off x="514350" y="403622"/>
            <a:ext cx="4429125"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Rituals &amp; Cadence</a:t>
            </a:r>
            <a:endParaRPr lang="en-US" sz="1705" dirty="0"/>
          </a:p>
        </p:txBody>
      </p:sp>
      <p:sp>
        <p:nvSpPr>
          <p:cNvPr id="8" name="Text 4"/>
          <p:cNvSpPr/>
          <p:nvPr/>
        </p:nvSpPr>
        <p:spPr>
          <a:xfrm>
            <a:off x="514350" y="757238"/>
            <a:ext cx="4429125" cy="242888"/>
          </a:xfrm>
          <a:prstGeom prst="rect">
            <a:avLst/>
          </a:prstGeom>
          <a:noFill/>
          <a:ln/>
        </p:spPr>
        <p:txBody>
          <a:bodyPr wrap="squar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Quartz.NET-powered hybrid scheduler — static Heartbeat polling layer plus dynamic Rituals for recurring and event-driven SDLC workflows.</a:t>
            </a:r>
            <a:endParaRPr lang="en-US" sz="727" dirty="0"/>
          </a:p>
        </p:txBody>
      </p:sp>
      <p:sp>
        <p:nvSpPr>
          <p:cNvPr id="9" name="Shape 5"/>
          <p:cNvSpPr/>
          <p:nvPr/>
        </p:nvSpPr>
        <p:spPr>
          <a:xfrm>
            <a:off x="7220880" y="796528"/>
            <a:ext cx="1408770" cy="203597"/>
          </a:xfrm>
          <a:prstGeom prst="rect">
            <a:avLst/>
          </a:prstGeom>
          <a:solidFill>
            <a:srgbClr val="F59E0B">
              <a:alpha val="8000"/>
            </a:srgbClr>
          </a:solidFill>
          <a:ln w="9144">
            <a:solidFill>
              <a:srgbClr val="F59E0B">
                <a:alpha val="25000"/>
              </a:srgbClr>
            </a:solidFill>
            <a:prstDash val="solid"/>
          </a:ln>
        </p:spPr>
      </p:sp>
      <p:sp>
        <p:nvSpPr>
          <p:cNvPr id="10" name="Text 6"/>
          <p:cNvSpPr/>
          <p:nvPr/>
        </p:nvSpPr>
        <p:spPr>
          <a:xfrm>
            <a:off x="7220880" y="796528"/>
            <a:ext cx="1408770" cy="203597"/>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QUARTZ.NET // .NET 8.0</a:t>
            </a:r>
            <a:endParaRPr lang="en-US" sz="568" dirty="0"/>
          </a:p>
        </p:txBody>
      </p:sp>
      <p:sp>
        <p:nvSpPr>
          <p:cNvPr id="11" name="Text 7"/>
          <p:cNvSpPr/>
          <p:nvPr/>
        </p:nvSpPr>
        <p:spPr>
          <a:xfrm>
            <a:off x="514350" y="1371600"/>
            <a:ext cx="26503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HEARTBEAT CONFIGURATION</a:t>
            </a:r>
            <a:endParaRPr lang="en-US" sz="568" dirty="0"/>
          </a:p>
        </p:txBody>
      </p:sp>
      <p:sp>
        <p:nvSpPr>
          <p:cNvPr id="12" name="Shape 8"/>
          <p:cNvSpPr/>
          <p:nvPr/>
        </p:nvSpPr>
        <p:spPr>
          <a:xfrm>
            <a:off x="514350" y="1560909"/>
            <a:ext cx="2650331" cy="960834"/>
          </a:xfrm>
          <a:prstGeom prst="rect">
            <a:avLst/>
          </a:prstGeom>
          <a:solidFill>
            <a:srgbClr val="111827"/>
          </a:solidFill>
          <a:ln/>
        </p:spPr>
      </p:sp>
      <p:sp>
        <p:nvSpPr>
          <p:cNvPr id="13" name="Shape 9"/>
          <p:cNvSpPr/>
          <p:nvPr/>
        </p:nvSpPr>
        <p:spPr>
          <a:xfrm>
            <a:off x="514350" y="1560909"/>
            <a:ext cx="2650331" cy="21431"/>
          </a:xfrm>
          <a:prstGeom prst="rect">
            <a:avLst/>
          </a:prstGeom>
          <a:solidFill>
            <a:srgbClr val="F59E0B"/>
          </a:solidFill>
          <a:ln/>
        </p:spPr>
      </p:sp>
      <p:sp>
        <p:nvSpPr>
          <p:cNvPr id="14" name="Shape 10"/>
          <p:cNvSpPr/>
          <p:nvPr/>
        </p:nvSpPr>
        <p:spPr>
          <a:xfrm>
            <a:off x="3157538" y="1560909"/>
            <a:ext cx="7144" cy="960834"/>
          </a:xfrm>
          <a:prstGeom prst="rect">
            <a:avLst/>
          </a:prstGeom>
          <a:solidFill>
            <a:srgbClr val="1E293B"/>
          </a:solidFill>
          <a:ln/>
        </p:spPr>
      </p:sp>
      <p:sp>
        <p:nvSpPr>
          <p:cNvPr id="15" name="Shape 11"/>
          <p:cNvSpPr/>
          <p:nvPr/>
        </p:nvSpPr>
        <p:spPr>
          <a:xfrm>
            <a:off x="514350" y="2514600"/>
            <a:ext cx="2650331" cy="7144"/>
          </a:xfrm>
          <a:prstGeom prst="rect">
            <a:avLst/>
          </a:prstGeom>
          <a:solidFill>
            <a:srgbClr val="1E293B"/>
          </a:solidFill>
          <a:ln/>
        </p:spPr>
      </p:sp>
      <p:sp>
        <p:nvSpPr>
          <p:cNvPr id="16" name="Shape 12"/>
          <p:cNvSpPr/>
          <p:nvPr/>
        </p:nvSpPr>
        <p:spPr>
          <a:xfrm>
            <a:off x="514350" y="1560909"/>
            <a:ext cx="7144" cy="960834"/>
          </a:xfrm>
          <a:prstGeom prst="rect">
            <a:avLst/>
          </a:prstGeom>
          <a:solidFill>
            <a:srgbClr val="1E293B"/>
          </a:solidFill>
          <a:ln/>
        </p:spPr>
      </p:sp>
      <p:sp>
        <p:nvSpPr>
          <p:cNvPr id="17" name="Text 13"/>
          <p:cNvSpPr/>
          <p:nvPr/>
        </p:nvSpPr>
        <p:spPr>
          <a:xfrm>
            <a:off x="657225" y="1689497"/>
            <a:ext cx="2364581" cy="192881"/>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59E0B"/>
                </a:solidFill>
                <a:latin typeface="Space Grotesk" pitchFamily="34" charset="0"/>
                <a:ea typeface="Space Grotesk" pitchFamily="34" charset="-122"/>
                <a:cs typeface="Space Grotesk" pitchFamily="34" charset="-120"/>
              </a:rPr>
              <a:t>⏱ Pulse Interval</a:t>
            </a:r>
            <a:endParaRPr lang="en-US" sz="784" dirty="0"/>
          </a:p>
        </p:txBody>
      </p:sp>
      <p:sp>
        <p:nvSpPr>
          <p:cNvPr id="18" name="Text 14"/>
          <p:cNvSpPr/>
          <p:nvPr/>
        </p:nvSpPr>
        <p:spPr>
          <a:xfrm>
            <a:off x="657225" y="1982391"/>
            <a:ext cx="2571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10s</a:t>
            </a:r>
            <a:endParaRPr lang="en-US" sz="568" dirty="0"/>
          </a:p>
        </p:txBody>
      </p:sp>
      <p:sp>
        <p:nvSpPr>
          <p:cNvPr id="19" name="Shape 15"/>
          <p:cNvSpPr/>
          <p:nvPr/>
        </p:nvSpPr>
        <p:spPr>
          <a:xfrm>
            <a:off x="1000125" y="2012752"/>
            <a:ext cx="1250156" cy="42863"/>
          </a:xfrm>
          <a:prstGeom prst="rect">
            <a:avLst/>
          </a:prstGeom>
          <a:solidFill>
            <a:srgbClr val="1E293B"/>
          </a:solidFill>
          <a:ln/>
        </p:spPr>
      </p:sp>
      <p:sp>
        <p:nvSpPr>
          <p:cNvPr id="20" name="Text 16"/>
          <p:cNvSpPr/>
          <p:nvPr/>
        </p:nvSpPr>
        <p:spPr>
          <a:xfrm>
            <a:off x="2336006" y="1982391"/>
            <a:ext cx="257175" cy="103584"/>
          </a:xfrm>
          <a:prstGeom prst="rect">
            <a:avLst/>
          </a:prstGeom>
          <a:noFill/>
          <a:ln/>
        </p:spPr>
        <p:txBody>
          <a:bodyPr wrap="none" lIns="0" tIns="0" rIns="0" bIns="0" rtlCol="0" anchor="t">
            <a:spAutoFit/>
          </a:bodyPr>
          <a:lstStyle/>
          <a:p>
            <a:pPr algn="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300s</a:t>
            </a:r>
            <a:endParaRPr lang="en-US" sz="568" dirty="0"/>
          </a:p>
        </p:txBody>
      </p:sp>
      <p:sp>
        <p:nvSpPr>
          <p:cNvPr id="21" name="Text 17"/>
          <p:cNvSpPr/>
          <p:nvPr/>
        </p:nvSpPr>
        <p:spPr>
          <a:xfrm>
            <a:off x="2678906" y="1968103"/>
            <a:ext cx="342900" cy="132159"/>
          </a:xfrm>
          <a:prstGeom prst="rect">
            <a:avLst/>
          </a:prstGeom>
          <a:noFill/>
          <a:ln/>
        </p:spPr>
        <p:txBody>
          <a:bodyPr wrap="none" lIns="0" tIns="0" rIns="0" bIns="0" rtlCol="0" anchor="t">
            <a:spAutoFit/>
          </a:bodyPr>
          <a:lstStyle/>
          <a:p>
            <a:pPr algn="r" indent="0" marL="0">
              <a:lnSpc>
                <a:spcPts val="900"/>
              </a:lnSpc>
              <a:buNone/>
            </a:pPr>
            <a:r>
              <a:rPr lang="en-US" sz="683" b="1" dirty="0">
                <a:solidFill>
                  <a:srgbClr val="FFFFFF"/>
                </a:solidFill>
                <a:latin typeface="JetBrains Mono" pitchFamily="34" charset="0"/>
                <a:ea typeface="JetBrains Mono" pitchFamily="34" charset="-122"/>
                <a:cs typeface="JetBrains Mono" pitchFamily="34" charset="-120"/>
              </a:rPr>
              <a:t>60s</a:t>
            </a:r>
            <a:endParaRPr lang="en-US" sz="683" dirty="0"/>
          </a:p>
        </p:txBody>
      </p:sp>
      <p:sp>
        <p:nvSpPr>
          <p:cNvPr id="22" name="Text 18"/>
          <p:cNvSpPr/>
          <p:nvPr/>
        </p:nvSpPr>
        <p:spPr>
          <a:xfrm>
            <a:off x="657225" y="2171700"/>
            <a:ext cx="799263" cy="192881"/>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Inter" pitchFamily="34" charset="0"/>
                <a:ea typeface="Inter" pitchFamily="34" charset="-122"/>
                <a:cs typeface="Inter" pitchFamily="34" charset="-120"/>
              </a:rPr>
              <a:t>Jitter:</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 ±10% </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randomised</a:t>
            </a:r>
            <a:endParaRPr lang="en-US" sz="534" dirty="0"/>
          </a:p>
        </p:txBody>
      </p:sp>
      <p:sp>
        <p:nvSpPr>
          <p:cNvPr id="23" name="Text 19"/>
          <p:cNvSpPr/>
          <p:nvPr/>
        </p:nvSpPr>
        <p:spPr>
          <a:xfrm>
            <a:off x="1570788" y="2171700"/>
            <a:ext cx="766725" cy="192881"/>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Inter" pitchFamily="34" charset="0"/>
                <a:ea typeface="Inter" pitchFamily="34" charset="-122"/>
                <a:cs typeface="Inter" pitchFamily="34" charset="-120"/>
              </a:rPr>
              <a:t>Max Concurrent:</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 3 </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jobs</a:t>
            </a:r>
            <a:endParaRPr lang="en-US" sz="534" dirty="0"/>
          </a:p>
        </p:txBody>
      </p:sp>
      <p:sp>
        <p:nvSpPr>
          <p:cNvPr id="24" name="Text 20"/>
          <p:cNvSpPr/>
          <p:nvPr/>
        </p:nvSpPr>
        <p:spPr>
          <a:xfrm>
            <a:off x="2451813" y="2171700"/>
            <a:ext cx="570021" cy="192881"/>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Inter" pitchFamily="34" charset="0"/>
                <a:ea typeface="Inter" pitchFamily="34" charset="-122"/>
                <a:cs typeface="Inter" pitchFamily="34" charset="-120"/>
              </a:rPr>
              <a:t>Misfire:</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 Fire </a:t>
            </a:r>
            <a:pPr algn="l" indent="0" marL="0">
              <a:lnSpc>
                <a:spcPts val="700"/>
              </a:lnSpc>
              <a:buNone/>
            </a:pPr>
            <a:r>
              <a:rPr lang="en-US" sz="568" dirty="0">
                <a:solidFill>
                  <a:srgbClr val="94A3B8"/>
                </a:solidFill>
                <a:latin typeface="Inter" pitchFamily="34" charset="0"/>
                <a:ea typeface="Inter" pitchFamily="34" charset="-122"/>
                <a:cs typeface="Inter" pitchFamily="34" charset="-120"/>
              </a:rPr>
              <a:t>once</a:t>
            </a:r>
            <a:endParaRPr lang="en-US" sz="534" dirty="0"/>
          </a:p>
        </p:txBody>
      </p:sp>
      <p:sp>
        <p:nvSpPr>
          <p:cNvPr id="25" name="Text 21"/>
          <p:cNvSpPr/>
          <p:nvPr/>
        </p:nvSpPr>
        <p:spPr>
          <a:xfrm>
            <a:off x="514350" y="2664619"/>
            <a:ext cx="26503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TRIGGER TYPES</a:t>
            </a:r>
            <a:endParaRPr lang="en-US" sz="568" dirty="0"/>
          </a:p>
        </p:txBody>
      </p:sp>
      <p:sp>
        <p:nvSpPr>
          <p:cNvPr id="26" name="Shape 22"/>
          <p:cNvSpPr/>
          <p:nvPr/>
        </p:nvSpPr>
        <p:spPr>
          <a:xfrm>
            <a:off x="514350" y="2853928"/>
            <a:ext cx="2650331" cy="545716"/>
          </a:xfrm>
          <a:prstGeom prst="rect">
            <a:avLst/>
          </a:prstGeom>
          <a:solidFill>
            <a:srgbClr val="111827"/>
          </a:solidFill>
          <a:ln w="9144">
            <a:solidFill>
              <a:srgbClr val="1E293B"/>
            </a:solidFill>
            <a:prstDash val="solid"/>
          </a:ln>
        </p:spPr>
      </p:sp>
      <p:sp>
        <p:nvSpPr>
          <p:cNvPr id="27" name="Shape 23"/>
          <p:cNvSpPr/>
          <p:nvPr/>
        </p:nvSpPr>
        <p:spPr>
          <a:xfrm>
            <a:off x="628650" y="3039275"/>
            <a:ext cx="785813" cy="160734"/>
          </a:xfrm>
          <a:prstGeom prst="rect">
            <a:avLst/>
          </a:prstGeom>
          <a:solidFill>
            <a:srgbClr val="F59E0B">
              <a:alpha val="10000"/>
            </a:srgbClr>
          </a:solidFill>
          <a:ln w="9144">
            <a:solidFill>
              <a:srgbClr val="F59E0B">
                <a:alpha val="25000"/>
              </a:srgbClr>
            </a:solidFill>
            <a:prstDash val="solid"/>
          </a:ln>
        </p:spPr>
      </p:sp>
      <p:sp>
        <p:nvSpPr>
          <p:cNvPr id="28" name="Text 24"/>
          <p:cNvSpPr/>
          <p:nvPr/>
        </p:nvSpPr>
        <p:spPr>
          <a:xfrm>
            <a:off x="628650" y="3039275"/>
            <a:ext cx="785813"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SCHEDULED</a:t>
            </a:r>
            <a:endParaRPr lang="en-US" sz="568" dirty="0"/>
          </a:p>
        </p:txBody>
      </p:sp>
      <p:sp>
        <p:nvSpPr>
          <p:cNvPr id="29" name="Text 25"/>
          <p:cNvSpPr/>
          <p:nvPr/>
        </p:nvSpPr>
        <p:spPr>
          <a:xfrm>
            <a:off x="1500188" y="2939653"/>
            <a:ext cx="1550194" cy="359978"/>
          </a:xfrm>
          <a:prstGeom prst="rect">
            <a:avLst/>
          </a:prstGeom>
          <a:noFill/>
          <a:ln/>
        </p:spPr>
        <p:txBody>
          <a:bodyPr wrap="square" lIns="0" tIns="0" rIns="0" bIns="0" rtlCol="0" anchor="t">
            <a:spAutoFit/>
          </a:bodyPr>
          <a:lstStyle/>
          <a:p>
            <a:pPr algn="l" indent="0" marL="0">
              <a:lnSpc>
                <a:spcPts val="900"/>
              </a:lnSpc>
              <a:buNone/>
            </a:pPr>
            <a:r>
              <a:rPr lang="en-US" sz="584" b="1" dirty="0">
                <a:solidFill>
                  <a:srgbClr val="94A3B8"/>
                </a:solidFill>
                <a:latin typeface="Inter" pitchFamily="34" charset="0"/>
                <a:ea typeface="Inter" pitchFamily="34" charset="-122"/>
                <a:cs typeface="Inter" pitchFamily="34" charset="-120"/>
              </a:rPr>
              <a:t>Cron expression</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 — fixed cadence via </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Quartz.NET 6-field cron (e.g. daily at </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02:00)</a:t>
            </a:r>
            <a:endParaRPr lang="en-US" sz="584" dirty="0"/>
          </a:p>
        </p:txBody>
      </p:sp>
      <p:sp>
        <p:nvSpPr>
          <p:cNvPr id="30" name="Shape 26"/>
          <p:cNvSpPr/>
          <p:nvPr/>
        </p:nvSpPr>
        <p:spPr>
          <a:xfrm>
            <a:off x="514350" y="3456794"/>
            <a:ext cx="2650331" cy="545716"/>
          </a:xfrm>
          <a:prstGeom prst="rect">
            <a:avLst/>
          </a:prstGeom>
          <a:solidFill>
            <a:srgbClr val="111827"/>
          </a:solidFill>
          <a:ln w="9144">
            <a:solidFill>
              <a:srgbClr val="1E293B"/>
            </a:solidFill>
            <a:prstDash val="solid"/>
          </a:ln>
        </p:spPr>
      </p:sp>
      <p:sp>
        <p:nvSpPr>
          <p:cNvPr id="31" name="Shape 27"/>
          <p:cNvSpPr/>
          <p:nvPr/>
        </p:nvSpPr>
        <p:spPr>
          <a:xfrm>
            <a:off x="628650" y="3642140"/>
            <a:ext cx="785813" cy="160734"/>
          </a:xfrm>
          <a:prstGeom prst="rect">
            <a:avLst/>
          </a:prstGeom>
          <a:solidFill>
            <a:srgbClr val="3B82F6">
              <a:alpha val="10000"/>
            </a:srgbClr>
          </a:solidFill>
          <a:ln w="9144">
            <a:solidFill>
              <a:srgbClr val="3B82F6">
                <a:alpha val="25000"/>
              </a:srgbClr>
            </a:solidFill>
            <a:prstDash val="solid"/>
          </a:ln>
        </p:spPr>
      </p:sp>
      <p:sp>
        <p:nvSpPr>
          <p:cNvPr id="32" name="Text 28"/>
          <p:cNvSpPr/>
          <p:nvPr/>
        </p:nvSpPr>
        <p:spPr>
          <a:xfrm>
            <a:off x="628650" y="3642140"/>
            <a:ext cx="785813"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EVENT-DRIVEN</a:t>
            </a:r>
            <a:endParaRPr lang="en-US" sz="568" dirty="0"/>
          </a:p>
        </p:txBody>
      </p:sp>
      <p:sp>
        <p:nvSpPr>
          <p:cNvPr id="33" name="Text 29"/>
          <p:cNvSpPr/>
          <p:nvPr/>
        </p:nvSpPr>
        <p:spPr>
          <a:xfrm>
            <a:off x="1500188" y="3542519"/>
            <a:ext cx="1550194" cy="359978"/>
          </a:xfrm>
          <a:prstGeom prst="rect">
            <a:avLst/>
          </a:prstGeom>
          <a:noFill/>
          <a:ln/>
        </p:spPr>
        <p:txBody>
          <a:bodyPr wrap="square" lIns="0" tIns="0" rIns="0" bIns="0" rtlCol="0" anchor="t">
            <a:spAutoFit/>
          </a:bodyPr>
          <a:lstStyle/>
          <a:p>
            <a:pPr algn="l" indent="0" marL="0">
              <a:lnSpc>
                <a:spcPts val="900"/>
              </a:lnSpc>
              <a:buNone/>
            </a:pPr>
            <a:r>
              <a:rPr lang="en-US" sz="584" b="1" dirty="0">
                <a:solidFill>
                  <a:srgbClr val="94A3B8"/>
                </a:solidFill>
                <a:latin typeface="Inter" pitchFamily="34" charset="0"/>
                <a:ea typeface="Inter" pitchFamily="34" charset="-122"/>
                <a:cs typeface="Inter" pitchFamily="34" charset="-120"/>
              </a:rPr>
              <a:t>Azure DevOps webhook</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 — fires on </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work item state change, PR merge, or </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test failure</a:t>
            </a:r>
            <a:endParaRPr lang="en-US" sz="584" dirty="0"/>
          </a:p>
        </p:txBody>
      </p:sp>
      <p:sp>
        <p:nvSpPr>
          <p:cNvPr id="34" name="Shape 30"/>
          <p:cNvSpPr/>
          <p:nvPr/>
        </p:nvSpPr>
        <p:spPr>
          <a:xfrm>
            <a:off x="514350" y="4059659"/>
            <a:ext cx="2650331" cy="425723"/>
          </a:xfrm>
          <a:prstGeom prst="rect">
            <a:avLst/>
          </a:prstGeom>
          <a:solidFill>
            <a:srgbClr val="111827"/>
          </a:solidFill>
          <a:ln w="9144">
            <a:solidFill>
              <a:srgbClr val="1E293B"/>
            </a:solidFill>
            <a:prstDash val="solid"/>
          </a:ln>
        </p:spPr>
      </p:sp>
      <p:sp>
        <p:nvSpPr>
          <p:cNvPr id="35" name="Shape 31"/>
          <p:cNvSpPr/>
          <p:nvPr/>
        </p:nvSpPr>
        <p:spPr>
          <a:xfrm>
            <a:off x="628650" y="4185010"/>
            <a:ext cx="785813" cy="160734"/>
          </a:xfrm>
          <a:prstGeom prst="rect">
            <a:avLst/>
          </a:prstGeom>
          <a:solidFill>
            <a:srgbClr val="10B981">
              <a:alpha val="10000"/>
            </a:srgbClr>
          </a:solidFill>
          <a:ln w="9144">
            <a:solidFill>
              <a:srgbClr val="10B981">
                <a:alpha val="25000"/>
              </a:srgbClr>
            </a:solidFill>
            <a:prstDash val="solid"/>
          </a:ln>
        </p:spPr>
      </p:sp>
      <p:sp>
        <p:nvSpPr>
          <p:cNvPr id="36" name="Text 32"/>
          <p:cNvSpPr/>
          <p:nvPr/>
        </p:nvSpPr>
        <p:spPr>
          <a:xfrm>
            <a:off x="628650" y="4185010"/>
            <a:ext cx="785813"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OPPORTUNISTIC</a:t>
            </a:r>
            <a:endParaRPr lang="en-US" sz="568" dirty="0"/>
          </a:p>
        </p:txBody>
      </p:sp>
      <p:sp>
        <p:nvSpPr>
          <p:cNvPr id="37" name="Text 33"/>
          <p:cNvSpPr/>
          <p:nvPr/>
        </p:nvSpPr>
        <p:spPr>
          <a:xfrm>
            <a:off x="1500188" y="4145384"/>
            <a:ext cx="1550194" cy="239985"/>
          </a:xfrm>
          <a:prstGeom prst="rect">
            <a:avLst/>
          </a:prstGeom>
          <a:noFill/>
          <a:ln/>
        </p:spPr>
        <p:txBody>
          <a:bodyPr wrap="square" lIns="0" tIns="0" rIns="0" bIns="0" rtlCol="0" anchor="t">
            <a:spAutoFit/>
          </a:bodyPr>
          <a:lstStyle/>
          <a:p>
            <a:pPr algn="l" indent="0" marL="0">
              <a:lnSpc>
                <a:spcPts val="900"/>
              </a:lnSpc>
              <a:buNone/>
            </a:pPr>
            <a:r>
              <a:rPr lang="en-US" sz="584" b="1" dirty="0">
                <a:solidFill>
                  <a:srgbClr val="94A3B8"/>
                </a:solidFill>
                <a:latin typeface="Inter" pitchFamily="34" charset="0"/>
                <a:ea typeface="Inter" pitchFamily="34" charset="-122"/>
                <a:cs typeface="Inter" pitchFamily="34" charset="-120"/>
              </a:rPr>
              <a:t>Load-aware</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 — runs when system </a:t>
            </a:r>
            <a:pPr algn="l" indent="0" marL="0">
              <a:lnSpc>
                <a:spcPts val="900"/>
              </a:lnSpc>
              <a:buNone/>
            </a:pPr>
            <a:r>
              <a:rPr lang="en-US" sz="621" dirty="0">
                <a:solidFill>
                  <a:srgbClr val="94A3B8"/>
                </a:solidFill>
                <a:latin typeface="Inter" pitchFamily="34" charset="0"/>
                <a:ea typeface="Inter" pitchFamily="34" charset="-122"/>
                <a:cs typeface="Inter" pitchFamily="34" charset="-120"/>
              </a:rPr>
              <a:t>CPU load drops below 5% threshold</a:t>
            </a:r>
            <a:endParaRPr lang="en-US" sz="584" dirty="0"/>
          </a:p>
        </p:txBody>
      </p:sp>
      <p:sp>
        <p:nvSpPr>
          <p:cNvPr id="38" name="Text 34"/>
          <p:cNvSpPr/>
          <p:nvPr/>
        </p:nvSpPr>
        <p:spPr>
          <a:xfrm>
            <a:off x="3714750" y="1371600"/>
            <a:ext cx="491490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PRE-BUILT RITUALS</a:t>
            </a:r>
            <a:endParaRPr lang="en-US" sz="568" dirty="0"/>
          </a:p>
        </p:txBody>
      </p:sp>
      <p:sp>
        <p:nvSpPr>
          <p:cNvPr id="39" name="Text 35"/>
          <p:cNvSpPr/>
          <p:nvPr/>
        </p:nvSpPr>
        <p:spPr>
          <a:xfrm>
            <a:off x="3714750" y="1589484"/>
            <a:ext cx="1571625"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RITUAL</a:t>
            </a:r>
            <a:endParaRPr lang="en-US" sz="534" dirty="0"/>
          </a:p>
        </p:txBody>
      </p:sp>
      <p:sp>
        <p:nvSpPr>
          <p:cNvPr id="40" name="Text 36"/>
          <p:cNvSpPr/>
          <p:nvPr/>
        </p:nvSpPr>
        <p:spPr>
          <a:xfrm>
            <a:off x="5286375" y="1589484"/>
            <a:ext cx="642938"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FREQUENCY</a:t>
            </a:r>
            <a:endParaRPr lang="en-US" sz="534" dirty="0"/>
          </a:p>
        </p:txBody>
      </p:sp>
      <p:sp>
        <p:nvSpPr>
          <p:cNvPr id="41" name="Text 37"/>
          <p:cNvSpPr/>
          <p:nvPr/>
        </p:nvSpPr>
        <p:spPr>
          <a:xfrm>
            <a:off x="5929313" y="1589484"/>
            <a:ext cx="857250"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TRIGGER</a:t>
            </a:r>
            <a:endParaRPr lang="en-US" sz="534" dirty="0"/>
          </a:p>
        </p:txBody>
      </p:sp>
      <p:sp>
        <p:nvSpPr>
          <p:cNvPr id="42" name="Text 38"/>
          <p:cNvSpPr/>
          <p:nvPr/>
        </p:nvSpPr>
        <p:spPr>
          <a:xfrm>
            <a:off x="6786563" y="1589484"/>
            <a:ext cx="857250"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STATUS</a:t>
            </a:r>
            <a:endParaRPr lang="en-US" sz="534" dirty="0"/>
          </a:p>
        </p:txBody>
      </p:sp>
      <p:sp>
        <p:nvSpPr>
          <p:cNvPr id="43" name="Text 39"/>
          <p:cNvSpPr/>
          <p:nvPr/>
        </p:nvSpPr>
        <p:spPr>
          <a:xfrm>
            <a:off x="7643813" y="1589484"/>
            <a:ext cx="985838" cy="192881"/>
          </a:xfrm>
          <a:prstGeom prst="rect">
            <a:avLst/>
          </a:prstGeom>
          <a:noFill/>
          <a:ln/>
        </p:spPr>
        <p:txBody>
          <a:bodyPr wrap="square" lIns="0" tIns="0" rIns="0" bIns="102108"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NEXT RUN</a:t>
            </a:r>
            <a:endParaRPr lang="en-US" sz="534" dirty="0"/>
          </a:p>
        </p:txBody>
      </p:sp>
      <p:sp>
        <p:nvSpPr>
          <p:cNvPr id="44" name="Text 40"/>
          <p:cNvSpPr/>
          <p:nvPr/>
        </p:nvSpPr>
        <p:spPr>
          <a:xfrm>
            <a:off x="3714750" y="1885950"/>
            <a:ext cx="1571625"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Daily Defect Triage</a:t>
            </a:r>
            <a:endParaRPr lang="en-US" sz="683" dirty="0"/>
          </a:p>
        </p:txBody>
      </p:sp>
      <p:sp>
        <p:nvSpPr>
          <p:cNvPr id="45" name="Text 41"/>
          <p:cNvSpPr/>
          <p:nvPr/>
        </p:nvSpPr>
        <p:spPr>
          <a:xfrm>
            <a:off x="3714750" y="2028825"/>
            <a:ext cx="157162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 0 2 * * ?</a:t>
            </a:r>
            <a:endParaRPr lang="en-US" sz="568" dirty="0"/>
          </a:p>
        </p:txBody>
      </p:sp>
      <p:sp>
        <p:nvSpPr>
          <p:cNvPr id="46" name="Shape 42"/>
          <p:cNvSpPr/>
          <p:nvPr/>
        </p:nvSpPr>
        <p:spPr>
          <a:xfrm>
            <a:off x="5286375" y="1929705"/>
            <a:ext cx="392209" cy="160734"/>
          </a:xfrm>
          <a:prstGeom prst="rect">
            <a:avLst/>
          </a:prstGeom>
          <a:solidFill>
            <a:srgbClr val="F59E0B">
              <a:alpha val="10000"/>
            </a:srgbClr>
          </a:solidFill>
          <a:ln w="9144">
            <a:solidFill>
              <a:srgbClr val="F59E0B">
                <a:alpha val="20000"/>
              </a:srgbClr>
            </a:solidFill>
            <a:prstDash val="solid"/>
          </a:ln>
        </p:spPr>
      </p:sp>
      <p:sp>
        <p:nvSpPr>
          <p:cNvPr id="47" name="Text 43"/>
          <p:cNvSpPr/>
          <p:nvPr/>
        </p:nvSpPr>
        <p:spPr>
          <a:xfrm>
            <a:off x="5286375" y="1929705"/>
            <a:ext cx="392209" cy="160734"/>
          </a:xfrm>
          <a:prstGeom prst="rect">
            <a:avLst/>
          </a:prstGeom>
          <a:noFill/>
          <a:ln/>
        </p:spPr>
        <p:txBody>
          <a:bodyPr wrap="square" lIns="68072" tIns="25527" rIns="68072" bIns="25527"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Daily</a:t>
            </a:r>
            <a:endParaRPr lang="en-US" sz="568" dirty="0"/>
          </a:p>
        </p:txBody>
      </p:sp>
      <p:sp>
        <p:nvSpPr>
          <p:cNvPr id="48" name="Shape 44"/>
          <p:cNvSpPr/>
          <p:nvPr/>
        </p:nvSpPr>
        <p:spPr>
          <a:xfrm>
            <a:off x="5929313" y="1942207"/>
            <a:ext cx="617237" cy="160734"/>
          </a:xfrm>
          <a:prstGeom prst="rect">
            <a:avLst/>
          </a:prstGeom>
          <a:solidFill>
            <a:srgbClr val="F59E0B">
              <a:alpha val="10000"/>
            </a:srgbClr>
          </a:solidFill>
          <a:ln w="9144">
            <a:solidFill>
              <a:srgbClr val="F59E0B">
                <a:alpha val="25000"/>
              </a:srgbClr>
            </a:solidFill>
            <a:prstDash val="solid"/>
          </a:ln>
        </p:spPr>
      </p:sp>
      <p:sp>
        <p:nvSpPr>
          <p:cNvPr id="49" name="Text 45"/>
          <p:cNvSpPr/>
          <p:nvPr/>
        </p:nvSpPr>
        <p:spPr>
          <a:xfrm>
            <a:off x="5929313" y="1942207"/>
            <a:ext cx="617237"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SCHEDULED</a:t>
            </a:r>
            <a:endParaRPr lang="en-US" sz="568" dirty="0"/>
          </a:p>
        </p:txBody>
      </p:sp>
      <p:sp>
        <p:nvSpPr>
          <p:cNvPr id="50" name="Text 46"/>
          <p:cNvSpPr/>
          <p:nvPr/>
        </p:nvSpPr>
        <p:spPr>
          <a:xfrm>
            <a:off x="6886575" y="1970782"/>
            <a:ext cx="41790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Scheduled</a:t>
            </a:r>
            <a:endParaRPr lang="en-US" sz="568" dirty="0"/>
          </a:p>
        </p:txBody>
      </p:sp>
      <p:sp>
        <p:nvSpPr>
          <p:cNvPr id="51" name="Text 47"/>
          <p:cNvSpPr/>
          <p:nvPr/>
        </p:nvSpPr>
        <p:spPr>
          <a:xfrm>
            <a:off x="7643813" y="1960959"/>
            <a:ext cx="985838"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Tomorrow 02:00</a:t>
            </a:r>
            <a:endParaRPr lang="en-US" sz="568" dirty="0"/>
          </a:p>
        </p:txBody>
      </p:sp>
      <p:sp>
        <p:nvSpPr>
          <p:cNvPr id="52" name="Text 48"/>
          <p:cNvSpPr/>
          <p:nvPr/>
        </p:nvSpPr>
        <p:spPr>
          <a:xfrm>
            <a:off x="3714750" y="2339578"/>
            <a:ext cx="1571625"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Weekly Code Quality Audit</a:t>
            </a:r>
            <a:endParaRPr lang="en-US" sz="683" dirty="0"/>
          </a:p>
        </p:txBody>
      </p:sp>
      <p:sp>
        <p:nvSpPr>
          <p:cNvPr id="53" name="Text 49"/>
          <p:cNvSpPr/>
          <p:nvPr/>
        </p:nvSpPr>
        <p:spPr>
          <a:xfrm>
            <a:off x="3714750" y="2482453"/>
            <a:ext cx="157162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 0 3 ? * MON</a:t>
            </a:r>
            <a:endParaRPr lang="en-US" sz="568" dirty="0"/>
          </a:p>
        </p:txBody>
      </p:sp>
      <p:sp>
        <p:nvSpPr>
          <p:cNvPr id="54" name="Shape 50"/>
          <p:cNvSpPr/>
          <p:nvPr/>
        </p:nvSpPr>
        <p:spPr>
          <a:xfrm>
            <a:off x="5286375" y="2383334"/>
            <a:ext cx="444922" cy="160734"/>
          </a:xfrm>
          <a:prstGeom prst="rect">
            <a:avLst/>
          </a:prstGeom>
          <a:solidFill>
            <a:srgbClr val="3B82F6">
              <a:alpha val="10000"/>
            </a:srgbClr>
          </a:solidFill>
          <a:ln w="9144">
            <a:solidFill>
              <a:srgbClr val="3B82F6">
                <a:alpha val="20000"/>
              </a:srgbClr>
            </a:solidFill>
            <a:prstDash val="solid"/>
          </a:ln>
        </p:spPr>
      </p:sp>
      <p:sp>
        <p:nvSpPr>
          <p:cNvPr id="55" name="Text 51"/>
          <p:cNvSpPr/>
          <p:nvPr/>
        </p:nvSpPr>
        <p:spPr>
          <a:xfrm>
            <a:off x="5286375" y="2383334"/>
            <a:ext cx="444922" cy="160734"/>
          </a:xfrm>
          <a:prstGeom prst="rect">
            <a:avLst/>
          </a:prstGeom>
          <a:noFill/>
          <a:ln/>
        </p:spPr>
        <p:txBody>
          <a:bodyPr wrap="square" lIns="68072" tIns="25527" rIns="68072" bIns="25527"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Weekly</a:t>
            </a:r>
            <a:endParaRPr lang="en-US" sz="568" dirty="0"/>
          </a:p>
        </p:txBody>
      </p:sp>
      <p:sp>
        <p:nvSpPr>
          <p:cNvPr id="56" name="Shape 52"/>
          <p:cNvSpPr/>
          <p:nvPr/>
        </p:nvSpPr>
        <p:spPr>
          <a:xfrm>
            <a:off x="5929313" y="2395835"/>
            <a:ext cx="617237" cy="160734"/>
          </a:xfrm>
          <a:prstGeom prst="rect">
            <a:avLst/>
          </a:prstGeom>
          <a:solidFill>
            <a:srgbClr val="F59E0B">
              <a:alpha val="10000"/>
            </a:srgbClr>
          </a:solidFill>
          <a:ln w="9144">
            <a:solidFill>
              <a:srgbClr val="F59E0B">
                <a:alpha val="25000"/>
              </a:srgbClr>
            </a:solidFill>
            <a:prstDash val="solid"/>
          </a:ln>
        </p:spPr>
      </p:sp>
      <p:sp>
        <p:nvSpPr>
          <p:cNvPr id="57" name="Text 53"/>
          <p:cNvSpPr/>
          <p:nvPr/>
        </p:nvSpPr>
        <p:spPr>
          <a:xfrm>
            <a:off x="5929313" y="2395835"/>
            <a:ext cx="617237"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SCHEDULED</a:t>
            </a:r>
            <a:endParaRPr lang="en-US" sz="568" dirty="0"/>
          </a:p>
        </p:txBody>
      </p:sp>
      <p:sp>
        <p:nvSpPr>
          <p:cNvPr id="58" name="Text 54"/>
          <p:cNvSpPr/>
          <p:nvPr/>
        </p:nvSpPr>
        <p:spPr>
          <a:xfrm>
            <a:off x="6886575" y="2424410"/>
            <a:ext cx="41790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Completed</a:t>
            </a:r>
            <a:endParaRPr lang="en-US" sz="568" dirty="0"/>
          </a:p>
        </p:txBody>
      </p:sp>
      <p:sp>
        <p:nvSpPr>
          <p:cNvPr id="59" name="Text 55"/>
          <p:cNvSpPr/>
          <p:nvPr/>
        </p:nvSpPr>
        <p:spPr>
          <a:xfrm>
            <a:off x="7643813" y="2414588"/>
            <a:ext cx="985838"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Mon 03:00</a:t>
            </a:r>
            <a:endParaRPr lang="en-US" sz="568" dirty="0"/>
          </a:p>
        </p:txBody>
      </p:sp>
      <p:sp>
        <p:nvSpPr>
          <p:cNvPr id="60" name="Text 56"/>
          <p:cNvSpPr/>
          <p:nvPr/>
        </p:nvSpPr>
        <p:spPr>
          <a:xfrm>
            <a:off x="3714750" y="2793206"/>
            <a:ext cx="1571625"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Monthly Maintenance</a:t>
            </a:r>
            <a:endParaRPr lang="en-US" sz="683" dirty="0"/>
          </a:p>
        </p:txBody>
      </p:sp>
      <p:sp>
        <p:nvSpPr>
          <p:cNvPr id="61" name="Text 57"/>
          <p:cNvSpPr/>
          <p:nvPr/>
        </p:nvSpPr>
        <p:spPr>
          <a:xfrm>
            <a:off x="3714750" y="2936081"/>
            <a:ext cx="157162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 0 4 1 * ?</a:t>
            </a:r>
            <a:endParaRPr lang="en-US" sz="568" dirty="0"/>
          </a:p>
        </p:txBody>
      </p:sp>
      <p:sp>
        <p:nvSpPr>
          <p:cNvPr id="62" name="Shape 58"/>
          <p:cNvSpPr/>
          <p:nvPr/>
        </p:nvSpPr>
        <p:spPr>
          <a:xfrm>
            <a:off x="5286375" y="2836962"/>
            <a:ext cx="497635" cy="160734"/>
          </a:xfrm>
          <a:prstGeom prst="rect">
            <a:avLst/>
          </a:prstGeom>
          <a:solidFill>
            <a:srgbClr val="A78BFA">
              <a:alpha val="10000"/>
            </a:srgbClr>
          </a:solidFill>
          <a:ln w="9144">
            <a:solidFill>
              <a:srgbClr val="A78BFA">
                <a:alpha val="20000"/>
              </a:srgbClr>
            </a:solidFill>
            <a:prstDash val="solid"/>
          </a:ln>
        </p:spPr>
      </p:sp>
      <p:sp>
        <p:nvSpPr>
          <p:cNvPr id="63" name="Text 59"/>
          <p:cNvSpPr/>
          <p:nvPr/>
        </p:nvSpPr>
        <p:spPr>
          <a:xfrm>
            <a:off x="5286375" y="2836962"/>
            <a:ext cx="497635" cy="160734"/>
          </a:xfrm>
          <a:prstGeom prst="rect">
            <a:avLst/>
          </a:prstGeom>
          <a:noFill/>
          <a:ln/>
        </p:spPr>
        <p:txBody>
          <a:bodyPr wrap="square" lIns="68072" tIns="25527" rIns="68072" bIns="25527" rtlCol="0" anchor="t">
            <a:spAutoFit/>
          </a:bodyPr>
          <a:lstStyle/>
          <a:p>
            <a:pPr algn="l" indent="0" marL="0">
              <a:lnSpc>
                <a:spcPts val="700"/>
              </a:lnSpc>
              <a:buNone/>
            </a:pPr>
            <a:r>
              <a:rPr lang="en-US" sz="568" spc="1" kern="0" dirty="0">
                <a:solidFill>
                  <a:srgbClr val="A78BFA"/>
                </a:solidFill>
                <a:latin typeface="JetBrains Mono" pitchFamily="34" charset="0"/>
                <a:ea typeface="JetBrains Mono" pitchFamily="34" charset="-122"/>
                <a:cs typeface="JetBrains Mono" pitchFamily="34" charset="-120"/>
              </a:rPr>
              <a:t>Monthly</a:t>
            </a:r>
            <a:endParaRPr lang="en-US" sz="568" dirty="0"/>
          </a:p>
        </p:txBody>
      </p:sp>
      <p:sp>
        <p:nvSpPr>
          <p:cNvPr id="64" name="Shape 60"/>
          <p:cNvSpPr/>
          <p:nvPr/>
        </p:nvSpPr>
        <p:spPr>
          <a:xfrm>
            <a:off x="5929313" y="2849463"/>
            <a:ext cx="834396" cy="160734"/>
          </a:xfrm>
          <a:prstGeom prst="rect">
            <a:avLst/>
          </a:prstGeom>
          <a:solidFill>
            <a:srgbClr val="10B981">
              <a:alpha val="10000"/>
            </a:srgbClr>
          </a:solidFill>
          <a:ln w="9144">
            <a:solidFill>
              <a:srgbClr val="10B981">
                <a:alpha val="25000"/>
              </a:srgbClr>
            </a:solidFill>
            <a:prstDash val="solid"/>
          </a:ln>
        </p:spPr>
      </p:sp>
      <p:sp>
        <p:nvSpPr>
          <p:cNvPr id="65" name="Text 61"/>
          <p:cNvSpPr/>
          <p:nvPr/>
        </p:nvSpPr>
        <p:spPr>
          <a:xfrm>
            <a:off x="5929313" y="2849463"/>
            <a:ext cx="834396"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OPPORTUNISTIC</a:t>
            </a:r>
            <a:endParaRPr lang="en-US" sz="568" dirty="0"/>
          </a:p>
        </p:txBody>
      </p:sp>
      <p:sp>
        <p:nvSpPr>
          <p:cNvPr id="66" name="Text 62"/>
          <p:cNvSpPr/>
          <p:nvPr/>
        </p:nvSpPr>
        <p:spPr>
          <a:xfrm>
            <a:off x="6886575" y="2878038"/>
            <a:ext cx="41790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Scheduled</a:t>
            </a:r>
            <a:endParaRPr lang="en-US" sz="568" dirty="0"/>
          </a:p>
        </p:txBody>
      </p:sp>
      <p:sp>
        <p:nvSpPr>
          <p:cNvPr id="67" name="Text 63"/>
          <p:cNvSpPr/>
          <p:nvPr/>
        </p:nvSpPr>
        <p:spPr>
          <a:xfrm>
            <a:off x="7643813" y="2868216"/>
            <a:ext cx="985838"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1st Apr 04:00</a:t>
            </a:r>
            <a:endParaRPr lang="en-US" sz="568" dirty="0"/>
          </a:p>
        </p:txBody>
      </p:sp>
      <p:sp>
        <p:nvSpPr>
          <p:cNvPr id="68" name="Text 64"/>
          <p:cNvSpPr/>
          <p:nvPr/>
        </p:nvSpPr>
        <p:spPr>
          <a:xfrm>
            <a:off x="3714750" y="3246834"/>
            <a:ext cx="1571625" cy="121444"/>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Requirement Gap Analysis</a:t>
            </a:r>
            <a:endParaRPr lang="en-US" sz="683" dirty="0"/>
          </a:p>
        </p:txBody>
      </p:sp>
      <p:sp>
        <p:nvSpPr>
          <p:cNvPr id="69" name="Text 65"/>
          <p:cNvSpPr/>
          <p:nvPr/>
        </p:nvSpPr>
        <p:spPr>
          <a:xfrm>
            <a:off x="3714750" y="3389709"/>
            <a:ext cx="157162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On PR merge event</a:t>
            </a:r>
            <a:endParaRPr lang="en-US" sz="568" dirty="0"/>
          </a:p>
        </p:txBody>
      </p:sp>
      <p:sp>
        <p:nvSpPr>
          <p:cNvPr id="70" name="Shape 66"/>
          <p:cNvSpPr/>
          <p:nvPr/>
        </p:nvSpPr>
        <p:spPr>
          <a:xfrm>
            <a:off x="5286375" y="3290590"/>
            <a:ext cx="392209" cy="160734"/>
          </a:xfrm>
          <a:prstGeom prst="rect">
            <a:avLst/>
          </a:prstGeom>
          <a:solidFill>
            <a:srgbClr val="10B981">
              <a:alpha val="10000"/>
            </a:srgbClr>
          </a:solidFill>
          <a:ln w="9144">
            <a:solidFill>
              <a:srgbClr val="10B981">
                <a:alpha val="20000"/>
              </a:srgbClr>
            </a:solidFill>
            <a:prstDash val="solid"/>
          </a:ln>
        </p:spPr>
      </p:sp>
      <p:sp>
        <p:nvSpPr>
          <p:cNvPr id="71" name="Text 67"/>
          <p:cNvSpPr/>
          <p:nvPr/>
        </p:nvSpPr>
        <p:spPr>
          <a:xfrm>
            <a:off x="5286375" y="3290590"/>
            <a:ext cx="392209" cy="160734"/>
          </a:xfrm>
          <a:prstGeom prst="rect">
            <a:avLst/>
          </a:prstGeom>
          <a:noFill/>
          <a:ln/>
        </p:spPr>
        <p:txBody>
          <a:bodyPr wrap="square" lIns="68072" tIns="25527" rIns="68072" bIns="25527"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Event</a:t>
            </a:r>
            <a:endParaRPr lang="en-US" sz="568" dirty="0"/>
          </a:p>
        </p:txBody>
      </p:sp>
      <p:sp>
        <p:nvSpPr>
          <p:cNvPr id="72" name="Shape 68"/>
          <p:cNvSpPr/>
          <p:nvPr/>
        </p:nvSpPr>
        <p:spPr>
          <a:xfrm>
            <a:off x="5929313" y="3303091"/>
            <a:ext cx="780120" cy="160734"/>
          </a:xfrm>
          <a:prstGeom prst="rect">
            <a:avLst/>
          </a:prstGeom>
          <a:solidFill>
            <a:srgbClr val="3B82F6">
              <a:alpha val="10000"/>
            </a:srgbClr>
          </a:solidFill>
          <a:ln w="9144">
            <a:solidFill>
              <a:srgbClr val="3B82F6">
                <a:alpha val="25000"/>
              </a:srgbClr>
            </a:solidFill>
            <a:prstDash val="solid"/>
          </a:ln>
        </p:spPr>
      </p:sp>
      <p:sp>
        <p:nvSpPr>
          <p:cNvPr id="73" name="Text 69"/>
          <p:cNvSpPr/>
          <p:nvPr/>
        </p:nvSpPr>
        <p:spPr>
          <a:xfrm>
            <a:off x="5929313" y="3303091"/>
            <a:ext cx="780120" cy="160734"/>
          </a:xfrm>
          <a:prstGeom prst="rect">
            <a:avLst/>
          </a:prstGeom>
          <a:noFill/>
          <a:ln/>
        </p:spPr>
        <p:txBody>
          <a:bodyPr wrap="square" lIns="68072" tIns="25527" rIns="68072" bIns="25527" rtlCol="0" anchor="t">
            <a:spAutoFit/>
          </a:bodyPr>
          <a:lstStyle/>
          <a:p>
            <a:pPr algn="ctr"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EVENT-DRIVEN</a:t>
            </a:r>
            <a:endParaRPr lang="en-US" sz="568" dirty="0"/>
          </a:p>
        </p:txBody>
      </p:sp>
      <p:sp>
        <p:nvSpPr>
          <p:cNvPr id="74" name="Text 70"/>
          <p:cNvSpPr/>
          <p:nvPr/>
        </p:nvSpPr>
        <p:spPr>
          <a:xfrm>
            <a:off x="6886575" y="3331666"/>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Running</a:t>
            </a:r>
            <a:endParaRPr lang="en-US" sz="568" dirty="0"/>
          </a:p>
        </p:txBody>
      </p:sp>
      <p:sp>
        <p:nvSpPr>
          <p:cNvPr id="75" name="Text 71"/>
          <p:cNvSpPr/>
          <p:nvPr/>
        </p:nvSpPr>
        <p:spPr>
          <a:xfrm>
            <a:off x="7643813" y="3321844"/>
            <a:ext cx="985838"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On next PR merge</a:t>
            </a:r>
            <a:endParaRPr lang="en-US" sz="568" dirty="0"/>
          </a:p>
        </p:txBody>
      </p:sp>
      <p:sp>
        <p:nvSpPr>
          <p:cNvPr id="76" name="Shape 72"/>
          <p:cNvSpPr/>
          <p:nvPr/>
        </p:nvSpPr>
        <p:spPr>
          <a:xfrm>
            <a:off x="3714750" y="3736181"/>
            <a:ext cx="4914900" cy="396478"/>
          </a:xfrm>
          <a:prstGeom prst="rect">
            <a:avLst/>
          </a:prstGeom>
          <a:solidFill>
            <a:srgbClr val="10B981">
              <a:alpha val="5000"/>
            </a:srgbClr>
          </a:solidFill>
          <a:ln w="9144">
            <a:solidFill>
              <a:srgbClr val="10B981">
                <a:alpha val="20000"/>
              </a:srgbClr>
            </a:solidFill>
            <a:prstDash val="solid"/>
          </a:ln>
        </p:spPr>
      </p:sp>
      <p:sp>
        <p:nvSpPr>
          <p:cNvPr id="77" name="Text 73"/>
          <p:cNvSpPr/>
          <p:nvPr/>
        </p:nvSpPr>
        <p:spPr>
          <a:xfrm>
            <a:off x="3857625" y="3875484"/>
            <a:ext cx="756903"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OPPORTUNISTIC</a:t>
            </a:r>
            <a:endParaRPr lang="en-US" sz="568" dirty="0"/>
          </a:p>
        </p:txBody>
      </p:sp>
      <p:sp>
        <p:nvSpPr>
          <p:cNvPr id="78" name="Text 74"/>
          <p:cNvSpPr/>
          <p:nvPr/>
        </p:nvSpPr>
        <p:spPr>
          <a:xfrm>
            <a:off x="4728828" y="3821906"/>
            <a:ext cx="3065004"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System load currently low — eligible rituals may execute ahead of schedule to maximise throughput during quiet periods.</a:t>
            </a:r>
            <a:endParaRPr lang="en-US" sz="621" dirty="0"/>
          </a:p>
        </p:txBody>
      </p:sp>
      <p:sp>
        <p:nvSpPr>
          <p:cNvPr id="79" name="Text 75"/>
          <p:cNvSpPr/>
          <p:nvPr/>
        </p:nvSpPr>
        <p:spPr>
          <a:xfrm>
            <a:off x="8022431" y="3875484"/>
            <a:ext cx="46434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LOAD: 3.2%</a:t>
            </a:r>
            <a:endParaRPr lang="en-US" sz="568" dirty="0"/>
          </a:p>
        </p:txBody>
      </p:sp>
      <p:sp>
        <p:nvSpPr>
          <p:cNvPr id="80" name="Text 76"/>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10 / 18</a:t>
            </a:r>
            <a:endParaRPr lang="en-US" sz="56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057275"/>
          </a:xfrm>
          <a:prstGeom prst="rect">
            <a:avLst/>
          </a:prstGeom>
          <a:solidFill>
            <a:srgbClr val="000000">
              <a:alpha val="0"/>
            </a:srgbClr>
          </a:solidFill>
          <a:ln/>
        </p:spPr>
      </p:sp>
      <p:sp>
        <p:nvSpPr>
          <p:cNvPr id="5" name="Shape 1"/>
          <p:cNvSpPr/>
          <p:nvPr/>
        </p:nvSpPr>
        <p:spPr>
          <a:xfrm>
            <a:off x="0" y="1050131"/>
            <a:ext cx="9144000" cy="7144"/>
          </a:xfrm>
          <a:prstGeom prst="rect">
            <a:avLst/>
          </a:prstGeom>
          <a:solidFill>
            <a:srgbClr val="1E293B"/>
          </a:solidFill>
          <a:ln/>
        </p:spPr>
      </p:sp>
      <p:sp>
        <p:nvSpPr>
          <p:cNvPr id="6" name="Text 2"/>
          <p:cNvSpPr/>
          <p:nvPr/>
        </p:nvSpPr>
        <p:spPr>
          <a:xfrm>
            <a:off x="514350" y="257175"/>
            <a:ext cx="555783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A78BFA"/>
                </a:solidFill>
                <a:latin typeface="JetBrains Mono" pitchFamily="34" charset="0"/>
                <a:ea typeface="JetBrains Mono" pitchFamily="34" charset="-122"/>
                <a:cs typeface="JetBrains Mono" pitchFamily="34" charset="-120"/>
              </a:rPr>
              <a:t>AUTONOMOUS.ML // INTEGRATION LAYER</a:t>
            </a:r>
            <a:endParaRPr lang="en-US" sz="568" dirty="0"/>
          </a:p>
        </p:txBody>
      </p:sp>
      <p:sp>
        <p:nvSpPr>
          <p:cNvPr id="7" name="Text 3"/>
          <p:cNvSpPr/>
          <p:nvPr/>
        </p:nvSpPr>
        <p:spPr>
          <a:xfrm>
            <a:off x="514350" y="403622"/>
            <a:ext cx="5557838"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Azure DevOps Integration</a:t>
            </a:r>
            <a:endParaRPr lang="en-US" sz="1705" dirty="0"/>
          </a:p>
        </p:txBody>
      </p:sp>
      <p:sp>
        <p:nvSpPr>
          <p:cNvPr id="8" name="Text 4"/>
          <p:cNvSpPr/>
          <p:nvPr/>
        </p:nvSpPr>
        <p:spPr>
          <a:xfrm>
            <a:off x="514350" y="757238"/>
            <a:ext cx="5557838"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Native bidirectional integration across Boards, Test Plans, and Repos — with offline resilience and multi-auth support.</a:t>
            </a:r>
            <a:endParaRPr lang="en-US" sz="727" dirty="0"/>
          </a:p>
        </p:txBody>
      </p:sp>
      <p:sp>
        <p:nvSpPr>
          <p:cNvPr id="9" name="Shape 5"/>
          <p:cNvSpPr/>
          <p:nvPr/>
        </p:nvSpPr>
        <p:spPr>
          <a:xfrm>
            <a:off x="6622954" y="671513"/>
            <a:ext cx="2006696" cy="207169"/>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6622954" y="671513"/>
            <a:ext cx="2006696" cy="207169"/>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23/23 INTEGRATION TESTS PASSING</a:t>
            </a:r>
            <a:endParaRPr lang="en-US" sz="568" dirty="0"/>
          </a:p>
        </p:txBody>
      </p:sp>
      <p:sp>
        <p:nvSpPr>
          <p:cNvPr id="11" name="Text 7"/>
          <p:cNvSpPr/>
          <p:nvPr/>
        </p:nvSpPr>
        <p:spPr>
          <a:xfrm>
            <a:off x="200025" y="1314450"/>
            <a:ext cx="264318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A78BFA"/>
                </a:solidFill>
                <a:latin typeface="JetBrains Mono" pitchFamily="34" charset="0"/>
                <a:ea typeface="JetBrains Mono" pitchFamily="34" charset="-122"/>
                <a:cs typeface="JetBrains Mono" pitchFamily="34" charset="-120"/>
              </a:rPr>
              <a:t>01 // AZURE BOARDS</a:t>
            </a:r>
            <a:endParaRPr lang="en-US" sz="568" dirty="0"/>
          </a:p>
        </p:txBody>
      </p:sp>
      <p:sp>
        <p:nvSpPr>
          <p:cNvPr id="12" name="Text 8"/>
          <p:cNvSpPr/>
          <p:nvPr/>
        </p:nvSpPr>
        <p:spPr>
          <a:xfrm>
            <a:off x="200025" y="1460897"/>
            <a:ext cx="264318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Work Item Management</a:t>
            </a:r>
            <a:endParaRPr lang="en-US" sz="987" dirty="0"/>
          </a:p>
        </p:txBody>
      </p:sp>
      <p:sp>
        <p:nvSpPr>
          <p:cNvPr id="13" name="Text 9"/>
          <p:cNvSpPr/>
          <p:nvPr/>
        </p:nvSpPr>
        <p:spPr>
          <a:xfrm>
            <a:off x="307181" y="1893094"/>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ETag-Based Concurrency Control</a:t>
            </a:r>
            <a:endParaRPr lang="en-US" sz="584" dirty="0"/>
          </a:p>
        </p:txBody>
      </p:sp>
      <p:sp>
        <p:nvSpPr>
          <p:cNvPr id="14" name="Text 10"/>
          <p:cNvSpPr/>
          <p:nvPr/>
        </p:nvSpPr>
        <p:spPr>
          <a:xfrm>
            <a:off x="307181" y="2039541"/>
            <a:ext cx="233779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Atomic work item claiming prevents race conditions when</a:t>
            </a:r>
            <a:endParaRPr lang="en-US" sz="621" dirty="0"/>
          </a:p>
        </p:txBody>
      </p:sp>
      <p:sp>
        <p:nvSpPr>
          <p:cNvPr id="15" name="Text 11"/>
          <p:cNvSpPr/>
          <p:nvPr/>
        </p:nvSpPr>
        <p:spPr>
          <a:xfrm>
            <a:off x="307181" y="2168128"/>
            <a:ext cx="211990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multiple agent instances compete for the same task.</a:t>
            </a:r>
            <a:endParaRPr lang="en-US" sz="621" dirty="0"/>
          </a:p>
        </p:txBody>
      </p:sp>
      <p:sp>
        <p:nvSpPr>
          <p:cNvPr id="16" name="Text 12"/>
          <p:cNvSpPr/>
          <p:nvPr/>
        </p:nvSpPr>
        <p:spPr>
          <a:xfrm>
            <a:off x="307181" y="2371725"/>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Work Item Update Bug Fix</a:t>
            </a:r>
            <a:endParaRPr lang="en-US" sz="584" dirty="0"/>
          </a:p>
        </p:txBody>
      </p:sp>
      <p:sp>
        <p:nvSpPr>
          <p:cNvPr id="17" name="Text 13"/>
          <p:cNvSpPr/>
          <p:nvPr/>
        </p:nvSpPr>
        <p:spPr>
          <a:xfrm>
            <a:off x="307181" y="2518172"/>
            <a:ext cx="2516386"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Resolved System.Title validation split — patch operations now</a:t>
            </a:r>
            <a:endParaRPr lang="en-US" sz="621" dirty="0"/>
          </a:p>
        </p:txBody>
      </p:sp>
      <p:sp>
        <p:nvSpPr>
          <p:cNvPr id="18" name="Text 14"/>
          <p:cNvSpPr/>
          <p:nvPr/>
        </p:nvSpPr>
        <p:spPr>
          <a:xfrm>
            <a:off x="307181" y="2646759"/>
            <a:ext cx="245566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correctly target individual fields without overwriting adjacent</a:t>
            </a:r>
            <a:endParaRPr lang="en-US" sz="621" dirty="0"/>
          </a:p>
        </p:txBody>
      </p:sp>
      <p:sp>
        <p:nvSpPr>
          <p:cNvPr id="19" name="Text 15"/>
          <p:cNvSpPr/>
          <p:nvPr/>
        </p:nvSpPr>
        <p:spPr>
          <a:xfrm>
            <a:off x="307181" y="2775347"/>
            <a:ext cx="2464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fields.</a:t>
            </a:r>
            <a:endParaRPr lang="en-US" sz="621" dirty="0"/>
          </a:p>
        </p:txBody>
      </p:sp>
      <p:sp>
        <p:nvSpPr>
          <p:cNvPr id="20" name="Text 16"/>
          <p:cNvSpPr/>
          <p:nvPr/>
        </p:nvSpPr>
        <p:spPr>
          <a:xfrm>
            <a:off x="307181" y="2978944"/>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WIQL Security</a:t>
            </a:r>
            <a:endParaRPr lang="en-US" sz="584" dirty="0"/>
          </a:p>
        </p:txBody>
      </p:sp>
      <p:sp>
        <p:nvSpPr>
          <p:cNvPr id="21" name="Text 17"/>
          <p:cNvSpPr/>
          <p:nvPr/>
        </p:nvSpPr>
        <p:spPr>
          <a:xfrm>
            <a:off x="307181" y="3125391"/>
            <a:ext cx="252888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Parameterised query builder prevents WIQL injection. All user-</a:t>
            </a:r>
            <a:endParaRPr lang="en-US" sz="621" dirty="0"/>
          </a:p>
        </p:txBody>
      </p:sp>
      <p:sp>
        <p:nvSpPr>
          <p:cNvPr id="22" name="Text 18"/>
          <p:cNvSpPr/>
          <p:nvPr/>
        </p:nvSpPr>
        <p:spPr>
          <a:xfrm>
            <a:off x="307181" y="3253978"/>
            <a:ext cx="227349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supplied values are sanitised before query construction.</a:t>
            </a:r>
            <a:endParaRPr lang="en-US" sz="621" dirty="0"/>
          </a:p>
        </p:txBody>
      </p:sp>
      <p:sp>
        <p:nvSpPr>
          <p:cNvPr id="23" name="Text 19"/>
          <p:cNvSpPr/>
          <p:nvPr/>
        </p:nvSpPr>
        <p:spPr>
          <a:xfrm>
            <a:off x="307181" y="3457575"/>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State Transition Tracking</a:t>
            </a:r>
            <a:endParaRPr lang="en-US" sz="584" dirty="0"/>
          </a:p>
        </p:txBody>
      </p:sp>
      <p:sp>
        <p:nvSpPr>
          <p:cNvPr id="24" name="Text 20"/>
          <p:cNvSpPr/>
          <p:nvPr/>
        </p:nvSpPr>
        <p:spPr>
          <a:xfrm>
            <a:off x="307181" y="3604022"/>
            <a:ext cx="225385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Agents update work item state (Active → In Progress →</a:t>
            </a:r>
            <a:endParaRPr lang="en-US" sz="621" dirty="0"/>
          </a:p>
        </p:txBody>
      </p:sp>
      <p:sp>
        <p:nvSpPr>
          <p:cNvPr id="25" name="Text 21"/>
          <p:cNvSpPr/>
          <p:nvPr/>
        </p:nvSpPr>
        <p:spPr>
          <a:xfrm>
            <a:off x="307181" y="3732609"/>
            <a:ext cx="222527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Resolved) with full audit comments on every transition.</a:t>
            </a:r>
            <a:endParaRPr lang="en-US" sz="621" dirty="0"/>
          </a:p>
        </p:txBody>
      </p:sp>
      <p:sp>
        <p:nvSpPr>
          <p:cNvPr id="26" name="Text 22"/>
          <p:cNvSpPr/>
          <p:nvPr/>
        </p:nvSpPr>
        <p:spPr>
          <a:xfrm>
            <a:off x="3250406" y="1314450"/>
            <a:ext cx="264318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02 // AZURE TEST PLANS</a:t>
            </a:r>
            <a:endParaRPr lang="en-US" sz="568" dirty="0"/>
          </a:p>
        </p:txBody>
      </p:sp>
      <p:sp>
        <p:nvSpPr>
          <p:cNvPr id="27" name="Text 23"/>
          <p:cNvSpPr/>
          <p:nvPr/>
        </p:nvSpPr>
        <p:spPr>
          <a:xfrm>
            <a:off x="3250406" y="1460897"/>
            <a:ext cx="264318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Test Execution &amp; Tracking</a:t>
            </a:r>
            <a:endParaRPr lang="en-US" sz="987" dirty="0"/>
          </a:p>
        </p:txBody>
      </p:sp>
      <p:sp>
        <p:nvSpPr>
          <p:cNvPr id="28" name="Text 24"/>
          <p:cNvSpPr/>
          <p:nvPr/>
        </p:nvSpPr>
        <p:spPr>
          <a:xfrm>
            <a:off x="3357563" y="1893094"/>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Automated Test Case Execution</a:t>
            </a:r>
            <a:endParaRPr lang="en-US" sz="584" dirty="0"/>
          </a:p>
        </p:txBody>
      </p:sp>
      <p:sp>
        <p:nvSpPr>
          <p:cNvPr id="29" name="Text 25"/>
          <p:cNvSpPr/>
          <p:nvPr/>
        </p:nvSpPr>
        <p:spPr>
          <a:xfrm>
            <a:off x="3357563" y="2039541"/>
            <a:ext cx="232886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Agents claim, execute, and record test run results against</a:t>
            </a:r>
            <a:endParaRPr lang="en-US" sz="621" dirty="0"/>
          </a:p>
        </p:txBody>
      </p:sp>
      <p:sp>
        <p:nvSpPr>
          <p:cNvPr id="30" name="Text 26"/>
          <p:cNvSpPr/>
          <p:nvPr/>
        </p:nvSpPr>
        <p:spPr>
          <a:xfrm>
            <a:off x="3357563" y="2168128"/>
            <a:ext cx="236993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Azure Test Plans — including pass/fail outcomes and error</a:t>
            </a:r>
            <a:endParaRPr lang="en-US" sz="621" dirty="0"/>
          </a:p>
        </p:txBody>
      </p:sp>
      <p:sp>
        <p:nvSpPr>
          <p:cNvPr id="31" name="Text 27"/>
          <p:cNvSpPr/>
          <p:nvPr/>
        </p:nvSpPr>
        <p:spPr>
          <a:xfrm>
            <a:off x="3357563" y="2296716"/>
            <a:ext cx="19466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logs.</a:t>
            </a:r>
            <a:endParaRPr lang="en-US" sz="621" dirty="0"/>
          </a:p>
        </p:txBody>
      </p:sp>
      <p:sp>
        <p:nvSpPr>
          <p:cNvPr id="32" name="Text 28"/>
          <p:cNvSpPr/>
          <p:nvPr/>
        </p:nvSpPr>
        <p:spPr>
          <a:xfrm>
            <a:off x="3357563" y="2500313"/>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Test Suite Coverage Reporting</a:t>
            </a:r>
            <a:endParaRPr lang="en-US" sz="584" dirty="0"/>
          </a:p>
        </p:txBody>
      </p:sp>
      <p:sp>
        <p:nvSpPr>
          <p:cNvPr id="33" name="Text 29"/>
          <p:cNvSpPr/>
          <p:nvPr/>
        </p:nvSpPr>
        <p:spPr>
          <a:xfrm>
            <a:off x="3357563" y="2646759"/>
            <a:ext cx="237886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Per-suite and per-plan coverage metrics published back to</a:t>
            </a:r>
            <a:endParaRPr lang="en-US" sz="621" dirty="0"/>
          </a:p>
        </p:txBody>
      </p:sp>
      <p:sp>
        <p:nvSpPr>
          <p:cNvPr id="34" name="Text 30"/>
          <p:cNvSpPr/>
          <p:nvPr/>
        </p:nvSpPr>
        <p:spPr>
          <a:xfrm>
            <a:off x="3357563" y="2775347"/>
            <a:ext cx="169842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Azure DevOps after each execution cycle.</a:t>
            </a:r>
            <a:endParaRPr lang="en-US" sz="621" dirty="0"/>
          </a:p>
        </p:txBody>
      </p:sp>
      <p:sp>
        <p:nvSpPr>
          <p:cNvPr id="35" name="Text 31"/>
          <p:cNvSpPr/>
          <p:nvPr/>
        </p:nvSpPr>
        <p:spPr>
          <a:xfrm>
            <a:off x="3357563" y="2978944"/>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Test Result Attachments</a:t>
            </a:r>
            <a:endParaRPr lang="en-US" sz="584" dirty="0"/>
          </a:p>
        </p:txBody>
      </p:sp>
      <p:sp>
        <p:nvSpPr>
          <p:cNvPr id="36" name="Text 32"/>
          <p:cNvSpPr/>
          <p:nvPr/>
        </p:nvSpPr>
        <p:spPr>
          <a:xfrm>
            <a:off x="3357563" y="3125391"/>
            <a:ext cx="245566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Screenshots, logs, and diagnostic artefacts attached directly</a:t>
            </a:r>
            <a:endParaRPr lang="en-US" sz="621" dirty="0"/>
          </a:p>
        </p:txBody>
      </p:sp>
      <p:sp>
        <p:nvSpPr>
          <p:cNvPr id="37" name="Text 33"/>
          <p:cNvSpPr/>
          <p:nvPr/>
        </p:nvSpPr>
        <p:spPr>
          <a:xfrm>
            <a:off x="3357563" y="3253978"/>
            <a:ext cx="1382316"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to test run records for traceability.</a:t>
            </a:r>
            <a:endParaRPr lang="en-US" sz="621" dirty="0"/>
          </a:p>
        </p:txBody>
      </p:sp>
      <p:sp>
        <p:nvSpPr>
          <p:cNvPr id="38" name="Text 34"/>
          <p:cNvSpPr/>
          <p:nvPr/>
        </p:nvSpPr>
        <p:spPr>
          <a:xfrm>
            <a:off x="3357563" y="3457575"/>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Flaky Test Detection</a:t>
            </a:r>
            <a:endParaRPr lang="en-US" sz="584" dirty="0"/>
          </a:p>
        </p:txBody>
      </p:sp>
      <p:sp>
        <p:nvSpPr>
          <p:cNvPr id="39" name="Text 35"/>
          <p:cNvSpPr/>
          <p:nvPr/>
        </p:nvSpPr>
        <p:spPr>
          <a:xfrm>
            <a:off x="3357563" y="3604022"/>
            <a:ext cx="208418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Tracks pass/fail history across runs to identify non-</a:t>
            </a:r>
            <a:endParaRPr lang="en-US" sz="621" dirty="0"/>
          </a:p>
        </p:txBody>
      </p:sp>
      <p:sp>
        <p:nvSpPr>
          <p:cNvPr id="40" name="Text 36"/>
          <p:cNvSpPr/>
          <p:nvPr/>
        </p:nvSpPr>
        <p:spPr>
          <a:xfrm>
            <a:off x="3357563" y="3732609"/>
            <a:ext cx="20752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deterministic tests and flag them for human review.</a:t>
            </a:r>
            <a:endParaRPr lang="en-US" sz="621" dirty="0"/>
          </a:p>
        </p:txBody>
      </p:sp>
      <p:sp>
        <p:nvSpPr>
          <p:cNvPr id="41" name="Text 37"/>
          <p:cNvSpPr/>
          <p:nvPr/>
        </p:nvSpPr>
        <p:spPr>
          <a:xfrm>
            <a:off x="6300788" y="1314450"/>
            <a:ext cx="264318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03 // AZURE REPOS</a:t>
            </a:r>
            <a:endParaRPr lang="en-US" sz="568" dirty="0"/>
          </a:p>
        </p:txBody>
      </p:sp>
      <p:sp>
        <p:nvSpPr>
          <p:cNvPr id="42" name="Text 38"/>
          <p:cNvSpPr/>
          <p:nvPr/>
        </p:nvSpPr>
        <p:spPr>
          <a:xfrm>
            <a:off x="6300788" y="1460897"/>
            <a:ext cx="264318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Git Operations</a:t>
            </a:r>
            <a:endParaRPr lang="en-US" sz="987" dirty="0"/>
          </a:p>
        </p:txBody>
      </p:sp>
      <p:sp>
        <p:nvSpPr>
          <p:cNvPr id="43" name="Text 39"/>
          <p:cNvSpPr/>
          <p:nvPr/>
        </p:nvSpPr>
        <p:spPr>
          <a:xfrm>
            <a:off x="6407944" y="1893094"/>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LibGit2Sharp Integration</a:t>
            </a:r>
            <a:endParaRPr lang="en-US" sz="584" dirty="0"/>
          </a:p>
        </p:txBody>
      </p:sp>
      <p:sp>
        <p:nvSpPr>
          <p:cNvPr id="44" name="Text 40"/>
          <p:cNvSpPr/>
          <p:nvPr/>
        </p:nvSpPr>
        <p:spPr>
          <a:xfrm>
            <a:off x="6407944" y="2039541"/>
            <a:ext cx="243066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Full Git lifecycle: clone, branch, commit, push, and merge —</a:t>
            </a:r>
            <a:endParaRPr lang="en-US" sz="621" dirty="0"/>
          </a:p>
        </p:txBody>
      </p:sp>
      <p:sp>
        <p:nvSpPr>
          <p:cNvPr id="45" name="Text 41"/>
          <p:cNvSpPr/>
          <p:nvPr/>
        </p:nvSpPr>
        <p:spPr>
          <a:xfrm>
            <a:off x="6407944" y="2168128"/>
            <a:ext cx="232529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all executed natively without spawning git.exe processes.</a:t>
            </a:r>
            <a:endParaRPr lang="en-US" sz="621" dirty="0"/>
          </a:p>
        </p:txBody>
      </p:sp>
      <p:sp>
        <p:nvSpPr>
          <p:cNvPr id="46" name="Text 42"/>
          <p:cNvSpPr/>
          <p:nvPr/>
        </p:nvSpPr>
        <p:spPr>
          <a:xfrm>
            <a:off x="6407944" y="2371725"/>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Git Credential Isolation</a:t>
            </a:r>
            <a:endParaRPr lang="en-US" sz="584" dirty="0"/>
          </a:p>
        </p:txBody>
      </p:sp>
      <p:sp>
        <p:nvSpPr>
          <p:cNvPr id="47" name="Text 43"/>
          <p:cNvSpPr/>
          <p:nvPr/>
        </p:nvSpPr>
        <p:spPr>
          <a:xfrm>
            <a:off x="6407944" y="2518172"/>
            <a:ext cx="233422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Per-repository credential stores prevent cross-repo token</a:t>
            </a:r>
            <a:endParaRPr lang="en-US" sz="621" dirty="0"/>
          </a:p>
        </p:txBody>
      </p:sp>
      <p:sp>
        <p:nvSpPr>
          <p:cNvPr id="48" name="Text 44"/>
          <p:cNvSpPr/>
          <p:nvPr/>
        </p:nvSpPr>
        <p:spPr>
          <a:xfrm>
            <a:off x="6407944" y="2646759"/>
            <a:ext cx="2191345"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leakage. Credentials never written to global git config.</a:t>
            </a:r>
            <a:endParaRPr lang="en-US" sz="621" dirty="0"/>
          </a:p>
        </p:txBody>
      </p:sp>
      <p:sp>
        <p:nvSpPr>
          <p:cNvPr id="49" name="Text 45"/>
          <p:cNvSpPr/>
          <p:nvPr/>
        </p:nvSpPr>
        <p:spPr>
          <a:xfrm>
            <a:off x="6407944" y="2850356"/>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Pull Request Automation</a:t>
            </a:r>
            <a:endParaRPr lang="en-US" sz="584" dirty="0"/>
          </a:p>
        </p:txBody>
      </p:sp>
      <p:sp>
        <p:nvSpPr>
          <p:cNvPr id="50" name="Text 46"/>
          <p:cNvSpPr/>
          <p:nvPr/>
        </p:nvSpPr>
        <p:spPr>
          <a:xfrm>
            <a:off x="6407944" y="2996803"/>
            <a:ext cx="2209205"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Agents create PRs with generated descriptions, assign</a:t>
            </a:r>
            <a:endParaRPr lang="en-US" sz="621" dirty="0"/>
          </a:p>
        </p:txBody>
      </p:sp>
      <p:sp>
        <p:nvSpPr>
          <p:cNvPr id="51" name="Text 47"/>
          <p:cNvSpPr/>
          <p:nvPr/>
        </p:nvSpPr>
        <p:spPr>
          <a:xfrm>
            <a:off x="6407944" y="3125391"/>
            <a:ext cx="247888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reviewers, and link to the originating work item automatically.</a:t>
            </a:r>
            <a:endParaRPr lang="en-US" sz="621" dirty="0"/>
          </a:p>
        </p:txBody>
      </p:sp>
      <p:sp>
        <p:nvSpPr>
          <p:cNvPr id="52" name="Text 48"/>
          <p:cNvSpPr/>
          <p:nvPr/>
        </p:nvSpPr>
        <p:spPr>
          <a:xfrm>
            <a:off x="6407944" y="3328988"/>
            <a:ext cx="2536031"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Conflict Detection</a:t>
            </a:r>
            <a:endParaRPr lang="en-US" sz="584" dirty="0"/>
          </a:p>
        </p:txBody>
      </p:sp>
      <p:sp>
        <p:nvSpPr>
          <p:cNvPr id="53" name="Text 49"/>
          <p:cNvSpPr/>
          <p:nvPr/>
        </p:nvSpPr>
        <p:spPr>
          <a:xfrm>
            <a:off x="6407944" y="3475434"/>
            <a:ext cx="224492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Pre-merge conflict analysis with resolution suggestions</a:t>
            </a:r>
            <a:endParaRPr lang="en-US" sz="621" dirty="0"/>
          </a:p>
        </p:txBody>
      </p:sp>
      <p:sp>
        <p:nvSpPr>
          <p:cNvPr id="54" name="Text 50"/>
          <p:cNvSpPr/>
          <p:nvPr/>
        </p:nvSpPr>
        <p:spPr>
          <a:xfrm>
            <a:off x="6407944" y="3604022"/>
            <a:ext cx="234672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surfaced to the operator via the Omni Intervention Queue.</a:t>
            </a:r>
            <a:endParaRPr lang="en-US" sz="621" dirty="0"/>
          </a:p>
        </p:txBody>
      </p:sp>
      <p:sp>
        <p:nvSpPr>
          <p:cNvPr id="55" name="Shape 51"/>
          <p:cNvSpPr/>
          <p:nvPr/>
        </p:nvSpPr>
        <p:spPr>
          <a:xfrm>
            <a:off x="0" y="4241602"/>
            <a:ext cx="9144000" cy="901898"/>
          </a:xfrm>
          <a:prstGeom prst="rect">
            <a:avLst/>
          </a:prstGeom>
          <a:solidFill>
            <a:srgbClr val="080D14"/>
          </a:solidFill>
          <a:ln/>
        </p:spPr>
      </p:sp>
      <p:sp>
        <p:nvSpPr>
          <p:cNvPr id="56" name="Shape 52"/>
          <p:cNvSpPr/>
          <p:nvPr/>
        </p:nvSpPr>
        <p:spPr>
          <a:xfrm>
            <a:off x="0" y="4241602"/>
            <a:ext cx="9144000" cy="7144"/>
          </a:xfrm>
          <a:prstGeom prst="rect">
            <a:avLst/>
          </a:prstGeom>
          <a:solidFill>
            <a:srgbClr val="1E293B"/>
          </a:solidFill>
          <a:ln/>
        </p:spPr>
      </p:sp>
      <p:sp>
        <p:nvSpPr>
          <p:cNvPr id="57" name="Text 53"/>
          <p:cNvSpPr/>
          <p:nvPr/>
        </p:nvSpPr>
        <p:spPr>
          <a:xfrm>
            <a:off x="200025" y="4363045"/>
            <a:ext cx="1880592"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AUTHENTICATION</a:t>
            </a:r>
            <a:endParaRPr lang="en-US" sz="568" dirty="0"/>
          </a:p>
        </p:txBody>
      </p:sp>
      <p:sp>
        <p:nvSpPr>
          <p:cNvPr id="58" name="Text 54"/>
          <p:cNvSpPr/>
          <p:nvPr/>
        </p:nvSpPr>
        <p:spPr>
          <a:xfrm>
            <a:off x="200025" y="4523780"/>
            <a:ext cx="1880592"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Space Grotesk" pitchFamily="34" charset="0"/>
                <a:ea typeface="Space Grotesk" pitchFamily="34" charset="-122"/>
                <a:cs typeface="Space Grotesk" pitchFamily="34" charset="-120"/>
              </a:rPr>
              <a:t>Multi-Auth Support</a:t>
            </a:r>
            <a:endParaRPr lang="en-US" sz="683" dirty="0"/>
          </a:p>
        </p:txBody>
      </p:sp>
      <p:sp>
        <p:nvSpPr>
          <p:cNvPr id="59" name="Text 55"/>
          <p:cNvSpPr/>
          <p:nvPr/>
        </p:nvSpPr>
        <p:spPr>
          <a:xfrm>
            <a:off x="200025" y="4707731"/>
            <a:ext cx="810816"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A78BFA"/>
                </a:solidFill>
                <a:latin typeface="JetBrains Mono" pitchFamily="34" charset="0"/>
                <a:ea typeface="JetBrains Mono" pitchFamily="34" charset="-122"/>
                <a:cs typeface="JetBrains Mono" pitchFamily="34" charset="-120"/>
              </a:rPr>
              <a:t>PAT (76+ chars)</a:t>
            </a:r>
            <a:endParaRPr lang="en-US" sz="568" dirty="0"/>
          </a:p>
        </p:txBody>
      </p:sp>
      <p:sp>
        <p:nvSpPr>
          <p:cNvPr id="60" name="Text 56"/>
          <p:cNvSpPr/>
          <p:nvPr/>
        </p:nvSpPr>
        <p:spPr>
          <a:xfrm>
            <a:off x="1039416" y="4707731"/>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A78BFA"/>
                </a:solidFill>
                <a:latin typeface="JetBrains Mono" pitchFamily="34" charset="0"/>
                <a:ea typeface="JetBrains Mono" pitchFamily="34" charset="-122"/>
                <a:cs typeface="JetBrains Mono" pitchFamily="34" charset="-120"/>
              </a:rPr>
              <a:t>Certificate</a:t>
            </a:r>
            <a:endParaRPr lang="en-US" sz="568" dirty="0"/>
          </a:p>
        </p:txBody>
      </p:sp>
      <p:sp>
        <p:nvSpPr>
          <p:cNvPr id="61" name="Text 57"/>
          <p:cNvSpPr/>
          <p:nvPr/>
        </p:nvSpPr>
        <p:spPr>
          <a:xfrm>
            <a:off x="200025" y="4882753"/>
            <a:ext cx="810816"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A78BFA"/>
                </a:solidFill>
                <a:latin typeface="JetBrains Mono" pitchFamily="34" charset="0"/>
                <a:ea typeface="JetBrains Mono" pitchFamily="34" charset="-122"/>
                <a:cs typeface="JetBrains Mono" pitchFamily="34" charset="-120"/>
              </a:rPr>
              <a:t>MSAL / Entra ID</a:t>
            </a:r>
            <a:endParaRPr lang="en-US" sz="568" dirty="0"/>
          </a:p>
        </p:txBody>
      </p:sp>
      <p:sp>
        <p:nvSpPr>
          <p:cNvPr id="62" name="Text 58"/>
          <p:cNvSpPr/>
          <p:nvPr/>
        </p:nvSpPr>
        <p:spPr>
          <a:xfrm>
            <a:off x="2487811" y="4363045"/>
            <a:ext cx="1880592"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RESILIENCE</a:t>
            </a:r>
            <a:endParaRPr lang="en-US" sz="568" dirty="0"/>
          </a:p>
        </p:txBody>
      </p:sp>
      <p:sp>
        <p:nvSpPr>
          <p:cNvPr id="63" name="Text 59"/>
          <p:cNvSpPr/>
          <p:nvPr/>
        </p:nvSpPr>
        <p:spPr>
          <a:xfrm>
            <a:off x="2487811" y="4523780"/>
            <a:ext cx="1880592"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Space Grotesk" pitchFamily="34" charset="0"/>
                <a:ea typeface="Space Grotesk" pitchFamily="34" charset="-122"/>
                <a:cs typeface="Space Grotesk" pitchFamily="34" charset="-120"/>
              </a:rPr>
              <a:t>Offline Synchronisation</a:t>
            </a:r>
            <a:endParaRPr lang="en-US" sz="683" dirty="0"/>
          </a:p>
        </p:txBody>
      </p:sp>
      <p:sp>
        <p:nvSpPr>
          <p:cNvPr id="64" name="Text 60"/>
          <p:cNvSpPr/>
          <p:nvPr/>
        </p:nvSpPr>
        <p:spPr>
          <a:xfrm>
            <a:off x="2487811" y="4707731"/>
            <a:ext cx="671513"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SQLite Cache</a:t>
            </a:r>
            <a:endParaRPr lang="en-US" sz="568" dirty="0"/>
          </a:p>
        </p:txBody>
      </p:sp>
      <p:sp>
        <p:nvSpPr>
          <p:cNvPr id="65" name="Text 61"/>
          <p:cNvSpPr/>
          <p:nvPr/>
        </p:nvSpPr>
        <p:spPr>
          <a:xfrm>
            <a:off x="3187898" y="4707731"/>
            <a:ext cx="996553"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Conflict Resolution</a:t>
            </a:r>
            <a:endParaRPr lang="en-US" sz="568" dirty="0"/>
          </a:p>
        </p:txBody>
      </p:sp>
      <p:sp>
        <p:nvSpPr>
          <p:cNvPr id="66" name="Text 62"/>
          <p:cNvSpPr/>
          <p:nvPr/>
        </p:nvSpPr>
        <p:spPr>
          <a:xfrm>
            <a:off x="2487811" y="4882753"/>
            <a:ext cx="57864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Delta Sync</a:t>
            </a:r>
            <a:endParaRPr lang="en-US" sz="568" dirty="0"/>
          </a:p>
        </p:txBody>
      </p:sp>
      <p:sp>
        <p:nvSpPr>
          <p:cNvPr id="67" name="Text 63"/>
          <p:cNvSpPr/>
          <p:nvPr/>
        </p:nvSpPr>
        <p:spPr>
          <a:xfrm>
            <a:off x="4775597" y="4363045"/>
            <a:ext cx="1880592"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RELIABILITY</a:t>
            </a:r>
            <a:endParaRPr lang="en-US" sz="568" dirty="0"/>
          </a:p>
        </p:txBody>
      </p:sp>
      <p:sp>
        <p:nvSpPr>
          <p:cNvPr id="68" name="Text 64"/>
          <p:cNvSpPr/>
          <p:nvPr/>
        </p:nvSpPr>
        <p:spPr>
          <a:xfrm>
            <a:off x="4775597" y="4523780"/>
            <a:ext cx="1880592"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Space Grotesk" pitchFamily="34" charset="0"/>
                <a:ea typeface="Space Grotesk" pitchFamily="34" charset="-122"/>
                <a:cs typeface="Space Grotesk" pitchFamily="34" charset="-120"/>
              </a:rPr>
              <a:t>Polly Resilience Policies</a:t>
            </a:r>
            <a:endParaRPr lang="en-US" sz="683" dirty="0"/>
          </a:p>
        </p:txBody>
      </p:sp>
      <p:sp>
        <p:nvSpPr>
          <p:cNvPr id="69" name="Text 65"/>
          <p:cNvSpPr/>
          <p:nvPr/>
        </p:nvSpPr>
        <p:spPr>
          <a:xfrm>
            <a:off x="4775597" y="4707731"/>
            <a:ext cx="810816"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Retry + Backoff</a:t>
            </a:r>
            <a:endParaRPr lang="en-US" sz="568" dirty="0"/>
          </a:p>
        </p:txBody>
      </p:sp>
      <p:sp>
        <p:nvSpPr>
          <p:cNvPr id="70" name="Text 66"/>
          <p:cNvSpPr/>
          <p:nvPr/>
        </p:nvSpPr>
        <p:spPr>
          <a:xfrm>
            <a:off x="5614988" y="4707731"/>
            <a:ext cx="810816"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Circuit Breaker</a:t>
            </a:r>
            <a:endParaRPr lang="en-US" sz="568" dirty="0"/>
          </a:p>
        </p:txBody>
      </p:sp>
      <p:sp>
        <p:nvSpPr>
          <p:cNvPr id="71" name="Text 67"/>
          <p:cNvSpPr/>
          <p:nvPr/>
        </p:nvSpPr>
        <p:spPr>
          <a:xfrm>
            <a:off x="4775597" y="4882753"/>
            <a:ext cx="857250"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Timeout Policies</a:t>
            </a:r>
            <a:endParaRPr lang="en-US" sz="568" dirty="0"/>
          </a:p>
        </p:txBody>
      </p:sp>
      <p:sp>
        <p:nvSpPr>
          <p:cNvPr id="72" name="Text 68"/>
          <p:cNvSpPr/>
          <p:nvPr/>
        </p:nvSpPr>
        <p:spPr>
          <a:xfrm>
            <a:off x="7063383" y="4363045"/>
            <a:ext cx="1880592"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OBSERVABILITY</a:t>
            </a:r>
            <a:endParaRPr lang="en-US" sz="568" dirty="0"/>
          </a:p>
        </p:txBody>
      </p:sp>
      <p:sp>
        <p:nvSpPr>
          <p:cNvPr id="73" name="Text 69"/>
          <p:cNvSpPr/>
          <p:nvPr/>
        </p:nvSpPr>
        <p:spPr>
          <a:xfrm>
            <a:off x="7063383" y="4523780"/>
            <a:ext cx="1880592" cy="126802"/>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Space Grotesk" pitchFamily="34" charset="0"/>
                <a:ea typeface="Space Grotesk" pitchFamily="34" charset="-122"/>
                <a:cs typeface="Space Grotesk" pitchFamily="34" charset="-120"/>
              </a:rPr>
              <a:t>OpenTelemetry Tracing</a:t>
            </a:r>
            <a:endParaRPr lang="en-US" sz="683" dirty="0"/>
          </a:p>
        </p:txBody>
      </p:sp>
      <p:sp>
        <p:nvSpPr>
          <p:cNvPr id="74" name="Text 70"/>
          <p:cNvSpPr/>
          <p:nvPr/>
        </p:nvSpPr>
        <p:spPr>
          <a:xfrm>
            <a:off x="7063383" y="4707731"/>
            <a:ext cx="950119"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Distributed Traces</a:t>
            </a:r>
            <a:endParaRPr lang="en-US" sz="568" dirty="0"/>
          </a:p>
        </p:txBody>
      </p:sp>
      <p:sp>
        <p:nvSpPr>
          <p:cNvPr id="75" name="Text 71"/>
          <p:cNvSpPr/>
          <p:nvPr/>
        </p:nvSpPr>
        <p:spPr>
          <a:xfrm>
            <a:off x="8042077" y="4707731"/>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API Metrics</a:t>
            </a:r>
            <a:endParaRPr lang="en-US" sz="568" dirty="0"/>
          </a:p>
        </p:txBody>
      </p:sp>
      <p:sp>
        <p:nvSpPr>
          <p:cNvPr id="76" name="Text 72"/>
          <p:cNvSpPr/>
          <p:nvPr/>
        </p:nvSpPr>
        <p:spPr>
          <a:xfrm>
            <a:off x="7063383" y="4882753"/>
            <a:ext cx="57864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Error Logs</a:t>
            </a:r>
            <a:endParaRPr lang="en-US" sz="568" dirty="0"/>
          </a:p>
        </p:txBody>
      </p:sp>
      <p:sp>
        <p:nvSpPr>
          <p:cNvPr id="77" name="Text 73"/>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11 / 18</a:t>
            </a:r>
            <a:endParaRPr lang="en-US" sz="56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525691"/>
          </a:xfrm>
          <a:prstGeom prst="rect">
            <a:avLst/>
          </a:prstGeom>
        </p:spPr>
      </p:pic>
      <p:sp>
        <p:nvSpPr>
          <p:cNvPr id="4" name="Shape 0"/>
          <p:cNvSpPr/>
          <p:nvPr/>
        </p:nvSpPr>
        <p:spPr>
          <a:xfrm>
            <a:off x="0" y="0"/>
            <a:ext cx="9144000" cy="1057275"/>
          </a:xfrm>
          <a:prstGeom prst="rect">
            <a:avLst/>
          </a:prstGeom>
          <a:solidFill>
            <a:srgbClr val="000000">
              <a:alpha val="0"/>
            </a:srgbClr>
          </a:solidFill>
          <a:ln/>
        </p:spPr>
      </p:sp>
      <p:sp>
        <p:nvSpPr>
          <p:cNvPr id="5" name="Shape 1"/>
          <p:cNvSpPr/>
          <p:nvPr/>
        </p:nvSpPr>
        <p:spPr>
          <a:xfrm>
            <a:off x="0" y="1050131"/>
            <a:ext cx="9144000" cy="7144"/>
          </a:xfrm>
          <a:prstGeom prst="rect">
            <a:avLst/>
          </a:prstGeom>
          <a:solidFill>
            <a:srgbClr val="1E293B"/>
          </a:solidFill>
          <a:ln/>
        </p:spPr>
      </p:sp>
      <p:sp>
        <p:nvSpPr>
          <p:cNvPr id="6" name="Text 2"/>
          <p:cNvSpPr/>
          <p:nvPr/>
        </p:nvSpPr>
        <p:spPr>
          <a:xfrm>
            <a:off x="514350" y="257175"/>
            <a:ext cx="4847034"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F4444"/>
                </a:solidFill>
                <a:latin typeface="JetBrains Mono" pitchFamily="34" charset="0"/>
                <a:ea typeface="JetBrains Mono" pitchFamily="34" charset="-122"/>
                <a:cs typeface="JetBrains Mono" pitchFamily="34" charset="-120"/>
              </a:rPr>
              <a:t>AUTONOMOUS.ML // SECURITY &amp; RESILIENCE</a:t>
            </a:r>
            <a:endParaRPr lang="en-US" sz="568" dirty="0"/>
          </a:p>
        </p:txBody>
      </p:sp>
      <p:sp>
        <p:nvSpPr>
          <p:cNvPr id="7" name="Text 3"/>
          <p:cNvSpPr/>
          <p:nvPr/>
        </p:nvSpPr>
        <p:spPr>
          <a:xfrm>
            <a:off x="514350" y="403622"/>
            <a:ext cx="4847034"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Security &amp; Resilience</a:t>
            </a:r>
            <a:endParaRPr lang="en-US" sz="1705" dirty="0"/>
          </a:p>
        </p:txBody>
      </p:sp>
      <p:sp>
        <p:nvSpPr>
          <p:cNvPr id="8" name="Text 4"/>
          <p:cNvSpPr/>
          <p:nvPr/>
        </p:nvSpPr>
        <p:spPr>
          <a:xfrm>
            <a:off x="514350" y="757238"/>
            <a:ext cx="4847034"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Production-grade security hardening and fault-tolerant resilience patterns across all integration layers.</a:t>
            </a:r>
            <a:endParaRPr lang="en-US" sz="727" dirty="0"/>
          </a:p>
        </p:txBody>
      </p:sp>
      <p:sp>
        <p:nvSpPr>
          <p:cNvPr id="9" name="Text 5"/>
          <p:cNvSpPr/>
          <p:nvPr/>
        </p:nvSpPr>
        <p:spPr>
          <a:xfrm>
            <a:off x="628650" y="1250156"/>
            <a:ext cx="3045386"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Security</a:t>
            </a:r>
            <a:endParaRPr lang="en-US" sz="885" dirty="0"/>
          </a:p>
        </p:txBody>
      </p:sp>
      <p:sp>
        <p:nvSpPr>
          <p:cNvPr id="10" name="Text 6"/>
          <p:cNvSpPr/>
          <p:nvPr/>
        </p:nvSpPr>
        <p:spPr>
          <a:xfrm>
            <a:off x="628650" y="1428750"/>
            <a:ext cx="3045386"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AUTHENTICATION · INJECTION PREVENTION · ISOLATION</a:t>
            </a:r>
            <a:endParaRPr lang="en-US" sz="568" dirty="0"/>
          </a:p>
        </p:txBody>
      </p:sp>
      <p:sp>
        <p:nvSpPr>
          <p:cNvPr id="11" name="Text 7"/>
          <p:cNvSpPr/>
          <p:nvPr/>
        </p:nvSpPr>
        <p:spPr>
          <a:xfrm>
            <a:off x="514350" y="1675209"/>
            <a:ext cx="785813" cy="178594"/>
          </a:xfrm>
          <a:prstGeom prst="rect">
            <a:avLst/>
          </a:prstGeom>
          <a:noFill/>
          <a:ln/>
        </p:spPr>
        <p:txBody>
          <a:bodyPr wrap="square" lIns="0" tIns="0" rIns="0" bIns="85090"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CONTROL</a:t>
            </a:r>
            <a:endParaRPr lang="en-US" sz="534" dirty="0"/>
          </a:p>
        </p:txBody>
      </p:sp>
      <p:sp>
        <p:nvSpPr>
          <p:cNvPr id="12" name="Text 8"/>
          <p:cNvSpPr/>
          <p:nvPr/>
        </p:nvSpPr>
        <p:spPr>
          <a:xfrm>
            <a:off x="1300163" y="1675209"/>
            <a:ext cx="2550319" cy="178594"/>
          </a:xfrm>
          <a:prstGeom prst="rect">
            <a:avLst/>
          </a:prstGeom>
          <a:noFill/>
          <a:ln/>
        </p:spPr>
        <p:txBody>
          <a:bodyPr wrap="square" lIns="0" tIns="0" rIns="0" bIns="85090" rtlCol="0" anchor="ctr">
            <a:spAutoFit/>
          </a:bodyPr>
          <a:lstStyle/>
          <a:p>
            <a:pPr algn="l" indent="0" marL="0">
              <a:lnSpc>
                <a:spcPts val="700"/>
              </a:lnSpc>
              <a:buNone/>
            </a:pPr>
            <a:r>
              <a:rPr lang="en-US" sz="534" b="1" spc="1" kern="0" dirty="0">
                <a:solidFill>
                  <a:srgbClr val="94A3B8"/>
                </a:solidFill>
                <a:latin typeface="JetBrains Mono" pitchFamily="34" charset="0"/>
                <a:ea typeface="JetBrains Mono" pitchFamily="34" charset="-122"/>
                <a:cs typeface="JetBrains Mono" pitchFamily="34" charset="-120"/>
              </a:rPr>
              <a:t>DESCRIPTION</a:t>
            </a:r>
            <a:endParaRPr lang="en-US" sz="534" dirty="0"/>
          </a:p>
        </p:txBody>
      </p:sp>
      <p:sp>
        <p:nvSpPr>
          <p:cNvPr id="13" name="Shape 9"/>
          <p:cNvSpPr/>
          <p:nvPr/>
        </p:nvSpPr>
        <p:spPr>
          <a:xfrm>
            <a:off x="514350" y="1952030"/>
            <a:ext cx="407194" cy="160734"/>
          </a:xfrm>
          <a:prstGeom prst="rect">
            <a:avLst/>
          </a:prstGeom>
          <a:solidFill>
            <a:srgbClr val="EF4444">
              <a:alpha val="8000"/>
            </a:srgbClr>
          </a:solidFill>
          <a:ln w="9144">
            <a:solidFill>
              <a:srgbClr val="EF4444">
                <a:alpha val="20000"/>
              </a:srgbClr>
            </a:solidFill>
            <a:prstDash val="solid"/>
          </a:ln>
        </p:spPr>
      </p:sp>
      <p:sp>
        <p:nvSpPr>
          <p:cNvPr id="14" name="Text 10"/>
          <p:cNvSpPr/>
          <p:nvPr/>
        </p:nvSpPr>
        <p:spPr>
          <a:xfrm>
            <a:off x="514350" y="1952030"/>
            <a:ext cx="407194"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EF4444"/>
                </a:solidFill>
                <a:latin typeface="JetBrains Mono" pitchFamily="34" charset="0"/>
                <a:ea typeface="JetBrains Mono" pitchFamily="34" charset="-122"/>
                <a:cs typeface="JetBrains Mono" pitchFamily="34" charset="-120"/>
              </a:rPr>
              <a:t>PAT-76</a:t>
            </a:r>
            <a:endParaRPr lang="en-US" sz="568" dirty="0"/>
          </a:p>
        </p:txBody>
      </p:sp>
      <p:sp>
        <p:nvSpPr>
          <p:cNvPr id="15" name="Text 11"/>
          <p:cNvSpPr/>
          <p:nvPr/>
        </p:nvSpPr>
        <p:spPr>
          <a:xfrm>
            <a:off x="1300163" y="1950244"/>
            <a:ext cx="2550319"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Modern PAT Support</a:t>
            </a:r>
            <a:endParaRPr lang="en-US" sz="634" dirty="0"/>
          </a:p>
        </p:txBody>
      </p:sp>
      <p:sp>
        <p:nvSpPr>
          <p:cNvPr id="16" name="Text 12"/>
          <p:cNvSpPr/>
          <p:nvPr/>
        </p:nvSpPr>
        <p:spPr>
          <a:xfrm>
            <a:off x="1300163" y="2084189"/>
            <a:ext cx="2550319"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Full support for Azure DevOps modern Personal Access Tokens (76+ characters). Legacy 52-char tokens also supported with automatic detection.</a:t>
            </a:r>
            <a:endParaRPr lang="en-US" sz="568" dirty="0"/>
          </a:p>
        </p:txBody>
      </p:sp>
      <p:sp>
        <p:nvSpPr>
          <p:cNvPr id="17" name="Text 13"/>
          <p:cNvSpPr/>
          <p:nvPr/>
        </p:nvSpPr>
        <p:spPr>
          <a:xfrm>
            <a:off x="1300163" y="2466380"/>
            <a:ext cx="255031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Fixes: Work Item Update auth failure on modern tokens</a:t>
            </a:r>
            <a:endParaRPr lang="en-US" sz="568" dirty="0"/>
          </a:p>
        </p:txBody>
      </p:sp>
      <p:sp>
        <p:nvSpPr>
          <p:cNvPr id="18" name="Shape 14"/>
          <p:cNvSpPr/>
          <p:nvPr/>
        </p:nvSpPr>
        <p:spPr>
          <a:xfrm>
            <a:off x="514350" y="2764631"/>
            <a:ext cx="500063" cy="160734"/>
          </a:xfrm>
          <a:prstGeom prst="rect">
            <a:avLst/>
          </a:prstGeom>
          <a:solidFill>
            <a:srgbClr val="EF4444">
              <a:alpha val="8000"/>
            </a:srgbClr>
          </a:solidFill>
          <a:ln w="9144">
            <a:solidFill>
              <a:srgbClr val="EF4444">
                <a:alpha val="20000"/>
              </a:srgbClr>
            </a:solidFill>
            <a:prstDash val="solid"/>
          </a:ln>
        </p:spPr>
      </p:sp>
      <p:sp>
        <p:nvSpPr>
          <p:cNvPr id="19" name="Text 15"/>
          <p:cNvSpPr/>
          <p:nvPr/>
        </p:nvSpPr>
        <p:spPr>
          <a:xfrm>
            <a:off x="514350" y="2764631"/>
            <a:ext cx="500063"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EF4444"/>
                </a:solidFill>
                <a:latin typeface="JetBrains Mono" pitchFamily="34" charset="0"/>
                <a:ea typeface="JetBrains Mono" pitchFamily="34" charset="-122"/>
                <a:cs typeface="JetBrains Mono" pitchFamily="34" charset="-120"/>
              </a:rPr>
              <a:t>WIQL-SEC</a:t>
            </a:r>
            <a:endParaRPr lang="en-US" sz="568" dirty="0"/>
          </a:p>
        </p:txBody>
      </p:sp>
      <p:sp>
        <p:nvSpPr>
          <p:cNvPr id="20" name="Text 16"/>
          <p:cNvSpPr/>
          <p:nvPr/>
        </p:nvSpPr>
        <p:spPr>
          <a:xfrm>
            <a:off x="1300163" y="2762845"/>
            <a:ext cx="2550319"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WIQL Injection Prevention</a:t>
            </a:r>
            <a:endParaRPr lang="en-US" sz="634" dirty="0"/>
          </a:p>
        </p:txBody>
      </p:sp>
      <p:sp>
        <p:nvSpPr>
          <p:cNvPr id="21" name="Text 17"/>
          <p:cNvSpPr/>
          <p:nvPr/>
        </p:nvSpPr>
        <p:spPr>
          <a:xfrm>
            <a:off x="1300163" y="2896791"/>
            <a:ext cx="2550319"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All WIQL queries are parameterised and validated before execution. Untrusted input is sanitised to prevent query injection attacks against Azure Boards.</a:t>
            </a:r>
            <a:endParaRPr lang="en-US" sz="568" dirty="0"/>
          </a:p>
        </p:txBody>
      </p:sp>
      <p:sp>
        <p:nvSpPr>
          <p:cNvPr id="22" name="Text 18"/>
          <p:cNvSpPr/>
          <p:nvPr/>
        </p:nvSpPr>
        <p:spPr>
          <a:xfrm>
            <a:off x="1300163" y="3278981"/>
            <a:ext cx="255031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Allowlist-based field validation · Query depth limit</a:t>
            </a:r>
            <a:endParaRPr lang="en-US" sz="568" dirty="0"/>
          </a:p>
        </p:txBody>
      </p:sp>
      <p:sp>
        <p:nvSpPr>
          <p:cNvPr id="23" name="Shape 19"/>
          <p:cNvSpPr/>
          <p:nvPr/>
        </p:nvSpPr>
        <p:spPr>
          <a:xfrm>
            <a:off x="514350" y="3577233"/>
            <a:ext cx="453628" cy="160734"/>
          </a:xfrm>
          <a:prstGeom prst="rect">
            <a:avLst/>
          </a:prstGeom>
          <a:solidFill>
            <a:srgbClr val="EF4444">
              <a:alpha val="8000"/>
            </a:srgbClr>
          </a:solidFill>
          <a:ln w="9144">
            <a:solidFill>
              <a:srgbClr val="EF4444">
                <a:alpha val="20000"/>
              </a:srgbClr>
            </a:solidFill>
            <a:prstDash val="solid"/>
          </a:ln>
        </p:spPr>
      </p:sp>
      <p:sp>
        <p:nvSpPr>
          <p:cNvPr id="24" name="Text 20"/>
          <p:cNvSpPr/>
          <p:nvPr/>
        </p:nvSpPr>
        <p:spPr>
          <a:xfrm>
            <a:off x="514350" y="3577233"/>
            <a:ext cx="45362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EF4444"/>
                </a:solidFill>
                <a:latin typeface="JetBrains Mono" pitchFamily="34" charset="0"/>
                <a:ea typeface="JetBrains Mono" pitchFamily="34" charset="-122"/>
                <a:cs typeface="JetBrains Mono" pitchFamily="34" charset="-120"/>
              </a:rPr>
              <a:t>GIT-ISO</a:t>
            </a:r>
            <a:endParaRPr lang="en-US" sz="568" dirty="0"/>
          </a:p>
        </p:txBody>
      </p:sp>
      <p:sp>
        <p:nvSpPr>
          <p:cNvPr id="25" name="Text 21"/>
          <p:cNvSpPr/>
          <p:nvPr/>
        </p:nvSpPr>
        <p:spPr>
          <a:xfrm>
            <a:off x="1300163" y="3575447"/>
            <a:ext cx="2550319"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Git Credential Isolation</a:t>
            </a:r>
            <a:endParaRPr lang="en-US" sz="634" dirty="0"/>
          </a:p>
        </p:txBody>
      </p:sp>
      <p:sp>
        <p:nvSpPr>
          <p:cNvPr id="26" name="Text 22"/>
          <p:cNvSpPr/>
          <p:nvPr/>
        </p:nvSpPr>
        <p:spPr>
          <a:xfrm>
            <a:off x="1300163" y="3709392"/>
            <a:ext cx="2550319"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Credentials stored in isolated credential stores per repository context. No shared credential state between concurrent agent operations.</a:t>
            </a:r>
            <a:endParaRPr lang="en-US" sz="568" dirty="0"/>
          </a:p>
        </p:txBody>
      </p:sp>
      <p:sp>
        <p:nvSpPr>
          <p:cNvPr id="27" name="Text 23"/>
          <p:cNvSpPr/>
          <p:nvPr/>
        </p:nvSpPr>
        <p:spPr>
          <a:xfrm>
            <a:off x="1300163" y="4091583"/>
            <a:ext cx="255031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LibGit2Sharp · Per-repo credential scope</a:t>
            </a:r>
            <a:endParaRPr lang="en-US" sz="568" dirty="0"/>
          </a:p>
        </p:txBody>
      </p:sp>
      <p:sp>
        <p:nvSpPr>
          <p:cNvPr id="28" name="Shape 24"/>
          <p:cNvSpPr/>
          <p:nvPr/>
        </p:nvSpPr>
        <p:spPr>
          <a:xfrm>
            <a:off x="514350" y="4389834"/>
            <a:ext cx="453628" cy="160734"/>
          </a:xfrm>
          <a:prstGeom prst="rect">
            <a:avLst/>
          </a:prstGeom>
          <a:solidFill>
            <a:srgbClr val="EF4444">
              <a:alpha val="8000"/>
            </a:srgbClr>
          </a:solidFill>
          <a:ln w="9144">
            <a:solidFill>
              <a:srgbClr val="EF4444">
                <a:alpha val="20000"/>
              </a:srgbClr>
            </a:solidFill>
            <a:prstDash val="solid"/>
          </a:ln>
        </p:spPr>
      </p:sp>
      <p:sp>
        <p:nvSpPr>
          <p:cNvPr id="29" name="Text 25"/>
          <p:cNvSpPr/>
          <p:nvPr/>
        </p:nvSpPr>
        <p:spPr>
          <a:xfrm>
            <a:off x="514350" y="4389834"/>
            <a:ext cx="45362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EF4444"/>
                </a:solidFill>
                <a:latin typeface="JetBrains Mono" pitchFamily="34" charset="0"/>
                <a:ea typeface="JetBrains Mono" pitchFamily="34" charset="-122"/>
                <a:cs typeface="JetBrains Mono" pitchFamily="34" charset="-120"/>
              </a:rPr>
              <a:t>PS-SCAN</a:t>
            </a:r>
            <a:endParaRPr lang="en-US" sz="568" dirty="0"/>
          </a:p>
        </p:txBody>
      </p:sp>
      <p:sp>
        <p:nvSpPr>
          <p:cNvPr id="30" name="Text 26"/>
          <p:cNvSpPr/>
          <p:nvPr/>
        </p:nvSpPr>
        <p:spPr>
          <a:xfrm>
            <a:off x="1300163" y="4388048"/>
            <a:ext cx="2550319"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Prompt Sanitizer</a:t>
            </a:r>
            <a:endParaRPr lang="en-US" sz="634" dirty="0"/>
          </a:p>
        </p:txBody>
      </p:sp>
      <p:sp>
        <p:nvSpPr>
          <p:cNvPr id="31" name="Text 27"/>
          <p:cNvSpPr/>
          <p:nvPr/>
        </p:nvSpPr>
        <p:spPr>
          <a:xfrm>
            <a:off x="1300163" y="4521994"/>
            <a:ext cx="2550319" cy="353616"/>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Real-time detection of prompt injection patterns (role-override, jailbreak, delimiter attacks) before prompts reach the AI model layer. Blocks and logs violations.</a:t>
            </a:r>
            <a:endParaRPr lang="en-US" sz="568" dirty="0"/>
          </a:p>
        </p:txBody>
      </p:sp>
      <p:sp>
        <p:nvSpPr>
          <p:cNvPr id="32" name="Text 28"/>
          <p:cNvSpPr/>
          <p:nvPr/>
        </p:nvSpPr>
        <p:spPr>
          <a:xfrm>
            <a:off x="1300163" y="4904184"/>
            <a:ext cx="2550319" cy="207169"/>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Pattern library · Violation audit log · Blocks dispatch</a:t>
            </a:r>
            <a:endParaRPr lang="en-US" sz="568" dirty="0"/>
          </a:p>
        </p:txBody>
      </p:sp>
      <p:sp>
        <p:nvSpPr>
          <p:cNvPr id="33" name="Text 29"/>
          <p:cNvSpPr/>
          <p:nvPr/>
        </p:nvSpPr>
        <p:spPr>
          <a:xfrm>
            <a:off x="4543425" y="1250156"/>
            <a:ext cx="2423880" cy="164306"/>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Space Grotesk" pitchFamily="34" charset="0"/>
                <a:ea typeface="Space Grotesk" pitchFamily="34" charset="-122"/>
                <a:cs typeface="Space Grotesk" pitchFamily="34" charset="-120"/>
              </a:rPr>
              <a:t>Resilience</a:t>
            </a:r>
            <a:endParaRPr lang="en-US" sz="885" dirty="0"/>
          </a:p>
        </p:txBody>
      </p:sp>
      <p:sp>
        <p:nvSpPr>
          <p:cNvPr id="34" name="Text 30"/>
          <p:cNvSpPr/>
          <p:nvPr/>
        </p:nvSpPr>
        <p:spPr>
          <a:xfrm>
            <a:off x="4543425" y="1428750"/>
            <a:ext cx="242388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RETRY · CIRCUIT BREAKER · OFFLINE-FIRST</a:t>
            </a:r>
            <a:endParaRPr lang="en-US" sz="568" dirty="0"/>
          </a:p>
        </p:txBody>
      </p:sp>
      <p:sp>
        <p:nvSpPr>
          <p:cNvPr id="35" name="Shape 31"/>
          <p:cNvSpPr/>
          <p:nvPr/>
        </p:nvSpPr>
        <p:spPr>
          <a:xfrm>
            <a:off x="4429125" y="1789509"/>
            <a:ext cx="360759" cy="160734"/>
          </a:xfrm>
          <a:prstGeom prst="rect">
            <a:avLst/>
          </a:prstGeom>
          <a:solidFill>
            <a:srgbClr val="3B82F6">
              <a:alpha val="8000"/>
            </a:srgbClr>
          </a:solidFill>
          <a:ln w="9144">
            <a:solidFill>
              <a:srgbClr val="3B82F6">
                <a:alpha val="20000"/>
              </a:srgbClr>
            </a:solidFill>
            <a:prstDash val="solid"/>
          </a:ln>
        </p:spPr>
      </p:sp>
      <p:sp>
        <p:nvSpPr>
          <p:cNvPr id="36" name="Text 32"/>
          <p:cNvSpPr/>
          <p:nvPr/>
        </p:nvSpPr>
        <p:spPr>
          <a:xfrm>
            <a:off x="4429125" y="1789509"/>
            <a:ext cx="360759"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POLLY</a:t>
            </a:r>
            <a:endParaRPr lang="en-US" sz="568" dirty="0"/>
          </a:p>
        </p:txBody>
      </p:sp>
      <p:sp>
        <p:nvSpPr>
          <p:cNvPr id="37" name="Text 33"/>
          <p:cNvSpPr/>
          <p:nvPr/>
        </p:nvSpPr>
        <p:spPr>
          <a:xfrm>
            <a:off x="4875609" y="1775222"/>
            <a:ext cx="3754041"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Retry Policies</a:t>
            </a:r>
            <a:endParaRPr lang="en-US" sz="634" dirty="0"/>
          </a:p>
        </p:txBody>
      </p:sp>
      <p:sp>
        <p:nvSpPr>
          <p:cNvPr id="38" name="Text 34"/>
          <p:cNvSpPr/>
          <p:nvPr/>
        </p:nvSpPr>
        <p:spPr>
          <a:xfrm>
            <a:off x="4875609" y="1909167"/>
            <a:ext cx="3754041" cy="23574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Polly-based retry policies on all Azure DevOps API calls. Configurable attempt count with jitter to prevent thundering herd on service recovery.</a:t>
            </a:r>
            <a:endParaRPr lang="en-US" sz="568" dirty="0"/>
          </a:p>
        </p:txBody>
      </p:sp>
      <p:sp>
        <p:nvSpPr>
          <p:cNvPr id="39" name="Text 35"/>
          <p:cNvSpPr/>
          <p:nvPr/>
        </p:nvSpPr>
        <p:spPr>
          <a:xfrm>
            <a:off x="4875609" y="2173486"/>
            <a:ext cx="3754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Default: 3 retries · 200ms base · Jitter ±50ms</a:t>
            </a:r>
            <a:endParaRPr lang="en-US" sz="568" dirty="0"/>
          </a:p>
        </p:txBody>
      </p:sp>
      <p:sp>
        <p:nvSpPr>
          <p:cNvPr id="40" name="Shape 36"/>
          <p:cNvSpPr/>
          <p:nvPr/>
        </p:nvSpPr>
        <p:spPr>
          <a:xfrm>
            <a:off x="4429125" y="2498527"/>
            <a:ext cx="221456" cy="160734"/>
          </a:xfrm>
          <a:prstGeom prst="rect">
            <a:avLst/>
          </a:prstGeom>
          <a:solidFill>
            <a:srgbClr val="3B82F6">
              <a:alpha val="8000"/>
            </a:srgbClr>
          </a:solidFill>
          <a:ln w="9144">
            <a:solidFill>
              <a:srgbClr val="3B82F6">
                <a:alpha val="20000"/>
              </a:srgbClr>
            </a:solidFill>
            <a:prstDash val="solid"/>
          </a:ln>
        </p:spPr>
      </p:sp>
      <p:sp>
        <p:nvSpPr>
          <p:cNvPr id="41" name="Text 37"/>
          <p:cNvSpPr/>
          <p:nvPr/>
        </p:nvSpPr>
        <p:spPr>
          <a:xfrm>
            <a:off x="4429125" y="2498527"/>
            <a:ext cx="221456"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CB</a:t>
            </a:r>
            <a:endParaRPr lang="en-US" sz="568" dirty="0"/>
          </a:p>
        </p:txBody>
      </p:sp>
      <p:sp>
        <p:nvSpPr>
          <p:cNvPr id="42" name="Text 38"/>
          <p:cNvSpPr/>
          <p:nvPr/>
        </p:nvSpPr>
        <p:spPr>
          <a:xfrm>
            <a:off x="4736306" y="2484239"/>
            <a:ext cx="3893344"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Circuit Breakers</a:t>
            </a:r>
            <a:endParaRPr lang="en-US" sz="634" dirty="0"/>
          </a:p>
        </p:txBody>
      </p:sp>
      <p:sp>
        <p:nvSpPr>
          <p:cNvPr id="43" name="Text 39"/>
          <p:cNvSpPr/>
          <p:nvPr/>
        </p:nvSpPr>
        <p:spPr>
          <a:xfrm>
            <a:off x="4736306" y="2618184"/>
            <a:ext cx="3893344" cy="23574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Circuit breakers on all external service calls. Open state prevents cascade failures; half-open state probes recovery before restoring full traffic.</a:t>
            </a:r>
            <a:endParaRPr lang="en-US" sz="568" dirty="0"/>
          </a:p>
        </p:txBody>
      </p:sp>
      <p:sp>
        <p:nvSpPr>
          <p:cNvPr id="44" name="Text 40"/>
          <p:cNvSpPr/>
          <p:nvPr/>
        </p:nvSpPr>
        <p:spPr>
          <a:xfrm>
            <a:off x="4736306" y="2882503"/>
            <a:ext cx="389334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Threshold: 5 failures / 30s · Recovery probe: 10s</a:t>
            </a:r>
            <a:endParaRPr lang="en-US" sz="568" dirty="0"/>
          </a:p>
        </p:txBody>
      </p:sp>
      <p:sp>
        <p:nvSpPr>
          <p:cNvPr id="45" name="Shape 41"/>
          <p:cNvSpPr/>
          <p:nvPr/>
        </p:nvSpPr>
        <p:spPr>
          <a:xfrm>
            <a:off x="4429125" y="3207544"/>
            <a:ext cx="267891" cy="160734"/>
          </a:xfrm>
          <a:prstGeom prst="rect">
            <a:avLst/>
          </a:prstGeom>
          <a:solidFill>
            <a:srgbClr val="3B82F6">
              <a:alpha val="8000"/>
            </a:srgbClr>
          </a:solidFill>
          <a:ln w="9144">
            <a:solidFill>
              <a:srgbClr val="3B82F6">
                <a:alpha val="20000"/>
              </a:srgbClr>
            </a:solidFill>
            <a:prstDash val="solid"/>
          </a:ln>
        </p:spPr>
      </p:sp>
      <p:sp>
        <p:nvSpPr>
          <p:cNvPr id="46" name="Text 42"/>
          <p:cNvSpPr/>
          <p:nvPr/>
        </p:nvSpPr>
        <p:spPr>
          <a:xfrm>
            <a:off x="4429125" y="3207544"/>
            <a:ext cx="267891"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EBO</a:t>
            </a:r>
            <a:endParaRPr lang="en-US" sz="568" dirty="0"/>
          </a:p>
        </p:txBody>
      </p:sp>
      <p:sp>
        <p:nvSpPr>
          <p:cNvPr id="47" name="Text 43"/>
          <p:cNvSpPr/>
          <p:nvPr/>
        </p:nvSpPr>
        <p:spPr>
          <a:xfrm>
            <a:off x="4782741" y="3193256"/>
            <a:ext cx="3846909"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Exponential Backoff</a:t>
            </a:r>
            <a:endParaRPr lang="en-US" sz="634" dirty="0"/>
          </a:p>
        </p:txBody>
      </p:sp>
      <p:sp>
        <p:nvSpPr>
          <p:cNvPr id="48" name="Text 44"/>
          <p:cNvSpPr/>
          <p:nvPr/>
        </p:nvSpPr>
        <p:spPr>
          <a:xfrm>
            <a:off x="4782741" y="3327202"/>
            <a:ext cx="3846909" cy="23574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Exponential backoff with configurable ceiling applied to rate-limited API responses (HTTP 429) and transient network errors.</a:t>
            </a:r>
            <a:endParaRPr lang="en-US" sz="568" dirty="0"/>
          </a:p>
        </p:txBody>
      </p:sp>
      <p:sp>
        <p:nvSpPr>
          <p:cNvPr id="49" name="Text 45"/>
          <p:cNvSpPr/>
          <p:nvPr/>
        </p:nvSpPr>
        <p:spPr>
          <a:xfrm>
            <a:off x="4782741" y="3591520"/>
            <a:ext cx="3846909"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Base: 1s · Ceiling: 60s · Multiplier: 2×</a:t>
            </a:r>
            <a:endParaRPr lang="en-US" sz="568" dirty="0"/>
          </a:p>
        </p:txBody>
      </p:sp>
      <p:sp>
        <p:nvSpPr>
          <p:cNvPr id="50" name="Shape 46"/>
          <p:cNvSpPr/>
          <p:nvPr/>
        </p:nvSpPr>
        <p:spPr>
          <a:xfrm>
            <a:off x="4429125" y="3916561"/>
            <a:ext cx="453628" cy="160734"/>
          </a:xfrm>
          <a:prstGeom prst="rect">
            <a:avLst/>
          </a:prstGeom>
          <a:solidFill>
            <a:srgbClr val="10B981">
              <a:alpha val="8000"/>
            </a:srgbClr>
          </a:solidFill>
          <a:ln w="9144">
            <a:solidFill>
              <a:srgbClr val="10B981">
                <a:alpha val="20000"/>
              </a:srgbClr>
            </a:solidFill>
            <a:prstDash val="solid"/>
          </a:ln>
        </p:spPr>
      </p:sp>
      <p:sp>
        <p:nvSpPr>
          <p:cNvPr id="51" name="Text 47"/>
          <p:cNvSpPr/>
          <p:nvPr/>
        </p:nvSpPr>
        <p:spPr>
          <a:xfrm>
            <a:off x="4429125" y="3916561"/>
            <a:ext cx="453628" cy="160734"/>
          </a:xfrm>
          <a:prstGeom prst="rect">
            <a:avLst/>
          </a:prstGeom>
          <a:noFill/>
          <a:ln/>
        </p:spPr>
        <p:txBody>
          <a:bodyPr wrap="square" lIns="68072" tIns="25527" rIns="68072" bIns="25527"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OFFLINE</a:t>
            </a:r>
            <a:endParaRPr lang="en-US" sz="568" dirty="0"/>
          </a:p>
        </p:txBody>
      </p:sp>
      <p:sp>
        <p:nvSpPr>
          <p:cNvPr id="52" name="Text 48"/>
          <p:cNvSpPr/>
          <p:nvPr/>
        </p:nvSpPr>
        <p:spPr>
          <a:xfrm>
            <a:off x="4968478" y="3902273"/>
            <a:ext cx="3661172" cy="112514"/>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Offline-First with Conflict Resolution</a:t>
            </a:r>
            <a:endParaRPr lang="en-US" sz="634" dirty="0"/>
          </a:p>
        </p:txBody>
      </p:sp>
      <p:sp>
        <p:nvSpPr>
          <p:cNvPr id="53" name="Text 49"/>
          <p:cNvSpPr/>
          <p:nvPr/>
        </p:nvSpPr>
        <p:spPr>
          <a:xfrm>
            <a:off x="4968478" y="4036219"/>
            <a:ext cx="3661172" cy="23574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SQLite local cache stores work items, test results, and Git state. Offline operations queue for sync on reconnect. ETag-based conflict detection prevents data loss on concurrent edits.</a:t>
            </a:r>
            <a:endParaRPr lang="en-US" sz="568" dirty="0"/>
          </a:p>
        </p:txBody>
      </p:sp>
      <p:sp>
        <p:nvSpPr>
          <p:cNvPr id="54" name="Text 50"/>
          <p:cNvSpPr/>
          <p:nvPr/>
        </p:nvSpPr>
        <p:spPr>
          <a:xfrm>
            <a:off x="4968478" y="4300538"/>
            <a:ext cx="3661172"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SQLite WAL mode · ETag concurrency · Merge-on-sync</a:t>
            </a:r>
            <a:endParaRPr lang="en-US" sz="568" dirty="0"/>
          </a:p>
        </p:txBody>
      </p:sp>
      <p:sp>
        <p:nvSpPr>
          <p:cNvPr id="55" name="Shape 51"/>
          <p:cNvSpPr/>
          <p:nvPr/>
        </p:nvSpPr>
        <p:spPr>
          <a:xfrm>
            <a:off x="0" y="5204222"/>
            <a:ext cx="9144000" cy="314325"/>
          </a:xfrm>
          <a:prstGeom prst="rect">
            <a:avLst/>
          </a:prstGeom>
          <a:solidFill>
            <a:srgbClr val="080D14"/>
          </a:solidFill>
          <a:ln/>
        </p:spPr>
      </p:sp>
      <p:sp>
        <p:nvSpPr>
          <p:cNvPr id="56" name="Shape 52"/>
          <p:cNvSpPr/>
          <p:nvPr/>
        </p:nvSpPr>
        <p:spPr>
          <a:xfrm>
            <a:off x="0" y="5204222"/>
            <a:ext cx="9144000" cy="7144"/>
          </a:xfrm>
          <a:prstGeom prst="rect">
            <a:avLst/>
          </a:prstGeom>
          <a:solidFill>
            <a:srgbClr val="1E293B"/>
          </a:solidFill>
          <a:ln/>
        </p:spPr>
      </p:sp>
      <p:sp>
        <p:nvSpPr>
          <p:cNvPr id="57" name="Text 53"/>
          <p:cNvSpPr/>
          <p:nvPr/>
        </p:nvSpPr>
        <p:spPr>
          <a:xfrm>
            <a:off x="614363" y="5309592"/>
            <a:ext cx="1309455" cy="103584"/>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4</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security controls active</a:t>
            </a:r>
            <a:endParaRPr lang="en-US" sz="534" dirty="0"/>
          </a:p>
        </p:txBody>
      </p:sp>
      <p:sp>
        <p:nvSpPr>
          <p:cNvPr id="58" name="Text 54"/>
          <p:cNvSpPr/>
          <p:nvPr/>
        </p:nvSpPr>
        <p:spPr>
          <a:xfrm>
            <a:off x="2252430" y="5309592"/>
            <a:ext cx="1662010" cy="103584"/>
          </a:xfrm>
          <a:prstGeom prst="rect">
            <a:avLst/>
          </a:prstGeom>
          <a:noFill/>
          <a:ln/>
        </p:spPr>
        <p:txBody>
          <a:bodyPr wrap="non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4</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resilience patterns implemented</a:t>
            </a:r>
            <a:endParaRPr lang="en-US" sz="534" dirty="0"/>
          </a:p>
        </p:txBody>
      </p:sp>
      <p:sp>
        <p:nvSpPr>
          <p:cNvPr id="59" name="Text 55"/>
          <p:cNvSpPr/>
          <p:nvPr/>
        </p:nvSpPr>
        <p:spPr>
          <a:xfrm>
            <a:off x="4243053" y="5309592"/>
            <a:ext cx="3021806"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v4.4 Security Hardening — penetration testing module planned</a:t>
            </a:r>
            <a:endParaRPr lang="en-US" sz="568" dirty="0"/>
          </a:p>
        </p:txBody>
      </p:sp>
      <p:sp>
        <p:nvSpPr>
          <p:cNvPr id="60" name="Text 56"/>
          <p:cNvSpPr/>
          <p:nvPr/>
        </p:nvSpPr>
        <p:spPr>
          <a:xfrm>
            <a:off x="8304609" y="5314950"/>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12 / 18</a:t>
            </a:r>
            <a:endParaRPr lang="en-US" sz="56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1057275"/>
          </a:xfrm>
          <a:prstGeom prst="rect">
            <a:avLst/>
          </a:prstGeom>
          <a:solidFill>
            <a:srgbClr val="000000">
              <a:alpha val="0"/>
            </a:srgbClr>
          </a:solidFill>
          <a:ln/>
        </p:spPr>
      </p:sp>
      <p:sp>
        <p:nvSpPr>
          <p:cNvPr id="5" name="Shape 1"/>
          <p:cNvSpPr/>
          <p:nvPr/>
        </p:nvSpPr>
        <p:spPr>
          <a:xfrm>
            <a:off x="0" y="1050131"/>
            <a:ext cx="9144000" cy="7144"/>
          </a:xfrm>
          <a:prstGeom prst="rect">
            <a:avLst/>
          </a:prstGeom>
          <a:solidFill>
            <a:srgbClr val="1E293B"/>
          </a:solidFill>
          <a:ln/>
        </p:spPr>
      </p:sp>
      <p:sp>
        <p:nvSpPr>
          <p:cNvPr id="6" name="Text 2"/>
          <p:cNvSpPr/>
          <p:nvPr/>
        </p:nvSpPr>
        <p:spPr>
          <a:xfrm>
            <a:off x="514350" y="257175"/>
            <a:ext cx="542925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CURRENT RELEASE METRICS</a:t>
            </a:r>
            <a:endParaRPr lang="en-US" sz="568" dirty="0"/>
          </a:p>
        </p:txBody>
      </p:sp>
      <p:sp>
        <p:nvSpPr>
          <p:cNvPr id="7" name="Text 3"/>
          <p:cNvSpPr/>
          <p:nvPr/>
        </p:nvSpPr>
        <p:spPr>
          <a:xfrm>
            <a:off x="514350" y="403622"/>
            <a:ext cx="5429250"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Current Metrics</a:t>
            </a:r>
            <a:endParaRPr lang="en-US" sz="1705" dirty="0"/>
          </a:p>
        </p:txBody>
      </p:sp>
      <p:sp>
        <p:nvSpPr>
          <p:cNvPr id="8" name="Text 4"/>
          <p:cNvSpPr/>
          <p:nvPr/>
        </p:nvSpPr>
        <p:spPr>
          <a:xfrm>
            <a:off x="514350" y="757238"/>
            <a:ext cx="5429250"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Production-verified results across v3.1 – v3.4 releases. All acceptance criteria validated. All integration tests green.</a:t>
            </a:r>
            <a:endParaRPr lang="en-US" sz="727" dirty="0"/>
          </a:p>
        </p:txBody>
      </p:sp>
      <p:sp>
        <p:nvSpPr>
          <p:cNvPr id="9" name="Shape 5"/>
          <p:cNvSpPr/>
          <p:nvPr/>
        </p:nvSpPr>
        <p:spPr>
          <a:xfrm>
            <a:off x="7165879" y="671513"/>
            <a:ext cx="1463771" cy="207169"/>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7165879" y="671513"/>
            <a:ext cx="1463771" cy="207169"/>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v3.4 PRODUCTION READY</a:t>
            </a:r>
            <a:endParaRPr lang="en-US" sz="568" dirty="0"/>
          </a:p>
        </p:txBody>
      </p:sp>
      <p:sp>
        <p:nvSpPr>
          <p:cNvPr id="11" name="Text 7"/>
          <p:cNvSpPr/>
          <p:nvPr/>
        </p:nvSpPr>
        <p:spPr>
          <a:xfrm>
            <a:off x="514350" y="1778794"/>
            <a:ext cx="170199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01 // CLASSES</a:t>
            </a:r>
            <a:endParaRPr lang="en-US" sz="568" dirty="0"/>
          </a:p>
        </p:txBody>
      </p:sp>
      <p:sp>
        <p:nvSpPr>
          <p:cNvPr id="12" name="Text 8"/>
          <p:cNvSpPr/>
          <p:nvPr/>
        </p:nvSpPr>
        <p:spPr>
          <a:xfrm>
            <a:off x="514350" y="2132409"/>
            <a:ext cx="1701998" cy="514350"/>
          </a:xfrm>
          <a:prstGeom prst="rect">
            <a:avLst/>
          </a:prstGeom>
          <a:noFill/>
          <a:ln/>
        </p:spPr>
        <p:txBody>
          <a:bodyPr wrap="none" lIns="0" tIns="0" rIns="0" bIns="0" rtlCol="0" anchor="t">
            <a:spAutoFit/>
          </a:bodyPr>
          <a:lstStyle/>
          <a:p>
            <a:pPr algn="l" indent="0" marL="0">
              <a:lnSpc>
                <a:spcPts val="4100"/>
              </a:lnSpc>
              <a:buNone/>
            </a:pPr>
            <a:r>
              <a:rPr lang="en-US" sz="3731" b="1" dirty="0">
                <a:solidFill>
                  <a:srgbClr val="3B82F6"/>
                </a:solidFill>
                <a:latin typeface="Space Grotesk" pitchFamily="34" charset="0"/>
                <a:ea typeface="Space Grotesk" pitchFamily="34" charset="-122"/>
                <a:cs typeface="Space Grotesk" pitchFamily="34" charset="-120"/>
              </a:rPr>
              <a:t>45</a:t>
            </a:r>
            <a:endParaRPr lang="en-US" sz="3731" dirty="0"/>
          </a:p>
        </p:txBody>
      </p:sp>
      <p:sp>
        <p:nvSpPr>
          <p:cNvPr id="13" name="Text 9"/>
          <p:cNvSpPr/>
          <p:nvPr/>
        </p:nvSpPr>
        <p:spPr>
          <a:xfrm>
            <a:off x="514350" y="2703909"/>
            <a:ext cx="1701998" cy="123230"/>
          </a:xfrm>
          <a:prstGeom prst="rect">
            <a:avLst/>
          </a:prstGeom>
          <a:noFill/>
          <a:ln/>
        </p:spPr>
        <p:txBody>
          <a:bodyPr wrap="none" lIns="0" tIns="0" rIns="0" bIns="0" rtlCol="0" anchor="t">
            <a:spAutoFit/>
          </a:bodyPr>
          <a:lstStyle/>
          <a:p>
            <a:pPr algn="l" indent="0" marL="0">
              <a:lnSpc>
                <a:spcPts val="900"/>
              </a:lnSpc>
              <a:buNone/>
            </a:pPr>
            <a:r>
              <a:rPr lang="en-US" sz="674" spc="1" kern="0" dirty="0">
                <a:solidFill>
                  <a:srgbClr val="94A3B8"/>
                </a:solidFill>
                <a:latin typeface="JetBrains Mono" pitchFamily="34" charset="0"/>
                <a:ea typeface="JetBrains Mono" pitchFamily="34" charset="-122"/>
                <a:cs typeface="JetBrains Mono" pitchFamily="34" charset="-120"/>
              </a:rPr>
              <a:t>production-ready classes</a:t>
            </a:r>
            <a:endParaRPr lang="en-US" sz="674" dirty="0"/>
          </a:p>
        </p:txBody>
      </p:sp>
      <p:sp>
        <p:nvSpPr>
          <p:cNvPr id="14" name="Text 10"/>
          <p:cNvSpPr/>
          <p:nvPr/>
        </p:nvSpPr>
        <p:spPr>
          <a:xfrm>
            <a:off x="514350" y="2912864"/>
            <a:ext cx="1701998"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94A3B8"/>
                </a:solidFill>
                <a:latin typeface="Inter" pitchFamily="34" charset="0"/>
                <a:ea typeface="Inter" pitchFamily="34" charset="-122"/>
                <a:cs typeface="Inter" pitchFamily="34" charset="-120"/>
              </a:rPr>
              <a:t>v3.1 – v3.4 Combined</a:t>
            </a:r>
            <a:endParaRPr lang="en-US" sz="634" dirty="0"/>
          </a:p>
        </p:txBody>
      </p:sp>
      <p:sp>
        <p:nvSpPr>
          <p:cNvPr id="15" name="Text 11"/>
          <p:cNvSpPr/>
          <p:nvPr/>
        </p:nvSpPr>
        <p:spPr>
          <a:xfrm>
            <a:off x="514350" y="3084314"/>
            <a:ext cx="162341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Spanning authentication, Git operations,</a:t>
            </a:r>
            <a:endParaRPr lang="en-US" sz="621" dirty="0"/>
          </a:p>
        </p:txBody>
      </p:sp>
      <p:sp>
        <p:nvSpPr>
          <p:cNvPr id="16" name="Text 12"/>
          <p:cNvSpPr/>
          <p:nvPr/>
        </p:nvSpPr>
        <p:spPr>
          <a:xfrm>
            <a:off x="514350" y="3212902"/>
            <a:ext cx="121622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test plan execution, work item</a:t>
            </a:r>
            <a:endParaRPr lang="en-US" sz="621" dirty="0"/>
          </a:p>
        </p:txBody>
      </p:sp>
      <p:sp>
        <p:nvSpPr>
          <p:cNvPr id="17" name="Text 13"/>
          <p:cNvSpPr/>
          <p:nvPr/>
        </p:nvSpPr>
        <p:spPr>
          <a:xfrm>
            <a:off x="514350" y="3341489"/>
            <a:ext cx="163591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management, AI decision, and resilience</a:t>
            </a:r>
            <a:endParaRPr lang="en-US" sz="621" dirty="0"/>
          </a:p>
        </p:txBody>
      </p:sp>
      <p:sp>
        <p:nvSpPr>
          <p:cNvPr id="18" name="Text 14"/>
          <p:cNvSpPr/>
          <p:nvPr/>
        </p:nvSpPr>
        <p:spPr>
          <a:xfrm>
            <a:off x="514350" y="3470077"/>
            <a:ext cx="57150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infrastructure.</a:t>
            </a:r>
            <a:endParaRPr lang="en-US" sz="621" dirty="0"/>
          </a:p>
        </p:txBody>
      </p:sp>
      <p:sp>
        <p:nvSpPr>
          <p:cNvPr id="19" name="Text 15"/>
          <p:cNvSpPr/>
          <p:nvPr/>
        </p:nvSpPr>
        <p:spPr>
          <a:xfrm>
            <a:off x="2737842" y="1778794"/>
            <a:ext cx="170199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02 // CRITERIA</a:t>
            </a:r>
            <a:endParaRPr lang="en-US" sz="568" dirty="0"/>
          </a:p>
        </p:txBody>
      </p:sp>
      <p:sp>
        <p:nvSpPr>
          <p:cNvPr id="20" name="Text 16"/>
          <p:cNvSpPr/>
          <p:nvPr/>
        </p:nvSpPr>
        <p:spPr>
          <a:xfrm>
            <a:off x="2737842" y="2132409"/>
            <a:ext cx="1701998" cy="514350"/>
          </a:xfrm>
          <a:prstGeom prst="rect">
            <a:avLst/>
          </a:prstGeom>
          <a:noFill/>
          <a:ln/>
        </p:spPr>
        <p:txBody>
          <a:bodyPr wrap="none" lIns="0" tIns="0" rIns="0" bIns="0" rtlCol="0" anchor="t">
            <a:spAutoFit/>
          </a:bodyPr>
          <a:lstStyle/>
          <a:p>
            <a:pPr algn="l" indent="0" marL="0">
              <a:lnSpc>
                <a:spcPts val="4100"/>
              </a:lnSpc>
              <a:buNone/>
            </a:pPr>
            <a:r>
              <a:rPr lang="en-US" sz="3731" b="1" dirty="0">
                <a:solidFill>
                  <a:srgbClr val="10B981"/>
                </a:solidFill>
                <a:latin typeface="Space Grotesk" pitchFamily="34" charset="0"/>
                <a:ea typeface="Space Grotesk" pitchFamily="34" charset="-122"/>
                <a:cs typeface="Space Grotesk" pitchFamily="34" charset="-120"/>
              </a:rPr>
              <a:t>302</a:t>
            </a:r>
            <a:endParaRPr lang="en-US" sz="3731" dirty="0"/>
          </a:p>
        </p:txBody>
      </p:sp>
      <p:sp>
        <p:nvSpPr>
          <p:cNvPr id="21" name="Text 17"/>
          <p:cNvSpPr/>
          <p:nvPr/>
        </p:nvSpPr>
        <p:spPr>
          <a:xfrm>
            <a:off x="2737842" y="2703909"/>
            <a:ext cx="1701998" cy="123230"/>
          </a:xfrm>
          <a:prstGeom prst="rect">
            <a:avLst/>
          </a:prstGeom>
          <a:noFill/>
          <a:ln/>
        </p:spPr>
        <p:txBody>
          <a:bodyPr wrap="none" lIns="0" tIns="0" rIns="0" bIns="0" rtlCol="0" anchor="t">
            <a:spAutoFit/>
          </a:bodyPr>
          <a:lstStyle/>
          <a:p>
            <a:pPr algn="l" indent="0" marL="0">
              <a:lnSpc>
                <a:spcPts val="900"/>
              </a:lnSpc>
              <a:buNone/>
            </a:pPr>
            <a:r>
              <a:rPr lang="en-US" sz="674" spc="1" kern="0" dirty="0">
                <a:solidFill>
                  <a:srgbClr val="94A3B8"/>
                </a:solidFill>
                <a:latin typeface="JetBrains Mono" pitchFamily="34" charset="0"/>
                <a:ea typeface="JetBrains Mono" pitchFamily="34" charset="-122"/>
                <a:cs typeface="JetBrains Mono" pitchFamily="34" charset="-120"/>
              </a:rPr>
              <a:t>acceptance criteria defined</a:t>
            </a:r>
            <a:endParaRPr lang="en-US" sz="674" dirty="0"/>
          </a:p>
        </p:txBody>
      </p:sp>
      <p:sp>
        <p:nvSpPr>
          <p:cNvPr id="22" name="Text 18"/>
          <p:cNvSpPr/>
          <p:nvPr/>
        </p:nvSpPr>
        <p:spPr>
          <a:xfrm>
            <a:off x="2737842" y="2912864"/>
            <a:ext cx="1701998"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94A3B8"/>
                </a:solidFill>
                <a:latin typeface="Inter" pitchFamily="34" charset="0"/>
                <a:ea typeface="Inter" pitchFamily="34" charset="-122"/>
                <a:cs typeface="Inter" pitchFamily="34" charset="-120"/>
              </a:rPr>
              <a:t>100% Verified</a:t>
            </a:r>
            <a:endParaRPr lang="en-US" sz="634" dirty="0"/>
          </a:p>
        </p:txBody>
      </p:sp>
      <p:sp>
        <p:nvSpPr>
          <p:cNvPr id="23" name="Text 19"/>
          <p:cNvSpPr/>
          <p:nvPr/>
        </p:nvSpPr>
        <p:spPr>
          <a:xfrm>
            <a:off x="2737842" y="3084314"/>
            <a:ext cx="1659136"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Function-level, class-level, module-level,</a:t>
            </a:r>
            <a:endParaRPr lang="en-US" sz="621" dirty="0"/>
          </a:p>
        </p:txBody>
      </p:sp>
      <p:sp>
        <p:nvSpPr>
          <p:cNvPr id="24" name="Text 20"/>
          <p:cNvSpPr/>
          <p:nvPr/>
        </p:nvSpPr>
        <p:spPr>
          <a:xfrm>
            <a:off x="2737842" y="3212902"/>
            <a:ext cx="145911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and system integration criteria — all</a:t>
            </a:r>
            <a:endParaRPr lang="en-US" sz="621" dirty="0"/>
          </a:p>
        </p:txBody>
      </p:sp>
      <p:sp>
        <p:nvSpPr>
          <p:cNvPr id="25" name="Text 21"/>
          <p:cNvSpPr/>
          <p:nvPr/>
        </p:nvSpPr>
        <p:spPr>
          <a:xfrm>
            <a:off x="2737842" y="3341489"/>
            <a:ext cx="141982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defined before implementation and</a:t>
            </a:r>
            <a:endParaRPr lang="en-US" sz="621" dirty="0"/>
          </a:p>
        </p:txBody>
      </p:sp>
      <p:sp>
        <p:nvSpPr>
          <p:cNvPr id="26" name="Text 22"/>
          <p:cNvSpPr/>
          <p:nvPr/>
        </p:nvSpPr>
        <p:spPr>
          <a:xfrm>
            <a:off x="2737842" y="3470077"/>
            <a:ext cx="10465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verified post-deployment.</a:t>
            </a:r>
            <a:endParaRPr lang="en-US" sz="621" dirty="0"/>
          </a:p>
        </p:txBody>
      </p:sp>
      <p:sp>
        <p:nvSpPr>
          <p:cNvPr id="27" name="Text 23"/>
          <p:cNvSpPr/>
          <p:nvPr/>
        </p:nvSpPr>
        <p:spPr>
          <a:xfrm>
            <a:off x="4961334" y="1825954"/>
            <a:ext cx="170199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03 // TESTS</a:t>
            </a:r>
            <a:endParaRPr lang="en-US" sz="568" dirty="0"/>
          </a:p>
        </p:txBody>
      </p:sp>
      <p:sp>
        <p:nvSpPr>
          <p:cNvPr id="28" name="Text 24"/>
          <p:cNvSpPr/>
          <p:nvPr/>
        </p:nvSpPr>
        <p:spPr>
          <a:xfrm>
            <a:off x="4961334" y="2179569"/>
            <a:ext cx="1701998" cy="420030"/>
          </a:xfrm>
          <a:prstGeom prst="rect">
            <a:avLst/>
          </a:prstGeom>
          <a:noFill/>
          <a:ln/>
        </p:spPr>
        <p:txBody>
          <a:bodyPr wrap="none" lIns="0" tIns="0" rIns="0" bIns="0" rtlCol="0" anchor="t">
            <a:spAutoFit/>
          </a:bodyPr>
          <a:lstStyle/>
          <a:p>
            <a:pPr algn="l" indent="0" marL="0">
              <a:lnSpc>
                <a:spcPts val="3300"/>
              </a:lnSpc>
              <a:buNone/>
            </a:pPr>
            <a:r>
              <a:rPr lang="en-US" sz="2862" b="1" dirty="0">
                <a:solidFill>
                  <a:srgbClr val="10B981"/>
                </a:solidFill>
                <a:latin typeface="Space Grotesk" pitchFamily="34" charset="0"/>
                <a:ea typeface="Space Grotesk" pitchFamily="34" charset="-122"/>
                <a:cs typeface="Space Grotesk" pitchFamily="34" charset="-120"/>
              </a:rPr>
              <a:t>23/23</a:t>
            </a:r>
            <a:endParaRPr lang="en-US" sz="2862" dirty="0"/>
          </a:p>
        </p:txBody>
      </p:sp>
      <p:sp>
        <p:nvSpPr>
          <p:cNvPr id="29" name="Text 25"/>
          <p:cNvSpPr/>
          <p:nvPr/>
        </p:nvSpPr>
        <p:spPr>
          <a:xfrm>
            <a:off x="4961334" y="2656749"/>
            <a:ext cx="1701998" cy="123230"/>
          </a:xfrm>
          <a:prstGeom prst="rect">
            <a:avLst/>
          </a:prstGeom>
          <a:noFill/>
          <a:ln/>
        </p:spPr>
        <p:txBody>
          <a:bodyPr wrap="none" lIns="0" tIns="0" rIns="0" bIns="0" rtlCol="0" anchor="t">
            <a:spAutoFit/>
          </a:bodyPr>
          <a:lstStyle/>
          <a:p>
            <a:pPr algn="l" indent="0" marL="0">
              <a:lnSpc>
                <a:spcPts val="900"/>
              </a:lnSpc>
              <a:buNone/>
            </a:pPr>
            <a:r>
              <a:rPr lang="en-US" sz="674" spc="1" kern="0" dirty="0">
                <a:solidFill>
                  <a:srgbClr val="94A3B8"/>
                </a:solidFill>
                <a:latin typeface="JetBrains Mono" pitchFamily="34" charset="0"/>
                <a:ea typeface="JetBrains Mono" pitchFamily="34" charset="-122"/>
                <a:cs typeface="JetBrains Mono" pitchFamily="34" charset="-120"/>
              </a:rPr>
              <a:t>integration tests passing</a:t>
            </a:r>
            <a:endParaRPr lang="en-US" sz="674" dirty="0"/>
          </a:p>
        </p:txBody>
      </p:sp>
      <p:sp>
        <p:nvSpPr>
          <p:cNvPr id="30" name="Text 26"/>
          <p:cNvSpPr/>
          <p:nvPr/>
        </p:nvSpPr>
        <p:spPr>
          <a:xfrm>
            <a:off x="4961334" y="2865704"/>
            <a:ext cx="1701998"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94A3B8"/>
                </a:solidFill>
                <a:latin typeface="Inter" pitchFamily="34" charset="0"/>
                <a:ea typeface="Inter" pitchFamily="34" charset="-122"/>
                <a:cs typeface="Inter" pitchFamily="34" charset="-120"/>
              </a:rPr>
              <a:t>100% Pass Rate</a:t>
            </a:r>
            <a:endParaRPr lang="en-US" sz="634" dirty="0"/>
          </a:p>
        </p:txBody>
      </p:sp>
      <p:sp>
        <p:nvSpPr>
          <p:cNvPr id="31" name="Text 27"/>
          <p:cNvSpPr/>
          <p:nvPr/>
        </p:nvSpPr>
        <p:spPr>
          <a:xfrm>
            <a:off x="4961334" y="3037154"/>
            <a:ext cx="163234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Full integration test suite covering Azure</a:t>
            </a:r>
            <a:endParaRPr lang="en-US" sz="621" dirty="0"/>
          </a:p>
        </p:txBody>
      </p:sp>
      <p:sp>
        <p:nvSpPr>
          <p:cNvPr id="32" name="Text 28"/>
          <p:cNvSpPr/>
          <p:nvPr/>
        </p:nvSpPr>
        <p:spPr>
          <a:xfrm>
            <a:off x="4961334" y="3165742"/>
            <a:ext cx="155733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Boards, Test Plans, Repos, AI Decision</a:t>
            </a:r>
            <a:endParaRPr lang="en-US" sz="621" dirty="0"/>
          </a:p>
        </p:txBody>
      </p:sp>
      <p:sp>
        <p:nvSpPr>
          <p:cNvPr id="33" name="Text 29"/>
          <p:cNvSpPr/>
          <p:nvPr/>
        </p:nvSpPr>
        <p:spPr>
          <a:xfrm>
            <a:off x="4961334" y="3294329"/>
            <a:ext cx="144660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Module, and offline synchronisation</a:t>
            </a:r>
            <a:endParaRPr lang="en-US" sz="621" dirty="0"/>
          </a:p>
        </p:txBody>
      </p:sp>
      <p:sp>
        <p:nvSpPr>
          <p:cNvPr id="34" name="Text 30"/>
          <p:cNvSpPr/>
          <p:nvPr/>
        </p:nvSpPr>
        <p:spPr>
          <a:xfrm>
            <a:off x="4961334" y="3422917"/>
            <a:ext cx="41612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scenarios.</a:t>
            </a:r>
            <a:endParaRPr lang="en-US" sz="621" dirty="0"/>
          </a:p>
        </p:txBody>
      </p:sp>
      <p:sp>
        <p:nvSpPr>
          <p:cNvPr id="35" name="Text 31"/>
          <p:cNvSpPr/>
          <p:nvPr/>
        </p:nvSpPr>
        <p:spPr>
          <a:xfrm>
            <a:off x="7184827" y="1778794"/>
            <a:ext cx="170199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F59E0B"/>
                </a:solidFill>
                <a:latin typeface="JetBrains Mono" pitchFamily="34" charset="0"/>
                <a:ea typeface="JetBrains Mono" pitchFamily="34" charset="-122"/>
                <a:cs typeface="JetBrains Mono" pitchFamily="34" charset="-120"/>
              </a:rPr>
              <a:t>04 // BUG FIXES</a:t>
            </a:r>
            <a:endParaRPr lang="en-US" sz="568" dirty="0"/>
          </a:p>
        </p:txBody>
      </p:sp>
      <p:sp>
        <p:nvSpPr>
          <p:cNvPr id="36" name="Text 32"/>
          <p:cNvSpPr/>
          <p:nvPr/>
        </p:nvSpPr>
        <p:spPr>
          <a:xfrm>
            <a:off x="7184827" y="2132409"/>
            <a:ext cx="1701998" cy="514350"/>
          </a:xfrm>
          <a:prstGeom prst="rect">
            <a:avLst/>
          </a:prstGeom>
          <a:noFill/>
          <a:ln/>
        </p:spPr>
        <p:txBody>
          <a:bodyPr wrap="none" lIns="0" tIns="0" rIns="0" bIns="0" rtlCol="0" anchor="t">
            <a:spAutoFit/>
          </a:bodyPr>
          <a:lstStyle/>
          <a:p>
            <a:pPr algn="l" indent="0" marL="0">
              <a:lnSpc>
                <a:spcPts val="4100"/>
              </a:lnSpc>
              <a:buNone/>
            </a:pPr>
            <a:r>
              <a:rPr lang="en-US" sz="3731" b="1" dirty="0">
                <a:solidFill>
                  <a:srgbClr val="F59E0B"/>
                </a:solidFill>
                <a:latin typeface="Space Grotesk" pitchFamily="34" charset="0"/>
                <a:ea typeface="Space Grotesk" pitchFamily="34" charset="-122"/>
                <a:cs typeface="Space Grotesk" pitchFamily="34" charset="-120"/>
              </a:rPr>
              <a:t>4</a:t>
            </a:r>
            <a:endParaRPr lang="en-US" sz="3731" dirty="0"/>
          </a:p>
        </p:txBody>
      </p:sp>
      <p:sp>
        <p:nvSpPr>
          <p:cNvPr id="37" name="Text 33"/>
          <p:cNvSpPr/>
          <p:nvPr/>
        </p:nvSpPr>
        <p:spPr>
          <a:xfrm>
            <a:off x="7184827" y="2703909"/>
            <a:ext cx="1701998" cy="123230"/>
          </a:xfrm>
          <a:prstGeom prst="rect">
            <a:avLst/>
          </a:prstGeom>
          <a:noFill/>
          <a:ln/>
        </p:spPr>
        <p:txBody>
          <a:bodyPr wrap="none" lIns="0" tIns="0" rIns="0" bIns="0" rtlCol="0" anchor="t">
            <a:spAutoFit/>
          </a:bodyPr>
          <a:lstStyle/>
          <a:p>
            <a:pPr algn="l" indent="0" marL="0">
              <a:lnSpc>
                <a:spcPts val="900"/>
              </a:lnSpc>
              <a:buNone/>
            </a:pPr>
            <a:r>
              <a:rPr lang="en-US" sz="674" spc="1" kern="0" dirty="0">
                <a:solidFill>
                  <a:srgbClr val="94A3B8"/>
                </a:solidFill>
                <a:latin typeface="JetBrains Mono" pitchFamily="34" charset="0"/>
                <a:ea typeface="JetBrains Mono" pitchFamily="34" charset="-122"/>
                <a:cs typeface="JetBrains Mono" pitchFamily="34" charset="-120"/>
              </a:rPr>
              <a:t>critical fixes shipped</a:t>
            </a:r>
            <a:endParaRPr lang="en-US" sz="674" dirty="0"/>
          </a:p>
        </p:txBody>
      </p:sp>
      <p:sp>
        <p:nvSpPr>
          <p:cNvPr id="38" name="Text 34"/>
          <p:cNvSpPr/>
          <p:nvPr/>
        </p:nvSpPr>
        <p:spPr>
          <a:xfrm>
            <a:off x="7184827" y="2912864"/>
            <a:ext cx="1701998" cy="139303"/>
          </a:xfrm>
          <a:prstGeom prst="rect">
            <a:avLst/>
          </a:prstGeom>
          <a:noFill/>
          <a:ln/>
        </p:spPr>
        <p:txBody>
          <a:bodyPr wrap="none" lIns="0" tIns="0" rIns="0" bIns="0" rtlCol="0" anchor="t">
            <a:spAutoFit/>
          </a:bodyPr>
          <a:lstStyle/>
          <a:p>
            <a:pPr algn="l" indent="0" marL="0">
              <a:lnSpc>
                <a:spcPts val="1100"/>
              </a:lnSpc>
              <a:buNone/>
            </a:pPr>
            <a:r>
              <a:rPr lang="en-US" sz="634" b="1" dirty="0">
                <a:solidFill>
                  <a:srgbClr val="94A3B8"/>
                </a:solidFill>
                <a:latin typeface="Inter" pitchFamily="34" charset="0"/>
                <a:ea typeface="Inter" pitchFamily="34" charset="-122"/>
                <a:cs typeface="Inter" pitchFamily="34" charset="-120"/>
              </a:rPr>
              <a:t>Zero Regressions</a:t>
            </a:r>
            <a:endParaRPr lang="en-US" sz="634" dirty="0"/>
          </a:p>
        </p:txBody>
      </p:sp>
      <p:sp>
        <p:nvSpPr>
          <p:cNvPr id="39" name="Text 35"/>
          <p:cNvSpPr/>
          <p:nvPr/>
        </p:nvSpPr>
        <p:spPr>
          <a:xfrm>
            <a:off x="7184827" y="3084314"/>
            <a:ext cx="168771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Work Item Update split, Modern PAT (76+</a:t>
            </a:r>
            <a:endParaRPr lang="en-US" sz="621" dirty="0"/>
          </a:p>
        </p:txBody>
      </p:sp>
      <p:sp>
        <p:nvSpPr>
          <p:cNvPr id="40" name="Text 36"/>
          <p:cNvSpPr/>
          <p:nvPr/>
        </p:nvSpPr>
        <p:spPr>
          <a:xfrm>
            <a:off x="7184827" y="3212902"/>
            <a:ext cx="151268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chars), WIQL injection prevention, Git</a:t>
            </a:r>
            <a:endParaRPr lang="en-US" sz="621" dirty="0"/>
          </a:p>
        </p:txBody>
      </p:sp>
      <p:sp>
        <p:nvSpPr>
          <p:cNvPr id="41" name="Text 37"/>
          <p:cNvSpPr/>
          <p:nvPr/>
        </p:nvSpPr>
        <p:spPr>
          <a:xfrm>
            <a:off x="7184827" y="3341489"/>
            <a:ext cx="153769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credential isolation — all resolved and</a:t>
            </a:r>
            <a:endParaRPr lang="en-US" sz="621" dirty="0"/>
          </a:p>
        </p:txBody>
      </p:sp>
      <p:sp>
        <p:nvSpPr>
          <p:cNvPr id="42" name="Text 38"/>
          <p:cNvSpPr/>
          <p:nvPr/>
        </p:nvSpPr>
        <p:spPr>
          <a:xfrm>
            <a:off x="7184827" y="3470077"/>
            <a:ext cx="74295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regression-tested.</a:t>
            </a:r>
            <a:endParaRPr lang="en-US" sz="621" dirty="0"/>
          </a:p>
        </p:txBody>
      </p:sp>
      <p:sp>
        <p:nvSpPr>
          <p:cNvPr id="43" name="Shape 39"/>
          <p:cNvSpPr/>
          <p:nvPr/>
        </p:nvSpPr>
        <p:spPr>
          <a:xfrm>
            <a:off x="0" y="4323755"/>
            <a:ext cx="9144000" cy="819745"/>
          </a:xfrm>
          <a:prstGeom prst="rect">
            <a:avLst/>
          </a:prstGeom>
          <a:solidFill>
            <a:srgbClr val="080D14"/>
          </a:solidFill>
          <a:ln/>
        </p:spPr>
      </p:sp>
      <p:sp>
        <p:nvSpPr>
          <p:cNvPr id="44" name="Shape 40"/>
          <p:cNvSpPr/>
          <p:nvPr/>
        </p:nvSpPr>
        <p:spPr>
          <a:xfrm>
            <a:off x="0" y="4323755"/>
            <a:ext cx="9144000" cy="7144"/>
          </a:xfrm>
          <a:prstGeom prst="rect">
            <a:avLst/>
          </a:prstGeom>
          <a:solidFill>
            <a:srgbClr val="1E293B"/>
          </a:solidFill>
          <a:ln/>
        </p:spPr>
      </p:sp>
      <p:sp>
        <p:nvSpPr>
          <p:cNvPr id="45" name="Text 41"/>
          <p:cNvSpPr/>
          <p:nvPr/>
        </p:nvSpPr>
        <p:spPr>
          <a:xfrm>
            <a:off x="514350" y="4480024"/>
            <a:ext cx="122158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A78BFA"/>
                </a:solidFill>
                <a:latin typeface="JetBrains Mono" pitchFamily="34" charset="0"/>
                <a:ea typeface="JetBrains Mono" pitchFamily="34" charset="-122"/>
                <a:cs typeface="JetBrains Mono" pitchFamily="34" charset="-120"/>
              </a:rPr>
              <a:t>05 // OBSERVABILITY</a:t>
            </a:r>
            <a:endParaRPr lang="en-US" sz="568" dirty="0"/>
          </a:p>
        </p:txBody>
      </p:sp>
      <p:sp>
        <p:nvSpPr>
          <p:cNvPr id="46" name="Text 42"/>
          <p:cNvSpPr/>
          <p:nvPr/>
        </p:nvSpPr>
        <p:spPr>
          <a:xfrm>
            <a:off x="514350" y="4626471"/>
            <a:ext cx="1221581"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OpenTelemetry</a:t>
            </a:r>
            <a:endParaRPr lang="en-US" sz="784" dirty="0"/>
          </a:p>
        </p:txBody>
      </p:sp>
      <p:sp>
        <p:nvSpPr>
          <p:cNvPr id="47" name="Text 43"/>
          <p:cNvSpPr/>
          <p:nvPr/>
        </p:nvSpPr>
        <p:spPr>
          <a:xfrm>
            <a:off x="514350" y="4801493"/>
            <a:ext cx="1221581" cy="192881"/>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Full instrumentation across all agent operations</a:t>
            </a:r>
            <a:endParaRPr lang="en-US" sz="568" dirty="0"/>
          </a:p>
        </p:txBody>
      </p:sp>
      <p:sp>
        <p:nvSpPr>
          <p:cNvPr id="48" name="Text 44"/>
          <p:cNvSpPr/>
          <p:nvPr/>
        </p:nvSpPr>
        <p:spPr>
          <a:xfrm>
            <a:off x="2171700" y="4473773"/>
            <a:ext cx="191929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DISTRIBUTED TRACES</a:t>
            </a:r>
            <a:endParaRPr lang="en-US" sz="568" dirty="0"/>
          </a:p>
        </p:txBody>
      </p:sp>
      <p:sp>
        <p:nvSpPr>
          <p:cNvPr id="49" name="Text 45"/>
          <p:cNvSpPr/>
          <p:nvPr/>
        </p:nvSpPr>
        <p:spPr>
          <a:xfrm>
            <a:off x="2171700" y="4620220"/>
            <a:ext cx="1919297" cy="255389"/>
          </a:xfrm>
          <a:prstGeom prst="rect">
            <a:avLst/>
          </a:prstGeom>
          <a:noFill/>
          <a:ln/>
        </p:spPr>
        <p:txBody>
          <a:bodyPr wrap="none" lIns="0" tIns="0" rIns="0" bIns="0" rtlCol="0" anchor="t">
            <a:spAutoFit/>
          </a:bodyPr>
          <a:lstStyle/>
          <a:p>
            <a:pPr algn="l" indent="0" marL="0">
              <a:lnSpc>
                <a:spcPts val="1900"/>
              </a:lnSpc>
              <a:buNone/>
            </a:pPr>
            <a:r>
              <a:rPr lang="en-US" sz="1397" b="1" dirty="0">
                <a:solidFill>
                  <a:srgbClr val="A78BFA"/>
                </a:solidFill>
                <a:latin typeface="Space Grotesk" pitchFamily="34" charset="0"/>
                <a:ea typeface="Space Grotesk" pitchFamily="34" charset="-122"/>
                <a:cs typeface="Space Grotesk" pitchFamily="34" charset="-120"/>
              </a:rPr>
              <a:t>100%</a:t>
            </a:r>
            <a:endParaRPr lang="en-US" sz="1397" dirty="0"/>
          </a:p>
        </p:txBody>
      </p:sp>
      <p:sp>
        <p:nvSpPr>
          <p:cNvPr id="50" name="Text 46"/>
          <p:cNvSpPr/>
          <p:nvPr/>
        </p:nvSpPr>
        <p:spPr>
          <a:xfrm>
            <a:off x="2257425" y="4904184"/>
            <a:ext cx="1448395"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All agent operations traced end-to-end</a:t>
            </a:r>
            <a:endParaRPr lang="en-US" sz="568" dirty="0"/>
          </a:p>
        </p:txBody>
      </p:sp>
      <p:sp>
        <p:nvSpPr>
          <p:cNvPr id="51" name="Text 47"/>
          <p:cNvSpPr/>
          <p:nvPr/>
        </p:nvSpPr>
        <p:spPr>
          <a:xfrm>
            <a:off x="4441041" y="4473773"/>
            <a:ext cx="191929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METRICS COLLECTED</a:t>
            </a:r>
            <a:endParaRPr lang="en-US" sz="568" dirty="0"/>
          </a:p>
        </p:txBody>
      </p:sp>
      <p:sp>
        <p:nvSpPr>
          <p:cNvPr id="52" name="Text 48"/>
          <p:cNvSpPr/>
          <p:nvPr/>
        </p:nvSpPr>
        <p:spPr>
          <a:xfrm>
            <a:off x="4441041" y="4620220"/>
            <a:ext cx="1919297" cy="255389"/>
          </a:xfrm>
          <a:prstGeom prst="rect">
            <a:avLst/>
          </a:prstGeom>
          <a:noFill/>
          <a:ln/>
        </p:spPr>
        <p:txBody>
          <a:bodyPr wrap="none" lIns="0" tIns="0" rIns="0" bIns="0" rtlCol="0" anchor="t">
            <a:spAutoFit/>
          </a:bodyPr>
          <a:lstStyle/>
          <a:p>
            <a:pPr algn="l" indent="0" marL="0">
              <a:lnSpc>
                <a:spcPts val="1900"/>
              </a:lnSpc>
              <a:buNone/>
            </a:pPr>
            <a:r>
              <a:rPr lang="en-US" sz="1397" b="1" dirty="0">
                <a:solidFill>
                  <a:srgbClr val="A78BFA"/>
                </a:solidFill>
                <a:latin typeface="Space Grotesk" pitchFamily="34" charset="0"/>
                <a:ea typeface="Space Grotesk" pitchFamily="34" charset="-122"/>
                <a:cs typeface="Space Grotesk" pitchFamily="34" charset="-120"/>
              </a:rPr>
              <a:t>38</a:t>
            </a:r>
            <a:endParaRPr lang="en-US" sz="1397" dirty="0"/>
          </a:p>
        </p:txBody>
      </p:sp>
      <p:sp>
        <p:nvSpPr>
          <p:cNvPr id="53" name="Text 49"/>
          <p:cNvSpPr/>
          <p:nvPr/>
        </p:nvSpPr>
        <p:spPr>
          <a:xfrm>
            <a:off x="4526766" y="4904184"/>
            <a:ext cx="1571625"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Custom counters, histograms, and gauges</a:t>
            </a:r>
            <a:endParaRPr lang="en-US" sz="568" dirty="0"/>
          </a:p>
        </p:txBody>
      </p:sp>
      <p:sp>
        <p:nvSpPr>
          <p:cNvPr id="54" name="Text 50"/>
          <p:cNvSpPr/>
          <p:nvPr/>
        </p:nvSpPr>
        <p:spPr>
          <a:xfrm>
            <a:off x="6710381" y="4473773"/>
            <a:ext cx="1919297"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STRUCTURED LOGS</a:t>
            </a:r>
            <a:endParaRPr lang="en-US" sz="568" dirty="0"/>
          </a:p>
        </p:txBody>
      </p:sp>
      <p:sp>
        <p:nvSpPr>
          <p:cNvPr id="55" name="Text 51"/>
          <p:cNvSpPr/>
          <p:nvPr/>
        </p:nvSpPr>
        <p:spPr>
          <a:xfrm>
            <a:off x="6710381" y="4620220"/>
            <a:ext cx="1919297" cy="255389"/>
          </a:xfrm>
          <a:prstGeom prst="rect">
            <a:avLst/>
          </a:prstGeom>
          <a:noFill/>
          <a:ln/>
        </p:spPr>
        <p:txBody>
          <a:bodyPr wrap="none" lIns="0" tIns="0" rIns="0" bIns="0" rtlCol="0" anchor="t">
            <a:spAutoFit/>
          </a:bodyPr>
          <a:lstStyle/>
          <a:p>
            <a:pPr algn="l" indent="0" marL="0">
              <a:lnSpc>
                <a:spcPts val="1900"/>
              </a:lnSpc>
              <a:buNone/>
            </a:pPr>
            <a:r>
              <a:rPr lang="en-US" sz="1397" b="1" dirty="0">
                <a:solidFill>
                  <a:srgbClr val="A78BFA"/>
                </a:solidFill>
                <a:latin typeface="Space Grotesk" pitchFamily="34" charset="0"/>
                <a:ea typeface="Space Grotesk" pitchFamily="34" charset="-122"/>
                <a:cs typeface="Space Grotesk" pitchFamily="34" charset="-120"/>
              </a:rPr>
              <a:t>Active</a:t>
            </a:r>
            <a:endParaRPr lang="en-US" sz="1397" dirty="0"/>
          </a:p>
        </p:txBody>
      </p:sp>
      <p:sp>
        <p:nvSpPr>
          <p:cNvPr id="56" name="Text 52"/>
          <p:cNvSpPr/>
          <p:nvPr/>
        </p:nvSpPr>
        <p:spPr>
          <a:xfrm>
            <a:off x="6796106" y="4904184"/>
            <a:ext cx="1419820"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Serilog with Seq / OTLP export targets</a:t>
            </a:r>
            <a:endParaRPr lang="en-US" sz="568" dirty="0"/>
          </a:p>
        </p:txBody>
      </p:sp>
      <p:sp>
        <p:nvSpPr>
          <p:cNvPr id="57" name="Text 53"/>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13 / 18</a:t>
            </a:r>
            <a:endParaRPr lang="en-US" sz="56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49580"/>
          </a:xfrm>
          <a:prstGeom prst="rect">
            <a:avLst/>
          </a:prstGeom>
        </p:spPr>
      </p:pic>
      <p:sp>
        <p:nvSpPr>
          <p:cNvPr id="4" name="Shape 0"/>
          <p:cNvSpPr/>
          <p:nvPr/>
        </p:nvSpPr>
        <p:spPr>
          <a:xfrm>
            <a:off x="0" y="0"/>
            <a:ext cx="9144000" cy="1178719"/>
          </a:xfrm>
          <a:prstGeom prst="rect">
            <a:avLst/>
          </a:prstGeom>
          <a:solidFill>
            <a:srgbClr val="000000">
              <a:alpha val="0"/>
            </a:srgbClr>
          </a:solidFill>
          <a:ln/>
        </p:spPr>
      </p:sp>
      <p:sp>
        <p:nvSpPr>
          <p:cNvPr id="5" name="Shape 1"/>
          <p:cNvSpPr/>
          <p:nvPr/>
        </p:nvSpPr>
        <p:spPr>
          <a:xfrm>
            <a:off x="0" y="1171575"/>
            <a:ext cx="9144000" cy="7144"/>
          </a:xfrm>
          <a:prstGeom prst="rect">
            <a:avLst/>
          </a:prstGeom>
          <a:solidFill>
            <a:srgbClr val="1E293B"/>
          </a:solidFill>
          <a:ln/>
        </p:spPr>
      </p:sp>
      <p:sp>
        <p:nvSpPr>
          <p:cNvPr id="6" name="Text 2"/>
          <p:cNvSpPr/>
          <p:nvPr/>
        </p:nvSpPr>
        <p:spPr>
          <a:xfrm>
            <a:off x="514350" y="257175"/>
            <a:ext cx="624176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F59E0B"/>
                </a:solidFill>
                <a:latin typeface="JetBrains Mono" pitchFamily="34" charset="0"/>
                <a:ea typeface="JetBrains Mono" pitchFamily="34" charset="-122"/>
                <a:cs typeface="JetBrains Mono" pitchFamily="34" charset="-120"/>
              </a:rPr>
              <a:t>AUTONOMOUS.ML // ROADMAP</a:t>
            </a:r>
            <a:endParaRPr lang="en-US" sz="568" dirty="0"/>
          </a:p>
        </p:txBody>
      </p:sp>
      <p:sp>
        <p:nvSpPr>
          <p:cNvPr id="7" name="Text 3"/>
          <p:cNvSpPr/>
          <p:nvPr/>
        </p:nvSpPr>
        <p:spPr>
          <a:xfrm>
            <a:off x="514350" y="403622"/>
            <a:ext cx="6241768"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Next Planned Releases</a:t>
            </a:r>
            <a:endParaRPr lang="en-US" sz="1705" dirty="0"/>
          </a:p>
        </p:txBody>
      </p:sp>
      <p:sp>
        <p:nvSpPr>
          <p:cNvPr id="8" name="Text 4"/>
          <p:cNvSpPr/>
          <p:nvPr/>
        </p:nvSpPr>
        <p:spPr>
          <a:xfrm>
            <a:off x="514350" y="757238"/>
            <a:ext cx="6241768" cy="242888"/>
          </a:xfrm>
          <a:prstGeom prst="rect">
            <a:avLst/>
          </a:prstGeom>
          <a:noFill/>
          <a:ln/>
        </p:spPr>
        <p:txBody>
          <a:bodyPr wrap="squar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Three major releases in active design and planning — extending the platform with automated test generation, distributed execution, and security hardening.</a:t>
            </a:r>
            <a:endParaRPr lang="en-US" sz="727" dirty="0"/>
          </a:p>
        </p:txBody>
      </p:sp>
      <p:sp>
        <p:nvSpPr>
          <p:cNvPr id="9" name="Shape 5"/>
          <p:cNvSpPr/>
          <p:nvPr/>
        </p:nvSpPr>
        <p:spPr>
          <a:xfrm>
            <a:off x="6756118" y="692944"/>
            <a:ext cx="1873532" cy="307181"/>
          </a:xfrm>
          <a:prstGeom prst="rect">
            <a:avLst/>
          </a:prstGeom>
          <a:solidFill>
            <a:srgbClr val="111827"/>
          </a:solidFill>
          <a:ln w="9144">
            <a:solidFill>
              <a:srgbClr val="1E293B"/>
            </a:solidFill>
            <a:prstDash val="solid"/>
          </a:ln>
        </p:spPr>
      </p:sp>
      <p:sp>
        <p:nvSpPr>
          <p:cNvPr id="10" name="Text 6"/>
          <p:cNvSpPr/>
          <p:nvPr/>
        </p:nvSpPr>
        <p:spPr>
          <a:xfrm>
            <a:off x="6756118" y="692944"/>
            <a:ext cx="1873532" cy="307181"/>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v3.1–v3.4 COMPLETE // v4.x IN DESIGN</a:t>
            </a:r>
            <a:endParaRPr lang="en-US" sz="568" dirty="0"/>
          </a:p>
        </p:txBody>
      </p:sp>
      <p:sp>
        <p:nvSpPr>
          <p:cNvPr id="11" name="Text 7"/>
          <p:cNvSpPr/>
          <p:nvPr/>
        </p:nvSpPr>
        <p:spPr>
          <a:xfrm>
            <a:off x="257175" y="1371600"/>
            <a:ext cx="2528888" cy="301823"/>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F59E0B"/>
                </a:solidFill>
                <a:latin typeface="JetBrains Mono" pitchFamily="34" charset="0"/>
                <a:ea typeface="JetBrains Mono" pitchFamily="34" charset="-122"/>
                <a:cs typeface="JetBrains Mono" pitchFamily="34" charset="-120"/>
              </a:rPr>
              <a:t>v4.1</a:t>
            </a:r>
            <a:endParaRPr lang="en-US" sz="1602" dirty="0"/>
          </a:p>
        </p:txBody>
      </p:sp>
      <p:sp>
        <p:nvSpPr>
          <p:cNvPr id="12" name="Text 8"/>
          <p:cNvSpPr/>
          <p:nvPr/>
        </p:nvSpPr>
        <p:spPr>
          <a:xfrm>
            <a:off x="257175" y="1701998"/>
            <a:ext cx="2528888" cy="157860"/>
          </a:xfrm>
          <a:prstGeom prst="rect">
            <a:avLst/>
          </a:prstGeom>
          <a:noFill/>
          <a:ln/>
        </p:spPr>
        <p:txBody>
          <a:bodyPr wrap="none" lIns="0" tIns="0" rIns="0" bIns="0" rtlCol="0" anchor="t">
            <a:spAutoFit/>
          </a:bodyPr>
          <a:lstStyle/>
          <a:p>
            <a:pPr algn="l" indent="0" marL="0">
              <a:lnSpc>
                <a:spcPts val="1200"/>
              </a:lnSpc>
              <a:buNone/>
            </a:pPr>
            <a:r>
              <a:rPr lang="en-US" sz="834" b="1" dirty="0">
                <a:solidFill>
                  <a:srgbClr val="FFFFFF"/>
                </a:solidFill>
                <a:latin typeface="Space Grotesk" pitchFamily="34" charset="0"/>
                <a:ea typeface="Space Grotesk" pitchFamily="34" charset="-122"/>
                <a:cs typeface="Space Grotesk" pitchFamily="34" charset="-120"/>
              </a:rPr>
              <a:t>Automated Test Generation</a:t>
            </a:r>
            <a:endParaRPr lang="en-US" sz="834" dirty="0"/>
          </a:p>
        </p:txBody>
      </p:sp>
      <p:sp>
        <p:nvSpPr>
          <p:cNvPr id="13" name="Shape 9"/>
          <p:cNvSpPr/>
          <p:nvPr/>
        </p:nvSpPr>
        <p:spPr>
          <a:xfrm>
            <a:off x="257175" y="1917009"/>
            <a:ext cx="645812" cy="160734"/>
          </a:xfrm>
          <a:prstGeom prst="rect">
            <a:avLst/>
          </a:prstGeom>
          <a:solidFill>
            <a:srgbClr val="F59E0B">
              <a:alpha val="8000"/>
            </a:srgbClr>
          </a:solidFill>
          <a:ln w="9144">
            <a:solidFill>
              <a:srgbClr val="F59E0B">
                <a:alpha val="25000"/>
              </a:srgbClr>
            </a:solidFill>
            <a:prstDash val="solid"/>
          </a:ln>
        </p:spPr>
      </p:sp>
      <p:sp>
        <p:nvSpPr>
          <p:cNvPr id="14" name="Text 10"/>
          <p:cNvSpPr/>
          <p:nvPr/>
        </p:nvSpPr>
        <p:spPr>
          <a:xfrm>
            <a:off x="257175" y="1917009"/>
            <a:ext cx="645812" cy="160734"/>
          </a:xfrm>
          <a:prstGeom prst="rect">
            <a:avLst/>
          </a:prstGeom>
          <a:noFill/>
          <a:ln/>
        </p:spPr>
        <p:txBody>
          <a:bodyPr wrap="square" lIns="85090" tIns="25527" rIns="85090" bIns="25527"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IN DESIGN</a:t>
            </a:r>
            <a:endParaRPr lang="en-US" sz="568" dirty="0"/>
          </a:p>
        </p:txBody>
      </p:sp>
      <p:sp>
        <p:nvSpPr>
          <p:cNvPr id="15" name="Text 11"/>
          <p:cNvSpPr/>
          <p:nvPr/>
        </p:nvSpPr>
        <p:spPr>
          <a:xfrm>
            <a:off x="960137" y="1938440"/>
            <a:ext cx="106799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20-week plan · A+ grade</a:t>
            </a:r>
            <a:endParaRPr lang="en-US" sz="568" dirty="0"/>
          </a:p>
        </p:txBody>
      </p:sp>
      <p:sp>
        <p:nvSpPr>
          <p:cNvPr id="16" name="Shape 12"/>
          <p:cNvSpPr/>
          <p:nvPr/>
        </p:nvSpPr>
        <p:spPr>
          <a:xfrm>
            <a:off x="257175" y="2227762"/>
            <a:ext cx="253603" cy="146447"/>
          </a:xfrm>
          <a:prstGeom prst="rect">
            <a:avLst/>
          </a:prstGeom>
          <a:solidFill>
            <a:srgbClr val="78350F">
              <a:alpha val="15000"/>
            </a:srgbClr>
          </a:solidFill>
          <a:ln w="9144">
            <a:solidFill>
              <a:srgbClr val="92400E"/>
            </a:solidFill>
            <a:prstDash val="solid"/>
          </a:ln>
        </p:spPr>
      </p:sp>
      <p:sp>
        <p:nvSpPr>
          <p:cNvPr id="17" name="Text 13"/>
          <p:cNvSpPr/>
          <p:nvPr/>
        </p:nvSpPr>
        <p:spPr>
          <a:xfrm>
            <a:off x="257175" y="2227762"/>
            <a:ext cx="253603"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GUI</a:t>
            </a:r>
            <a:endParaRPr lang="en-US" sz="568" dirty="0"/>
          </a:p>
        </p:txBody>
      </p:sp>
      <p:sp>
        <p:nvSpPr>
          <p:cNvPr id="18" name="Text 14"/>
          <p:cNvSpPr/>
          <p:nvPr/>
        </p:nvSpPr>
        <p:spPr>
          <a:xfrm>
            <a:off x="567928" y="2213474"/>
            <a:ext cx="2218134"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GUI Object Mapping Service</a:t>
            </a:r>
            <a:endParaRPr lang="en-US" sz="584" dirty="0"/>
          </a:p>
        </p:txBody>
      </p:sp>
      <p:sp>
        <p:nvSpPr>
          <p:cNvPr id="19" name="Text 15"/>
          <p:cNvSpPr/>
          <p:nvPr/>
        </p:nvSpPr>
        <p:spPr>
          <a:xfrm>
            <a:off x="567928" y="2359921"/>
            <a:ext cx="203418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5 classes · 5-tier selector strategy (ID → Name →</a:t>
            </a:r>
            <a:endParaRPr lang="en-US" sz="621" dirty="0"/>
          </a:p>
        </p:txBody>
      </p:sp>
      <p:sp>
        <p:nvSpPr>
          <p:cNvPr id="20" name="Text 16"/>
          <p:cNvSpPr/>
          <p:nvPr/>
        </p:nvSpPr>
        <p:spPr>
          <a:xfrm>
            <a:off x="567928" y="2359921"/>
            <a:ext cx="2207419" cy="233958"/>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CSS → XPath → AI fallback) for robust UI element</a:t>
            </a:r>
            <a:endParaRPr lang="en-US" sz="621" dirty="0"/>
          </a:p>
        </p:txBody>
      </p:sp>
      <p:sp>
        <p:nvSpPr>
          <p:cNvPr id="21" name="Text 17"/>
          <p:cNvSpPr/>
          <p:nvPr/>
        </p:nvSpPr>
        <p:spPr>
          <a:xfrm>
            <a:off x="567928" y="2617096"/>
            <a:ext cx="152519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identification across test frameworks.</a:t>
            </a:r>
            <a:endParaRPr lang="en-US" sz="621" dirty="0"/>
          </a:p>
        </p:txBody>
      </p:sp>
      <p:sp>
        <p:nvSpPr>
          <p:cNvPr id="22" name="Shape 18"/>
          <p:cNvSpPr/>
          <p:nvPr/>
        </p:nvSpPr>
        <p:spPr>
          <a:xfrm>
            <a:off x="257175" y="2792118"/>
            <a:ext cx="207169" cy="146447"/>
          </a:xfrm>
          <a:prstGeom prst="rect">
            <a:avLst/>
          </a:prstGeom>
          <a:solidFill>
            <a:srgbClr val="78350F">
              <a:alpha val="15000"/>
            </a:srgbClr>
          </a:solidFill>
          <a:ln w="9144">
            <a:solidFill>
              <a:srgbClr val="92400E"/>
            </a:solidFill>
            <a:prstDash val="solid"/>
          </a:ln>
        </p:spPr>
      </p:sp>
      <p:sp>
        <p:nvSpPr>
          <p:cNvPr id="23" name="Text 19"/>
          <p:cNvSpPr/>
          <p:nvPr/>
        </p:nvSpPr>
        <p:spPr>
          <a:xfrm>
            <a:off x="257175" y="2792118"/>
            <a:ext cx="207169"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DB</a:t>
            </a:r>
            <a:endParaRPr lang="en-US" sz="568" dirty="0"/>
          </a:p>
        </p:txBody>
      </p:sp>
      <p:sp>
        <p:nvSpPr>
          <p:cNvPr id="24" name="Text 20"/>
          <p:cNvSpPr/>
          <p:nvPr/>
        </p:nvSpPr>
        <p:spPr>
          <a:xfrm>
            <a:off x="521494" y="2777830"/>
            <a:ext cx="226456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Database Discovery Service</a:t>
            </a:r>
            <a:endParaRPr lang="en-US" sz="584" dirty="0"/>
          </a:p>
        </p:txBody>
      </p:sp>
      <p:sp>
        <p:nvSpPr>
          <p:cNvPr id="25" name="Text 21"/>
          <p:cNvSpPr/>
          <p:nvPr/>
        </p:nvSpPr>
        <p:spPr>
          <a:xfrm>
            <a:off x="521494" y="2924277"/>
            <a:ext cx="222349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4 classes · Multi-DB support (SQL Server, PostgreSQL,</a:t>
            </a:r>
            <a:endParaRPr lang="en-US" sz="621" dirty="0"/>
          </a:p>
        </p:txBody>
      </p:sp>
      <p:sp>
        <p:nvSpPr>
          <p:cNvPr id="26" name="Text 22"/>
          <p:cNvSpPr/>
          <p:nvPr/>
        </p:nvSpPr>
        <p:spPr>
          <a:xfrm>
            <a:off x="521494" y="3052865"/>
            <a:ext cx="217170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MySQL, SQLite). Automated schema introspection for</a:t>
            </a:r>
            <a:endParaRPr lang="en-US" sz="621" dirty="0"/>
          </a:p>
        </p:txBody>
      </p:sp>
      <p:sp>
        <p:nvSpPr>
          <p:cNvPr id="27" name="Text 23"/>
          <p:cNvSpPr/>
          <p:nvPr/>
        </p:nvSpPr>
        <p:spPr>
          <a:xfrm>
            <a:off x="521494" y="3181452"/>
            <a:ext cx="112871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data-driven test generation.</a:t>
            </a:r>
            <a:endParaRPr lang="en-US" sz="621" dirty="0"/>
          </a:p>
        </p:txBody>
      </p:sp>
      <p:sp>
        <p:nvSpPr>
          <p:cNvPr id="28" name="Shape 24"/>
          <p:cNvSpPr/>
          <p:nvPr/>
        </p:nvSpPr>
        <p:spPr>
          <a:xfrm>
            <a:off x="257175" y="3356474"/>
            <a:ext cx="253603" cy="146447"/>
          </a:xfrm>
          <a:prstGeom prst="rect">
            <a:avLst/>
          </a:prstGeom>
          <a:solidFill>
            <a:srgbClr val="78350F">
              <a:alpha val="15000"/>
            </a:srgbClr>
          </a:solidFill>
          <a:ln w="9144">
            <a:solidFill>
              <a:srgbClr val="92400E"/>
            </a:solidFill>
            <a:prstDash val="solid"/>
          </a:ln>
        </p:spPr>
      </p:sp>
      <p:sp>
        <p:nvSpPr>
          <p:cNvPr id="29" name="Text 25"/>
          <p:cNvSpPr/>
          <p:nvPr/>
        </p:nvSpPr>
        <p:spPr>
          <a:xfrm>
            <a:off x="257175" y="3356474"/>
            <a:ext cx="253603"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DBA</a:t>
            </a:r>
            <a:endParaRPr lang="en-US" sz="568" dirty="0"/>
          </a:p>
        </p:txBody>
      </p:sp>
      <p:sp>
        <p:nvSpPr>
          <p:cNvPr id="30" name="Text 26"/>
          <p:cNvSpPr/>
          <p:nvPr/>
        </p:nvSpPr>
        <p:spPr>
          <a:xfrm>
            <a:off x="567928" y="3342187"/>
            <a:ext cx="2218134"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DBA Work Item Orchestrator</a:t>
            </a:r>
            <a:endParaRPr lang="en-US" sz="584" dirty="0"/>
          </a:p>
        </p:txBody>
      </p:sp>
      <p:sp>
        <p:nvSpPr>
          <p:cNvPr id="31" name="Text 27"/>
          <p:cNvSpPr/>
          <p:nvPr/>
        </p:nvSpPr>
        <p:spPr>
          <a:xfrm>
            <a:off x="567928" y="3488634"/>
            <a:ext cx="214133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3 classes · Approval workflow for database-touching</a:t>
            </a:r>
            <a:endParaRPr lang="en-US" sz="621" dirty="0"/>
          </a:p>
        </p:txBody>
      </p:sp>
      <p:sp>
        <p:nvSpPr>
          <p:cNvPr id="32" name="Text 28"/>
          <p:cNvSpPr/>
          <p:nvPr/>
        </p:nvSpPr>
        <p:spPr>
          <a:xfrm>
            <a:off x="567928" y="3617221"/>
            <a:ext cx="1866305"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test operations. Prevents destructive test data</a:t>
            </a:r>
            <a:endParaRPr lang="en-US" sz="621" dirty="0"/>
          </a:p>
        </p:txBody>
      </p:sp>
      <p:sp>
        <p:nvSpPr>
          <p:cNvPr id="33" name="Text 29"/>
          <p:cNvSpPr/>
          <p:nvPr/>
        </p:nvSpPr>
        <p:spPr>
          <a:xfrm>
            <a:off x="567928" y="3745809"/>
            <a:ext cx="1421606"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generation without human sign-off.</a:t>
            </a:r>
            <a:endParaRPr lang="en-US" sz="621" dirty="0"/>
          </a:p>
        </p:txBody>
      </p:sp>
      <p:sp>
        <p:nvSpPr>
          <p:cNvPr id="34" name="Shape 30"/>
          <p:cNvSpPr/>
          <p:nvPr/>
        </p:nvSpPr>
        <p:spPr>
          <a:xfrm>
            <a:off x="257175" y="3920830"/>
            <a:ext cx="207169" cy="146447"/>
          </a:xfrm>
          <a:prstGeom prst="rect">
            <a:avLst/>
          </a:prstGeom>
          <a:solidFill>
            <a:srgbClr val="78350F">
              <a:alpha val="15000"/>
            </a:srgbClr>
          </a:solidFill>
          <a:ln w="9144">
            <a:solidFill>
              <a:srgbClr val="92400E"/>
            </a:solidFill>
            <a:prstDash val="solid"/>
          </a:ln>
        </p:spPr>
      </p:sp>
      <p:sp>
        <p:nvSpPr>
          <p:cNvPr id="35" name="Text 31"/>
          <p:cNvSpPr/>
          <p:nvPr/>
        </p:nvSpPr>
        <p:spPr>
          <a:xfrm>
            <a:off x="257175" y="3920830"/>
            <a:ext cx="207169"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D34D"/>
                </a:solidFill>
                <a:latin typeface="JetBrains Mono" pitchFamily="34" charset="0"/>
                <a:ea typeface="JetBrains Mono" pitchFamily="34" charset="-122"/>
                <a:cs typeface="JetBrains Mono" pitchFamily="34" charset="-120"/>
              </a:rPr>
              <a:t>QG</a:t>
            </a:r>
            <a:endParaRPr lang="en-US" sz="568" dirty="0"/>
          </a:p>
        </p:txBody>
      </p:sp>
      <p:sp>
        <p:nvSpPr>
          <p:cNvPr id="36" name="Text 32"/>
          <p:cNvSpPr/>
          <p:nvPr/>
        </p:nvSpPr>
        <p:spPr>
          <a:xfrm>
            <a:off x="521494" y="3906543"/>
            <a:ext cx="226456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Quality Gates</a:t>
            </a:r>
            <a:endParaRPr lang="en-US" sz="584" dirty="0"/>
          </a:p>
        </p:txBody>
      </p:sp>
      <p:sp>
        <p:nvSpPr>
          <p:cNvPr id="37" name="Text 33"/>
          <p:cNvSpPr/>
          <p:nvPr/>
        </p:nvSpPr>
        <p:spPr>
          <a:xfrm>
            <a:off x="521494" y="4052990"/>
            <a:ext cx="219848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Confidence floor thresholds, selector stability scoring,</a:t>
            </a:r>
            <a:endParaRPr lang="en-US" sz="621" dirty="0"/>
          </a:p>
        </p:txBody>
      </p:sp>
      <p:sp>
        <p:nvSpPr>
          <p:cNvPr id="38" name="Text 34"/>
          <p:cNvSpPr/>
          <p:nvPr/>
        </p:nvSpPr>
        <p:spPr>
          <a:xfrm>
            <a:off x="521494" y="4181577"/>
            <a:ext cx="220741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and test reliability metrics before any generated test is</a:t>
            </a:r>
            <a:endParaRPr lang="en-US" sz="621" dirty="0"/>
          </a:p>
        </p:txBody>
      </p:sp>
      <p:sp>
        <p:nvSpPr>
          <p:cNvPr id="39" name="Text 35"/>
          <p:cNvSpPr/>
          <p:nvPr/>
        </p:nvSpPr>
        <p:spPr>
          <a:xfrm>
            <a:off x="521494" y="4310165"/>
            <a:ext cx="114835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committed to the repository.</a:t>
            </a:r>
            <a:endParaRPr lang="en-US" sz="621" dirty="0"/>
          </a:p>
        </p:txBody>
      </p:sp>
      <p:sp>
        <p:nvSpPr>
          <p:cNvPr id="40" name="Shape 36"/>
          <p:cNvSpPr/>
          <p:nvPr/>
        </p:nvSpPr>
        <p:spPr>
          <a:xfrm>
            <a:off x="0" y="4628062"/>
            <a:ext cx="3043238" cy="428625"/>
          </a:xfrm>
          <a:prstGeom prst="rect">
            <a:avLst/>
          </a:prstGeom>
          <a:solidFill>
            <a:srgbClr val="080D14"/>
          </a:solidFill>
          <a:ln/>
        </p:spPr>
      </p:sp>
      <p:sp>
        <p:nvSpPr>
          <p:cNvPr id="41" name="Shape 37"/>
          <p:cNvSpPr/>
          <p:nvPr/>
        </p:nvSpPr>
        <p:spPr>
          <a:xfrm>
            <a:off x="0" y="4628062"/>
            <a:ext cx="3043238" cy="7144"/>
          </a:xfrm>
          <a:prstGeom prst="rect">
            <a:avLst/>
          </a:prstGeom>
          <a:solidFill>
            <a:srgbClr val="1E293B"/>
          </a:solidFill>
          <a:ln/>
        </p:spPr>
      </p:sp>
      <p:sp>
        <p:nvSpPr>
          <p:cNvPr id="42" name="Text 38"/>
          <p:cNvSpPr/>
          <p:nvPr/>
        </p:nvSpPr>
        <p:spPr>
          <a:xfrm>
            <a:off x="257175" y="4692355"/>
            <a:ext cx="597229"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59E0B"/>
                </a:solidFill>
                <a:latin typeface="JetBrains Mono" pitchFamily="34" charset="0"/>
                <a:ea typeface="JetBrains Mono" pitchFamily="34" charset="-122"/>
                <a:cs typeface="JetBrains Mono" pitchFamily="34" charset="-120"/>
              </a:rPr>
              <a:t>12</a:t>
            </a:r>
            <a:endParaRPr lang="en-US" sz="987" dirty="0"/>
          </a:p>
        </p:txBody>
      </p:sp>
      <p:sp>
        <p:nvSpPr>
          <p:cNvPr id="43" name="Text 39"/>
          <p:cNvSpPr/>
          <p:nvPr/>
        </p:nvSpPr>
        <p:spPr>
          <a:xfrm>
            <a:off x="257175" y="4895952"/>
            <a:ext cx="597229"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NEW CLASSES</a:t>
            </a:r>
            <a:endParaRPr lang="en-US" sz="568" dirty="0"/>
          </a:p>
        </p:txBody>
      </p:sp>
      <p:sp>
        <p:nvSpPr>
          <p:cNvPr id="44" name="Text 40"/>
          <p:cNvSpPr/>
          <p:nvPr/>
        </p:nvSpPr>
        <p:spPr>
          <a:xfrm>
            <a:off x="997279" y="4692355"/>
            <a:ext cx="1031574"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59E0B"/>
                </a:solidFill>
                <a:latin typeface="JetBrains Mono" pitchFamily="34" charset="0"/>
                <a:ea typeface="JetBrains Mono" pitchFamily="34" charset="-122"/>
                <a:cs typeface="JetBrains Mono" pitchFamily="34" charset="-120"/>
              </a:rPr>
              <a:t>96</a:t>
            </a:r>
            <a:endParaRPr lang="en-US" sz="987" dirty="0"/>
          </a:p>
        </p:txBody>
      </p:sp>
      <p:sp>
        <p:nvSpPr>
          <p:cNvPr id="45" name="Text 41"/>
          <p:cNvSpPr/>
          <p:nvPr/>
        </p:nvSpPr>
        <p:spPr>
          <a:xfrm>
            <a:off x="997279" y="4895952"/>
            <a:ext cx="1031574"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ACCEPTANCE CRITERIA</a:t>
            </a:r>
            <a:endParaRPr lang="en-US" sz="568" dirty="0"/>
          </a:p>
        </p:txBody>
      </p:sp>
      <p:sp>
        <p:nvSpPr>
          <p:cNvPr id="46" name="Text 42"/>
          <p:cNvSpPr/>
          <p:nvPr/>
        </p:nvSpPr>
        <p:spPr>
          <a:xfrm>
            <a:off x="2171728" y="4692355"/>
            <a:ext cx="434346"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59E0B"/>
                </a:solidFill>
                <a:latin typeface="JetBrains Mono" pitchFamily="34" charset="0"/>
                <a:ea typeface="JetBrains Mono" pitchFamily="34" charset="-122"/>
                <a:cs typeface="JetBrains Mono" pitchFamily="34" charset="-120"/>
              </a:rPr>
              <a:t>20w</a:t>
            </a:r>
            <a:endParaRPr lang="en-US" sz="987" dirty="0"/>
          </a:p>
        </p:txBody>
      </p:sp>
      <p:sp>
        <p:nvSpPr>
          <p:cNvPr id="47" name="Text 43"/>
          <p:cNvSpPr/>
          <p:nvPr/>
        </p:nvSpPr>
        <p:spPr>
          <a:xfrm>
            <a:off x="2171728" y="4895952"/>
            <a:ext cx="434346"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TIMELINE</a:t>
            </a:r>
            <a:endParaRPr lang="en-US" sz="568" dirty="0"/>
          </a:p>
        </p:txBody>
      </p:sp>
      <p:sp>
        <p:nvSpPr>
          <p:cNvPr id="48" name="Text 44"/>
          <p:cNvSpPr/>
          <p:nvPr/>
        </p:nvSpPr>
        <p:spPr>
          <a:xfrm>
            <a:off x="3307556" y="1371600"/>
            <a:ext cx="2528888" cy="301823"/>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3B82F6"/>
                </a:solidFill>
                <a:latin typeface="JetBrains Mono" pitchFamily="34" charset="0"/>
                <a:ea typeface="JetBrains Mono" pitchFamily="34" charset="-122"/>
                <a:cs typeface="JetBrains Mono" pitchFamily="34" charset="-120"/>
              </a:rPr>
              <a:t>v4.2</a:t>
            </a:r>
            <a:endParaRPr lang="en-US" sz="1602" dirty="0"/>
          </a:p>
        </p:txBody>
      </p:sp>
      <p:sp>
        <p:nvSpPr>
          <p:cNvPr id="49" name="Text 45"/>
          <p:cNvSpPr/>
          <p:nvPr/>
        </p:nvSpPr>
        <p:spPr>
          <a:xfrm>
            <a:off x="3307556" y="1701998"/>
            <a:ext cx="2528888" cy="157860"/>
          </a:xfrm>
          <a:prstGeom prst="rect">
            <a:avLst/>
          </a:prstGeom>
          <a:noFill/>
          <a:ln/>
        </p:spPr>
        <p:txBody>
          <a:bodyPr wrap="none" lIns="0" tIns="0" rIns="0" bIns="0" rtlCol="0" anchor="t">
            <a:spAutoFit/>
          </a:bodyPr>
          <a:lstStyle/>
          <a:p>
            <a:pPr algn="l" indent="0" marL="0">
              <a:lnSpc>
                <a:spcPts val="1200"/>
              </a:lnSpc>
              <a:buNone/>
            </a:pPr>
            <a:r>
              <a:rPr lang="en-US" sz="834" b="1" dirty="0">
                <a:solidFill>
                  <a:srgbClr val="FFFFFF"/>
                </a:solidFill>
                <a:latin typeface="Space Grotesk" pitchFamily="34" charset="0"/>
                <a:ea typeface="Space Grotesk" pitchFamily="34" charset="-122"/>
                <a:cs typeface="Space Grotesk" pitchFamily="34" charset="-120"/>
              </a:rPr>
              <a:t>Distributed Agent Execution</a:t>
            </a:r>
            <a:endParaRPr lang="en-US" sz="834" dirty="0"/>
          </a:p>
        </p:txBody>
      </p:sp>
      <p:sp>
        <p:nvSpPr>
          <p:cNvPr id="50" name="Shape 46"/>
          <p:cNvSpPr/>
          <p:nvPr/>
        </p:nvSpPr>
        <p:spPr>
          <a:xfrm>
            <a:off x="3307556" y="1917009"/>
            <a:ext cx="537232" cy="160734"/>
          </a:xfrm>
          <a:prstGeom prst="rect">
            <a:avLst/>
          </a:prstGeom>
          <a:solidFill>
            <a:srgbClr val="3B82F6">
              <a:alpha val="8000"/>
            </a:srgbClr>
          </a:solidFill>
          <a:ln w="9144">
            <a:solidFill>
              <a:srgbClr val="3B82F6">
                <a:alpha val="25000"/>
              </a:srgbClr>
            </a:solidFill>
            <a:prstDash val="solid"/>
          </a:ln>
        </p:spPr>
      </p:sp>
      <p:sp>
        <p:nvSpPr>
          <p:cNvPr id="51" name="Text 47"/>
          <p:cNvSpPr/>
          <p:nvPr/>
        </p:nvSpPr>
        <p:spPr>
          <a:xfrm>
            <a:off x="3307556" y="1917009"/>
            <a:ext cx="537232" cy="160734"/>
          </a:xfrm>
          <a:prstGeom prst="rect">
            <a:avLst/>
          </a:prstGeom>
          <a:noFill/>
          <a:ln/>
        </p:spPr>
        <p:txBody>
          <a:bodyPr wrap="square" lIns="85090" tIns="25527" rIns="85090" bIns="25527"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PLANNED</a:t>
            </a:r>
            <a:endParaRPr lang="en-US" sz="568" dirty="0"/>
          </a:p>
        </p:txBody>
      </p:sp>
      <p:sp>
        <p:nvSpPr>
          <p:cNvPr id="52" name="Text 48"/>
          <p:cNvSpPr/>
          <p:nvPr/>
        </p:nvSpPr>
        <p:spPr>
          <a:xfrm>
            <a:off x="3901939" y="1938440"/>
            <a:ext cx="139303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Post v4.1 · Architecture phase</a:t>
            </a:r>
            <a:endParaRPr lang="en-US" sz="568" dirty="0"/>
          </a:p>
        </p:txBody>
      </p:sp>
      <p:sp>
        <p:nvSpPr>
          <p:cNvPr id="53" name="Shape 49"/>
          <p:cNvSpPr/>
          <p:nvPr/>
        </p:nvSpPr>
        <p:spPr>
          <a:xfrm>
            <a:off x="3307556" y="2227762"/>
            <a:ext cx="300038" cy="146447"/>
          </a:xfrm>
          <a:prstGeom prst="rect">
            <a:avLst/>
          </a:prstGeom>
          <a:solidFill>
            <a:srgbClr val="1E3A5F">
              <a:alpha val="15000"/>
            </a:srgbClr>
          </a:solidFill>
          <a:ln w="9144">
            <a:solidFill>
              <a:srgbClr val="1D4ED8"/>
            </a:solidFill>
            <a:prstDash val="solid"/>
          </a:ln>
        </p:spPr>
      </p:sp>
      <p:sp>
        <p:nvSpPr>
          <p:cNvPr id="54" name="Text 50"/>
          <p:cNvSpPr/>
          <p:nvPr/>
        </p:nvSpPr>
        <p:spPr>
          <a:xfrm>
            <a:off x="3307556" y="2227762"/>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DIST</a:t>
            </a:r>
            <a:endParaRPr lang="en-US" sz="568" dirty="0"/>
          </a:p>
        </p:txBody>
      </p:sp>
      <p:sp>
        <p:nvSpPr>
          <p:cNvPr id="55" name="Text 51"/>
          <p:cNvSpPr/>
          <p:nvPr/>
        </p:nvSpPr>
        <p:spPr>
          <a:xfrm>
            <a:off x="3664744" y="2213474"/>
            <a:ext cx="2171700"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Multi-Machine Agent Fleet</a:t>
            </a:r>
            <a:endParaRPr lang="en-US" sz="584" dirty="0"/>
          </a:p>
        </p:txBody>
      </p:sp>
      <p:sp>
        <p:nvSpPr>
          <p:cNvPr id="56" name="Text 52"/>
          <p:cNvSpPr/>
          <p:nvPr/>
        </p:nvSpPr>
        <p:spPr>
          <a:xfrm>
            <a:off x="3664744" y="2359921"/>
            <a:ext cx="208061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Deploy agent instances across multiple Windows 11</a:t>
            </a:r>
            <a:endParaRPr lang="en-US" sz="621" dirty="0"/>
          </a:p>
        </p:txBody>
      </p:sp>
      <p:sp>
        <p:nvSpPr>
          <p:cNvPr id="57" name="Text 53"/>
          <p:cNvSpPr/>
          <p:nvPr/>
        </p:nvSpPr>
        <p:spPr>
          <a:xfrm>
            <a:off x="3664744" y="2488509"/>
            <a:ext cx="187344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machines. Centralised Omni Command Center</a:t>
            </a:r>
            <a:endParaRPr lang="en-US" sz="621" dirty="0"/>
          </a:p>
        </p:txBody>
      </p:sp>
      <p:sp>
        <p:nvSpPr>
          <p:cNvPr id="58" name="Text 54"/>
          <p:cNvSpPr/>
          <p:nvPr/>
        </p:nvSpPr>
        <p:spPr>
          <a:xfrm>
            <a:off x="3664744" y="2617096"/>
            <a:ext cx="18466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governs all nodes from a single control plane.</a:t>
            </a:r>
            <a:endParaRPr lang="en-US" sz="621" dirty="0"/>
          </a:p>
        </p:txBody>
      </p:sp>
      <p:sp>
        <p:nvSpPr>
          <p:cNvPr id="59" name="Shape 55"/>
          <p:cNvSpPr/>
          <p:nvPr/>
        </p:nvSpPr>
        <p:spPr>
          <a:xfrm>
            <a:off x="3307556" y="2792118"/>
            <a:ext cx="207169" cy="146447"/>
          </a:xfrm>
          <a:prstGeom prst="rect">
            <a:avLst/>
          </a:prstGeom>
          <a:solidFill>
            <a:srgbClr val="1E3A5F">
              <a:alpha val="15000"/>
            </a:srgbClr>
          </a:solidFill>
          <a:ln w="9144">
            <a:solidFill>
              <a:srgbClr val="1D4ED8"/>
            </a:solidFill>
            <a:prstDash val="solid"/>
          </a:ln>
        </p:spPr>
      </p:sp>
      <p:sp>
        <p:nvSpPr>
          <p:cNvPr id="60" name="Text 56"/>
          <p:cNvSpPr/>
          <p:nvPr/>
        </p:nvSpPr>
        <p:spPr>
          <a:xfrm>
            <a:off x="3307556" y="2792118"/>
            <a:ext cx="207169"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LB</a:t>
            </a:r>
            <a:endParaRPr lang="en-US" sz="568" dirty="0"/>
          </a:p>
        </p:txBody>
      </p:sp>
      <p:sp>
        <p:nvSpPr>
          <p:cNvPr id="61" name="Text 57"/>
          <p:cNvSpPr/>
          <p:nvPr/>
        </p:nvSpPr>
        <p:spPr>
          <a:xfrm>
            <a:off x="3571875" y="2777830"/>
            <a:ext cx="226456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Work Item Load Balancing</a:t>
            </a:r>
            <a:endParaRPr lang="en-US" sz="584" dirty="0"/>
          </a:p>
        </p:txBody>
      </p:sp>
      <p:sp>
        <p:nvSpPr>
          <p:cNvPr id="62" name="Text 58"/>
          <p:cNvSpPr/>
          <p:nvPr/>
        </p:nvSpPr>
        <p:spPr>
          <a:xfrm>
            <a:off x="3571875" y="2924277"/>
            <a:ext cx="212883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Intelligent distribution of work items across available</a:t>
            </a:r>
            <a:endParaRPr lang="en-US" sz="621" dirty="0"/>
          </a:p>
        </p:txBody>
      </p:sp>
      <p:sp>
        <p:nvSpPr>
          <p:cNvPr id="63" name="Text 59"/>
          <p:cNvSpPr/>
          <p:nvPr/>
        </p:nvSpPr>
        <p:spPr>
          <a:xfrm>
            <a:off x="3571875" y="3052865"/>
            <a:ext cx="211097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agents based on capability profile, current load, and</a:t>
            </a:r>
            <a:endParaRPr lang="en-US" sz="621" dirty="0"/>
          </a:p>
        </p:txBody>
      </p:sp>
      <p:sp>
        <p:nvSpPr>
          <p:cNvPr id="64" name="Text 60"/>
          <p:cNvSpPr/>
          <p:nvPr/>
        </p:nvSpPr>
        <p:spPr>
          <a:xfrm>
            <a:off x="3571875" y="3181452"/>
            <a:ext cx="203061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geographic proximity to the Azure DevOps tenant.</a:t>
            </a:r>
            <a:endParaRPr lang="en-US" sz="621" dirty="0"/>
          </a:p>
        </p:txBody>
      </p:sp>
      <p:sp>
        <p:nvSpPr>
          <p:cNvPr id="65" name="Shape 61"/>
          <p:cNvSpPr/>
          <p:nvPr/>
        </p:nvSpPr>
        <p:spPr>
          <a:xfrm>
            <a:off x="3307556" y="3356474"/>
            <a:ext cx="300038" cy="146447"/>
          </a:xfrm>
          <a:prstGeom prst="rect">
            <a:avLst/>
          </a:prstGeom>
          <a:solidFill>
            <a:srgbClr val="1E3A5F">
              <a:alpha val="15000"/>
            </a:srgbClr>
          </a:solidFill>
          <a:ln w="9144">
            <a:solidFill>
              <a:srgbClr val="1D4ED8"/>
            </a:solidFill>
            <a:prstDash val="solid"/>
          </a:ln>
        </p:spPr>
      </p:sp>
      <p:sp>
        <p:nvSpPr>
          <p:cNvPr id="66" name="Text 62"/>
          <p:cNvSpPr/>
          <p:nvPr/>
        </p:nvSpPr>
        <p:spPr>
          <a:xfrm>
            <a:off x="3307556" y="3356474"/>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SYNC</a:t>
            </a:r>
            <a:endParaRPr lang="en-US" sz="568" dirty="0"/>
          </a:p>
        </p:txBody>
      </p:sp>
      <p:sp>
        <p:nvSpPr>
          <p:cNvPr id="67" name="Text 63"/>
          <p:cNvSpPr/>
          <p:nvPr/>
        </p:nvSpPr>
        <p:spPr>
          <a:xfrm>
            <a:off x="3664744" y="3342187"/>
            <a:ext cx="2171700"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Cross-Node State Synchronisation</a:t>
            </a:r>
            <a:endParaRPr lang="en-US" sz="584" dirty="0"/>
          </a:p>
        </p:txBody>
      </p:sp>
      <p:sp>
        <p:nvSpPr>
          <p:cNvPr id="68" name="Text 64"/>
          <p:cNvSpPr/>
          <p:nvPr/>
        </p:nvSpPr>
        <p:spPr>
          <a:xfrm>
            <a:off x="3664744" y="3488634"/>
            <a:ext cx="208240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Shared SQLite-compatible state store with conflict-</a:t>
            </a:r>
            <a:endParaRPr lang="en-US" sz="621" dirty="0"/>
          </a:p>
        </p:txBody>
      </p:sp>
      <p:sp>
        <p:nvSpPr>
          <p:cNvPr id="69" name="Text 65"/>
          <p:cNvSpPr/>
          <p:nvPr/>
        </p:nvSpPr>
        <p:spPr>
          <a:xfrm>
            <a:off x="3664744" y="3617221"/>
            <a:ext cx="189488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free replicated data type (CRDT) semantics for</a:t>
            </a:r>
            <a:endParaRPr lang="en-US" sz="621" dirty="0"/>
          </a:p>
        </p:txBody>
      </p:sp>
      <p:sp>
        <p:nvSpPr>
          <p:cNvPr id="70" name="Text 66"/>
          <p:cNvSpPr/>
          <p:nvPr/>
        </p:nvSpPr>
        <p:spPr>
          <a:xfrm>
            <a:off x="3664744" y="3745809"/>
            <a:ext cx="124122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distributed agent coordination.</a:t>
            </a:r>
            <a:endParaRPr lang="en-US" sz="621" dirty="0"/>
          </a:p>
        </p:txBody>
      </p:sp>
      <p:sp>
        <p:nvSpPr>
          <p:cNvPr id="71" name="Shape 67"/>
          <p:cNvSpPr/>
          <p:nvPr/>
        </p:nvSpPr>
        <p:spPr>
          <a:xfrm>
            <a:off x="3307556" y="3920830"/>
            <a:ext cx="300038" cy="146447"/>
          </a:xfrm>
          <a:prstGeom prst="rect">
            <a:avLst/>
          </a:prstGeom>
          <a:solidFill>
            <a:srgbClr val="1E3A5F">
              <a:alpha val="15000"/>
            </a:srgbClr>
          </a:solidFill>
          <a:ln w="9144">
            <a:solidFill>
              <a:srgbClr val="1D4ED8"/>
            </a:solidFill>
            <a:prstDash val="solid"/>
          </a:ln>
        </p:spPr>
      </p:sp>
      <p:sp>
        <p:nvSpPr>
          <p:cNvPr id="72" name="Text 68"/>
          <p:cNvSpPr/>
          <p:nvPr/>
        </p:nvSpPr>
        <p:spPr>
          <a:xfrm>
            <a:off x="3307556" y="3920830"/>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TELE</a:t>
            </a:r>
            <a:endParaRPr lang="en-US" sz="568" dirty="0"/>
          </a:p>
        </p:txBody>
      </p:sp>
      <p:sp>
        <p:nvSpPr>
          <p:cNvPr id="73" name="Text 69"/>
          <p:cNvSpPr/>
          <p:nvPr/>
        </p:nvSpPr>
        <p:spPr>
          <a:xfrm>
            <a:off x="3664744" y="3906543"/>
            <a:ext cx="2171700"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Fleet Telemetry Aggregation</a:t>
            </a:r>
            <a:endParaRPr lang="en-US" sz="584" dirty="0"/>
          </a:p>
        </p:txBody>
      </p:sp>
      <p:sp>
        <p:nvSpPr>
          <p:cNvPr id="74" name="Text 70"/>
          <p:cNvSpPr/>
          <p:nvPr/>
        </p:nvSpPr>
        <p:spPr>
          <a:xfrm>
            <a:off x="3664744" y="4052990"/>
            <a:ext cx="199846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OpenTelemetry traces and metrics from all nodes</a:t>
            </a:r>
            <a:endParaRPr lang="en-US" sz="621" dirty="0"/>
          </a:p>
        </p:txBody>
      </p:sp>
      <p:sp>
        <p:nvSpPr>
          <p:cNvPr id="75" name="Text 71"/>
          <p:cNvSpPr/>
          <p:nvPr/>
        </p:nvSpPr>
        <p:spPr>
          <a:xfrm>
            <a:off x="3664744" y="4181577"/>
            <a:ext cx="199489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aggregated into the Omni SDLC Pulse panel with</a:t>
            </a:r>
            <a:endParaRPr lang="en-US" sz="621" dirty="0"/>
          </a:p>
        </p:txBody>
      </p:sp>
      <p:sp>
        <p:nvSpPr>
          <p:cNvPr id="76" name="Text 72"/>
          <p:cNvSpPr/>
          <p:nvPr/>
        </p:nvSpPr>
        <p:spPr>
          <a:xfrm>
            <a:off x="3664744" y="4181577"/>
            <a:ext cx="2164556" cy="233958"/>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per-node health indicators.</a:t>
            </a:r>
            <a:endParaRPr lang="en-US" sz="621" dirty="0"/>
          </a:p>
        </p:txBody>
      </p:sp>
      <p:sp>
        <p:nvSpPr>
          <p:cNvPr id="77" name="Shape 73"/>
          <p:cNvSpPr/>
          <p:nvPr/>
        </p:nvSpPr>
        <p:spPr>
          <a:xfrm>
            <a:off x="3050381" y="4622704"/>
            <a:ext cx="3043238" cy="433983"/>
          </a:xfrm>
          <a:prstGeom prst="rect">
            <a:avLst/>
          </a:prstGeom>
          <a:solidFill>
            <a:srgbClr val="080D14"/>
          </a:solidFill>
          <a:ln/>
        </p:spPr>
      </p:sp>
      <p:sp>
        <p:nvSpPr>
          <p:cNvPr id="78" name="Shape 74"/>
          <p:cNvSpPr/>
          <p:nvPr/>
        </p:nvSpPr>
        <p:spPr>
          <a:xfrm>
            <a:off x="3050381" y="4622704"/>
            <a:ext cx="3043238" cy="7144"/>
          </a:xfrm>
          <a:prstGeom prst="rect">
            <a:avLst/>
          </a:prstGeom>
          <a:solidFill>
            <a:srgbClr val="1E293B"/>
          </a:solidFill>
          <a:ln/>
        </p:spPr>
      </p:sp>
      <p:sp>
        <p:nvSpPr>
          <p:cNvPr id="79" name="Text 75"/>
          <p:cNvSpPr/>
          <p:nvPr/>
        </p:nvSpPr>
        <p:spPr>
          <a:xfrm>
            <a:off x="3307556" y="4686998"/>
            <a:ext cx="597229" cy="194667"/>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3B82F6"/>
                </a:solidFill>
                <a:latin typeface="JetBrains Mono" pitchFamily="34" charset="0"/>
                <a:ea typeface="JetBrains Mono" pitchFamily="34" charset="-122"/>
                <a:cs typeface="JetBrains Mono" pitchFamily="34" charset="-120"/>
              </a:rPr>
              <a:t>∞</a:t>
            </a:r>
            <a:endParaRPr lang="en-US" sz="987" dirty="0"/>
          </a:p>
        </p:txBody>
      </p:sp>
      <p:sp>
        <p:nvSpPr>
          <p:cNvPr id="80" name="Text 76"/>
          <p:cNvSpPr/>
          <p:nvPr/>
        </p:nvSpPr>
        <p:spPr>
          <a:xfrm>
            <a:off x="3307556" y="4895952"/>
            <a:ext cx="597229"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AGENT NODES</a:t>
            </a:r>
            <a:endParaRPr lang="en-US" sz="568" dirty="0"/>
          </a:p>
        </p:txBody>
      </p:sp>
      <p:sp>
        <p:nvSpPr>
          <p:cNvPr id="81" name="Text 77"/>
          <p:cNvSpPr/>
          <p:nvPr/>
        </p:nvSpPr>
        <p:spPr>
          <a:xfrm>
            <a:off x="4047660" y="4686998"/>
            <a:ext cx="705808"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3B82F6"/>
                </a:solidFill>
                <a:latin typeface="JetBrains Mono" pitchFamily="34" charset="0"/>
                <a:ea typeface="JetBrains Mono" pitchFamily="34" charset="-122"/>
                <a:cs typeface="JetBrains Mono" pitchFamily="34" charset="-120"/>
              </a:rPr>
              <a:t>1</a:t>
            </a:r>
            <a:endParaRPr lang="en-US" sz="987" dirty="0"/>
          </a:p>
        </p:txBody>
      </p:sp>
      <p:sp>
        <p:nvSpPr>
          <p:cNvPr id="82" name="Text 78"/>
          <p:cNvSpPr/>
          <p:nvPr/>
        </p:nvSpPr>
        <p:spPr>
          <a:xfrm>
            <a:off x="4047660" y="4890595"/>
            <a:ext cx="705808"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CONTROL PLANE</a:t>
            </a:r>
            <a:endParaRPr lang="en-US" sz="568" dirty="0"/>
          </a:p>
        </p:txBody>
      </p:sp>
      <p:sp>
        <p:nvSpPr>
          <p:cNvPr id="83" name="Text 79"/>
          <p:cNvSpPr/>
          <p:nvPr/>
        </p:nvSpPr>
        <p:spPr>
          <a:xfrm>
            <a:off x="4896343" y="4686998"/>
            <a:ext cx="542925"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3B82F6"/>
                </a:solidFill>
                <a:latin typeface="JetBrains Mono" pitchFamily="34" charset="0"/>
                <a:ea typeface="JetBrains Mono" pitchFamily="34" charset="-122"/>
                <a:cs typeface="JetBrains Mono" pitchFamily="34" charset="-120"/>
              </a:rPr>
              <a:t>0</a:t>
            </a:r>
            <a:endParaRPr lang="en-US" sz="987" dirty="0"/>
          </a:p>
        </p:txBody>
      </p:sp>
      <p:sp>
        <p:nvSpPr>
          <p:cNvPr id="84" name="Text 80"/>
          <p:cNvSpPr/>
          <p:nvPr/>
        </p:nvSpPr>
        <p:spPr>
          <a:xfrm>
            <a:off x="4896343" y="4890595"/>
            <a:ext cx="5429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CLOUD DEPS</a:t>
            </a:r>
            <a:endParaRPr lang="en-US" sz="568" dirty="0"/>
          </a:p>
        </p:txBody>
      </p:sp>
      <p:sp>
        <p:nvSpPr>
          <p:cNvPr id="85" name="Text 81"/>
          <p:cNvSpPr/>
          <p:nvPr/>
        </p:nvSpPr>
        <p:spPr>
          <a:xfrm>
            <a:off x="6357938" y="1371600"/>
            <a:ext cx="2528888" cy="301823"/>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EF4444"/>
                </a:solidFill>
                <a:latin typeface="JetBrains Mono" pitchFamily="34" charset="0"/>
                <a:ea typeface="JetBrains Mono" pitchFamily="34" charset="-122"/>
                <a:cs typeface="JetBrains Mono" pitchFamily="34" charset="-120"/>
              </a:rPr>
              <a:t>v4.4</a:t>
            </a:r>
            <a:endParaRPr lang="en-US" sz="1602" dirty="0"/>
          </a:p>
        </p:txBody>
      </p:sp>
      <p:sp>
        <p:nvSpPr>
          <p:cNvPr id="86" name="Text 82"/>
          <p:cNvSpPr/>
          <p:nvPr/>
        </p:nvSpPr>
        <p:spPr>
          <a:xfrm>
            <a:off x="6357938" y="1701998"/>
            <a:ext cx="2528888" cy="157860"/>
          </a:xfrm>
          <a:prstGeom prst="rect">
            <a:avLst/>
          </a:prstGeom>
          <a:noFill/>
          <a:ln/>
        </p:spPr>
        <p:txBody>
          <a:bodyPr wrap="none" lIns="0" tIns="0" rIns="0" bIns="0" rtlCol="0" anchor="t">
            <a:spAutoFit/>
          </a:bodyPr>
          <a:lstStyle/>
          <a:p>
            <a:pPr algn="l" indent="0" marL="0">
              <a:lnSpc>
                <a:spcPts val="1200"/>
              </a:lnSpc>
              <a:buNone/>
            </a:pPr>
            <a:r>
              <a:rPr lang="en-US" sz="834" b="1" dirty="0">
                <a:solidFill>
                  <a:srgbClr val="FFFFFF"/>
                </a:solidFill>
                <a:latin typeface="Space Grotesk" pitchFamily="34" charset="0"/>
                <a:ea typeface="Space Grotesk" pitchFamily="34" charset="-122"/>
                <a:cs typeface="Space Grotesk" pitchFamily="34" charset="-120"/>
              </a:rPr>
              <a:t>Security Hardening</a:t>
            </a:r>
            <a:endParaRPr lang="en-US" sz="834" dirty="0"/>
          </a:p>
        </p:txBody>
      </p:sp>
      <p:sp>
        <p:nvSpPr>
          <p:cNvPr id="87" name="Shape 83"/>
          <p:cNvSpPr/>
          <p:nvPr/>
        </p:nvSpPr>
        <p:spPr>
          <a:xfrm>
            <a:off x="6357938" y="1917009"/>
            <a:ext cx="537232" cy="160734"/>
          </a:xfrm>
          <a:prstGeom prst="rect">
            <a:avLst/>
          </a:prstGeom>
          <a:solidFill>
            <a:srgbClr val="EF4444">
              <a:alpha val="8000"/>
            </a:srgbClr>
          </a:solidFill>
          <a:ln w="9144">
            <a:solidFill>
              <a:srgbClr val="EF4444">
                <a:alpha val="25000"/>
              </a:srgbClr>
            </a:solidFill>
            <a:prstDash val="solid"/>
          </a:ln>
        </p:spPr>
      </p:sp>
      <p:sp>
        <p:nvSpPr>
          <p:cNvPr id="88" name="Text 84"/>
          <p:cNvSpPr/>
          <p:nvPr/>
        </p:nvSpPr>
        <p:spPr>
          <a:xfrm>
            <a:off x="6357938" y="1917009"/>
            <a:ext cx="537232" cy="160734"/>
          </a:xfrm>
          <a:prstGeom prst="rect">
            <a:avLst/>
          </a:prstGeom>
          <a:noFill/>
          <a:ln/>
        </p:spPr>
        <p:txBody>
          <a:bodyPr wrap="square" lIns="85090" tIns="25527" rIns="85090" bIns="25527" rtlCol="0" anchor="t">
            <a:spAutoFit/>
          </a:bodyPr>
          <a:lstStyle/>
          <a:p>
            <a:pPr algn="l" indent="0" marL="0">
              <a:lnSpc>
                <a:spcPts val="700"/>
              </a:lnSpc>
              <a:buNone/>
            </a:pPr>
            <a:r>
              <a:rPr lang="en-US" sz="568" spc="1" kern="0" dirty="0">
                <a:solidFill>
                  <a:srgbClr val="EF4444"/>
                </a:solidFill>
                <a:latin typeface="JetBrains Mono" pitchFamily="34" charset="0"/>
                <a:ea typeface="JetBrains Mono" pitchFamily="34" charset="-122"/>
                <a:cs typeface="JetBrains Mono" pitchFamily="34" charset="-120"/>
              </a:rPr>
              <a:t>PLANNED</a:t>
            </a:r>
            <a:endParaRPr lang="en-US" sz="568" dirty="0"/>
          </a:p>
        </p:txBody>
      </p:sp>
      <p:sp>
        <p:nvSpPr>
          <p:cNvPr id="89" name="Text 85"/>
          <p:cNvSpPr/>
          <p:nvPr/>
        </p:nvSpPr>
        <p:spPr>
          <a:xfrm>
            <a:off x="6952320" y="1938440"/>
            <a:ext cx="120729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Post v4.2 · Security phase</a:t>
            </a:r>
            <a:endParaRPr lang="en-US" sz="568" dirty="0"/>
          </a:p>
        </p:txBody>
      </p:sp>
      <p:sp>
        <p:nvSpPr>
          <p:cNvPr id="90" name="Shape 86"/>
          <p:cNvSpPr/>
          <p:nvPr/>
        </p:nvSpPr>
        <p:spPr>
          <a:xfrm>
            <a:off x="6357938" y="2227762"/>
            <a:ext cx="253603" cy="146447"/>
          </a:xfrm>
          <a:prstGeom prst="rect">
            <a:avLst/>
          </a:prstGeom>
          <a:solidFill>
            <a:srgbClr val="7F1D1D">
              <a:alpha val="15000"/>
            </a:srgbClr>
          </a:solidFill>
          <a:ln w="9144">
            <a:solidFill>
              <a:srgbClr val="991B1B"/>
            </a:solidFill>
            <a:prstDash val="solid"/>
          </a:ln>
        </p:spPr>
      </p:sp>
      <p:sp>
        <p:nvSpPr>
          <p:cNvPr id="91" name="Text 87"/>
          <p:cNvSpPr/>
          <p:nvPr/>
        </p:nvSpPr>
        <p:spPr>
          <a:xfrm>
            <a:off x="6357938" y="2227762"/>
            <a:ext cx="253603"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A5A5"/>
                </a:solidFill>
                <a:latin typeface="JetBrains Mono" pitchFamily="34" charset="0"/>
                <a:ea typeface="JetBrains Mono" pitchFamily="34" charset="-122"/>
                <a:cs typeface="JetBrains Mono" pitchFamily="34" charset="-120"/>
              </a:rPr>
              <a:t>PEN</a:t>
            </a:r>
            <a:endParaRPr lang="en-US" sz="568" dirty="0"/>
          </a:p>
        </p:txBody>
      </p:sp>
      <p:sp>
        <p:nvSpPr>
          <p:cNvPr id="92" name="Text 88"/>
          <p:cNvSpPr/>
          <p:nvPr/>
        </p:nvSpPr>
        <p:spPr>
          <a:xfrm>
            <a:off x="6668691" y="2213474"/>
            <a:ext cx="2218134"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Penetration Testing Module</a:t>
            </a:r>
            <a:endParaRPr lang="en-US" sz="584" dirty="0"/>
          </a:p>
        </p:txBody>
      </p:sp>
      <p:sp>
        <p:nvSpPr>
          <p:cNvPr id="93" name="Text 89"/>
          <p:cNvSpPr/>
          <p:nvPr/>
        </p:nvSpPr>
        <p:spPr>
          <a:xfrm>
            <a:off x="6668691" y="2359921"/>
            <a:ext cx="216277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Automated OWASP-aligned penetration testing of the</a:t>
            </a:r>
            <a:endParaRPr lang="en-US" sz="621" dirty="0"/>
          </a:p>
        </p:txBody>
      </p:sp>
      <p:sp>
        <p:nvSpPr>
          <p:cNvPr id="94" name="Text 90"/>
          <p:cNvSpPr/>
          <p:nvPr/>
        </p:nvSpPr>
        <p:spPr>
          <a:xfrm>
            <a:off x="6668691" y="2488509"/>
            <a:ext cx="203954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Agent Host API surface, Azure DevOps integration</a:t>
            </a:r>
            <a:endParaRPr lang="en-US" sz="621" dirty="0"/>
          </a:p>
        </p:txBody>
      </p:sp>
      <p:sp>
        <p:nvSpPr>
          <p:cNvPr id="95" name="Text 91"/>
          <p:cNvSpPr/>
          <p:nvPr/>
        </p:nvSpPr>
        <p:spPr>
          <a:xfrm>
            <a:off x="6668691" y="2617096"/>
            <a:ext cx="16180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layer, and Omni WebSocket control bus.</a:t>
            </a:r>
            <a:endParaRPr lang="en-US" sz="621" dirty="0"/>
          </a:p>
        </p:txBody>
      </p:sp>
      <p:sp>
        <p:nvSpPr>
          <p:cNvPr id="96" name="Shape 92"/>
          <p:cNvSpPr/>
          <p:nvPr/>
        </p:nvSpPr>
        <p:spPr>
          <a:xfrm>
            <a:off x="6357938" y="2792118"/>
            <a:ext cx="300038" cy="146447"/>
          </a:xfrm>
          <a:prstGeom prst="rect">
            <a:avLst/>
          </a:prstGeom>
          <a:solidFill>
            <a:srgbClr val="7F1D1D">
              <a:alpha val="15000"/>
            </a:srgbClr>
          </a:solidFill>
          <a:ln w="9144">
            <a:solidFill>
              <a:srgbClr val="991B1B"/>
            </a:solidFill>
            <a:prstDash val="solid"/>
          </a:ln>
        </p:spPr>
      </p:sp>
      <p:sp>
        <p:nvSpPr>
          <p:cNvPr id="97" name="Text 93"/>
          <p:cNvSpPr/>
          <p:nvPr/>
        </p:nvSpPr>
        <p:spPr>
          <a:xfrm>
            <a:off x="6357938" y="2792118"/>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A5A5"/>
                </a:solidFill>
                <a:latin typeface="JetBrains Mono" pitchFamily="34" charset="0"/>
                <a:ea typeface="JetBrains Mono" pitchFamily="34" charset="-122"/>
                <a:cs typeface="JetBrains Mono" pitchFamily="34" charset="-120"/>
              </a:rPr>
              <a:t>SAST</a:t>
            </a:r>
            <a:endParaRPr lang="en-US" sz="568" dirty="0"/>
          </a:p>
        </p:txBody>
      </p:sp>
      <p:sp>
        <p:nvSpPr>
          <p:cNvPr id="98" name="Text 94"/>
          <p:cNvSpPr/>
          <p:nvPr/>
        </p:nvSpPr>
        <p:spPr>
          <a:xfrm>
            <a:off x="6715125" y="2777830"/>
            <a:ext cx="2171700"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Static Analysis Integration</a:t>
            </a:r>
            <a:endParaRPr lang="en-US" sz="584" dirty="0"/>
          </a:p>
        </p:txBody>
      </p:sp>
      <p:sp>
        <p:nvSpPr>
          <p:cNvPr id="99" name="Text 95"/>
          <p:cNvSpPr/>
          <p:nvPr/>
        </p:nvSpPr>
        <p:spPr>
          <a:xfrm>
            <a:off x="6715125" y="2924277"/>
            <a:ext cx="2077045"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SAST pipeline integrated into the SDLC Automation</a:t>
            </a:r>
            <a:endParaRPr lang="en-US" sz="621" dirty="0"/>
          </a:p>
        </p:txBody>
      </p:sp>
      <p:sp>
        <p:nvSpPr>
          <p:cNvPr id="100" name="Text 96"/>
          <p:cNvSpPr/>
          <p:nvPr/>
        </p:nvSpPr>
        <p:spPr>
          <a:xfrm>
            <a:off x="6715125" y="3052865"/>
            <a:ext cx="186987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capability — scanning generated code before</a:t>
            </a:r>
            <a:endParaRPr lang="en-US" sz="621" dirty="0"/>
          </a:p>
        </p:txBody>
      </p:sp>
      <p:sp>
        <p:nvSpPr>
          <p:cNvPr id="101" name="Text 97"/>
          <p:cNvSpPr/>
          <p:nvPr/>
        </p:nvSpPr>
        <p:spPr>
          <a:xfrm>
            <a:off x="6715125" y="3052865"/>
            <a:ext cx="2169914" cy="233958"/>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commit with Semgrep and Roslyn Analyzers.</a:t>
            </a:r>
            <a:endParaRPr lang="en-US" sz="621" dirty="0"/>
          </a:p>
        </p:txBody>
      </p:sp>
      <p:sp>
        <p:nvSpPr>
          <p:cNvPr id="102" name="Shape 98"/>
          <p:cNvSpPr/>
          <p:nvPr/>
        </p:nvSpPr>
        <p:spPr>
          <a:xfrm>
            <a:off x="6357938" y="3356474"/>
            <a:ext cx="300038" cy="146447"/>
          </a:xfrm>
          <a:prstGeom prst="rect">
            <a:avLst/>
          </a:prstGeom>
          <a:solidFill>
            <a:srgbClr val="7F1D1D">
              <a:alpha val="15000"/>
            </a:srgbClr>
          </a:solidFill>
          <a:ln w="9144">
            <a:solidFill>
              <a:srgbClr val="991B1B"/>
            </a:solidFill>
            <a:prstDash val="solid"/>
          </a:ln>
        </p:spPr>
      </p:sp>
      <p:sp>
        <p:nvSpPr>
          <p:cNvPr id="103" name="Text 99"/>
          <p:cNvSpPr/>
          <p:nvPr/>
        </p:nvSpPr>
        <p:spPr>
          <a:xfrm>
            <a:off x="6357938" y="3356474"/>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A5A5"/>
                </a:solidFill>
                <a:latin typeface="JetBrains Mono" pitchFamily="34" charset="0"/>
                <a:ea typeface="JetBrains Mono" pitchFamily="34" charset="-122"/>
                <a:cs typeface="JetBrains Mono" pitchFamily="34" charset="-120"/>
              </a:rPr>
              <a:t>SBOM</a:t>
            </a:r>
            <a:endParaRPr lang="en-US" sz="568" dirty="0"/>
          </a:p>
        </p:txBody>
      </p:sp>
      <p:sp>
        <p:nvSpPr>
          <p:cNvPr id="104" name="Text 100"/>
          <p:cNvSpPr/>
          <p:nvPr/>
        </p:nvSpPr>
        <p:spPr>
          <a:xfrm>
            <a:off x="6715125" y="3342187"/>
            <a:ext cx="2171700"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Automated SBOM Generation</a:t>
            </a:r>
            <a:endParaRPr lang="en-US" sz="584" dirty="0"/>
          </a:p>
        </p:txBody>
      </p:sp>
      <p:sp>
        <p:nvSpPr>
          <p:cNvPr id="105" name="Text 101"/>
          <p:cNvSpPr/>
          <p:nvPr/>
        </p:nvSpPr>
        <p:spPr>
          <a:xfrm>
            <a:off x="6715125" y="3488634"/>
            <a:ext cx="2077045"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CycloneDX 1.6 SBOM generated on every build and</a:t>
            </a:r>
            <a:endParaRPr lang="en-US" sz="621" dirty="0"/>
          </a:p>
        </p:txBody>
      </p:sp>
      <p:sp>
        <p:nvSpPr>
          <p:cNvPr id="106" name="Text 102"/>
          <p:cNvSpPr/>
          <p:nvPr/>
        </p:nvSpPr>
        <p:spPr>
          <a:xfrm>
            <a:off x="6715125" y="3617221"/>
            <a:ext cx="183237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published to the repository. CVE annotations</a:t>
            </a:r>
            <a:endParaRPr lang="en-US" sz="621" dirty="0"/>
          </a:p>
        </p:txBody>
      </p:sp>
      <p:sp>
        <p:nvSpPr>
          <p:cNvPr id="107" name="Text 103"/>
          <p:cNvSpPr/>
          <p:nvPr/>
        </p:nvSpPr>
        <p:spPr>
          <a:xfrm>
            <a:off x="6715125" y="3617221"/>
            <a:ext cx="2159198" cy="233958"/>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sourced from OSV and NVD databases.</a:t>
            </a:r>
            <a:endParaRPr lang="en-US" sz="621" dirty="0"/>
          </a:p>
        </p:txBody>
      </p:sp>
      <p:sp>
        <p:nvSpPr>
          <p:cNvPr id="108" name="Shape 104"/>
          <p:cNvSpPr/>
          <p:nvPr/>
        </p:nvSpPr>
        <p:spPr>
          <a:xfrm>
            <a:off x="6357938" y="3920830"/>
            <a:ext cx="346472" cy="146447"/>
          </a:xfrm>
          <a:prstGeom prst="rect">
            <a:avLst/>
          </a:prstGeom>
          <a:solidFill>
            <a:srgbClr val="7F1D1D">
              <a:alpha val="15000"/>
            </a:srgbClr>
          </a:solidFill>
          <a:ln w="9144">
            <a:solidFill>
              <a:srgbClr val="991B1B"/>
            </a:solidFill>
            <a:prstDash val="solid"/>
          </a:ln>
        </p:spPr>
      </p:sp>
      <p:sp>
        <p:nvSpPr>
          <p:cNvPr id="109" name="Text 105"/>
          <p:cNvSpPr/>
          <p:nvPr/>
        </p:nvSpPr>
        <p:spPr>
          <a:xfrm>
            <a:off x="6357938" y="3920830"/>
            <a:ext cx="346472"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CA5A5"/>
                </a:solidFill>
                <a:latin typeface="JetBrains Mono" pitchFamily="34" charset="0"/>
                <a:ea typeface="JetBrains Mono" pitchFamily="34" charset="-122"/>
                <a:cs typeface="JetBrains Mono" pitchFamily="34" charset="-120"/>
              </a:rPr>
              <a:t>AUDIT</a:t>
            </a:r>
            <a:endParaRPr lang="en-US" sz="568" dirty="0"/>
          </a:p>
        </p:txBody>
      </p:sp>
      <p:sp>
        <p:nvSpPr>
          <p:cNvPr id="110" name="Text 106"/>
          <p:cNvSpPr/>
          <p:nvPr/>
        </p:nvSpPr>
        <p:spPr>
          <a:xfrm>
            <a:off x="6761559" y="3906543"/>
            <a:ext cx="2125266"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Immutable Audit Log</a:t>
            </a:r>
            <a:endParaRPr lang="en-US" sz="584" dirty="0"/>
          </a:p>
        </p:txBody>
      </p:sp>
      <p:sp>
        <p:nvSpPr>
          <p:cNvPr id="111" name="Text 107"/>
          <p:cNvSpPr/>
          <p:nvPr/>
        </p:nvSpPr>
        <p:spPr>
          <a:xfrm>
            <a:off x="6761559" y="4052990"/>
            <a:ext cx="177879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Append-only audit trail for all agent actions,</a:t>
            </a:r>
            <a:endParaRPr lang="en-US" sz="621" dirty="0"/>
          </a:p>
        </p:txBody>
      </p:sp>
      <p:sp>
        <p:nvSpPr>
          <p:cNvPr id="112" name="Text 108"/>
          <p:cNvSpPr/>
          <p:nvPr/>
        </p:nvSpPr>
        <p:spPr>
          <a:xfrm>
            <a:off x="6761559" y="4181577"/>
            <a:ext cx="209133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intervention approvals/rejections, and configuration</a:t>
            </a:r>
            <a:endParaRPr lang="en-US" sz="621" dirty="0"/>
          </a:p>
        </p:txBody>
      </p:sp>
      <p:sp>
        <p:nvSpPr>
          <p:cNvPr id="113" name="Text 109"/>
          <p:cNvSpPr/>
          <p:nvPr/>
        </p:nvSpPr>
        <p:spPr>
          <a:xfrm>
            <a:off x="6761559" y="4310165"/>
            <a:ext cx="188416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changes — tamper-evident with cryptographic</a:t>
            </a:r>
            <a:endParaRPr lang="en-US" sz="621" dirty="0"/>
          </a:p>
        </p:txBody>
      </p:sp>
      <p:sp>
        <p:nvSpPr>
          <p:cNvPr id="114" name="Text 110"/>
          <p:cNvSpPr/>
          <p:nvPr/>
        </p:nvSpPr>
        <p:spPr>
          <a:xfrm>
            <a:off x="6761559" y="4438752"/>
            <a:ext cx="36611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chaining.</a:t>
            </a:r>
            <a:endParaRPr lang="en-US" sz="621" dirty="0"/>
          </a:p>
        </p:txBody>
      </p:sp>
      <p:sp>
        <p:nvSpPr>
          <p:cNvPr id="115" name="Shape 111"/>
          <p:cNvSpPr/>
          <p:nvPr/>
        </p:nvSpPr>
        <p:spPr>
          <a:xfrm>
            <a:off x="6100763" y="4613774"/>
            <a:ext cx="3043238" cy="428625"/>
          </a:xfrm>
          <a:prstGeom prst="rect">
            <a:avLst/>
          </a:prstGeom>
          <a:solidFill>
            <a:srgbClr val="080D14"/>
          </a:solidFill>
          <a:ln/>
        </p:spPr>
      </p:sp>
      <p:sp>
        <p:nvSpPr>
          <p:cNvPr id="116" name="Shape 112"/>
          <p:cNvSpPr/>
          <p:nvPr/>
        </p:nvSpPr>
        <p:spPr>
          <a:xfrm>
            <a:off x="6100763" y="4613774"/>
            <a:ext cx="3043238" cy="7144"/>
          </a:xfrm>
          <a:prstGeom prst="rect">
            <a:avLst/>
          </a:prstGeom>
          <a:solidFill>
            <a:srgbClr val="1E293B"/>
          </a:solidFill>
          <a:ln/>
        </p:spPr>
      </p:sp>
      <p:sp>
        <p:nvSpPr>
          <p:cNvPr id="117" name="Text 113"/>
          <p:cNvSpPr/>
          <p:nvPr/>
        </p:nvSpPr>
        <p:spPr>
          <a:xfrm>
            <a:off x="6357938" y="4670924"/>
            <a:ext cx="868691"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EF4444"/>
                </a:solidFill>
                <a:latin typeface="JetBrains Mono" pitchFamily="34" charset="0"/>
                <a:ea typeface="JetBrains Mono" pitchFamily="34" charset="-122"/>
                <a:cs typeface="JetBrains Mono" pitchFamily="34" charset="-120"/>
              </a:rPr>
              <a:t>4</a:t>
            </a:r>
            <a:endParaRPr lang="en-US" sz="987" dirty="0"/>
          </a:p>
        </p:txBody>
      </p:sp>
      <p:sp>
        <p:nvSpPr>
          <p:cNvPr id="118" name="Text 114"/>
          <p:cNvSpPr/>
          <p:nvPr/>
        </p:nvSpPr>
        <p:spPr>
          <a:xfrm>
            <a:off x="6357938" y="4874521"/>
            <a:ext cx="86869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SECURITY MODULES</a:t>
            </a:r>
            <a:endParaRPr lang="en-US" sz="568" dirty="0"/>
          </a:p>
        </p:txBody>
      </p:sp>
      <p:sp>
        <p:nvSpPr>
          <p:cNvPr id="119" name="Text 115"/>
          <p:cNvSpPr/>
          <p:nvPr/>
        </p:nvSpPr>
        <p:spPr>
          <a:xfrm>
            <a:off x="7369504" y="4670924"/>
            <a:ext cx="760112"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EF4444"/>
                </a:solidFill>
                <a:latin typeface="JetBrains Mono" pitchFamily="34" charset="0"/>
                <a:ea typeface="JetBrains Mono" pitchFamily="34" charset="-122"/>
                <a:cs typeface="JetBrains Mono" pitchFamily="34" charset="-120"/>
              </a:rPr>
              <a:t>WCAG</a:t>
            </a:r>
            <a:endParaRPr lang="en-US" sz="987" dirty="0"/>
          </a:p>
        </p:txBody>
      </p:sp>
      <p:sp>
        <p:nvSpPr>
          <p:cNvPr id="120" name="Text 116"/>
          <p:cNvSpPr/>
          <p:nvPr/>
        </p:nvSpPr>
        <p:spPr>
          <a:xfrm>
            <a:off x="7369504" y="4874521"/>
            <a:ext cx="76011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2.2 AAA TARGET</a:t>
            </a:r>
            <a:endParaRPr lang="en-US" sz="568" dirty="0"/>
          </a:p>
        </p:txBody>
      </p:sp>
      <p:sp>
        <p:nvSpPr>
          <p:cNvPr id="121" name="Text 117"/>
          <p:cNvSpPr/>
          <p:nvPr/>
        </p:nvSpPr>
        <p:spPr>
          <a:xfrm>
            <a:off x="8272490" y="4670924"/>
            <a:ext cx="542925" cy="189309"/>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EF4444"/>
                </a:solidFill>
                <a:latin typeface="JetBrains Mono" pitchFamily="34" charset="0"/>
                <a:ea typeface="JetBrains Mono" pitchFamily="34" charset="-122"/>
                <a:cs typeface="JetBrains Mono" pitchFamily="34" charset="-120"/>
              </a:rPr>
              <a:t>0</a:t>
            </a:r>
            <a:endParaRPr lang="en-US" sz="987" dirty="0"/>
          </a:p>
        </p:txBody>
      </p:sp>
      <p:sp>
        <p:nvSpPr>
          <p:cNvPr id="122" name="Text 118"/>
          <p:cNvSpPr/>
          <p:nvPr/>
        </p:nvSpPr>
        <p:spPr>
          <a:xfrm>
            <a:off x="8272490" y="4874521"/>
            <a:ext cx="542925"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KNOWN CVES</a:t>
            </a:r>
            <a:endParaRPr lang="en-US" sz="568" dirty="0"/>
          </a:p>
        </p:txBody>
      </p:sp>
      <p:sp>
        <p:nvSpPr>
          <p:cNvPr id="123" name="Shape 119"/>
          <p:cNvSpPr/>
          <p:nvPr/>
        </p:nvSpPr>
        <p:spPr>
          <a:xfrm>
            <a:off x="0" y="5035255"/>
            <a:ext cx="9144000" cy="285750"/>
          </a:xfrm>
          <a:prstGeom prst="rect">
            <a:avLst/>
          </a:prstGeom>
          <a:solidFill>
            <a:srgbClr val="080D14"/>
          </a:solidFill>
          <a:ln/>
        </p:spPr>
      </p:sp>
      <p:sp>
        <p:nvSpPr>
          <p:cNvPr id="124" name="Shape 120"/>
          <p:cNvSpPr/>
          <p:nvPr/>
        </p:nvSpPr>
        <p:spPr>
          <a:xfrm>
            <a:off x="0" y="5035255"/>
            <a:ext cx="9144000" cy="7144"/>
          </a:xfrm>
          <a:prstGeom prst="rect">
            <a:avLst/>
          </a:prstGeom>
          <a:solidFill>
            <a:srgbClr val="1E293B"/>
          </a:solidFill>
          <a:ln/>
        </p:spPr>
      </p:sp>
      <p:sp>
        <p:nvSpPr>
          <p:cNvPr id="125" name="Text 121"/>
          <p:cNvSpPr/>
          <p:nvPr/>
        </p:nvSpPr>
        <p:spPr>
          <a:xfrm>
            <a:off x="642938" y="5074546"/>
            <a:ext cx="1305883" cy="207169"/>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v3.1–v3.4</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Complete · 45 </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classes</a:t>
            </a:r>
            <a:endParaRPr lang="en-US" sz="534" dirty="0"/>
          </a:p>
        </p:txBody>
      </p:sp>
      <p:sp>
        <p:nvSpPr>
          <p:cNvPr id="126" name="Text 122"/>
          <p:cNvSpPr/>
          <p:nvPr/>
        </p:nvSpPr>
        <p:spPr>
          <a:xfrm>
            <a:off x="2313152" y="5074546"/>
            <a:ext cx="1305883" cy="207169"/>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v4.1</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In Design · 20-week </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plan</a:t>
            </a:r>
            <a:endParaRPr lang="en-US" sz="534" dirty="0"/>
          </a:p>
        </p:txBody>
      </p:sp>
      <p:sp>
        <p:nvSpPr>
          <p:cNvPr id="127" name="Text 123"/>
          <p:cNvSpPr/>
          <p:nvPr/>
        </p:nvSpPr>
        <p:spPr>
          <a:xfrm>
            <a:off x="3983366" y="5074546"/>
            <a:ext cx="1305883" cy="207169"/>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v4.2</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Planned · Distributed </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execution</a:t>
            </a:r>
            <a:endParaRPr lang="en-US" sz="534" dirty="0"/>
          </a:p>
        </p:txBody>
      </p:sp>
      <p:sp>
        <p:nvSpPr>
          <p:cNvPr id="128" name="Text 124"/>
          <p:cNvSpPr/>
          <p:nvPr/>
        </p:nvSpPr>
        <p:spPr>
          <a:xfrm>
            <a:off x="5653580" y="5074546"/>
            <a:ext cx="1305883" cy="207169"/>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v4.4</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Planned · Security </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hardening</a:t>
            </a:r>
            <a:endParaRPr lang="en-US" sz="534" dirty="0"/>
          </a:p>
        </p:txBody>
      </p:sp>
      <p:sp>
        <p:nvSpPr>
          <p:cNvPr id="129" name="Text 125"/>
          <p:cNvSpPr/>
          <p:nvPr/>
        </p:nvSpPr>
        <p:spPr>
          <a:xfrm>
            <a:off x="7323795" y="5074546"/>
            <a:ext cx="1305883" cy="207169"/>
          </a:xfrm>
          <a:prstGeom prst="rect">
            <a:avLst/>
          </a:prstGeom>
          <a:noFill/>
          <a:ln/>
        </p:spPr>
        <p:txBody>
          <a:bodyPr wrap="square" lIns="0" tIns="0" rIns="0" bIns="0" rtlCol="0" anchor="t">
            <a:spAutoFit/>
          </a:bodyPr>
          <a:lstStyle/>
          <a:p>
            <a:pPr algn="l" indent="0" marL="0">
              <a:lnSpc>
                <a:spcPts val="700"/>
              </a:lnSpc>
              <a:buNone/>
            </a:pPr>
            <a:r>
              <a:rPr lang="en-US" sz="534" b="1" dirty="0">
                <a:solidFill>
                  <a:srgbClr val="94A3B8"/>
                </a:solidFill>
                <a:latin typeface="JetBrains Mono" pitchFamily="34" charset="0"/>
                <a:ea typeface="JetBrains Mono" pitchFamily="34" charset="-122"/>
                <a:cs typeface="JetBrains Mono" pitchFamily="34" charset="-120"/>
              </a:rPr>
              <a:t>v5.0</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Concept · Judge Model + </a:t>
            </a:r>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Training Arena</a:t>
            </a:r>
            <a:endParaRPr lang="en-US" sz="534" dirty="0"/>
          </a:p>
        </p:txBody>
      </p:sp>
      <p:sp>
        <p:nvSpPr>
          <p:cNvPr id="130" name="Text 126"/>
          <p:cNvSpPr/>
          <p:nvPr/>
        </p:nvSpPr>
        <p:spPr>
          <a:xfrm>
            <a:off x="8304609" y="5117409"/>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15 / 18</a:t>
            </a:r>
            <a:endParaRPr lang="en-US" sz="56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971550"/>
          </a:xfrm>
          <a:prstGeom prst="rect">
            <a:avLst/>
          </a:prstGeom>
          <a:solidFill>
            <a:srgbClr val="000000">
              <a:alpha val="0"/>
            </a:srgbClr>
          </a:solidFill>
          <a:ln/>
        </p:spPr>
      </p:sp>
      <p:sp>
        <p:nvSpPr>
          <p:cNvPr id="5" name="Shape 1"/>
          <p:cNvSpPr/>
          <p:nvPr/>
        </p:nvSpPr>
        <p:spPr>
          <a:xfrm>
            <a:off x="0" y="964406"/>
            <a:ext cx="9144000" cy="7144"/>
          </a:xfrm>
          <a:prstGeom prst="rect">
            <a:avLst/>
          </a:prstGeom>
          <a:solidFill>
            <a:srgbClr val="1E293B"/>
          </a:solidFill>
          <a:ln/>
        </p:spPr>
      </p:sp>
      <p:sp>
        <p:nvSpPr>
          <p:cNvPr id="6" name="Text 2"/>
          <p:cNvSpPr/>
          <p:nvPr/>
        </p:nvSpPr>
        <p:spPr>
          <a:xfrm>
            <a:off x="514350" y="257175"/>
            <a:ext cx="4711303"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AUTONOMOUS.ML // DEPLOYMENT</a:t>
            </a:r>
            <a:endParaRPr lang="en-US" sz="568" dirty="0"/>
          </a:p>
        </p:txBody>
      </p:sp>
      <p:sp>
        <p:nvSpPr>
          <p:cNvPr id="7" name="Text 3"/>
          <p:cNvSpPr/>
          <p:nvPr/>
        </p:nvSpPr>
        <p:spPr>
          <a:xfrm>
            <a:off x="514350" y="403622"/>
            <a:ext cx="4711303"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Deployment Options</a:t>
            </a:r>
            <a:endParaRPr lang="en-US" sz="1705" dirty="0"/>
          </a:p>
        </p:txBody>
      </p:sp>
      <p:sp>
        <p:nvSpPr>
          <p:cNvPr id="8" name="Text 4"/>
          <p:cNvSpPr/>
          <p:nvPr/>
        </p:nvSpPr>
        <p:spPr>
          <a:xfrm>
            <a:off x="514350" y="757238"/>
            <a:ext cx="4711303" cy="121444"/>
          </a:xfrm>
          <a:prstGeom prst="rect">
            <a:avLst/>
          </a:prstGeom>
          <a:noFill/>
          <a:ln/>
        </p:spPr>
        <p:txBody>
          <a:bodyPr wrap="none" lIns="0" tIns="0" rIns="0" bIns="0" rtlCol="0" anchor="t">
            <a:spAutoFit/>
          </a:bodyPr>
          <a:lstStyle/>
          <a:p>
            <a:pPr algn="l" indent="0" marL="0">
              <a:lnSpc>
                <a:spcPts val="900"/>
              </a:lnSpc>
              <a:buNone/>
            </a:pPr>
            <a:r>
              <a:rPr lang="en-US" sz="727" dirty="0">
                <a:solidFill>
                  <a:srgbClr val="94A3B8"/>
                </a:solidFill>
                <a:latin typeface="Inter" pitchFamily="34" charset="0"/>
                <a:ea typeface="Inter" pitchFamily="34" charset="-122"/>
                <a:cs typeface="Inter" pitchFamily="34" charset="-120"/>
              </a:rPr>
              <a:t>Three deployment paths — all fully on-premises, zero cloud dependencies, zero external API costs.</a:t>
            </a:r>
            <a:endParaRPr lang="en-US" sz="727" dirty="0"/>
          </a:p>
        </p:txBody>
      </p:sp>
      <p:sp>
        <p:nvSpPr>
          <p:cNvPr id="9" name="Shape 5"/>
          <p:cNvSpPr/>
          <p:nvPr/>
        </p:nvSpPr>
        <p:spPr>
          <a:xfrm>
            <a:off x="7437341" y="671513"/>
            <a:ext cx="1192309" cy="207169"/>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7437341" y="671513"/>
            <a:ext cx="1192309" cy="207169"/>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100% ON-PREMISES</a:t>
            </a:r>
            <a:endParaRPr lang="en-US" sz="568" dirty="0"/>
          </a:p>
        </p:txBody>
      </p:sp>
      <p:sp>
        <p:nvSpPr>
          <p:cNvPr id="11" name="Text 7"/>
          <p:cNvSpPr/>
          <p:nvPr/>
        </p:nvSpPr>
        <p:spPr>
          <a:xfrm>
            <a:off x="171450" y="1171575"/>
            <a:ext cx="270033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01 // NATIVE</a:t>
            </a:r>
            <a:endParaRPr lang="en-US" sz="568" dirty="0"/>
          </a:p>
        </p:txBody>
      </p:sp>
      <p:sp>
        <p:nvSpPr>
          <p:cNvPr id="12" name="Text 8"/>
          <p:cNvSpPr/>
          <p:nvPr/>
        </p:nvSpPr>
        <p:spPr>
          <a:xfrm>
            <a:off x="171450" y="1318022"/>
            <a:ext cx="270033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Windows 11 Native</a:t>
            </a:r>
            <a:endParaRPr lang="en-US" sz="987" dirty="0"/>
          </a:p>
        </p:txBody>
      </p:sp>
      <p:sp>
        <p:nvSpPr>
          <p:cNvPr id="13" name="Text 9"/>
          <p:cNvSpPr/>
          <p:nvPr/>
        </p:nvSpPr>
        <p:spPr>
          <a:xfrm>
            <a:off x="171450" y="1528763"/>
            <a:ext cx="2700338" cy="105370"/>
          </a:xfrm>
          <a:prstGeom prst="rect">
            <a:avLst/>
          </a:prstGeom>
          <a:noFill/>
          <a:ln/>
        </p:spPr>
        <p:txBody>
          <a:bodyPr wrap="non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.NET 8.0 · Windows Service</a:t>
            </a:r>
            <a:endParaRPr lang="en-US" sz="621" dirty="0"/>
          </a:p>
        </p:txBody>
      </p:sp>
      <p:sp>
        <p:nvSpPr>
          <p:cNvPr id="14" name="Text 10"/>
          <p:cNvSpPr/>
          <p:nvPr/>
        </p:nvSpPr>
        <p:spPr>
          <a:xfrm>
            <a:off x="235744" y="1812727"/>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Runtime</a:t>
            </a:r>
            <a:endParaRPr lang="en-US" sz="584" dirty="0"/>
          </a:p>
        </p:txBody>
      </p:sp>
      <p:sp>
        <p:nvSpPr>
          <p:cNvPr id="15" name="Text 11"/>
          <p:cNvSpPr/>
          <p:nvPr/>
        </p:nvSpPr>
        <p:spPr>
          <a:xfrm>
            <a:off x="235744" y="1959173"/>
            <a:ext cx="239672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.NET 8.0 on Windows 11 — runs as a Windows Service with</a:t>
            </a:r>
            <a:endParaRPr lang="en-US" sz="621" dirty="0"/>
          </a:p>
        </p:txBody>
      </p:sp>
      <p:sp>
        <p:nvSpPr>
          <p:cNvPr id="16" name="Text 12"/>
          <p:cNvSpPr/>
          <p:nvPr/>
        </p:nvSpPr>
        <p:spPr>
          <a:xfrm>
            <a:off x="235744" y="2087761"/>
            <a:ext cx="111799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automatic restart on failure.</a:t>
            </a:r>
            <a:endParaRPr lang="en-US" sz="621" dirty="0"/>
          </a:p>
        </p:txBody>
      </p:sp>
      <p:sp>
        <p:nvSpPr>
          <p:cNvPr id="17" name="Text 13"/>
          <p:cNvSpPr/>
          <p:nvPr/>
        </p:nvSpPr>
        <p:spPr>
          <a:xfrm>
            <a:off x="235744" y="2219920"/>
            <a:ext cx="2664619" cy="117872"/>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sc create AgentHost binPath="agent.exe"</a:t>
            </a:r>
            <a:endParaRPr lang="en-US" sz="568" dirty="0"/>
          </a:p>
        </p:txBody>
      </p:sp>
      <p:sp>
        <p:nvSpPr>
          <p:cNvPr id="18" name="Text 14"/>
          <p:cNvSpPr/>
          <p:nvPr/>
        </p:nvSpPr>
        <p:spPr>
          <a:xfrm>
            <a:off x="235744" y="2380655"/>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AI Models — Local via Ollama</a:t>
            </a:r>
            <a:endParaRPr lang="en-US" sz="584" dirty="0"/>
          </a:p>
        </p:txBody>
      </p:sp>
      <p:sp>
        <p:nvSpPr>
          <p:cNvPr id="19" name="Text 15"/>
          <p:cNvSpPr/>
          <p:nvPr/>
        </p:nvSpPr>
        <p:spPr>
          <a:xfrm>
            <a:off x="235744" y="2527102"/>
            <a:ext cx="258068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Granite 4, Phi-3, Llama 3 8B/70B served by Ollama on the same</a:t>
            </a:r>
            <a:endParaRPr lang="en-US" sz="621" dirty="0"/>
          </a:p>
        </p:txBody>
      </p:sp>
      <p:sp>
        <p:nvSpPr>
          <p:cNvPr id="20" name="Text 16"/>
          <p:cNvSpPr/>
          <p:nvPr/>
        </p:nvSpPr>
        <p:spPr>
          <a:xfrm>
            <a:off x="235744" y="2655689"/>
            <a:ext cx="1796653"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machine. CPU-optimised quantised weights.</a:t>
            </a:r>
            <a:endParaRPr lang="en-US" sz="621" dirty="0"/>
          </a:p>
        </p:txBody>
      </p:sp>
      <p:sp>
        <p:nvSpPr>
          <p:cNvPr id="21" name="Text 17"/>
          <p:cNvSpPr/>
          <p:nvPr/>
        </p:nvSpPr>
        <p:spPr>
          <a:xfrm>
            <a:off x="235744" y="2787848"/>
            <a:ext cx="2664619" cy="117872"/>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ollama pull granite4:latest</a:t>
            </a:r>
            <a:endParaRPr lang="en-US" sz="568" dirty="0"/>
          </a:p>
        </p:txBody>
      </p:sp>
      <p:sp>
        <p:nvSpPr>
          <p:cNvPr id="22" name="Text 18"/>
          <p:cNvSpPr/>
          <p:nvPr/>
        </p:nvSpPr>
        <p:spPr>
          <a:xfrm>
            <a:off x="235744" y="2948583"/>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Configuration</a:t>
            </a:r>
            <a:endParaRPr lang="en-US" sz="584" dirty="0"/>
          </a:p>
        </p:txBody>
      </p:sp>
      <p:sp>
        <p:nvSpPr>
          <p:cNvPr id="23" name="Text 19"/>
          <p:cNvSpPr/>
          <p:nvPr/>
        </p:nvSpPr>
        <p:spPr>
          <a:xfrm>
            <a:off x="235744" y="3095030"/>
            <a:ext cx="56792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All settings in</a:t>
            </a:r>
            <a:endParaRPr lang="en-US" sz="621" dirty="0"/>
          </a:p>
        </p:txBody>
      </p:sp>
      <p:sp>
        <p:nvSpPr>
          <p:cNvPr id="24" name="Text 20"/>
          <p:cNvSpPr/>
          <p:nvPr/>
        </p:nvSpPr>
        <p:spPr>
          <a:xfrm>
            <a:off x="803672" y="3098602"/>
            <a:ext cx="742950" cy="103584"/>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appsettings.json</a:t>
            </a:r>
            <a:endParaRPr lang="en-US" sz="568" dirty="0"/>
          </a:p>
        </p:txBody>
      </p:sp>
      <p:sp>
        <p:nvSpPr>
          <p:cNvPr id="25" name="Text 21"/>
          <p:cNvSpPr/>
          <p:nvPr/>
        </p:nvSpPr>
        <p:spPr>
          <a:xfrm>
            <a:off x="1546622" y="3095030"/>
            <a:ext cx="122693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 Azure DevOps PAT, Ollama</a:t>
            </a:r>
            <a:endParaRPr lang="en-US" sz="621" dirty="0"/>
          </a:p>
        </p:txBody>
      </p:sp>
      <p:sp>
        <p:nvSpPr>
          <p:cNvPr id="26" name="Text 22"/>
          <p:cNvSpPr/>
          <p:nvPr/>
        </p:nvSpPr>
        <p:spPr>
          <a:xfrm>
            <a:off x="235744" y="3223617"/>
            <a:ext cx="2496741"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endpoint, heartbeat interval, rituals schedule, feature toggles.</a:t>
            </a:r>
            <a:endParaRPr lang="en-US" sz="621" dirty="0"/>
          </a:p>
        </p:txBody>
      </p:sp>
      <p:sp>
        <p:nvSpPr>
          <p:cNvPr id="27" name="Text 23"/>
          <p:cNvSpPr/>
          <p:nvPr/>
        </p:nvSpPr>
        <p:spPr>
          <a:xfrm>
            <a:off x="235744" y="3384352"/>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Observability</a:t>
            </a:r>
            <a:endParaRPr lang="en-US" sz="584" dirty="0"/>
          </a:p>
        </p:txBody>
      </p:sp>
      <p:sp>
        <p:nvSpPr>
          <p:cNvPr id="28" name="Text 24"/>
          <p:cNvSpPr/>
          <p:nvPr/>
        </p:nvSpPr>
        <p:spPr>
          <a:xfrm>
            <a:off x="235744" y="3530798"/>
            <a:ext cx="244494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OpenTelemetry SDK exports traces, metrics, and logs to any</a:t>
            </a:r>
            <a:endParaRPr lang="en-US" sz="621" dirty="0"/>
          </a:p>
        </p:txBody>
      </p:sp>
      <p:sp>
        <p:nvSpPr>
          <p:cNvPr id="29" name="Text 25"/>
          <p:cNvSpPr/>
          <p:nvPr/>
        </p:nvSpPr>
        <p:spPr>
          <a:xfrm>
            <a:off x="235744" y="3659386"/>
            <a:ext cx="221992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OTLP-compatible backend (Jaeger, Prometheus, Loki).</a:t>
            </a:r>
            <a:endParaRPr lang="en-US" sz="621" dirty="0"/>
          </a:p>
        </p:txBody>
      </p:sp>
      <p:sp>
        <p:nvSpPr>
          <p:cNvPr id="30" name="Text 26"/>
          <p:cNvSpPr/>
          <p:nvPr/>
        </p:nvSpPr>
        <p:spPr>
          <a:xfrm>
            <a:off x="3221831" y="1171575"/>
            <a:ext cx="270033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02 // CONTAINER</a:t>
            </a:r>
            <a:endParaRPr lang="en-US" sz="568" dirty="0"/>
          </a:p>
        </p:txBody>
      </p:sp>
      <p:sp>
        <p:nvSpPr>
          <p:cNvPr id="31" name="Text 27"/>
          <p:cNvSpPr/>
          <p:nvPr/>
        </p:nvSpPr>
        <p:spPr>
          <a:xfrm>
            <a:off x="3221831" y="1318022"/>
            <a:ext cx="270033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Podman Container</a:t>
            </a:r>
            <a:endParaRPr lang="en-US" sz="987" dirty="0"/>
          </a:p>
        </p:txBody>
      </p:sp>
      <p:sp>
        <p:nvSpPr>
          <p:cNvPr id="32" name="Text 28"/>
          <p:cNvSpPr/>
          <p:nvPr/>
        </p:nvSpPr>
        <p:spPr>
          <a:xfrm>
            <a:off x="3221831" y="1528763"/>
            <a:ext cx="2700338" cy="105370"/>
          </a:xfrm>
          <a:prstGeom prst="rect">
            <a:avLst/>
          </a:prstGeom>
          <a:noFill/>
          <a:ln/>
        </p:spPr>
        <p:txBody>
          <a:bodyPr wrap="non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Rootless · On-Premises · Composable</a:t>
            </a:r>
            <a:endParaRPr lang="en-US" sz="621" dirty="0"/>
          </a:p>
        </p:txBody>
      </p:sp>
      <p:sp>
        <p:nvSpPr>
          <p:cNvPr id="33" name="Text 29"/>
          <p:cNvSpPr/>
          <p:nvPr/>
        </p:nvSpPr>
        <p:spPr>
          <a:xfrm>
            <a:off x="3286125" y="1812727"/>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Rootless Podman</a:t>
            </a:r>
            <a:endParaRPr lang="en-US" sz="584" dirty="0"/>
          </a:p>
        </p:txBody>
      </p:sp>
      <p:sp>
        <p:nvSpPr>
          <p:cNvPr id="34" name="Text 30"/>
          <p:cNvSpPr/>
          <p:nvPr/>
        </p:nvSpPr>
        <p:spPr>
          <a:xfrm>
            <a:off x="3286125" y="1959173"/>
            <a:ext cx="237886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Runs without root privileges for improved security posture.</a:t>
            </a:r>
            <a:endParaRPr lang="en-US" sz="621" dirty="0"/>
          </a:p>
        </p:txBody>
      </p:sp>
      <p:sp>
        <p:nvSpPr>
          <p:cNvPr id="35" name="Text 31"/>
          <p:cNvSpPr/>
          <p:nvPr/>
        </p:nvSpPr>
        <p:spPr>
          <a:xfrm>
            <a:off x="3286125" y="2087761"/>
            <a:ext cx="2309217"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Compatible with existing on-premises Podman or Docker</a:t>
            </a:r>
            <a:endParaRPr lang="en-US" sz="621" dirty="0"/>
          </a:p>
        </p:txBody>
      </p:sp>
      <p:sp>
        <p:nvSpPr>
          <p:cNvPr id="36" name="Text 32"/>
          <p:cNvSpPr/>
          <p:nvPr/>
        </p:nvSpPr>
        <p:spPr>
          <a:xfrm>
            <a:off x="3286125" y="2216348"/>
            <a:ext cx="57150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infrastructure.</a:t>
            </a:r>
            <a:endParaRPr lang="en-US" sz="621" dirty="0"/>
          </a:p>
        </p:txBody>
      </p:sp>
      <p:sp>
        <p:nvSpPr>
          <p:cNvPr id="37" name="Text 33"/>
          <p:cNvSpPr/>
          <p:nvPr/>
        </p:nvSpPr>
        <p:spPr>
          <a:xfrm>
            <a:off x="3286125" y="2348508"/>
            <a:ext cx="2664619" cy="117872"/>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podman compose up -d agent-host</a:t>
            </a:r>
            <a:endParaRPr lang="en-US" sz="568" dirty="0"/>
          </a:p>
        </p:txBody>
      </p:sp>
      <p:sp>
        <p:nvSpPr>
          <p:cNvPr id="38" name="Text 34"/>
          <p:cNvSpPr/>
          <p:nvPr/>
        </p:nvSpPr>
        <p:spPr>
          <a:xfrm>
            <a:off x="3286125" y="2509242"/>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Compose Stack</a:t>
            </a:r>
            <a:endParaRPr lang="en-US" sz="584" dirty="0"/>
          </a:p>
        </p:txBody>
      </p:sp>
      <p:sp>
        <p:nvSpPr>
          <p:cNvPr id="39" name="Text 35"/>
          <p:cNvSpPr/>
          <p:nvPr/>
        </p:nvSpPr>
        <p:spPr>
          <a:xfrm>
            <a:off x="3286125" y="2655689"/>
            <a:ext cx="101977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Three-service compose:</a:t>
            </a:r>
            <a:endParaRPr lang="en-US" sz="621" dirty="0"/>
          </a:p>
        </p:txBody>
      </p:sp>
      <p:sp>
        <p:nvSpPr>
          <p:cNvPr id="40" name="Text 36"/>
          <p:cNvSpPr/>
          <p:nvPr/>
        </p:nvSpPr>
        <p:spPr>
          <a:xfrm>
            <a:off x="4305895" y="2659261"/>
            <a:ext cx="464344" cy="103584"/>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agent-host</a:t>
            </a:r>
            <a:endParaRPr lang="en-US" sz="568" dirty="0"/>
          </a:p>
        </p:txBody>
      </p:sp>
      <p:sp>
        <p:nvSpPr>
          <p:cNvPr id="41" name="Text 37"/>
          <p:cNvSpPr/>
          <p:nvPr/>
        </p:nvSpPr>
        <p:spPr>
          <a:xfrm>
            <a:off x="4770239" y="2655689"/>
            <a:ext cx="50006"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t>
            </a:r>
            <a:endParaRPr lang="en-US" sz="621" dirty="0"/>
          </a:p>
        </p:txBody>
      </p:sp>
      <p:sp>
        <p:nvSpPr>
          <p:cNvPr id="42" name="Text 38"/>
          <p:cNvSpPr/>
          <p:nvPr/>
        </p:nvSpPr>
        <p:spPr>
          <a:xfrm>
            <a:off x="4820245" y="2659261"/>
            <a:ext cx="278606" cy="103584"/>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ollama</a:t>
            </a:r>
            <a:endParaRPr lang="en-US" sz="568" dirty="0"/>
          </a:p>
        </p:txBody>
      </p:sp>
      <p:sp>
        <p:nvSpPr>
          <p:cNvPr id="43" name="Text 39"/>
          <p:cNvSpPr/>
          <p:nvPr/>
        </p:nvSpPr>
        <p:spPr>
          <a:xfrm>
            <a:off x="5098852" y="2655689"/>
            <a:ext cx="22502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 and</a:t>
            </a:r>
            <a:endParaRPr lang="en-US" sz="621" dirty="0"/>
          </a:p>
        </p:txBody>
      </p:sp>
      <p:sp>
        <p:nvSpPr>
          <p:cNvPr id="44" name="Text 40"/>
          <p:cNvSpPr/>
          <p:nvPr/>
        </p:nvSpPr>
        <p:spPr>
          <a:xfrm>
            <a:off x="3286125" y="2659261"/>
            <a:ext cx="2269927" cy="23217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JetBrains Mono" pitchFamily="34" charset="0"/>
                <a:ea typeface="JetBrains Mono" pitchFamily="34" charset="-122"/>
                <a:cs typeface="JetBrains Mono" pitchFamily="34" charset="-120"/>
              </a:rPr>
              <a:t>otel-collector</a:t>
            </a:r>
            <a:endParaRPr lang="en-US" sz="568" dirty="0"/>
          </a:p>
        </p:txBody>
      </p:sp>
      <p:sp>
        <p:nvSpPr>
          <p:cNvPr id="45" name="Text 41"/>
          <p:cNvSpPr/>
          <p:nvPr/>
        </p:nvSpPr>
        <p:spPr>
          <a:xfrm>
            <a:off x="3704034" y="2784277"/>
            <a:ext cx="2118122"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 Volume-mounted config and model weights persist</a:t>
            </a:r>
            <a:endParaRPr lang="en-US" sz="621" dirty="0"/>
          </a:p>
        </p:txBody>
      </p:sp>
      <p:sp>
        <p:nvSpPr>
          <p:cNvPr id="46" name="Text 42"/>
          <p:cNvSpPr/>
          <p:nvPr/>
        </p:nvSpPr>
        <p:spPr>
          <a:xfrm>
            <a:off x="3286125" y="2912864"/>
            <a:ext cx="62686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across restarts.</a:t>
            </a:r>
            <a:endParaRPr lang="en-US" sz="621" dirty="0"/>
          </a:p>
        </p:txBody>
      </p:sp>
      <p:sp>
        <p:nvSpPr>
          <p:cNvPr id="47" name="Text 43"/>
          <p:cNvSpPr/>
          <p:nvPr/>
        </p:nvSpPr>
        <p:spPr>
          <a:xfrm>
            <a:off x="3286125" y="3073598"/>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Health Checks</a:t>
            </a:r>
            <a:endParaRPr lang="en-US" sz="584" dirty="0"/>
          </a:p>
        </p:txBody>
      </p:sp>
      <p:sp>
        <p:nvSpPr>
          <p:cNvPr id="48" name="Text 44"/>
          <p:cNvSpPr/>
          <p:nvPr/>
        </p:nvSpPr>
        <p:spPr>
          <a:xfrm>
            <a:off x="3286125" y="3220045"/>
            <a:ext cx="2350294"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Built-in container health checks on all services. Unhealthy</a:t>
            </a:r>
            <a:endParaRPr lang="en-US" sz="621" dirty="0"/>
          </a:p>
        </p:txBody>
      </p:sp>
      <p:sp>
        <p:nvSpPr>
          <p:cNvPr id="49" name="Text 45"/>
          <p:cNvSpPr/>
          <p:nvPr/>
        </p:nvSpPr>
        <p:spPr>
          <a:xfrm>
            <a:off x="3286125" y="3348633"/>
            <a:ext cx="204847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containers auto-restart with configurable back-off.</a:t>
            </a:r>
            <a:endParaRPr lang="en-US" sz="621" dirty="0"/>
          </a:p>
        </p:txBody>
      </p:sp>
      <p:sp>
        <p:nvSpPr>
          <p:cNvPr id="50" name="Text 46"/>
          <p:cNvSpPr/>
          <p:nvPr/>
        </p:nvSpPr>
        <p:spPr>
          <a:xfrm>
            <a:off x="3286125" y="3509367"/>
            <a:ext cx="2664619" cy="128588"/>
          </a:xfrm>
          <a:prstGeom prst="rect">
            <a:avLst/>
          </a:prstGeom>
          <a:noFill/>
          <a:ln/>
        </p:spPr>
        <p:txBody>
          <a:bodyPr wrap="none" lIns="0" tIns="0" rIns="0" bIns="0" rtlCol="0" anchor="t">
            <a:spAutoFit/>
          </a:bodyPr>
          <a:lstStyle/>
          <a:p>
            <a:pPr algn="l" indent="0" marL="0">
              <a:lnSpc>
                <a:spcPts val="1000"/>
              </a:lnSpc>
              <a:buNone/>
            </a:pPr>
            <a:r>
              <a:rPr lang="en-US" sz="584" b="1" dirty="0">
                <a:solidFill>
                  <a:srgbClr val="FFFFFF"/>
                </a:solidFill>
                <a:latin typeface="Inter" pitchFamily="34" charset="0"/>
                <a:ea typeface="Inter" pitchFamily="34" charset="-122"/>
                <a:cs typeface="Inter" pitchFamily="34" charset="-120"/>
              </a:rPr>
              <a:t>Network Isolation</a:t>
            </a:r>
            <a:endParaRPr lang="en-US" sz="584" dirty="0"/>
          </a:p>
        </p:txBody>
      </p:sp>
      <p:sp>
        <p:nvSpPr>
          <p:cNvPr id="51" name="Text 47"/>
          <p:cNvSpPr/>
          <p:nvPr/>
        </p:nvSpPr>
        <p:spPr>
          <a:xfrm>
            <a:off x="3286125" y="3655814"/>
            <a:ext cx="2532459"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All inter-service communication over a private bridge network.</a:t>
            </a:r>
            <a:endParaRPr lang="en-US" sz="621" dirty="0"/>
          </a:p>
        </p:txBody>
      </p:sp>
      <p:sp>
        <p:nvSpPr>
          <p:cNvPr id="52" name="Text 48"/>
          <p:cNvSpPr/>
          <p:nvPr/>
        </p:nvSpPr>
        <p:spPr>
          <a:xfrm>
            <a:off x="3286125" y="3784402"/>
            <a:ext cx="2625328"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No ports exposed externally except the Omni WebSocket control</a:t>
            </a:r>
            <a:endParaRPr lang="en-US" sz="621" dirty="0"/>
          </a:p>
        </p:txBody>
      </p:sp>
      <p:sp>
        <p:nvSpPr>
          <p:cNvPr id="53" name="Text 49"/>
          <p:cNvSpPr/>
          <p:nvPr/>
        </p:nvSpPr>
        <p:spPr>
          <a:xfrm>
            <a:off x="3286125" y="3912989"/>
            <a:ext cx="171450" cy="105370"/>
          </a:xfrm>
          <a:prstGeom prst="rect">
            <a:avLst/>
          </a:prstGeom>
          <a:noFill/>
          <a:ln/>
        </p:spPr>
        <p:txBody>
          <a:bodyPr wrap="non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bus.</a:t>
            </a:r>
            <a:endParaRPr lang="en-US" sz="621" dirty="0"/>
          </a:p>
        </p:txBody>
      </p:sp>
      <p:sp>
        <p:nvSpPr>
          <p:cNvPr id="54" name="Text 50"/>
          <p:cNvSpPr/>
          <p:nvPr/>
        </p:nvSpPr>
        <p:spPr>
          <a:xfrm>
            <a:off x="6272213" y="1171575"/>
            <a:ext cx="2700338"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F59E0B"/>
                </a:solidFill>
                <a:latin typeface="JetBrains Mono" pitchFamily="34" charset="0"/>
                <a:ea typeface="JetBrains Mono" pitchFamily="34" charset="-122"/>
                <a:cs typeface="JetBrains Mono" pitchFamily="34" charset="-120"/>
              </a:rPr>
              <a:t>03 // RELEASE PIPELINE</a:t>
            </a:r>
            <a:endParaRPr lang="en-US" sz="568" dirty="0"/>
          </a:p>
        </p:txBody>
      </p:sp>
      <p:sp>
        <p:nvSpPr>
          <p:cNvPr id="55" name="Text 51"/>
          <p:cNvSpPr/>
          <p:nvPr/>
        </p:nvSpPr>
        <p:spPr>
          <a:xfrm>
            <a:off x="6272213" y="1318022"/>
            <a:ext cx="2700338" cy="18216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FFFFFF"/>
                </a:solidFill>
                <a:latin typeface="Space Grotesk" pitchFamily="34" charset="0"/>
                <a:ea typeface="Space Grotesk" pitchFamily="34" charset="-122"/>
                <a:cs typeface="Space Grotesk" pitchFamily="34" charset="-120"/>
              </a:rPr>
              <a:t>Multi-Stage Pipeline</a:t>
            </a:r>
            <a:endParaRPr lang="en-US" sz="987" dirty="0"/>
          </a:p>
        </p:txBody>
      </p:sp>
      <p:sp>
        <p:nvSpPr>
          <p:cNvPr id="56" name="Text 52"/>
          <p:cNvSpPr/>
          <p:nvPr/>
        </p:nvSpPr>
        <p:spPr>
          <a:xfrm>
            <a:off x="6272213" y="1528763"/>
            <a:ext cx="2700338" cy="105370"/>
          </a:xfrm>
          <a:prstGeom prst="rect">
            <a:avLst/>
          </a:prstGeom>
          <a:noFill/>
          <a:ln/>
        </p:spPr>
        <p:txBody>
          <a:bodyPr wrap="non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Azure DevOps Pipelines · Canary Release</a:t>
            </a:r>
            <a:endParaRPr lang="en-US" sz="621" dirty="0"/>
          </a:p>
        </p:txBody>
      </p:sp>
      <p:sp>
        <p:nvSpPr>
          <p:cNvPr id="57" name="Shape 53"/>
          <p:cNvSpPr/>
          <p:nvPr/>
        </p:nvSpPr>
        <p:spPr>
          <a:xfrm>
            <a:off x="6243638" y="1841302"/>
            <a:ext cx="2757488" cy="246459"/>
          </a:xfrm>
          <a:prstGeom prst="rect">
            <a:avLst/>
          </a:prstGeom>
          <a:solidFill>
            <a:srgbClr val="111827"/>
          </a:solidFill>
          <a:ln w="9144">
            <a:solidFill>
              <a:srgbClr val="1E293B"/>
            </a:solidFill>
            <a:prstDash val="solid"/>
          </a:ln>
        </p:spPr>
      </p:sp>
      <p:sp>
        <p:nvSpPr>
          <p:cNvPr id="58" name="Text 54"/>
          <p:cNvSpPr/>
          <p:nvPr/>
        </p:nvSpPr>
        <p:spPr>
          <a:xfrm>
            <a:off x="6315075" y="1905595"/>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01</a:t>
            </a:r>
            <a:endParaRPr lang="en-US" sz="568" dirty="0"/>
          </a:p>
        </p:txBody>
      </p:sp>
      <p:sp>
        <p:nvSpPr>
          <p:cNvPr id="59" name="Text 55"/>
          <p:cNvSpPr/>
          <p:nvPr/>
        </p:nvSpPr>
        <p:spPr>
          <a:xfrm>
            <a:off x="6529388" y="1904702"/>
            <a:ext cx="1703784"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Dev</a:t>
            </a:r>
            <a:endParaRPr lang="en-US" sz="584" dirty="0"/>
          </a:p>
        </p:txBody>
      </p:sp>
      <p:sp>
        <p:nvSpPr>
          <p:cNvPr id="60" name="Shape 56"/>
          <p:cNvSpPr/>
          <p:nvPr/>
        </p:nvSpPr>
        <p:spPr>
          <a:xfrm>
            <a:off x="8304609" y="1884164"/>
            <a:ext cx="625078" cy="146447"/>
          </a:xfrm>
          <a:prstGeom prst="rect">
            <a:avLst/>
          </a:prstGeom>
          <a:solidFill>
            <a:srgbClr val="3B82F6">
              <a:alpha val="8000"/>
            </a:srgbClr>
          </a:solidFill>
          <a:ln w="9144">
            <a:solidFill>
              <a:srgbClr val="3B82F6">
                <a:alpha val="30000"/>
              </a:srgbClr>
            </a:solidFill>
            <a:prstDash val="solid"/>
          </a:ln>
        </p:spPr>
      </p:sp>
      <p:sp>
        <p:nvSpPr>
          <p:cNvPr id="61" name="Text 57"/>
          <p:cNvSpPr/>
          <p:nvPr/>
        </p:nvSpPr>
        <p:spPr>
          <a:xfrm>
            <a:off x="8304609" y="1884164"/>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Auto-deploy</a:t>
            </a:r>
            <a:endParaRPr lang="en-US" sz="568" dirty="0"/>
          </a:p>
        </p:txBody>
      </p:sp>
      <p:sp>
        <p:nvSpPr>
          <p:cNvPr id="62" name="Text 58"/>
          <p:cNvSpPr/>
          <p:nvPr/>
        </p:nvSpPr>
        <p:spPr>
          <a:xfrm>
            <a:off x="6243638" y="2087761"/>
            <a:ext cx="2757488" cy="117872"/>
          </a:xfrm>
          <a:prstGeom prst="rect">
            <a:avLst/>
          </a:prstGeom>
          <a:noFill/>
          <a:ln/>
        </p:spPr>
        <p:txBody>
          <a:bodyPr wrap="none" lIns="0" tIns="8509" rIns="0" bIns="8509" rtlCol="0" anchor="t">
            <a:spAutoFit/>
          </a:bodyPr>
          <a:lstStyle/>
          <a:p>
            <a:pPr algn="ct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Unit + Integration tests pass</a:t>
            </a:r>
            <a:endParaRPr lang="en-US" sz="568" dirty="0"/>
          </a:p>
        </p:txBody>
      </p:sp>
      <p:sp>
        <p:nvSpPr>
          <p:cNvPr id="63" name="Shape 59"/>
          <p:cNvSpPr/>
          <p:nvPr/>
        </p:nvSpPr>
        <p:spPr>
          <a:xfrm>
            <a:off x="6243638" y="2234208"/>
            <a:ext cx="2757488" cy="246459"/>
          </a:xfrm>
          <a:prstGeom prst="rect">
            <a:avLst/>
          </a:prstGeom>
          <a:solidFill>
            <a:srgbClr val="111827"/>
          </a:solidFill>
          <a:ln w="9144">
            <a:solidFill>
              <a:srgbClr val="1E293B"/>
            </a:solidFill>
            <a:prstDash val="solid"/>
          </a:ln>
        </p:spPr>
      </p:sp>
      <p:sp>
        <p:nvSpPr>
          <p:cNvPr id="64" name="Text 60"/>
          <p:cNvSpPr/>
          <p:nvPr/>
        </p:nvSpPr>
        <p:spPr>
          <a:xfrm>
            <a:off x="6315075" y="2298502"/>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02</a:t>
            </a:r>
            <a:endParaRPr lang="en-US" sz="568" dirty="0"/>
          </a:p>
        </p:txBody>
      </p:sp>
      <p:sp>
        <p:nvSpPr>
          <p:cNvPr id="65" name="Text 61"/>
          <p:cNvSpPr/>
          <p:nvPr/>
        </p:nvSpPr>
        <p:spPr>
          <a:xfrm>
            <a:off x="6529388" y="2297609"/>
            <a:ext cx="1796653"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IST — Integration Test</a:t>
            </a:r>
            <a:endParaRPr lang="en-US" sz="584" dirty="0"/>
          </a:p>
        </p:txBody>
      </p:sp>
      <p:sp>
        <p:nvSpPr>
          <p:cNvPr id="66" name="Shape 62"/>
          <p:cNvSpPr/>
          <p:nvPr/>
        </p:nvSpPr>
        <p:spPr>
          <a:xfrm>
            <a:off x="8397478" y="2277070"/>
            <a:ext cx="532209" cy="146447"/>
          </a:xfrm>
          <a:prstGeom prst="rect">
            <a:avLst/>
          </a:prstGeom>
          <a:solidFill>
            <a:srgbClr val="3B82F6">
              <a:alpha val="8000"/>
            </a:srgbClr>
          </a:solidFill>
          <a:ln w="9144">
            <a:solidFill>
              <a:srgbClr val="3B82F6">
                <a:alpha val="30000"/>
              </a:srgbClr>
            </a:solidFill>
            <a:prstDash val="solid"/>
          </a:ln>
        </p:spPr>
      </p:sp>
      <p:sp>
        <p:nvSpPr>
          <p:cNvPr id="67" name="Text 63"/>
          <p:cNvSpPr/>
          <p:nvPr/>
        </p:nvSpPr>
        <p:spPr>
          <a:xfrm>
            <a:off x="8397478" y="2277070"/>
            <a:ext cx="532209"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Auto-gate</a:t>
            </a:r>
            <a:endParaRPr lang="en-US" sz="568" dirty="0"/>
          </a:p>
        </p:txBody>
      </p:sp>
      <p:sp>
        <p:nvSpPr>
          <p:cNvPr id="68" name="Text 64"/>
          <p:cNvSpPr/>
          <p:nvPr/>
        </p:nvSpPr>
        <p:spPr>
          <a:xfrm>
            <a:off x="6243638" y="2480667"/>
            <a:ext cx="2757488" cy="117872"/>
          </a:xfrm>
          <a:prstGeom prst="rect">
            <a:avLst/>
          </a:prstGeom>
          <a:noFill/>
          <a:ln/>
        </p:spPr>
        <p:txBody>
          <a:bodyPr wrap="none" lIns="0" tIns="8509" rIns="0" bIns="8509" rtlCol="0" anchor="t">
            <a:spAutoFit/>
          </a:bodyPr>
          <a:lstStyle/>
          <a:p>
            <a:pPr algn="ct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23/23 integration tests pass</a:t>
            </a:r>
            <a:endParaRPr lang="en-US" sz="568" dirty="0"/>
          </a:p>
        </p:txBody>
      </p:sp>
      <p:sp>
        <p:nvSpPr>
          <p:cNvPr id="69" name="Shape 65"/>
          <p:cNvSpPr/>
          <p:nvPr/>
        </p:nvSpPr>
        <p:spPr>
          <a:xfrm>
            <a:off x="6243638" y="2627114"/>
            <a:ext cx="2757488" cy="246459"/>
          </a:xfrm>
          <a:prstGeom prst="rect">
            <a:avLst/>
          </a:prstGeom>
          <a:solidFill>
            <a:srgbClr val="111827"/>
          </a:solidFill>
          <a:ln w="9144">
            <a:solidFill>
              <a:srgbClr val="1E293B"/>
            </a:solidFill>
            <a:prstDash val="solid"/>
          </a:ln>
        </p:spPr>
      </p:sp>
      <p:sp>
        <p:nvSpPr>
          <p:cNvPr id="70" name="Text 66"/>
          <p:cNvSpPr/>
          <p:nvPr/>
        </p:nvSpPr>
        <p:spPr>
          <a:xfrm>
            <a:off x="6315075" y="2691408"/>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03</a:t>
            </a:r>
            <a:endParaRPr lang="en-US" sz="568" dirty="0"/>
          </a:p>
        </p:txBody>
      </p:sp>
      <p:sp>
        <p:nvSpPr>
          <p:cNvPr id="71" name="Text 67"/>
          <p:cNvSpPr/>
          <p:nvPr/>
        </p:nvSpPr>
        <p:spPr>
          <a:xfrm>
            <a:off x="6529388" y="2690515"/>
            <a:ext cx="1518047"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UAT — User Acceptance</a:t>
            </a:r>
            <a:endParaRPr lang="en-US" sz="584" dirty="0"/>
          </a:p>
        </p:txBody>
      </p:sp>
      <p:sp>
        <p:nvSpPr>
          <p:cNvPr id="72" name="Shape 68"/>
          <p:cNvSpPr/>
          <p:nvPr/>
        </p:nvSpPr>
        <p:spPr>
          <a:xfrm>
            <a:off x="8118872" y="2669977"/>
            <a:ext cx="810816" cy="146447"/>
          </a:xfrm>
          <a:prstGeom prst="rect">
            <a:avLst/>
          </a:prstGeom>
          <a:solidFill>
            <a:srgbClr val="3B82F6">
              <a:alpha val="8000"/>
            </a:srgbClr>
          </a:solidFill>
          <a:ln w="9144">
            <a:solidFill>
              <a:srgbClr val="3B82F6">
                <a:alpha val="30000"/>
              </a:srgbClr>
            </a:solidFill>
            <a:prstDash val="solid"/>
          </a:ln>
        </p:spPr>
      </p:sp>
      <p:sp>
        <p:nvSpPr>
          <p:cNvPr id="73" name="Text 69"/>
          <p:cNvSpPr/>
          <p:nvPr/>
        </p:nvSpPr>
        <p:spPr>
          <a:xfrm>
            <a:off x="8118872" y="2669977"/>
            <a:ext cx="810816"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Manual approval</a:t>
            </a:r>
            <a:endParaRPr lang="en-US" sz="568" dirty="0"/>
          </a:p>
        </p:txBody>
      </p:sp>
      <p:sp>
        <p:nvSpPr>
          <p:cNvPr id="74" name="Text 70"/>
          <p:cNvSpPr/>
          <p:nvPr/>
        </p:nvSpPr>
        <p:spPr>
          <a:xfrm>
            <a:off x="6243638" y="2873573"/>
            <a:ext cx="2757488" cy="117872"/>
          </a:xfrm>
          <a:prstGeom prst="rect">
            <a:avLst/>
          </a:prstGeom>
          <a:noFill/>
          <a:ln/>
        </p:spPr>
        <p:txBody>
          <a:bodyPr wrap="none" lIns="0" tIns="8509" rIns="0" bIns="8509" rtlCol="0" anchor="t">
            <a:spAutoFit/>
          </a:bodyPr>
          <a:lstStyle/>
          <a:p>
            <a:pPr algn="ct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Stakeholder sign-off</a:t>
            </a:r>
            <a:endParaRPr lang="en-US" sz="568" dirty="0"/>
          </a:p>
        </p:txBody>
      </p:sp>
      <p:sp>
        <p:nvSpPr>
          <p:cNvPr id="75" name="Shape 71"/>
          <p:cNvSpPr/>
          <p:nvPr/>
        </p:nvSpPr>
        <p:spPr>
          <a:xfrm>
            <a:off x="6243638" y="3020020"/>
            <a:ext cx="2757488" cy="246459"/>
          </a:xfrm>
          <a:prstGeom prst="rect">
            <a:avLst/>
          </a:prstGeom>
          <a:solidFill>
            <a:srgbClr val="111827"/>
          </a:solidFill>
          <a:ln w="9144">
            <a:solidFill>
              <a:srgbClr val="1E293B"/>
            </a:solidFill>
            <a:prstDash val="solid"/>
          </a:ln>
        </p:spPr>
      </p:sp>
      <p:sp>
        <p:nvSpPr>
          <p:cNvPr id="76" name="Text 72"/>
          <p:cNvSpPr/>
          <p:nvPr/>
        </p:nvSpPr>
        <p:spPr>
          <a:xfrm>
            <a:off x="6315075" y="3084314"/>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04</a:t>
            </a:r>
            <a:endParaRPr lang="en-US" sz="568" dirty="0"/>
          </a:p>
        </p:txBody>
      </p:sp>
      <p:sp>
        <p:nvSpPr>
          <p:cNvPr id="77" name="Text 73"/>
          <p:cNvSpPr/>
          <p:nvPr/>
        </p:nvSpPr>
        <p:spPr>
          <a:xfrm>
            <a:off x="6529388" y="3083421"/>
            <a:ext cx="1750219"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Stage — 10% Canary</a:t>
            </a:r>
            <a:endParaRPr lang="en-US" sz="584" dirty="0"/>
          </a:p>
        </p:txBody>
      </p:sp>
      <p:sp>
        <p:nvSpPr>
          <p:cNvPr id="78" name="Shape 74"/>
          <p:cNvSpPr/>
          <p:nvPr/>
        </p:nvSpPr>
        <p:spPr>
          <a:xfrm>
            <a:off x="8351044" y="3062883"/>
            <a:ext cx="578644" cy="146447"/>
          </a:xfrm>
          <a:prstGeom prst="rect">
            <a:avLst/>
          </a:prstGeom>
          <a:solidFill>
            <a:srgbClr val="F59E0B">
              <a:alpha val="8000"/>
            </a:srgbClr>
          </a:solidFill>
          <a:ln w="9144">
            <a:solidFill>
              <a:srgbClr val="F59E0B">
                <a:alpha val="30000"/>
              </a:srgbClr>
            </a:solidFill>
            <a:prstDash val="solid"/>
          </a:ln>
        </p:spPr>
      </p:sp>
      <p:sp>
        <p:nvSpPr>
          <p:cNvPr id="79" name="Text 75"/>
          <p:cNvSpPr/>
          <p:nvPr/>
        </p:nvSpPr>
        <p:spPr>
          <a:xfrm>
            <a:off x="8351044" y="3062883"/>
            <a:ext cx="57864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F59E0B"/>
                </a:solidFill>
                <a:latin typeface="JetBrains Mono" pitchFamily="34" charset="0"/>
                <a:ea typeface="JetBrains Mono" pitchFamily="34" charset="-122"/>
                <a:cs typeface="JetBrains Mono" pitchFamily="34" charset="-120"/>
              </a:rPr>
              <a:t>Canary 10%</a:t>
            </a:r>
            <a:endParaRPr lang="en-US" sz="568" dirty="0"/>
          </a:p>
        </p:txBody>
      </p:sp>
      <p:sp>
        <p:nvSpPr>
          <p:cNvPr id="80" name="Text 76"/>
          <p:cNvSpPr/>
          <p:nvPr/>
        </p:nvSpPr>
        <p:spPr>
          <a:xfrm>
            <a:off x="6243638" y="3266480"/>
            <a:ext cx="2757488" cy="117872"/>
          </a:xfrm>
          <a:prstGeom prst="rect">
            <a:avLst/>
          </a:prstGeom>
          <a:noFill/>
          <a:ln/>
        </p:spPr>
        <p:txBody>
          <a:bodyPr wrap="none" lIns="0" tIns="8509" rIns="0" bIns="8509" rtlCol="0" anchor="t">
            <a:spAutoFit/>
          </a:bodyPr>
          <a:lstStyle/>
          <a:p>
            <a:pPr algn="ctr"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 48h soak · Error &lt;0.1%</a:t>
            </a:r>
            <a:endParaRPr lang="en-US" sz="568" dirty="0"/>
          </a:p>
        </p:txBody>
      </p:sp>
      <p:sp>
        <p:nvSpPr>
          <p:cNvPr id="81" name="Shape 77"/>
          <p:cNvSpPr/>
          <p:nvPr/>
        </p:nvSpPr>
        <p:spPr>
          <a:xfrm>
            <a:off x="6243638" y="3412927"/>
            <a:ext cx="2757488" cy="246459"/>
          </a:xfrm>
          <a:prstGeom prst="rect">
            <a:avLst/>
          </a:prstGeom>
          <a:solidFill>
            <a:srgbClr val="111827"/>
          </a:solidFill>
          <a:ln w="9144">
            <a:solidFill>
              <a:srgbClr val="1E293B"/>
            </a:solidFill>
            <a:prstDash val="solid"/>
          </a:ln>
        </p:spPr>
      </p:sp>
      <p:sp>
        <p:nvSpPr>
          <p:cNvPr id="82" name="Text 78"/>
          <p:cNvSpPr/>
          <p:nvPr/>
        </p:nvSpPr>
        <p:spPr>
          <a:xfrm>
            <a:off x="6315075" y="3477220"/>
            <a:ext cx="1428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05</a:t>
            </a:r>
            <a:endParaRPr lang="en-US" sz="568" dirty="0"/>
          </a:p>
        </p:txBody>
      </p:sp>
      <p:sp>
        <p:nvSpPr>
          <p:cNvPr id="83" name="Text 79"/>
          <p:cNvSpPr/>
          <p:nvPr/>
        </p:nvSpPr>
        <p:spPr>
          <a:xfrm>
            <a:off x="6529388" y="3476327"/>
            <a:ext cx="2028825"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Production — 100%</a:t>
            </a:r>
            <a:endParaRPr lang="en-US" sz="584" dirty="0"/>
          </a:p>
        </p:txBody>
      </p:sp>
      <p:sp>
        <p:nvSpPr>
          <p:cNvPr id="84" name="Shape 80"/>
          <p:cNvSpPr/>
          <p:nvPr/>
        </p:nvSpPr>
        <p:spPr>
          <a:xfrm>
            <a:off x="8629650" y="3455789"/>
            <a:ext cx="300038" cy="146447"/>
          </a:xfrm>
          <a:prstGeom prst="rect">
            <a:avLst/>
          </a:prstGeom>
          <a:solidFill>
            <a:srgbClr val="10B981">
              <a:alpha val="8000"/>
            </a:srgbClr>
          </a:solidFill>
          <a:ln w="9144">
            <a:solidFill>
              <a:srgbClr val="10B981">
                <a:alpha val="30000"/>
              </a:srgbClr>
            </a:solidFill>
            <a:prstDash val="solid"/>
          </a:ln>
        </p:spPr>
      </p:sp>
      <p:sp>
        <p:nvSpPr>
          <p:cNvPr id="85" name="Text 81"/>
          <p:cNvSpPr/>
          <p:nvPr/>
        </p:nvSpPr>
        <p:spPr>
          <a:xfrm>
            <a:off x="8629650" y="3455789"/>
            <a:ext cx="30003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Live</a:t>
            </a:r>
            <a:endParaRPr lang="en-US" sz="568" dirty="0"/>
          </a:p>
        </p:txBody>
      </p:sp>
      <p:sp>
        <p:nvSpPr>
          <p:cNvPr id="86" name="Shape 82"/>
          <p:cNvSpPr/>
          <p:nvPr/>
        </p:nvSpPr>
        <p:spPr>
          <a:xfrm>
            <a:off x="0" y="4409480"/>
            <a:ext cx="9144000" cy="734020"/>
          </a:xfrm>
          <a:prstGeom prst="rect">
            <a:avLst/>
          </a:prstGeom>
          <a:solidFill>
            <a:srgbClr val="080D14"/>
          </a:solidFill>
          <a:ln/>
        </p:spPr>
      </p:sp>
      <p:sp>
        <p:nvSpPr>
          <p:cNvPr id="87" name="Shape 83"/>
          <p:cNvSpPr/>
          <p:nvPr/>
        </p:nvSpPr>
        <p:spPr>
          <a:xfrm>
            <a:off x="0" y="4409480"/>
            <a:ext cx="9144000" cy="7144"/>
          </a:xfrm>
          <a:prstGeom prst="rect">
            <a:avLst/>
          </a:prstGeom>
          <a:solidFill>
            <a:srgbClr val="1E293B"/>
          </a:solidFill>
          <a:ln/>
        </p:spPr>
      </p:sp>
      <p:sp>
        <p:nvSpPr>
          <p:cNvPr id="88" name="Text 84"/>
          <p:cNvSpPr/>
          <p:nvPr/>
        </p:nvSpPr>
        <p:spPr>
          <a:xfrm>
            <a:off x="142875" y="4488061"/>
            <a:ext cx="153732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CLOUD DEPENDENCIES</a:t>
            </a:r>
            <a:endParaRPr lang="en-US" sz="568" dirty="0"/>
          </a:p>
        </p:txBody>
      </p:sp>
      <p:sp>
        <p:nvSpPr>
          <p:cNvPr id="89" name="Text 85"/>
          <p:cNvSpPr/>
          <p:nvPr/>
        </p:nvSpPr>
        <p:spPr>
          <a:xfrm>
            <a:off x="142875" y="4648795"/>
            <a:ext cx="1537329"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Space Grotesk" pitchFamily="34" charset="0"/>
                <a:ea typeface="Space Grotesk" pitchFamily="34" charset="-122"/>
                <a:cs typeface="Space Grotesk" pitchFamily="34" charset="-120"/>
              </a:rPr>
              <a:t>ZERO</a:t>
            </a:r>
            <a:endParaRPr lang="en-US" sz="1090" dirty="0"/>
          </a:p>
        </p:txBody>
      </p:sp>
      <p:sp>
        <p:nvSpPr>
          <p:cNvPr id="90" name="Text 86"/>
          <p:cNvSpPr/>
          <p:nvPr/>
        </p:nvSpPr>
        <p:spPr>
          <a:xfrm>
            <a:off x="142875" y="4879181"/>
            <a:ext cx="1537329"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All AI inference runs locally via Ollama</a:t>
            </a:r>
            <a:endParaRPr lang="en-US" sz="568" dirty="0"/>
          </a:p>
        </p:txBody>
      </p:sp>
      <p:sp>
        <p:nvSpPr>
          <p:cNvPr id="91" name="Text 87"/>
          <p:cNvSpPr/>
          <p:nvPr/>
        </p:nvSpPr>
        <p:spPr>
          <a:xfrm>
            <a:off x="1973098" y="4488061"/>
            <a:ext cx="153732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EXTERNAL API COST</a:t>
            </a:r>
            <a:endParaRPr lang="en-US" sz="568" dirty="0"/>
          </a:p>
        </p:txBody>
      </p:sp>
      <p:sp>
        <p:nvSpPr>
          <p:cNvPr id="92" name="Text 88"/>
          <p:cNvSpPr/>
          <p:nvPr/>
        </p:nvSpPr>
        <p:spPr>
          <a:xfrm>
            <a:off x="1973098" y="4648795"/>
            <a:ext cx="1537329"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Space Grotesk" pitchFamily="34" charset="0"/>
                <a:ea typeface="Space Grotesk" pitchFamily="34" charset="-122"/>
                <a:cs typeface="Space Grotesk" pitchFamily="34" charset="-120"/>
              </a:rPr>
              <a:t>$0</a:t>
            </a:r>
            <a:endParaRPr lang="en-US" sz="1090" dirty="0"/>
          </a:p>
        </p:txBody>
      </p:sp>
      <p:sp>
        <p:nvSpPr>
          <p:cNvPr id="93" name="Text 89"/>
          <p:cNvSpPr/>
          <p:nvPr/>
        </p:nvSpPr>
        <p:spPr>
          <a:xfrm>
            <a:off x="1973098" y="4879181"/>
            <a:ext cx="1537329" cy="192881"/>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No OpenAI, Azure OpenAI, or cloud LLM calls</a:t>
            </a:r>
            <a:endParaRPr lang="en-US" sz="568" dirty="0"/>
          </a:p>
        </p:txBody>
      </p:sp>
      <p:sp>
        <p:nvSpPr>
          <p:cNvPr id="94" name="Text 90"/>
          <p:cNvSpPr/>
          <p:nvPr/>
        </p:nvSpPr>
        <p:spPr>
          <a:xfrm>
            <a:off x="3803321" y="4488061"/>
            <a:ext cx="153732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PIPELINE STAGES</a:t>
            </a:r>
            <a:endParaRPr lang="en-US" sz="568" dirty="0"/>
          </a:p>
        </p:txBody>
      </p:sp>
      <p:sp>
        <p:nvSpPr>
          <p:cNvPr id="95" name="Text 91"/>
          <p:cNvSpPr/>
          <p:nvPr/>
        </p:nvSpPr>
        <p:spPr>
          <a:xfrm>
            <a:off x="3803321" y="4648795"/>
            <a:ext cx="1537329"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3B82F6"/>
                </a:solidFill>
                <a:latin typeface="Space Grotesk" pitchFamily="34" charset="0"/>
                <a:ea typeface="Space Grotesk" pitchFamily="34" charset="-122"/>
                <a:cs typeface="Space Grotesk" pitchFamily="34" charset="-120"/>
              </a:rPr>
              <a:t>5</a:t>
            </a:r>
            <a:endParaRPr lang="en-US" sz="1090" dirty="0"/>
          </a:p>
        </p:txBody>
      </p:sp>
      <p:sp>
        <p:nvSpPr>
          <p:cNvPr id="96" name="Text 92"/>
          <p:cNvSpPr/>
          <p:nvPr/>
        </p:nvSpPr>
        <p:spPr>
          <a:xfrm>
            <a:off x="3803321" y="4879181"/>
            <a:ext cx="1537329" cy="96441"/>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Dev → IST → UAT → Stage → Production</a:t>
            </a:r>
            <a:endParaRPr lang="en-US" sz="568" dirty="0"/>
          </a:p>
        </p:txBody>
      </p:sp>
      <p:sp>
        <p:nvSpPr>
          <p:cNvPr id="97" name="Text 93"/>
          <p:cNvSpPr/>
          <p:nvPr/>
        </p:nvSpPr>
        <p:spPr>
          <a:xfrm>
            <a:off x="5633545" y="4488061"/>
            <a:ext cx="153732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CANARY TRAFFIC</a:t>
            </a:r>
            <a:endParaRPr lang="en-US" sz="568" dirty="0"/>
          </a:p>
        </p:txBody>
      </p:sp>
      <p:sp>
        <p:nvSpPr>
          <p:cNvPr id="98" name="Text 94"/>
          <p:cNvSpPr/>
          <p:nvPr/>
        </p:nvSpPr>
        <p:spPr>
          <a:xfrm>
            <a:off x="5633545" y="4648795"/>
            <a:ext cx="1537329"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59E0B"/>
                </a:solidFill>
                <a:latin typeface="Space Grotesk" pitchFamily="34" charset="0"/>
                <a:ea typeface="Space Grotesk" pitchFamily="34" charset="-122"/>
                <a:cs typeface="Space Grotesk" pitchFamily="34" charset="-120"/>
              </a:rPr>
              <a:t>10%</a:t>
            </a:r>
            <a:endParaRPr lang="en-US" sz="1090" dirty="0"/>
          </a:p>
        </p:txBody>
      </p:sp>
      <p:sp>
        <p:nvSpPr>
          <p:cNvPr id="99" name="Text 95"/>
          <p:cNvSpPr/>
          <p:nvPr/>
        </p:nvSpPr>
        <p:spPr>
          <a:xfrm>
            <a:off x="5633545" y="4879181"/>
            <a:ext cx="1537329" cy="192881"/>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48-hour soak before full production rollout</a:t>
            </a:r>
            <a:endParaRPr lang="en-US" sz="568" dirty="0"/>
          </a:p>
        </p:txBody>
      </p:sp>
      <p:sp>
        <p:nvSpPr>
          <p:cNvPr id="100" name="Text 96"/>
          <p:cNvSpPr/>
          <p:nvPr/>
        </p:nvSpPr>
        <p:spPr>
          <a:xfrm>
            <a:off x="7463768" y="4488061"/>
            <a:ext cx="1537329"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ROLLBACK TIME</a:t>
            </a:r>
            <a:endParaRPr lang="en-US" sz="568" dirty="0"/>
          </a:p>
        </p:txBody>
      </p:sp>
      <p:sp>
        <p:nvSpPr>
          <p:cNvPr id="101" name="Text 97"/>
          <p:cNvSpPr/>
          <p:nvPr/>
        </p:nvSpPr>
        <p:spPr>
          <a:xfrm>
            <a:off x="7463768" y="4648795"/>
            <a:ext cx="1537329"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FFFFFF"/>
                </a:solidFill>
                <a:latin typeface="Space Grotesk" pitchFamily="34" charset="0"/>
                <a:ea typeface="Space Grotesk" pitchFamily="34" charset="-122"/>
                <a:cs typeface="Space Grotesk" pitchFamily="34" charset="-120"/>
              </a:rPr>
              <a:t>&lt; 2min</a:t>
            </a:r>
            <a:endParaRPr lang="en-US" sz="1090" dirty="0"/>
          </a:p>
        </p:txBody>
      </p:sp>
      <p:sp>
        <p:nvSpPr>
          <p:cNvPr id="102" name="Text 98"/>
          <p:cNvSpPr/>
          <p:nvPr/>
        </p:nvSpPr>
        <p:spPr>
          <a:xfrm>
            <a:off x="7463768" y="4879181"/>
            <a:ext cx="1537329" cy="192881"/>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Inter" pitchFamily="34" charset="0"/>
                <a:ea typeface="Inter" pitchFamily="34" charset="-122"/>
                <a:cs typeface="Inter" pitchFamily="34" charset="-120"/>
              </a:rPr>
              <a:t>Automated rollback on error rate threshold breach</a:t>
            </a:r>
            <a:endParaRPr lang="en-US" sz="568" dirty="0"/>
          </a:p>
        </p:txBody>
      </p:sp>
      <p:sp>
        <p:nvSpPr>
          <p:cNvPr id="103" name="Text 99"/>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13 / 18</a:t>
            </a:r>
            <a:endParaRPr lang="en-US" sz="56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984052"/>
          </a:xfrm>
          <a:prstGeom prst="rect">
            <a:avLst/>
          </a:prstGeom>
          <a:solidFill>
            <a:srgbClr val="000000">
              <a:alpha val="0"/>
            </a:srgbClr>
          </a:solidFill>
          <a:ln/>
        </p:spPr>
      </p:sp>
      <p:sp>
        <p:nvSpPr>
          <p:cNvPr id="5" name="Shape 1"/>
          <p:cNvSpPr/>
          <p:nvPr/>
        </p:nvSpPr>
        <p:spPr>
          <a:xfrm>
            <a:off x="0" y="976908"/>
            <a:ext cx="9144000" cy="7144"/>
          </a:xfrm>
          <a:prstGeom prst="rect">
            <a:avLst/>
          </a:prstGeom>
          <a:solidFill>
            <a:srgbClr val="1E293B"/>
          </a:solidFill>
          <a:ln/>
        </p:spPr>
      </p:sp>
      <p:sp>
        <p:nvSpPr>
          <p:cNvPr id="6" name="Text 2"/>
          <p:cNvSpPr/>
          <p:nvPr/>
        </p:nvSpPr>
        <p:spPr>
          <a:xfrm>
            <a:off x="514350" y="228600"/>
            <a:ext cx="336292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AUTONOMOUS.ML // BUSINESS VALUE</a:t>
            </a:r>
            <a:endParaRPr lang="en-US" sz="568" dirty="0"/>
          </a:p>
        </p:txBody>
      </p:sp>
      <p:sp>
        <p:nvSpPr>
          <p:cNvPr id="7" name="Text 3"/>
          <p:cNvSpPr/>
          <p:nvPr/>
        </p:nvSpPr>
        <p:spPr>
          <a:xfrm>
            <a:off x="514350" y="375047"/>
            <a:ext cx="3362920" cy="310753"/>
          </a:xfrm>
          <a:prstGeom prst="rect">
            <a:avLst/>
          </a:prstGeom>
          <a:noFill/>
          <a:ln/>
        </p:spPr>
        <p:txBody>
          <a:bodyPr wrap="none" lIns="0" tIns="0" rIns="0" bIns="0" rtlCol="0" anchor="t">
            <a:spAutoFit/>
          </a:bodyPr>
          <a:lstStyle/>
          <a:p>
            <a:pPr algn="l" indent="0" marL="0">
              <a:lnSpc>
                <a:spcPts val="2300"/>
              </a:lnSpc>
              <a:buNone/>
            </a:pPr>
            <a:r>
              <a:rPr lang="en-US" sz="1705" b="1" dirty="0">
                <a:solidFill>
                  <a:srgbClr val="FFFFFF"/>
                </a:solidFill>
                <a:latin typeface="Space Grotesk" pitchFamily="34" charset="0"/>
                <a:ea typeface="Space Grotesk" pitchFamily="34" charset="-122"/>
                <a:cs typeface="Space Grotesk" pitchFamily="34" charset="-120"/>
              </a:rPr>
              <a:t>ROI Projection</a:t>
            </a:r>
            <a:endParaRPr lang="en-US" sz="1705" dirty="0"/>
          </a:p>
        </p:txBody>
      </p:sp>
      <p:sp>
        <p:nvSpPr>
          <p:cNvPr id="8" name="Text 4"/>
          <p:cNvSpPr/>
          <p:nvPr/>
        </p:nvSpPr>
        <p:spPr>
          <a:xfrm>
            <a:off x="514350" y="721519"/>
            <a:ext cx="3362920" cy="112514"/>
          </a:xfrm>
          <a:prstGeom prst="rect">
            <a:avLst/>
          </a:prstGeom>
          <a:noFill/>
          <a:ln/>
        </p:spPr>
        <p:txBody>
          <a:bodyPr wrap="none" lIns="0" tIns="0" rIns="0" bIns="0" rtlCol="0" anchor="t">
            <a:spAutoFit/>
          </a:bodyPr>
          <a:lstStyle/>
          <a:p>
            <a:pPr algn="l" indent="0" marL="0">
              <a:lnSpc>
                <a:spcPts val="900"/>
              </a:lnSpc>
              <a:buNone/>
            </a:pPr>
            <a:r>
              <a:rPr lang="en-US" sz="674" dirty="0">
                <a:solidFill>
                  <a:srgbClr val="94A3B8"/>
                </a:solidFill>
                <a:latin typeface="Inter" pitchFamily="34" charset="0"/>
                <a:ea typeface="Inter" pitchFamily="34" charset="-122"/>
                <a:cs typeface="Inter" pitchFamily="34" charset="-120"/>
              </a:rPr>
              <a:t>36-week implementation timeline · 100% on-premises · Zero cloud API costs</a:t>
            </a:r>
            <a:endParaRPr lang="en-US" sz="674" dirty="0"/>
          </a:p>
        </p:txBody>
      </p:sp>
      <p:sp>
        <p:nvSpPr>
          <p:cNvPr id="9" name="Shape 5"/>
          <p:cNvSpPr/>
          <p:nvPr/>
        </p:nvSpPr>
        <p:spPr>
          <a:xfrm>
            <a:off x="7546646" y="630436"/>
            <a:ext cx="1083004" cy="203597"/>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7546646" y="630436"/>
            <a:ext cx="1083004" cy="203597"/>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3× PROJECTED ROI</a:t>
            </a:r>
            <a:endParaRPr lang="en-US" sz="568" dirty="0"/>
          </a:p>
        </p:txBody>
      </p:sp>
      <p:sp>
        <p:nvSpPr>
          <p:cNvPr id="11" name="Shape 7"/>
          <p:cNvSpPr/>
          <p:nvPr/>
        </p:nvSpPr>
        <p:spPr>
          <a:xfrm>
            <a:off x="0" y="976908"/>
            <a:ext cx="9144000" cy="1009390"/>
          </a:xfrm>
          <a:prstGeom prst="rect">
            <a:avLst/>
          </a:prstGeom>
          <a:solidFill>
            <a:srgbClr val="000000">
              <a:alpha val="0"/>
            </a:srgbClr>
          </a:solidFill>
          <a:ln/>
        </p:spPr>
      </p:sp>
      <p:sp>
        <p:nvSpPr>
          <p:cNvPr id="12" name="Shape 8"/>
          <p:cNvSpPr/>
          <p:nvPr/>
        </p:nvSpPr>
        <p:spPr>
          <a:xfrm>
            <a:off x="0" y="1979154"/>
            <a:ext cx="9144000" cy="7144"/>
          </a:xfrm>
          <a:prstGeom prst="rect">
            <a:avLst/>
          </a:prstGeom>
          <a:solidFill>
            <a:srgbClr val="1E293B"/>
          </a:solidFill>
          <a:ln/>
        </p:spPr>
      </p:sp>
      <p:sp>
        <p:nvSpPr>
          <p:cNvPr id="13" name="Text 9"/>
          <p:cNvSpPr/>
          <p:nvPr/>
        </p:nvSpPr>
        <p:spPr>
          <a:xfrm>
            <a:off x="514350" y="1226939"/>
            <a:ext cx="1959173" cy="314325"/>
          </a:xfrm>
          <a:prstGeom prst="rect">
            <a:avLst/>
          </a:prstGeom>
          <a:noFill/>
          <a:ln/>
        </p:spPr>
        <p:txBody>
          <a:bodyPr wrap="none" lIns="0" tIns="0" rIns="0" bIns="0" rtlCol="0" anchor="t">
            <a:spAutoFit/>
          </a:bodyPr>
          <a:lstStyle/>
          <a:p>
            <a:pPr algn="l" indent="0" marL="0">
              <a:lnSpc>
                <a:spcPts val="2500"/>
              </a:lnSpc>
              <a:buNone/>
            </a:pPr>
            <a:r>
              <a:rPr lang="en-US" sz="2226" b="1" dirty="0">
                <a:solidFill>
                  <a:srgbClr val="10B981"/>
                </a:solidFill>
                <a:latin typeface="Space Grotesk" pitchFamily="34" charset="0"/>
                <a:ea typeface="Space Grotesk" pitchFamily="34" charset="-122"/>
                <a:cs typeface="Space Grotesk" pitchFamily="34" charset="-120"/>
              </a:rPr>
              <a:t>3×</a:t>
            </a:r>
            <a:endParaRPr lang="en-US" sz="2226" dirty="0"/>
          </a:p>
        </p:txBody>
      </p:sp>
      <p:sp>
        <p:nvSpPr>
          <p:cNvPr id="14" name="Text 10"/>
          <p:cNvSpPr/>
          <p:nvPr/>
        </p:nvSpPr>
        <p:spPr>
          <a:xfrm>
            <a:off x="514350" y="1598414"/>
            <a:ext cx="1959173"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Projected Return on Investment</a:t>
            </a:r>
            <a:endParaRPr lang="en-US" sz="621" dirty="0"/>
          </a:p>
        </p:txBody>
      </p:sp>
      <p:sp>
        <p:nvSpPr>
          <p:cNvPr id="15" name="Text 11"/>
          <p:cNvSpPr/>
          <p:nvPr/>
        </p:nvSpPr>
        <p:spPr>
          <a:xfrm>
            <a:off x="514350" y="1761269"/>
            <a:ext cx="195917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Over 36-week implementation</a:t>
            </a:r>
            <a:endParaRPr lang="en-US" sz="568" dirty="0"/>
          </a:p>
        </p:txBody>
      </p:sp>
      <p:sp>
        <p:nvSpPr>
          <p:cNvPr id="16" name="Text 12"/>
          <p:cNvSpPr/>
          <p:nvPr/>
        </p:nvSpPr>
        <p:spPr>
          <a:xfrm>
            <a:off x="2737842" y="1226939"/>
            <a:ext cx="1959173" cy="314325"/>
          </a:xfrm>
          <a:prstGeom prst="rect">
            <a:avLst/>
          </a:prstGeom>
          <a:noFill/>
          <a:ln/>
        </p:spPr>
        <p:txBody>
          <a:bodyPr wrap="none" lIns="0" tIns="0" rIns="0" bIns="0" rtlCol="0" anchor="t">
            <a:spAutoFit/>
          </a:bodyPr>
          <a:lstStyle/>
          <a:p>
            <a:pPr algn="l" indent="0" marL="0">
              <a:lnSpc>
                <a:spcPts val="2500"/>
              </a:lnSpc>
              <a:buNone/>
            </a:pPr>
            <a:r>
              <a:rPr lang="en-US" sz="2226" b="1" dirty="0">
                <a:solidFill>
                  <a:srgbClr val="3B82F6"/>
                </a:solidFill>
                <a:latin typeface="Space Grotesk" pitchFamily="34" charset="0"/>
                <a:ea typeface="Space Grotesk" pitchFamily="34" charset="-122"/>
                <a:cs typeface="Space Grotesk" pitchFamily="34" charset="-120"/>
              </a:rPr>
              <a:t>70%</a:t>
            </a:r>
            <a:endParaRPr lang="en-US" sz="2226" dirty="0"/>
          </a:p>
        </p:txBody>
      </p:sp>
      <p:sp>
        <p:nvSpPr>
          <p:cNvPr id="17" name="Text 13"/>
          <p:cNvSpPr/>
          <p:nvPr/>
        </p:nvSpPr>
        <p:spPr>
          <a:xfrm>
            <a:off x="2737842" y="1598414"/>
            <a:ext cx="1959173"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Reduction in manual SDLC overhead</a:t>
            </a:r>
            <a:endParaRPr lang="en-US" sz="621" dirty="0"/>
          </a:p>
        </p:txBody>
      </p:sp>
      <p:sp>
        <p:nvSpPr>
          <p:cNvPr id="18" name="Text 14"/>
          <p:cNvSpPr/>
          <p:nvPr/>
        </p:nvSpPr>
        <p:spPr>
          <a:xfrm>
            <a:off x="2737842" y="1761269"/>
            <a:ext cx="195917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Code review, test authoring, docs</a:t>
            </a:r>
            <a:endParaRPr lang="en-US" sz="568" dirty="0"/>
          </a:p>
        </p:txBody>
      </p:sp>
      <p:sp>
        <p:nvSpPr>
          <p:cNvPr id="19" name="Text 15"/>
          <p:cNvSpPr/>
          <p:nvPr/>
        </p:nvSpPr>
        <p:spPr>
          <a:xfrm>
            <a:off x="4961334" y="1226939"/>
            <a:ext cx="1959173" cy="314325"/>
          </a:xfrm>
          <a:prstGeom prst="rect">
            <a:avLst/>
          </a:prstGeom>
          <a:noFill/>
          <a:ln/>
        </p:spPr>
        <p:txBody>
          <a:bodyPr wrap="none" lIns="0" tIns="0" rIns="0" bIns="0" rtlCol="0" anchor="t">
            <a:spAutoFit/>
          </a:bodyPr>
          <a:lstStyle/>
          <a:p>
            <a:pPr algn="l" indent="0" marL="0">
              <a:lnSpc>
                <a:spcPts val="2500"/>
              </a:lnSpc>
              <a:buNone/>
            </a:pPr>
            <a:r>
              <a:rPr lang="en-US" sz="2226" b="1" dirty="0">
                <a:solidFill>
                  <a:srgbClr val="F59E0B"/>
                </a:solidFill>
                <a:latin typeface="Space Grotesk" pitchFamily="34" charset="0"/>
                <a:ea typeface="Space Grotesk" pitchFamily="34" charset="-122"/>
                <a:cs typeface="Space Grotesk" pitchFamily="34" charset="-120"/>
              </a:rPr>
              <a:t>95%</a:t>
            </a:r>
            <a:endParaRPr lang="en-US" sz="2226" dirty="0"/>
          </a:p>
        </p:txBody>
      </p:sp>
      <p:sp>
        <p:nvSpPr>
          <p:cNvPr id="20" name="Text 16"/>
          <p:cNvSpPr/>
          <p:nvPr/>
        </p:nvSpPr>
        <p:spPr>
          <a:xfrm>
            <a:off x="4961334" y="1598414"/>
            <a:ext cx="1959173"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Automated test generation success rate</a:t>
            </a:r>
            <a:endParaRPr lang="en-US" sz="621" dirty="0"/>
          </a:p>
        </p:txBody>
      </p:sp>
      <p:sp>
        <p:nvSpPr>
          <p:cNvPr id="21" name="Text 17"/>
          <p:cNvSpPr/>
          <p:nvPr/>
        </p:nvSpPr>
        <p:spPr>
          <a:xfrm>
            <a:off x="4961334" y="1761269"/>
            <a:ext cx="195917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Unit · Integration · E2E</a:t>
            </a:r>
            <a:endParaRPr lang="en-US" sz="568" dirty="0"/>
          </a:p>
        </p:txBody>
      </p:sp>
      <p:sp>
        <p:nvSpPr>
          <p:cNvPr id="22" name="Text 18"/>
          <p:cNvSpPr/>
          <p:nvPr/>
        </p:nvSpPr>
        <p:spPr>
          <a:xfrm>
            <a:off x="7184827" y="1226939"/>
            <a:ext cx="1959173" cy="314325"/>
          </a:xfrm>
          <a:prstGeom prst="rect">
            <a:avLst/>
          </a:prstGeom>
          <a:noFill/>
          <a:ln/>
        </p:spPr>
        <p:txBody>
          <a:bodyPr wrap="none" lIns="0" tIns="0" rIns="0" bIns="0" rtlCol="0" anchor="t">
            <a:spAutoFit/>
          </a:bodyPr>
          <a:lstStyle/>
          <a:p>
            <a:pPr algn="l" indent="0" marL="0">
              <a:lnSpc>
                <a:spcPts val="2500"/>
              </a:lnSpc>
              <a:buNone/>
            </a:pPr>
            <a:r>
              <a:rPr lang="en-US" sz="2226" b="1" dirty="0">
                <a:solidFill>
                  <a:srgbClr val="A78BFA"/>
                </a:solidFill>
                <a:latin typeface="Space Grotesk" pitchFamily="34" charset="0"/>
                <a:ea typeface="Space Grotesk" pitchFamily="34" charset="-122"/>
                <a:cs typeface="Space Grotesk" pitchFamily="34" charset="-120"/>
              </a:rPr>
              <a:t>40+</a:t>
            </a:r>
            <a:endParaRPr lang="en-US" sz="2226" dirty="0"/>
          </a:p>
        </p:txBody>
      </p:sp>
      <p:sp>
        <p:nvSpPr>
          <p:cNvPr id="23" name="Text 19"/>
          <p:cNvSpPr/>
          <p:nvPr/>
        </p:nvSpPr>
        <p:spPr>
          <a:xfrm>
            <a:off x="7184827" y="1598414"/>
            <a:ext cx="1959173" cy="119993"/>
          </a:xfrm>
          <a:prstGeom prst="rect">
            <a:avLst/>
          </a:prstGeom>
          <a:noFill/>
          <a:ln/>
        </p:spPr>
        <p:txBody>
          <a:bodyPr wrap="none" lIns="0" tIns="0" rIns="0" bIns="0" rtlCol="0" anchor="t">
            <a:spAutoFit/>
          </a:bodyPr>
          <a:lstStyle/>
          <a:p>
            <a:pPr algn="l" indent="0" marL="0">
              <a:lnSpc>
                <a:spcPts val="900"/>
              </a:lnSpc>
              <a:buNone/>
            </a:pPr>
            <a:r>
              <a:rPr lang="en-US" sz="621" dirty="0">
                <a:solidFill>
                  <a:srgbClr val="94A3B8"/>
                </a:solidFill>
                <a:latin typeface="Inter" pitchFamily="34" charset="0"/>
                <a:ea typeface="Inter" pitchFamily="34" charset="-122"/>
                <a:cs typeface="Inter" pitchFamily="34" charset="-120"/>
              </a:rPr>
              <a:t>Developer-hours saved per sprint per team</a:t>
            </a:r>
            <a:endParaRPr lang="en-US" sz="621" dirty="0"/>
          </a:p>
        </p:txBody>
      </p:sp>
      <p:sp>
        <p:nvSpPr>
          <p:cNvPr id="24" name="Text 20"/>
          <p:cNvSpPr/>
          <p:nvPr/>
        </p:nvSpPr>
        <p:spPr>
          <a:xfrm>
            <a:off x="7184827" y="1761269"/>
            <a:ext cx="1959173"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Based on 2-week sprint cadence</a:t>
            </a:r>
            <a:endParaRPr lang="en-US" sz="568" dirty="0"/>
          </a:p>
        </p:txBody>
      </p:sp>
      <p:sp>
        <p:nvSpPr>
          <p:cNvPr id="25" name="Text 21"/>
          <p:cNvSpPr/>
          <p:nvPr/>
        </p:nvSpPr>
        <p:spPr>
          <a:xfrm>
            <a:off x="514350" y="2122029"/>
            <a:ext cx="567928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MANUAL VS AUTOMATED EFFORT PER SDLC PHASE (HOURS/SPRINT)</a:t>
            </a:r>
            <a:endParaRPr lang="en-US" sz="568" dirty="0"/>
          </a:p>
        </p:txBody>
      </p:sp>
      <p:pic>
        <p:nvPicPr>
          <p:cNvPr id="26" name="Image 1" descr="preencoded.png">    </p:cNvPr>
          <p:cNvPicPr>
            <a:picLocks noChangeAspect="1"/>
          </p:cNvPicPr>
          <p:nvPr/>
        </p:nvPicPr>
        <p:blipFill>
          <a:blip r:embed="rId2"/>
          <a:stretch>
            <a:fillRect/>
          </a:stretch>
        </p:blipFill>
        <p:spPr>
          <a:xfrm>
            <a:off x="514350" y="2311338"/>
            <a:ext cx="5679281" cy="1857375"/>
          </a:xfrm>
          <a:prstGeom prst="rect">
            <a:avLst/>
          </a:prstGeom>
        </p:spPr>
      </p:pic>
      <p:sp>
        <p:nvSpPr>
          <p:cNvPr id="27" name="Text 22"/>
          <p:cNvSpPr/>
          <p:nvPr/>
        </p:nvSpPr>
        <p:spPr>
          <a:xfrm>
            <a:off x="514350" y="4225863"/>
            <a:ext cx="567928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Source: AUTONOMOUS.ML v3.1–v3.4 implementation metrics · Baseline from 6-month pre-deployment measurement</a:t>
            </a:r>
            <a:endParaRPr lang="en-US" sz="568" dirty="0"/>
          </a:p>
        </p:txBody>
      </p:sp>
      <p:sp>
        <p:nvSpPr>
          <p:cNvPr id="28" name="Text 23"/>
          <p:cNvSpPr/>
          <p:nvPr/>
        </p:nvSpPr>
        <p:spPr>
          <a:xfrm>
            <a:off x="6657975" y="2122029"/>
            <a:ext cx="197167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HOURS SAVED PER SPRINT</a:t>
            </a:r>
            <a:endParaRPr lang="en-US" sz="568" dirty="0"/>
          </a:p>
        </p:txBody>
      </p:sp>
      <p:sp>
        <p:nvSpPr>
          <p:cNvPr id="29" name="Text 24"/>
          <p:cNvSpPr/>
          <p:nvPr/>
        </p:nvSpPr>
        <p:spPr>
          <a:xfrm>
            <a:off x="6657975" y="2406886"/>
            <a:ext cx="714375" cy="210741"/>
          </a:xfrm>
          <a:prstGeom prst="rect">
            <a:avLst/>
          </a:prstGeom>
          <a:noFill/>
          <a:ln/>
        </p:spPr>
        <p:txBody>
          <a:bodyPr wrap="squar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Requirement Clarity</a:t>
            </a:r>
            <a:endParaRPr lang="en-US" sz="584" dirty="0"/>
          </a:p>
        </p:txBody>
      </p:sp>
      <p:sp>
        <p:nvSpPr>
          <p:cNvPr id="30" name="Shape 25"/>
          <p:cNvSpPr/>
          <p:nvPr/>
        </p:nvSpPr>
        <p:spPr>
          <a:xfrm>
            <a:off x="7458075" y="2490825"/>
            <a:ext cx="714375" cy="42863"/>
          </a:xfrm>
          <a:prstGeom prst="rect">
            <a:avLst/>
          </a:prstGeom>
          <a:solidFill>
            <a:srgbClr val="1E293B"/>
          </a:solidFill>
          <a:ln/>
        </p:spPr>
      </p:sp>
      <p:sp>
        <p:nvSpPr>
          <p:cNvPr id="31" name="Text 26"/>
          <p:cNvSpPr/>
          <p:nvPr/>
        </p:nvSpPr>
        <p:spPr>
          <a:xfrm>
            <a:off x="8258175" y="2404207"/>
            <a:ext cx="371475" cy="112514"/>
          </a:xfrm>
          <a:prstGeom prst="rect">
            <a:avLst/>
          </a:prstGeom>
          <a:noFill/>
          <a:ln/>
        </p:spPr>
        <p:txBody>
          <a:bodyPr wrap="none" lIns="0" tIns="0" rIns="0" bIns="0" rtlCol="0" anchor="t">
            <a:spAutoFit/>
          </a:bodyPr>
          <a:lstStyle/>
          <a:p>
            <a:pPr algn="r" indent="0" marL="0">
              <a:lnSpc>
                <a:spcPts val="800"/>
              </a:lnSpc>
              <a:buNone/>
            </a:pPr>
            <a:r>
              <a:rPr lang="en-US" sz="584" b="1" dirty="0">
                <a:solidFill>
                  <a:srgbClr val="10B981"/>
                </a:solidFill>
                <a:latin typeface="JetBrains Mono" pitchFamily="34" charset="0"/>
                <a:ea typeface="JetBrains Mono" pitchFamily="34" charset="-122"/>
                <a:cs typeface="JetBrains Mono" pitchFamily="34" charset="-120"/>
              </a:rPr>
              <a:t>8h</a:t>
            </a:r>
            <a:endParaRPr lang="en-US" sz="584" dirty="0"/>
          </a:p>
        </p:txBody>
      </p:sp>
      <p:sp>
        <p:nvSpPr>
          <p:cNvPr id="32" name="Text 27"/>
          <p:cNvSpPr/>
          <p:nvPr/>
        </p:nvSpPr>
        <p:spPr>
          <a:xfrm>
            <a:off x="8258175" y="2516721"/>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saved</a:t>
            </a:r>
            <a:endParaRPr lang="en-US" sz="568" dirty="0"/>
          </a:p>
        </p:txBody>
      </p:sp>
      <p:sp>
        <p:nvSpPr>
          <p:cNvPr id="33" name="Text 28"/>
          <p:cNvSpPr/>
          <p:nvPr/>
        </p:nvSpPr>
        <p:spPr>
          <a:xfrm>
            <a:off x="6657975" y="2839975"/>
            <a:ext cx="714375"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Test Authoring</a:t>
            </a:r>
            <a:endParaRPr lang="en-US" sz="584" dirty="0"/>
          </a:p>
        </p:txBody>
      </p:sp>
      <p:sp>
        <p:nvSpPr>
          <p:cNvPr id="34" name="Shape 29"/>
          <p:cNvSpPr/>
          <p:nvPr/>
        </p:nvSpPr>
        <p:spPr>
          <a:xfrm>
            <a:off x="7458075" y="2871229"/>
            <a:ext cx="714375" cy="42863"/>
          </a:xfrm>
          <a:prstGeom prst="rect">
            <a:avLst/>
          </a:prstGeom>
          <a:solidFill>
            <a:srgbClr val="1E293B"/>
          </a:solidFill>
          <a:ln/>
        </p:spPr>
      </p:sp>
      <p:sp>
        <p:nvSpPr>
          <p:cNvPr id="35" name="Text 30"/>
          <p:cNvSpPr/>
          <p:nvPr/>
        </p:nvSpPr>
        <p:spPr>
          <a:xfrm>
            <a:off x="8258175" y="2784611"/>
            <a:ext cx="371475" cy="112514"/>
          </a:xfrm>
          <a:prstGeom prst="rect">
            <a:avLst/>
          </a:prstGeom>
          <a:noFill/>
          <a:ln/>
        </p:spPr>
        <p:txBody>
          <a:bodyPr wrap="none" lIns="0" tIns="0" rIns="0" bIns="0" rtlCol="0" anchor="t">
            <a:spAutoFit/>
          </a:bodyPr>
          <a:lstStyle/>
          <a:p>
            <a:pPr algn="r" indent="0" marL="0">
              <a:lnSpc>
                <a:spcPts val="800"/>
              </a:lnSpc>
              <a:buNone/>
            </a:pPr>
            <a:r>
              <a:rPr lang="en-US" sz="584" b="1" dirty="0">
                <a:solidFill>
                  <a:srgbClr val="10B981"/>
                </a:solidFill>
                <a:latin typeface="JetBrains Mono" pitchFamily="34" charset="0"/>
                <a:ea typeface="JetBrains Mono" pitchFamily="34" charset="-122"/>
                <a:cs typeface="JetBrains Mono" pitchFamily="34" charset="-120"/>
              </a:rPr>
              <a:t>16h</a:t>
            </a:r>
            <a:endParaRPr lang="en-US" sz="584" dirty="0"/>
          </a:p>
        </p:txBody>
      </p:sp>
      <p:sp>
        <p:nvSpPr>
          <p:cNvPr id="36" name="Text 31"/>
          <p:cNvSpPr/>
          <p:nvPr/>
        </p:nvSpPr>
        <p:spPr>
          <a:xfrm>
            <a:off x="8258175" y="2897125"/>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saved</a:t>
            </a:r>
            <a:endParaRPr lang="en-US" sz="568" dirty="0"/>
          </a:p>
        </p:txBody>
      </p:sp>
      <p:sp>
        <p:nvSpPr>
          <p:cNvPr id="37" name="Text 32"/>
          <p:cNvSpPr/>
          <p:nvPr/>
        </p:nvSpPr>
        <p:spPr>
          <a:xfrm>
            <a:off x="6657975" y="3220380"/>
            <a:ext cx="714375"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Code Review</a:t>
            </a:r>
            <a:endParaRPr lang="en-US" sz="584" dirty="0"/>
          </a:p>
        </p:txBody>
      </p:sp>
      <p:sp>
        <p:nvSpPr>
          <p:cNvPr id="38" name="Shape 33"/>
          <p:cNvSpPr/>
          <p:nvPr/>
        </p:nvSpPr>
        <p:spPr>
          <a:xfrm>
            <a:off x="7458075" y="3251634"/>
            <a:ext cx="714375" cy="42863"/>
          </a:xfrm>
          <a:prstGeom prst="rect">
            <a:avLst/>
          </a:prstGeom>
          <a:solidFill>
            <a:srgbClr val="1E293B"/>
          </a:solidFill>
          <a:ln/>
        </p:spPr>
      </p:sp>
      <p:sp>
        <p:nvSpPr>
          <p:cNvPr id="39" name="Text 34"/>
          <p:cNvSpPr/>
          <p:nvPr/>
        </p:nvSpPr>
        <p:spPr>
          <a:xfrm>
            <a:off x="8258175" y="3165016"/>
            <a:ext cx="371475" cy="112514"/>
          </a:xfrm>
          <a:prstGeom prst="rect">
            <a:avLst/>
          </a:prstGeom>
          <a:noFill/>
          <a:ln/>
        </p:spPr>
        <p:txBody>
          <a:bodyPr wrap="none" lIns="0" tIns="0" rIns="0" bIns="0" rtlCol="0" anchor="t">
            <a:spAutoFit/>
          </a:bodyPr>
          <a:lstStyle/>
          <a:p>
            <a:pPr algn="r" indent="0" marL="0">
              <a:lnSpc>
                <a:spcPts val="800"/>
              </a:lnSpc>
              <a:buNone/>
            </a:pPr>
            <a:r>
              <a:rPr lang="en-US" sz="584" b="1" dirty="0">
                <a:solidFill>
                  <a:srgbClr val="10B981"/>
                </a:solidFill>
                <a:latin typeface="JetBrains Mono" pitchFamily="34" charset="0"/>
                <a:ea typeface="JetBrains Mono" pitchFamily="34" charset="-122"/>
                <a:cs typeface="JetBrains Mono" pitchFamily="34" charset="-120"/>
              </a:rPr>
              <a:t>9h</a:t>
            </a:r>
            <a:endParaRPr lang="en-US" sz="584" dirty="0"/>
          </a:p>
        </p:txBody>
      </p:sp>
      <p:sp>
        <p:nvSpPr>
          <p:cNvPr id="40" name="Text 35"/>
          <p:cNvSpPr/>
          <p:nvPr/>
        </p:nvSpPr>
        <p:spPr>
          <a:xfrm>
            <a:off x="8258175" y="3277530"/>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saved</a:t>
            </a:r>
            <a:endParaRPr lang="en-US" sz="568" dirty="0"/>
          </a:p>
        </p:txBody>
      </p:sp>
      <p:sp>
        <p:nvSpPr>
          <p:cNvPr id="41" name="Text 36"/>
          <p:cNvSpPr/>
          <p:nvPr/>
        </p:nvSpPr>
        <p:spPr>
          <a:xfrm>
            <a:off x="6657975" y="3600785"/>
            <a:ext cx="714375" cy="105370"/>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Documentation</a:t>
            </a:r>
            <a:endParaRPr lang="en-US" sz="584" dirty="0"/>
          </a:p>
        </p:txBody>
      </p:sp>
      <p:sp>
        <p:nvSpPr>
          <p:cNvPr id="42" name="Shape 37"/>
          <p:cNvSpPr/>
          <p:nvPr/>
        </p:nvSpPr>
        <p:spPr>
          <a:xfrm>
            <a:off x="7458075" y="3632039"/>
            <a:ext cx="714375" cy="42863"/>
          </a:xfrm>
          <a:prstGeom prst="rect">
            <a:avLst/>
          </a:prstGeom>
          <a:solidFill>
            <a:srgbClr val="1E293B"/>
          </a:solidFill>
          <a:ln/>
        </p:spPr>
      </p:sp>
      <p:sp>
        <p:nvSpPr>
          <p:cNvPr id="43" name="Text 38"/>
          <p:cNvSpPr/>
          <p:nvPr/>
        </p:nvSpPr>
        <p:spPr>
          <a:xfrm>
            <a:off x="8258175" y="3545421"/>
            <a:ext cx="371475" cy="112514"/>
          </a:xfrm>
          <a:prstGeom prst="rect">
            <a:avLst/>
          </a:prstGeom>
          <a:noFill/>
          <a:ln/>
        </p:spPr>
        <p:txBody>
          <a:bodyPr wrap="none" lIns="0" tIns="0" rIns="0" bIns="0" rtlCol="0" anchor="t">
            <a:spAutoFit/>
          </a:bodyPr>
          <a:lstStyle/>
          <a:p>
            <a:pPr algn="r" indent="0" marL="0">
              <a:lnSpc>
                <a:spcPts val="800"/>
              </a:lnSpc>
              <a:buNone/>
            </a:pPr>
            <a:r>
              <a:rPr lang="en-US" sz="584" b="1" dirty="0">
                <a:solidFill>
                  <a:srgbClr val="10B981"/>
                </a:solidFill>
                <a:latin typeface="JetBrains Mono" pitchFamily="34" charset="0"/>
                <a:ea typeface="JetBrains Mono" pitchFamily="34" charset="-122"/>
                <a:cs typeface="JetBrains Mono" pitchFamily="34" charset="-120"/>
              </a:rPr>
              <a:t>7h</a:t>
            </a:r>
            <a:endParaRPr lang="en-US" sz="584" dirty="0"/>
          </a:p>
        </p:txBody>
      </p:sp>
      <p:sp>
        <p:nvSpPr>
          <p:cNvPr id="44" name="Text 39"/>
          <p:cNvSpPr/>
          <p:nvPr/>
        </p:nvSpPr>
        <p:spPr>
          <a:xfrm>
            <a:off x="8258175" y="3657935"/>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saved</a:t>
            </a:r>
            <a:endParaRPr lang="en-US" sz="568" dirty="0"/>
          </a:p>
        </p:txBody>
      </p:sp>
      <p:sp>
        <p:nvSpPr>
          <p:cNvPr id="45" name="Text 40"/>
          <p:cNvSpPr/>
          <p:nvPr/>
        </p:nvSpPr>
        <p:spPr>
          <a:xfrm>
            <a:off x="6657975" y="3928504"/>
            <a:ext cx="714375" cy="210741"/>
          </a:xfrm>
          <a:prstGeom prst="rect">
            <a:avLst/>
          </a:prstGeom>
          <a:noFill/>
          <a:ln/>
        </p:spPr>
        <p:txBody>
          <a:bodyPr wrap="square" lIns="0" tIns="0" rIns="0" bIns="0" rtlCol="0" anchor="t">
            <a:spAutoFit/>
          </a:bodyPr>
          <a:lstStyle/>
          <a:p>
            <a:pPr algn="l" indent="0" marL="0">
              <a:lnSpc>
                <a:spcPts val="800"/>
              </a:lnSpc>
              <a:buNone/>
            </a:pPr>
            <a:r>
              <a:rPr lang="en-US" sz="584" b="1" dirty="0">
                <a:solidFill>
                  <a:srgbClr val="FFFFFF"/>
                </a:solidFill>
                <a:latin typeface="Inter" pitchFamily="34" charset="0"/>
                <a:ea typeface="Inter" pitchFamily="34" charset="-122"/>
                <a:cs typeface="Inter" pitchFamily="34" charset="-120"/>
              </a:rPr>
              <a:t>QA &amp; Security Scanning</a:t>
            </a:r>
            <a:endParaRPr lang="en-US" sz="584" dirty="0"/>
          </a:p>
        </p:txBody>
      </p:sp>
      <p:sp>
        <p:nvSpPr>
          <p:cNvPr id="46" name="Shape 41"/>
          <p:cNvSpPr/>
          <p:nvPr/>
        </p:nvSpPr>
        <p:spPr>
          <a:xfrm>
            <a:off x="7458075" y="4012443"/>
            <a:ext cx="714375" cy="42863"/>
          </a:xfrm>
          <a:prstGeom prst="rect">
            <a:avLst/>
          </a:prstGeom>
          <a:solidFill>
            <a:srgbClr val="1E293B"/>
          </a:solidFill>
          <a:ln/>
        </p:spPr>
      </p:sp>
      <p:sp>
        <p:nvSpPr>
          <p:cNvPr id="47" name="Text 42"/>
          <p:cNvSpPr/>
          <p:nvPr/>
        </p:nvSpPr>
        <p:spPr>
          <a:xfrm>
            <a:off x="8258175" y="3925825"/>
            <a:ext cx="371475" cy="112514"/>
          </a:xfrm>
          <a:prstGeom prst="rect">
            <a:avLst/>
          </a:prstGeom>
          <a:noFill/>
          <a:ln/>
        </p:spPr>
        <p:txBody>
          <a:bodyPr wrap="none" lIns="0" tIns="0" rIns="0" bIns="0" rtlCol="0" anchor="t">
            <a:spAutoFit/>
          </a:bodyPr>
          <a:lstStyle/>
          <a:p>
            <a:pPr algn="r" indent="0" marL="0">
              <a:lnSpc>
                <a:spcPts val="800"/>
              </a:lnSpc>
              <a:buNone/>
            </a:pPr>
            <a:r>
              <a:rPr lang="en-US" sz="584" b="1" dirty="0">
                <a:solidFill>
                  <a:srgbClr val="10B981"/>
                </a:solidFill>
                <a:latin typeface="JetBrains Mono" pitchFamily="34" charset="0"/>
                <a:ea typeface="JetBrains Mono" pitchFamily="34" charset="-122"/>
                <a:cs typeface="JetBrains Mono" pitchFamily="34" charset="-120"/>
              </a:rPr>
              <a:t>6h</a:t>
            </a:r>
            <a:endParaRPr lang="en-US" sz="584" dirty="0"/>
          </a:p>
        </p:txBody>
      </p:sp>
      <p:sp>
        <p:nvSpPr>
          <p:cNvPr id="48" name="Text 43"/>
          <p:cNvSpPr/>
          <p:nvPr/>
        </p:nvSpPr>
        <p:spPr>
          <a:xfrm>
            <a:off x="8258175" y="4038340"/>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saved</a:t>
            </a:r>
            <a:endParaRPr lang="en-US" sz="568" dirty="0"/>
          </a:p>
        </p:txBody>
      </p:sp>
      <p:sp>
        <p:nvSpPr>
          <p:cNvPr id="49" name="Shape 44"/>
          <p:cNvSpPr/>
          <p:nvPr/>
        </p:nvSpPr>
        <p:spPr>
          <a:xfrm>
            <a:off x="6657975" y="4327661"/>
            <a:ext cx="1971675" cy="387548"/>
          </a:xfrm>
          <a:prstGeom prst="rect">
            <a:avLst/>
          </a:prstGeom>
          <a:solidFill>
            <a:srgbClr val="10B981">
              <a:alpha val="6000"/>
            </a:srgbClr>
          </a:solidFill>
          <a:ln w="9144">
            <a:solidFill>
              <a:srgbClr val="10B981">
                <a:alpha val="20000"/>
              </a:srgbClr>
            </a:solidFill>
            <a:prstDash val="solid"/>
          </a:ln>
        </p:spPr>
      </p:sp>
      <p:sp>
        <p:nvSpPr>
          <p:cNvPr id="50" name="Text 45"/>
          <p:cNvSpPr/>
          <p:nvPr/>
        </p:nvSpPr>
        <p:spPr>
          <a:xfrm>
            <a:off x="6772275" y="4462500"/>
            <a:ext cx="760112"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TOTAL / SPRINT</a:t>
            </a:r>
            <a:endParaRPr lang="en-US" sz="568" dirty="0"/>
          </a:p>
        </p:txBody>
      </p:sp>
      <p:sp>
        <p:nvSpPr>
          <p:cNvPr id="51" name="Text 46"/>
          <p:cNvSpPr/>
          <p:nvPr/>
        </p:nvSpPr>
        <p:spPr>
          <a:xfrm>
            <a:off x="8222456" y="4413386"/>
            <a:ext cx="292894" cy="201811"/>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Space Grotesk" pitchFamily="34" charset="0"/>
                <a:ea typeface="Space Grotesk" pitchFamily="34" charset="-122"/>
                <a:cs typeface="Space Grotesk" pitchFamily="34" charset="-120"/>
              </a:rPr>
              <a:t>46h</a:t>
            </a:r>
            <a:endParaRPr lang="en-US" sz="1090" dirty="0"/>
          </a:p>
        </p:txBody>
      </p:sp>
      <p:sp>
        <p:nvSpPr>
          <p:cNvPr id="52" name="Text 47"/>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15 / 18</a:t>
            </a:r>
            <a:endParaRPr lang="en-US" sz="56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0"/>
            <a:ext cx="9144000" cy="957263"/>
          </a:xfrm>
          <a:prstGeom prst="rect">
            <a:avLst/>
          </a:prstGeom>
          <a:solidFill>
            <a:srgbClr val="000000">
              <a:alpha val="0"/>
            </a:srgbClr>
          </a:solidFill>
          <a:ln/>
        </p:spPr>
      </p:sp>
      <p:sp>
        <p:nvSpPr>
          <p:cNvPr id="5" name="Shape 1"/>
          <p:cNvSpPr/>
          <p:nvPr/>
        </p:nvSpPr>
        <p:spPr>
          <a:xfrm>
            <a:off x="0" y="950119"/>
            <a:ext cx="9144000" cy="7144"/>
          </a:xfrm>
          <a:prstGeom prst="rect">
            <a:avLst/>
          </a:prstGeom>
          <a:solidFill>
            <a:srgbClr val="1E293B"/>
          </a:solidFill>
          <a:ln/>
        </p:spPr>
      </p:sp>
      <p:sp>
        <p:nvSpPr>
          <p:cNvPr id="6" name="Text 2"/>
          <p:cNvSpPr/>
          <p:nvPr/>
        </p:nvSpPr>
        <p:spPr>
          <a:xfrm>
            <a:off x="514350" y="228600"/>
            <a:ext cx="540246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AUTONOMOUS.ML // ROADMAP</a:t>
            </a:r>
            <a:endParaRPr lang="en-US" sz="568" dirty="0"/>
          </a:p>
        </p:txBody>
      </p:sp>
      <p:sp>
        <p:nvSpPr>
          <p:cNvPr id="7" name="Text 3"/>
          <p:cNvSpPr/>
          <p:nvPr/>
        </p:nvSpPr>
        <p:spPr>
          <a:xfrm>
            <a:off x="514350" y="367903"/>
            <a:ext cx="5402461" cy="291108"/>
          </a:xfrm>
          <a:prstGeom prst="rect">
            <a:avLst/>
          </a:prstGeom>
          <a:noFill/>
          <a:ln/>
        </p:spPr>
        <p:txBody>
          <a:bodyPr wrap="none" lIns="0" tIns="0" rIns="0" bIns="0" rtlCol="0" anchor="t">
            <a:spAutoFit/>
          </a:bodyPr>
          <a:lstStyle/>
          <a:p>
            <a:pPr algn="l" indent="0" marL="0">
              <a:lnSpc>
                <a:spcPts val="2200"/>
              </a:lnSpc>
              <a:buNone/>
            </a:pPr>
            <a:r>
              <a:rPr lang="en-US" sz="1602" b="1" dirty="0">
                <a:solidFill>
                  <a:srgbClr val="FFFFFF"/>
                </a:solidFill>
                <a:latin typeface="Space Grotesk" pitchFamily="34" charset="0"/>
                <a:ea typeface="Space Grotesk" pitchFamily="34" charset="-122"/>
                <a:cs typeface="Space Grotesk" pitchFamily="34" charset="-120"/>
              </a:rPr>
              <a:t>Implementation Roadmap</a:t>
            </a:r>
            <a:endParaRPr lang="en-US" sz="1602" dirty="0"/>
          </a:p>
        </p:txBody>
      </p:sp>
      <p:sp>
        <p:nvSpPr>
          <p:cNvPr id="8" name="Text 4"/>
          <p:cNvSpPr/>
          <p:nvPr/>
        </p:nvSpPr>
        <p:spPr>
          <a:xfrm>
            <a:off x="514350" y="694730"/>
            <a:ext cx="5402461" cy="112514"/>
          </a:xfrm>
          <a:prstGeom prst="rect">
            <a:avLst/>
          </a:prstGeom>
          <a:noFill/>
          <a:ln/>
        </p:spPr>
        <p:txBody>
          <a:bodyPr wrap="none" lIns="0" tIns="0" rIns="0" bIns="0" rtlCol="0" anchor="t">
            <a:spAutoFit/>
          </a:bodyPr>
          <a:lstStyle/>
          <a:p>
            <a:pPr algn="l" indent="0" marL="0">
              <a:lnSpc>
                <a:spcPts val="900"/>
              </a:lnSpc>
              <a:buNone/>
            </a:pPr>
            <a:r>
              <a:rPr lang="en-US" sz="674" dirty="0">
                <a:solidFill>
                  <a:srgbClr val="94A3B8"/>
                </a:solidFill>
                <a:latin typeface="Inter" pitchFamily="34" charset="0"/>
                <a:ea typeface="Inter" pitchFamily="34" charset="-122"/>
                <a:cs typeface="Inter" pitchFamily="34" charset="-120"/>
              </a:rPr>
              <a:t>36-week phased delivery — from production-ready foundation through distributed execution and autonomous intelligence.</a:t>
            </a:r>
            <a:endParaRPr lang="en-US" sz="674" dirty="0"/>
          </a:p>
        </p:txBody>
      </p:sp>
      <p:sp>
        <p:nvSpPr>
          <p:cNvPr id="9" name="Shape 5"/>
          <p:cNvSpPr/>
          <p:nvPr/>
        </p:nvSpPr>
        <p:spPr>
          <a:xfrm>
            <a:off x="7438067" y="603647"/>
            <a:ext cx="1191583" cy="203597"/>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7438067" y="603647"/>
            <a:ext cx="1191583" cy="203597"/>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v3.1–v3.4 COMPLETE</a:t>
            </a:r>
            <a:endParaRPr lang="en-US" sz="568" dirty="0"/>
          </a:p>
        </p:txBody>
      </p:sp>
      <p:sp>
        <p:nvSpPr>
          <p:cNvPr id="11" name="Shape 7"/>
          <p:cNvSpPr/>
          <p:nvPr/>
        </p:nvSpPr>
        <p:spPr>
          <a:xfrm>
            <a:off x="1664773" y="1207294"/>
            <a:ext cx="171450" cy="171450"/>
          </a:xfrm>
          <a:prstGeom prst="rect">
            <a:avLst/>
          </a:prstGeom>
          <a:solidFill>
            <a:srgbClr val="10B981">
              <a:alpha val="15000"/>
            </a:srgbClr>
          </a:solidFill>
          <a:ln w="18288">
            <a:solidFill>
              <a:srgbClr val="10B981"/>
            </a:solidFill>
            <a:prstDash val="solid"/>
          </a:ln>
        </p:spPr>
      </p:sp>
      <p:sp>
        <p:nvSpPr>
          <p:cNvPr id="12" name="Text 8"/>
          <p:cNvSpPr/>
          <p:nvPr/>
        </p:nvSpPr>
        <p:spPr>
          <a:xfrm>
            <a:off x="1564760" y="1421606"/>
            <a:ext cx="371475"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v3.1–3.4</a:t>
            </a:r>
            <a:endParaRPr lang="en-US" sz="568" dirty="0"/>
          </a:p>
        </p:txBody>
      </p:sp>
      <p:sp>
        <p:nvSpPr>
          <p:cNvPr id="13" name="Shape 9"/>
          <p:cNvSpPr/>
          <p:nvPr/>
        </p:nvSpPr>
        <p:spPr>
          <a:xfrm>
            <a:off x="3357256" y="1207294"/>
            <a:ext cx="171450" cy="171450"/>
          </a:xfrm>
          <a:prstGeom prst="rect">
            <a:avLst/>
          </a:prstGeom>
          <a:solidFill>
            <a:srgbClr val="3B82F6">
              <a:alpha val="15000"/>
            </a:srgbClr>
          </a:solidFill>
          <a:ln w="18288">
            <a:solidFill>
              <a:srgbClr val="3B82F6"/>
            </a:solidFill>
            <a:prstDash val="solid"/>
          </a:ln>
        </p:spPr>
      </p:sp>
      <p:sp>
        <p:nvSpPr>
          <p:cNvPr id="14" name="Text 10"/>
          <p:cNvSpPr/>
          <p:nvPr/>
        </p:nvSpPr>
        <p:spPr>
          <a:xfrm>
            <a:off x="3350112" y="1421606"/>
            <a:ext cx="1857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3B82F6"/>
                </a:solidFill>
                <a:latin typeface="JetBrains Mono" pitchFamily="34" charset="0"/>
                <a:ea typeface="JetBrains Mono" pitchFamily="34" charset="-122"/>
                <a:cs typeface="JetBrains Mono" pitchFamily="34" charset="-120"/>
              </a:rPr>
              <a:t>v4.1</a:t>
            </a:r>
            <a:endParaRPr lang="en-US" sz="568" dirty="0"/>
          </a:p>
        </p:txBody>
      </p:sp>
      <p:sp>
        <p:nvSpPr>
          <p:cNvPr id="15" name="Shape 11"/>
          <p:cNvSpPr/>
          <p:nvPr/>
        </p:nvSpPr>
        <p:spPr>
          <a:xfrm>
            <a:off x="4899161" y="1207294"/>
            <a:ext cx="171450" cy="171450"/>
          </a:xfrm>
          <a:prstGeom prst="rect">
            <a:avLst/>
          </a:prstGeom>
          <a:solidFill>
            <a:srgbClr val="F59E0B">
              <a:alpha val="8000"/>
            </a:srgbClr>
          </a:solidFill>
          <a:ln w="18288">
            <a:solidFill>
              <a:srgbClr val="F59E0B"/>
            </a:solidFill>
            <a:prstDash val="solid"/>
          </a:ln>
        </p:spPr>
      </p:sp>
      <p:sp>
        <p:nvSpPr>
          <p:cNvPr id="16" name="Text 12"/>
          <p:cNvSpPr/>
          <p:nvPr/>
        </p:nvSpPr>
        <p:spPr>
          <a:xfrm>
            <a:off x="4892018" y="1421606"/>
            <a:ext cx="1857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F59E0B"/>
                </a:solidFill>
                <a:latin typeface="JetBrains Mono" pitchFamily="34" charset="0"/>
                <a:ea typeface="JetBrains Mono" pitchFamily="34" charset="-122"/>
                <a:cs typeface="JetBrains Mono" pitchFamily="34" charset="-120"/>
              </a:rPr>
              <a:t>v4.2</a:t>
            </a:r>
            <a:endParaRPr lang="en-US" sz="568" dirty="0"/>
          </a:p>
        </p:txBody>
      </p:sp>
      <p:sp>
        <p:nvSpPr>
          <p:cNvPr id="17" name="Shape 13"/>
          <p:cNvSpPr/>
          <p:nvPr/>
        </p:nvSpPr>
        <p:spPr>
          <a:xfrm>
            <a:off x="6441067" y="1207294"/>
            <a:ext cx="171450" cy="171450"/>
          </a:xfrm>
          <a:prstGeom prst="rect">
            <a:avLst/>
          </a:prstGeom>
          <a:solidFill>
            <a:srgbClr val="F59E0B">
              <a:alpha val="8000"/>
            </a:srgbClr>
          </a:solidFill>
          <a:ln w="18288">
            <a:solidFill>
              <a:srgbClr val="F59E0B"/>
            </a:solidFill>
            <a:prstDash val="solid"/>
          </a:ln>
        </p:spPr>
      </p:sp>
      <p:sp>
        <p:nvSpPr>
          <p:cNvPr id="18" name="Text 14"/>
          <p:cNvSpPr/>
          <p:nvPr/>
        </p:nvSpPr>
        <p:spPr>
          <a:xfrm>
            <a:off x="6433924" y="1421606"/>
            <a:ext cx="1857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F59E0B"/>
                </a:solidFill>
                <a:latin typeface="JetBrains Mono" pitchFamily="34" charset="0"/>
                <a:ea typeface="JetBrains Mono" pitchFamily="34" charset="-122"/>
                <a:cs typeface="JetBrains Mono" pitchFamily="34" charset="-120"/>
              </a:rPr>
              <a:t>v4.4</a:t>
            </a:r>
            <a:endParaRPr lang="en-US" sz="568" dirty="0"/>
          </a:p>
        </p:txBody>
      </p:sp>
      <p:sp>
        <p:nvSpPr>
          <p:cNvPr id="19" name="Shape 15"/>
          <p:cNvSpPr/>
          <p:nvPr/>
        </p:nvSpPr>
        <p:spPr>
          <a:xfrm>
            <a:off x="7982973" y="1207294"/>
            <a:ext cx="171450" cy="171450"/>
          </a:xfrm>
          <a:prstGeom prst="rect">
            <a:avLst/>
          </a:prstGeom>
          <a:solidFill>
            <a:srgbClr val="8B5CF6">
              <a:alpha val="8000"/>
            </a:srgbClr>
          </a:solidFill>
          <a:ln w="18288">
            <a:solidFill>
              <a:srgbClr val="A78BFA"/>
            </a:solidFill>
            <a:prstDash val="solid"/>
          </a:ln>
        </p:spPr>
      </p:sp>
      <p:sp>
        <p:nvSpPr>
          <p:cNvPr id="20" name="Text 16"/>
          <p:cNvSpPr/>
          <p:nvPr/>
        </p:nvSpPr>
        <p:spPr>
          <a:xfrm>
            <a:off x="7975829" y="1421606"/>
            <a:ext cx="18573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A78BFA"/>
                </a:solidFill>
                <a:latin typeface="JetBrains Mono" pitchFamily="34" charset="0"/>
                <a:ea typeface="JetBrains Mono" pitchFamily="34" charset="-122"/>
                <a:cs typeface="JetBrains Mono" pitchFamily="34" charset="-120"/>
              </a:rPr>
              <a:t>v5.0</a:t>
            </a:r>
            <a:endParaRPr lang="en-US" sz="568" dirty="0"/>
          </a:p>
        </p:txBody>
      </p:sp>
      <p:sp>
        <p:nvSpPr>
          <p:cNvPr id="21" name="Shape 17"/>
          <p:cNvSpPr/>
          <p:nvPr/>
        </p:nvSpPr>
        <p:spPr>
          <a:xfrm>
            <a:off x="0" y="1578769"/>
            <a:ext cx="9144000" cy="3564731"/>
          </a:xfrm>
          <a:prstGeom prst="rect">
            <a:avLst/>
          </a:prstGeom>
          <a:solidFill>
            <a:srgbClr val="000000">
              <a:alpha val="0"/>
            </a:srgbClr>
          </a:solidFill>
          <a:ln/>
        </p:spPr>
      </p:sp>
      <p:sp>
        <p:nvSpPr>
          <p:cNvPr id="22" name="Shape 18"/>
          <p:cNvSpPr/>
          <p:nvPr/>
        </p:nvSpPr>
        <p:spPr>
          <a:xfrm>
            <a:off x="0" y="1578769"/>
            <a:ext cx="9144000" cy="7144"/>
          </a:xfrm>
          <a:prstGeom prst="rect">
            <a:avLst/>
          </a:prstGeom>
          <a:solidFill>
            <a:srgbClr val="1E293B"/>
          </a:solidFill>
          <a:ln/>
        </p:spPr>
      </p:sp>
      <p:sp>
        <p:nvSpPr>
          <p:cNvPr id="23" name="Text 19"/>
          <p:cNvSpPr/>
          <p:nvPr/>
        </p:nvSpPr>
        <p:spPr>
          <a:xfrm>
            <a:off x="514350" y="1728788"/>
            <a:ext cx="488649" cy="103584"/>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10B981"/>
                </a:solidFill>
                <a:latin typeface="JetBrains Mono" pitchFamily="34" charset="0"/>
                <a:ea typeface="JetBrains Mono" pitchFamily="34" charset="-122"/>
                <a:cs typeface="JetBrains Mono" pitchFamily="34" charset="-120"/>
              </a:rPr>
              <a:t>v3.1–v3.4</a:t>
            </a:r>
            <a:endParaRPr lang="en-US" sz="534" dirty="0"/>
          </a:p>
        </p:txBody>
      </p:sp>
      <p:sp>
        <p:nvSpPr>
          <p:cNvPr id="24" name="Shape 20"/>
          <p:cNvSpPr/>
          <p:nvPr/>
        </p:nvSpPr>
        <p:spPr>
          <a:xfrm>
            <a:off x="1060149" y="1707356"/>
            <a:ext cx="534358" cy="146447"/>
          </a:xfrm>
          <a:prstGeom prst="rect">
            <a:avLst/>
          </a:prstGeom>
          <a:solidFill>
            <a:srgbClr val="10B981">
              <a:alpha val="10000"/>
            </a:srgbClr>
          </a:solidFill>
          <a:ln w="9144">
            <a:solidFill>
              <a:srgbClr val="10B981">
                <a:alpha val="25000"/>
              </a:srgbClr>
            </a:solidFill>
            <a:prstDash val="solid"/>
          </a:ln>
        </p:spPr>
      </p:sp>
      <p:sp>
        <p:nvSpPr>
          <p:cNvPr id="25" name="Text 21"/>
          <p:cNvSpPr/>
          <p:nvPr/>
        </p:nvSpPr>
        <p:spPr>
          <a:xfrm>
            <a:off x="1060149" y="1707356"/>
            <a:ext cx="534358"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COMPLETE</a:t>
            </a:r>
            <a:endParaRPr lang="en-US" sz="568" dirty="0"/>
          </a:p>
        </p:txBody>
      </p:sp>
      <p:sp>
        <p:nvSpPr>
          <p:cNvPr id="26" name="Text 22"/>
          <p:cNvSpPr/>
          <p:nvPr/>
        </p:nvSpPr>
        <p:spPr>
          <a:xfrm>
            <a:off x="514350" y="1910953"/>
            <a:ext cx="1388734" cy="128588"/>
          </a:xfrm>
          <a:prstGeom prst="rect">
            <a:avLst/>
          </a:prstGeom>
          <a:noFill/>
          <a:ln/>
        </p:spPr>
        <p:txBody>
          <a:bodyPr wrap="none" lIns="0" tIns="0" rIns="0" bIns="0" rtlCol="0" anchor="t">
            <a:spAutoFit/>
          </a:bodyPr>
          <a:lstStyle/>
          <a:p>
            <a:pPr algn="l" indent="0" marL="0">
              <a:lnSpc>
                <a:spcPts val="1000"/>
              </a:lnSpc>
              <a:buNone/>
            </a:pPr>
            <a:r>
              <a:rPr lang="en-US" sz="734" b="1" dirty="0">
                <a:solidFill>
                  <a:srgbClr val="FFFFFF"/>
                </a:solidFill>
                <a:latin typeface="Space Grotesk" pitchFamily="34" charset="0"/>
                <a:ea typeface="Space Grotesk" pitchFamily="34" charset="-122"/>
                <a:cs typeface="Space Grotesk" pitchFamily="34" charset="-120"/>
              </a:rPr>
              <a:t>Foundation &amp; Integration</a:t>
            </a:r>
            <a:endParaRPr lang="en-US" sz="734" dirty="0"/>
          </a:p>
        </p:txBody>
      </p:sp>
      <p:sp>
        <p:nvSpPr>
          <p:cNvPr id="27" name="Text 23"/>
          <p:cNvSpPr/>
          <p:nvPr/>
        </p:nvSpPr>
        <p:spPr>
          <a:xfrm>
            <a:off x="514350" y="2125266"/>
            <a:ext cx="13887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Weeks 1–16</a:t>
            </a:r>
            <a:endParaRPr lang="en-US" sz="568" dirty="0"/>
          </a:p>
        </p:txBody>
      </p:sp>
      <p:sp>
        <p:nvSpPr>
          <p:cNvPr id="28" name="Text 24"/>
          <p:cNvSpPr/>
          <p:nvPr/>
        </p:nvSpPr>
        <p:spPr>
          <a:xfrm>
            <a:off x="585788" y="2328863"/>
            <a:ext cx="1066205"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45 production-ready classes</a:t>
            </a:r>
            <a:endParaRPr lang="en-US" sz="568" dirty="0"/>
          </a:p>
        </p:txBody>
      </p:sp>
      <p:sp>
        <p:nvSpPr>
          <p:cNvPr id="29" name="Text 25"/>
          <p:cNvSpPr/>
          <p:nvPr/>
        </p:nvSpPr>
        <p:spPr>
          <a:xfrm>
            <a:off x="585788" y="2474584"/>
            <a:ext cx="1091208"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Azure DevOps full integration</a:t>
            </a:r>
            <a:endParaRPr lang="en-US" sz="568" dirty="0"/>
          </a:p>
        </p:txBody>
      </p:sp>
      <p:sp>
        <p:nvSpPr>
          <p:cNvPr id="30" name="Text 26"/>
          <p:cNvSpPr/>
          <p:nvPr/>
        </p:nvSpPr>
        <p:spPr>
          <a:xfrm>
            <a:off x="585788" y="2620305"/>
            <a:ext cx="105548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AI Decision Module (Ollama)</a:t>
            </a:r>
            <a:endParaRPr lang="en-US" sz="568" dirty="0"/>
          </a:p>
        </p:txBody>
      </p:sp>
      <p:sp>
        <p:nvSpPr>
          <p:cNvPr id="31" name="Text 27"/>
          <p:cNvSpPr/>
          <p:nvPr/>
        </p:nvSpPr>
        <p:spPr>
          <a:xfrm>
            <a:off x="585788" y="2766027"/>
            <a:ext cx="1189434"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302 acceptance criteria verified</a:t>
            </a:r>
            <a:endParaRPr lang="en-US" sz="568" dirty="0"/>
          </a:p>
        </p:txBody>
      </p:sp>
      <p:sp>
        <p:nvSpPr>
          <p:cNvPr id="32" name="Text 28"/>
          <p:cNvSpPr/>
          <p:nvPr/>
        </p:nvSpPr>
        <p:spPr>
          <a:xfrm>
            <a:off x="585788" y="2911748"/>
            <a:ext cx="1151930"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23/23 integration tests passing</a:t>
            </a:r>
            <a:endParaRPr lang="en-US" sz="568" dirty="0"/>
          </a:p>
        </p:txBody>
      </p:sp>
      <p:sp>
        <p:nvSpPr>
          <p:cNvPr id="33" name="Text 29"/>
          <p:cNvSpPr/>
          <p:nvPr/>
        </p:nvSpPr>
        <p:spPr>
          <a:xfrm>
            <a:off x="585788" y="3057469"/>
            <a:ext cx="1075134"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OpenTelemetry observability</a:t>
            </a:r>
            <a:endParaRPr lang="en-US" sz="568" dirty="0"/>
          </a:p>
        </p:txBody>
      </p:sp>
      <p:sp>
        <p:nvSpPr>
          <p:cNvPr id="34" name="Text 30"/>
          <p:cNvSpPr/>
          <p:nvPr/>
        </p:nvSpPr>
        <p:spPr>
          <a:xfrm>
            <a:off x="2195978" y="1728788"/>
            <a:ext cx="217187" cy="103584"/>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3B82F6"/>
                </a:solidFill>
                <a:latin typeface="JetBrains Mono" pitchFamily="34" charset="0"/>
                <a:ea typeface="JetBrains Mono" pitchFamily="34" charset="-122"/>
                <a:cs typeface="JetBrains Mono" pitchFamily="34" charset="-120"/>
              </a:rPr>
              <a:t>v4.1</a:t>
            </a:r>
            <a:endParaRPr lang="en-US" sz="534" dirty="0"/>
          </a:p>
        </p:txBody>
      </p:sp>
      <p:sp>
        <p:nvSpPr>
          <p:cNvPr id="35" name="Shape 31"/>
          <p:cNvSpPr/>
          <p:nvPr/>
        </p:nvSpPr>
        <p:spPr>
          <a:xfrm>
            <a:off x="2470314" y="1707356"/>
            <a:ext cx="588662" cy="146447"/>
          </a:xfrm>
          <a:prstGeom prst="rect">
            <a:avLst/>
          </a:prstGeom>
          <a:solidFill>
            <a:srgbClr val="3B82F6">
              <a:alpha val="10000"/>
            </a:srgbClr>
          </a:solidFill>
          <a:ln w="9144">
            <a:solidFill>
              <a:srgbClr val="3B82F6">
                <a:alpha val="25000"/>
              </a:srgbClr>
            </a:solidFill>
            <a:prstDash val="solid"/>
          </a:ln>
        </p:spPr>
      </p:sp>
      <p:sp>
        <p:nvSpPr>
          <p:cNvPr id="36" name="Text 32"/>
          <p:cNvSpPr/>
          <p:nvPr/>
        </p:nvSpPr>
        <p:spPr>
          <a:xfrm>
            <a:off x="2470314" y="1707356"/>
            <a:ext cx="588662"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3B82F6"/>
                </a:solidFill>
                <a:latin typeface="JetBrains Mono" pitchFamily="34" charset="0"/>
                <a:ea typeface="JetBrains Mono" pitchFamily="34" charset="-122"/>
                <a:cs typeface="JetBrains Mono" pitchFamily="34" charset="-120"/>
              </a:rPr>
              <a:t>IN DESIGN</a:t>
            </a:r>
            <a:endParaRPr lang="en-US" sz="568" dirty="0"/>
          </a:p>
        </p:txBody>
      </p:sp>
      <p:sp>
        <p:nvSpPr>
          <p:cNvPr id="37" name="Text 33"/>
          <p:cNvSpPr/>
          <p:nvPr/>
        </p:nvSpPr>
        <p:spPr>
          <a:xfrm>
            <a:off x="2195978" y="1910953"/>
            <a:ext cx="1388734" cy="257175"/>
          </a:xfrm>
          <a:prstGeom prst="rect">
            <a:avLst/>
          </a:prstGeom>
          <a:noFill/>
          <a:ln/>
        </p:spPr>
        <p:txBody>
          <a:bodyPr wrap="square" lIns="0" tIns="0" rIns="0" bIns="0" rtlCol="0" anchor="t">
            <a:spAutoFit/>
          </a:bodyPr>
          <a:lstStyle/>
          <a:p>
            <a:pPr algn="l" indent="0" marL="0">
              <a:lnSpc>
                <a:spcPts val="1000"/>
              </a:lnSpc>
              <a:buNone/>
            </a:pPr>
            <a:r>
              <a:rPr lang="en-US" sz="734" b="1" dirty="0">
                <a:solidFill>
                  <a:srgbClr val="FFFFFF"/>
                </a:solidFill>
                <a:latin typeface="Space Grotesk" pitchFamily="34" charset="0"/>
                <a:ea typeface="Space Grotesk" pitchFamily="34" charset="-122"/>
                <a:cs typeface="Space Grotesk" pitchFamily="34" charset="-120"/>
              </a:rPr>
              <a:t>Automated Test Generation</a:t>
            </a:r>
            <a:endParaRPr lang="en-US" sz="734" dirty="0"/>
          </a:p>
        </p:txBody>
      </p:sp>
      <p:sp>
        <p:nvSpPr>
          <p:cNvPr id="38" name="Text 34"/>
          <p:cNvSpPr/>
          <p:nvPr/>
        </p:nvSpPr>
        <p:spPr>
          <a:xfrm>
            <a:off x="2195978" y="2253853"/>
            <a:ext cx="13887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Weeks 17–36 (20-week plan)</a:t>
            </a:r>
            <a:endParaRPr lang="en-US" sz="568" dirty="0"/>
          </a:p>
        </p:txBody>
      </p:sp>
      <p:sp>
        <p:nvSpPr>
          <p:cNvPr id="39" name="Text 35"/>
          <p:cNvSpPr/>
          <p:nvPr/>
        </p:nvSpPr>
        <p:spPr>
          <a:xfrm>
            <a:off x="2267415" y="2457450"/>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GUI Object Mapping Service (5 classes)</a:t>
            </a:r>
            <a:endParaRPr lang="en-US" sz="568" dirty="0"/>
          </a:p>
        </p:txBody>
      </p:sp>
      <p:sp>
        <p:nvSpPr>
          <p:cNvPr id="40" name="Text 36"/>
          <p:cNvSpPr/>
          <p:nvPr/>
        </p:nvSpPr>
        <p:spPr>
          <a:xfrm>
            <a:off x="2267415" y="2713174"/>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Database Discovery Service (4 classes)</a:t>
            </a:r>
            <a:endParaRPr lang="en-US" sz="568" dirty="0"/>
          </a:p>
        </p:txBody>
      </p:sp>
      <p:sp>
        <p:nvSpPr>
          <p:cNvPr id="41" name="Text 37"/>
          <p:cNvSpPr/>
          <p:nvPr/>
        </p:nvSpPr>
        <p:spPr>
          <a:xfrm>
            <a:off x="2267415" y="2968898"/>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DBA Work Item Orchestrator (3 classes)</a:t>
            </a:r>
            <a:endParaRPr lang="en-US" sz="568" dirty="0"/>
          </a:p>
        </p:txBody>
      </p:sp>
      <p:sp>
        <p:nvSpPr>
          <p:cNvPr id="42" name="Text 38"/>
          <p:cNvSpPr/>
          <p:nvPr/>
        </p:nvSpPr>
        <p:spPr>
          <a:xfrm>
            <a:off x="2267415" y="3224622"/>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A+ architecture grade (expert review)</a:t>
            </a:r>
            <a:endParaRPr lang="en-US" sz="568" dirty="0"/>
          </a:p>
        </p:txBody>
      </p:sp>
      <p:sp>
        <p:nvSpPr>
          <p:cNvPr id="43" name="Text 39"/>
          <p:cNvSpPr/>
          <p:nvPr/>
        </p:nvSpPr>
        <p:spPr>
          <a:xfrm>
            <a:off x="2267415" y="3480346"/>
            <a:ext cx="64650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3× ROI projection</a:t>
            </a:r>
            <a:endParaRPr lang="en-US" sz="568" dirty="0"/>
          </a:p>
        </p:txBody>
      </p:sp>
      <p:sp>
        <p:nvSpPr>
          <p:cNvPr id="44" name="Text 40"/>
          <p:cNvSpPr/>
          <p:nvPr/>
        </p:nvSpPr>
        <p:spPr>
          <a:xfrm>
            <a:off x="3877605" y="1728788"/>
            <a:ext cx="217187" cy="103584"/>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F59E0B"/>
                </a:solidFill>
                <a:latin typeface="JetBrains Mono" pitchFamily="34" charset="0"/>
                <a:ea typeface="JetBrains Mono" pitchFamily="34" charset="-122"/>
                <a:cs typeface="JetBrains Mono" pitchFamily="34" charset="-120"/>
              </a:rPr>
              <a:t>v4.2</a:t>
            </a:r>
            <a:endParaRPr lang="en-US" sz="534" dirty="0"/>
          </a:p>
        </p:txBody>
      </p:sp>
      <p:sp>
        <p:nvSpPr>
          <p:cNvPr id="45" name="Shape 41"/>
          <p:cNvSpPr/>
          <p:nvPr/>
        </p:nvSpPr>
        <p:spPr>
          <a:xfrm>
            <a:off x="4151942" y="1707356"/>
            <a:ext cx="480082" cy="146447"/>
          </a:xfrm>
          <a:prstGeom prst="rect">
            <a:avLst/>
          </a:prstGeom>
          <a:solidFill>
            <a:srgbClr val="F59E0B">
              <a:alpha val="10000"/>
            </a:srgbClr>
          </a:solidFill>
          <a:ln w="9144">
            <a:solidFill>
              <a:srgbClr val="F59E0B">
                <a:alpha val="25000"/>
              </a:srgbClr>
            </a:solidFill>
            <a:prstDash val="solid"/>
          </a:ln>
        </p:spPr>
      </p:sp>
      <p:sp>
        <p:nvSpPr>
          <p:cNvPr id="46" name="Text 42"/>
          <p:cNvSpPr/>
          <p:nvPr/>
        </p:nvSpPr>
        <p:spPr>
          <a:xfrm>
            <a:off x="4151942" y="1707356"/>
            <a:ext cx="480082"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PLANNED</a:t>
            </a:r>
            <a:endParaRPr lang="en-US" sz="568" dirty="0"/>
          </a:p>
        </p:txBody>
      </p:sp>
      <p:sp>
        <p:nvSpPr>
          <p:cNvPr id="47" name="Text 43"/>
          <p:cNvSpPr/>
          <p:nvPr/>
        </p:nvSpPr>
        <p:spPr>
          <a:xfrm>
            <a:off x="3877605" y="1910953"/>
            <a:ext cx="1388734" cy="257175"/>
          </a:xfrm>
          <a:prstGeom prst="rect">
            <a:avLst/>
          </a:prstGeom>
          <a:noFill/>
          <a:ln/>
        </p:spPr>
        <p:txBody>
          <a:bodyPr wrap="square" lIns="0" tIns="0" rIns="0" bIns="0" rtlCol="0" anchor="t">
            <a:spAutoFit/>
          </a:bodyPr>
          <a:lstStyle/>
          <a:p>
            <a:pPr algn="l" indent="0" marL="0">
              <a:lnSpc>
                <a:spcPts val="1000"/>
              </a:lnSpc>
              <a:buNone/>
            </a:pPr>
            <a:r>
              <a:rPr lang="en-US" sz="734" b="1" dirty="0">
                <a:solidFill>
                  <a:srgbClr val="FFFFFF"/>
                </a:solidFill>
                <a:latin typeface="Space Grotesk" pitchFamily="34" charset="0"/>
                <a:ea typeface="Space Grotesk" pitchFamily="34" charset="-122"/>
                <a:cs typeface="Space Grotesk" pitchFamily="34" charset="-120"/>
              </a:rPr>
              <a:t>Distributed Agent Execution</a:t>
            </a:r>
            <a:endParaRPr lang="en-US" sz="734" dirty="0"/>
          </a:p>
        </p:txBody>
      </p:sp>
      <p:sp>
        <p:nvSpPr>
          <p:cNvPr id="48" name="Text 44"/>
          <p:cNvSpPr/>
          <p:nvPr/>
        </p:nvSpPr>
        <p:spPr>
          <a:xfrm>
            <a:off x="3877605" y="2253853"/>
            <a:ext cx="13887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Weeks 37–48</a:t>
            </a:r>
            <a:endParaRPr lang="en-US" sz="568" dirty="0"/>
          </a:p>
        </p:txBody>
      </p:sp>
      <p:sp>
        <p:nvSpPr>
          <p:cNvPr id="49" name="Text 45"/>
          <p:cNvSpPr/>
          <p:nvPr/>
        </p:nvSpPr>
        <p:spPr>
          <a:xfrm>
            <a:off x="3949043" y="2457450"/>
            <a:ext cx="1282303"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Multi-machine agent orchestration</a:t>
            </a:r>
            <a:endParaRPr lang="en-US" sz="568" dirty="0"/>
          </a:p>
        </p:txBody>
      </p:sp>
      <p:sp>
        <p:nvSpPr>
          <p:cNvPr id="50" name="Text 46"/>
          <p:cNvSpPr/>
          <p:nvPr/>
        </p:nvSpPr>
        <p:spPr>
          <a:xfrm>
            <a:off x="3949043" y="2603171"/>
            <a:ext cx="1175147"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Load-balanced task distribution</a:t>
            </a:r>
            <a:endParaRPr lang="en-US" sz="568" dirty="0"/>
          </a:p>
        </p:txBody>
      </p:sp>
      <p:sp>
        <p:nvSpPr>
          <p:cNvPr id="51" name="Text 47"/>
          <p:cNvSpPr/>
          <p:nvPr/>
        </p:nvSpPr>
        <p:spPr>
          <a:xfrm>
            <a:off x="3949043" y="2748893"/>
            <a:ext cx="1250156"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Cross-node state synchronisation</a:t>
            </a:r>
            <a:endParaRPr lang="en-US" sz="568" dirty="0"/>
          </a:p>
        </p:txBody>
      </p:sp>
      <p:sp>
        <p:nvSpPr>
          <p:cNvPr id="52" name="Text 48"/>
          <p:cNvSpPr/>
          <p:nvPr/>
        </p:nvSpPr>
        <p:spPr>
          <a:xfrm>
            <a:off x="3949043" y="2894614"/>
            <a:ext cx="1028700"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Fault-tolerant agent failover</a:t>
            </a:r>
            <a:endParaRPr lang="en-US" sz="568" dirty="0"/>
          </a:p>
        </p:txBody>
      </p:sp>
      <p:sp>
        <p:nvSpPr>
          <p:cNvPr id="53" name="Text 49"/>
          <p:cNvSpPr/>
          <p:nvPr/>
        </p:nvSpPr>
        <p:spPr>
          <a:xfrm>
            <a:off x="3949043" y="3040335"/>
            <a:ext cx="1148358"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Centralised Omni control plane</a:t>
            </a:r>
            <a:endParaRPr lang="en-US" sz="568" dirty="0"/>
          </a:p>
        </p:txBody>
      </p:sp>
      <p:sp>
        <p:nvSpPr>
          <p:cNvPr id="54" name="Text 50"/>
          <p:cNvSpPr/>
          <p:nvPr/>
        </p:nvSpPr>
        <p:spPr>
          <a:xfrm>
            <a:off x="5559233" y="1728788"/>
            <a:ext cx="217187" cy="103584"/>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F59E0B"/>
                </a:solidFill>
                <a:latin typeface="JetBrains Mono" pitchFamily="34" charset="0"/>
                <a:ea typeface="JetBrains Mono" pitchFamily="34" charset="-122"/>
                <a:cs typeface="JetBrains Mono" pitchFamily="34" charset="-120"/>
              </a:rPr>
              <a:t>v4.4</a:t>
            </a:r>
            <a:endParaRPr lang="en-US" sz="534" dirty="0"/>
          </a:p>
        </p:txBody>
      </p:sp>
      <p:sp>
        <p:nvSpPr>
          <p:cNvPr id="55" name="Shape 51"/>
          <p:cNvSpPr/>
          <p:nvPr/>
        </p:nvSpPr>
        <p:spPr>
          <a:xfrm>
            <a:off x="5833570" y="1707356"/>
            <a:ext cx="480082" cy="146447"/>
          </a:xfrm>
          <a:prstGeom prst="rect">
            <a:avLst/>
          </a:prstGeom>
          <a:solidFill>
            <a:srgbClr val="F59E0B">
              <a:alpha val="10000"/>
            </a:srgbClr>
          </a:solidFill>
          <a:ln w="9144">
            <a:solidFill>
              <a:srgbClr val="F59E0B">
                <a:alpha val="25000"/>
              </a:srgbClr>
            </a:solidFill>
            <a:prstDash val="solid"/>
          </a:ln>
        </p:spPr>
      </p:sp>
      <p:sp>
        <p:nvSpPr>
          <p:cNvPr id="56" name="Text 52"/>
          <p:cNvSpPr/>
          <p:nvPr/>
        </p:nvSpPr>
        <p:spPr>
          <a:xfrm>
            <a:off x="5833570" y="1707356"/>
            <a:ext cx="480082"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F59E0B"/>
                </a:solidFill>
                <a:latin typeface="JetBrains Mono" pitchFamily="34" charset="0"/>
                <a:ea typeface="JetBrains Mono" pitchFamily="34" charset="-122"/>
                <a:cs typeface="JetBrains Mono" pitchFamily="34" charset="-120"/>
              </a:rPr>
              <a:t>PLANNED</a:t>
            </a:r>
            <a:endParaRPr lang="en-US" sz="568" dirty="0"/>
          </a:p>
        </p:txBody>
      </p:sp>
      <p:sp>
        <p:nvSpPr>
          <p:cNvPr id="57" name="Text 53"/>
          <p:cNvSpPr/>
          <p:nvPr/>
        </p:nvSpPr>
        <p:spPr>
          <a:xfrm>
            <a:off x="5559233" y="1910953"/>
            <a:ext cx="1388734" cy="128588"/>
          </a:xfrm>
          <a:prstGeom prst="rect">
            <a:avLst/>
          </a:prstGeom>
          <a:noFill/>
          <a:ln/>
        </p:spPr>
        <p:txBody>
          <a:bodyPr wrap="none" lIns="0" tIns="0" rIns="0" bIns="0" rtlCol="0" anchor="t">
            <a:spAutoFit/>
          </a:bodyPr>
          <a:lstStyle/>
          <a:p>
            <a:pPr algn="l" indent="0" marL="0">
              <a:lnSpc>
                <a:spcPts val="1000"/>
              </a:lnSpc>
              <a:buNone/>
            </a:pPr>
            <a:r>
              <a:rPr lang="en-US" sz="734" b="1" dirty="0">
                <a:solidFill>
                  <a:srgbClr val="FFFFFF"/>
                </a:solidFill>
                <a:latin typeface="Space Grotesk" pitchFamily="34" charset="0"/>
                <a:ea typeface="Space Grotesk" pitchFamily="34" charset="-122"/>
                <a:cs typeface="Space Grotesk" pitchFamily="34" charset="-120"/>
              </a:rPr>
              <a:t>Security Hardening</a:t>
            </a:r>
            <a:endParaRPr lang="en-US" sz="734" dirty="0"/>
          </a:p>
        </p:txBody>
      </p:sp>
      <p:sp>
        <p:nvSpPr>
          <p:cNvPr id="58" name="Text 54"/>
          <p:cNvSpPr/>
          <p:nvPr/>
        </p:nvSpPr>
        <p:spPr>
          <a:xfrm>
            <a:off x="5559233" y="2125266"/>
            <a:ext cx="13887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Weeks 49–56</a:t>
            </a:r>
            <a:endParaRPr lang="en-US" sz="568" dirty="0"/>
          </a:p>
        </p:txBody>
      </p:sp>
      <p:sp>
        <p:nvSpPr>
          <p:cNvPr id="59" name="Text 55"/>
          <p:cNvSpPr/>
          <p:nvPr/>
        </p:nvSpPr>
        <p:spPr>
          <a:xfrm>
            <a:off x="5630670" y="2328863"/>
            <a:ext cx="99833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Penetration testing module</a:t>
            </a:r>
            <a:endParaRPr lang="en-US" sz="568" dirty="0"/>
          </a:p>
        </p:txBody>
      </p:sp>
      <p:sp>
        <p:nvSpPr>
          <p:cNvPr id="60" name="Text 56"/>
          <p:cNvSpPr/>
          <p:nvPr/>
        </p:nvSpPr>
        <p:spPr>
          <a:xfrm>
            <a:off x="5630670" y="2474584"/>
            <a:ext cx="121800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SAST / DAST pipeline integration</a:t>
            </a:r>
            <a:endParaRPr lang="en-US" sz="568" dirty="0"/>
          </a:p>
        </p:txBody>
      </p:sp>
      <p:sp>
        <p:nvSpPr>
          <p:cNvPr id="61" name="Text 57"/>
          <p:cNvSpPr/>
          <p:nvPr/>
        </p:nvSpPr>
        <p:spPr>
          <a:xfrm>
            <a:off x="5630670" y="2620305"/>
            <a:ext cx="1016198"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Secrets scanning &amp; rotation</a:t>
            </a:r>
            <a:endParaRPr lang="en-US" sz="568" dirty="0"/>
          </a:p>
        </p:txBody>
      </p:sp>
      <p:sp>
        <p:nvSpPr>
          <p:cNvPr id="62" name="Text 58"/>
          <p:cNvSpPr/>
          <p:nvPr/>
        </p:nvSpPr>
        <p:spPr>
          <a:xfrm>
            <a:off x="5630670" y="2766027"/>
            <a:ext cx="1230511"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WCAG 2.2 AAA auto-certification</a:t>
            </a:r>
            <a:endParaRPr lang="en-US" sz="568" dirty="0"/>
          </a:p>
        </p:txBody>
      </p:sp>
      <p:sp>
        <p:nvSpPr>
          <p:cNvPr id="63" name="Text 59"/>
          <p:cNvSpPr/>
          <p:nvPr/>
        </p:nvSpPr>
        <p:spPr>
          <a:xfrm>
            <a:off x="5630670" y="2911748"/>
            <a:ext cx="111263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Compliance report generation</a:t>
            </a:r>
            <a:endParaRPr lang="en-US" sz="568" dirty="0"/>
          </a:p>
        </p:txBody>
      </p:sp>
      <p:sp>
        <p:nvSpPr>
          <p:cNvPr id="64" name="Text 60"/>
          <p:cNvSpPr/>
          <p:nvPr/>
        </p:nvSpPr>
        <p:spPr>
          <a:xfrm>
            <a:off x="7240860" y="1728788"/>
            <a:ext cx="217187" cy="103584"/>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A78BFA"/>
                </a:solidFill>
                <a:latin typeface="JetBrains Mono" pitchFamily="34" charset="0"/>
                <a:ea typeface="JetBrains Mono" pitchFamily="34" charset="-122"/>
                <a:cs typeface="JetBrains Mono" pitchFamily="34" charset="-120"/>
              </a:rPr>
              <a:t>v5.0</a:t>
            </a:r>
            <a:endParaRPr lang="en-US" sz="534" dirty="0"/>
          </a:p>
        </p:txBody>
      </p:sp>
      <p:sp>
        <p:nvSpPr>
          <p:cNvPr id="65" name="Shape 61"/>
          <p:cNvSpPr/>
          <p:nvPr/>
        </p:nvSpPr>
        <p:spPr>
          <a:xfrm>
            <a:off x="7515197" y="1707356"/>
            <a:ext cx="425779" cy="146447"/>
          </a:xfrm>
          <a:prstGeom prst="rect">
            <a:avLst/>
          </a:prstGeom>
          <a:solidFill>
            <a:srgbClr val="8B5CF6">
              <a:alpha val="10000"/>
            </a:srgbClr>
          </a:solidFill>
          <a:ln w="9144">
            <a:solidFill>
              <a:srgbClr val="8B5CF6">
                <a:alpha val="25000"/>
              </a:srgbClr>
            </a:solidFill>
            <a:prstDash val="solid"/>
          </a:ln>
        </p:spPr>
      </p:sp>
      <p:sp>
        <p:nvSpPr>
          <p:cNvPr id="66" name="Text 62"/>
          <p:cNvSpPr/>
          <p:nvPr/>
        </p:nvSpPr>
        <p:spPr>
          <a:xfrm>
            <a:off x="7515197" y="1707356"/>
            <a:ext cx="425779" cy="146447"/>
          </a:xfrm>
          <a:prstGeom prst="rect">
            <a:avLst/>
          </a:prstGeom>
          <a:noFill/>
          <a:ln/>
        </p:spPr>
        <p:txBody>
          <a:bodyPr wrap="square" lIns="51054" tIns="17018" rIns="51054" bIns="17018" rtlCol="0" anchor="t">
            <a:spAutoFit/>
          </a:bodyPr>
          <a:lstStyle/>
          <a:p>
            <a:pPr algn="l" indent="0" marL="0">
              <a:lnSpc>
                <a:spcPts val="700"/>
              </a:lnSpc>
              <a:buNone/>
            </a:pPr>
            <a:r>
              <a:rPr lang="en-US" sz="568" spc="1" kern="0" dirty="0">
                <a:solidFill>
                  <a:srgbClr val="A78BFA"/>
                </a:solidFill>
                <a:latin typeface="JetBrains Mono" pitchFamily="34" charset="0"/>
                <a:ea typeface="JetBrains Mono" pitchFamily="34" charset="-122"/>
                <a:cs typeface="JetBrains Mono" pitchFamily="34" charset="-120"/>
              </a:rPr>
              <a:t>FUTURE</a:t>
            </a:r>
            <a:endParaRPr lang="en-US" sz="568" dirty="0"/>
          </a:p>
        </p:txBody>
      </p:sp>
      <p:sp>
        <p:nvSpPr>
          <p:cNvPr id="67" name="Text 63"/>
          <p:cNvSpPr/>
          <p:nvPr/>
        </p:nvSpPr>
        <p:spPr>
          <a:xfrm>
            <a:off x="7240860" y="1910953"/>
            <a:ext cx="1388734" cy="257175"/>
          </a:xfrm>
          <a:prstGeom prst="rect">
            <a:avLst/>
          </a:prstGeom>
          <a:noFill/>
          <a:ln/>
        </p:spPr>
        <p:txBody>
          <a:bodyPr wrap="square" lIns="0" tIns="0" rIns="0" bIns="0" rtlCol="0" anchor="t">
            <a:spAutoFit/>
          </a:bodyPr>
          <a:lstStyle/>
          <a:p>
            <a:pPr algn="l" indent="0" marL="0">
              <a:lnSpc>
                <a:spcPts val="1000"/>
              </a:lnSpc>
              <a:buNone/>
            </a:pPr>
            <a:r>
              <a:rPr lang="en-US" sz="734" b="1" dirty="0">
                <a:solidFill>
                  <a:srgbClr val="FFFFFF"/>
                </a:solidFill>
                <a:latin typeface="Space Grotesk" pitchFamily="34" charset="0"/>
                <a:ea typeface="Space Grotesk" pitchFamily="34" charset="-122"/>
                <a:cs typeface="Space Grotesk" pitchFamily="34" charset="-120"/>
              </a:rPr>
              <a:t>Judge Model &amp; Training Arena</a:t>
            </a:r>
            <a:endParaRPr lang="en-US" sz="734" dirty="0"/>
          </a:p>
        </p:txBody>
      </p:sp>
      <p:sp>
        <p:nvSpPr>
          <p:cNvPr id="68" name="Text 64"/>
          <p:cNvSpPr/>
          <p:nvPr/>
        </p:nvSpPr>
        <p:spPr>
          <a:xfrm>
            <a:off x="7240860" y="2253853"/>
            <a:ext cx="1388734"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Weeks 57+</a:t>
            </a:r>
            <a:endParaRPr lang="en-US" sz="568" dirty="0"/>
          </a:p>
        </p:txBody>
      </p:sp>
      <p:sp>
        <p:nvSpPr>
          <p:cNvPr id="69" name="Text 65"/>
          <p:cNvSpPr/>
          <p:nvPr/>
        </p:nvSpPr>
        <p:spPr>
          <a:xfrm>
            <a:off x="7312298" y="2457450"/>
            <a:ext cx="1309092"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Judge Model monitors all AI agents</a:t>
            </a:r>
            <a:endParaRPr lang="en-US" sz="568" dirty="0"/>
          </a:p>
        </p:txBody>
      </p:sp>
      <p:sp>
        <p:nvSpPr>
          <p:cNvPr id="70" name="Text 66"/>
          <p:cNvSpPr/>
          <p:nvPr/>
        </p:nvSpPr>
        <p:spPr>
          <a:xfrm>
            <a:off x="7312298" y="2603171"/>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Model accuracy scoring &amp; replacement</a:t>
            </a:r>
            <a:endParaRPr lang="en-US" sz="568" dirty="0"/>
          </a:p>
        </p:txBody>
      </p:sp>
      <p:sp>
        <p:nvSpPr>
          <p:cNvPr id="71" name="Text 67"/>
          <p:cNvSpPr/>
          <p:nvPr/>
        </p:nvSpPr>
        <p:spPr>
          <a:xfrm>
            <a:off x="7312298" y="2858895"/>
            <a:ext cx="1200150"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Training Arena replay &amp; labelling</a:t>
            </a:r>
            <a:endParaRPr lang="en-US" sz="568" dirty="0"/>
          </a:p>
        </p:txBody>
      </p:sp>
      <p:sp>
        <p:nvSpPr>
          <p:cNvPr id="72" name="Text 68"/>
          <p:cNvSpPr/>
          <p:nvPr/>
        </p:nvSpPr>
        <p:spPr>
          <a:xfrm>
            <a:off x="7312298" y="3004617"/>
            <a:ext cx="131729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Synthetic dataset export for fine-tuning</a:t>
            </a:r>
            <a:endParaRPr lang="en-US" sz="568" dirty="0"/>
          </a:p>
        </p:txBody>
      </p:sp>
      <p:sp>
        <p:nvSpPr>
          <p:cNvPr id="73" name="Text 69"/>
          <p:cNvSpPr/>
          <p:nvPr/>
        </p:nvSpPr>
        <p:spPr>
          <a:xfrm>
            <a:off x="7312298" y="3260341"/>
            <a:ext cx="1100138"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Self-improving feedback loop</a:t>
            </a:r>
            <a:endParaRPr lang="en-US" sz="568" dirty="0"/>
          </a:p>
        </p:txBody>
      </p:sp>
      <p:sp>
        <p:nvSpPr>
          <p:cNvPr id="74" name="Text 70"/>
          <p:cNvSpPr/>
          <p:nvPr/>
        </p:nvSpPr>
        <p:spPr>
          <a:xfrm>
            <a:off x="8304609" y="4939903"/>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15 / 18</a:t>
            </a:r>
            <a:endParaRPr lang="en-US" sz="56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59543"/>
          </a:xfrm>
          <a:prstGeom prst="rect">
            <a:avLst/>
          </a:prstGeom>
        </p:spPr>
      </p:pic>
      <p:sp>
        <p:nvSpPr>
          <p:cNvPr id="4" name="Shape 0"/>
          <p:cNvSpPr/>
          <p:nvPr/>
        </p:nvSpPr>
        <p:spPr>
          <a:xfrm>
            <a:off x="0" y="0"/>
            <a:ext cx="9144000" cy="1356587"/>
          </a:xfrm>
          <a:prstGeom prst="rect">
            <a:avLst/>
          </a:prstGeom>
          <a:solidFill>
            <a:srgbClr val="000000">
              <a:alpha val="0"/>
            </a:srgbClr>
          </a:solidFill>
          <a:ln/>
        </p:spPr>
      </p:sp>
      <p:sp>
        <p:nvSpPr>
          <p:cNvPr id="5" name="Shape 1"/>
          <p:cNvSpPr/>
          <p:nvPr/>
        </p:nvSpPr>
        <p:spPr>
          <a:xfrm>
            <a:off x="0" y="1349443"/>
            <a:ext cx="9144000" cy="7144"/>
          </a:xfrm>
          <a:prstGeom prst="rect">
            <a:avLst/>
          </a:prstGeom>
          <a:solidFill>
            <a:srgbClr val="1E293B"/>
          </a:solidFill>
          <a:ln/>
        </p:spPr>
      </p:sp>
      <p:sp>
        <p:nvSpPr>
          <p:cNvPr id="6" name="Text 2"/>
          <p:cNvSpPr/>
          <p:nvPr/>
        </p:nvSpPr>
        <p:spPr>
          <a:xfrm>
            <a:off x="514350" y="257175"/>
            <a:ext cx="4000500"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AUTONOMOUS.ML // GET STARTED</a:t>
            </a:r>
            <a:endParaRPr lang="en-US" sz="568" dirty="0"/>
          </a:p>
        </p:txBody>
      </p:sp>
      <p:sp>
        <p:nvSpPr>
          <p:cNvPr id="7" name="Text 3"/>
          <p:cNvSpPr/>
          <p:nvPr/>
        </p:nvSpPr>
        <p:spPr>
          <a:xfrm>
            <a:off x="514350" y="403622"/>
            <a:ext cx="4000500" cy="360034"/>
          </a:xfrm>
          <a:prstGeom prst="rect">
            <a:avLst/>
          </a:prstGeom>
          <a:noFill/>
          <a:ln/>
        </p:spPr>
        <p:txBody>
          <a:bodyPr wrap="none" lIns="0" tIns="0" rIns="0" bIns="0" rtlCol="0" anchor="t">
            <a:spAutoFit/>
          </a:bodyPr>
          <a:lstStyle/>
          <a:p>
            <a:pPr algn="l" indent="0" marL="0">
              <a:lnSpc>
                <a:spcPts val="2800"/>
              </a:lnSpc>
              <a:buNone/>
            </a:pPr>
            <a:r>
              <a:rPr lang="en-US" sz="2436" b="1" dirty="0">
                <a:solidFill>
                  <a:srgbClr val="10B981"/>
                </a:solidFill>
                <a:latin typeface="Space Grotesk" pitchFamily="34" charset="0"/>
                <a:ea typeface="Space Grotesk" pitchFamily="34" charset="-122"/>
                <a:cs typeface="Space Grotesk" pitchFamily="34" charset="-120"/>
              </a:rPr>
              <a:t>Get </a:t>
            </a:r>
            <a:pPr algn="l" indent="0" marL="0">
              <a:lnSpc>
                <a:spcPts val="2800"/>
              </a:lnSpc>
              <a:buNone/>
            </a:pPr>
            <a:r>
              <a:rPr lang="en-US" sz="2436" b="1" dirty="0">
                <a:solidFill>
                  <a:srgbClr val="10B981"/>
                </a:solidFill>
                <a:latin typeface="Space Grotesk" pitchFamily="34" charset="0"/>
                <a:ea typeface="Space Grotesk" pitchFamily="34" charset="-122"/>
                <a:cs typeface="Space Grotesk" pitchFamily="34" charset="-120"/>
              </a:rPr>
              <a:t>Started</a:t>
            </a:r>
            <a:endParaRPr lang="en-US" sz="2436" dirty="0"/>
          </a:p>
        </p:txBody>
      </p:sp>
      <p:sp>
        <p:nvSpPr>
          <p:cNvPr id="8" name="Text 4"/>
          <p:cNvSpPr/>
          <p:nvPr/>
        </p:nvSpPr>
        <p:spPr>
          <a:xfrm>
            <a:off x="514350" y="835093"/>
            <a:ext cx="4000500" cy="342900"/>
          </a:xfrm>
          <a:prstGeom prst="rect">
            <a:avLst/>
          </a:prstGeom>
          <a:noFill/>
          <a:ln/>
        </p:spPr>
        <p:txBody>
          <a:bodyPr wrap="square" lIns="0" tIns="0" rIns="0" bIns="0" rtlCol="0" anchor="t">
            <a:spAutoFit/>
          </a:bodyPr>
          <a:lstStyle/>
          <a:p>
            <a:pPr algn="l" indent="0" marL="0">
              <a:lnSpc>
                <a:spcPts val="1400"/>
              </a:lnSpc>
              <a:buNone/>
            </a:pPr>
            <a:r>
              <a:rPr lang="en-US" sz="780" dirty="0">
                <a:solidFill>
                  <a:srgbClr val="94A3B8"/>
                </a:solidFill>
                <a:latin typeface="Inter" pitchFamily="34" charset="0"/>
                <a:ea typeface="Inter" pitchFamily="34" charset="-122"/>
                <a:cs typeface="Inter" pitchFamily="34" charset="-120"/>
              </a:rPr>
              <a:t>Everything you need to deploy AUTONOMOUS.ML — from source code to a running agent in under 30 minutes.</a:t>
            </a:r>
            <a:endParaRPr lang="en-US" sz="780" dirty="0"/>
          </a:p>
        </p:txBody>
      </p:sp>
      <p:sp>
        <p:nvSpPr>
          <p:cNvPr id="9" name="Shape 5"/>
          <p:cNvSpPr/>
          <p:nvPr/>
        </p:nvSpPr>
        <p:spPr>
          <a:xfrm>
            <a:off x="7165879" y="752940"/>
            <a:ext cx="1463771" cy="207169"/>
          </a:xfrm>
          <a:prstGeom prst="rect">
            <a:avLst/>
          </a:prstGeom>
          <a:solidFill>
            <a:srgbClr val="10B981">
              <a:alpha val="8000"/>
            </a:srgbClr>
          </a:solidFill>
          <a:ln w="9144">
            <a:solidFill>
              <a:srgbClr val="10B981">
                <a:alpha val="25000"/>
              </a:srgbClr>
            </a:solidFill>
            <a:prstDash val="solid"/>
          </a:ln>
        </p:spPr>
      </p:sp>
      <p:sp>
        <p:nvSpPr>
          <p:cNvPr id="10" name="Text 6"/>
          <p:cNvSpPr/>
          <p:nvPr/>
        </p:nvSpPr>
        <p:spPr>
          <a:xfrm>
            <a:off x="7165879" y="752940"/>
            <a:ext cx="1463771" cy="207169"/>
          </a:xfrm>
          <a:prstGeom prst="rect">
            <a:avLst/>
          </a:prstGeom>
          <a:noFill/>
          <a:ln/>
        </p:spPr>
        <p:txBody>
          <a:bodyPr wrap="square" lIns="119126" tIns="51054" rIns="119126" bIns="51054" rtlCol="0" anchor="t">
            <a:spAutoFit/>
          </a:bodyPr>
          <a:lstStyle/>
          <a:p>
            <a:pPr algn="l" indent="0" marL="0">
              <a:lnSpc>
                <a:spcPts val="700"/>
              </a:lnSpc>
              <a:buNone/>
            </a:pPr>
            <a:r>
              <a:rPr lang="en-US" sz="568" spc="1" kern="0" dirty="0">
                <a:solidFill>
                  <a:srgbClr val="10B981"/>
                </a:solidFill>
                <a:latin typeface="JetBrains Mono" pitchFamily="34" charset="0"/>
                <a:ea typeface="JetBrains Mono" pitchFamily="34" charset="-122"/>
                <a:cs typeface="JetBrains Mono" pitchFamily="34" charset="-120"/>
              </a:rPr>
              <a:t>● v3.4 PRODUCTION READY</a:t>
            </a:r>
            <a:endParaRPr lang="en-US" sz="568" dirty="0"/>
          </a:p>
        </p:txBody>
      </p:sp>
      <p:sp>
        <p:nvSpPr>
          <p:cNvPr id="11" name="Text 7"/>
          <p:cNvSpPr/>
          <p:nvPr/>
        </p:nvSpPr>
        <p:spPr>
          <a:xfrm>
            <a:off x="6564743" y="1017259"/>
            <a:ext cx="2064907" cy="160734"/>
          </a:xfrm>
          <a:prstGeom prst="rect">
            <a:avLst/>
          </a:prstGeom>
          <a:noFill/>
          <a:ln/>
        </p:spPr>
        <p:txBody>
          <a:bodyPr wrap="square" lIns="0" tIns="34036" rIns="0" bIns="34036"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Build: 2026.03.01 · .NET 8.0 · Ollama 0.4</a:t>
            </a:r>
            <a:endParaRPr lang="en-US" sz="568" dirty="0"/>
          </a:p>
        </p:txBody>
      </p:sp>
      <p:sp>
        <p:nvSpPr>
          <p:cNvPr id="12" name="Shape 8"/>
          <p:cNvSpPr/>
          <p:nvPr/>
        </p:nvSpPr>
        <p:spPr>
          <a:xfrm>
            <a:off x="514350" y="1549468"/>
            <a:ext cx="5622131" cy="1171575"/>
          </a:xfrm>
          <a:prstGeom prst="rect">
            <a:avLst/>
          </a:prstGeom>
          <a:solidFill>
            <a:srgbClr val="10B981">
              <a:alpha val="4000"/>
            </a:srgbClr>
          </a:solidFill>
          <a:ln w="9144">
            <a:solidFill>
              <a:srgbClr val="10B981">
                <a:alpha val="30000"/>
              </a:srgbClr>
            </a:solidFill>
            <a:prstDash val="solid"/>
          </a:ln>
        </p:spPr>
      </p:sp>
      <p:sp>
        <p:nvSpPr>
          <p:cNvPr id="13" name="Text 9"/>
          <p:cNvSpPr/>
          <p:nvPr/>
        </p:nvSpPr>
        <p:spPr>
          <a:xfrm>
            <a:off x="657225" y="1692343"/>
            <a:ext cx="257175" cy="200025"/>
          </a:xfrm>
          <a:prstGeom prst="rect">
            <a:avLst/>
          </a:prstGeom>
          <a:noFill/>
          <a:ln/>
        </p:spPr>
        <p:txBody>
          <a:bodyPr wrap="none" lIns="0" tIns="0" rIns="0" bIns="0" rtlCol="0" anchor="t">
            <a:spAutoFit/>
          </a:bodyPr>
          <a:lstStyle/>
          <a:p>
            <a:pPr algn="l" indent="0" marL="0">
              <a:lnSpc>
                <a:spcPts val="1600"/>
              </a:lnSpc>
              <a:buNone/>
            </a:pPr>
            <a:r>
              <a:rPr lang="en-US" sz="1397" b="1" dirty="0">
                <a:solidFill>
                  <a:srgbClr val="10B981">
                    <a:alpha val="30000"/>
                  </a:srgbClr>
                </a:solidFill>
                <a:latin typeface="JetBrains Mono" pitchFamily="34" charset="0"/>
                <a:ea typeface="JetBrains Mono" pitchFamily="34" charset="-122"/>
                <a:cs typeface="JetBrains Mono" pitchFamily="34" charset="-120"/>
              </a:rPr>
              <a:t>01</a:t>
            </a:r>
            <a:endParaRPr lang="en-US" sz="1397" dirty="0"/>
          </a:p>
        </p:txBody>
      </p:sp>
      <p:sp>
        <p:nvSpPr>
          <p:cNvPr id="14" name="Text 10"/>
          <p:cNvSpPr/>
          <p:nvPr/>
        </p:nvSpPr>
        <p:spPr>
          <a:xfrm>
            <a:off x="1057275" y="1678056"/>
            <a:ext cx="49363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A78BFA"/>
                </a:solidFill>
                <a:latin typeface="JetBrains Mono" pitchFamily="34" charset="0"/>
                <a:ea typeface="JetBrains Mono" pitchFamily="34" charset="-122"/>
                <a:cs typeface="JetBrains Mono" pitchFamily="34" charset="-120"/>
              </a:rPr>
              <a:t>GITHUB REPOSITORY</a:t>
            </a:r>
            <a:endParaRPr lang="en-US" sz="568" dirty="0"/>
          </a:p>
        </p:txBody>
      </p:sp>
      <p:sp>
        <p:nvSpPr>
          <p:cNvPr id="15" name="Text 11"/>
          <p:cNvSpPr/>
          <p:nvPr/>
        </p:nvSpPr>
        <p:spPr>
          <a:xfrm>
            <a:off x="1057275" y="1810215"/>
            <a:ext cx="4936331"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CPU-Agents-for-SDLC</a:t>
            </a:r>
            <a:endParaRPr lang="en-US" sz="784" dirty="0"/>
          </a:p>
        </p:txBody>
      </p:sp>
      <p:sp>
        <p:nvSpPr>
          <p:cNvPr id="16" name="Text 12"/>
          <p:cNvSpPr/>
          <p:nvPr/>
        </p:nvSpPr>
        <p:spPr>
          <a:xfrm>
            <a:off x="1057275" y="1985237"/>
            <a:ext cx="493633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github.com/Lev0n82/CPU-Agents-for-SDLC</a:t>
            </a:r>
            <a:endParaRPr lang="en-US" sz="568" dirty="0"/>
          </a:p>
        </p:txBody>
      </p:sp>
      <p:sp>
        <p:nvSpPr>
          <p:cNvPr id="17" name="Text 13"/>
          <p:cNvSpPr/>
          <p:nvPr/>
        </p:nvSpPr>
        <p:spPr>
          <a:xfrm>
            <a:off x="1057275" y="2131684"/>
            <a:ext cx="4936331"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Source code, architecture documentation, appsettings.json reference, Rituals &amp; Cadence scheduling guide, and Omni Command Center design document.</a:t>
            </a:r>
            <a:endParaRPr lang="en-US" sz="621" dirty="0"/>
          </a:p>
        </p:txBody>
      </p:sp>
      <p:sp>
        <p:nvSpPr>
          <p:cNvPr id="18" name="Text 14"/>
          <p:cNvSpPr/>
          <p:nvPr/>
        </p:nvSpPr>
        <p:spPr>
          <a:xfrm>
            <a:off x="1057275" y="2431721"/>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MIT License</a:t>
            </a:r>
            <a:endParaRPr lang="en-US" sz="568" dirty="0"/>
          </a:p>
        </p:txBody>
      </p:sp>
      <p:sp>
        <p:nvSpPr>
          <p:cNvPr id="19" name="Text 15"/>
          <p:cNvSpPr/>
          <p:nvPr/>
        </p:nvSpPr>
        <p:spPr>
          <a:xfrm>
            <a:off x="1714500" y="2431721"/>
            <a:ext cx="57864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45 Classes</a:t>
            </a:r>
            <a:endParaRPr lang="en-US" sz="568" dirty="0"/>
          </a:p>
        </p:txBody>
      </p:sp>
      <p:sp>
        <p:nvSpPr>
          <p:cNvPr id="20" name="Text 16"/>
          <p:cNvSpPr/>
          <p:nvPr/>
        </p:nvSpPr>
        <p:spPr>
          <a:xfrm>
            <a:off x="2325291" y="2431721"/>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C4B5FD"/>
                </a:solidFill>
                <a:latin typeface="JetBrains Mono" pitchFamily="34" charset="0"/>
                <a:ea typeface="JetBrains Mono" pitchFamily="34" charset="-122"/>
                <a:cs typeface="JetBrains Mono" pitchFamily="34" charset="-120"/>
              </a:rPr>
              <a:t>23/23 Tests</a:t>
            </a:r>
            <a:endParaRPr lang="en-US" sz="568" dirty="0"/>
          </a:p>
        </p:txBody>
      </p:sp>
      <p:sp>
        <p:nvSpPr>
          <p:cNvPr id="21" name="Shape 17"/>
          <p:cNvSpPr/>
          <p:nvPr/>
        </p:nvSpPr>
        <p:spPr>
          <a:xfrm>
            <a:off x="514350" y="2821056"/>
            <a:ext cx="5622131" cy="1171575"/>
          </a:xfrm>
          <a:prstGeom prst="rect">
            <a:avLst/>
          </a:prstGeom>
          <a:solidFill>
            <a:srgbClr val="111827"/>
          </a:solidFill>
          <a:ln w="9144">
            <a:solidFill>
              <a:srgbClr val="1E293B"/>
            </a:solidFill>
            <a:prstDash val="solid"/>
          </a:ln>
        </p:spPr>
      </p:sp>
      <p:sp>
        <p:nvSpPr>
          <p:cNvPr id="22" name="Text 18"/>
          <p:cNvSpPr/>
          <p:nvPr/>
        </p:nvSpPr>
        <p:spPr>
          <a:xfrm>
            <a:off x="657225" y="2963931"/>
            <a:ext cx="257175" cy="200025"/>
          </a:xfrm>
          <a:prstGeom prst="rect">
            <a:avLst/>
          </a:prstGeom>
          <a:noFill/>
          <a:ln/>
        </p:spPr>
        <p:txBody>
          <a:bodyPr wrap="none" lIns="0" tIns="0" rIns="0" bIns="0" rtlCol="0" anchor="t">
            <a:spAutoFit/>
          </a:bodyPr>
          <a:lstStyle/>
          <a:p>
            <a:pPr algn="l" indent="0" marL="0">
              <a:lnSpc>
                <a:spcPts val="1600"/>
              </a:lnSpc>
              <a:buNone/>
            </a:pPr>
            <a:r>
              <a:rPr lang="en-US" sz="1397" b="1" dirty="0">
                <a:solidFill>
                  <a:srgbClr val="94A3B8"/>
                </a:solidFill>
                <a:latin typeface="JetBrains Mono" pitchFamily="34" charset="0"/>
                <a:ea typeface="JetBrains Mono" pitchFamily="34" charset="-122"/>
                <a:cs typeface="JetBrains Mono" pitchFamily="34" charset="-120"/>
              </a:rPr>
              <a:t>02</a:t>
            </a:r>
            <a:endParaRPr lang="en-US" sz="1397" dirty="0"/>
          </a:p>
        </p:txBody>
      </p:sp>
      <p:sp>
        <p:nvSpPr>
          <p:cNvPr id="23" name="Text 19"/>
          <p:cNvSpPr/>
          <p:nvPr/>
        </p:nvSpPr>
        <p:spPr>
          <a:xfrm>
            <a:off x="1057275" y="2949643"/>
            <a:ext cx="49363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3B82F6"/>
                </a:solidFill>
                <a:latin typeface="JetBrains Mono" pitchFamily="34" charset="0"/>
                <a:ea typeface="JetBrains Mono" pitchFamily="34" charset="-122"/>
                <a:cs typeface="JetBrains Mono" pitchFamily="34" charset="-120"/>
              </a:rPr>
              <a:t>DEPLOYMENT GUIDE</a:t>
            </a:r>
            <a:endParaRPr lang="en-US" sz="568" dirty="0"/>
          </a:p>
        </p:txBody>
      </p:sp>
      <p:sp>
        <p:nvSpPr>
          <p:cNvPr id="24" name="Text 20"/>
          <p:cNvSpPr/>
          <p:nvPr/>
        </p:nvSpPr>
        <p:spPr>
          <a:xfrm>
            <a:off x="1057275" y="3081803"/>
            <a:ext cx="4936331"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Interactive Deployment Guide</a:t>
            </a:r>
            <a:endParaRPr lang="en-US" sz="784" dirty="0"/>
          </a:p>
        </p:txBody>
      </p:sp>
      <p:sp>
        <p:nvSpPr>
          <p:cNvPr id="25" name="Text 21"/>
          <p:cNvSpPr/>
          <p:nvPr/>
        </p:nvSpPr>
        <p:spPr>
          <a:xfrm>
            <a:off x="1057275" y="3256824"/>
            <a:ext cx="493633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cpu-agents-deployment-guide.manus.space</a:t>
            </a:r>
            <a:endParaRPr lang="en-US" sz="568" dirty="0"/>
          </a:p>
        </p:txBody>
      </p:sp>
      <p:sp>
        <p:nvSpPr>
          <p:cNvPr id="26" name="Text 22"/>
          <p:cNvSpPr/>
          <p:nvPr/>
        </p:nvSpPr>
        <p:spPr>
          <a:xfrm>
            <a:off x="1057275" y="3403271"/>
            <a:ext cx="4936331"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Step-by-step Quick Start, architecture diagrams, feature documentation, Next Planned Releases roadmap, and the live Omni Command Center demo.</a:t>
            </a:r>
            <a:endParaRPr lang="en-US" sz="621" dirty="0"/>
          </a:p>
        </p:txBody>
      </p:sp>
      <p:sp>
        <p:nvSpPr>
          <p:cNvPr id="27" name="Text 23"/>
          <p:cNvSpPr/>
          <p:nvPr/>
        </p:nvSpPr>
        <p:spPr>
          <a:xfrm>
            <a:off x="1057275" y="3703309"/>
            <a:ext cx="625078"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Quick Start</a:t>
            </a:r>
            <a:endParaRPr lang="en-US" sz="568" dirty="0"/>
          </a:p>
        </p:txBody>
      </p:sp>
      <p:sp>
        <p:nvSpPr>
          <p:cNvPr id="28" name="Text 24"/>
          <p:cNvSpPr/>
          <p:nvPr/>
        </p:nvSpPr>
        <p:spPr>
          <a:xfrm>
            <a:off x="1714500" y="3703309"/>
            <a:ext cx="90368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Architecture Docs</a:t>
            </a:r>
            <a:endParaRPr lang="en-US" sz="568" dirty="0"/>
          </a:p>
        </p:txBody>
      </p:sp>
      <p:sp>
        <p:nvSpPr>
          <p:cNvPr id="29" name="Text 25"/>
          <p:cNvSpPr/>
          <p:nvPr/>
        </p:nvSpPr>
        <p:spPr>
          <a:xfrm>
            <a:off x="2650331" y="3703309"/>
            <a:ext cx="439341"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93C5FD"/>
                </a:solidFill>
                <a:latin typeface="JetBrains Mono" pitchFamily="34" charset="0"/>
                <a:ea typeface="JetBrains Mono" pitchFamily="34" charset="-122"/>
                <a:cs typeface="JetBrains Mono" pitchFamily="34" charset="-120"/>
              </a:rPr>
              <a:t>Roadmap</a:t>
            </a:r>
            <a:endParaRPr lang="en-US" sz="568" dirty="0"/>
          </a:p>
        </p:txBody>
      </p:sp>
      <p:sp>
        <p:nvSpPr>
          <p:cNvPr id="30" name="Shape 26"/>
          <p:cNvSpPr/>
          <p:nvPr/>
        </p:nvSpPr>
        <p:spPr>
          <a:xfrm>
            <a:off x="514350" y="4092643"/>
            <a:ext cx="5622131" cy="1171575"/>
          </a:xfrm>
          <a:prstGeom prst="rect">
            <a:avLst/>
          </a:prstGeom>
          <a:solidFill>
            <a:srgbClr val="111827"/>
          </a:solidFill>
          <a:ln w="9144">
            <a:solidFill>
              <a:srgbClr val="1E293B"/>
            </a:solidFill>
            <a:prstDash val="solid"/>
          </a:ln>
        </p:spPr>
      </p:sp>
      <p:sp>
        <p:nvSpPr>
          <p:cNvPr id="31" name="Text 27"/>
          <p:cNvSpPr/>
          <p:nvPr/>
        </p:nvSpPr>
        <p:spPr>
          <a:xfrm>
            <a:off x="657225" y="4235518"/>
            <a:ext cx="257175" cy="200025"/>
          </a:xfrm>
          <a:prstGeom prst="rect">
            <a:avLst/>
          </a:prstGeom>
          <a:noFill/>
          <a:ln/>
        </p:spPr>
        <p:txBody>
          <a:bodyPr wrap="none" lIns="0" tIns="0" rIns="0" bIns="0" rtlCol="0" anchor="t">
            <a:spAutoFit/>
          </a:bodyPr>
          <a:lstStyle/>
          <a:p>
            <a:pPr algn="l" indent="0" marL="0">
              <a:lnSpc>
                <a:spcPts val="1600"/>
              </a:lnSpc>
              <a:buNone/>
            </a:pPr>
            <a:r>
              <a:rPr lang="en-US" sz="1397" b="1" dirty="0">
                <a:solidFill>
                  <a:srgbClr val="94A3B8"/>
                </a:solidFill>
                <a:latin typeface="JetBrains Mono" pitchFamily="34" charset="0"/>
                <a:ea typeface="JetBrains Mono" pitchFamily="34" charset="-122"/>
                <a:cs typeface="JetBrains Mono" pitchFamily="34" charset="-120"/>
              </a:rPr>
              <a:t>03</a:t>
            </a:r>
            <a:endParaRPr lang="en-US" sz="1397" dirty="0"/>
          </a:p>
        </p:txBody>
      </p:sp>
      <p:sp>
        <p:nvSpPr>
          <p:cNvPr id="32" name="Text 28"/>
          <p:cNvSpPr/>
          <p:nvPr/>
        </p:nvSpPr>
        <p:spPr>
          <a:xfrm>
            <a:off x="1057275" y="4221231"/>
            <a:ext cx="4936331"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LIVE DEMO</a:t>
            </a:r>
            <a:endParaRPr lang="en-US" sz="568" dirty="0"/>
          </a:p>
        </p:txBody>
      </p:sp>
      <p:sp>
        <p:nvSpPr>
          <p:cNvPr id="33" name="Text 29"/>
          <p:cNvSpPr/>
          <p:nvPr/>
        </p:nvSpPr>
        <p:spPr>
          <a:xfrm>
            <a:off x="1057275" y="4353390"/>
            <a:ext cx="4936331" cy="146447"/>
          </a:xfrm>
          <a:prstGeom prst="rect">
            <a:avLst/>
          </a:prstGeom>
          <a:noFill/>
          <a:ln/>
        </p:spPr>
        <p:txBody>
          <a:bodyPr wrap="none" lIns="0" tIns="0" rIns="0" bIns="0" rtlCol="0" anchor="t">
            <a:spAutoFit/>
          </a:bodyPr>
          <a:lstStyle/>
          <a:p>
            <a:pPr algn="l" indent="0" marL="0">
              <a:lnSpc>
                <a:spcPts val="1100"/>
              </a:lnSpc>
              <a:buNone/>
            </a:pPr>
            <a:r>
              <a:rPr lang="en-US" sz="784" b="1" dirty="0">
                <a:solidFill>
                  <a:srgbClr val="FFFFFF"/>
                </a:solidFill>
                <a:latin typeface="Space Grotesk" pitchFamily="34" charset="0"/>
                <a:ea typeface="Space Grotesk" pitchFamily="34" charset="-122"/>
                <a:cs typeface="Space Grotesk" pitchFamily="34" charset="-120"/>
              </a:rPr>
              <a:t>Omni Command Center</a:t>
            </a:r>
            <a:endParaRPr lang="en-US" sz="784" dirty="0"/>
          </a:p>
        </p:txBody>
      </p:sp>
      <p:sp>
        <p:nvSpPr>
          <p:cNvPr id="34" name="Text 30"/>
          <p:cNvSpPr/>
          <p:nvPr/>
        </p:nvSpPr>
        <p:spPr>
          <a:xfrm>
            <a:off x="1057275" y="4528412"/>
            <a:ext cx="493633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cpu-agents-deployment-guide.manus.space/omni</a:t>
            </a:r>
            <a:endParaRPr lang="en-US" sz="568" dirty="0"/>
          </a:p>
        </p:txBody>
      </p:sp>
      <p:sp>
        <p:nvSpPr>
          <p:cNvPr id="35" name="Text 31"/>
          <p:cNvSpPr/>
          <p:nvPr/>
        </p:nvSpPr>
        <p:spPr>
          <a:xfrm>
            <a:off x="1057275" y="4674859"/>
            <a:ext cx="4936331"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94A3B8"/>
                </a:solidFill>
                <a:latin typeface="Inter" pitchFamily="34" charset="0"/>
                <a:ea typeface="Inter" pitchFamily="34" charset="-122"/>
                <a:cs typeface="Inter" pitchFamily="34" charset="-120"/>
              </a:rPr>
              <a:t>Interactive glass dashboard — configure feature groups, set operational mode (Training / Intern / Autonomous / Shadow), dispatch agent instructions via Teams, and manage Rituals &amp; Cadence scheduling.</a:t>
            </a:r>
            <a:endParaRPr lang="en-US" sz="621" dirty="0"/>
          </a:p>
        </p:txBody>
      </p:sp>
      <p:sp>
        <p:nvSpPr>
          <p:cNvPr id="36" name="Text 32"/>
          <p:cNvSpPr/>
          <p:nvPr/>
        </p:nvSpPr>
        <p:spPr>
          <a:xfrm>
            <a:off x="1057275" y="4974896"/>
            <a:ext cx="857250"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Interactive Demo</a:t>
            </a:r>
            <a:endParaRPr lang="en-US" sz="568" dirty="0"/>
          </a:p>
        </p:txBody>
      </p:sp>
      <p:sp>
        <p:nvSpPr>
          <p:cNvPr id="37" name="Text 33"/>
          <p:cNvSpPr/>
          <p:nvPr/>
        </p:nvSpPr>
        <p:spPr>
          <a:xfrm>
            <a:off x="1946672" y="4974896"/>
            <a:ext cx="903684" cy="146447"/>
          </a:xfrm>
          <a:prstGeom prst="rect">
            <a:avLst/>
          </a:prstGeom>
          <a:noFill/>
          <a:ln/>
        </p:spPr>
        <p:txBody>
          <a:bodyPr wrap="square" lIns="59563" tIns="17018" rIns="59563" bIns="17018" rtlCol="0" anchor="t">
            <a:spAutoFit/>
          </a:bodyPr>
          <a:lstStyle/>
          <a:p>
            <a:pPr algn="l" indent="0" marL="0">
              <a:lnSpc>
                <a:spcPts val="700"/>
              </a:lnSpc>
              <a:buNone/>
            </a:pPr>
            <a:r>
              <a:rPr lang="en-US" sz="568" dirty="0">
                <a:solidFill>
                  <a:srgbClr val="6EE7B7"/>
                </a:solidFill>
                <a:latin typeface="JetBrains Mono" pitchFamily="34" charset="0"/>
                <a:ea typeface="JetBrains Mono" pitchFamily="34" charset="-122"/>
                <a:cs typeface="JetBrains Mono" pitchFamily="34" charset="-120"/>
              </a:rPr>
              <a:t>Teams Integration</a:t>
            </a:r>
            <a:endParaRPr lang="en-US" sz="568" dirty="0"/>
          </a:p>
        </p:txBody>
      </p:sp>
      <p:sp>
        <p:nvSpPr>
          <p:cNvPr id="38" name="Shape 34"/>
          <p:cNvSpPr/>
          <p:nvPr/>
        </p:nvSpPr>
        <p:spPr>
          <a:xfrm>
            <a:off x="6657975" y="1549468"/>
            <a:ext cx="1971675" cy="1550863"/>
          </a:xfrm>
          <a:prstGeom prst="rect">
            <a:avLst/>
          </a:prstGeom>
          <a:solidFill>
            <a:srgbClr val="111827"/>
          </a:solidFill>
          <a:ln/>
        </p:spPr>
      </p:sp>
      <p:sp>
        <p:nvSpPr>
          <p:cNvPr id="39" name="Shape 35"/>
          <p:cNvSpPr/>
          <p:nvPr/>
        </p:nvSpPr>
        <p:spPr>
          <a:xfrm>
            <a:off x="6657975" y="1549468"/>
            <a:ext cx="1971675" cy="21431"/>
          </a:xfrm>
          <a:prstGeom prst="rect">
            <a:avLst/>
          </a:prstGeom>
          <a:solidFill>
            <a:srgbClr val="10B981"/>
          </a:solidFill>
          <a:ln/>
        </p:spPr>
      </p:sp>
      <p:sp>
        <p:nvSpPr>
          <p:cNvPr id="40" name="Shape 36"/>
          <p:cNvSpPr/>
          <p:nvPr/>
        </p:nvSpPr>
        <p:spPr>
          <a:xfrm>
            <a:off x="8622506" y="1549468"/>
            <a:ext cx="7144" cy="1550863"/>
          </a:xfrm>
          <a:prstGeom prst="rect">
            <a:avLst/>
          </a:prstGeom>
          <a:solidFill>
            <a:srgbClr val="1E293B"/>
          </a:solidFill>
          <a:ln/>
        </p:spPr>
      </p:sp>
      <p:sp>
        <p:nvSpPr>
          <p:cNvPr id="41" name="Shape 37"/>
          <p:cNvSpPr/>
          <p:nvPr/>
        </p:nvSpPr>
        <p:spPr>
          <a:xfrm>
            <a:off x="6657975" y="3093188"/>
            <a:ext cx="1971675" cy="7144"/>
          </a:xfrm>
          <a:prstGeom prst="rect">
            <a:avLst/>
          </a:prstGeom>
          <a:solidFill>
            <a:srgbClr val="1E293B"/>
          </a:solidFill>
          <a:ln/>
        </p:spPr>
      </p:sp>
      <p:sp>
        <p:nvSpPr>
          <p:cNvPr id="42" name="Shape 38"/>
          <p:cNvSpPr/>
          <p:nvPr/>
        </p:nvSpPr>
        <p:spPr>
          <a:xfrm>
            <a:off x="6657975" y="1549468"/>
            <a:ext cx="7144" cy="1550863"/>
          </a:xfrm>
          <a:prstGeom prst="rect">
            <a:avLst/>
          </a:prstGeom>
          <a:solidFill>
            <a:srgbClr val="1E293B"/>
          </a:solidFill>
          <a:ln/>
        </p:spPr>
      </p:sp>
      <p:sp>
        <p:nvSpPr>
          <p:cNvPr id="43" name="Text 39"/>
          <p:cNvSpPr/>
          <p:nvPr/>
        </p:nvSpPr>
        <p:spPr>
          <a:xfrm>
            <a:off x="6800850" y="1678056"/>
            <a:ext cx="168592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10B981"/>
                </a:solidFill>
                <a:latin typeface="JetBrains Mono" pitchFamily="34" charset="0"/>
                <a:ea typeface="JetBrains Mono" pitchFamily="34" charset="-122"/>
                <a:cs typeface="JetBrains Mono" pitchFamily="34" charset="-120"/>
              </a:rPr>
              <a:t>QUICK START — 30 MINUTES</a:t>
            </a:r>
            <a:endParaRPr lang="en-US" sz="568" dirty="0"/>
          </a:p>
        </p:txBody>
      </p:sp>
      <p:sp>
        <p:nvSpPr>
          <p:cNvPr id="44" name="Text 40"/>
          <p:cNvSpPr/>
          <p:nvPr/>
        </p:nvSpPr>
        <p:spPr>
          <a:xfrm>
            <a:off x="6800850" y="1903084"/>
            <a:ext cx="12858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1.</a:t>
            </a:r>
            <a:endParaRPr lang="en-US" sz="568" dirty="0"/>
          </a:p>
        </p:txBody>
      </p:sp>
      <p:sp>
        <p:nvSpPr>
          <p:cNvPr id="45" name="Text 41"/>
          <p:cNvSpPr/>
          <p:nvPr/>
        </p:nvSpPr>
        <p:spPr>
          <a:xfrm>
            <a:off x="7000875" y="1903084"/>
            <a:ext cx="1485900"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Clone the repository and restore dependencies</a:t>
            </a:r>
            <a:endParaRPr lang="en-US" sz="568" dirty="0"/>
          </a:p>
        </p:txBody>
      </p:sp>
      <p:sp>
        <p:nvSpPr>
          <p:cNvPr id="46" name="Text 42"/>
          <p:cNvSpPr/>
          <p:nvPr/>
        </p:nvSpPr>
        <p:spPr>
          <a:xfrm>
            <a:off x="7000875" y="2137377"/>
            <a:ext cx="1485900" cy="310753"/>
          </a:xfrm>
          <a:prstGeom prst="rect">
            <a:avLst/>
          </a:prstGeom>
          <a:noFill/>
          <a:ln/>
        </p:spPr>
        <p:txBody>
          <a:bodyPr wrap="squar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git clone github.com/Lev0n82/CPU-Agents-for-SDLC</a:t>
            </a:r>
            <a:endParaRPr lang="en-US" sz="568" dirty="0"/>
          </a:p>
        </p:txBody>
      </p:sp>
      <p:sp>
        <p:nvSpPr>
          <p:cNvPr id="47" name="Text 43"/>
          <p:cNvSpPr/>
          <p:nvPr/>
        </p:nvSpPr>
        <p:spPr>
          <a:xfrm>
            <a:off x="6800850" y="2555286"/>
            <a:ext cx="128588"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10B981"/>
                </a:solidFill>
                <a:latin typeface="JetBrains Mono" pitchFamily="34" charset="0"/>
                <a:ea typeface="JetBrains Mono" pitchFamily="34" charset="-122"/>
                <a:cs typeface="JetBrains Mono" pitchFamily="34" charset="-120"/>
              </a:rPr>
              <a:t>2.</a:t>
            </a:r>
            <a:endParaRPr lang="en-US" sz="568" dirty="0"/>
          </a:p>
        </p:txBody>
      </p:sp>
      <p:sp>
        <p:nvSpPr>
          <p:cNvPr id="48" name="Text 44"/>
          <p:cNvSpPr/>
          <p:nvPr/>
        </p:nvSpPr>
        <p:spPr>
          <a:xfrm>
            <a:off x="7000875" y="2555286"/>
            <a:ext cx="1485900"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94A3B8"/>
                </a:solidFill>
                <a:latin typeface="Inter" pitchFamily="34" charset="0"/>
                <a:ea typeface="Inter" pitchFamily="34" charset="-122"/>
                <a:cs typeface="Inter" pitchFamily="34" charset="-120"/>
              </a:rPr>
              <a:t>Install Ollama and pull the default AI model</a:t>
            </a:r>
            <a:endParaRPr lang="en-US" sz="568" dirty="0"/>
          </a:p>
        </p:txBody>
      </p:sp>
      <p:sp>
        <p:nvSpPr>
          <p:cNvPr id="49" name="Text 45"/>
          <p:cNvSpPr/>
          <p:nvPr/>
        </p:nvSpPr>
        <p:spPr>
          <a:xfrm>
            <a:off x="7000875" y="2789579"/>
            <a:ext cx="1485900"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ollama pull granite4:latest</a:t>
            </a:r>
            <a:endParaRPr lang="en-US" sz="568" dirty="0"/>
          </a:p>
        </p:txBody>
      </p:sp>
      <p:sp>
        <p:nvSpPr>
          <p:cNvPr id="50" name="Shape 46"/>
          <p:cNvSpPr/>
          <p:nvPr/>
        </p:nvSpPr>
        <p:spPr>
          <a:xfrm>
            <a:off x="6657975" y="3186057"/>
            <a:ext cx="1971675" cy="1446609"/>
          </a:xfrm>
          <a:prstGeom prst="rect">
            <a:avLst/>
          </a:prstGeom>
          <a:solidFill>
            <a:srgbClr val="111827"/>
          </a:solidFill>
          <a:ln w="9144">
            <a:solidFill>
              <a:srgbClr val="1E293B"/>
            </a:solidFill>
            <a:prstDash val="solid"/>
          </a:ln>
        </p:spPr>
      </p:sp>
      <p:sp>
        <p:nvSpPr>
          <p:cNvPr id="51" name="Text 47"/>
          <p:cNvSpPr/>
          <p:nvPr/>
        </p:nvSpPr>
        <p:spPr>
          <a:xfrm>
            <a:off x="6800850" y="3300357"/>
            <a:ext cx="1685925" cy="103584"/>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94A3B8"/>
                </a:solidFill>
                <a:latin typeface="JetBrains Mono" pitchFamily="34" charset="0"/>
                <a:ea typeface="JetBrains Mono" pitchFamily="34" charset="-122"/>
                <a:cs typeface="JetBrains Mono" pitchFamily="34" charset="-120"/>
              </a:rPr>
              <a:t>CONTRIBUTION &amp; SUPPORT</a:t>
            </a:r>
            <a:endParaRPr lang="en-US" sz="568" dirty="0"/>
          </a:p>
        </p:txBody>
      </p:sp>
      <p:sp>
        <p:nvSpPr>
          <p:cNvPr id="52" name="Text 48"/>
          <p:cNvSpPr/>
          <p:nvPr/>
        </p:nvSpPr>
        <p:spPr>
          <a:xfrm>
            <a:off x="6908006" y="3489666"/>
            <a:ext cx="1578769"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Issues and feature requests via GitHub Issues</a:t>
            </a:r>
            <a:endParaRPr lang="en-US" sz="621" dirty="0"/>
          </a:p>
        </p:txBody>
      </p:sp>
      <p:sp>
        <p:nvSpPr>
          <p:cNvPr id="53" name="Text 49"/>
          <p:cNvSpPr/>
          <p:nvPr/>
        </p:nvSpPr>
        <p:spPr>
          <a:xfrm>
            <a:off x="6908006" y="3757557"/>
            <a:ext cx="1578769"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Architecture discussions in GitHub Discussions</a:t>
            </a:r>
            <a:endParaRPr lang="en-US" sz="621" dirty="0"/>
          </a:p>
        </p:txBody>
      </p:sp>
      <p:sp>
        <p:nvSpPr>
          <p:cNvPr id="54" name="Text 50"/>
          <p:cNvSpPr/>
          <p:nvPr/>
        </p:nvSpPr>
        <p:spPr>
          <a:xfrm>
            <a:off x="6908006" y="4025447"/>
            <a:ext cx="1578769"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PRs welcome — see CONTRIBUTING.md for guidelines</a:t>
            </a:r>
            <a:endParaRPr lang="en-US" sz="621" dirty="0"/>
          </a:p>
        </p:txBody>
      </p:sp>
      <p:sp>
        <p:nvSpPr>
          <p:cNvPr id="55" name="Text 51"/>
          <p:cNvSpPr/>
          <p:nvPr/>
        </p:nvSpPr>
        <p:spPr>
          <a:xfrm>
            <a:off x="6908006" y="4293338"/>
            <a:ext cx="1771650" cy="210741"/>
          </a:xfrm>
          <a:prstGeom prst="rect">
            <a:avLst/>
          </a:prstGeom>
          <a:noFill/>
          <a:ln/>
        </p:spPr>
        <p:txBody>
          <a:bodyPr wrap="square" lIns="0" tIns="0" rIns="0" bIns="0" rtlCol="0" anchor="t">
            <a:spAutoFit/>
          </a:bodyPr>
          <a:lstStyle/>
          <a:p>
            <a:pPr algn="l" indent="0" marL="0">
              <a:lnSpc>
                <a:spcPts val="800"/>
              </a:lnSpc>
              <a:buNone/>
            </a:pPr>
            <a:r>
              <a:rPr lang="en-US" sz="621" dirty="0">
                <a:solidFill>
                  <a:srgbClr val="94A3B8"/>
                </a:solidFill>
                <a:latin typeface="Inter" pitchFamily="34" charset="0"/>
                <a:ea typeface="Inter" pitchFamily="34" charset="-122"/>
                <a:cs typeface="Inter" pitchFamily="34" charset="-120"/>
              </a:rPr>
              <a:t>SBOM published at github.com/Lev0n82/SecurePlaywrightMCP</a:t>
            </a:r>
            <a:endParaRPr lang="en-US" sz="621" dirty="0"/>
          </a:p>
        </p:txBody>
      </p:sp>
      <p:sp>
        <p:nvSpPr>
          <p:cNvPr id="56" name="Shape 52"/>
          <p:cNvSpPr/>
          <p:nvPr/>
        </p:nvSpPr>
        <p:spPr>
          <a:xfrm>
            <a:off x="6657975" y="4732679"/>
            <a:ext cx="1971675" cy="576858"/>
          </a:xfrm>
          <a:prstGeom prst="rect">
            <a:avLst/>
          </a:prstGeom>
          <a:solidFill>
            <a:srgbClr val="080D14"/>
          </a:solidFill>
          <a:ln w="9144">
            <a:solidFill>
              <a:srgbClr val="1E293B"/>
            </a:solidFill>
            <a:prstDash val="solid"/>
          </a:ln>
        </p:spPr>
      </p:sp>
      <p:sp>
        <p:nvSpPr>
          <p:cNvPr id="57" name="Text 53"/>
          <p:cNvSpPr/>
          <p:nvPr/>
        </p:nvSpPr>
        <p:spPr>
          <a:xfrm>
            <a:off x="6757988" y="4818404"/>
            <a:ext cx="452428" cy="169664"/>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0B981"/>
                </a:solidFill>
                <a:latin typeface="JetBrains Mono" pitchFamily="34" charset="0"/>
                <a:ea typeface="JetBrains Mono" pitchFamily="34" charset="-122"/>
                <a:cs typeface="JetBrains Mono" pitchFamily="34" charset="-120"/>
              </a:rPr>
              <a:t>45</a:t>
            </a:r>
            <a:endParaRPr lang="en-US" sz="885" dirty="0"/>
          </a:p>
        </p:txBody>
      </p:sp>
      <p:sp>
        <p:nvSpPr>
          <p:cNvPr id="58" name="Text 54"/>
          <p:cNvSpPr/>
          <p:nvPr/>
        </p:nvSpPr>
        <p:spPr>
          <a:xfrm>
            <a:off x="6757988" y="5002355"/>
            <a:ext cx="452428"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CLASSES</a:t>
            </a:r>
            <a:endParaRPr lang="en-US" sz="568" dirty="0"/>
          </a:p>
        </p:txBody>
      </p:sp>
      <p:sp>
        <p:nvSpPr>
          <p:cNvPr id="59" name="Text 55"/>
          <p:cNvSpPr/>
          <p:nvPr/>
        </p:nvSpPr>
        <p:spPr>
          <a:xfrm>
            <a:off x="7417584" y="4818404"/>
            <a:ext cx="452428" cy="169664"/>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0B981"/>
                </a:solidFill>
                <a:latin typeface="JetBrains Mono" pitchFamily="34" charset="0"/>
                <a:ea typeface="JetBrains Mono" pitchFamily="34" charset="-122"/>
                <a:cs typeface="JetBrains Mono" pitchFamily="34" charset="-120"/>
              </a:rPr>
              <a:t>100%</a:t>
            </a:r>
            <a:endParaRPr lang="en-US" sz="885" dirty="0"/>
          </a:p>
        </p:txBody>
      </p:sp>
      <p:sp>
        <p:nvSpPr>
          <p:cNvPr id="60" name="Text 56"/>
          <p:cNvSpPr/>
          <p:nvPr/>
        </p:nvSpPr>
        <p:spPr>
          <a:xfrm>
            <a:off x="7417584" y="5002355"/>
            <a:ext cx="452428" cy="207169"/>
          </a:xfrm>
          <a:prstGeom prst="rect">
            <a:avLst/>
          </a:prstGeom>
          <a:noFill/>
          <a:ln/>
        </p:spPr>
        <p:txBody>
          <a:bodyPr wrap="squar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TESTS GREEN</a:t>
            </a:r>
            <a:endParaRPr lang="en-US" sz="568" dirty="0"/>
          </a:p>
        </p:txBody>
      </p:sp>
      <p:sp>
        <p:nvSpPr>
          <p:cNvPr id="61" name="Text 57"/>
          <p:cNvSpPr/>
          <p:nvPr/>
        </p:nvSpPr>
        <p:spPr>
          <a:xfrm>
            <a:off x="8077181" y="4818404"/>
            <a:ext cx="452428" cy="169664"/>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0B981"/>
                </a:solidFill>
                <a:latin typeface="JetBrains Mono" pitchFamily="34" charset="0"/>
                <a:ea typeface="JetBrains Mono" pitchFamily="34" charset="-122"/>
                <a:cs typeface="JetBrains Mono" pitchFamily="34" charset="-120"/>
              </a:rPr>
              <a:t>$0</a:t>
            </a:r>
            <a:endParaRPr lang="en-US" sz="885" dirty="0"/>
          </a:p>
        </p:txBody>
      </p:sp>
      <p:sp>
        <p:nvSpPr>
          <p:cNvPr id="62" name="Text 58"/>
          <p:cNvSpPr/>
          <p:nvPr/>
        </p:nvSpPr>
        <p:spPr>
          <a:xfrm>
            <a:off x="8077181" y="5002355"/>
            <a:ext cx="452428" cy="207169"/>
          </a:xfrm>
          <a:prstGeom prst="rect">
            <a:avLst/>
          </a:prstGeom>
          <a:noFill/>
          <a:ln/>
        </p:spPr>
        <p:txBody>
          <a:bodyPr wrap="squar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CLOUD COST</a:t>
            </a:r>
            <a:endParaRPr lang="en-US" sz="568" dirty="0"/>
          </a:p>
        </p:txBody>
      </p:sp>
      <p:sp>
        <p:nvSpPr>
          <p:cNvPr id="63" name="Text 59"/>
          <p:cNvSpPr/>
          <p:nvPr/>
        </p:nvSpPr>
        <p:spPr>
          <a:xfrm>
            <a:off x="514350" y="5120227"/>
            <a:ext cx="1954541" cy="103584"/>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94A3B8"/>
                </a:solidFill>
                <a:latin typeface="JetBrains Mono" pitchFamily="34" charset="0"/>
                <a:ea typeface="JetBrains Mono" pitchFamily="34" charset="-122"/>
                <a:cs typeface="JetBrains Mono" pitchFamily="34" charset="-120"/>
              </a:rPr>
              <a:t>AUTONOMOUS.ML // CPU AGENTS FOR SDLC</a:t>
            </a:r>
            <a:endParaRPr lang="en-US" sz="568" dirty="0"/>
          </a:p>
        </p:txBody>
      </p:sp>
      <p:sp>
        <p:nvSpPr>
          <p:cNvPr id="64" name="Text 60"/>
          <p:cNvSpPr/>
          <p:nvPr/>
        </p:nvSpPr>
        <p:spPr>
          <a:xfrm>
            <a:off x="8304609" y="5091652"/>
            <a:ext cx="325041" cy="103584"/>
          </a:xfrm>
          <a:prstGeom prst="rect">
            <a:avLst/>
          </a:prstGeom>
          <a:noFill/>
          <a:ln/>
        </p:spPr>
        <p:txBody>
          <a:bodyPr wrap="none" lIns="0" tIns="0" rIns="0" bIns="0" rtlCol="0" anchor="t">
            <a:spAutoFit/>
          </a:bodyPr>
          <a:lstStyle/>
          <a:p>
            <a:pPr algn="l" indent="0" marL="0">
              <a:lnSpc>
                <a:spcPts val="700"/>
              </a:lnSpc>
              <a:buNone/>
            </a:pPr>
            <a:r>
              <a:rPr lang="en-US" sz="568" dirty="0">
                <a:solidFill>
                  <a:srgbClr val="94A3B8"/>
                </a:solidFill>
                <a:latin typeface="JetBrains Mono" pitchFamily="34" charset="0"/>
                <a:ea typeface="JetBrains Mono" pitchFamily="34" charset="-122"/>
                <a:cs typeface="JetBrains Mono" pitchFamily="34" charset="-120"/>
              </a:rPr>
              <a:t>18 / 18</a:t>
            </a:r>
            <a:endParaRPr lang="en-US" sz="568"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2026-03-01T19:37:21Z</dcterms:created>
  <dcterms:modified xsi:type="dcterms:W3CDTF">2026-03-01T19:37:21Z</dcterms:modified>
</cp:coreProperties>
</file>