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hablar de un producto muy especial: el Aceite Ozonizado Ozolife. Este aceite no es un producto cosmético más; es una herramienta poderosa para curar y proteger su piel. Su secreto está en el ozono, un gas que, al ser incorporado en el aceite de girasol, se convierte en un agente cicatrizante y germicida muy eficaz. Tenemos un Índice de Peróxidos de 600, lo que nos asegura su potencia y seguridad. Ahora, veamos cómo la ciencia hace esto posible.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Entonces, ¿cómo funciona este aceite? Todo empieza con un proceso llamado ozonólisis. Imaginen que el ozono, un gas inestable, se une a los ácidos grasos del aceite de girasol. Esta unión crea unas moléculas nuevas, los ozónidos y peróxidos, que son como pequeñas baterías que almacenan el poder del ozono. Estas baterías liberan el ozono de forma controlada cuando entran en contacto con su piel. Es importante destacar que nuestro proceso industrial garantiza un Índice de Peróxidos exacto de 600, lo que significa que el aceite tiene la potencia justa para ser efectivo sin irritar. Pero, ¿qué hacen exactamente estas 'baterías' en su piel? Eso lo veremos a continuación.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vez que estas 'baterías' de ozono llegan a su piel, liberan unas sustancias que actúan como 'explosivos microscópicos'. Estas sustancias atacan directamente las paredes de bacterias y hongos, destruyéndolos y eliminando la infección. Lo interesante es que, mientras atacan a los patógenos, nuestras células humanas, que tienen defensas naturales, no se dañan. Al contrario, estas sustancias las estimulan, activando procesos de crecimiento y reparación. Así, el aceite no solo elimina lo malo, sino que también ayuda a lo bueno. Y esto nos lleva a su capacidad de regenerar tejidos.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resumen, el Aceite Ozonizado Ozolife tiene una triple acción. Primero, es bactericida, eliminando infecciones. Segundo, acelera la cicatrización, ayudando a su piel a repararse más rápido. Y tercero, tiene un efecto antiinflamatorio, reduciendo el enrojecimiento y la hinchazón. Por eso, es ideal para tratar úlceras, escaras o quemaduras. Es una solución completa para la salud de su piel.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283138"/>
          </a:xfrm>
          <a:prstGeom prst="rect">
            <a:avLst/>
          </a:prstGeom>
        </p:spPr>
      </p:pic>
      <p:sp>
        <p:nvSpPr>
          <p:cNvPr id="4" name="Shape 0"/>
          <p:cNvSpPr/>
          <p:nvPr/>
        </p:nvSpPr>
        <p:spPr>
          <a:xfrm>
            <a:off x="0" y="0"/>
            <a:ext cx="5486400" cy="5283138"/>
          </a:xfrm>
          <a:prstGeom prst="rect">
            <a:avLst/>
          </a:prstGeom>
          <a:solidFill>
            <a:srgbClr val="FFFFFF"/>
          </a:solidFill>
          <a:ln/>
        </p:spPr>
      </p:sp>
      <p:sp>
        <p:nvSpPr>
          <p:cNvPr id="5" name="Text 1"/>
          <p:cNvSpPr/>
          <p:nvPr/>
        </p:nvSpPr>
        <p:spPr>
          <a:xfrm>
            <a:off x="428625" y="571500"/>
            <a:ext cx="4629150" cy="1005818"/>
          </a:xfrm>
          <a:prstGeom prst="rect">
            <a:avLst/>
          </a:prstGeom>
          <a:noFill/>
          <a:ln/>
        </p:spPr>
        <p:txBody>
          <a:bodyPr wrap="square" lIns="0" tIns="0" rIns="0" bIns="0" rtlCol="0" anchor="t">
            <a:spAutoFit/>
          </a:bodyPr>
          <a:lstStyle/>
          <a:p>
            <a:pPr algn="l" indent="0" marL="0">
              <a:lnSpc>
                <a:spcPts val="4000"/>
              </a:lnSpc>
              <a:buNone/>
            </a:pPr>
            <a:r>
              <a:rPr lang="en-US" sz="3294" b="1" dirty="0">
                <a:solidFill>
                  <a:srgbClr val="EAB308"/>
                </a:solidFill>
                <a:latin typeface="Inter" pitchFamily="34" charset="0"/>
                <a:ea typeface="Inter" pitchFamily="34" charset="-122"/>
                <a:cs typeface="Inter" pitchFamily="34" charset="-120"/>
              </a:rPr>
              <a:t>ACEITE OZONIZADO </a:t>
            </a:r>
            <a:pPr algn="l" indent="0" marL="0">
              <a:lnSpc>
                <a:spcPts val="4000"/>
              </a:lnSpc>
              <a:buNone/>
            </a:pPr>
            <a:r>
              <a:rPr lang="en-US" sz="3294" b="1" dirty="0">
                <a:solidFill>
                  <a:srgbClr val="EAB308"/>
                </a:solidFill>
                <a:latin typeface="Inter" pitchFamily="34" charset="0"/>
                <a:ea typeface="Inter" pitchFamily="34" charset="-122"/>
                <a:cs typeface="Inter" pitchFamily="34" charset="-120"/>
              </a:rPr>
              <a:t>OZOLIFE®</a:t>
            </a:r>
            <a:endParaRPr lang="en-US" sz="3294" dirty="0"/>
          </a:p>
        </p:txBody>
      </p:sp>
      <p:sp>
        <p:nvSpPr>
          <p:cNvPr id="6" name="Text 2"/>
          <p:cNvSpPr/>
          <p:nvPr/>
        </p:nvSpPr>
        <p:spPr>
          <a:xfrm>
            <a:off x="428625" y="1684474"/>
            <a:ext cx="4629150" cy="553641"/>
          </a:xfrm>
          <a:prstGeom prst="rect">
            <a:avLst/>
          </a:prstGeom>
          <a:noFill/>
          <a:ln/>
        </p:spPr>
        <p:txBody>
          <a:bodyPr wrap="square" lIns="0" tIns="0" rIns="0" bIns="0" rtlCol="0" anchor="t">
            <a:spAutoFit/>
          </a:bodyPr>
          <a:lstStyle/>
          <a:p>
            <a:pPr algn="l" indent="0" marL="0">
              <a:lnSpc>
                <a:spcPts val="2200"/>
              </a:lnSpc>
              <a:buNone/>
            </a:pPr>
            <a:r>
              <a:rPr lang="en-US" sz="1704" i="1" dirty="0">
                <a:solidFill>
                  <a:srgbClr val="475569"/>
                </a:solidFill>
                <a:latin typeface="Inter" pitchFamily="34" charset="0"/>
                <a:ea typeface="Inter" pitchFamily="34" charset="-122"/>
                <a:cs typeface="Inter" pitchFamily="34" charset="-120"/>
              </a:rPr>
              <a:t>El Poder Cicatrizante y Germicida del Ozono</a:t>
            </a:r>
            <a:endParaRPr lang="en-US" sz="1704" dirty="0"/>
          </a:p>
        </p:txBody>
      </p:sp>
      <p:sp>
        <p:nvSpPr>
          <p:cNvPr id="7" name="Text 3"/>
          <p:cNvSpPr/>
          <p:nvPr/>
        </p:nvSpPr>
        <p:spPr>
          <a:xfrm>
            <a:off x="428625" y="2852477"/>
            <a:ext cx="4629150" cy="242888"/>
          </a:xfrm>
          <a:prstGeom prst="rect">
            <a:avLst/>
          </a:prstGeom>
          <a:noFill/>
          <a:ln/>
        </p:spPr>
        <p:txBody>
          <a:bodyPr wrap="none" lIns="0" tIns="0" rIns="0" bIns="0" rtlCol="0" anchor="t">
            <a:spAutoFit/>
          </a:bodyPr>
          <a:lstStyle/>
          <a:p>
            <a:pPr algn="l" indent="0" marL="0">
              <a:lnSpc>
                <a:spcPts val="1900"/>
              </a:lnSpc>
              <a:buNone/>
            </a:pPr>
            <a:r>
              <a:rPr lang="en-US" sz="1397" b="1" dirty="0">
                <a:solidFill>
                  <a:srgbClr val="064E3B"/>
                </a:solidFill>
                <a:latin typeface="Inter" pitchFamily="34" charset="0"/>
                <a:ea typeface="Inter" pitchFamily="34" charset="-122"/>
                <a:cs typeface="Inter" pitchFamily="34" charset="-120"/>
              </a:rPr>
              <a:t>Dr. Javier C. Céspedes Suárez</a:t>
            </a:r>
            <a:endParaRPr lang="en-US" sz="1397" dirty="0"/>
          </a:p>
        </p:txBody>
      </p:sp>
      <p:sp>
        <p:nvSpPr>
          <p:cNvPr id="8" name="Text 4"/>
          <p:cNvSpPr/>
          <p:nvPr/>
        </p:nvSpPr>
        <p:spPr>
          <a:xfrm>
            <a:off x="428625" y="3131083"/>
            <a:ext cx="4629150" cy="17323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3B82F6"/>
                </a:solidFill>
                <a:latin typeface="Inter" pitchFamily="34" charset="0"/>
                <a:ea typeface="Inter" pitchFamily="34" charset="-122"/>
                <a:cs typeface="Inter" pitchFamily="34" charset="-120"/>
              </a:rPr>
              <a:t>Especialista en Medicina Interna y Ozonoterapia</a:t>
            </a:r>
            <a:endParaRPr lang="en-US" sz="987" dirty="0"/>
          </a:p>
        </p:txBody>
      </p:sp>
      <p:sp>
        <p:nvSpPr>
          <p:cNvPr id="9" name="Shape 5"/>
          <p:cNvSpPr/>
          <p:nvPr/>
        </p:nvSpPr>
        <p:spPr>
          <a:xfrm>
            <a:off x="428625" y="3661507"/>
            <a:ext cx="4629150" cy="1050131"/>
          </a:xfrm>
          <a:prstGeom prst="rect">
            <a:avLst/>
          </a:prstGeom>
          <a:solidFill>
            <a:srgbClr val="FFFFFF"/>
          </a:solidFill>
          <a:ln/>
        </p:spPr>
      </p:sp>
      <p:sp>
        <p:nvSpPr>
          <p:cNvPr id="10" name="Shape 6"/>
          <p:cNvSpPr/>
          <p:nvPr/>
        </p:nvSpPr>
        <p:spPr>
          <a:xfrm>
            <a:off x="428625" y="3661507"/>
            <a:ext cx="42863" cy="1050131"/>
          </a:xfrm>
          <a:prstGeom prst="rect">
            <a:avLst/>
          </a:prstGeom>
          <a:solidFill>
            <a:srgbClr val="EAB308"/>
          </a:solidFill>
          <a:ln/>
        </p:spPr>
      </p:sp>
      <p:sp>
        <p:nvSpPr>
          <p:cNvPr id="11" name="Text 7"/>
          <p:cNvSpPr/>
          <p:nvPr/>
        </p:nvSpPr>
        <p:spPr>
          <a:xfrm>
            <a:off x="607219" y="3804382"/>
            <a:ext cx="142875" cy="207169"/>
          </a:xfrm>
          <a:prstGeom prst="rect">
            <a:avLst/>
          </a:prstGeom>
          <a:noFill/>
          <a:ln/>
        </p:spPr>
        <p:txBody>
          <a:bodyPr wrap="none" lIns="0" tIns="0" rIns="0" bIns="0" rtlCol="0" anchor="t">
            <a:spAutoFit/>
          </a:bodyPr>
          <a:lstStyle/>
          <a:p>
            <a:pPr algn="l" indent="0" marL="0">
              <a:lnSpc>
                <a:spcPts val="1600"/>
              </a:lnSpc>
              <a:buNone/>
            </a:pPr>
            <a:r>
              <a:rPr lang="en-US" sz="1193" b="1" dirty="0">
                <a:solidFill>
                  <a:srgbClr val="EAB308"/>
                </a:solidFill>
                <a:latin typeface="Inter" pitchFamily="34" charset="0"/>
                <a:ea typeface="Inter" pitchFamily="34" charset="-122"/>
                <a:cs typeface="Inter" pitchFamily="34" charset="-120"/>
              </a:rPr>
              <a:t>✓</a:t>
            </a:r>
            <a:endParaRPr lang="en-US" sz="1193" dirty="0"/>
          </a:p>
        </p:txBody>
      </p:sp>
      <p:sp>
        <p:nvSpPr>
          <p:cNvPr id="12" name="Text 8"/>
          <p:cNvSpPr/>
          <p:nvPr/>
        </p:nvSpPr>
        <p:spPr>
          <a:xfrm>
            <a:off x="857250" y="3830278"/>
            <a:ext cx="2477095"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334155"/>
                </a:solidFill>
                <a:latin typeface="Inter" pitchFamily="34" charset="0"/>
                <a:ea typeface="Inter" pitchFamily="34" charset="-122"/>
                <a:cs typeface="Inter" pitchFamily="34" charset="-120"/>
              </a:rPr>
              <a:t>Índice de Peróxidos (IP): 600 mEqO2/kg</a:t>
            </a:r>
            <a:endParaRPr lang="en-US" sz="885" dirty="0"/>
          </a:p>
        </p:txBody>
      </p:sp>
      <p:sp>
        <p:nvSpPr>
          <p:cNvPr id="13" name="Text 9"/>
          <p:cNvSpPr/>
          <p:nvPr/>
        </p:nvSpPr>
        <p:spPr>
          <a:xfrm>
            <a:off x="607219" y="4082988"/>
            <a:ext cx="142875" cy="207169"/>
          </a:xfrm>
          <a:prstGeom prst="rect">
            <a:avLst/>
          </a:prstGeom>
          <a:noFill/>
          <a:ln/>
        </p:spPr>
        <p:txBody>
          <a:bodyPr wrap="none" lIns="0" tIns="0" rIns="0" bIns="0" rtlCol="0" anchor="t">
            <a:spAutoFit/>
          </a:bodyPr>
          <a:lstStyle/>
          <a:p>
            <a:pPr algn="l" indent="0" marL="0">
              <a:lnSpc>
                <a:spcPts val="1600"/>
              </a:lnSpc>
              <a:buNone/>
            </a:pPr>
            <a:r>
              <a:rPr lang="en-US" sz="1193" b="1" dirty="0">
                <a:solidFill>
                  <a:srgbClr val="EAB308"/>
                </a:solidFill>
                <a:latin typeface="Inter" pitchFamily="34" charset="0"/>
                <a:ea typeface="Inter" pitchFamily="34" charset="-122"/>
                <a:cs typeface="Inter" pitchFamily="34" charset="-120"/>
              </a:rPr>
              <a:t>✓</a:t>
            </a:r>
            <a:endParaRPr lang="en-US" sz="1193" dirty="0"/>
          </a:p>
        </p:txBody>
      </p:sp>
      <p:sp>
        <p:nvSpPr>
          <p:cNvPr id="14" name="Text 10"/>
          <p:cNvSpPr/>
          <p:nvPr/>
        </p:nvSpPr>
        <p:spPr>
          <a:xfrm>
            <a:off x="857250" y="4108884"/>
            <a:ext cx="2623542"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334155"/>
                </a:solidFill>
                <a:latin typeface="Inter" pitchFamily="34" charset="0"/>
                <a:ea typeface="Inter" pitchFamily="34" charset="-122"/>
                <a:cs typeface="Inter" pitchFamily="34" charset="-120"/>
              </a:rPr>
              <a:t>Aceite de Girasol 100% Natural Ozonizado</a:t>
            </a:r>
            <a:endParaRPr lang="en-US" sz="885" dirty="0"/>
          </a:p>
        </p:txBody>
      </p:sp>
      <p:sp>
        <p:nvSpPr>
          <p:cNvPr id="15" name="Text 11"/>
          <p:cNvSpPr/>
          <p:nvPr/>
        </p:nvSpPr>
        <p:spPr>
          <a:xfrm>
            <a:off x="607219" y="4361594"/>
            <a:ext cx="142875" cy="207169"/>
          </a:xfrm>
          <a:prstGeom prst="rect">
            <a:avLst/>
          </a:prstGeom>
          <a:noFill/>
          <a:ln/>
        </p:spPr>
        <p:txBody>
          <a:bodyPr wrap="none" lIns="0" tIns="0" rIns="0" bIns="0" rtlCol="0" anchor="t">
            <a:spAutoFit/>
          </a:bodyPr>
          <a:lstStyle/>
          <a:p>
            <a:pPr algn="l" indent="0" marL="0">
              <a:lnSpc>
                <a:spcPts val="1600"/>
              </a:lnSpc>
              <a:buNone/>
            </a:pPr>
            <a:r>
              <a:rPr lang="en-US" sz="1193" b="1" dirty="0">
                <a:solidFill>
                  <a:srgbClr val="EAB308"/>
                </a:solidFill>
                <a:latin typeface="Inter" pitchFamily="34" charset="0"/>
                <a:ea typeface="Inter" pitchFamily="34" charset="-122"/>
                <a:cs typeface="Inter" pitchFamily="34" charset="-120"/>
              </a:rPr>
              <a:t>✓</a:t>
            </a:r>
            <a:endParaRPr lang="en-US" sz="1193" dirty="0"/>
          </a:p>
        </p:txBody>
      </p:sp>
      <p:sp>
        <p:nvSpPr>
          <p:cNvPr id="16" name="Text 12"/>
          <p:cNvSpPr/>
          <p:nvPr/>
        </p:nvSpPr>
        <p:spPr>
          <a:xfrm>
            <a:off x="857250" y="4387490"/>
            <a:ext cx="1644848"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334155"/>
                </a:solidFill>
                <a:latin typeface="Inter" pitchFamily="34" charset="0"/>
                <a:ea typeface="Inter" pitchFamily="34" charset="-122"/>
                <a:cs typeface="Inter" pitchFamily="34" charset="-120"/>
              </a:rPr>
              <a:t>Uso Tópico Dermatológico</a:t>
            </a:r>
            <a:endParaRPr lang="en-US" sz="885" dirty="0"/>
          </a:p>
        </p:txBody>
      </p:sp>
      <p:sp>
        <p:nvSpPr>
          <p:cNvPr id="17" name="Shape 13"/>
          <p:cNvSpPr/>
          <p:nvPr/>
        </p:nvSpPr>
        <p:spPr>
          <a:xfrm>
            <a:off x="5486400" y="0"/>
            <a:ext cx="3657600" cy="5283138"/>
          </a:xfrm>
          <a:prstGeom prst="rect">
            <a:avLst/>
          </a:prstGeom>
          <a:solidFill>
            <a:srgbClr val="064E3B"/>
          </a:solidFill>
          <a:ln/>
        </p:spPr>
      </p:sp>
      <p:sp>
        <p:nvSpPr>
          <p:cNvPr id="18" name="Shape 14"/>
          <p:cNvSpPr/>
          <p:nvPr/>
        </p:nvSpPr>
        <p:spPr>
          <a:xfrm>
            <a:off x="5486400" y="0"/>
            <a:ext cx="3657600" cy="5283138"/>
          </a:xfrm>
          <a:prstGeom prst="rect">
            <a:avLst/>
          </a:prstGeom>
          <a:solidFill>
            <a:srgbClr val="3B82F6">
              <a:alpha val="10000"/>
            </a:srgbClr>
          </a:solidFill>
          <a:ln/>
        </p:spPr>
      </p:sp>
      <p:sp>
        <p:nvSpPr>
          <p:cNvPr id="19" name="Shape 15"/>
          <p:cNvSpPr/>
          <p:nvPr/>
        </p:nvSpPr>
        <p:spPr>
          <a:xfrm>
            <a:off x="5852154" y="528303"/>
            <a:ext cx="2926063" cy="4226505"/>
          </a:xfrm>
          <a:prstGeom prst="rect">
            <a:avLst/>
          </a:prstGeom>
          <a:solidFill>
            <a:srgbClr val="FFFFFF"/>
          </a:solidFill>
          <a:ln/>
        </p:spPr>
      </p:sp>
      <p:pic>
        <p:nvPicPr>
          <p:cNvPr id="20" name="Image 1" descr="preencoded.png">    </p:cNvPr>
          <p:cNvPicPr>
            <a:picLocks noChangeAspect="1"/>
          </p:cNvPicPr>
          <p:nvPr/>
        </p:nvPicPr>
        <p:blipFill>
          <a:blip r:embed="rId2"/>
          <a:stretch>
            <a:fillRect/>
          </a:stretch>
        </p:blipFill>
        <p:spPr>
          <a:xfrm>
            <a:off x="6066467" y="1434471"/>
            <a:ext cx="2497438" cy="24141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5243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3B82F6"/>
                </a:solidFill>
                <a:latin typeface="Inter" pitchFamily="34" charset="0"/>
                <a:ea typeface="Inter" pitchFamily="34" charset="-122"/>
                <a:cs typeface="Inter" pitchFamily="34" charset="-120"/>
              </a:rPr>
              <a:t>La Ciencia detrás del Aceite: </a:t>
            </a:r>
            <a:pPr algn="l" indent="0" marL="0">
              <a:lnSpc>
                <a:spcPts val="2400"/>
              </a:lnSpc>
              <a:buNone/>
            </a:pPr>
            <a:r>
              <a:rPr lang="en-US" sz="1808" b="1" i="1" dirty="0">
                <a:solidFill>
                  <a:srgbClr val="3B82F6"/>
                </a:solidFill>
                <a:latin typeface="Inter" pitchFamily="34" charset="0"/>
                <a:ea typeface="Inter" pitchFamily="34" charset="-122"/>
                <a:cs typeface="Inter" pitchFamily="34" charset="-120"/>
              </a:rPr>
              <a:t>Ozonólisis</a:t>
            </a:r>
            <a:endParaRPr lang="en-US" sz="1808" dirty="0"/>
          </a:p>
        </p:txBody>
      </p:sp>
      <p:sp>
        <p:nvSpPr>
          <p:cNvPr id="7" name="Shape 3"/>
          <p:cNvSpPr/>
          <p:nvPr/>
        </p:nvSpPr>
        <p:spPr>
          <a:xfrm>
            <a:off x="357188" y="1055489"/>
            <a:ext cx="4750594" cy="3802261"/>
          </a:xfrm>
          <a:prstGeom prst="rect">
            <a:avLst/>
          </a:prstGeom>
          <a:solidFill>
            <a:srgbClr val="F8FAFC"/>
          </a:solidFill>
          <a:ln w="9144">
            <a:solidFill>
              <a:srgbClr val="E2E8F0"/>
            </a:solidFill>
            <a:prstDash val="solid"/>
          </a:ln>
        </p:spPr>
      </p:sp>
      <p:pic>
        <p:nvPicPr>
          <p:cNvPr id="8" name="Image 1" descr="preencoded.png">    </p:cNvPr>
          <p:cNvPicPr>
            <a:picLocks noChangeAspect="1"/>
          </p:cNvPicPr>
          <p:nvPr/>
        </p:nvPicPr>
        <p:blipFill>
          <a:blip r:embed="rId2"/>
          <a:stretch>
            <a:fillRect/>
          </a:stretch>
        </p:blipFill>
        <p:spPr>
          <a:xfrm>
            <a:off x="428625" y="1170682"/>
            <a:ext cx="4607719" cy="3571875"/>
          </a:xfrm>
          <a:prstGeom prst="rect">
            <a:avLst/>
          </a:prstGeom>
        </p:spPr>
      </p:pic>
      <p:sp>
        <p:nvSpPr>
          <p:cNvPr id="9" name="Shape 4"/>
          <p:cNvSpPr/>
          <p:nvPr/>
        </p:nvSpPr>
        <p:spPr>
          <a:xfrm>
            <a:off x="5393531" y="1058168"/>
            <a:ext cx="3393281" cy="1146572"/>
          </a:xfrm>
          <a:prstGeom prst="rect">
            <a:avLst/>
          </a:prstGeom>
          <a:solidFill>
            <a:srgbClr val="EFF6FF"/>
          </a:solidFill>
          <a:ln/>
        </p:spPr>
      </p:sp>
      <p:sp>
        <p:nvSpPr>
          <p:cNvPr id="10" name="Shape 5"/>
          <p:cNvSpPr/>
          <p:nvPr/>
        </p:nvSpPr>
        <p:spPr>
          <a:xfrm>
            <a:off x="5393531" y="1058168"/>
            <a:ext cx="35719" cy="1146572"/>
          </a:xfrm>
          <a:prstGeom prst="rect">
            <a:avLst/>
          </a:prstGeom>
          <a:solidFill>
            <a:srgbClr val="3B82F6"/>
          </a:solidFill>
          <a:ln/>
        </p:spPr>
      </p:sp>
      <p:sp>
        <p:nvSpPr>
          <p:cNvPr id="11" name="Text 6"/>
          <p:cNvSpPr/>
          <p:nvPr/>
        </p:nvSpPr>
        <p:spPr>
          <a:xfrm>
            <a:off x="5536406" y="1165324"/>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1. La Reacción Química</a:t>
            </a:r>
            <a:endParaRPr lang="en-US" sz="1090" dirty="0"/>
          </a:p>
        </p:txBody>
      </p:sp>
      <p:sp>
        <p:nvSpPr>
          <p:cNvPr id="12" name="Text 7"/>
          <p:cNvSpPr/>
          <p:nvPr/>
        </p:nvSpPr>
        <p:spPr>
          <a:xfrm>
            <a:off x="5536406" y="1411784"/>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ozono médico (O₃) es un gas inestable. Mediante un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proceso controlado, se hace reaccionar con los </a:t>
            </a:r>
            <a:pPr algn="l" indent="0" marL="0">
              <a:lnSpc>
                <a:spcPts val="1400"/>
              </a:lnSpc>
              <a:buNone/>
            </a:pPr>
            <a:r>
              <a:rPr lang="en-US" sz="784" b="1" dirty="0">
                <a:solidFill>
                  <a:srgbClr val="0F172A"/>
                </a:solidFill>
                <a:latin typeface="Inter" pitchFamily="34" charset="0"/>
                <a:ea typeface="Inter" pitchFamily="34" charset="-122"/>
                <a:cs typeface="Inter" pitchFamily="34" charset="-120"/>
              </a:rPr>
              <a:t>dobles enlaces de carbono (C=C)</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presentes en los ácidos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grasos del aceite de girasol.</a:t>
            </a:r>
            <a:endParaRPr lang="en-US" sz="834" dirty="0"/>
          </a:p>
        </p:txBody>
      </p:sp>
      <p:sp>
        <p:nvSpPr>
          <p:cNvPr id="13" name="Shape 8"/>
          <p:cNvSpPr/>
          <p:nvPr/>
        </p:nvSpPr>
        <p:spPr>
          <a:xfrm>
            <a:off x="5393531" y="2383334"/>
            <a:ext cx="3393281" cy="1146572"/>
          </a:xfrm>
          <a:prstGeom prst="rect">
            <a:avLst/>
          </a:prstGeom>
          <a:solidFill>
            <a:srgbClr val="FEFCE8"/>
          </a:solidFill>
          <a:ln/>
        </p:spPr>
      </p:sp>
      <p:sp>
        <p:nvSpPr>
          <p:cNvPr id="14" name="Shape 9"/>
          <p:cNvSpPr/>
          <p:nvPr/>
        </p:nvSpPr>
        <p:spPr>
          <a:xfrm>
            <a:off x="5393531" y="2383334"/>
            <a:ext cx="35719" cy="1146572"/>
          </a:xfrm>
          <a:prstGeom prst="rect">
            <a:avLst/>
          </a:prstGeom>
          <a:solidFill>
            <a:srgbClr val="EAB308"/>
          </a:solidFill>
          <a:ln/>
        </p:spPr>
      </p:sp>
      <p:sp>
        <p:nvSpPr>
          <p:cNvPr id="15" name="Text 10"/>
          <p:cNvSpPr/>
          <p:nvPr/>
        </p:nvSpPr>
        <p:spPr>
          <a:xfrm>
            <a:off x="5536406" y="2490490"/>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2. Los Principios Activos</a:t>
            </a:r>
            <a:endParaRPr lang="en-US" sz="1090" dirty="0"/>
          </a:p>
        </p:txBody>
      </p:sp>
      <p:sp>
        <p:nvSpPr>
          <p:cNvPr id="16" name="Text 11"/>
          <p:cNvSpPr/>
          <p:nvPr/>
        </p:nvSpPr>
        <p:spPr>
          <a:xfrm>
            <a:off x="5536406" y="2736949"/>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Esta reacción genera nuevas moléculas estables: </a:t>
            </a:r>
            <a:pPr algn="l" indent="0" marL="0">
              <a:lnSpc>
                <a:spcPts val="1400"/>
              </a:lnSpc>
              <a:buNone/>
            </a:pPr>
            <a:r>
              <a:rPr lang="en-US" sz="784" b="1" dirty="0">
                <a:solidFill>
                  <a:srgbClr val="0F172A"/>
                </a:solidFill>
                <a:latin typeface="Inter" pitchFamily="34" charset="0"/>
                <a:ea typeface="Inter" pitchFamily="34" charset="-122"/>
                <a:cs typeface="Inter" pitchFamily="34" charset="-120"/>
              </a:rPr>
              <a:t>ozónidos y peróxidos</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Estas moléculas actúan como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"baterías" que almacenan el poder del ozono para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liberarlo gradualmente al contacto con la piel.</a:t>
            </a:r>
            <a:endParaRPr lang="en-US" sz="834" dirty="0"/>
          </a:p>
        </p:txBody>
      </p:sp>
      <p:sp>
        <p:nvSpPr>
          <p:cNvPr id="17" name="Shape 12"/>
          <p:cNvSpPr/>
          <p:nvPr/>
        </p:nvSpPr>
        <p:spPr>
          <a:xfrm>
            <a:off x="5393531" y="3708499"/>
            <a:ext cx="3393281" cy="1146572"/>
          </a:xfrm>
          <a:prstGeom prst="rect">
            <a:avLst/>
          </a:prstGeom>
          <a:solidFill>
            <a:srgbClr val="F1F5F9"/>
          </a:solidFill>
          <a:ln/>
        </p:spPr>
      </p:sp>
      <p:sp>
        <p:nvSpPr>
          <p:cNvPr id="18" name="Shape 13"/>
          <p:cNvSpPr/>
          <p:nvPr/>
        </p:nvSpPr>
        <p:spPr>
          <a:xfrm>
            <a:off x="5393531" y="3708499"/>
            <a:ext cx="35719" cy="1146572"/>
          </a:xfrm>
          <a:prstGeom prst="rect">
            <a:avLst/>
          </a:prstGeom>
          <a:solidFill>
            <a:srgbClr val="064E3B"/>
          </a:solidFill>
          <a:ln/>
        </p:spPr>
      </p:sp>
      <p:sp>
        <p:nvSpPr>
          <p:cNvPr id="19" name="Text 14"/>
          <p:cNvSpPr/>
          <p:nvPr/>
        </p:nvSpPr>
        <p:spPr>
          <a:xfrm>
            <a:off x="5536406" y="3815655"/>
            <a:ext cx="310753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3. Producción Industrial (IP 600)</a:t>
            </a:r>
            <a:endParaRPr lang="en-US" sz="1090" dirty="0"/>
          </a:p>
        </p:txBody>
      </p:sp>
      <p:sp>
        <p:nvSpPr>
          <p:cNvPr id="20" name="Text 15"/>
          <p:cNvSpPr/>
          <p:nvPr/>
        </p:nvSpPr>
        <p:spPr>
          <a:xfrm>
            <a:off x="5536406" y="4062115"/>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A diferencia de los métodos caseros, la producción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industrial garantiza un </a:t>
            </a:r>
            <a:pPr algn="l" indent="0" marL="0">
              <a:lnSpc>
                <a:spcPts val="1400"/>
              </a:lnSpc>
              <a:buNone/>
            </a:pPr>
            <a:r>
              <a:rPr lang="en-US" sz="784" b="1" dirty="0">
                <a:solidFill>
                  <a:srgbClr val="0F172A"/>
                </a:solidFill>
                <a:latin typeface="Inter" pitchFamily="34" charset="0"/>
                <a:ea typeface="Inter" pitchFamily="34" charset="-122"/>
                <a:cs typeface="Inter" pitchFamily="34" charset="-120"/>
              </a:rPr>
              <a:t>Índice de Peróxidos (IP) exacto de 600 mEqO2/kg</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Esto asegura la potencia germicida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necesaria sin causar irritación tisular.</a:t>
            </a:r>
            <a:endParaRPr lang="en-US" sz="83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EAB308"/>
                </a:solidFill>
                <a:latin typeface="Inter" pitchFamily="34" charset="0"/>
                <a:ea typeface="Inter" pitchFamily="34" charset="-122"/>
                <a:cs typeface="Inter" pitchFamily="34" charset="-120"/>
              </a:rPr>
              <a:t>Mecanismo Germicida </a:t>
            </a:r>
            <a:pPr algn="l" indent="0" marL="0">
              <a:lnSpc>
                <a:spcPts val="2400"/>
              </a:lnSpc>
              <a:buNone/>
            </a:pPr>
            <a:r>
              <a:rPr lang="en-US" sz="1808" b="1" i="1" dirty="0">
                <a:solidFill>
                  <a:srgbClr val="EAB308"/>
                </a:solidFill>
                <a:latin typeface="Inter" pitchFamily="34" charset="0"/>
                <a:ea typeface="Inter" pitchFamily="34" charset="-122"/>
                <a:cs typeface="Inter" pitchFamily="34" charset="-120"/>
              </a:rPr>
              <a:t>Celular</a:t>
            </a:r>
            <a:endParaRPr lang="en-US" sz="1808" dirty="0"/>
          </a:p>
        </p:txBody>
      </p:sp>
      <p:sp>
        <p:nvSpPr>
          <p:cNvPr id="7" name="Shape 3"/>
          <p:cNvSpPr/>
          <p:nvPr/>
        </p:nvSpPr>
        <p:spPr>
          <a:xfrm>
            <a:off x="357188" y="1635026"/>
            <a:ext cx="3393281" cy="1232297"/>
          </a:xfrm>
          <a:prstGeom prst="rect">
            <a:avLst/>
          </a:prstGeom>
          <a:solidFill>
            <a:srgbClr val="F8FAFC"/>
          </a:solidFill>
          <a:ln/>
        </p:spPr>
      </p:sp>
      <p:sp>
        <p:nvSpPr>
          <p:cNvPr id="8" name="Shape 4"/>
          <p:cNvSpPr/>
          <p:nvPr/>
        </p:nvSpPr>
        <p:spPr>
          <a:xfrm>
            <a:off x="357188" y="1635026"/>
            <a:ext cx="3393281" cy="7144"/>
          </a:xfrm>
          <a:prstGeom prst="rect">
            <a:avLst/>
          </a:prstGeom>
          <a:solidFill>
            <a:srgbClr val="E2E8F0"/>
          </a:solidFill>
          <a:ln/>
        </p:spPr>
      </p:sp>
      <p:sp>
        <p:nvSpPr>
          <p:cNvPr id="9" name="Shape 5"/>
          <p:cNvSpPr/>
          <p:nvPr/>
        </p:nvSpPr>
        <p:spPr>
          <a:xfrm>
            <a:off x="3743325" y="1635026"/>
            <a:ext cx="7144" cy="1232297"/>
          </a:xfrm>
          <a:prstGeom prst="rect">
            <a:avLst/>
          </a:prstGeom>
          <a:solidFill>
            <a:srgbClr val="E2E8F0"/>
          </a:solidFill>
          <a:ln/>
        </p:spPr>
      </p:sp>
      <p:sp>
        <p:nvSpPr>
          <p:cNvPr id="10" name="Shape 6"/>
          <p:cNvSpPr/>
          <p:nvPr/>
        </p:nvSpPr>
        <p:spPr>
          <a:xfrm>
            <a:off x="357188" y="2860179"/>
            <a:ext cx="3393281" cy="7144"/>
          </a:xfrm>
          <a:prstGeom prst="rect">
            <a:avLst/>
          </a:prstGeom>
          <a:solidFill>
            <a:srgbClr val="E2E8F0"/>
          </a:solidFill>
          <a:ln/>
        </p:spPr>
      </p:sp>
      <p:sp>
        <p:nvSpPr>
          <p:cNvPr id="11" name="Shape 7"/>
          <p:cNvSpPr/>
          <p:nvPr/>
        </p:nvSpPr>
        <p:spPr>
          <a:xfrm>
            <a:off x="357188" y="1635026"/>
            <a:ext cx="42863" cy="1232297"/>
          </a:xfrm>
          <a:prstGeom prst="rect">
            <a:avLst/>
          </a:prstGeom>
          <a:solidFill>
            <a:srgbClr val="EF4444"/>
          </a:solidFill>
          <a:ln/>
        </p:spPr>
      </p:sp>
      <p:sp>
        <p:nvSpPr>
          <p:cNvPr id="12" name="Text 8"/>
          <p:cNvSpPr/>
          <p:nvPr/>
        </p:nvSpPr>
        <p:spPr>
          <a:xfrm>
            <a:off x="500063" y="1785045"/>
            <a:ext cx="980480"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Ataque Letal</a:t>
            </a:r>
            <a:endParaRPr lang="en-US" sz="1090" dirty="0"/>
          </a:p>
        </p:txBody>
      </p:sp>
      <p:sp>
        <p:nvSpPr>
          <p:cNvPr id="13" name="Shape 9"/>
          <p:cNvSpPr/>
          <p:nvPr/>
        </p:nvSpPr>
        <p:spPr>
          <a:xfrm>
            <a:off x="2934295" y="1790402"/>
            <a:ext cx="673298" cy="178594"/>
          </a:xfrm>
          <a:prstGeom prst="rect">
            <a:avLst/>
          </a:prstGeom>
          <a:solidFill>
            <a:srgbClr val="064E3B"/>
          </a:solidFill>
          <a:ln/>
        </p:spPr>
      </p:sp>
      <p:sp>
        <p:nvSpPr>
          <p:cNvPr id="14" name="Text 10"/>
          <p:cNvSpPr/>
          <p:nvPr/>
        </p:nvSpPr>
        <p:spPr>
          <a:xfrm>
            <a:off x="2934295" y="1790402"/>
            <a:ext cx="673298"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Patógenos</a:t>
            </a:r>
            <a:endParaRPr lang="en-US" sz="683" dirty="0"/>
          </a:p>
        </p:txBody>
      </p:sp>
      <p:sp>
        <p:nvSpPr>
          <p:cNvPr id="15" name="Text 11"/>
          <p:cNvSpPr/>
          <p:nvPr/>
        </p:nvSpPr>
        <p:spPr>
          <a:xfrm>
            <a:off x="500063" y="2031504"/>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Las Especies Reactivas de Oxígeno (ROS) actúan como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"explosivos microscópicos". Oxidan y </a:t>
            </a:r>
            <a:pPr algn="l" indent="0" marL="0">
              <a:lnSpc>
                <a:spcPts val="1400"/>
              </a:lnSpc>
              <a:buNone/>
            </a:pPr>
            <a:r>
              <a:rPr lang="en-US" sz="784" b="1" dirty="0">
                <a:solidFill>
                  <a:srgbClr val="064E3B"/>
                </a:solidFill>
                <a:latin typeface="Inter" pitchFamily="34" charset="0"/>
                <a:ea typeface="Inter" pitchFamily="34" charset="-122"/>
                <a:cs typeface="Inter" pitchFamily="34" charset="-120"/>
              </a:rPr>
              <a:t>destruyen las paredes celulares</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de bacterias (incluso resistentes) y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hongos, provocando su lisis inmediata.</a:t>
            </a:r>
            <a:endParaRPr lang="en-US" sz="834" dirty="0"/>
          </a:p>
        </p:txBody>
      </p:sp>
      <p:sp>
        <p:nvSpPr>
          <p:cNvPr id="16" name="Shape 12"/>
          <p:cNvSpPr/>
          <p:nvPr/>
        </p:nvSpPr>
        <p:spPr>
          <a:xfrm>
            <a:off x="357188" y="3038773"/>
            <a:ext cx="3393281" cy="1232297"/>
          </a:xfrm>
          <a:prstGeom prst="rect">
            <a:avLst/>
          </a:prstGeom>
          <a:solidFill>
            <a:srgbClr val="F8FAFC"/>
          </a:solidFill>
          <a:ln/>
        </p:spPr>
      </p:sp>
      <p:sp>
        <p:nvSpPr>
          <p:cNvPr id="17" name="Shape 13"/>
          <p:cNvSpPr/>
          <p:nvPr/>
        </p:nvSpPr>
        <p:spPr>
          <a:xfrm>
            <a:off x="357188" y="3038773"/>
            <a:ext cx="3393281" cy="7144"/>
          </a:xfrm>
          <a:prstGeom prst="rect">
            <a:avLst/>
          </a:prstGeom>
          <a:solidFill>
            <a:srgbClr val="E2E8F0"/>
          </a:solidFill>
          <a:ln/>
        </p:spPr>
      </p:sp>
      <p:sp>
        <p:nvSpPr>
          <p:cNvPr id="18" name="Shape 14"/>
          <p:cNvSpPr/>
          <p:nvPr/>
        </p:nvSpPr>
        <p:spPr>
          <a:xfrm>
            <a:off x="3743325" y="3038773"/>
            <a:ext cx="7144" cy="1232297"/>
          </a:xfrm>
          <a:prstGeom prst="rect">
            <a:avLst/>
          </a:prstGeom>
          <a:solidFill>
            <a:srgbClr val="E2E8F0"/>
          </a:solidFill>
          <a:ln/>
        </p:spPr>
      </p:sp>
      <p:sp>
        <p:nvSpPr>
          <p:cNvPr id="19" name="Shape 15"/>
          <p:cNvSpPr/>
          <p:nvPr/>
        </p:nvSpPr>
        <p:spPr>
          <a:xfrm>
            <a:off x="357188" y="4263926"/>
            <a:ext cx="3393281" cy="7144"/>
          </a:xfrm>
          <a:prstGeom prst="rect">
            <a:avLst/>
          </a:prstGeom>
          <a:solidFill>
            <a:srgbClr val="E2E8F0"/>
          </a:solidFill>
          <a:ln/>
        </p:spPr>
      </p:sp>
      <p:sp>
        <p:nvSpPr>
          <p:cNvPr id="20" name="Shape 16"/>
          <p:cNvSpPr/>
          <p:nvPr/>
        </p:nvSpPr>
        <p:spPr>
          <a:xfrm>
            <a:off x="357188" y="3038773"/>
            <a:ext cx="42863" cy="1232297"/>
          </a:xfrm>
          <a:prstGeom prst="rect">
            <a:avLst/>
          </a:prstGeom>
          <a:solidFill>
            <a:srgbClr val="10B981"/>
          </a:solidFill>
          <a:ln/>
        </p:spPr>
      </p:sp>
      <p:sp>
        <p:nvSpPr>
          <p:cNvPr id="21" name="Text 17"/>
          <p:cNvSpPr/>
          <p:nvPr/>
        </p:nvSpPr>
        <p:spPr>
          <a:xfrm>
            <a:off x="500063" y="3188791"/>
            <a:ext cx="1489472"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Defensa y Estímulo</a:t>
            </a:r>
            <a:endParaRPr lang="en-US" sz="1090" dirty="0"/>
          </a:p>
        </p:txBody>
      </p:sp>
      <p:sp>
        <p:nvSpPr>
          <p:cNvPr id="22" name="Shape 18"/>
          <p:cNvSpPr/>
          <p:nvPr/>
        </p:nvSpPr>
        <p:spPr>
          <a:xfrm>
            <a:off x="2598539" y="3194149"/>
            <a:ext cx="1009055" cy="178594"/>
          </a:xfrm>
          <a:prstGeom prst="rect">
            <a:avLst/>
          </a:prstGeom>
          <a:solidFill>
            <a:srgbClr val="064E3B"/>
          </a:solidFill>
          <a:ln/>
        </p:spPr>
      </p:sp>
      <p:sp>
        <p:nvSpPr>
          <p:cNvPr id="23" name="Text 19"/>
          <p:cNvSpPr/>
          <p:nvPr/>
        </p:nvSpPr>
        <p:spPr>
          <a:xfrm>
            <a:off x="2598539" y="3194149"/>
            <a:ext cx="1009055"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Células Humanas</a:t>
            </a:r>
            <a:endParaRPr lang="en-US" sz="683" dirty="0"/>
          </a:p>
        </p:txBody>
      </p:sp>
      <p:sp>
        <p:nvSpPr>
          <p:cNvPr id="24" name="Text 20"/>
          <p:cNvSpPr/>
          <p:nvPr/>
        </p:nvSpPr>
        <p:spPr>
          <a:xfrm>
            <a:off x="500063" y="3435251"/>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Nuestras células poseen enzimas antioxidantes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naturales que neutralizan el exceso de ROS. En lugar de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dañarse, las células sanas son </a:t>
            </a:r>
            <a:pPr algn="l" indent="0" marL="0">
              <a:lnSpc>
                <a:spcPts val="1400"/>
              </a:lnSpc>
              <a:buNone/>
            </a:pPr>
            <a:r>
              <a:rPr lang="en-US" sz="784" b="1" dirty="0">
                <a:solidFill>
                  <a:srgbClr val="064E3B"/>
                </a:solidFill>
                <a:latin typeface="Inter" pitchFamily="34" charset="0"/>
                <a:ea typeface="Inter" pitchFamily="34" charset="-122"/>
                <a:cs typeface="Inter" pitchFamily="34" charset="-120"/>
              </a:rPr>
              <a:t>estimuladas</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activando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receptores de factores de crecimiento (EGF, FGF).</a:t>
            </a:r>
            <a:endParaRPr lang="en-US" sz="834" dirty="0"/>
          </a:p>
        </p:txBody>
      </p:sp>
      <p:pic>
        <p:nvPicPr>
          <p:cNvPr id="25" name="Image 1" descr="preencoded.png">    </p:cNvPr>
          <p:cNvPicPr>
            <a:picLocks noChangeAspect="1"/>
          </p:cNvPicPr>
          <p:nvPr/>
        </p:nvPicPr>
        <p:blipFill>
          <a:blip r:embed="rId2"/>
          <a:stretch>
            <a:fillRect/>
          </a:stretch>
        </p:blipFill>
        <p:spPr>
          <a:xfrm>
            <a:off x="4036219" y="1170682"/>
            <a:ext cx="4750594" cy="3571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27452"/>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EAB308"/>
                </a:solidFill>
                <a:latin typeface="Inter" pitchFamily="34" charset="0"/>
                <a:ea typeface="Inter" pitchFamily="34" charset="-122"/>
                <a:cs typeface="Inter" pitchFamily="34" charset="-120"/>
              </a:rPr>
              <a:t>Regeneración Tisular y </a:t>
            </a:r>
            <a:pPr algn="l" indent="0" marL="0">
              <a:lnSpc>
                <a:spcPts val="2400"/>
              </a:lnSpc>
              <a:buNone/>
            </a:pPr>
            <a:r>
              <a:rPr lang="en-US" sz="1808" b="1" i="1" dirty="0">
                <a:solidFill>
                  <a:srgbClr val="EAB308"/>
                </a:solidFill>
                <a:latin typeface="Inter" pitchFamily="34" charset="0"/>
                <a:ea typeface="Inter" pitchFamily="34" charset="-122"/>
                <a:cs typeface="Inter" pitchFamily="34" charset="-120"/>
              </a:rPr>
              <a:t>Cicatrización</a:t>
            </a:r>
            <a:endParaRPr lang="en-US" sz="1808" dirty="0"/>
          </a:p>
        </p:txBody>
      </p:sp>
      <p:pic>
        <p:nvPicPr>
          <p:cNvPr id="7" name="Image 1" descr="preencoded.png">    </p:cNvPr>
          <p:cNvPicPr>
            <a:picLocks noChangeAspect="1"/>
          </p:cNvPicPr>
          <p:nvPr/>
        </p:nvPicPr>
        <p:blipFill>
          <a:blip r:embed="rId2"/>
          <a:stretch>
            <a:fillRect/>
          </a:stretch>
        </p:blipFill>
        <p:spPr>
          <a:xfrm>
            <a:off x="357188" y="984052"/>
            <a:ext cx="8429625" cy="3429000"/>
          </a:xfrm>
          <a:prstGeom prst="rect">
            <a:avLst/>
          </a:prstGeom>
        </p:spPr>
      </p:pic>
      <p:sp>
        <p:nvSpPr>
          <p:cNvPr id="8" name="Shape 3"/>
          <p:cNvSpPr/>
          <p:nvPr/>
        </p:nvSpPr>
        <p:spPr>
          <a:xfrm>
            <a:off x="357188" y="4555927"/>
            <a:ext cx="8429625" cy="471488"/>
          </a:xfrm>
          <a:prstGeom prst="rect">
            <a:avLst/>
          </a:prstGeom>
          <a:solidFill>
            <a:srgbClr val="064E3B"/>
          </a:solidFill>
          <a:ln/>
        </p:spPr>
      </p:sp>
      <p:sp>
        <p:nvSpPr>
          <p:cNvPr id="9" name="Text 4"/>
          <p:cNvSpPr/>
          <p:nvPr/>
        </p:nvSpPr>
        <p:spPr>
          <a:xfrm>
            <a:off x="571500"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EAB308"/>
                </a:solidFill>
                <a:latin typeface="Inter" pitchFamily="34" charset="0"/>
                <a:ea typeface="Inter" pitchFamily="34" charset="-122"/>
                <a:cs typeface="Inter" pitchFamily="34" charset="-120"/>
              </a:rPr>
              <a:t>✓</a:t>
            </a:r>
            <a:endParaRPr lang="en-US" sz="1090" dirty="0"/>
          </a:p>
        </p:txBody>
      </p:sp>
      <p:sp>
        <p:nvSpPr>
          <p:cNvPr id="10" name="Text 5"/>
          <p:cNvSpPr/>
          <p:nvPr/>
        </p:nvSpPr>
        <p:spPr>
          <a:xfrm>
            <a:off x="775097" y="4713982"/>
            <a:ext cx="1164431"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Acción Bactericida</a:t>
            </a:r>
            <a:endParaRPr lang="en-US" sz="885" dirty="0"/>
          </a:p>
        </p:txBody>
      </p:sp>
      <p:sp>
        <p:nvSpPr>
          <p:cNvPr id="11" name="Text 6"/>
          <p:cNvSpPr/>
          <p:nvPr/>
        </p:nvSpPr>
        <p:spPr>
          <a:xfrm>
            <a:off x="2162156"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EAB308"/>
                </a:solidFill>
                <a:latin typeface="Inter" pitchFamily="34" charset="0"/>
                <a:ea typeface="Inter" pitchFamily="34" charset="-122"/>
                <a:cs typeface="Inter" pitchFamily="34" charset="-120"/>
              </a:rPr>
              <a:t>✓</a:t>
            </a:r>
            <a:endParaRPr lang="en-US" sz="1090" dirty="0"/>
          </a:p>
        </p:txBody>
      </p:sp>
      <p:sp>
        <p:nvSpPr>
          <p:cNvPr id="12" name="Text 7"/>
          <p:cNvSpPr/>
          <p:nvPr/>
        </p:nvSpPr>
        <p:spPr>
          <a:xfrm>
            <a:off x="2365753" y="4713982"/>
            <a:ext cx="1785938"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Aceleración de Cicatrización</a:t>
            </a:r>
            <a:endParaRPr lang="en-US" sz="885" dirty="0"/>
          </a:p>
        </p:txBody>
      </p:sp>
      <p:sp>
        <p:nvSpPr>
          <p:cNvPr id="13" name="Text 8"/>
          <p:cNvSpPr/>
          <p:nvPr/>
        </p:nvSpPr>
        <p:spPr>
          <a:xfrm>
            <a:off x="4374319"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EAB308"/>
                </a:solidFill>
                <a:latin typeface="Inter" pitchFamily="34" charset="0"/>
                <a:ea typeface="Inter" pitchFamily="34" charset="-122"/>
                <a:cs typeface="Inter" pitchFamily="34" charset="-120"/>
              </a:rPr>
              <a:t>✓</a:t>
            </a:r>
            <a:endParaRPr lang="en-US" sz="1090" dirty="0"/>
          </a:p>
        </p:txBody>
      </p:sp>
      <p:sp>
        <p:nvSpPr>
          <p:cNvPr id="14" name="Text 9"/>
          <p:cNvSpPr/>
          <p:nvPr/>
        </p:nvSpPr>
        <p:spPr>
          <a:xfrm>
            <a:off x="4577916" y="4713982"/>
            <a:ext cx="1425178"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Efecto Antiinflamatorio</a:t>
            </a:r>
            <a:endParaRPr lang="en-US" sz="885" dirty="0"/>
          </a:p>
        </p:txBody>
      </p:sp>
      <p:sp>
        <p:nvSpPr>
          <p:cNvPr id="15" name="Shape 10"/>
          <p:cNvSpPr/>
          <p:nvPr/>
        </p:nvSpPr>
        <p:spPr>
          <a:xfrm>
            <a:off x="6225722" y="4663083"/>
            <a:ext cx="2346722" cy="257175"/>
          </a:xfrm>
          <a:prstGeom prst="rect">
            <a:avLst/>
          </a:prstGeom>
          <a:solidFill>
            <a:srgbClr val="FEFCE8"/>
          </a:solidFill>
          <a:ln w="9144">
            <a:solidFill>
              <a:srgbClr val="EAB308"/>
            </a:solidFill>
            <a:prstDash val="solid"/>
          </a:ln>
        </p:spPr>
      </p:sp>
      <p:sp>
        <p:nvSpPr>
          <p:cNvPr id="16" name="Text 11"/>
          <p:cNvSpPr/>
          <p:nvPr/>
        </p:nvSpPr>
        <p:spPr>
          <a:xfrm>
            <a:off x="6225722" y="4663083"/>
            <a:ext cx="2346722" cy="257175"/>
          </a:xfrm>
          <a:prstGeom prst="rect">
            <a:avLst/>
          </a:prstGeom>
          <a:noFill/>
          <a:ln/>
        </p:spPr>
        <p:txBody>
          <a:bodyPr wrap="square" lIns="127508" tIns="68072" rIns="127508" bIns="68072" rtlCol="0" anchor="t">
            <a:spAutoFit/>
          </a:bodyPr>
          <a:lstStyle/>
          <a:p>
            <a:pPr algn="l" indent="0" marL="0">
              <a:lnSpc>
                <a:spcPts val="1000"/>
              </a:lnSpc>
              <a:buNone/>
            </a:pPr>
            <a:r>
              <a:rPr lang="en-US" sz="734" b="1" dirty="0">
                <a:solidFill>
                  <a:srgbClr val="854D0E"/>
                </a:solidFill>
                <a:latin typeface="Inter" pitchFamily="34" charset="0"/>
                <a:ea typeface="Inter" pitchFamily="34" charset="-122"/>
                <a:cs typeface="Inter" pitchFamily="34" charset="-120"/>
              </a:rPr>
              <a:t>Indicado: Úlceras, escaras, quemaduras</a:t>
            </a:r>
            <a:endParaRPr lang="en-US" sz="73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2026-03-22T13:44:39Z</dcterms:created>
  <dcterms:modified xsi:type="dcterms:W3CDTF">2026-03-22T13:44:39Z</dcterms:modified>
</cp:coreProperties>
</file>