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hablar de CONDROPEP PLUS, una solución integral para la salud de sus articulaciones. Piense en sus articulaciones como una casa; CONDROPEP PLUS es el equipo de construcción y mantenimiento que la mantiene fuerte y funcional. Este producto no solo alivia los síntomas, sino que actúa en el origen del problema, regenerando el cartílago. Contiene una combinación única de ingredientes que trabajan juntos para proteger, lubricar y desinflamar sus articulaciones. Es un enfoque completo para que usted recupere su movilidad y calidad de vida.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Continuando con la idea de construir, Fortigel es como los ladrillos especiales para su cartílago. Estos péptidos son pequeños mensajeros que viajan directamente a sus articulaciones. Una vez allí, le dicen a sus células que produzcan más colágeno, el material principal del cartílago. Al mismo tiempo, Fortigel frena la destrucción de ese cartílago, como si detuviera a los 'demolidores'. Esto significa menos dolor y más facilidad para moverse, como lo demuestran estudios clínicos.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Pero, ¿qué pasa si la casa está en llamas? Aquí es donde entran el Harpagofito y la Boswellia, nuestros 'bomberos' naturales. El Harpagofito apaga el fuego del dolor sin dañar su estómago, como lo hacen algunos medicamentos. La Boswellia, por su parte, combate la inflamación profunda, reduciendo la hinchazón y el calor en la articulación. Juntos, estos ingredientes actúan de forma dual para aliviar el dolor y reducir la inflamación, permitiéndole sentirse mejor rápidamente.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Entonces, ¿qué logramos con todo esto? La sinergia de CONDROPEP PLUS significa que todos los ingredientes trabajan en equipo para un objetivo común. Es como tener un equipo completo de expertos trabajando en su articulación: constructores, bomberos y lubricantes. El resultado es una reducción significativa del dolor, una recuperación notable de su movilidad y una protección duradera de su cartílago. Para ver los mejores resultados, recomendamos un tratamiento de 3 a 6 meses, dándole a su cuerpo el tiempo necesario para regenerarse y sanar.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Text 0"/>
          <p:cNvSpPr/>
          <p:nvPr/>
        </p:nvSpPr>
        <p:spPr>
          <a:xfrm>
            <a:off x="357188" y="1138730"/>
            <a:ext cx="2809280" cy="553641"/>
          </a:xfrm>
          <a:prstGeom prst="rect">
            <a:avLst/>
          </a:prstGeom>
          <a:noFill/>
          <a:ln/>
        </p:spPr>
        <p:txBody>
          <a:bodyPr wrap="none" lIns="0" tIns="0" rIns="0" bIns="0" rtlCol="0" anchor="t">
            <a:spAutoFit/>
          </a:bodyPr>
          <a:lstStyle/>
          <a:p>
            <a:pPr algn="l" indent="0" marL="0">
              <a:lnSpc>
                <a:spcPts val="4000"/>
              </a:lnSpc>
              <a:buNone/>
            </a:pPr>
            <a:r>
              <a:rPr lang="en-US" sz="3294" b="1" spc="-1" kern="0" dirty="0">
                <a:solidFill>
                  <a:srgbClr val="16A34A"/>
                </a:solidFill>
                <a:latin typeface="Inter" pitchFamily="34" charset="0"/>
                <a:ea typeface="Inter" pitchFamily="34" charset="-122"/>
                <a:cs typeface="Inter" pitchFamily="34" charset="-120"/>
              </a:rPr>
              <a:t>CONDROPEP</a:t>
            </a:r>
            <a:endParaRPr lang="en-US" sz="3294" dirty="0"/>
          </a:p>
        </p:txBody>
      </p:sp>
      <p:sp>
        <p:nvSpPr>
          <p:cNvPr id="5" name="Text 1"/>
          <p:cNvSpPr/>
          <p:nvPr/>
        </p:nvSpPr>
        <p:spPr>
          <a:xfrm>
            <a:off x="357188" y="1641639"/>
            <a:ext cx="1148358" cy="553641"/>
          </a:xfrm>
          <a:prstGeom prst="rect">
            <a:avLst/>
          </a:prstGeom>
          <a:noFill/>
          <a:ln/>
        </p:spPr>
        <p:txBody>
          <a:bodyPr wrap="none" lIns="0" tIns="0" rIns="0" bIns="0" rtlCol="0" anchor="t">
            <a:spAutoFit/>
          </a:bodyPr>
          <a:lstStyle/>
          <a:p>
            <a:pPr algn="l" indent="0" marL="0">
              <a:lnSpc>
                <a:spcPts val="4000"/>
              </a:lnSpc>
              <a:buNone/>
            </a:pPr>
            <a:r>
              <a:rPr lang="en-US" sz="3294" b="1" spc="-1" kern="0" dirty="0">
                <a:solidFill>
                  <a:srgbClr val="16A34A"/>
                </a:solidFill>
                <a:latin typeface="Inter" pitchFamily="34" charset="0"/>
                <a:ea typeface="Inter" pitchFamily="34" charset="-122"/>
                <a:cs typeface="Inter" pitchFamily="34" charset="-120"/>
              </a:rPr>
              <a:t>PLUS</a:t>
            </a:r>
            <a:endParaRPr lang="en-US" sz="3294" dirty="0"/>
          </a:p>
        </p:txBody>
      </p:sp>
      <p:sp>
        <p:nvSpPr>
          <p:cNvPr id="6" name="Text 2"/>
          <p:cNvSpPr/>
          <p:nvPr/>
        </p:nvSpPr>
        <p:spPr>
          <a:xfrm>
            <a:off x="1505545" y="1735708"/>
            <a:ext cx="121444" cy="242888"/>
          </a:xfrm>
          <a:prstGeom prst="rect">
            <a:avLst/>
          </a:prstGeom>
          <a:noFill/>
          <a:ln/>
        </p:spPr>
        <p:txBody>
          <a:bodyPr wrap="none" lIns="0" tIns="0" rIns="0" bIns="0" rtlCol="0" anchor="t">
            <a:spAutoFit/>
          </a:bodyPr>
          <a:lstStyle/>
          <a:p>
            <a:pPr algn="l" indent="0" marL="0">
              <a:lnSpc>
                <a:spcPts val="1700"/>
              </a:lnSpc>
              <a:buNone/>
            </a:pPr>
            <a:r>
              <a:rPr lang="en-US" sz="1397" b="1" baseline="30000" spc="-1" kern="0" dirty="0">
                <a:solidFill>
                  <a:srgbClr val="16A34A"/>
                </a:solidFill>
                <a:latin typeface="Inter" pitchFamily="34" charset="0"/>
                <a:ea typeface="Inter" pitchFamily="34" charset="-122"/>
                <a:cs typeface="Inter" pitchFamily="34" charset="-120"/>
              </a:rPr>
              <a:t>®</a:t>
            </a:r>
            <a:endParaRPr lang="en-US" sz="1397" dirty="0"/>
          </a:p>
        </p:txBody>
      </p:sp>
      <p:sp>
        <p:nvSpPr>
          <p:cNvPr id="7" name="Text 3"/>
          <p:cNvSpPr/>
          <p:nvPr/>
        </p:nvSpPr>
        <p:spPr>
          <a:xfrm>
            <a:off x="357188" y="2257062"/>
            <a:ext cx="3914775" cy="428625"/>
          </a:xfrm>
          <a:prstGeom prst="rect">
            <a:avLst/>
          </a:prstGeom>
          <a:noFill/>
          <a:ln/>
        </p:spPr>
        <p:txBody>
          <a:bodyPr wrap="square" lIns="0" tIns="0" rIns="0" bIns="0" rtlCol="0" anchor="t">
            <a:spAutoFit/>
          </a:bodyPr>
          <a:lstStyle/>
          <a:p>
            <a:pPr algn="l" indent="0" marL="0">
              <a:lnSpc>
                <a:spcPts val="1700"/>
              </a:lnSpc>
              <a:buNone/>
            </a:pPr>
            <a:r>
              <a:rPr lang="en-US" sz="1050" dirty="0">
                <a:solidFill>
                  <a:srgbClr val="334155"/>
                </a:solidFill>
                <a:latin typeface="Inter" pitchFamily="34" charset="0"/>
                <a:ea typeface="Inter" pitchFamily="34" charset="-122"/>
                <a:cs typeface="Inter" pitchFamily="34" charset="-120"/>
              </a:rPr>
              <a:t>Regeneración Articular Integral</a:t>
            </a:r>
            <a:pPr algn="l" indent="0" marL="0">
              <a:lnSpc>
                <a:spcPts val="1700"/>
              </a:lnSpc>
              <a:buNone/>
            </a:pPr>
            <a:r>
              <a:rPr lang="en-US" sz="1050" dirty="0">
                <a:solidFill>
                  <a:srgbClr val="334155"/>
                </a:solidFill>
                <a:latin typeface="Inter" pitchFamily="34" charset="0"/>
                <a:ea typeface="Inter" pitchFamily="34" charset="-122"/>
                <a:cs typeface="Inter" pitchFamily="34" charset="-120"/>
              </a:rPr>
              <a:t>
</a:t>
            </a:r>
            <a:pPr algn="l" indent="0" marL="0">
              <a:lnSpc>
                <a:spcPts val="1700"/>
              </a:lnSpc>
              <a:buNone/>
            </a:pPr>
            <a:r>
              <a:rPr lang="en-US" sz="1050" dirty="0">
                <a:solidFill>
                  <a:srgbClr val="334155"/>
                </a:solidFill>
                <a:latin typeface="Inter" pitchFamily="34" charset="0"/>
                <a:ea typeface="Inter" pitchFamily="34" charset="-122"/>
                <a:cs typeface="Inter" pitchFamily="34" charset="-120"/>
              </a:rPr>
              <a:t>Fórmula Condroprotectora Avanzada</a:t>
            </a:r>
            <a:endParaRPr lang="en-US" sz="1050" dirty="0"/>
          </a:p>
        </p:txBody>
      </p:sp>
      <p:sp>
        <p:nvSpPr>
          <p:cNvPr id="8" name="Text 4"/>
          <p:cNvSpPr/>
          <p:nvPr/>
        </p:nvSpPr>
        <p:spPr>
          <a:xfrm>
            <a:off x="357188" y="3164318"/>
            <a:ext cx="3914775" cy="225028"/>
          </a:xfrm>
          <a:prstGeom prst="rect">
            <a:avLst/>
          </a:prstGeom>
          <a:noFill/>
          <a:ln/>
        </p:spPr>
        <p:txBody>
          <a:bodyPr wrap="none" lIns="0" tIns="0" rIns="0" bIns="0" rtlCol="0" anchor="t">
            <a:spAutoFit/>
          </a:bodyPr>
          <a:lstStyle/>
          <a:p>
            <a:pPr algn="l" indent="0" marL="0">
              <a:lnSpc>
                <a:spcPts val="1800"/>
              </a:lnSpc>
              <a:buNone/>
            </a:pPr>
            <a:r>
              <a:rPr lang="en-US" sz="1295" b="1" dirty="0">
                <a:solidFill>
                  <a:srgbClr val="1A2B49"/>
                </a:solidFill>
                <a:latin typeface="Inter" pitchFamily="34" charset="0"/>
                <a:ea typeface="Inter" pitchFamily="34" charset="-122"/>
                <a:cs typeface="Inter" pitchFamily="34" charset="-120"/>
              </a:rPr>
              <a:t>Dr. Javier C. Céspedes Suárez</a:t>
            </a:r>
            <a:endParaRPr lang="en-US" sz="1295" dirty="0"/>
          </a:p>
        </p:txBody>
      </p:sp>
      <p:sp>
        <p:nvSpPr>
          <p:cNvPr id="9" name="Text 5"/>
          <p:cNvSpPr/>
          <p:nvPr/>
        </p:nvSpPr>
        <p:spPr>
          <a:xfrm>
            <a:off x="357188" y="3432209"/>
            <a:ext cx="3914775" cy="36003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2563EB"/>
                </a:solidFill>
                <a:latin typeface="Inter" pitchFamily="34" charset="0"/>
                <a:ea typeface="Inter" pitchFamily="34" charset="-122"/>
                <a:cs typeface="Inter" pitchFamily="34" charset="-120"/>
              </a:rPr>
              <a:t>Especialista en Medicina Interna</a:t>
            </a:r>
            <a:pPr algn="l" indent="0" marL="0">
              <a:lnSpc>
                <a:spcPts val="1400"/>
              </a:lnSpc>
              <a:buNone/>
            </a:pPr>
            <a:r>
              <a:rPr lang="en-US" sz="942" dirty="0">
                <a:solidFill>
                  <a:srgbClr val="2563EB"/>
                </a:solidFill>
                <a:latin typeface="Inter" pitchFamily="34" charset="0"/>
                <a:ea typeface="Inter" pitchFamily="34" charset="-122"/>
                <a:cs typeface="Inter" pitchFamily="34" charset="-120"/>
              </a:rPr>
              <a:t>
</a:t>
            </a:r>
            <a:pPr algn="l" indent="0" marL="0">
              <a:lnSpc>
                <a:spcPts val="1400"/>
              </a:lnSpc>
              <a:buNone/>
            </a:pPr>
            <a:r>
              <a:rPr lang="en-US" sz="942" dirty="0">
                <a:solidFill>
                  <a:srgbClr val="2563EB"/>
                </a:solidFill>
                <a:latin typeface="Inter" pitchFamily="34" charset="0"/>
                <a:ea typeface="Inter" pitchFamily="34" charset="-122"/>
                <a:cs typeface="Inter" pitchFamily="34" charset="-120"/>
              </a:rPr>
              <a:t>y Ozonoterapia</a:t>
            </a:r>
            <a:endParaRPr lang="en-US" sz="942" dirty="0"/>
          </a:p>
        </p:txBody>
      </p:sp>
      <p:sp>
        <p:nvSpPr>
          <p:cNvPr id="10" name="Shape 6"/>
          <p:cNvSpPr/>
          <p:nvPr/>
        </p:nvSpPr>
        <p:spPr>
          <a:xfrm>
            <a:off x="357188" y="4006555"/>
            <a:ext cx="3914775" cy="300038"/>
          </a:xfrm>
          <a:prstGeom prst="rect">
            <a:avLst/>
          </a:prstGeom>
          <a:solidFill>
            <a:srgbClr val="F0FDF4"/>
          </a:solidFill>
          <a:ln/>
        </p:spPr>
      </p:sp>
      <p:sp>
        <p:nvSpPr>
          <p:cNvPr id="11" name="Shape 7"/>
          <p:cNvSpPr/>
          <p:nvPr/>
        </p:nvSpPr>
        <p:spPr>
          <a:xfrm>
            <a:off x="357188" y="4006555"/>
            <a:ext cx="28575" cy="300038"/>
          </a:xfrm>
          <a:prstGeom prst="rect">
            <a:avLst/>
          </a:prstGeom>
          <a:solidFill>
            <a:srgbClr val="16A34A"/>
          </a:solidFill>
          <a:ln/>
        </p:spPr>
      </p:sp>
      <p:sp>
        <p:nvSpPr>
          <p:cNvPr id="12" name="Text 8"/>
          <p:cNvSpPr/>
          <p:nvPr/>
        </p:nvSpPr>
        <p:spPr>
          <a:xfrm>
            <a:off x="357188" y="4006555"/>
            <a:ext cx="3914775" cy="300038"/>
          </a:xfrm>
          <a:prstGeom prst="rect">
            <a:avLst/>
          </a:prstGeom>
          <a:noFill/>
          <a:ln/>
        </p:spPr>
        <p:txBody>
          <a:bodyPr wrap="square" lIns="153035" tIns="102108" rIns="153035" bIns="102108" rtlCol="0" anchor="t">
            <a:spAutoFit/>
          </a:bodyPr>
          <a:lstStyle/>
          <a:p>
            <a:pPr algn="l" indent="0" marL="0">
              <a:lnSpc>
                <a:spcPts val="1000"/>
              </a:lnSpc>
              <a:buNone/>
            </a:pPr>
            <a:r>
              <a:rPr lang="en-US" sz="734" b="1" dirty="0">
                <a:solidFill>
                  <a:srgbClr val="1A2B49"/>
                </a:solidFill>
                <a:latin typeface="Inter" pitchFamily="34" charset="0"/>
                <a:ea typeface="Inter" pitchFamily="34" charset="-122"/>
                <a:cs typeface="Inter" pitchFamily="34" charset="-120"/>
              </a:rPr>
              <a:t>1 sobre al día disuelto en agua · Sabor Limón</a:t>
            </a:r>
            <a:endParaRPr lang="en-US" sz="734" dirty="0"/>
          </a:p>
        </p:txBody>
      </p:sp>
      <p:sp>
        <p:nvSpPr>
          <p:cNvPr id="13" name="Shape 9"/>
          <p:cNvSpPr/>
          <p:nvPr/>
        </p:nvSpPr>
        <p:spPr>
          <a:xfrm>
            <a:off x="4572000" y="0"/>
            <a:ext cx="4572000" cy="5143500"/>
          </a:xfrm>
          <a:prstGeom prst="rect">
            <a:avLst/>
          </a:prstGeom>
          <a:solidFill>
            <a:srgbClr val="F8FAFC"/>
          </a:solidFill>
          <a:ln/>
        </p:spPr>
      </p:sp>
      <p:pic>
        <p:nvPicPr>
          <p:cNvPr id="14" name="Image 1" descr="preencoded.png">    </p:cNvPr>
          <p:cNvPicPr>
            <a:picLocks noChangeAspect="1"/>
          </p:cNvPicPr>
          <p:nvPr/>
        </p:nvPicPr>
        <p:blipFill>
          <a:blip r:embed="rId2"/>
          <a:stretch>
            <a:fillRect/>
          </a:stretch>
        </p:blipFill>
        <p:spPr>
          <a:xfrm>
            <a:off x="5715000" y="634008"/>
            <a:ext cx="2286000" cy="2286000"/>
          </a:xfrm>
          <a:prstGeom prst="rect">
            <a:avLst/>
          </a:prstGeom>
        </p:spPr>
      </p:pic>
      <p:sp>
        <p:nvSpPr>
          <p:cNvPr id="15" name="Shape 10"/>
          <p:cNvSpPr/>
          <p:nvPr/>
        </p:nvSpPr>
        <p:spPr>
          <a:xfrm>
            <a:off x="4861322" y="3102173"/>
            <a:ext cx="3993356" cy="233958"/>
          </a:xfrm>
          <a:prstGeom prst="rect">
            <a:avLst/>
          </a:prstGeom>
          <a:solidFill>
            <a:srgbClr val="FFFFFF"/>
          </a:solidFill>
          <a:ln/>
        </p:spPr>
      </p:sp>
      <p:sp>
        <p:nvSpPr>
          <p:cNvPr id="16" name="Shape 11"/>
          <p:cNvSpPr/>
          <p:nvPr/>
        </p:nvSpPr>
        <p:spPr>
          <a:xfrm>
            <a:off x="4861322" y="3102173"/>
            <a:ext cx="1016310" cy="233958"/>
          </a:xfrm>
          <a:prstGeom prst="rect">
            <a:avLst/>
          </a:prstGeom>
          <a:solidFill>
            <a:srgbClr val="1A2B49"/>
          </a:solidFill>
          <a:ln w="9144">
            <a:solidFill>
              <a:srgbClr val="CBD5E1"/>
            </a:solidFill>
            <a:prstDash val="solid"/>
          </a:ln>
        </p:spPr>
      </p:sp>
      <p:sp>
        <p:nvSpPr>
          <p:cNvPr id="17" name="Text 12"/>
          <p:cNvSpPr/>
          <p:nvPr/>
        </p:nvSpPr>
        <p:spPr>
          <a:xfrm>
            <a:off x="4861322" y="3102173"/>
            <a:ext cx="1016310"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Complejo Activo</a:t>
            </a:r>
            <a:endParaRPr lang="en-US" sz="634" dirty="0"/>
          </a:p>
        </p:txBody>
      </p:sp>
      <p:sp>
        <p:nvSpPr>
          <p:cNvPr id="18" name="Shape 13"/>
          <p:cNvSpPr/>
          <p:nvPr/>
        </p:nvSpPr>
        <p:spPr>
          <a:xfrm>
            <a:off x="5874730" y="3102173"/>
            <a:ext cx="1524967" cy="233958"/>
          </a:xfrm>
          <a:prstGeom prst="rect">
            <a:avLst/>
          </a:prstGeom>
          <a:solidFill>
            <a:srgbClr val="1A2B49"/>
          </a:solidFill>
          <a:ln w="9144">
            <a:solidFill>
              <a:srgbClr val="CBD5E1"/>
            </a:solidFill>
            <a:prstDash val="solid"/>
          </a:ln>
        </p:spPr>
      </p:sp>
      <p:sp>
        <p:nvSpPr>
          <p:cNvPr id="19" name="Text 14"/>
          <p:cNvSpPr/>
          <p:nvPr/>
        </p:nvSpPr>
        <p:spPr>
          <a:xfrm>
            <a:off x="5874730" y="3102173"/>
            <a:ext cx="1524967"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Componentes Principales</a:t>
            </a:r>
            <a:endParaRPr lang="en-US" sz="634" dirty="0"/>
          </a:p>
        </p:txBody>
      </p:sp>
      <p:sp>
        <p:nvSpPr>
          <p:cNvPr id="20" name="Shape 15"/>
          <p:cNvSpPr/>
          <p:nvPr/>
        </p:nvSpPr>
        <p:spPr>
          <a:xfrm>
            <a:off x="7398274" y="3102173"/>
            <a:ext cx="1456404" cy="233958"/>
          </a:xfrm>
          <a:prstGeom prst="rect">
            <a:avLst/>
          </a:prstGeom>
          <a:solidFill>
            <a:srgbClr val="1A2B49"/>
          </a:solidFill>
          <a:ln w="9144">
            <a:solidFill>
              <a:srgbClr val="CBD5E1"/>
            </a:solidFill>
            <a:prstDash val="solid"/>
          </a:ln>
        </p:spPr>
      </p:sp>
      <p:sp>
        <p:nvSpPr>
          <p:cNvPr id="21" name="Text 16"/>
          <p:cNvSpPr/>
          <p:nvPr/>
        </p:nvSpPr>
        <p:spPr>
          <a:xfrm>
            <a:off x="7398274" y="3102173"/>
            <a:ext cx="145640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Acción Clínica</a:t>
            </a:r>
            <a:endParaRPr lang="en-US" sz="634" dirty="0"/>
          </a:p>
        </p:txBody>
      </p:sp>
      <p:sp>
        <p:nvSpPr>
          <p:cNvPr id="22" name="Shape 17"/>
          <p:cNvSpPr/>
          <p:nvPr/>
        </p:nvSpPr>
        <p:spPr>
          <a:xfrm>
            <a:off x="4861322" y="3332559"/>
            <a:ext cx="3993356" cy="233958"/>
          </a:xfrm>
          <a:prstGeom prst="rect">
            <a:avLst/>
          </a:prstGeom>
          <a:solidFill>
            <a:srgbClr val="FFFFFF"/>
          </a:solidFill>
          <a:ln/>
        </p:spPr>
      </p:sp>
      <p:sp>
        <p:nvSpPr>
          <p:cNvPr id="23" name="Text 18"/>
          <p:cNvSpPr/>
          <p:nvPr/>
        </p:nvSpPr>
        <p:spPr>
          <a:xfrm>
            <a:off x="4861322" y="3332559"/>
            <a:ext cx="1010506"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Regenerador</a:t>
            </a:r>
            <a:endParaRPr lang="en-US" sz="634" dirty="0"/>
          </a:p>
        </p:txBody>
      </p:sp>
      <p:sp>
        <p:nvSpPr>
          <p:cNvPr id="24" name="Text 19"/>
          <p:cNvSpPr/>
          <p:nvPr/>
        </p:nvSpPr>
        <p:spPr>
          <a:xfrm>
            <a:off x="5871828" y="3332559"/>
            <a:ext cx="1526446"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6A34A"/>
                </a:solidFill>
                <a:latin typeface="Inter" pitchFamily="34" charset="0"/>
                <a:ea typeface="Inter" pitchFamily="34" charset="-122"/>
                <a:cs typeface="Inter" pitchFamily="34" charset="-120"/>
              </a:rPr>
              <a:t>Fortigel® (Péptidos)</a:t>
            </a:r>
            <a:endParaRPr lang="en-US" sz="634" dirty="0"/>
          </a:p>
        </p:txBody>
      </p:sp>
      <p:sp>
        <p:nvSpPr>
          <p:cNvPr id="25" name="Text 20"/>
          <p:cNvSpPr/>
          <p:nvPr/>
        </p:nvSpPr>
        <p:spPr>
          <a:xfrm>
            <a:off x="7398274" y="3332559"/>
            <a:ext cx="1456404"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Síntesis de Colágeno II</a:t>
            </a:r>
            <a:endParaRPr lang="en-US" sz="674" dirty="0"/>
          </a:p>
        </p:txBody>
      </p:sp>
      <p:sp>
        <p:nvSpPr>
          <p:cNvPr id="26" name="Shape 21"/>
          <p:cNvSpPr/>
          <p:nvPr/>
        </p:nvSpPr>
        <p:spPr>
          <a:xfrm>
            <a:off x="4861322" y="3566517"/>
            <a:ext cx="3993356" cy="233958"/>
          </a:xfrm>
          <a:prstGeom prst="rect">
            <a:avLst/>
          </a:prstGeom>
          <a:solidFill>
            <a:srgbClr val="F8FAFC"/>
          </a:solidFill>
          <a:ln/>
        </p:spPr>
      </p:sp>
      <p:sp>
        <p:nvSpPr>
          <p:cNvPr id="27" name="Text 22"/>
          <p:cNvSpPr/>
          <p:nvPr/>
        </p:nvSpPr>
        <p:spPr>
          <a:xfrm>
            <a:off x="4861322" y="3566517"/>
            <a:ext cx="1010506"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Estructural</a:t>
            </a:r>
            <a:endParaRPr lang="en-US" sz="634" dirty="0"/>
          </a:p>
        </p:txBody>
      </p:sp>
      <p:sp>
        <p:nvSpPr>
          <p:cNvPr id="28" name="Text 23"/>
          <p:cNvSpPr/>
          <p:nvPr/>
        </p:nvSpPr>
        <p:spPr>
          <a:xfrm>
            <a:off x="5871828" y="3566517"/>
            <a:ext cx="1526446"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6A34A"/>
                </a:solidFill>
                <a:latin typeface="Inter" pitchFamily="34" charset="0"/>
                <a:ea typeface="Inter" pitchFamily="34" charset="-122"/>
                <a:cs typeface="Inter" pitchFamily="34" charset="-120"/>
              </a:rPr>
              <a:t>Glucosamina + Condroitina</a:t>
            </a:r>
            <a:endParaRPr lang="en-US" sz="634" dirty="0"/>
          </a:p>
        </p:txBody>
      </p:sp>
      <p:sp>
        <p:nvSpPr>
          <p:cNvPr id="29" name="Text 24"/>
          <p:cNvSpPr/>
          <p:nvPr/>
        </p:nvSpPr>
        <p:spPr>
          <a:xfrm>
            <a:off x="7398274" y="3566517"/>
            <a:ext cx="1456404"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Retención de agua (GAGs)</a:t>
            </a:r>
            <a:endParaRPr lang="en-US" sz="674" dirty="0"/>
          </a:p>
        </p:txBody>
      </p:sp>
      <p:sp>
        <p:nvSpPr>
          <p:cNvPr id="30" name="Shape 25"/>
          <p:cNvSpPr/>
          <p:nvPr/>
        </p:nvSpPr>
        <p:spPr>
          <a:xfrm>
            <a:off x="4861322" y="3800475"/>
            <a:ext cx="3993356" cy="233958"/>
          </a:xfrm>
          <a:prstGeom prst="rect">
            <a:avLst/>
          </a:prstGeom>
          <a:solidFill>
            <a:srgbClr val="FFFFFF"/>
          </a:solidFill>
          <a:ln/>
        </p:spPr>
      </p:sp>
      <p:sp>
        <p:nvSpPr>
          <p:cNvPr id="31" name="Text 26"/>
          <p:cNvSpPr/>
          <p:nvPr/>
        </p:nvSpPr>
        <p:spPr>
          <a:xfrm>
            <a:off x="4861322" y="3800475"/>
            <a:ext cx="1010506"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Antiinflamatorio</a:t>
            </a:r>
            <a:endParaRPr lang="en-US" sz="634" dirty="0"/>
          </a:p>
        </p:txBody>
      </p:sp>
      <p:sp>
        <p:nvSpPr>
          <p:cNvPr id="32" name="Text 27"/>
          <p:cNvSpPr/>
          <p:nvPr/>
        </p:nvSpPr>
        <p:spPr>
          <a:xfrm>
            <a:off x="5871828" y="3800475"/>
            <a:ext cx="1526446"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6A34A"/>
                </a:solidFill>
                <a:latin typeface="Inter" pitchFamily="34" charset="0"/>
                <a:ea typeface="Inter" pitchFamily="34" charset="-122"/>
                <a:cs typeface="Inter" pitchFamily="34" charset="-120"/>
              </a:rPr>
              <a:t>Harpagofito + Boswellia</a:t>
            </a:r>
            <a:endParaRPr lang="en-US" sz="634" dirty="0"/>
          </a:p>
        </p:txBody>
      </p:sp>
      <p:sp>
        <p:nvSpPr>
          <p:cNvPr id="33" name="Text 28"/>
          <p:cNvSpPr/>
          <p:nvPr/>
        </p:nvSpPr>
        <p:spPr>
          <a:xfrm>
            <a:off x="7398274" y="3800475"/>
            <a:ext cx="1456404"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Inhibición COX-2 y 5-LOX</a:t>
            </a:r>
            <a:endParaRPr lang="en-US" sz="674" dirty="0"/>
          </a:p>
        </p:txBody>
      </p:sp>
      <p:sp>
        <p:nvSpPr>
          <p:cNvPr id="34" name="Shape 29"/>
          <p:cNvSpPr/>
          <p:nvPr/>
        </p:nvSpPr>
        <p:spPr>
          <a:xfrm>
            <a:off x="4861322" y="4034433"/>
            <a:ext cx="3993356" cy="233958"/>
          </a:xfrm>
          <a:prstGeom prst="rect">
            <a:avLst/>
          </a:prstGeom>
          <a:solidFill>
            <a:srgbClr val="F8FAFC"/>
          </a:solidFill>
          <a:ln/>
        </p:spPr>
      </p:sp>
      <p:sp>
        <p:nvSpPr>
          <p:cNvPr id="35" name="Text 30"/>
          <p:cNvSpPr/>
          <p:nvPr/>
        </p:nvSpPr>
        <p:spPr>
          <a:xfrm>
            <a:off x="4861322" y="4034433"/>
            <a:ext cx="1010506"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Lubricante</a:t>
            </a:r>
            <a:endParaRPr lang="en-US" sz="634" dirty="0"/>
          </a:p>
        </p:txBody>
      </p:sp>
      <p:sp>
        <p:nvSpPr>
          <p:cNvPr id="36" name="Text 31"/>
          <p:cNvSpPr/>
          <p:nvPr/>
        </p:nvSpPr>
        <p:spPr>
          <a:xfrm>
            <a:off x="5871828" y="4034433"/>
            <a:ext cx="1526446"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6A34A"/>
                </a:solidFill>
                <a:latin typeface="Inter" pitchFamily="34" charset="0"/>
                <a:ea typeface="Inter" pitchFamily="34" charset="-122"/>
                <a:cs typeface="Inter" pitchFamily="34" charset="-120"/>
              </a:rPr>
              <a:t>Ácido Hialurónico</a:t>
            </a:r>
            <a:endParaRPr lang="en-US" sz="634" dirty="0"/>
          </a:p>
        </p:txBody>
      </p:sp>
      <p:sp>
        <p:nvSpPr>
          <p:cNvPr id="37" name="Text 32"/>
          <p:cNvSpPr/>
          <p:nvPr/>
        </p:nvSpPr>
        <p:spPr>
          <a:xfrm>
            <a:off x="7398274" y="4034433"/>
            <a:ext cx="1456404"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Viscosuplementación</a:t>
            </a:r>
            <a:endParaRPr lang="en-US" sz="674" dirty="0"/>
          </a:p>
        </p:txBody>
      </p:sp>
      <p:sp>
        <p:nvSpPr>
          <p:cNvPr id="38" name="Shape 33"/>
          <p:cNvSpPr/>
          <p:nvPr/>
        </p:nvSpPr>
        <p:spPr>
          <a:xfrm>
            <a:off x="4861322" y="4268391"/>
            <a:ext cx="3993356" cy="233958"/>
          </a:xfrm>
          <a:prstGeom prst="rect">
            <a:avLst/>
          </a:prstGeom>
          <a:solidFill>
            <a:srgbClr val="FFFFFF"/>
          </a:solidFill>
          <a:ln/>
        </p:spPr>
      </p:sp>
      <p:sp>
        <p:nvSpPr>
          <p:cNvPr id="39" name="Text 34"/>
          <p:cNvSpPr/>
          <p:nvPr/>
        </p:nvSpPr>
        <p:spPr>
          <a:xfrm>
            <a:off x="4861322" y="4268391"/>
            <a:ext cx="1010506"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Cofactores</a:t>
            </a:r>
            <a:endParaRPr lang="en-US" sz="634" dirty="0"/>
          </a:p>
        </p:txBody>
      </p:sp>
      <p:sp>
        <p:nvSpPr>
          <p:cNvPr id="40" name="Text 35"/>
          <p:cNvSpPr/>
          <p:nvPr/>
        </p:nvSpPr>
        <p:spPr>
          <a:xfrm>
            <a:off x="5871828" y="4268391"/>
            <a:ext cx="1526446"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6A34A"/>
                </a:solidFill>
                <a:latin typeface="Inter" pitchFamily="34" charset="0"/>
                <a:ea typeface="Inter" pitchFamily="34" charset="-122"/>
                <a:cs typeface="Inter" pitchFamily="34" charset="-120"/>
              </a:rPr>
              <a:t>MSM + Vit C + Mg + Zn</a:t>
            </a:r>
            <a:endParaRPr lang="en-US" sz="634" dirty="0"/>
          </a:p>
        </p:txBody>
      </p:sp>
      <p:sp>
        <p:nvSpPr>
          <p:cNvPr id="41" name="Text 36"/>
          <p:cNvSpPr/>
          <p:nvPr/>
        </p:nvSpPr>
        <p:spPr>
          <a:xfrm>
            <a:off x="7398274" y="4268391"/>
            <a:ext cx="1456404"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Estabilización de matriz</a:t>
            </a:r>
            <a:endParaRPr lang="en-US" sz="67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dirty="0">
                <a:solidFill>
                  <a:srgbClr val="16A34A"/>
                </a:solidFill>
                <a:latin typeface="Inter" pitchFamily="34" charset="0"/>
                <a:ea typeface="Inter" pitchFamily="34" charset="-122"/>
                <a:cs typeface="Inter" pitchFamily="34" charset="-120"/>
              </a:rPr>
              <a:t>Fortigel®: </a:t>
            </a:r>
            <a:pPr algn="l" indent="0" marL="0">
              <a:lnSpc>
                <a:spcPts val="2400"/>
              </a:lnSpc>
              <a:buNone/>
            </a:pPr>
            <a:r>
              <a:rPr lang="en-US" sz="1808" b="1" dirty="0">
                <a:solidFill>
                  <a:srgbClr val="16A34A"/>
                </a:solidFill>
                <a:latin typeface="Inter" pitchFamily="34" charset="0"/>
                <a:ea typeface="Inter" pitchFamily="34" charset="-122"/>
                <a:cs typeface="Inter" pitchFamily="34" charset="-120"/>
              </a:rPr>
              <a:t>El Constructor del Cartílago</a:t>
            </a:r>
            <a:endParaRPr lang="en-US" sz="1808" dirty="0"/>
          </a:p>
        </p:txBody>
      </p:sp>
      <p:sp>
        <p:nvSpPr>
          <p:cNvPr id="7" name="Shape 3"/>
          <p:cNvSpPr/>
          <p:nvPr/>
        </p:nvSpPr>
        <p:spPr>
          <a:xfrm>
            <a:off x="357188" y="1055489"/>
            <a:ext cx="4750594" cy="3802261"/>
          </a:xfrm>
          <a:prstGeom prst="rect">
            <a:avLst/>
          </a:prstGeom>
          <a:solidFill>
            <a:srgbClr val="F8FAFC"/>
          </a:solidFill>
          <a:ln w="9144">
            <a:solidFill>
              <a:srgbClr val="E2E8F0"/>
            </a:solidFill>
            <a:prstDash val="solid"/>
          </a:ln>
        </p:spPr>
      </p:sp>
      <p:pic>
        <p:nvPicPr>
          <p:cNvPr id="8" name="Image 1" descr="preencoded.png">    </p:cNvPr>
          <p:cNvPicPr>
            <a:picLocks noChangeAspect="1"/>
          </p:cNvPicPr>
          <p:nvPr/>
        </p:nvPicPr>
        <p:blipFill>
          <a:blip r:embed="rId2"/>
          <a:stretch>
            <a:fillRect/>
          </a:stretch>
        </p:blipFill>
        <p:spPr>
          <a:xfrm>
            <a:off x="428625" y="1242120"/>
            <a:ext cx="4607719" cy="3429000"/>
          </a:xfrm>
          <a:prstGeom prst="rect">
            <a:avLst/>
          </a:prstGeom>
        </p:spPr>
      </p:pic>
      <p:sp>
        <p:nvSpPr>
          <p:cNvPr id="9" name="Shape 4"/>
          <p:cNvSpPr/>
          <p:nvPr/>
        </p:nvSpPr>
        <p:spPr>
          <a:xfrm>
            <a:off x="5393531" y="1055489"/>
            <a:ext cx="3393281" cy="1216223"/>
          </a:xfrm>
          <a:prstGeom prst="rect">
            <a:avLst/>
          </a:prstGeom>
          <a:solidFill>
            <a:srgbClr val="F0FDF4"/>
          </a:solidFill>
          <a:ln/>
        </p:spPr>
      </p:sp>
      <p:sp>
        <p:nvSpPr>
          <p:cNvPr id="10" name="Shape 5"/>
          <p:cNvSpPr/>
          <p:nvPr/>
        </p:nvSpPr>
        <p:spPr>
          <a:xfrm>
            <a:off x="5393531" y="1055489"/>
            <a:ext cx="28575" cy="1216223"/>
          </a:xfrm>
          <a:prstGeom prst="rect">
            <a:avLst/>
          </a:prstGeom>
          <a:solidFill>
            <a:srgbClr val="16A34A"/>
          </a:solidFill>
          <a:ln/>
        </p:spPr>
      </p:sp>
      <p:sp>
        <p:nvSpPr>
          <p:cNvPr id="11" name="Text 6"/>
          <p:cNvSpPr/>
          <p:nvPr/>
        </p:nvSpPr>
        <p:spPr>
          <a:xfrm>
            <a:off x="5536406" y="1198364"/>
            <a:ext cx="3107531" cy="17323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1A2B49"/>
                </a:solidFill>
                <a:latin typeface="Inter" pitchFamily="34" charset="0"/>
                <a:ea typeface="Inter" pitchFamily="34" charset="-122"/>
                <a:cs typeface="Inter" pitchFamily="34" charset="-120"/>
              </a:rPr>
              <a:t>Péptidos Bioactivos Específicos</a:t>
            </a:r>
            <a:endParaRPr lang="en-US" sz="987" dirty="0"/>
          </a:p>
        </p:txBody>
      </p:sp>
      <p:sp>
        <p:nvSpPr>
          <p:cNvPr id="12" name="Text 7"/>
          <p:cNvSpPr/>
          <p:nvPr/>
        </p:nvSpPr>
        <p:spPr>
          <a:xfrm>
            <a:off x="5536406" y="1443038"/>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Fortigel® está compuesto por dipéptidos de bajo peso molecular (Pro-Hyp, Hyp-Gly) que atraviesan la barrera intestinal y se dirigen específicamente al tejido cartilaginoso.</a:t>
            </a:r>
            <a:endParaRPr lang="en-US" sz="834" dirty="0"/>
          </a:p>
        </p:txBody>
      </p:sp>
      <p:sp>
        <p:nvSpPr>
          <p:cNvPr id="13" name="Text 8"/>
          <p:cNvSpPr/>
          <p:nvPr/>
        </p:nvSpPr>
        <p:spPr>
          <a:xfrm>
            <a:off x="5393531" y="2464594"/>
            <a:ext cx="119658"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2563EB"/>
                </a:solidFill>
                <a:latin typeface="Inter" pitchFamily="34" charset="0"/>
                <a:ea typeface="Inter" pitchFamily="34" charset="-122"/>
                <a:cs typeface="Inter" pitchFamily="34" charset="-120"/>
              </a:rPr>
              <a:t>↑</a:t>
            </a:r>
            <a:endParaRPr lang="en-US" sz="1050" dirty="0"/>
          </a:p>
        </p:txBody>
      </p:sp>
      <p:sp>
        <p:nvSpPr>
          <p:cNvPr id="14" name="Text 9"/>
          <p:cNvSpPr/>
          <p:nvPr/>
        </p:nvSpPr>
        <p:spPr>
          <a:xfrm>
            <a:off x="5620345" y="2450306"/>
            <a:ext cx="3166467"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A2B49"/>
                </a:solidFill>
                <a:latin typeface="Inter" pitchFamily="34" charset="0"/>
                <a:ea typeface="Inter" pitchFamily="34" charset="-122"/>
                <a:cs typeface="Inter" pitchFamily="34" charset="-120"/>
              </a:rPr>
              <a:t>Efecto Anabólico (Regeneración)</a:t>
            </a:r>
            <a:endParaRPr lang="en-US" sz="885" dirty="0"/>
          </a:p>
        </p:txBody>
      </p:sp>
      <p:sp>
        <p:nvSpPr>
          <p:cNvPr id="15" name="Text 10"/>
          <p:cNvSpPr/>
          <p:nvPr/>
        </p:nvSpPr>
        <p:spPr>
          <a:xfrm>
            <a:off x="5620345" y="2634258"/>
            <a:ext cx="3166467" cy="450056"/>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Se unen a los receptores de los condrocitos, estimulando la </a:t>
            </a:r>
            <a:pPr algn="l" indent="0" marL="0">
              <a:lnSpc>
                <a:spcPts val="1200"/>
              </a:lnSpc>
              <a:buNone/>
            </a:pPr>
            <a:r>
              <a:rPr lang="en-US" sz="780" dirty="0">
                <a:solidFill>
                  <a:srgbClr val="475569"/>
                </a:solidFill>
                <a:latin typeface="Inter" pitchFamily="34" charset="0"/>
                <a:ea typeface="Inter" pitchFamily="34" charset="-122"/>
                <a:cs typeface="Inter" pitchFamily="34" charset="-120"/>
              </a:rPr>
              <a:t>síntesis masiva de </a:t>
            </a:r>
            <a:pPr algn="l" indent="0" marL="0">
              <a:lnSpc>
                <a:spcPts val="1200"/>
              </a:lnSpc>
              <a:buNone/>
            </a:pPr>
            <a:r>
              <a:rPr lang="en-US" sz="734" b="1" dirty="0">
                <a:solidFill>
                  <a:srgbClr val="475569"/>
                </a:solidFill>
                <a:latin typeface="Inter" pitchFamily="34" charset="0"/>
                <a:ea typeface="Inter" pitchFamily="34" charset="-122"/>
                <a:cs typeface="Inter" pitchFamily="34" charset="-120"/>
              </a:rPr>
              <a:t>Colágeno Tipo II</a:t>
            </a:r>
            <a:pPr algn="l" indent="0" marL="0">
              <a:lnSpc>
                <a:spcPts val="1200"/>
              </a:lnSpc>
              <a:buNone/>
            </a:pPr>
            <a:r>
              <a:rPr lang="en-US" sz="780" dirty="0">
                <a:solidFill>
                  <a:srgbClr val="475569"/>
                </a:solidFill>
                <a:latin typeface="Inter" pitchFamily="34" charset="0"/>
                <a:ea typeface="Inter" pitchFamily="34" charset="-122"/>
                <a:cs typeface="Inter" pitchFamily="34" charset="-120"/>
              </a:rPr>
              <a:t> y </a:t>
            </a:r>
            <a:pPr algn="l" indent="0" marL="0">
              <a:lnSpc>
                <a:spcPts val="1200"/>
              </a:lnSpc>
              <a:buNone/>
            </a:pPr>
            <a:r>
              <a:rPr lang="en-US" sz="734" b="1" dirty="0">
                <a:solidFill>
                  <a:srgbClr val="475569"/>
                </a:solidFill>
                <a:latin typeface="Inter" pitchFamily="34" charset="0"/>
                <a:ea typeface="Inter" pitchFamily="34" charset="-122"/>
                <a:cs typeface="Inter" pitchFamily="34" charset="-120"/>
              </a:rPr>
              <a:t>Agrecano</a:t>
            </a:r>
            <a:pPr algn="l" indent="0" marL="0">
              <a:lnSpc>
                <a:spcPts val="1200"/>
              </a:lnSpc>
              <a:buNone/>
            </a:pPr>
            <a:r>
              <a:rPr lang="en-US" sz="780" dirty="0">
                <a:solidFill>
                  <a:srgbClr val="475569"/>
                </a:solidFill>
                <a:latin typeface="Inter" pitchFamily="34" charset="0"/>
                <a:ea typeface="Inter" pitchFamily="34" charset="-122"/>
                <a:cs typeface="Inter" pitchFamily="34" charset="-120"/>
              </a:rPr>
              <a:t> (matriz </a:t>
            </a:r>
            <a:pPr algn="l" indent="0" marL="0">
              <a:lnSpc>
                <a:spcPts val="1200"/>
              </a:lnSpc>
              <a:buNone/>
            </a:pPr>
            <a:r>
              <a:rPr lang="en-US" sz="780" dirty="0">
                <a:solidFill>
                  <a:srgbClr val="475569"/>
                </a:solidFill>
                <a:latin typeface="Inter" pitchFamily="34" charset="0"/>
                <a:ea typeface="Inter" pitchFamily="34" charset="-122"/>
                <a:cs typeface="Inter" pitchFamily="34" charset="-120"/>
              </a:rPr>
              <a:t>extracelular).</a:t>
            </a:r>
            <a:endParaRPr lang="en-US" sz="780" dirty="0"/>
          </a:p>
        </p:txBody>
      </p:sp>
      <p:sp>
        <p:nvSpPr>
          <p:cNvPr id="16" name="Text 11"/>
          <p:cNvSpPr/>
          <p:nvPr/>
        </p:nvSpPr>
        <p:spPr>
          <a:xfrm>
            <a:off x="5393531" y="3205758"/>
            <a:ext cx="119658"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2563EB"/>
                </a:solidFill>
                <a:latin typeface="Inter" pitchFamily="34" charset="0"/>
                <a:ea typeface="Inter" pitchFamily="34" charset="-122"/>
                <a:cs typeface="Inter" pitchFamily="34" charset="-120"/>
              </a:rPr>
              <a:t>↓</a:t>
            </a:r>
            <a:endParaRPr lang="en-US" sz="1050" dirty="0"/>
          </a:p>
        </p:txBody>
      </p:sp>
      <p:sp>
        <p:nvSpPr>
          <p:cNvPr id="17" name="Text 12"/>
          <p:cNvSpPr/>
          <p:nvPr/>
        </p:nvSpPr>
        <p:spPr>
          <a:xfrm>
            <a:off x="5620345" y="3191470"/>
            <a:ext cx="3166467"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A2B49"/>
                </a:solidFill>
                <a:latin typeface="Inter" pitchFamily="34" charset="0"/>
                <a:ea typeface="Inter" pitchFamily="34" charset="-122"/>
                <a:cs typeface="Inter" pitchFamily="34" charset="-120"/>
              </a:rPr>
              <a:t>Efecto Anticatabólico (Protección)</a:t>
            </a:r>
            <a:endParaRPr lang="en-US" sz="885" dirty="0"/>
          </a:p>
        </p:txBody>
      </p:sp>
      <p:sp>
        <p:nvSpPr>
          <p:cNvPr id="18" name="Text 13"/>
          <p:cNvSpPr/>
          <p:nvPr/>
        </p:nvSpPr>
        <p:spPr>
          <a:xfrm>
            <a:off x="5620345" y="3375422"/>
            <a:ext cx="3166467" cy="450056"/>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Inhiben la expresión de metaloproteinasas (MMP-13) y agrecanasas (ADAMTS), deteniendo la destrucción enzimática del cartílago.</a:t>
            </a:r>
            <a:endParaRPr lang="en-US" sz="780" dirty="0"/>
          </a:p>
        </p:txBody>
      </p:sp>
      <p:sp>
        <p:nvSpPr>
          <p:cNvPr id="19" name="Shape 14"/>
          <p:cNvSpPr/>
          <p:nvPr/>
        </p:nvSpPr>
        <p:spPr>
          <a:xfrm>
            <a:off x="5393531" y="4368403"/>
            <a:ext cx="3393281" cy="489347"/>
          </a:xfrm>
          <a:prstGeom prst="rect">
            <a:avLst/>
          </a:prstGeom>
          <a:solidFill>
            <a:srgbClr val="1A2B49"/>
          </a:solidFill>
          <a:ln/>
        </p:spPr>
      </p:sp>
      <p:sp>
        <p:nvSpPr>
          <p:cNvPr id="20" name="Text 15"/>
          <p:cNvSpPr/>
          <p:nvPr/>
        </p:nvSpPr>
        <p:spPr>
          <a:xfrm>
            <a:off x="5393531" y="4368403"/>
            <a:ext cx="3393281" cy="489347"/>
          </a:xfrm>
          <a:prstGeom prst="rect">
            <a:avLst/>
          </a:prstGeom>
          <a:noFill/>
          <a:ln/>
        </p:spPr>
        <p:txBody>
          <a:bodyPr wrap="square" lIns="127508" tIns="127508" rIns="127508" bIns="127508" rtlCol="0" anchor="t">
            <a:spAutoFit/>
          </a:bodyPr>
          <a:lstStyle/>
          <a:p>
            <a:pPr algn="ctr" indent="0" marL="0">
              <a:lnSpc>
                <a:spcPts val="1100"/>
              </a:lnSpc>
              <a:buNone/>
            </a:pPr>
            <a:r>
              <a:rPr lang="en-US" sz="784" b="1" dirty="0">
                <a:solidFill>
                  <a:srgbClr val="FFFFFF"/>
                </a:solidFill>
                <a:latin typeface="Inter" pitchFamily="34" charset="0"/>
                <a:ea typeface="Inter" pitchFamily="34" charset="-122"/>
                <a:cs typeface="Inter" pitchFamily="34" charset="-120"/>
              </a:rPr>
              <a:t>Evidencia Clínica: Reducción significativa del dolor en reposo y al caminar (Schulze et al., 2024)</a:t>
            </a:r>
            <a:endParaRPr lang="en-US" sz="78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dirty="0">
                <a:solidFill>
                  <a:srgbClr val="16A34A"/>
                </a:solidFill>
                <a:latin typeface="Inter" pitchFamily="34" charset="0"/>
                <a:ea typeface="Inter" pitchFamily="34" charset="-122"/>
                <a:cs typeface="Inter" pitchFamily="34" charset="-120"/>
              </a:rPr>
              <a:t>Apagando el Fuego Articular: </a:t>
            </a:r>
            <a:pPr algn="l" indent="0" marL="0">
              <a:lnSpc>
                <a:spcPts val="2400"/>
              </a:lnSpc>
              <a:buNone/>
            </a:pPr>
            <a:r>
              <a:rPr lang="en-US" sz="1808" b="1" dirty="0">
                <a:solidFill>
                  <a:srgbClr val="16A34A"/>
                </a:solidFill>
                <a:latin typeface="Inter" pitchFamily="34" charset="0"/>
                <a:ea typeface="Inter" pitchFamily="34" charset="-122"/>
                <a:cs typeface="Inter" pitchFamily="34" charset="-120"/>
              </a:rPr>
              <a:t>Harpagofito y Boswellia</a:t>
            </a:r>
            <a:endParaRPr lang="en-US" sz="1808" dirty="0"/>
          </a:p>
        </p:txBody>
      </p:sp>
      <p:sp>
        <p:nvSpPr>
          <p:cNvPr id="7" name="Shape 3"/>
          <p:cNvSpPr/>
          <p:nvPr/>
        </p:nvSpPr>
        <p:spPr>
          <a:xfrm>
            <a:off x="357188" y="1208187"/>
            <a:ext cx="3393281" cy="1403747"/>
          </a:xfrm>
          <a:prstGeom prst="rect">
            <a:avLst/>
          </a:prstGeom>
          <a:solidFill>
            <a:srgbClr val="F8FAFC"/>
          </a:solidFill>
          <a:ln/>
        </p:spPr>
      </p:sp>
      <p:sp>
        <p:nvSpPr>
          <p:cNvPr id="8" name="Shape 4"/>
          <p:cNvSpPr/>
          <p:nvPr/>
        </p:nvSpPr>
        <p:spPr>
          <a:xfrm>
            <a:off x="357188" y="1208187"/>
            <a:ext cx="3393281" cy="7144"/>
          </a:xfrm>
          <a:prstGeom prst="rect">
            <a:avLst/>
          </a:prstGeom>
          <a:solidFill>
            <a:srgbClr val="E2E8F0"/>
          </a:solidFill>
          <a:ln/>
        </p:spPr>
      </p:sp>
      <p:sp>
        <p:nvSpPr>
          <p:cNvPr id="9" name="Shape 5"/>
          <p:cNvSpPr/>
          <p:nvPr/>
        </p:nvSpPr>
        <p:spPr>
          <a:xfrm>
            <a:off x="3743325" y="1208187"/>
            <a:ext cx="7144" cy="1403747"/>
          </a:xfrm>
          <a:prstGeom prst="rect">
            <a:avLst/>
          </a:prstGeom>
          <a:solidFill>
            <a:srgbClr val="E2E8F0"/>
          </a:solidFill>
          <a:ln/>
        </p:spPr>
      </p:sp>
      <p:sp>
        <p:nvSpPr>
          <p:cNvPr id="10" name="Shape 6"/>
          <p:cNvSpPr/>
          <p:nvPr/>
        </p:nvSpPr>
        <p:spPr>
          <a:xfrm>
            <a:off x="357188" y="2604790"/>
            <a:ext cx="3393281" cy="7144"/>
          </a:xfrm>
          <a:prstGeom prst="rect">
            <a:avLst/>
          </a:prstGeom>
          <a:solidFill>
            <a:srgbClr val="E2E8F0"/>
          </a:solidFill>
          <a:ln/>
        </p:spPr>
      </p:sp>
      <p:sp>
        <p:nvSpPr>
          <p:cNvPr id="11" name="Shape 7"/>
          <p:cNvSpPr/>
          <p:nvPr/>
        </p:nvSpPr>
        <p:spPr>
          <a:xfrm>
            <a:off x="357188" y="1208187"/>
            <a:ext cx="42863" cy="1403747"/>
          </a:xfrm>
          <a:prstGeom prst="rect">
            <a:avLst/>
          </a:prstGeom>
          <a:solidFill>
            <a:srgbClr val="F97316"/>
          </a:solidFill>
          <a:ln/>
        </p:spPr>
      </p:sp>
      <p:sp>
        <p:nvSpPr>
          <p:cNvPr id="12" name="Text 8"/>
          <p:cNvSpPr/>
          <p:nvPr/>
        </p:nvSpPr>
        <p:spPr>
          <a:xfrm>
            <a:off x="500063" y="1358205"/>
            <a:ext cx="934045"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A2B49"/>
                </a:solidFill>
                <a:latin typeface="Inter" pitchFamily="34" charset="0"/>
                <a:ea typeface="Inter" pitchFamily="34" charset="-122"/>
                <a:cs typeface="Inter" pitchFamily="34" charset="-120"/>
              </a:rPr>
              <a:t>Harpagofito</a:t>
            </a:r>
            <a:endParaRPr lang="en-US" sz="1090" dirty="0"/>
          </a:p>
        </p:txBody>
      </p:sp>
      <p:sp>
        <p:nvSpPr>
          <p:cNvPr id="13" name="Shape 9"/>
          <p:cNvSpPr/>
          <p:nvPr/>
        </p:nvSpPr>
        <p:spPr>
          <a:xfrm>
            <a:off x="2950369" y="1363563"/>
            <a:ext cx="657225" cy="178594"/>
          </a:xfrm>
          <a:prstGeom prst="rect">
            <a:avLst/>
          </a:prstGeom>
          <a:solidFill>
            <a:srgbClr val="1A2B49"/>
          </a:solidFill>
          <a:ln/>
        </p:spPr>
      </p:sp>
      <p:sp>
        <p:nvSpPr>
          <p:cNvPr id="14" name="Text 10"/>
          <p:cNvSpPr/>
          <p:nvPr/>
        </p:nvSpPr>
        <p:spPr>
          <a:xfrm>
            <a:off x="2950369" y="1363563"/>
            <a:ext cx="657225"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Vía COX-2</a:t>
            </a:r>
            <a:endParaRPr lang="en-US" sz="683" dirty="0"/>
          </a:p>
        </p:txBody>
      </p:sp>
      <p:sp>
        <p:nvSpPr>
          <p:cNvPr id="15" name="Text 11"/>
          <p:cNvSpPr/>
          <p:nvPr/>
        </p:nvSpPr>
        <p:spPr>
          <a:xfrm>
            <a:off x="500063" y="1604665"/>
            <a:ext cx="3107531" cy="8572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Inhibe la enzima ciclooxigenasa-2 (COX-2) y el factor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nuclear NF-κB. Esto bloquea la síntesis de </a:t>
            </a:r>
            <a:pPr algn="l" indent="0" marL="0">
              <a:lnSpc>
                <a:spcPts val="1400"/>
              </a:lnSpc>
              <a:buNone/>
            </a:pPr>
            <a:r>
              <a:rPr lang="en-US" sz="784" b="1" dirty="0">
                <a:solidFill>
                  <a:srgbClr val="1A2B49"/>
                </a:solidFill>
                <a:latin typeface="Inter" pitchFamily="34" charset="0"/>
                <a:ea typeface="Inter" pitchFamily="34" charset="-122"/>
                <a:cs typeface="Inter" pitchFamily="34" charset="-120"/>
              </a:rPr>
              <a:t>prostaglandinas proinflamatorias (PGE2)</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reduciendo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dolor de forma similar a los AINEs, pero sin toxicidad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gástrica.</a:t>
            </a:r>
            <a:endParaRPr lang="en-US" sz="834" dirty="0"/>
          </a:p>
        </p:txBody>
      </p:sp>
      <p:sp>
        <p:nvSpPr>
          <p:cNvPr id="16" name="Shape 12"/>
          <p:cNvSpPr/>
          <p:nvPr/>
        </p:nvSpPr>
        <p:spPr>
          <a:xfrm>
            <a:off x="357188" y="2783384"/>
            <a:ext cx="3393281" cy="1232297"/>
          </a:xfrm>
          <a:prstGeom prst="rect">
            <a:avLst/>
          </a:prstGeom>
          <a:solidFill>
            <a:srgbClr val="F8FAFC"/>
          </a:solidFill>
          <a:ln/>
        </p:spPr>
      </p:sp>
      <p:sp>
        <p:nvSpPr>
          <p:cNvPr id="17" name="Shape 13"/>
          <p:cNvSpPr/>
          <p:nvPr/>
        </p:nvSpPr>
        <p:spPr>
          <a:xfrm>
            <a:off x="357188" y="2783384"/>
            <a:ext cx="3393281" cy="7144"/>
          </a:xfrm>
          <a:prstGeom prst="rect">
            <a:avLst/>
          </a:prstGeom>
          <a:solidFill>
            <a:srgbClr val="E2E8F0"/>
          </a:solidFill>
          <a:ln/>
        </p:spPr>
      </p:sp>
      <p:sp>
        <p:nvSpPr>
          <p:cNvPr id="18" name="Shape 14"/>
          <p:cNvSpPr/>
          <p:nvPr/>
        </p:nvSpPr>
        <p:spPr>
          <a:xfrm>
            <a:off x="3743325" y="2783384"/>
            <a:ext cx="7144" cy="1232297"/>
          </a:xfrm>
          <a:prstGeom prst="rect">
            <a:avLst/>
          </a:prstGeom>
          <a:solidFill>
            <a:srgbClr val="E2E8F0"/>
          </a:solidFill>
          <a:ln/>
        </p:spPr>
      </p:sp>
      <p:sp>
        <p:nvSpPr>
          <p:cNvPr id="19" name="Shape 15"/>
          <p:cNvSpPr/>
          <p:nvPr/>
        </p:nvSpPr>
        <p:spPr>
          <a:xfrm>
            <a:off x="357188" y="4008537"/>
            <a:ext cx="3393281" cy="7144"/>
          </a:xfrm>
          <a:prstGeom prst="rect">
            <a:avLst/>
          </a:prstGeom>
          <a:solidFill>
            <a:srgbClr val="E2E8F0"/>
          </a:solidFill>
          <a:ln/>
        </p:spPr>
      </p:sp>
      <p:sp>
        <p:nvSpPr>
          <p:cNvPr id="20" name="Shape 16"/>
          <p:cNvSpPr/>
          <p:nvPr/>
        </p:nvSpPr>
        <p:spPr>
          <a:xfrm>
            <a:off x="357188" y="2783384"/>
            <a:ext cx="42863" cy="1232297"/>
          </a:xfrm>
          <a:prstGeom prst="rect">
            <a:avLst/>
          </a:prstGeom>
          <a:solidFill>
            <a:srgbClr val="8B5CF6"/>
          </a:solidFill>
          <a:ln/>
        </p:spPr>
      </p:sp>
      <p:sp>
        <p:nvSpPr>
          <p:cNvPr id="21" name="Text 17"/>
          <p:cNvSpPr/>
          <p:nvPr/>
        </p:nvSpPr>
        <p:spPr>
          <a:xfrm>
            <a:off x="500063" y="2933402"/>
            <a:ext cx="1955602"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A2B49"/>
                </a:solidFill>
                <a:latin typeface="Inter" pitchFamily="34" charset="0"/>
                <a:ea typeface="Inter" pitchFamily="34" charset="-122"/>
                <a:cs typeface="Inter" pitchFamily="34" charset="-120"/>
              </a:rPr>
              <a:t>Boswellia serrata (AKBA)</a:t>
            </a:r>
            <a:endParaRPr lang="en-US" sz="1090" dirty="0"/>
          </a:p>
        </p:txBody>
      </p:sp>
      <p:sp>
        <p:nvSpPr>
          <p:cNvPr id="22" name="Shape 18"/>
          <p:cNvSpPr/>
          <p:nvPr/>
        </p:nvSpPr>
        <p:spPr>
          <a:xfrm>
            <a:off x="2966442" y="2938760"/>
            <a:ext cx="641152" cy="178594"/>
          </a:xfrm>
          <a:prstGeom prst="rect">
            <a:avLst/>
          </a:prstGeom>
          <a:solidFill>
            <a:srgbClr val="1A2B49"/>
          </a:solidFill>
          <a:ln/>
        </p:spPr>
      </p:sp>
      <p:sp>
        <p:nvSpPr>
          <p:cNvPr id="23" name="Text 19"/>
          <p:cNvSpPr/>
          <p:nvPr/>
        </p:nvSpPr>
        <p:spPr>
          <a:xfrm>
            <a:off x="2966442" y="2938760"/>
            <a:ext cx="641152"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Vía 5-LOX</a:t>
            </a:r>
            <a:endParaRPr lang="en-US" sz="683" dirty="0"/>
          </a:p>
        </p:txBody>
      </p:sp>
      <p:sp>
        <p:nvSpPr>
          <p:cNvPr id="24" name="Text 20"/>
          <p:cNvSpPr/>
          <p:nvPr/>
        </p:nvSpPr>
        <p:spPr>
          <a:xfrm>
            <a:off x="500063" y="3179862"/>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Inhibición selectiva de la enzima 5-lipooxigenasa (5-</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LOX). Bloquea la producción de </a:t>
            </a:r>
            <a:pPr algn="l" indent="0" marL="0">
              <a:lnSpc>
                <a:spcPts val="1400"/>
              </a:lnSpc>
              <a:buNone/>
            </a:pPr>
            <a:r>
              <a:rPr lang="en-US" sz="784" b="1" dirty="0">
                <a:solidFill>
                  <a:srgbClr val="1A2B49"/>
                </a:solidFill>
                <a:latin typeface="Inter" pitchFamily="34" charset="0"/>
                <a:ea typeface="Inter" pitchFamily="34" charset="-122"/>
                <a:cs typeface="Inter" pitchFamily="34" charset="-120"/>
              </a:rPr>
              <a:t>leucotrienos (LTB4)</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que son los principales mediadores de la inflamación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articular y la infiltración de neutrófilos.</a:t>
            </a:r>
            <a:endParaRPr lang="en-US" sz="834" dirty="0"/>
          </a:p>
        </p:txBody>
      </p:sp>
      <p:sp>
        <p:nvSpPr>
          <p:cNvPr id="25" name="Shape 21"/>
          <p:cNvSpPr/>
          <p:nvPr/>
        </p:nvSpPr>
        <p:spPr>
          <a:xfrm>
            <a:off x="357188" y="4187130"/>
            <a:ext cx="3393281" cy="503634"/>
          </a:xfrm>
          <a:prstGeom prst="rect">
            <a:avLst/>
          </a:prstGeom>
          <a:solidFill>
            <a:srgbClr val="EFF6FF"/>
          </a:solidFill>
          <a:ln w="9144">
            <a:solidFill>
              <a:srgbClr val="BFDBFE"/>
            </a:solidFill>
            <a:prstDash val="dash"/>
          </a:ln>
        </p:spPr>
      </p:sp>
      <p:sp>
        <p:nvSpPr>
          <p:cNvPr id="26" name="Text 22"/>
          <p:cNvSpPr/>
          <p:nvPr/>
        </p:nvSpPr>
        <p:spPr>
          <a:xfrm>
            <a:off x="357188" y="4187130"/>
            <a:ext cx="3393281" cy="503634"/>
          </a:xfrm>
          <a:prstGeom prst="rect">
            <a:avLst/>
          </a:prstGeom>
          <a:noFill/>
          <a:ln/>
        </p:spPr>
        <p:txBody>
          <a:bodyPr wrap="square" lIns="127508" tIns="127508" rIns="127508" bIns="127508" rtlCol="0" anchor="t">
            <a:spAutoFit/>
          </a:bodyPr>
          <a:lstStyle/>
          <a:p>
            <a:pPr algn="ctr" indent="0" marL="0">
              <a:lnSpc>
                <a:spcPts val="1100"/>
              </a:lnSpc>
              <a:buNone/>
            </a:pPr>
            <a:r>
              <a:rPr lang="en-US" sz="784" b="1" dirty="0">
                <a:solidFill>
                  <a:srgbClr val="1E3A8A"/>
                </a:solidFill>
                <a:latin typeface="Inter" pitchFamily="34" charset="0"/>
                <a:ea typeface="Inter" pitchFamily="34" charset="-122"/>
                <a:cs typeface="Inter" pitchFamily="34" charset="-120"/>
              </a:rPr>
              <a:t>Mecanismo Dual: Alivio rápido del dolor y reducción de la inflamación sinovial, protegiendo la mucosa gástrica.</a:t>
            </a:r>
            <a:endParaRPr lang="en-US" sz="784" dirty="0"/>
          </a:p>
        </p:txBody>
      </p:sp>
      <p:pic>
        <p:nvPicPr>
          <p:cNvPr id="27" name="Image 1" descr="preencoded.png">    </p:cNvPr>
          <p:cNvPicPr>
            <a:picLocks noChangeAspect="1"/>
          </p:cNvPicPr>
          <p:nvPr/>
        </p:nvPicPr>
        <p:blipFill>
          <a:blip r:embed="rId2"/>
          <a:stretch>
            <a:fillRect/>
          </a:stretch>
        </p:blipFill>
        <p:spPr>
          <a:xfrm>
            <a:off x="4036219" y="1170682"/>
            <a:ext cx="4750594" cy="3571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27452"/>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dirty="0">
                <a:solidFill>
                  <a:srgbClr val="16A34A"/>
                </a:solidFill>
                <a:latin typeface="Inter" pitchFamily="34" charset="0"/>
                <a:ea typeface="Inter" pitchFamily="34" charset="-122"/>
                <a:cs typeface="Inter" pitchFamily="34" charset="-120"/>
              </a:rPr>
              <a:t>Sinergia Total </a:t>
            </a:r>
            <a:pPr algn="l" indent="0" marL="0">
              <a:lnSpc>
                <a:spcPts val="2400"/>
              </a:lnSpc>
              <a:buNone/>
            </a:pPr>
            <a:r>
              <a:rPr lang="en-US" sz="1808" b="1" dirty="0">
                <a:solidFill>
                  <a:srgbClr val="16A34A"/>
                </a:solidFill>
                <a:latin typeface="Inter" pitchFamily="34" charset="0"/>
                <a:ea typeface="Inter" pitchFamily="34" charset="-122"/>
                <a:cs typeface="Inter" pitchFamily="34" charset="-120"/>
              </a:rPr>
              <a:t>para su Movilidad</a:t>
            </a:r>
            <a:endParaRPr lang="en-US" sz="1808" dirty="0"/>
          </a:p>
        </p:txBody>
      </p:sp>
      <p:pic>
        <p:nvPicPr>
          <p:cNvPr id="7" name="Image 1" descr="preencoded.png">    </p:cNvPr>
          <p:cNvPicPr>
            <a:picLocks noChangeAspect="1"/>
          </p:cNvPicPr>
          <p:nvPr/>
        </p:nvPicPr>
        <p:blipFill>
          <a:blip r:embed="rId2"/>
          <a:stretch>
            <a:fillRect/>
          </a:stretch>
        </p:blipFill>
        <p:spPr>
          <a:xfrm>
            <a:off x="357188" y="984052"/>
            <a:ext cx="8429625" cy="3429000"/>
          </a:xfrm>
          <a:prstGeom prst="rect">
            <a:avLst/>
          </a:prstGeom>
        </p:spPr>
      </p:pic>
      <p:sp>
        <p:nvSpPr>
          <p:cNvPr id="8" name="Shape 3"/>
          <p:cNvSpPr/>
          <p:nvPr/>
        </p:nvSpPr>
        <p:spPr>
          <a:xfrm>
            <a:off x="357188" y="4555927"/>
            <a:ext cx="8429625" cy="471488"/>
          </a:xfrm>
          <a:prstGeom prst="rect">
            <a:avLst/>
          </a:prstGeom>
          <a:solidFill>
            <a:srgbClr val="1A2B49"/>
          </a:solidFill>
          <a:ln/>
        </p:spPr>
      </p:sp>
      <p:sp>
        <p:nvSpPr>
          <p:cNvPr id="9" name="Text 4"/>
          <p:cNvSpPr/>
          <p:nvPr/>
        </p:nvSpPr>
        <p:spPr>
          <a:xfrm>
            <a:off x="571500"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6A34A"/>
                </a:solidFill>
                <a:latin typeface="Inter" pitchFamily="34" charset="0"/>
                <a:ea typeface="Inter" pitchFamily="34" charset="-122"/>
                <a:cs typeface="Inter" pitchFamily="34" charset="-120"/>
              </a:rPr>
              <a:t>✓</a:t>
            </a:r>
            <a:endParaRPr lang="en-US" sz="1090" dirty="0"/>
          </a:p>
        </p:txBody>
      </p:sp>
      <p:sp>
        <p:nvSpPr>
          <p:cNvPr id="10" name="Text 5"/>
          <p:cNvSpPr/>
          <p:nvPr/>
        </p:nvSpPr>
        <p:spPr>
          <a:xfrm>
            <a:off x="775097" y="4713982"/>
            <a:ext cx="1250156"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Reducción del Dolor</a:t>
            </a:r>
            <a:endParaRPr lang="en-US" sz="885" dirty="0"/>
          </a:p>
        </p:txBody>
      </p:sp>
      <p:sp>
        <p:nvSpPr>
          <p:cNvPr id="11" name="Text 6"/>
          <p:cNvSpPr/>
          <p:nvPr/>
        </p:nvSpPr>
        <p:spPr>
          <a:xfrm>
            <a:off x="2493755"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6A34A"/>
                </a:solidFill>
                <a:latin typeface="Inter" pitchFamily="34" charset="0"/>
                <a:ea typeface="Inter" pitchFamily="34" charset="-122"/>
                <a:cs typeface="Inter" pitchFamily="34" charset="-120"/>
              </a:rPr>
              <a:t>✓</a:t>
            </a:r>
            <a:endParaRPr lang="en-US" sz="1090" dirty="0"/>
          </a:p>
        </p:txBody>
      </p:sp>
      <p:sp>
        <p:nvSpPr>
          <p:cNvPr id="12" name="Text 7"/>
          <p:cNvSpPr/>
          <p:nvPr/>
        </p:nvSpPr>
        <p:spPr>
          <a:xfrm>
            <a:off x="2697352" y="4713982"/>
            <a:ext cx="1685925"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Recuperación de Movilidad</a:t>
            </a:r>
            <a:endParaRPr lang="en-US" sz="885" dirty="0"/>
          </a:p>
        </p:txBody>
      </p:sp>
      <p:sp>
        <p:nvSpPr>
          <p:cNvPr id="13" name="Text 8"/>
          <p:cNvSpPr/>
          <p:nvPr/>
        </p:nvSpPr>
        <p:spPr>
          <a:xfrm>
            <a:off x="4851778"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6A34A"/>
                </a:solidFill>
                <a:latin typeface="Inter" pitchFamily="34" charset="0"/>
                <a:ea typeface="Inter" pitchFamily="34" charset="-122"/>
                <a:cs typeface="Inter" pitchFamily="34" charset="-120"/>
              </a:rPr>
              <a:t>✓</a:t>
            </a:r>
            <a:endParaRPr lang="en-US" sz="1090" dirty="0"/>
          </a:p>
        </p:txBody>
      </p:sp>
      <p:sp>
        <p:nvSpPr>
          <p:cNvPr id="14" name="Text 9"/>
          <p:cNvSpPr/>
          <p:nvPr/>
        </p:nvSpPr>
        <p:spPr>
          <a:xfrm>
            <a:off x="5055375" y="4713982"/>
            <a:ext cx="1491258"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Protección del Cartílago</a:t>
            </a:r>
            <a:endParaRPr lang="en-US" sz="885" dirty="0"/>
          </a:p>
        </p:txBody>
      </p:sp>
      <p:sp>
        <p:nvSpPr>
          <p:cNvPr id="15" name="Shape 10"/>
          <p:cNvSpPr/>
          <p:nvPr/>
        </p:nvSpPr>
        <p:spPr>
          <a:xfrm>
            <a:off x="7015135" y="4663083"/>
            <a:ext cx="1557338" cy="257175"/>
          </a:xfrm>
          <a:prstGeom prst="rect">
            <a:avLst/>
          </a:prstGeom>
          <a:solidFill>
            <a:srgbClr val="F0FDF4"/>
          </a:solidFill>
          <a:ln w="9144">
            <a:solidFill>
              <a:srgbClr val="16A34A"/>
            </a:solidFill>
            <a:prstDash val="solid"/>
          </a:ln>
        </p:spPr>
      </p:sp>
      <p:sp>
        <p:nvSpPr>
          <p:cNvPr id="16" name="Text 11"/>
          <p:cNvSpPr/>
          <p:nvPr/>
        </p:nvSpPr>
        <p:spPr>
          <a:xfrm>
            <a:off x="7015135" y="4663083"/>
            <a:ext cx="1557338" cy="257175"/>
          </a:xfrm>
          <a:prstGeom prst="rect">
            <a:avLst/>
          </a:prstGeom>
          <a:noFill/>
          <a:ln/>
        </p:spPr>
        <p:txBody>
          <a:bodyPr wrap="square" lIns="127508" tIns="68072" rIns="127508" bIns="68072" rtlCol="0" anchor="t">
            <a:spAutoFit/>
          </a:bodyPr>
          <a:lstStyle/>
          <a:p>
            <a:pPr algn="l" indent="0" marL="0">
              <a:lnSpc>
                <a:spcPts val="1000"/>
              </a:lnSpc>
              <a:buNone/>
            </a:pPr>
            <a:r>
              <a:rPr lang="en-US" sz="734" b="1" dirty="0">
                <a:solidFill>
                  <a:srgbClr val="16A34A"/>
                </a:solidFill>
                <a:latin typeface="Inter" pitchFamily="34" charset="0"/>
                <a:ea typeface="Inter" pitchFamily="34" charset="-122"/>
                <a:cs typeface="Inter" pitchFamily="34" charset="-120"/>
              </a:rPr>
              <a:t>Tratamiento: 3 a 6 meses</a:t>
            </a:r>
            <a:endParaRPr lang="en-US" sz="73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2026-03-22T13:30:11Z</dcterms:created>
  <dcterms:modified xsi:type="dcterms:W3CDTF">2026-03-22T13:30:11Z</dcterms:modified>
</cp:coreProperties>
</file>