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les presento Neonervial, una fórmula completa diseñada para ir más allá del alivio temporal. No solo trata los síntomas, sino que busca reparar el daño nervioso desde su origen. Imaginen el nervio como un cable eléctrico; cuando la cubierta protectora se daña, el cable funciona mal. Neonervial trabaja para reconstruir esa cubierta. Esta fórmula contiene siete ingredientes clave, cada uno con una función específica y esencial para la salud de sus nervios. La dosis es sencilla: una cápsula cada doce horas, y es un producto natural sin efectos secundarios. Ahora, veamos cómo estos ingredientes actúan en el corazón de la reparación nerviosa.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Continuando con la idea del cable eléctrico, los nucleótidos UMP y CMP son como los ladrillos fundamentales para reconstruir la cubierta, o vaina de mielina. La mielina está hecha de grasas especiales, y para fabricarlas, nuestro cuerpo usa una ruta llamada Vía Kennedy. Sin UMP y CMP, esta vía no puede funcionar, y las células reparadoras no tienen el material para arreglar el nervio. Además, estos nucleótidos no solo aportan material, sino que también dan la señal a las células reparadoras para que trabajen más rápido y mejor. De hecho, estudios han demostrado que la combinación de estos nucleótidos con vitamina B12 es mucho más efectiva para reducir el dolor neuropático que la vitamina B12 sola. Esto nos lleva a entender cómo se repara el nervio activamente.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Ahora que sabemos qué son los nucleótidos, veamos cómo se usan para reparar el nervio. Las células de Schwann son las "maestras constructoras" de nuestro sistema nervioso. Cuando un nervio se daña, ellas son las encargadas de reconstruir la vaina de mielina, capa por capa. Neonervial les da a estas células exactamente lo que necesitan: los nucleótidos UMP y CMP, junto con la colina, para que puedan fabricar esas grasas esenciales de la mielina. La vitamina B12 también juega un papel crucial, ayudando a que la estructura de la mielina se forme correctamente. Gracias a esto, vemos mejoras reales en el nervio, como un aumento en el grosor de la mielina y una mejor velocidad de conducción. Y todo esto nos lleva al objetivo final: aliviar el dolor.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Finalmente, todo este proceso de reparación se traduce en una mejora significativa para ustedes. El hormigueo, el ardor y el entumecimiento que sienten son el resultado directo de un nervio dañado y estresado. Neonervial ataca estos problemas desde dos frentes: reparando la estructura del nervio y protegiéndolo. El Ácido Alfa-Lipoico es un antioxidante muy potente que neutraliza el daño y reduce la inflamación. Las vitaminas B, por su parte, aseguran que el nervio tenga energía, que se comunique bien y que se regenere. Así, al reconstruir el nervio y protegerlo, logramos reducir el dolor y las molestias. Es un tratamiento que recomendamos por al menos tres a seis meses para ver los mejores resultados en condiciones como la neuropatía diabética o el síndrome del túnel carpiano.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jpe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Text 0"/>
          <p:cNvSpPr/>
          <p:nvPr/>
        </p:nvSpPr>
        <p:spPr>
          <a:xfrm>
            <a:off x="357188" y="1379107"/>
            <a:ext cx="1064419" cy="621506"/>
          </a:xfrm>
          <a:prstGeom prst="rect">
            <a:avLst/>
          </a:prstGeom>
          <a:noFill/>
          <a:ln/>
        </p:spPr>
        <p:txBody>
          <a:bodyPr wrap="none" lIns="0" tIns="0" rIns="0" bIns="0" rtlCol="0" anchor="t">
            <a:spAutoFit/>
          </a:bodyPr>
          <a:lstStyle/>
          <a:p>
            <a:pPr algn="l" indent="0" marL="0">
              <a:lnSpc>
                <a:spcPts val="4100"/>
              </a:lnSpc>
              <a:buNone/>
            </a:pPr>
            <a:r>
              <a:rPr lang="en-US" sz="3731" b="1" spc="-2" kern="0" dirty="0">
                <a:solidFill>
                  <a:srgbClr val="38B2AC"/>
                </a:solidFill>
                <a:latin typeface="Inter" pitchFamily="34" charset="0"/>
                <a:ea typeface="Inter" pitchFamily="34" charset="-122"/>
                <a:cs typeface="Inter" pitchFamily="34" charset="-120"/>
              </a:rPr>
              <a:t>NEO</a:t>
            </a:r>
            <a:endParaRPr lang="en-US" sz="3731" dirty="0"/>
          </a:p>
        </p:txBody>
      </p:sp>
      <p:sp>
        <p:nvSpPr>
          <p:cNvPr id="5" name="Text 1"/>
          <p:cNvSpPr/>
          <p:nvPr/>
        </p:nvSpPr>
        <p:spPr>
          <a:xfrm>
            <a:off x="1421606" y="1379107"/>
            <a:ext cx="2169914" cy="621506"/>
          </a:xfrm>
          <a:prstGeom prst="rect">
            <a:avLst/>
          </a:prstGeom>
          <a:noFill/>
          <a:ln/>
        </p:spPr>
        <p:txBody>
          <a:bodyPr wrap="none" lIns="0" tIns="0" rIns="0" bIns="0" rtlCol="0" anchor="t">
            <a:spAutoFit/>
          </a:bodyPr>
          <a:lstStyle/>
          <a:p>
            <a:pPr algn="l" indent="0" marL="0">
              <a:lnSpc>
                <a:spcPts val="4100"/>
              </a:lnSpc>
              <a:buNone/>
            </a:pPr>
            <a:r>
              <a:rPr lang="en-US" sz="3731" b="1" spc="-2" kern="0" dirty="0">
                <a:solidFill>
                  <a:srgbClr val="38B2AC"/>
                </a:solidFill>
                <a:latin typeface="Inter" pitchFamily="34" charset="0"/>
                <a:ea typeface="Inter" pitchFamily="34" charset="-122"/>
                <a:cs typeface="Inter" pitchFamily="34" charset="-120"/>
              </a:rPr>
              <a:t>NERVIAL</a:t>
            </a:r>
            <a:endParaRPr lang="en-US" sz="3731" dirty="0"/>
          </a:p>
        </p:txBody>
      </p:sp>
      <p:sp>
        <p:nvSpPr>
          <p:cNvPr id="6" name="Text 2"/>
          <p:cNvSpPr/>
          <p:nvPr/>
        </p:nvSpPr>
        <p:spPr>
          <a:xfrm>
            <a:off x="3591520" y="1482691"/>
            <a:ext cx="137517" cy="276820"/>
          </a:xfrm>
          <a:prstGeom prst="rect">
            <a:avLst/>
          </a:prstGeom>
          <a:noFill/>
          <a:ln/>
        </p:spPr>
        <p:txBody>
          <a:bodyPr wrap="none" lIns="0" tIns="0" rIns="0" bIns="0" rtlCol="0" anchor="t">
            <a:spAutoFit/>
          </a:bodyPr>
          <a:lstStyle/>
          <a:p>
            <a:pPr algn="l" indent="0" marL="0">
              <a:lnSpc>
                <a:spcPts val="1800"/>
              </a:lnSpc>
              <a:buNone/>
            </a:pPr>
            <a:r>
              <a:rPr lang="en-US" sz="1602" b="1" baseline="30000" spc="-2" kern="0" dirty="0">
                <a:solidFill>
                  <a:srgbClr val="38B2AC"/>
                </a:solidFill>
                <a:latin typeface="Inter" pitchFamily="34" charset="0"/>
                <a:ea typeface="Inter" pitchFamily="34" charset="-122"/>
                <a:cs typeface="Inter" pitchFamily="34" charset="-120"/>
              </a:rPr>
              <a:t>®</a:t>
            </a:r>
            <a:endParaRPr lang="en-US" sz="1602" dirty="0"/>
          </a:p>
        </p:txBody>
      </p:sp>
      <p:sp>
        <p:nvSpPr>
          <p:cNvPr id="7" name="Text 3"/>
          <p:cNvSpPr/>
          <p:nvPr/>
        </p:nvSpPr>
        <p:spPr>
          <a:xfrm>
            <a:off x="357188" y="2032760"/>
            <a:ext cx="3914775" cy="385763"/>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334155"/>
                </a:solidFill>
                <a:latin typeface="Inter" pitchFamily="34" charset="0"/>
                <a:ea typeface="Inter" pitchFamily="34" charset="-122"/>
                <a:cs typeface="Inter" pitchFamily="34" charset="-120"/>
              </a:rPr>
              <a:t>Regeneración de la Vaina de Mielina</a:t>
            </a:r>
            <a:pPr algn="l" indent="0" marL="0">
              <a:lnSpc>
                <a:spcPts val="1500"/>
              </a:lnSpc>
              <a:buNone/>
            </a:pPr>
            <a:r>
              <a:rPr lang="en-US" sz="942" dirty="0">
                <a:solidFill>
                  <a:srgbClr val="334155"/>
                </a:solidFill>
                <a:latin typeface="Inter" pitchFamily="34" charset="0"/>
                <a:ea typeface="Inter" pitchFamily="34" charset="-122"/>
                <a:cs typeface="Inter" pitchFamily="34" charset="-120"/>
              </a:rPr>
              <a:t>
</a:t>
            </a:r>
            <a:pPr algn="l" indent="0" marL="0">
              <a:lnSpc>
                <a:spcPts val="1500"/>
              </a:lnSpc>
              <a:buNone/>
            </a:pPr>
            <a:r>
              <a:rPr lang="en-US" sz="942" dirty="0">
                <a:solidFill>
                  <a:srgbClr val="334155"/>
                </a:solidFill>
                <a:latin typeface="Inter" pitchFamily="34" charset="0"/>
                <a:ea typeface="Inter" pitchFamily="34" charset="-122"/>
                <a:cs typeface="Inter" pitchFamily="34" charset="-120"/>
              </a:rPr>
              <a:t>Fórmula Neuroprotectora Completa</a:t>
            </a:r>
            <a:endParaRPr lang="en-US" sz="942" dirty="0"/>
          </a:p>
        </p:txBody>
      </p:sp>
      <p:sp>
        <p:nvSpPr>
          <p:cNvPr id="8" name="Text 4"/>
          <p:cNvSpPr/>
          <p:nvPr/>
        </p:nvSpPr>
        <p:spPr>
          <a:xfrm>
            <a:off x="357188" y="2897153"/>
            <a:ext cx="3914775" cy="225028"/>
          </a:xfrm>
          <a:prstGeom prst="rect">
            <a:avLst/>
          </a:prstGeom>
          <a:noFill/>
          <a:ln/>
        </p:spPr>
        <p:txBody>
          <a:bodyPr wrap="none" lIns="0" tIns="0" rIns="0" bIns="0" rtlCol="0" anchor="t">
            <a:spAutoFit/>
          </a:bodyPr>
          <a:lstStyle/>
          <a:p>
            <a:pPr algn="l" indent="0" marL="0">
              <a:lnSpc>
                <a:spcPts val="1800"/>
              </a:lnSpc>
              <a:buNone/>
            </a:pPr>
            <a:r>
              <a:rPr lang="en-US" sz="1295" b="1" dirty="0">
                <a:solidFill>
                  <a:srgbClr val="1A2B49"/>
                </a:solidFill>
                <a:latin typeface="Inter" pitchFamily="34" charset="0"/>
                <a:ea typeface="Inter" pitchFamily="34" charset="-122"/>
                <a:cs typeface="Inter" pitchFamily="34" charset="-120"/>
              </a:rPr>
              <a:t>Dr. Javier C. Céspedes Suárez</a:t>
            </a:r>
            <a:endParaRPr lang="en-US" sz="1295" dirty="0"/>
          </a:p>
        </p:txBody>
      </p:sp>
      <p:sp>
        <p:nvSpPr>
          <p:cNvPr id="9" name="Text 5"/>
          <p:cNvSpPr/>
          <p:nvPr/>
        </p:nvSpPr>
        <p:spPr>
          <a:xfrm>
            <a:off x="357188" y="3165044"/>
            <a:ext cx="3914775" cy="36003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2563EB"/>
                </a:solidFill>
                <a:latin typeface="Inter" pitchFamily="34" charset="0"/>
                <a:ea typeface="Inter" pitchFamily="34" charset="-122"/>
                <a:cs typeface="Inter" pitchFamily="34" charset="-120"/>
              </a:rPr>
              <a:t>Especialista en Medicina Interna</a:t>
            </a:r>
            <a:pPr algn="l" indent="0" marL="0">
              <a:lnSpc>
                <a:spcPts val="1400"/>
              </a:lnSpc>
              <a:buNone/>
            </a:pPr>
            <a:r>
              <a:rPr lang="en-US" sz="942" dirty="0">
                <a:solidFill>
                  <a:srgbClr val="2563EB"/>
                </a:solidFill>
                <a:latin typeface="Inter" pitchFamily="34" charset="0"/>
                <a:ea typeface="Inter" pitchFamily="34" charset="-122"/>
                <a:cs typeface="Inter" pitchFamily="34" charset="-120"/>
              </a:rPr>
              <a:t>
</a:t>
            </a:r>
            <a:pPr algn="l" indent="0" marL="0">
              <a:lnSpc>
                <a:spcPts val="1400"/>
              </a:lnSpc>
              <a:buNone/>
            </a:pPr>
            <a:r>
              <a:rPr lang="en-US" sz="942" dirty="0">
                <a:solidFill>
                  <a:srgbClr val="2563EB"/>
                </a:solidFill>
                <a:latin typeface="Inter" pitchFamily="34" charset="0"/>
                <a:ea typeface="Inter" pitchFamily="34" charset="-122"/>
                <a:cs typeface="Inter" pitchFamily="34" charset="-120"/>
              </a:rPr>
              <a:t>y Ozonoterapia</a:t>
            </a:r>
            <a:endParaRPr lang="en-US" sz="942" dirty="0"/>
          </a:p>
        </p:txBody>
      </p:sp>
      <p:sp>
        <p:nvSpPr>
          <p:cNvPr id="10" name="Shape 6"/>
          <p:cNvSpPr/>
          <p:nvPr/>
        </p:nvSpPr>
        <p:spPr>
          <a:xfrm>
            <a:off x="357188" y="3739390"/>
            <a:ext cx="3914775" cy="300038"/>
          </a:xfrm>
          <a:prstGeom prst="rect">
            <a:avLst/>
          </a:prstGeom>
          <a:solidFill>
            <a:srgbClr val="F1F5F9"/>
          </a:solidFill>
          <a:ln/>
        </p:spPr>
      </p:sp>
      <p:sp>
        <p:nvSpPr>
          <p:cNvPr id="11" name="Shape 7"/>
          <p:cNvSpPr/>
          <p:nvPr/>
        </p:nvSpPr>
        <p:spPr>
          <a:xfrm>
            <a:off x="357188" y="3739390"/>
            <a:ext cx="28575" cy="300038"/>
          </a:xfrm>
          <a:prstGeom prst="rect">
            <a:avLst/>
          </a:prstGeom>
          <a:solidFill>
            <a:srgbClr val="38B2AC"/>
          </a:solidFill>
          <a:ln/>
        </p:spPr>
      </p:sp>
      <p:sp>
        <p:nvSpPr>
          <p:cNvPr id="12" name="Text 8"/>
          <p:cNvSpPr/>
          <p:nvPr/>
        </p:nvSpPr>
        <p:spPr>
          <a:xfrm>
            <a:off x="357188" y="3739390"/>
            <a:ext cx="3914775" cy="300038"/>
          </a:xfrm>
          <a:prstGeom prst="rect">
            <a:avLst/>
          </a:prstGeom>
          <a:noFill/>
          <a:ln/>
        </p:spPr>
        <p:txBody>
          <a:bodyPr wrap="square" lIns="153035" tIns="102108" rIns="153035" bIns="102108" rtlCol="0" anchor="t">
            <a:spAutoFit/>
          </a:bodyPr>
          <a:lstStyle/>
          <a:p>
            <a:pPr algn="l" indent="0" marL="0">
              <a:lnSpc>
                <a:spcPts val="1000"/>
              </a:lnSpc>
              <a:buNone/>
            </a:pPr>
            <a:r>
              <a:rPr lang="en-US" sz="734" b="1" dirty="0">
                <a:solidFill>
                  <a:srgbClr val="1A2B49"/>
                </a:solidFill>
                <a:latin typeface="Inter" pitchFamily="34" charset="0"/>
                <a:ea typeface="Inter" pitchFamily="34" charset="-122"/>
                <a:cs typeface="Inter" pitchFamily="34" charset="-120"/>
              </a:rPr>
              <a:t>1 cápsula cada 12 horas · 100% Natural</a:t>
            </a:r>
            <a:endParaRPr lang="en-US" sz="734" dirty="0"/>
          </a:p>
        </p:txBody>
      </p:sp>
      <p:sp>
        <p:nvSpPr>
          <p:cNvPr id="13" name="Shape 9"/>
          <p:cNvSpPr/>
          <p:nvPr/>
        </p:nvSpPr>
        <p:spPr>
          <a:xfrm>
            <a:off x="4572000" y="0"/>
            <a:ext cx="4572000" cy="5143500"/>
          </a:xfrm>
          <a:prstGeom prst="rect">
            <a:avLst/>
          </a:prstGeom>
          <a:solidFill>
            <a:srgbClr val="F8FAFC"/>
          </a:solidFill>
          <a:ln/>
        </p:spPr>
      </p:sp>
      <p:pic>
        <p:nvPicPr>
          <p:cNvPr id="14" name="Image 1" descr="preencoded.png">    </p:cNvPr>
          <p:cNvPicPr>
            <a:picLocks noChangeAspect="1"/>
          </p:cNvPicPr>
          <p:nvPr/>
        </p:nvPicPr>
        <p:blipFill>
          <a:blip r:embed="rId2"/>
          <a:stretch>
            <a:fillRect/>
          </a:stretch>
        </p:blipFill>
        <p:spPr>
          <a:xfrm>
            <a:off x="5857875" y="763488"/>
            <a:ext cx="2000250" cy="2214563"/>
          </a:xfrm>
          <a:prstGeom prst="rect">
            <a:avLst/>
          </a:prstGeom>
        </p:spPr>
      </p:pic>
      <p:sp>
        <p:nvSpPr>
          <p:cNvPr id="15" name="Shape 10"/>
          <p:cNvSpPr/>
          <p:nvPr/>
        </p:nvSpPr>
        <p:spPr>
          <a:xfrm>
            <a:off x="4861322" y="3187005"/>
            <a:ext cx="3993356" cy="198239"/>
          </a:xfrm>
          <a:prstGeom prst="rect">
            <a:avLst/>
          </a:prstGeom>
          <a:solidFill>
            <a:srgbClr val="FFFFFF"/>
          </a:solidFill>
          <a:ln/>
        </p:spPr>
      </p:sp>
      <p:sp>
        <p:nvSpPr>
          <p:cNvPr id="16" name="Shape 11"/>
          <p:cNvSpPr/>
          <p:nvPr/>
        </p:nvSpPr>
        <p:spPr>
          <a:xfrm>
            <a:off x="4861322" y="3187005"/>
            <a:ext cx="1539060" cy="198239"/>
          </a:xfrm>
          <a:prstGeom prst="rect">
            <a:avLst/>
          </a:prstGeom>
          <a:solidFill>
            <a:srgbClr val="1A2B49"/>
          </a:solidFill>
          <a:ln w="9144">
            <a:solidFill>
              <a:srgbClr val="CBD5E1"/>
            </a:solidFill>
            <a:prstDash val="solid"/>
          </a:ln>
        </p:spPr>
      </p:sp>
      <p:sp>
        <p:nvSpPr>
          <p:cNvPr id="17" name="Text 12"/>
          <p:cNvSpPr/>
          <p:nvPr/>
        </p:nvSpPr>
        <p:spPr>
          <a:xfrm>
            <a:off x="4861322" y="3187005"/>
            <a:ext cx="1539060"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Ingrediente Activo</a:t>
            </a:r>
            <a:endParaRPr lang="en-US" sz="584" dirty="0"/>
          </a:p>
        </p:txBody>
      </p:sp>
      <p:sp>
        <p:nvSpPr>
          <p:cNvPr id="18" name="Shape 13"/>
          <p:cNvSpPr/>
          <p:nvPr/>
        </p:nvSpPr>
        <p:spPr>
          <a:xfrm>
            <a:off x="6400381" y="3187005"/>
            <a:ext cx="932092" cy="198239"/>
          </a:xfrm>
          <a:prstGeom prst="rect">
            <a:avLst/>
          </a:prstGeom>
          <a:solidFill>
            <a:srgbClr val="1A2B49"/>
          </a:solidFill>
          <a:ln w="9144">
            <a:solidFill>
              <a:srgbClr val="CBD5E1"/>
            </a:solidFill>
            <a:prstDash val="solid"/>
          </a:ln>
        </p:spPr>
      </p:sp>
      <p:sp>
        <p:nvSpPr>
          <p:cNvPr id="19" name="Text 14"/>
          <p:cNvSpPr/>
          <p:nvPr/>
        </p:nvSpPr>
        <p:spPr>
          <a:xfrm>
            <a:off x="6400381" y="3187005"/>
            <a:ext cx="932092"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Dosis</a:t>
            </a:r>
            <a:endParaRPr lang="en-US" sz="584" dirty="0"/>
          </a:p>
        </p:txBody>
      </p:sp>
      <p:sp>
        <p:nvSpPr>
          <p:cNvPr id="20" name="Shape 15"/>
          <p:cNvSpPr/>
          <p:nvPr/>
        </p:nvSpPr>
        <p:spPr>
          <a:xfrm>
            <a:off x="7332473" y="3187005"/>
            <a:ext cx="1522205" cy="198239"/>
          </a:xfrm>
          <a:prstGeom prst="rect">
            <a:avLst/>
          </a:prstGeom>
          <a:solidFill>
            <a:srgbClr val="1A2B49"/>
          </a:solidFill>
          <a:ln w="9144">
            <a:solidFill>
              <a:srgbClr val="CBD5E1"/>
            </a:solidFill>
            <a:prstDash val="solid"/>
          </a:ln>
        </p:spPr>
      </p:sp>
      <p:sp>
        <p:nvSpPr>
          <p:cNvPr id="21" name="Text 16"/>
          <p:cNvSpPr/>
          <p:nvPr/>
        </p:nvSpPr>
        <p:spPr>
          <a:xfrm>
            <a:off x="7332473" y="3187005"/>
            <a:ext cx="1522205"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Función Principal</a:t>
            </a:r>
            <a:endParaRPr lang="en-US" sz="584" dirty="0"/>
          </a:p>
        </p:txBody>
      </p:sp>
      <p:sp>
        <p:nvSpPr>
          <p:cNvPr id="22" name="Shape 17"/>
          <p:cNvSpPr/>
          <p:nvPr/>
        </p:nvSpPr>
        <p:spPr>
          <a:xfrm>
            <a:off x="4861322" y="3381673"/>
            <a:ext cx="3993356" cy="198239"/>
          </a:xfrm>
          <a:prstGeom prst="rect">
            <a:avLst/>
          </a:prstGeom>
          <a:solidFill>
            <a:srgbClr val="FFFFFF"/>
          </a:solidFill>
          <a:ln/>
        </p:spPr>
      </p:sp>
      <p:sp>
        <p:nvSpPr>
          <p:cNvPr id="23" name="Text 18"/>
          <p:cNvSpPr/>
          <p:nvPr/>
        </p:nvSpPr>
        <p:spPr>
          <a:xfrm>
            <a:off x="4861322" y="3381673"/>
            <a:ext cx="1539060"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1A2B49"/>
                </a:solidFill>
                <a:latin typeface="Inter" pitchFamily="34" charset="0"/>
                <a:ea typeface="Inter" pitchFamily="34" charset="-122"/>
                <a:cs typeface="Inter" pitchFamily="34" charset="-120"/>
              </a:rPr>
              <a:t>UMP — Uridina 5'-Monofosfato</a:t>
            </a:r>
            <a:endParaRPr lang="en-US" sz="584" dirty="0"/>
          </a:p>
        </p:txBody>
      </p:sp>
      <p:sp>
        <p:nvSpPr>
          <p:cNvPr id="24" name="Text 19"/>
          <p:cNvSpPr/>
          <p:nvPr/>
        </p:nvSpPr>
        <p:spPr>
          <a:xfrm>
            <a:off x="6400381" y="3381673"/>
            <a:ext cx="932092" cy="198239"/>
          </a:xfrm>
          <a:prstGeom prst="rect">
            <a:avLst/>
          </a:prstGeom>
          <a:noFill/>
          <a:ln/>
        </p:spPr>
        <p:txBody>
          <a:bodyPr wrap="square" lIns="85090" tIns="51054" rIns="85090" bIns="51054" rtlCol="0" anchor="ctr">
            <a:spAutoFit/>
          </a:bodyPr>
          <a:lstStyle/>
          <a:p>
            <a:pPr algn="ctr" indent="0" marL="0">
              <a:lnSpc>
                <a:spcPts val="800"/>
              </a:lnSpc>
              <a:buNone/>
            </a:pPr>
            <a:r>
              <a:rPr lang="en-US" sz="584" b="1" dirty="0">
                <a:solidFill>
                  <a:srgbClr val="2563EB"/>
                </a:solidFill>
                <a:latin typeface="Inter" pitchFamily="34" charset="0"/>
                <a:ea typeface="Inter" pitchFamily="34" charset="-122"/>
                <a:cs typeface="Inter" pitchFamily="34" charset="-120"/>
              </a:rPr>
              <a:t>10 mg</a:t>
            </a:r>
            <a:endParaRPr lang="en-US" sz="584" dirty="0"/>
          </a:p>
        </p:txBody>
      </p:sp>
      <p:sp>
        <p:nvSpPr>
          <p:cNvPr id="25" name="Text 20"/>
          <p:cNvSpPr/>
          <p:nvPr/>
        </p:nvSpPr>
        <p:spPr>
          <a:xfrm>
            <a:off x="7332473" y="3381673"/>
            <a:ext cx="1522205" cy="198239"/>
          </a:xfrm>
          <a:prstGeom prst="rect">
            <a:avLst/>
          </a:prstGeom>
          <a:noFill/>
          <a:ln/>
        </p:spPr>
        <p:txBody>
          <a:bodyPr wrap="square" lIns="85090" tIns="51054" rIns="85090"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Precursor de la vaina de mielina</a:t>
            </a:r>
            <a:endParaRPr lang="en-US" sz="621" dirty="0"/>
          </a:p>
        </p:txBody>
      </p:sp>
      <p:sp>
        <p:nvSpPr>
          <p:cNvPr id="26" name="Shape 21"/>
          <p:cNvSpPr/>
          <p:nvPr/>
        </p:nvSpPr>
        <p:spPr>
          <a:xfrm>
            <a:off x="4861322" y="3579912"/>
            <a:ext cx="3993356" cy="198239"/>
          </a:xfrm>
          <a:prstGeom prst="rect">
            <a:avLst/>
          </a:prstGeom>
          <a:solidFill>
            <a:srgbClr val="F8FAFC"/>
          </a:solidFill>
          <a:ln/>
        </p:spPr>
      </p:sp>
      <p:sp>
        <p:nvSpPr>
          <p:cNvPr id="27" name="Text 22"/>
          <p:cNvSpPr/>
          <p:nvPr/>
        </p:nvSpPr>
        <p:spPr>
          <a:xfrm>
            <a:off x="4861322" y="3579912"/>
            <a:ext cx="1539060"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1A2B49"/>
                </a:solidFill>
                <a:latin typeface="Inter" pitchFamily="34" charset="0"/>
                <a:ea typeface="Inter" pitchFamily="34" charset="-122"/>
                <a:cs typeface="Inter" pitchFamily="34" charset="-120"/>
              </a:rPr>
              <a:t>CMP — Citidina 5'-Monofosfato</a:t>
            </a:r>
            <a:endParaRPr lang="en-US" sz="584" dirty="0"/>
          </a:p>
        </p:txBody>
      </p:sp>
      <p:sp>
        <p:nvSpPr>
          <p:cNvPr id="28" name="Text 23"/>
          <p:cNvSpPr/>
          <p:nvPr/>
        </p:nvSpPr>
        <p:spPr>
          <a:xfrm>
            <a:off x="6400381" y="3579912"/>
            <a:ext cx="932092" cy="198239"/>
          </a:xfrm>
          <a:prstGeom prst="rect">
            <a:avLst/>
          </a:prstGeom>
          <a:noFill/>
          <a:ln/>
        </p:spPr>
        <p:txBody>
          <a:bodyPr wrap="square" lIns="85090" tIns="51054" rIns="85090" bIns="51054" rtlCol="0" anchor="ctr">
            <a:spAutoFit/>
          </a:bodyPr>
          <a:lstStyle/>
          <a:p>
            <a:pPr algn="ctr" indent="0" marL="0">
              <a:lnSpc>
                <a:spcPts val="800"/>
              </a:lnSpc>
              <a:buNone/>
            </a:pPr>
            <a:r>
              <a:rPr lang="en-US" sz="584" b="1" dirty="0">
                <a:solidFill>
                  <a:srgbClr val="2563EB"/>
                </a:solidFill>
                <a:latin typeface="Inter" pitchFamily="34" charset="0"/>
                <a:ea typeface="Inter" pitchFamily="34" charset="-122"/>
                <a:cs typeface="Inter" pitchFamily="34" charset="-120"/>
              </a:rPr>
              <a:t>20 mg</a:t>
            </a:r>
            <a:endParaRPr lang="en-US" sz="584" dirty="0"/>
          </a:p>
        </p:txBody>
      </p:sp>
      <p:sp>
        <p:nvSpPr>
          <p:cNvPr id="29" name="Text 24"/>
          <p:cNvSpPr/>
          <p:nvPr/>
        </p:nvSpPr>
        <p:spPr>
          <a:xfrm>
            <a:off x="7332473" y="3579912"/>
            <a:ext cx="1522205" cy="198239"/>
          </a:xfrm>
          <a:prstGeom prst="rect">
            <a:avLst/>
          </a:prstGeom>
          <a:noFill/>
          <a:ln/>
        </p:spPr>
        <p:txBody>
          <a:bodyPr wrap="square" lIns="85090" tIns="51054" rIns="85090"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Síntesis de fosfolípidos</a:t>
            </a:r>
            <a:endParaRPr lang="en-US" sz="621" dirty="0"/>
          </a:p>
        </p:txBody>
      </p:sp>
      <p:sp>
        <p:nvSpPr>
          <p:cNvPr id="30" name="Shape 25"/>
          <p:cNvSpPr/>
          <p:nvPr/>
        </p:nvSpPr>
        <p:spPr>
          <a:xfrm>
            <a:off x="4861322" y="3778151"/>
            <a:ext cx="3993356" cy="198239"/>
          </a:xfrm>
          <a:prstGeom prst="rect">
            <a:avLst/>
          </a:prstGeom>
          <a:solidFill>
            <a:srgbClr val="FFFFFF"/>
          </a:solidFill>
          <a:ln/>
        </p:spPr>
      </p:sp>
      <p:sp>
        <p:nvSpPr>
          <p:cNvPr id="31" name="Text 26"/>
          <p:cNvSpPr/>
          <p:nvPr/>
        </p:nvSpPr>
        <p:spPr>
          <a:xfrm>
            <a:off x="4861322" y="3778151"/>
            <a:ext cx="1539060"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1A2B49"/>
                </a:solidFill>
                <a:latin typeface="Inter" pitchFamily="34" charset="0"/>
                <a:ea typeface="Inter" pitchFamily="34" charset="-122"/>
                <a:cs typeface="Inter" pitchFamily="34" charset="-120"/>
              </a:rPr>
              <a:t>Colina Bitartrato</a:t>
            </a:r>
            <a:endParaRPr lang="en-US" sz="584" dirty="0"/>
          </a:p>
        </p:txBody>
      </p:sp>
      <p:sp>
        <p:nvSpPr>
          <p:cNvPr id="32" name="Text 27"/>
          <p:cNvSpPr/>
          <p:nvPr/>
        </p:nvSpPr>
        <p:spPr>
          <a:xfrm>
            <a:off x="6400381" y="3778151"/>
            <a:ext cx="932092" cy="198239"/>
          </a:xfrm>
          <a:prstGeom prst="rect">
            <a:avLst/>
          </a:prstGeom>
          <a:noFill/>
          <a:ln/>
        </p:spPr>
        <p:txBody>
          <a:bodyPr wrap="square" lIns="85090" tIns="51054" rIns="85090" bIns="51054" rtlCol="0" anchor="ctr">
            <a:spAutoFit/>
          </a:bodyPr>
          <a:lstStyle/>
          <a:p>
            <a:pPr algn="ctr" indent="0" marL="0">
              <a:lnSpc>
                <a:spcPts val="800"/>
              </a:lnSpc>
              <a:buNone/>
            </a:pPr>
            <a:r>
              <a:rPr lang="en-US" sz="584" b="1" dirty="0">
                <a:solidFill>
                  <a:srgbClr val="2563EB"/>
                </a:solidFill>
                <a:latin typeface="Inter" pitchFamily="34" charset="0"/>
                <a:ea typeface="Inter" pitchFamily="34" charset="-122"/>
                <a:cs typeface="Inter" pitchFamily="34" charset="-120"/>
              </a:rPr>
              <a:t>500 mg</a:t>
            </a:r>
            <a:endParaRPr lang="en-US" sz="584" dirty="0"/>
          </a:p>
        </p:txBody>
      </p:sp>
      <p:sp>
        <p:nvSpPr>
          <p:cNvPr id="33" name="Text 28"/>
          <p:cNvSpPr/>
          <p:nvPr/>
        </p:nvSpPr>
        <p:spPr>
          <a:xfrm>
            <a:off x="7332473" y="3778151"/>
            <a:ext cx="1522205" cy="198239"/>
          </a:xfrm>
          <a:prstGeom prst="rect">
            <a:avLst/>
          </a:prstGeom>
          <a:noFill/>
          <a:ln/>
        </p:spPr>
        <p:txBody>
          <a:bodyPr wrap="square" lIns="85090" tIns="51054" rIns="85090"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Sustrato de la Vía Kennedy</a:t>
            </a:r>
            <a:endParaRPr lang="en-US" sz="621" dirty="0"/>
          </a:p>
        </p:txBody>
      </p:sp>
      <p:sp>
        <p:nvSpPr>
          <p:cNvPr id="34" name="Shape 29"/>
          <p:cNvSpPr/>
          <p:nvPr/>
        </p:nvSpPr>
        <p:spPr>
          <a:xfrm>
            <a:off x="4861322" y="3976390"/>
            <a:ext cx="3993356" cy="198239"/>
          </a:xfrm>
          <a:prstGeom prst="rect">
            <a:avLst/>
          </a:prstGeom>
          <a:solidFill>
            <a:srgbClr val="F8FAFC"/>
          </a:solidFill>
          <a:ln/>
        </p:spPr>
      </p:sp>
      <p:sp>
        <p:nvSpPr>
          <p:cNvPr id="35" name="Text 30"/>
          <p:cNvSpPr/>
          <p:nvPr/>
        </p:nvSpPr>
        <p:spPr>
          <a:xfrm>
            <a:off x="4861322" y="3976390"/>
            <a:ext cx="1539060"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1A2B49"/>
                </a:solidFill>
                <a:latin typeface="Inter" pitchFamily="34" charset="0"/>
                <a:ea typeface="Inter" pitchFamily="34" charset="-122"/>
                <a:cs typeface="Inter" pitchFamily="34" charset="-120"/>
              </a:rPr>
              <a:t>Ácido Alfa-Lipoico</a:t>
            </a:r>
            <a:endParaRPr lang="en-US" sz="584" dirty="0"/>
          </a:p>
        </p:txBody>
      </p:sp>
      <p:sp>
        <p:nvSpPr>
          <p:cNvPr id="36" name="Text 31"/>
          <p:cNvSpPr/>
          <p:nvPr/>
        </p:nvSpPr>
        <p:spPr>
          <a:xfrm>
            <a:off x="6400381" y="3976390"/>
            <a:ext cx="932092" cy="198239"/>
          </a:xfrm>
          <a:prstGeom prst="rect">
            <a:avLst/>
          </a:prstGeom>
          <a:noFill/>
          <a:ln/>
        </p:spPr>
        <p:txBody>
          <a:bodyPr wrap="square" lIns="85090" tIns="51054" rIns="85090" bIns="51054" rtlCol="0" anchor="ctr">
            <a:spAutoFit/>
          </a:bodyPr>
          <a:lstStyle/>
          <a:p>
            <a:pPr algn="ctr" indent="0" marL="0">
              <a:lnSpc>
                <a:spcPts val="800"/>
              </a:lnSpc>
              <a:buNone/>
            </a:pPr>
            <a:r>
              <a:rPr lang="en-US" sz="584" b="1" dirty="0">
                <a:solidFill>
                  <a:srgbClr val="2563EB"/>
                </a:solidFill>
                <a:latin typeface="Inter" pitchFamily="34" charset="0"/>
                <a:ea typeface="Inter" pitchFamily="34" charset="-122"/>
                <a:cs typeface="Inter" pitchFamily="34" charset="-120"/>
              </a:rPr>
              <a:t>200 mg</a:t>
            </a:r>
            <a:endParaRPr lang="en-US" sz="584" dirty="0"/>
          </a:p>
        </p:txBody>
      </p:sp>
      <p:sp>
        <p:nvSpPr>
          <p:cNvPr id="37" name="Text 32"/>
          <p:cNvSpPr/>
          <p:nvPr/>
        </p:nvSpPr>
        <p:spPr>
          <a:xfrm>
            <a:off x="7332473" y="3976390"/>
            <a:ext cx="1522205" cy="198239"/>
          </a:xfrm>
          <a:prstGeom prst="rect">
            <a:avLst/>
          </a:prstGeom>
          <a:noFill/>
          <a:ln/>
        </p:spPr>
        <p:txBody>
          <a:bodyPr wrap="square" lIns="85090" tIns="51054" rIns="85090"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Antioxidante neuroprotector</a:t>
            </a:r>
            <a:endParaRPr lang="en-US" sz="621" dirty="0"/>
          </a:p>
        </p:txBody>
      </p:sp>
      <p:sp>
        <p:nvSpPr>
          <p:cNvPr id="38" name="Shape 33"/>
          <p:cNvSpPr/>
          <p:nvPr/>
        </p:nvSpPr>
        <p:spPr>
          <a:xfrm>
            <a:off x="4861322" y="4174629"/>
            <a:ext cx="3993356" cy="198239"/>
          </a:xfrm>
          <a:prstGeom prst="rect">
            <a:avLst/>
          </a:prstGeom>
          <a:solidFill>
            <a:srgbClr val="FFFFFF"/>
          </a:solidFill>
          <a:ln/>
        </p:spPr>
      </p:sp>
      <p:sp>
        <p:nvSpPr>
          <p:cNvPr id="39" name="Text 34"/>
          <p:cNvSpPr/>
          <p:nvPr/>
        </p:nvSpPr>
        <p:spPr>
          <a:xfrm>
            <a:off x="4861322" y="4174629"/>
            <a:ext cx="1539060" cy="198239"/>
          </a:xfrm>
          <a:prstGeom prst="rect">
            <a:avLst/>
          </a:prstGeom>
          <a:noFill/>
          <a:ln/>
        </p:spPr>
        <p:txBody>
          <a:bodyPr wrap="square" lIns="85090" tIns="51054" rIns="85090" bIns="51054" rtlCol="0" anchor="ctr">
            <a:spAutoFit/>
          </a:bodyPr>
          <a:lstStyle/>
          <a:p>
            <a:pPr algn="l" indent="0" marL="0">
              <a:lnSpc>
                <a:spcPts val="800"/>
              </a:lnSpc>
              <a:buNone/>
            </a:pPr>
            <a:r>
              <a:rPr lang="en-US" sz="584" b="1" dirty="0">
                <a:solidFill>
                  <a:srgbClr val="1A2B49"/>
                </a:solidFill>
                <a:latin typeface="Inter" pitchFamily="34" charset="0"/>
                <a:ea typeface="Inter" pitchFamily="34" charset="-122"/>
                <a:cs typeface="Inter" pitchFamily="34" charset="-120"/>
              </a:rPr>
              <a:t>Vitamina B1 · B6 · B12</a:t>
            </a:r>
            <a:endParaRPr lang="en-US" sz="584" dirty="0"/>
          </a:p>
        </p:txBody>
      </p:sp>
      <p:sp>
        <p:nvSpPr>
          <p:cNvPr id="40" name="Text 35"/>
          <p:cNvSpPr/>
          <p:nvPr/>
        </p:nvSpPr>
        <p:spPr>
          <a:xfrm>
            <a:off x="6400381" y="4174629"/>
            <a:ext cx="932092" cy="198239"/>
          </a:xfrm>
          <a:prstGeom prst="rect">
            <a:avLst/>
          </a:prstGeom>
          <a:noFill/>
          <a:ln/>
        </p:spPr>
        <p:txBody>
          <a:bodyPr wrap="square" lIns="85090" tIns="51054" rIns="85090" bIns="51054" rtlCol="0" anchor="ctr">
            <a:spAutoFit/>
          </a:bodyPr>
          <a:lstStyle/>
          <a:p>
            <a:pPr algn="ctr" indent="0" marL="0">
              <a:lnSpc>
                <a:spcPts val="800"/>
              </a:lnSpc>
              <a:buNone/>
            </a:pPr>
            <a:r>
              <a:rPr lang="en-US" sz="584" b="1" dirty="0">
                <a:solidFill>
                  <a:srgbClr val="2563EB"/>
                </a:solidFill>
                <a:latin typeface="Inter" pitchFamily="34" charset="0"/>
                <a:ea typeface="Inter" pitchFamily="34" charset="-122"/>
                <a:cs typeface="Inter" pitchFamily="34" charset="-120"/>
              </a:rPr>
              <a:t>10/6 mg · 2,5 mcg</a:t>
            </a:r>
            <a:endParaRPr lang="en-US" sz="584" dirty="0"/>
          </a:p>
        </p:txBody>
      </p:sp>
      <p:sp>
        <p:nvSpPr>
          <p:cNvPr id="41" name="Text 36"/>
          <p:cNvSpPr/>
          <p:nvPr/>
        </p:nvSpPr>
        <p:spPr>
          <a:xfrm>
            <a:off x="7332473" y="4174629"/>
            <a:ext cx="1522205" cy="198239"/>
          </a:xfrm>
          <a:prstGeom prst="rect">
            <a:avLst/>
          </a:prstGeom>
          <a:noFill/>
          <a:ln/>
        </p:spPr>
        <p:txBody>
          <a:bodyPr wrap="square" lIns="85090" tIns="51054" rIns="85090"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Energía y reparación neuronal</a:t>
            </a:r>
            <a:endParaRPr lang="en-US" sz="62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552759"/>
          </a:xfrm>
          <a:prstGeom prst="rect">
            <a:avLst/>
          </a:prstGeom>
        </p:spPr>
      </p:pic>
      <p:sp>
        <p:nvSpPr>
          <p:cNvPr id="4" name="Shape 0"/>
          <p:cNvSpPr/>
          <p:nvPr/>
        </p:nvSpPr>
        <p:spPr>
          <a:xfrm>
            <a:off x="285750" y="285750"/>
            <a:ext cx="8572500" cy="571500"/>
          </a:xfrm>
          <a:prstGeom prst="rect">
            <a:avLst/>
          </a:prstGeom>
          <a:solidFill>
            <a:srgbClr val="000000">
              <a:alpha val="0"/>
            </a:srgbClr>
          </a:solidFill>
          <a:ln/>
        </p:spPr>
      </p:sp>
      <p:sp>
        <p:nvSpPr>
          <p:cNvPr id="5" name="Shape 1"/>
          <p:cNvSpPr/>
          <p:nvPr/>
        </p:nvSpPr>
        <p:spPr>
          <a:xfrm>
            <a:off x="285750" y="842963"/>
            <a:ext cx="8572500" cy="14288"/>
          </a:xfrm>
          <a:prstGeom prst="rect">
            <a:avLst/>
          </a:prstGeom>
          <a:solidFill>
            <a:srgbClr val="1A2B49"/>
          </a:solidFill>
          <a:ln/>
        </p:spPr>
      </p:sp>
      <p:sp>
        <p:nvSpPr>
          <p:cNvPr id="6" name="Text 2"/>
          <p:cNvSpPr/>
          <p:nvPr/>
        </p:nvSpPr>
        <p:spPr>
          <a:xfrm>
            <a:off x="285750" y="285750"/>
            <a:ext cx="8572500" cy="276820"/>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1A2B49"/>
                </a:solidFill>
                <a:latin typeface="Inter" pitchFamily="34" charset="0"/>
                <a:ea typeface="Inter" pitchFamily="34" charset="-122"/>
                <a:cs typeface="Inter" pitchFamily="34" charset="-120"/>
              </a:rPr>
              <a:t>Los Nucleótidos: El Corazón de la Fórmula</a:t>
            </a:r>
            <a:endParaRPr lang="en-US" sz="1602" dirty="0"/>
          </a:p>
        </p:txBody>
      </p:sp>
      <p:sp>
        <p:nvSpPr>
          <p:cNvPr id="7" name="Text 3"/>
          <p:cNvSpPr/>
          <p:nvPr/>
        </p:nvSpPr>
        <p:spPr>
          <a:xfrm>
            <a:off x="285750" y="598289"/>
            <a:ext cx="8572500"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38B2AC"/>
                </a:solidFill>
                <a:latin typeface="Inter" pitchFamily="34" charset="0"/>
                <a:ea typeface="Inter" pitchFamily="34" charset="-122"/>
                <a:cs typeface="Inter" pitchFamily="34" charset="-120"/>
              </a:rPr>
              <a:t>UMP y CMP activan la Vía Kennedy para fabricar nueva mielina</a:t>
            </a:r>
            <a:endParaRPr lang="en-US" sz="1050" dirty="0"/>
          </a:p>
        </p:txBody>
      </p:sp>
      <p:sp>
        <p:nvSpPr>
          <p:cNvPr id="8" name="Text 4"/>
          <p:cNvSpPr/>
          <p:nvPr/>
        </p:nvSpPr>
        <p:spPr>
          <a:xfrm>
            <a:off x="285750" y="985838"/>
            <a:ext cx="4179094" cy="5143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334155"/>
                </a:solidFill>
                <a:latin typeface="Inter" pitchFamily="34" charset="0"/>
                <a:ea typeface="Inter" pitchFamily="34" charset="-122"/>
                <a:cs typeface="Inter" pitchFamily="34" charset="-120"/>
              </a:rPr>
              <a:t>La vaina de mielina está compuesta en su mayor parte por </a:t>
            </a:r>
            <a:pPr algn="l" indent="0" marL="0">
              <a:lnSpc>
                <a:spcPts val="1400"/>
              </a:lnSpc>
              <a:buNone/>
            </a:pPr>
            <a:r>
              <a:rPr lang="en-US" sz="784" b="1" dirty="0">
                <a:solidFill>
                  <a:srgbClr val="334155"/>
                </a:solidFill>
                <a:latin typeface="Inter" pitchFamily="34" charset="0"/>
                <a:ea typeface="Inter" pitchFamily="34" charset="-122"/>
                <a:cs typeface="Inter" pitchFamily="34" charset="-120"/>
              </a:rPr>
              <a:t>fosfolípidos</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 Para </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sintetizarlos, el organismo depende de una ruta metabólica fundamental: la </a:t>
            </a:r>
            <a:pPr algn="l" indent="0" marL="0">
              <a:lnSpc>
                <a:spcPts val="1400"/>
              </a:lnSpc>
              <a:buNone/>
            </a:pPr>
            <a:r>
              <a:rPr lang="en-US" sz="784" b="1" dirty="0">
                <a:solidFill>
                  <a:srgbClr val="334155"/>
                </a:solidFill>
                <a:latin typeface="Inter" pitchFamily="34" charset="0"/>
                <a:ea typeface="Inter" pitchFamily="34" charset="-122"/>
                <a:cs typeface="Inter" pitchFamily="34" charset="-120"/>
              </a:rPr>
              <a:t>Vía Kennedy (CDP-Colina)</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a:t>
            </a:r>
            <a:endParaRPr lang="en-US" sz="834" dirty="0"/>
          </a:p>
        </p:txBody>
      </p:sp>
      <p:sp>
        <p:nvSpPr>
          <p:cNvPr id="9" name="Text 5"/>
          <p:cNvSpPr/>
          <p:nvPr/>
        </p:nvSpPr>
        <p:spPr>
          <a:xfrm>
            <a:off x="285750" y="1607344"/>
            <a:ext cx="4179094" cy="5143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334155"/>
                </a:solidFill>
                <a:latin typeface="Inter" pitchFamily="34" charset="0"/>
                <a:ea typeface="Inter" pitchFamily="34" charset="-122"/>
                <a:cs typeface="Inter" pitchFamily="34" charset="-120"/>
              </a:rPr>
              <a:t>Los nucleótidos UMP y CMP son los únicos sustratos que pueden poner en marcha esta vía. Sin ellos, la célula de Schwann no tiene el material necesario para reconstruir la mielina dañada.</a:t>
            </a:r>
            <a:endParaRPr lang="en-US" sz="834" dirty="0"/>
          </a:p>
        </p:txBody>
      </p:sp>
      <p:sp>
        <p:nvSpPr>
          <p:cNvPr id="10" name="Shape 6"/>
          <p:cNvSpPr/>
          <p:nvPr/>
        </p:nvSpPr>
        <p:spPr>
          <a:xfrm>
            <a:off x="285750" y="2228850"/>
            <a:ext cx="4179094" cy="1348662"/>
          </a:xfrm>
          <a:prstGeom prst="rect">
            <a:avLst/>
          </a:prstGeom>
          <a:solidFill>
            <a:srgbClr val="F8FAFC"/>
          </a:solidFill>
          <a:ln w="9144">
            <a:solidFill>
              <a:srgbClr val="CBD5E1"/>
            </a:solidFill>
            <a:prstDash val="solid"/>
          </a:ln>
        </p:spPr>
      </p:sp>
      <p:sp>
        <p:nvSpPr>
          <p:cNvPr id="11" name="Text 7"/>
          <p:cNvSpPr/>
          <p:nvPr/>
        </p:nvSpPr>
        <p:spPr>
          <a:xfrm>
            <a:off x="285750" y="2228850"/>
            <a:ext cx="4179094" cy="1348662"/>
          </a:xfrm>
          <a:prstGeom prst="rect">
            <a:avLst/>
          </a:prstGeom>
          <a:noFill/>
          <a:ln/>
        </p:spPr>
        <p:txBody>
          <a:bodyPr wrap="square" lIns="127508" tIns="127508" rIns="127508" bIns="127508" rtlCol="0" anchor="t">
            <a:spAutoFit/>
          </a:bodyPr>
          <a:lstStyle/>
          <a:p>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UMP → UDP → UTP</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 Colina-fosfato</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CDP-Colina (paso limitante)</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 Diacilglicerol (DAG)</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FOSFATIDILCOLINA → VAINA DE MIELINA</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
</a:t>
            </a:r>
            <a:pPr algn="l" indent="0" marL="0">
              <a:lnSpc>
                <a:spcPts val="1300"/>
              </a:lnSpc>
              <a:buNone/>
            </a:pPr>
            <a:r>
              <a:rPr lang="en-US" sz="727" dirty="0">
                <a:solidFill>
                  <a:srgbClr val="1A2B49"/>
                </a:solidFill>
                <a:latin typeface="monospace" pitchFamily="34" charset="0"/>
                <a:ea typeface="monospace" pitchFamily="34" charset="-122"/>
                <a:cs typeface="monospace" pitchFamily="34" charset="-120"/>
              </a:rPr>
              <a:t>CMP (reciclado)</a:t>
            </a:r>
            <a:endParaRPr lang="en-US" sz="727" dirty="0"/>
          </a:p>
        </p:txBody>
      </p:sp>
      <p:sp>
        <p:nvSpPr>
          <p:cNvPr id="12" name="Text 8"/>
          <p:cNvSpPr/>
          <p:nvPr/>
        </p:nvSpPr>
        <p:spPr>
          <a:xfrm>
            <a:off x="285750" y="3670381"/>
            <a:ext cx="4179094" cy="150019"/>
          </a:xfrm>
          <a:prstGeom prst="rect">
            <a:avLst/>
          </a:prstGeom>
          <a:noFill/>
          <a:ln/>
        </p:spPr>
        <p:txBody>
          <a:bodyPr wrap="none" lIns="0" tIns="0" rIns="0" bIns="0" rtlCol="0" anchor="t">
            <a:spAutoFit/>
          </a:bodyPr>
          <a:lstStyle/>
          <a:p>
            <a:pPr algn="l" indent="0" marL="0">
              <a:lnSpc>
                <a:spcPts val="1200"/>
              </a:lnSpc>
              <a:buNone/>
            </a:pPr>
            <a:r>
              <a:rPr lang="en-US" sz="683" b="1" dirty="0">
                <a:solidFill>
                  <a:srgbClr val="1A2B49"/>
                </a:solidFill>
                <a:latin typeface="Inter" pitchFamily="34" charset="0"/>
                <a:ea typeface="Inter" pitchFamily="34" charset="-122"/>
                <a:cs typeface="Inter" pitchFamily="34" charset="-120"/>
              </a:rPr>
              <a:t>Acción directa sobre las Células de Schwann (receptores P2Y):</a:t>
            </a:r>
            <a:endParaRPr lang="en-US" sz="683" dirty="0"/>
          </a:p>
        </p:txBody>
      </p:sp>
      <p:sp>
        <p:nvSpPr>
          <p:cNvPr id="13" name="Text 9"/>
          <p:cNvSpPr/>
          <p:nvPr/>
        </p:nvSpPr>
        <p:spPr>
          <a:xfrm>
            <a:off x="285750" y="3891837"/>
            <a:ext cx="4179094" cy="121444"/>
          </a:xfrm>
          <a:prstGeom prst="rect">
            <a:avLst/>
          </a:prstGeom>
          <a:noFill/>
          <a:ln/>
        </p:spPr>
        <p:txBody>
          <a:bodyPr wrap="none" lIns="127508" tIns="0" rIns="0" bIns="0" rtlCol="0" anchor="t">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Proliferación y diferenciación celular acelerada</a:t>
            </a:r>
            <a:endParaRPr lang="en-US" sz="727" dirty="0"/>
          </a:p>
        </p:txBody>
      </p:sp>
      <p:sp>
        <p:nvSpPr>
          <p:cNvPr id="14" name="Text 10"/>
          <p:cNvSpPr/>
          <p:nvPr/>
        </p:nvSpPr>
        <p:spPr>
          <a:xfrm>
            <a:off x="285750" y="4070431"/>
            <a:ext cx="4179094" cy="121444"/>
          </a:xfrm>
          <a:prstGeom prst="rect">
            <a:avLst/>
          </a:prstGeom>
          <a:noFill/>
          <a:ln/>
        </p:spPr>
        <p:txBody>
          <a:bodyPr wrap="none" lIns="127508" tIns="0" rIns="0" bIns="0" rtlCol="0" anchor="t">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Reorganización del citoesqueleto para envolver el axón</a:t>
            </a:r>
            <a:endParaRPr lang="en-US" sz="727" dirty="0"/>
          </a:p>
        </p:txBody>
      </p:sp>
      <p:sp>
        <p:nvSpPr>
          <p:cNvPr id="15" name="Text 11"/>
          <p:cNvSpPr/>
          <p:nvPr/>
        </p:nvSpPr>
        <p:spPr>
          <a:xfrm>
            <a:off x="285750" y="4249024"/>
            <a:ext cx="4179094" cy="121444"/>
          </a:xfrm>
          <a:prstGeom prst="rect">
            <a:avLst/>
          </a:prstGeom>
          <a:noFill/>
          <a:ln/>
        </p:spPr>
        <p:txBody>
          <a:bodyPr wrap="none" lIns="127508" tIns="0" rIns="0" bIns="0" rtlCol="0" anchor="t">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Síntesis de proteínas de mielina (MBP, PMP22)</a:t>
            </a:r>
            <a:endParaRPr lang="en-US" sz="727" dirty="0"/>
          </a:p>
        </p:txBody>
      </p:sp>
      <p:sp>
        <p:nvSpPr>
          <p:cNvPr id="16" name="Text 12"/>
          <p:cNvSpPr/>
          <p:nvPr/>
        </p:nvSpPr>
        <p:spPr>
          <a:xfrm>
            <a:off x="285750" y="4427618"/>
            <a:ext cx="4179094" cy="121444"/>
          </a:xfrm>
          <a:prstGeom prst="rect">
            <a:avLst/>
          </a:prstGeom>
          <a:noFill/>
          <a:ln/>
        </p:spPr>
        <p:txBody>
          <a:bodyPr wrap="none" lIns="127508" tIns="0" rIns="0" bIns="0" rtlCol="0" anchor="t">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Inhibición de la transmisión del dolor en el asta dorsal espinal</a:t>
            </a:r>
            <a:endParaRPr lang="en-US" sz="727" dirty="0"/>
          </a:p>
        </p:txBody>
      </p:sp>
      <p:sp>
        <p:nvSpPr>
          <p:cNvPr id="17" name="Text 13"/>
          <p:cNvSpPr/>
          <p:nvPr/>
        </p:nvSpPr>
        <p:spPr>
          <a:xfrm>
            <a:off x="285750" y="3913268"/>
            <a:ext cx="43169" cy="87511"/>
          </a:xfrm>
          <a:prstGeom prst="rect">
            <a:avLst/>
          </a:prstGeom>
          <a:noFill/>
          <a:ln/>
        </p:spPr>
        <p:txBody>
          <a:bodyPr wrap="none" lIns="0" tIns="0" rIns="0" bIns="0" rtlCol="0" anchor="t">
            <a:spAutoFit/>
          </a:bodyPr>
          <a:lstStyle/>
          <a:p>
            <a:pPr algn="l" indent="0" marL="0">
              <a:lnSpc>
                <a:spcPts val="700"/>
              </a:lnSpc>
              <a:buNone/>
            </a:pPr>
            <a:r>
              <a:rPr lang="en-US" sz="516" dirty="0">
                <a:solidFill>
                  <a:srgbClr val="2563EB"/>
                </a:solidFill>
                <a:latin typeface="Inter" pitchFamily="34" charset="0"/>
                <a:ea typeface="Inter" pitchFamily="34" charset="-122"/>
                <a:cs typeface="Inter" pitchFamily="34" charset="-120"/>
              </a:rPr>
              <a:t>■</a:t>
            </a:r>
            <a:endParaRPr lang="en-US" sz="516" dirty="0"/>
          </a:p>
        </p:txBody>
      </p:sp>
      <p:sp>
        <p:nvSpPr>
          <p:cNvPr id="18" name="Text 14"/>
          <p:cNvSpPr/>
          <p:nvPr/>
        </p:nvSpPr>
        <p:spPr>
          <a:xfrm>
            <a:off x="285750" y="4091862"/>
            <a:ext cx="43169" cy="87511"/>
          </a:xfrm>
          <a:prstGeom prst="rect">
            <a:avLst/>
          </a:prstGeom>
          <a:noFill/>
          <a:ln/>
        </p:spPr>
        <p:txBody>
          <a:bodyPr wrap="none" lIns="0" tIns="0" rIns="0" bIns="0" rtlCol="0" anchor="t">
            <a:spAutoFit/>
          </a:bodyPr>
          <a:lstStyle/>
          <a:p>
            <a:pPr algn="l" indent="0" marL="0">
              <a:lnSpc>
                <a:spcPts val="700"/>
              </a:lnSpc>
              <a:buNone/>
            </a:pPr>
            <a:r>
              <a:rPr lang="en-US" sz="516" dirty="0">
                <a:solidFill>
                  <a:srgbClr val="2563EB"/>
                </a:solidFill>
                <a:latin typeface="Inter" pitchFamily="34" charset="0"/>
                <a:ea typeface="Inter" pitchFamily="34" charset="-122"/>
                <a:cs typeface="Inter" pitchFamily="34" charset="-120"/>
              </a:rPr>
              <a:t>■</a:t>
            </a:r>
            <a:endParaRPr lang="en-US" sz="516" dirty="0"/>
          </a:p>
        </p:txBody>
      </p:sp>
      <p:sp>
        <p:nvSpPr>
          <p:cNvPr id="19" name="Text 15"/>
          <p:cNvSpPr/>
          <p:nvPr/>
        </p:nvSpPr>
        <p:spPr>
          <a:xfrm>
            <a:off x="285750" y="4270456"/>
            <a:ext cx="43169" cy="87511"/>
          </a:xfrm>
          <a:prstGeom prst="rect">
            <a:avLst/>
          </a:prstGeom>
          <a:noFill/>
          <a:ln/>
        </p:spPr>
        <p:txBody>
          <a:bodyPr wrap="none" lIns="0" tIns="0" rIns="0" bIns="0" rtlCol="0" anchor="t">
            <a:spAutoFit/>
          </a:bodyPr>
          <a:lstStyle/>
          <a:p>
            <a:pPr algn="l" indent="0" marL="0">
              <a:lnSpc>
                <a:spcPts val="700"/>
              </a:lnSpc>
              <a:buNone/>
            </a:pPr>
            <a:r>
              <a:rPr lang="en-US" sz="516" dirty="0">
                <a:solidFill>
                  <a:srgbClr val="2563EB"/>
                </a:solidFill>
                <a:latin typeface="Inter" pitchFamily="34" charset="0"/>
                <a:ea typeface="Inter" pitchFamily="34" charset="-122"/>
                <a:cs typeface="Inter" pitchFamily="34" charset="-120"/>
              </a:rPr>
              <a:t>■</a:t>
            </a:r>
            <a:endParaRPr lang="en-US" sz="516" dirty="0"/>
          </a:p>
        </p:txBody>
      </p:sp>
      <p:sp>
        <p:nvSpPr>
          <p:cNvPr id="20" name="Text 16"/>
          <p:cNvSpPr/>
          <p:nvPr/>
        </p:nvSpPr>
        <p:spPr>
          <a:xfrm>
            <a:off x="285750" y="4449049"/>
            <a:ext cx="43169" cy="87511"/>
          </a:xfrm>
          <a:prstGeom prst="rect">
            <a:avLst/>
          </a:prstGeom>
          <a:noFill/>
          <a:ln/>
        </p:spPr>
        <p:txBody>
          <a:bodyPr wrap="none" lIns="0" tIns="0" rIns="0" bIns="0" rtlCol="0" anchor="t">
            <a:spAutoFit/>
          </a:bodyPr>
          <a:lstStyle/>
          <a:p>
            <a:pPr algn="l" indent="0" marL="0">
              <a:lnSpc>
                <a:spcPts val="700"/>
              </a:lnSpc>
              <a:buNone/>
            </a:pPr>
            <a:r>
              <a:rPr lang="en-US" sz="516" dirty="0">
                <a:solidFill>
                  <a:srgbClr val="2563EB"/>
                </a:solidFill>
                <a:latin typeface="Inter" pitchFamily="34" charset="0"/>
                <a:ea typeface="Inter" pitchFamily="34" charset="-122"/>
                <a:cs typeface="Inter" pitchFamily="34" charset="-120"/>
              </a:rPr>
              <a:t>■</a:t>
            </a:r>
            <a:endParaRPr lang="en-US" sz="516" dirty="0"/>
          </a:p>
        </p:txBody>
      </p:sp>
      <p:pic>
        <p:nvPicPr>
          <p:cNvPr id="21" name="Image 1" descr="preencoded.png">    </p:cNvPr>
          <p:cNvPicPr>
            <a:picLocks noChangeAspect="1"/>
          </p:cNvPicPr>
          <p:nvPr/>
        </p:nvPicPr>
        <p:blipFill>
          <a:blip r:embed="rId2"/>
          <a:stretch>
            <a:fillRect/>
          </a:stretch>
        </p:blipFill>
        <p:spPr>
          <a:xfrm>
            <a:off x="4679156" y="985838"/>
            <a:ext cx="4179094" cy="2857500"/>
          </a:xfrm>
          <a:prstGeom prst="rect">
            <a:avLst/>
          </a:prstGeom>
        </p:spPr>
      </p:pic>
      <p:sp>
        <p:nvSpPr>
          <p:cNvPr id="22" name="Shape 17"/>
          <p:cNvSpPr/>
          <p:nvPr/>
        </p:nvSpPr>
        <p:spPr>
          <a:xfrm>
            <a:off x="285750" y="4749087"/>
            <a:ext cx="8572500" cy="489347"/>
          </a:xfrm>
          <a:prstGeom prst="rect">
            <a:avLst/>
          </a:prstGeom>
          <a:solidFill>
            <a:srgbClr val="E0F2FE"/>
          </a:solidFill>
          <a:ln/>
        </p:spPr>
      </p:sp>
      <p:sp>
        <p:nvSpPr>
          <p:cNvPr id="23" name="Shape 18"/>
          <p:cNvSpPr/>
          <p:nvPr/>
        </p:nvSpPr>
        <p:spPr>
          <a:xfrm>
            <a:off x="285750" y="4749087"/>
            <a:ext cx="28575" cy="489347"/>
          </a:xfrm>
          <a:prstGeom prst="rect">
            <a:avLst/>
          </a:prstGeom>
          <a:solidFill>
            <a:srgbClr val="2563EB"/>
          </a:solidFill>
          <a:ln/>
        </p:spPr>
      </p:sp>
      <p:sp>
        <p:nvSpPr>
          <p:cNvPr id="24" name="Text 19"/>
          <p:cNvSpPr/>
          <p:nvPr/>
        </p:nvSpPr>
        <p:spPr>
          <a:xfrm>
            <a:off x="285750" y="4749087"/>
            <a:ext cx="8572500" cy="489347"/>
          </a:xfrm>
          <a:prstGeom prst="rect">
            <a:avLst/>
          </a:prstGeom>
          <a:noFill/>
          <a:ln/>
        </p:spPr>
        <p:txBody>
          <a:bodyPr wrap="square" lIns="127508" tIns="127508" rIns="127508" bIns="127508" rtlCol="0" anchor="t">
            <a:spAutoFit/>
          </a:bodyPr>
          <a:lstStyle/>
          <a:p>
            <a:pPr algn="l" indent="0" marL="0">
              <a:lnSpc>
                <a:spcPts val="1100"/>
              </a:lnSpc>
              <a:buNone/>
            </a:pPr>
            <a:pPr algn="l" indent="0" marL="0">
              <a:lnSpc>
                <a:spcPts val="1100"/>
              </a:lnSpc>
              <a:buNone/>
            </a:pPr>
            <a:r>
              <a:rPr lang="en-US" sz="784" b="1" dirty="0">
                <a:solidFill>
                  <a:srgbClr val="1A2B49"/>
                </a:solidFill>
                <a:latin typeface="Inter" pitchFamily="34" charset="0"/>
                <a:ea typeface="Inter" pitchFamily="34" charset="-122"/>
                <a:cs typeface="Inter" pitchFamily="34" charset="-120"/>
              </a:rPr>
              <a:t>Dato clave:</a:t>
            </a:r>
            <a:pPr algn="l" indent="0" marL="0">
              <a:lnSpc>
                <a:spcPts val="1100"/>
              </a:lnSpc>
              <a:buNone/>
            </a:pPr>
            <a:r>
              <a:rPr lang="en-US" sz="834" dirty="0">
                <a:solidFill>
                  <a:srgbClr val="334155"/>
                </a:solidFill>
                <a:latin typeface="Inter" pitchFamily="34" charset="0"/>
                <a:ea typeface="Inter" pitchFamily="34" charset="-122"/>
                <a:cs typeface="Inter" pitchFamily="34" charset="-120"/>
              </a:rPr>
              <a:t> Estudio doble ciego, n=400 pacientes (Goldberg et al., 2017): La combinación UTP+CMP+B12 demostró superioridad estadísticamente </a:t>
            </a:r>
            <a:pPr algn="l" indent="0" marL="0">
              <a:lnSpc>
                <a:spcPts val="1100"/>
              </a:lnSpc>
              <a:buNone/>
            </a:pPr>
            <a:r>
              <a:rPr lang="en-US" sz="834" dirty="0">
                <a:solidFill>
                  <a:srgbClr val="334155"/>
                </a:solidFill>
                <a:latin typeface="Inter" pitchFamily="34" charset="0"/>
                <a:ea typeface="Inter" pitchFamily="34" charset="-122"/>
                <a:cs typeface="Inter" pitchFamily="34" charset="-120"/>
              </a:rPr>
              <a:t>significativa sobre B12 sola en la reducción del dolor neuropático (escala VAS).</a:t>
            </a:r>
            <a:endParaRPr lang="en-US" sz="83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838760"/>
          </a:xfrm>
          <a:prstGeom prst="rect">
            <a:avLst/>
          </a:prstGeom>
        </p:spPr>
      </p:pic>
      <p:sp>
        <p:nvSpPr>
          <p:cNvPr id="4" name="Shape 0"/>
          <p:cNvSpPr/>
          <p:nvPr/>
        </p:nvSpPr>
        <p:spPr>
          <a:xfrm>
            <a:off x="285750" y="285750"/>
            <a:ext cx="8572500" cy="571500"/>
          </a:xfrm>
          <a:prstGeom prst="rect">
            <a:avLst/>
          </a:prstGeom>
          <a:solidFill>
            <a:srgbClr val="000000">
              <a:alpha val="0"/>
            </a:srgbClr>
          </a:solidFill>
          <a:ln/>
        </p:spPr>
      </p:sp>
      <p:sp>
        <p:nvSpPr>
          <p:cNvPr id="5" name="Shape 1"/>
          <p:cNvSpPr/>
          <p:nvPr/>
        </p:nvSpPr>
        <p:spPr>
          <a:xfrm>
            <a:off x="285750" y="842963"/>
            <a:ext cx="8572500" cy="14288"/>
          </a:xfrm>
          <a:prstGeom prst="rect">
            <a:avLst/>
          </a:prstGeom>
          <a:solidFill>
            <a:srgbClr val="1A2B49"/>
          </a:solidFill>
          <a:ln/>
        </p:spPr>
      </p:sp>
      <p:sp>
        <p:nvSpPr>
          <p:cNvPr id="6" name="Text 2"/>
          <p:cNvSpPr/>
          <p:nvPr/>
        </p:nvSpPr>
        <p:spPr>
          <a:xfrm>
            <a:off x="285750" y="285750"/>
            <a:ext cx="8572500" cy="276820"/>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1A2B49"/>
                </a:solidFill>
                <a:latin typeface="Inter" pitchFamily="34" charset="0"/>
                <a:ea typeface="Inter" pitchFamily="34" charset="-122"/>
                <a:cs typeface="Inter" pitchFamily="34" charset="-120"/>
              </a:rPr>
              <a:t>Remielinización Activa: Cómo se Repara el Nervio</a:t>
            </a:r>
            <a:endParaRPr lang="en-US" sz="1602" dirty="0"/>
          </a:p>
        </p:txBody>
      </p:sp>
      <p:sp>
        <p:nvSpPr>
          <p:cNvPr id="7" name="Text 3"/>
          <p:cNvSpPr/>
          <p:nvPr/>
        </p:nvSpPr>
        <p:spPr>
          <a:xfrm>
            <a:off x="285750" y="598289"/>
            <a:ext cx="8572500"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38B2AC"/>
                </a:solidFill>
                <a:latin typeface="Inter" pitchFamily="34" charset="0"/>
                <a:ea typeface="Inter" pitchFamily="34" charset="-122"/>
                <a:cs typeface="Inter" pitchFamily="34" charset="-120"/>
              </a:rPr>
              <a:t>Las Células de Schwann reconstruyen la vaina de mielina capa por capa</a:t>
            </a:r>
            <a:endParaRPr lang="en-US" sz="1050" dirty="0"/>
          </a:p>
        </p:txBody>
      </p:sp>
      <p:pic>
        <p:nvPicPr>
          <p:cNvPr id="8" name="Image 1" descr="preencoded.png">    </p:cNvPr>
          <p:cNvPicPr>
            <a:picLocks noChangeAspect="1"/>
          </p:cNvPicPr>
          <p:nvPr/>
        </p:nvPicPr>
        <p:blipFill>
          <a:blip r:embed="rId2"/>
          <a:stretch>
            <a:fillRect/>
          </a:stretch>
        </p:blipFill>
        <p:spPr>
          <a:xfrm>
            <a:off x="285750" y="1057275"/>
            <a:ext cx="4143375" cy="3429000"/>
          </a:xfrm>
          <a:prstGeom prst="rect">
            <a:avLst/>
          </a:prstGeom>
        </p:spPr>
      </p:pic>
      <p:sp>
        <p:nvSpPr>
          <p:cNvPr id="9" name="Text 4"/>
          <p:cNvSpPr/>
          <p:nvPr/>
        </p:nvSpPr>
        <p:spPr>
          <a:xfrm>
            <a:off x="4714875" y="1057275"/>
            <a:ext cx="4143375" cy="914316"/>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334155"/>
                </a:solidFill>
                <a:latin typeface="Inter" pitchFamily="34" charset="0"/>
                <a:ea typeface="Inter" pitchFamily="34" charset="-122"/>
                <a:cs typeface="Inter" pitchFamily="34" charset="-120"/>
              </a:rPr>
              <a:t>Las </a:t>
            </a:r>
            <a:pPr algn="l" indent="0" marL="0">
              <a:lnSpc>
                <a:spcPts val="1400"/>
              </a:lnSpc>
              <a:buNone/>
            </a:pPr>
            <a:r>
              <a:rPr lang="en-US" sz="784" b="1" dirty="0">
                <a:solidFill>
                  <a:srgbClr val="334155"/>
                </a:solidFill>
                <a:latin typeface="Inter" pitchFamily="34" charset="0"/>
                <a:ea typeface="Inter" pitchFamily="34" charset="-122"/>
                <a:cs typeface="Inter" pitchFamily="34" charset="-120"/>
              </a:rPr>
              <a:t>Células de Schwann</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 son las células reparadoras del sistema nervioso </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periférico. Cada una envuelve un único axón, formando las capas </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concéntricas de la vaina de mielina. Cuando el nervio se daña, estas células </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entran en modo de reparación, pero necesitan los sustratos adecuados para </a:t>
            </a:r>
            <a:pPr algn="l" indent="0" marL="0">
              <a:lnSpc>
                <a:spcPts val="1400"/>
              </a:lnSpc>
              <a:buNone/>
            </a:pPr>
            <a:r>
              <a:rPr lang="en-US" sz="834" dirty="0">
                <a:solidFill>
                  <a:srgbClr val="334155"/>
                </a:solidFill>
                <a:latin typeface="Inter" pitchFamily="34" charset="0"/>
                <a:ea typeface="Inter" pitchFamily="34" charset="-122"/>
                <a:cs typeface="Inter" pitchFamily="34" charset="-120"/>
              </a:rPr>
              <a:t>hacerlo eficientemente.</a:t>
            </a:r>
            <a:endParaRPr lang="en-US" sz="834" dirty="0"/>
          </a:p>
        </p:txBody>
      </p:sp>
      <p:sp>
        <p:nvSpPr>
          <p:cNvPr id="10" name="Text 5"/>
          <p:cNvSpPr/>
          <p:nvPr/>
        </p:nvSpPr>
        <p:spPr>
          <a:xfrm>
            <a:off x="4714875" y="2114466"/>
            <a:ext cx="4143375" cy="109718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334155"/>
                </a:solidFill>
                <a:latin typeface="Inter" pitchFamily="34" charset="0"/>
                <a:ea typeface="Inter" pitchFamily="34" charset="-122"/>
                <a:cs typeface="Inter" pitchFamily="34" charset="-120"/>
              </a:rPr>
              <a:t>Neonervial provee exactamente esos sustratos. Los nucleótidos UMP y CMP, junto con la colina, son absorbidos por las células de Schwann y procesados a través de la Vía Kennedy para producir los fosfolípidos que forman las nuevas capas de mielina. Simultáneamente, la vitamina B12 activa la síntesis de S-adenosilmetionina (SAM), que metila las proteínas básicas de mielina (MBP), completando la estructura.</a:t>
            </a:r>
            <a:endParaRPr lang="en-US" sz="834" dirty="0"/>
          </a:p>
        </p:txBody>
      </p:sp>
      <p:sp>
        <p:nvSpPr>
          <p:cNvPr id="11" name="Text 6"/>
          <p:cNvSpPr/>
          <p:nvPr/>
        </p:nvSpPr>
        <p:spPr>
          <a:xfrm>
            <a:off x="4714875" y="3354521"/>
            <a:ext cx="4143375" cy="205383"/>
          </a:xfrm>
          <a:prstGeom prst="rect">
            <a:avLst/>
          </a:prstGeom>
          <a:noFill/>
          <a:ln/>
        </p:spPr>
        <p:txBody>
          <a:bodyPr wrap="none" lIns="0" tIns="0" rIns="0" bIns="42545" rtlCol="0" anchor="t">
            <a:spAutoFit/>
          </a:bodyPr>
          <a:lstStyle/>
          <a:p>
            <a:pPr algn="l" indent="0" marL="0">
              <a:lnSpc>
                <a:spcPts val="1200"/>
              </a:lnSpc>
              <a:buNone/>
            </a:pPr>
            <a:r>
              <a:rPr lang="en-US" sz="885" b="1" dirty="0">
                <a:solidFill>
                  <a:srgbClr val="1A2B49"/>
                </a:solidFill>
                <a:latin typeface="Inter" pitchFamily="34" charset="0"/>
                <a:ea typeface="Inter" pitchFamily="34" charset="-122"/>
                <a:cs typeface="Inter" pitchFamily="34" charset="-120"/>
              </a:rPr>
              <a:t>Efectos documentados sobre el nervio periférico</a:t>
            </a:r>
            <a:endParaRPr lang="en-US" sz="885" dirty="0"/>
          </a:p>
        </p:txBody>
      </p:sp>
      <p:sp>
        <p:nvSpPr>
          <p:cNvPr id="12" name="Shape 7"/>
          <p:cNvSpPr/>
          <p:nvPr/>
        </p:nvSpPr>
        <p:spPr>
          <a:xfrm>
            <a:off x="4718447" y="3634913"/>
            <a:ext cx="4136231" cy="271463"/>
          </a:xfrm>
          <a:prstGeom prst="rect">
            <a:avLst/>
          </a:prstGeom>
          <a:solidFill>
            <a:srgbClr val="FFFFFF"/>
          </a:solidFill>
          <a:ln/>
        </p:spPr>
      </p:sp>
      <p:sp>
        <p:nvSpPr>
          <p:cNvPr id="13" name="Shape 8"/>
          <p:cNvSpPr/>
          <p:nvPr/>
        </p:nvSpPr>
        <p:spPr>
          <a:xfrm>
            <a:off x="4718447" y="3634913"/>
            <a:ext cx="1789788" cy="271463"/>
          </a:xfrm>
          <a:prstGeom prst="rect">
            <a:avLst/>
          </a:prstGeom>
          <a:solidFill>
            <a:srgbClr val="1A2B49"/>
          </a:solidFill>
          <a:ln w="9144">
            <a:solidFill>
              <a:srgbClr val="CBD5E1"/>
            </a:solidFill>
            <a:prstDash val="solid"/>
          </a:ln>
        </p:spPr>
      </p:sp>
      <p:sp>
        <p:nvSpPr>
          <p:cNvPr id="14" name="Text 9"/>
          <p:cNvSpPr/>
          <p:nvPr/>
        </p:nvSpPr>
        <p:spPr>
          <a:xfrm>
            <a:off x="4718447" y="3634913"/>
            <a:ext cx="1789788"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Parámetro Nervioso</a:t>
            </a:r>
            <a:endParaRPr lang="en-US" sz="683" dirty="0"/>
          </a:p>
        </p:txBody>
      </p:sp>
      <p:sp>
        <p:nvSpPr>
          <p:cNvPr id="15" name="Shape 10"/>
          <p:cNvSpPr/>
          <p:nvPr/>
        </p:nvSpPr>
        <p:spPr>
          <a:xfrm>
            <a:off x="6508235" y="3634913"/>
            <a:ext cx="2346443" cy="271463"/>
          </a:xfrm>
          <a:prstGeom prst="rect">
            <a:avLst/>
          </a:prstGeom>
          <a:solidFill>
            <a:srgbClr val="1A2B49"/>
          </a:solidFill>
          <a:ln w="9144">
            <a:solidFill>
              <a:srgbClr val="CBD5E1"/>
            </a:solidFill>
            <a:prstDash val="solid"/>
          </a:ln>
        </p:spPr>
      </p:sp>
      <p:sp>
        <p:nvSpPr>
          <p:cNvPr id="16" name="Text 11"/>
          <p:cNvSpPr/>
          <p:nvPr/>
        </p:nvSpPr>
        <p:spPr>
          <a:xfrm>
            <a:off x="6508235" y="3634913"/>
            <a:ext cx="2346443"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Efecto tras tratamiento con nucleótidos</a:t>
            </a:r>
            <a:endParaRPr lang="en-US" sz="683" dirty="0"/>
          </a:p>
        </p:txBody>
      </p:sp>
      <p:sp>
        <p:nvSpPr>
          <p:cNvPr id="17" name="Shape 12"/>
          <p:cNvSpPr/>
          <p:nvPr/>
        </p:nvSpPr>
        <p:spPr>
          <a:xfrm>
            <a:off x="4718447" y="3899232"/>
            <a:ext cx="4136231" cy="271463"/>
          </a:xfrm>
          <a:prstGeom prst="rect">
            <a:avLst/>
          </a:prstGeom>
          <a:solidFill>
            <a:srgbClr val="FFFFFF"/>
          </a:solidFill>
          <a:ln/>
        </p:spPr>
      </p:sp>
      <p:sp>
        <p:nvSpPr>
          <p:cNvPr id="18" name="Text 13"/>
          <p:cNvSpPr/>
          <p:nvPr/>
        </p:nvSpPr>
        <p:spPr>
          <a:xfrm>
            <a:off x="4718447" y="3899232"/>
            <a:ext cx="1793221"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1A2B49"/>
                </a:solidFill>
                <a:latin typeface="Inter" pitchFamily="34" charset="0"/>
                <a:ea typeface="Inter" pitchFamily="34" charset="-122"/>
                <a:cs typeface="Inter" pitchFamily="34" charset="-120"/>
              </a:rPr>
              <a:t>Densidad de fibras nerviosas</a:t>
            </a:r>
            <a:endParaRPr lang="en-US" sz="683" dirty="0"/>
          </a:p>
        </p:txBody>
      </p:sp>
      <p:sp>
        <p:nvSpPr>
          <p:cNvPr id="19" name="Text 14"/>
          <p:cNvSpPr/>
          <p:nvPr/>
        </p:nvSpPr>
        <p:spPr>
          <a:xfrm>
            <a:off x="6511668" y="3899232"/>
            <a:ext cx="2343010" cy="271463"/>
          </a:xfrm>
          <a:prstGeom prst="rect">
            <a:avLst/>
          </a:prstGeom>
          <a:noFill/>
          <a:ln/>
        </p:spPr>
        <p:txBody>
          <a:bodyPr wrap="square" lIns="102108" tIns="85090" rIns="102108" bIns="85090" rtlCol="0" anchor="ctr">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Aumento significativo</a:t>
            </a:r>
            <a:endParaRPr lang="en-US" sz="727" dirty="0"/>
          </a:p>
        </p:txBody>
      </p:sp>
      <p:sp>
        <p:nvSpPr>
          <p:cNvPr id="20" name="Shape 15"/>
          <p:cNvSpPr/>
          <p:nvPr/>
        </p:nvSpPr>
        <p:spPr>
          <a:xfrm>
            <a:off x="4718447" y="4170694"/>
            <a:ext cx="4136231" cy="271463"/>
          </a:xfrm>
          <a:prstGeom prst="rect">
            <a:avLst/>
          </a:prstGeom>
          <a:solidFill>
            <a:srgbClr val="F8FAFC"/>
          </a:solidFill>
          <a:ln/>
        </p:spPr>
      </p:sp>
      <p:sp>
        <p:nvSpPr>
          <p:cNvPr id="21" name="Text 16"/>
          <p:cNvSpPr/>
          <p:nvPr/>
        </p:nvSpPr>
        <p:spPr>
          <a:xfrm>
            <a:off x="4718447" y="4170694"/>
            <a:ext cx="1793221"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1A2B49"/>
                </a:solidFill>
                <a:latin typeface="Inter" pitchFamily="34" charset="0"/>
                <a:ea typeface="Inter" pitchFamily="34" charset="-122"/>
                <a:cs typeface="Inter" pitchFamily="34" charset="-120"/>
              </a:rPr>
              <a:t>Diámetro axonal</a:t>
            </a:r>
            <a:endParaRPr lang="en-US" sz="683" dirty="0"/>
          </a:p>
        </p:txBody>
      </p:sp>
      <p:sp>
        <p:nvSpPr>
          <p:cNvPr id="22" name="Text 17"/>
          <p:cNvSpPr/>
          <p:nvPr/>
        </p:nvSpPr>
        <p:spPr>
          <a:xfrm>
            <a:off x="6511668" y="4170694"/>
            <a:ext cx="2343010" cy="271463"/>
          </a:xfrm>
          <a:prstGeom prst="rect">
            <a:avLst/>
          </a:prstGeom>
          <a:noFill/>
          <a:ln/>
        </p:spPr>
        <p:txBody>
          <a:bodyPr wrap="square" lIns="102108" tIns="85090" rIns="102108" bIns="85090" rtlCol="0" anchor="ctr">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Incremento medible</a:t>
            </a:r>
            <a:endParaRPr lang="en-US" sz="727" dirty="0"/>
          </a:p>
        </p:txBody>
      </p:sp>
      <p:sp>
        <p:nvSpPr>
          <p:cNvPr id="23" name="Shape 18"/>
          <p:cNvSpPr/>
          <p:nvPr/>
        </p:nvSpPr>
        <p:spPr>
          <a:xfrm>
            <a:off x="4718447" y="4442157"/>
            <a:ext cx="4136231" cy="271463"/>
          </a:xfrm>
          <a:prstGeom prst="rect">
            <a:avLst/>
          </a:prstGeom>
          <a:solidFill>
            <a:srgbClr val="FFFFFF"/>
          </a:solidFill>
          <a:ln/>
        </p:spPr>
      </p:sp>
      <p:sp>
        <p:nvSpPr>
          <p:cNvPr id="24" name="Text 19"/>
          <p:cNvSpPr/>
          <p:nvPr/>
        </p:nvSpPr>
        <p:spPr>
          <a:xfrm>
            <a:off x="4718447" y="4442157"/>
            <a:ext cx="1793221"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1A2B49"/>
                </a:solidFill>
                <a:latin typeface="Inter" pitchFamily="34" charset="0"/>
                <a:ea typeface="Inter" pitchFamily="34" charset="-122"/>
                <a:cs typeface="Inter" pitchFamily="34" charset="-120"/>
              </a:rPr>
              <a:t>Velocidad de conducción</a:t>
            </a:r>
            <a:endParaRPr lang="en-US" sz="683" dirty="0"/>
          </a:p>
        </p:txBody>
      </p:sp>
      <p:sp>
        <p:nvSpPr>
          <p:cNvPr id="25" name="Text 20"/>
          <p:cNvSpPr/>
          <p:nvPr/>
        </p:nvSpPr>
        <p:spPr>
          <a:xfrm>
            <a:off x="6511668" y="4442157"/>
            <a:ext cx="2343010" cy="271463"/>
          </a:xfrm>
          <a:prstGeom prst="rect">
            <a:avLst/>
          </a:prstGeom>
          <a:noFill/>
          <a:ln/>
        </p:spPr>
        <p:txBody>
          <a:bodyPr wrap="square" lIns="102108" tIns="85090" rIns="102108" bIns="85090" rtlCol="0" anchor="ctr">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Aceleración documentada</a:t>
            </a:r>
            <a:endParaRPr lang="en-US" sz="727" dirty="0"/>
          </a:p>
        </p:txBody>
      </p:sp>
      <p:sp>
        <p:nvSpPr>
          <p:cNvPr id="26" name="Shape 21"/>
          <p:cNvSpPr/>
          <p:nvPr/>
        </p:nvSpPr>
        <p:spPr>
          <a:xfrm>
            <a:off x="4718447" y="4713619"/>
            <a:ext cx="4136231" cy="271463"/>
          </a:xfrm>
          <a:prstGeom prst="rect">
            <a:avLst/>
          </a:prstGeom>
          <a:solidFill>
            <a:srgbClr val="F8FAFC"/>
          </a:solidFill>
          <a:ln/>
        </p:spPr>
      </p:sp>
      <p:sp>
        <p:nvSpPr>
          <p:cNvPr id="27" name="Text 22"/>
          <p:cNvSpPr/>
          <p:nvPr/>
        </p:nvSpPr>
        <p:spPr>
          <a:xfrm>
            <a:off x="4718447" y="4713619"/>
            <a:ext cx="1793221"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1A2B49"/>
                </a:solidFill>
                <a:latin typeface="Inter" pitchFamily="34" charset="0"/>
                <a:ea typeface="Inter" pitchFamily="34" charset="-122"/>
                <a:cs typeface="Inter" pitchFamily="34" charset="-120"/>
              </a:rPr>
              <a:t>Grosor de la vaina de mielina</a:t>
            </a:r>
            <a:endParaRPr lang="en-US" sz="683" dirty="0"/>
          </a:p>
        </p:txBody>
      </p:sp>
      <p:sp>
        <p:nvSpPr>
          <p:cNvPr id="28" name="Text 23"/>
          <p:cNvSpPr/>
          <p:nvPr/>
        </p:nvSpPr>
        <p:spPr>
          <a:xfrm>
            <a:off x="6511668" y="4713619"/>
            <a:ext cx="2343010" cy="271463"/>
          </a:xfrm>
          <a:prstGeom prst="rect">
            <a:avLst/>
          </a:prstGeom>
          <a:noFill/>
          <a:ln/>
        </p:spPr>
        <p:txBody>
          <a:bodyPr wrap="square" lIns="102108" tIns="85090" rIns="102108" bIns="85090" rtlCol="0" anchor="ctr">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Mayor área y espesor</a:t>
            </a:r>
            <a:endParaRPr lang="en-US" sz="727" dirty="0"/>
          </a:p>
        </p:txBody>
      </p:sp>
      <p:sp>
        <p:nvSpPr>
          <p:cNvPr id="29" name="Shape 24"/>
          <p:cNvSpPr/>
          <p:nvPr/>
        </p:nvSpPr>
        <p:spPr>
          <a:xfrm>
            <a:off x="4718447" y="4985082"/>
            <a:ext cx="4136231" cy="271463"/>
          </a:xfrm>
          <a:prstGeom prst="rect">
            <a:avLst/>
          </a:prstGeom>
          <a:solidFill>
            <a:srgbClr val="FFFFFF"/>
          </a:solidFill>
          <a:ln/>
        </p:spPr>
      </p:sp>
      <p:sp>
        <p:nvSpPr>
          <p:cNvPr id="30" name="Text 25"/>
          <p:cNvSpPr/>
          <p:nvPr/>
        </p:nvSpPr>
        <p:spPr>
          <a:xfrm>
            <a:off x="4718447" y="4985082"/>
            <a:ext cx="1793221"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1A2B49"/>
                </a:solidFill>
                <a:latin typeface="Inter" pitchFamily="34" charset="0"/>
                <a:ea typeface="Inter" pitchFamily="34" charset="-122"/>
                <a:cs typeface="Inter" pitchFamily="34" charset="-120"/>
              </a:rPr>
              <a:t>Proteínas neurofilamentares</a:t>
            </a:r>
            <a:endParaRPr lang="en-US" sz="683" dirty="0"/>
          </a:p>
        </p:txBody>
      </p:sp>
      <p:sp>
        <p:nvSpPr>
          <p:cNvPr id="31" name="Text 26"/>
          <p:cNvSpPr/>
          <p:nvPr/>
        </p:nvSpPr>
        <p:spPr>
          <a:xfrm>
            <a:off x="6511668" y="4985082"/>
            <a:ext cx="2343010" cy="271463"/>
          </a:xfrm>
          <a:prstGeom prst="rect">
            <a:avLst/>
          </a:prstGeom>
          <a:noFill/>
          <a:ln/>
        </p:spPr>
        <p:txBody>
          <a:bodyPr wrap="square" lIns="102108" tIns="85090" rIns="102108" bIns="85090" rtlCol="0" anchor="ctr">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Niveles elevados</a:t>
            </a:r>
            <a:endParaRPr lang="en-US" sz="727" dirty="0"/>
          </a:p>
        </p:txBody>
      </p:sp>
      <p:sp>
        <p:nvSpPr>
          <p:cNvPr id="32" name="Shape 27"/>
          <p:cNvSpPr/>
          <p:nvPr/>
        </p:nvSpPr>
        <p:spPr>
          <a:xfrm>
            <a:off x="4718447" y="5256544"/>
            <a:ext cx="4136231" cy="271463"/>
          </a:xfrm>
          <a:prstGeom prst="rect">
            <a:avLst/>
          </a:prstGeom>
          <a:solidFill>
            <a:srgbClr val="F8FAFC"/>
          </a:solidFill>
          <a:ln/>
        </p:spPr>
      </p:sp>
      <p:sp>
        <p:nvSpPr>
          <p:cNvPr id="33" name="Text 28"/>
          <p:cNvSpPr/>
          <p:nvPr/>
        </p:nvSpPr>
        <p:spPr>
          <a:xfrm>
            <a:off x="4718447" y="5256544"/>
            <a:ext cx="1793221" cy="271463"/>
          </a:xfrm>
          <a:prstGeom prst="rect">
            <a:avLst/>
          </a:prstGeom>
          <a:noFill/>
          <a:ln/>
        </p:spPr>
        <p:txBody>
          <a:bodyPr wrap="square" lIns="102108" tIns="85090" rIns="102108" bIns="85090" rtlCol="0" anchor="ctr">
            <a:spAutoFit/>
          </a:bodyPr>
          <a:lstStyle/>
          <a:p>
            <a:pPr algn="l" indent="0" marL="0">
              <a:lnSpc>
                <a:spcPts val="900"/>
              </a:lnSpc>
              <a:buNone/>
            </a:pPr>
            <a:r>
              <a:rPr lang="en-US" sz="683" b="1" dirty="0">
                <a:solidFill>
                  <a:srgbClr val="1A2B49"/>
                </a:solidFill>
                <a:latin typeface="Inter" pitchFamily="34" charset="0"/>
                <a:ea typeface="Inter" pitchFamily="34" charset="-122"/>
                <a:cs typeface="Inter" pitchFamily="34" charset="-120"/>
              </a:rPr>
              <a:t>Fosfatidilcolina neuronal</a:t>
            </a:r>
            <a:endParaRPr lang="en-US" sz="683" dirty="0"/>
          </a:p>
        </p:txBody>
      </p:sp>
      <p:sp>
        <p:nvSpPr>
          <p:cNvPr id="34" name="Text 29"/>
          <p:cNvSpPr/>
          <p:nvPr/>
        </p:nvSpPr>
        <p:spPr>
          <a:xfrm>
            <a:off x="6511668" y="5256544"/>
            <a:ext cx="2343010" cy="271463"/>
          </a:xfrm>
          <a:prstGeom prst="rect">
            <a:avLst/>
          </a:prstGeom>
          <a:noFill/>
          <a:ln/>
        </p:spPr>
        <p:txBody>
          <a:bodyPr wrap="square" lIns="102108" tIns="85090" rIns="102108" bIns="85090" rtlCol="0" anchor="ctr">
            <a:spAutoFit/>
          </a:bodyPr>
          <a:lstStyle/>
          <a:p>
            <a:pPr algn="l" indent="0" marL="0">
              <a:lnSpc>
                <a:spcPts val="900"/>
              </a:lnSpc>
              <a:buNone/>
            </a:pPr>
            <a:r>
              <a:rPr lang="en-US" sz="727" dirty="0">
                <a:solidFill>
                  <a:srgbClr val="334155"/>
                </a:solidFill>
                <a:latin typeface="Inter" pitchFamily="34" charset="0"/>
                <a:ea typeface="Inter" pitchFamily="34" charset="-122"/>
                <a:cs typeface="Inter" pitchFamily="34" charset="-120"/>
              </a:rPr>
              <a:t>Incremento de niveles</a:t>
            </a:r>
            <a:endParaRPr lang="en-US" sz="72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64931"/>
          </a:xfrm>
          <a:prstGeom prst="rect">
            <a:avLst/>
          </a:prstGeom>
        </p:spPr>
      </p:pic>
      <p:sp>
        <p:nvSpPr>
          <p:cNvPr id="4" name="Shape 0"/>
          <p:cNvSpPr/>
          <p:nvPr/>
        </p:nvSpPr>
        <p:spPr>
          <a:xfrm>
            <a:off x="285750" y="214313"/>
            <a:ext cx="8572500" cy="571500"/>
          </a:xfrm>
          <a:prstGeom prst="rect">
            <a:avLst/>
          </a:prstGeom>
          <a:solidFill>
            <a:srgbClr val="000000">
              <a:alpha val="0"/>
            </a:srgbClr>
          </a:solidFill>
          <a:ln/>
        </p:spPr>
      </p:sp>
      <p:sp>
        <p:nvSpPr>
          <p:cNvPr id="5" name="Shape 1"/>
          <p:cNvSpPr/>
          <p:nvPr/>
        </p:nvSpPr>
        <p:spPr>
          <a:xfrm>
            <a:off x="285750" y="771525"/>
            <a:ext cx="8572500" cy="14288"/>
          </a:xfrm>
          <a:prstGeom prst="rect">
            <a:avLst/>
          </a:prstGeom>
          <a:solidFill>
            <a:srgbClr val="1A2B49"/>
          </a:solidFill>
          <a:ln/>
        </p:spPr>
      </p:sp>
      <p:sp>
        <p:nvSpPr>
          <p:cNvPr id="6" name="Text 2"/>
          <p:cNvSpPr/>
          <p:nvPr/>
        </p:nvSpPr>
        <p:spPr>
          <a:xfrm>
            <a:off x="285750" y="214313"/>
            <a:ext cx="8572500" cy="276820"/>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1A2B49"/>
                </a:solidFill>
                <a:latin typeface="Inter" pitchFamily="34" charset="0"/>
                <a:ea typeface="Inter" pitchFamily="34" charset="-122"/>
                <a:cs typeface="Inter" pitchFamily="34" charset="-120"/>
              </a:rPr>
              <a:t>Alivio del Dolor y las Acroparestesias: El Resultado Clínico</a:t>
            </a:r>
            <a:endParaRPr lang="en-US" sz="1602" dirty="0"/>
          </a:p>
        </p:txBody>
      </p:sp>
      <p:sp>
        <p:nvSpPr>
          <p:cNvPr id="7" name="Text 3"/>
          <p:cNvSpPr/>
          <p:nvPr/>
        </p:nvSpPr>
        <p:spPr>
          <a:xfrm>
            <a:off x="285750" y="526852"/>
            <a:ext cx="8572500"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38B2AC"/>
                </a:solidFill>
                <a:latin typeface="Inter" pitchFamily="34" charset="0"/>
                <a:ea typeface="Inter" pitchFamily="34" charset="-122"/>
                <a:cs typeface="Inter" pitchFamily="34" charset="-120"/>
              </a:rPr>
              <a:t>Regeneración estructural + Protección antioxidante = Recuperación completa</a:t>
            </a:r>
            <a:endParaRPr lang="en-US" sz="1050" dirty="0"/>
          </a:p>
        </p:txBody>
      </p:sp>
      <p:pic>
        <p:nvPicPr>
          <p:cNvPr id="8" name="Image 1" descr="preencoded.png">    </p:cNvPr>
          <p:cNvPicPr>
            <a:picLocks noChangeAspect="1"/>
          </p:cNvPicPr>
          <p:nvPr/>
        </p:nvPicPr>
        <p:blipFill>
          <a:blip r:embed="rId2"/>
          <a:stretch>
            <a:fillRect/>
          </a:stretch>
        </p:blipFill>
        <p:spPr>
          <a:xfrm>
            <a:off x="285750" y="914400"/>
            <a:ext cx="8572500" cy="2000250"/>
          </a:xfrm>
          <a:prstGeom prst="rect">
            <a:avLst/>
          </a:prstGeom>
        </p:spPr>
      </p:pic>
      <p:sp>
        <p:nvSpPr>
          <p:cNvPr id="9" name="Text 4"/>
          <p:cNvSpPr/>
          <p:nvPr/>
        </p:nvSpPr>
        <p:spPr>
          <a:xfrm>
            <a:off x="285750" y="3084314"/>
            <a:ext cx="4179094" cy="450056"/>
          </a:xfrm>
          <a:prstGeom prst="rect">
            <a:avLst/>
          </a:prstGeom>
          <a:noFill/>
          <a:ln/>
        </p:spPr>
        <p:txBody>
          <a:bodyPr wrap="square" lIns="0" tIns="0" rIns="0" bIns="0" rtlCol="0" anchor="t">
            <a:spAutoFit/>
          </a:bodyPr>
          <a:lstStyle/>
          <a:p>
            <a:pPr algn="l" indent="0" marL="0">
              <a:lnSpc>
                <a:spcPts val="1200"/>
              </a:lnSpc>
              <a:buNone/>
            </a:pPr>
            <a:r>
              <a:rPr lang="en-US" sz="727" dirty="0">
                <a:solidFill>
                  <a:srgbClr val="334155"/>
                </a:solidFill>
                <a:latin typeface="Inter" pitchFamily="34" charset="0"/>
                <a:ea typeface="Inter" pitchFamily="34" charset="-122"/>
                <a:cs typeface="Inter" pitchFamily="34" charset="-120"/>
              </a:rPr>
              <a:t>El dolor neuropático y las acroparestesias (hormigueo, ardor, entumecimiento) son consecuencia de la desmielinización y el estrés oxidativo. Neonervial actúa sobre ambos frentes.</a:t>
            </a:r>
            <a:endParaRPr lang="en-US" sz="727" dirty="0"/>
          </a:p>
        </p:txBody>
      </p:sp>
      <p:sp>
        <p:nvSpPr>
          <p:cNvPr id="10" name="Text 5"/>
          <p:cNvSpPr/>
          <p:nvPr/>
        </p:nvSpPr>
        <p:spPr>
          <a:xfrm>
            <a:off x="285750" y="3620095"/>
            <a:ext cx="4179094" cy="450056"/>
          </a:xfrm>
          <a:prstGeom prst="rect">
            <a:avLst/>
          </a:prstGeom>
          <a:noFill/>
          <a:ln/>
        </p:spPr>
        <p:txBody>
          <a:bodyPr wrap="square" lIns="0" tIns="0" rIns="0" bIns="0" rtlCol="0" anchor="t">
            <a:spAutoFit/>
          </a:bodyPr>
          <a:lstStyle/>
          <a:p>
            <a:pPr algn="l" indent="0" marL="0">
              <a:lnSpc>
                <a:spcPts val="1200"/>
              </a:lnSpc>
              <a:buNone/>
            </a:pPr>
            <a:r>
              <a:rPr lang="en-US" sz="727" dirty="0">
                <a:solidFill>
                  <a:srgbClr val="334155"/>
                </a:solidFill>
                <a:latin typeface="Inter" pitchFamily="34" charset="0"/>
                <a:ea typeface="Inter" pitchFamily="34" charset="-122"/>
                <a:cs typeface="Inter" pitchFamily="34" charset="-120"/>
              </a:rPr>
              <a:t>El </a:t>
            </a:r>
            <a:pPr algn="l" indent="0" marL="0">
              <a:lnSpc>
                <a:spcPts val="1200"/>
              </a:lnSpc>
              <a:buNone/>
            </a:pPr>
            <a:r>
              <a:rPr lang="en-US" sz="683" b="1" dirty="0">
                <a:solidFill>
                  <a:srgbClr val="334155"/>
                </a:solidFill>
                <a:latin typeface="Inter" pitchFamily="34" charset="0"/>
                <a:ea typeface="Inter" pitchFamily="34" charset="-122"/>
                <a:cs typeface="Inter" pitchFamily="34" charset="-120"/>
              </a:rPr>
              <a:t>Ácido Alfa-Lipoico (ALA)</a:t>
            </a:r>
            <a:pPr algn="l" indent="0" marL="0">
              <a:lnSpc>
                <a:spcPts val="1200"/>
              </a:lnSpc>
              <a:buNone/>
            </a:pPr>
            <a:r>
              <a:rPr lang="en-US" sz="727" dirty="0">
                <a:solidFill>
                  <a:srgbClr val="334155"/>
                </a:solidFill>
                <a:latin typeface="Inter" pitchFamily="34" charset="0"/>
                <a:ea typeface="Inter" pitchFamily="34" charset="-122"/>
                <a:cs typeface="Inter" pitchFamily="34" charset="-120"/>
              </a:rPr>
              <a:t> es el antioxidante universal. Neutraliza los radicales libres </a:t>
            </a:r>
            <a:pPr algn="l" indent="0" marL="0">
              <a:lnSpc>
                <a:spcPts val="1200"/>
              </a:lnSpc>
              <a:buNone/>
            </a:pPr>
            <a:r>
              <a:rPr lang="en-US" sz="727" dirty="0">
                <a:solidFill>
                  <a:srgbClr val="334155"/>
                </a:solidFill>
                <a:latin typeface="Inter" pitchFamily="34" charset="0"/>
                <a:ea typeface="Inter" pitchFamily="34" charset="-122"/>
                <a:cs typeface="Inter" pitchFamily="34" charset="-120"/>
              </a:rPr>
              <a:t>que dañan las fibras nerviosas, inhibe el factor NF-κB reduciendo las citoquinas </a:t>
            </a:r>
            <a:pPr algn="l" indent="0" marL="0">
              <a:lnSpc>
                <a:spcPts val="1200"/>
              </a:lnSpc>
              <a:buNone/>
            </a:pPr>
            <a:r>
              <a:rPr lang="en-US" sz="727" dirty="0">
                <a:solidFill>
                  <a:srgbClr val="334155"/>
                </a:solidFill>
                <a:latin typeface="Inter" pitchFamily="34" charset="0"/>
                <a:ea typeface="Inter" pitchFamily="34" charset="-122"/>
                <a:cs typeface="Inter" pitchFamily="34" charset="-120"/>
              </a:rPr>
              <a:t>proinflamatorias (TNF-α, IL-1β), y mejora el flujo sanguíneo endoneural.</a:t>
            </a:r>
            <a:endParaRPr lang="en-US" sz="727" dirty="0"/>
          </a:p>
        </p:txBody>
      </p:sp>
      <p:sp>
        <p:nvSpPr>
          <p:cNvPr id="11" name="Text 6"/>
          <p:cNvSpPr/>
          <p:nvPr/>
        </p:nvSpPr>
        <p:spPr>
          <a:xfrm>
            <a:off x="285750" y="4155877"/>
            <a:ext cx="4179094" cy="450056"/>
          </a:xfrm>
          <a:prstGeom prst="rect">
            <a:avLst/>
          </a:prstGeom>
          <a:noFill/>
          <a:ln/>
        </p:spPr>
        <p:txBody>
          <a:bodyPr wrap="square" lIns="0" tIns="0" rIns="0" bIns="0" rtlCol="0" anchor="t">
            <a:spAutoFit/>
          </a:bodyPr>
          <a:lstStyle/>
          <a:p>
            <a:pPr algn="l" indent="0" marL="0">
              <a:lnSpc>
                <a:spcPts val="1200"/>
              </a:lnSpc>
              <a:buNone/>
            </a:pPr>
            <a:r>
              <a:rPr lang="en-US" sz="727" dirty="0">
                <a:solidFill>
                  <a:srgbClr val="334155"/>
                </a:solidFill>
                <a:latin typeface="Inter" pitchFamily="34" charset="0"/>
                <a:ea typeface="Inter" pitchFamily="34" charset="-122"/>
                <a:cs typeface="Inter" pitchFamily="34" charset="-120"/>
              </a:rPr>
              <a:t>Las </a:t>
            </a:r>
            <a:pPr algn="l" indent="0" marL="0">
              <a:lnSpc>
                <a:spcPts val="1200"/>
              </a:lnSpc>
              <a:buNone/>
            </a:pPr>
            <a:r>
              <a:rPr lang="en-US" sz="683" b="1" dirty="0">
                <a:solidFill>
                  <a:srgbClr val="334155"/>
                </a:solidFill>
                <a:latin typeface="Inter" pitchFamily="34" charset="0"/>
                <a:ea typeface="Inter" pitchFamily="34" charset="-122"/>
                <a:cs typeface="Inter" pitchFamily="34" charset="-120"/>
              </a:rPr>
              <a:t>vitaminas B neurotróficas</a:t>
            </a:r>
            <a:pPr algn="l" indent="0" marL="0">
              <a:lnSpc>
                <a:spcPts val="1200"/>
              </a:lnSpc>
              <a:buNone/>
            </a:pPr>
            <a:r>
              <a:rPr lang="en-US" sz="727" dirty="0">
                <a:solidFill>
                  <a:srgbClr val="334155"/>
                </a:solidFill>
                <a:latin typeface="Inter" pitchFamily="34" charset="0"/>
                <a:ea typeface="Inter" pitchFamily="34" charset="-122"/>
                <a:cs typeface="Inter" pitchFamily="34" charset="-120"/>
              </a:rPr>
              <a:t> completan el mecanismo: la B1 garantiza la producción </a:t>
            </a:r>
            <a:pPr algn="l" indent="0" marL="0">
              <a:lnSpc>
                <a:spcPts val="1200"/>
              </a:lnSpc>
              <a:buNone/>
            </a:pPr>
            <a:r>
              <a:rPr lang="en-US" sz="727" dirty="0">
                <a:solidFill>
                  <a:srgbClr val="334155"/>
                </a:solidFill>
                <a:latin typeface="Inter" pitchFamily="34" charset="0"/>
                <a:ea typeface="Inter" pitchFamily="34" charset="-122"/>
                <a:cs typeface="Inter" pitchFamily="34" charset="-120"/>
              </a:rPr>
              <a:t>de energía (ATP), la B6 sintetiza neurotransmisores inhibitorios del dolor (GABA), y la </a:t>
            </a:r>
            <a:pPr algn="l" indent="0" marL="0">
              <a:lnSpc>
                <a:spcPts val="1200"/>
              </a:lnSpc>
              <a:buNone/>
            </a:pPr>
            <a:r>
              <a:rPr lang="en-US" sz="727" dirty="0">
                <a:solidFill>
                  <a:srgbClr val="334155"/>
                </a:solidFill>
                <a:latin typeface="Inter" pitchFamily="34" charset="0"/>
                <a:ea typeface="Inter" pitchFamily="34" charset="-122"/>
                <a:cs typeface="Inter" pitchFamily="34" charset="-120"/>
              </a:rPr>
              <a:t>B12 reduce la homocisteína neurotóxica y promueve la regeneración axonal.</a:t>
            </a:r>
            <a:endParaRPr lang="en-US" sz="727" dirty="0"/>
          </a:p>
        </p:txBody>
      </p:sp>
      <p:sp>
        <p:nvSpPr>
          <p:cNvPr id="12" name="Shape 7"/>
          <p:cNvSpPr/>
          <p:nvPr/>
        </p:nvSpPr>
        <p:spPr>
          <a:xfrm>
            <a:off x="4682728" y="3087886"/>
            <a:ext cx="4171950" cy="198239"/>
          </a:xfrm>
          <a:prstGeom prst="rect">
            <a:avLst/>
          </a:prstGeom>
          <a:solidFill>
            <a:srgbClr val="FFFFFF"/>
          </a:solidFill>
          <a:ln/>
        </p:spPr>
      </p:sp>
      <p:sp>
        <p:nvSpPr>
          <p:cNvPr id="13" name="Shape 8"/>
          <p:cNvSpPr/>
          <p:nvPr/>
        </p:nvSpPr>
        <p:spPr>
          <a:xfrm>
            <a:off x="4682728" y="3087886"/>
            <a:ext cx="1417755" cy="198239"/>
          </a:xfrm>
          <a:prstGeom prst="rect">
            <a:avLst/>
          </a:prstGeom>
          <a:solidFill>
            <a:srgbClr val="1A2B49"/>
          </a:solidFill>
          <a:ln w="9144">
            <a:solidFill>
              <a:srgbClr val="CBD5E1"/>
            </a:solidFill>
            <a:prstDash val="solid"/>
          </a:ln>
        </p:spPr>
      </p:sp>
      <p:sp>
        <p:nvSpPr>
          <p:cNvPr id="14" name="Text 9"/>
          <p:cNvSpPr/>
          <p:nvPr/>
        </p:nvSpPr>
        <p:spPr>
          <a:xfrm>
            <a:off x="4682728" y="3087886"/>
            <a:ext cx="1417755" cy="198239"/>
          </a:xfrm>
          <a:prstGeom prst="rect">
            <a:avLst/>
          </a:prstGeom>
          <a:noFill/>
          <a:ln/>
        </p:spPr>
        <p:txBody>
          <a:bodyPr wrap="square" lIns="68072" tIns="51054" rIns="68072" bIns="51054" rtlCol="0" anchor="ctr">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Mecanismo</a:t>
            </a:r>
            <a:endParaRPr lang="en-US" sz="584" dirty="0"/>
          </a:p>
        </p:txBody>
      </p:sp>
      <p:sp>
        <p:nvSpPr>
          <p:cNvPr id="15" name="Shape 10"/>
          <p:cNvSpPr/>
          <p:nvPr/>
        </p:nvSpPr>
        <p:spPr>
          <a:xfrm>
            <a:off x="6100483" y="3087886"/>
            <a:ext cx="1224511" cy="198239"/>
          </a:xfrm>
          <a:prstGeom prst="rect">
            <a:avLst/>
          </a:prstGeom>
          <a:solidFill>
            <a:srgbClr val="1A2B49"/>
          </a:solidFill>
          <a:ln w="9144">
            <a:solidFill>
              <a:srgbClr val="CBD5E1"/>
            </a:solidFill>
            <a:prstDash val="solid"/>
          </a:ln>
        </p:spPr>
      </p:sp>
      <p:sp>
        <p:nvSpPr>
          <p:cNvPr id="16" name="Text 11"/>
          <p:cNvSpPr/>
          <p:nvPr/>
        </p:nvSpPr>
        <p:spPr>
          <a:xfrm>
            <a:off x="6100483" y="3087886"/>
            <a:ext cx="1224511" cy="198239"/>
          </a:xfrm>
          <a:prstGeom prst="rect">
            <a:avLst/>
          </a:prstGeom>
          <a:noFill/>
          <a:ln/>
        </p:spPr>
        <p:txBody>
          <a:bodyPr wrap="square" lIns="68072" tIns="51054" rIns="68072" bIns="51054" rtlCol="0" anchor="ctr">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Componente</a:t>
            </a:r>
            <a:endParaRPr lang="en-US" sz="584" dirty="0"/>
          </a:p>
        </p:txBody>
      </p:sp>
      <p:sp>
        <p:nvSpPr>
          <p:cNvPr id="17" name="Shape 12"/>
          <p:cNvSpPr/>
          <p:nvPr/>
        </p:nvSpPr>
        <p:spPr>
          <a:xfrm>
            <a:off x="7324995" y="3087886"/>
            <a:ext cx="1529683" cy="198239"/>
          </a:xfrm>
          <a:prstGeom prst="rect">
            <a:avLst/>
          </a:prstGeom>
          <a:solidFill>
            <a:srgbClr val="1A2B49"/>
          </a:solidFill>
          <a:ln w="9144">
            <a:solidFill>
              <a:srgbClr val="CBD5E1"/>
            </a:solidFill>
            <a:prstDash val="solid"/>
          </a:ln>
        </p:spPr>
      </p:sp>
      <p:sp>
        <p:nvSpPr>
          <p:cNvPr id="18" name="Text 13"/>
          <p:cNvSpPr/>
          <p:nvPr/>
        </p:nvSpPr>
        <p:spPr>
          <a:xfrm>
            <a:off x="7324995" y="3087886"/>
            <a:ext cx="1529683" cy="198239"/>
          </a:xfrm>
          <a:prstGeom prst="rect">
            <a:avLst/>
          </a:prstGeom>
          <a:noFill/>
          <a:ln/>
        </p:spPr>
        <p:txBody>
          <a:bodyPr wrap="square" lIns="68072" tIns="51054" rIns="68072" bIns="51054" rtlCol="0" anchor="ctr">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Efecto clínico</a:t>
            </a:r>
            <a:endParaRPr lang="en-US" sz="584" dirty="0"/>
          </a:p>
        </p:txBody>
      </p:sp>
      <p:sp>
        <p:nvSpPr>
          <p:cNvPr id="19" name="Shape 14"/>
          <p:cNvSpPr/>
          <p:nvPr/>
        </p:nvSpPr>
        <p:spPr>
          <a:xfrm>
            <a:off x="4682728" y="3278981"/>
            <a:ext cx="4171950" cy="198239"/>
          </a:xfrm>
          <a:prstGeom prst="rect">
            <a:avLst/>
          </a:prstGeom>
          <a:solidFill>
            <a:srgbClr val="FFFFFF"/>
          </a:solidFill>
          <a:ln/>
        </p:spPr>
      </p:sp>
      <p:sp>
        <p:nvSpPr>
          <p:cNvPr id="20" name="Text 15"/>
          <p:cNvSpPr/>
          <p:nvPr/>
        </p:nvSpPr>
        <p:spPr>
          <a:xfrm>
            <a:off x="4682728" y="3278981"/>
            <a:ext cx="1417755"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Remielinización activa</a:t>
            </a:r>
            <a:endParaRPr lang="en-US" sz="621" dirty="0"/>
          </a:p>
        </p:txBody>
      </p:sp>
      <p:sp>
        <p:nvSpPr>
          <p:cNvPr id="21" name="Text 16"/>
          <p:cNvSpPr/>
          <p:nvPr/>
        </p:nvSpPr>
        <p:spPr>
          <a:xfrm>
            <a:off x="6100483" y="3278981"/>
            <a:ext cx="1224511"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UMP+CMP+Colina+B12</a:t>
            </a:r>
            <a:endParaRPr lang="en-US" sz="621" dirty="0"/>
          </a:p>
        </p:txBody>
      </p:sp>
      <p:sp>
        <p:nvSpPr>
          <p:cNvPr id="22" name="Text 17"/>
          <p:cNvSpPr/>
          <p:nvPr/>
        </p:nvSpPr>
        <p:spPr>
          <a:xfrm>
            <a:off x="7324995" y="3278981"/>
            <a:ext cx="1529683"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Desaparición del hormigueo</a:t>
            </a:r>
            <a:endParaRPr lang="en-US" sz="621" dirty="0"/>
          </a:p>
        </p:txBody>
      </p:sp>
      <p:sp>
        <p:nvSpPr>
          <p:cNvPr id="23" name="Shape 18"/>
          <p:cNvSpPr/>
          <p:nvPr/>
        </p:nvSpPr>
        <p:spPr>
          <a:xfrm>
            <a:off x="4682728" y="3477220"/>
            <a:ext cx="4171950" cy="198239"/>
          </a:xfrm>
          <a:prstGeom prst="rect">
            <a:avLst/>
          </a:prstGeom>
          <a:solidFill>
            <a:srgbClr val="F8FAFC"/>
          </a:solidFill>
          <a:ln/>
        </p:spPr>
      </p:sp>
      <p:sp>
        <p:nvSpPr>
          <p:cNvPr id="24" name="Text 19"/>
          <p:cNvSpPr/>
          <p:nvPr/>
        </p:nvSpPr>
        <p:spPr>
          <a:xfrm>
            <a:off x="4682728" y="3477220"/>
            <a:ext cx="1417755"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Inhibición dolor espinal</a:t>
            </a:r>
            <a:endParaRPr lang="en-US" sz="621" dirty="0"/>
          </a:p>
        </p:txBody>
      </p:sp>
      <p:sp>
        <p:nvSpPr>
          <p:cNvPr id="25" name="Text 20"/>
          <p:cNvSpPr/>
          <p:nvPr/>
        </p:nvSpPr>
        <p:spPr>
          <a:xfrm>
            <a:off x="6100483" y="3477220"/>
            <a:ext cx="1224511"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UMP/UTP</a:t>
            </a:r>
            <a:endParaRPr lang="en-US" sz="621" dirty="0"/>
          </a:p>
        </p:txBody>
      </p:sp>
      <p:sp>
        <p:nvSpPr>
          <p:cNvPr id="26" name="Text 21"/>
          <p:cNvSpPr/>
          <p:nvPr/>
        </p:nvSpPr>
        <p:spPr>
          <a:xfrm>
            <a:off x="7324995" y="3477220"/>
            <a:ext cx="1529683"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Reducción dolor central</a:t>
            </a:r>
            <a:endParaRPr lang="en-US" sz="621" dirty="0"/>
          </a:p>
        </p:txBody>
      </p:sp>
      <p:sp>
        <p:nvSpPr>
          <p:cNvPr id="27" name="Shape 22"/>
          <p:cNvSpPr/>
          <p:nvPr/>
        </p:nvSpPr>
        <p:spPr>
          <a:xfrm>
            <a:off x="4682728" y="3675459"/>
            <a:ext cx="4171950" cy="198239"/>
          </a:xfrm>
          <a:prstGeom prst="rect">
            <a:avLst/>
          </a:prstGeom>
          <a:solidFill>
            <a:srgbClr val="FFFFFF"/>
          </a:solidFill>
          <a:ln/>
        </p:spPr>
      </p:sp>
      <p:sp>
        <p:nvSpPr>
          <p:cNvPr id="28" name="Text 23"/>
          <p:cNvSpPr/>
          <p:nvPr/>
        </p:nvSpPr>
        <p:spPr>
          <a:xfrm>
            <a:off x="4682728" y="3675459"/>
            <a:ext cx="1417755"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Eliminación radicales libres</a:t>
            </a:r>
            <a:endParaRPr lang="en-US" sz="621" dirty="0"/>
          </a:p>
        </p:txBody>
      </p:sp>
      <p:sp>
        <p:nvSpPr>
          <p:cNvPr id="29" name="Text 24"/>
          <p:cNvSpPr/>
          <p:nvPr/>
        </p:nvSpPr>
        <p:spPr>
          <a:xfrm>
            <a:off x="6100483" y="3675459"/>
            <a:ext cx="1224511"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Ácido Alfa-Lipoico</a:t>
            </a:r>
            <a:endParaRPr lang="en-US" sz="621" dirty="0"/>
          </a:p>
        </p:txBody>
      </p:sp>
      <p:sp>
        <p:nvSpPr>
          <p:cNvPr id="30" name="Text 25"/>
          <p:cNvSpPr/>
          <p:nvPr/>
        </p:nvSpPr>
        <p:spPr>
          <a:xfrm>
            <a:off x="7324995" y="3675459"/>
            <a:ext cx="1529683"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Reducción del ardor</a:t>
            </a:r>
            <a:endParaRPr lang="en-US" sz="621" dirty="0"/>
          </a:p>
        </p:txBody>
      </p:sp>
      <p:sp>
        <p:nvSpPr>
          <p:cNvPr id="31" name="Shape 26"/>
          <p:cNvSpPr/>
          <p:nvPr/>
        </p:nvSpPr>
        <p:spPr>
          <a:xfrm>
            <a:off x="4682728" y="3873698"/>
            <a:ext cx="4171950" cy="198239"/>
          </a:xfrm>
          <a:prstGeom prst="rect">
            <a:avLst/>
          </a:prstGeom>
          <a:solidFill>
            <a:srgbClr val="F8FAFC"/>
          </a:solidFill>
          <a:ln/>
        </p:spPr>
      </p:sp>
      <p:sp>
        <p:nvSpPr>
          <p:cNvPr id="32" name="Text 27"/>
          <p:cNvSpPr/>
          <p:nvPr/>
        </p:nvSpPr>
        <p:spPr>
          <a:xfrm>
            <a:off x="4682728" y="3873698"/>
            <a:ext cx="1417755"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Modulación antiinflamatoria</a:t>
            </a:r>
            <a:endParaRPr lang="en-US" sz="621" dirty="0"/>
          </a:p>
        </p:txBody>
      </p:sp>
      <p:sp>
        <p:nvSpPr>
          <p:cNvPr id="33" name="Text 28"/>
          <p:cNvSpPr/>
          <p:nvPr/>
        </p:nvSpPr>
        <p:spPr>
          <a:xfrm>
            <a:off x="6100483" y="3873698"/>
            <a:ext cx="1224511"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ALA + B1 + B6</a:t>
            </a:r>
            <a:endParaRPr lang="en-US" sz="621" dirty="0"/>
          </a:p>
        </p:txBody>
      </p:sp>
      <p:sp>
        <p:nvSpPr>
          <p:cNvPr id="34" name="Text 29"/>
          <p:cNvSpPr/>
          <p:nvPr/>
        </p:nvSpPr>
        <p:spPr>
          <a:xfrm>
            <a:off x="7324995" y="3873698"/>
            <a:ext cx="1529683" cy="198239"/>
          </a:xfrm>
          <a:prstGeom prst="rect">
            <a:avLst/>
          </a:prstGeom>
          <a:noFill/>
          <a:ln/>
        </p:spPr>
        <p:txBody>
          <a:bodyPr wrap="square" lIns="68072" tIns="51054" rIns="68072" bIns="51054" rtlCol="0" anchor="ctr">
            <a:spAutoFit/>
          </a:bodyPr>
          <a:lstStyle/>
          <a:p>
            <a:pPr algn="l" indent="0" marL="0">
              <a:lnSpc>
                <a:spcPts val="800"/>
              </a:lnSpc>
              <a:buNone/>
            </a:pPr>
            <a:r>
              <a:rPr lang="en-US" sz="621" dirty="0">
                <a:solidFill>
                  <a:srgbClr val="334155"/>
                </a:solidFill>
                <a:latin typeface="Inter" pitchFamily="34" charset="0"/>
                <a:ea typeface="Inter" pitchFamily="34" charset="-122"/>
                <a:cs typeface="Inter" pitchFamily="34" charset="-120"/>
              </a:rPr>
              <a:t>Disminución neuroinflamación</a:t>
            </a:r>
            <a:endParaRPr lang="en-US" sz="621" dirty="0"/>
          </a:p>
        </p:txBody>
      </p:sp>
      <p:sp>
        <p:nvSpPr>
          <p:cNvPr id="35" name="Shape 30"/>
          <p:cNvSpPr/>
          <p:nvPr/>
        </p:nvSpPr>
        <p:spPr>
          <a:xfrm>
            <a:off x="4679156" y="4182666"/>
            <a:ext cx="4179094" cy="746522"/>
          </a:xfrm>
          <a:prstGeom prst="rect">
            <a:avLst/>
          </a:prstGeom>
          <a:solidFill>
            <a:srgbClr val="F1F5F9"/>
          </a:solidFill>
          <a:ln/>
        </p:spPr>
      </p:sp>
      <p:sp>
        <p:nvSpPr>
          <p:cNvPr id="36" name="Shape 31"/>
          <p:cNvSpPr/>
          <p:nvPr/>
        </p:nvSpPr>
        <p:spPr>
          <a:xfrm>
            <a:off x="4679156" y="4182666"/>
            <a:ext cx="28575" cy="746522"/>
          </a:xfrm>
          <a:prstGeom prst="rect">
            <a:avLst/>
          </a:prstGeom>
          <a:solidFill>
            <a:srgbClr val="38B2AC"/>
          </a:solidFill>
          <a:ln/>
        </p:spPr>
      </p:sp>
      <p:sp>
        <p:nvSpPr>
          <p:cNvPr id="37" name="Text 32"/>
          <p:cNvSpPr/>
          <p:nvPr/>
        </p:nvSpPr>
        <p:spPr>
          <a:xfrm>
            <a:off x="4764881" y="4268391"/>
            <a:ext cx="4007644"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1A2B49"/>
                </a:solidFill>
                <a:latin typeface="Inter" pitchFamily="34" charset="0"/>
                <a:ea typeface="Inter" pitchFamily="34" charset="-122"/>
                <a:cs typeface="Inter" pitchFamily="34" charset="-120"/>
              </a:rPr>
              <a:t>Indicaciones clínicas principales:</a:t>
            </a:r>
            <a:endParaRPr lang="en-US" sz="683" dirty="0"/>
          </a:p>
        </p:txBody>
      </p:sp>
      <p:sp>
        <p:nvSpPr>
          <p:cNvPr id="38" name="Text 33"/>
          <p:cNvSpPr/>
          <p:nvPr/>
        </p:nvSpPr>
        <p:spPr>
          <a:xfrm>
            <a:off x="4764881" y="4425553"/>
            <a:ext cx="3927277" cy="112514"/>
          </a:xfrm>
          <a:prstGeom prst="rect">
            <a:avLst/>
          </a:prstGeom>
          <a:noFill/>
          <a:ln/>
        </p:spPr>
        <p:txBody>
          <a:bodyPr wrap="none" lIns="0" tIns="0" rIns="0" bIns="0" rtlCol="0" anchor="t">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Neuropatía diabética · Síndrome del túnel carpiano · Ciatalgia · Neuralgia post-herpética ·</a:t>
            </a:r>
            <a:endParaRPr lang="en-US" sz="674" dirty="0"/>
          </a:p>
        </p:txBody>
      </p:sp>
      <p:sp>
        <p:nvSpPr>
          <p:cNvPr id="39" name="Text 34"/>
          <p:cNvSpPr/>
          <p:nvPr/>
        </p:nvSpPr>
        <p:spPr>
          <a:xfrm>
            <a:off x="4764881" y="4538067"/>
            <a:ext cx="2644973" cy="112514"/>
          </a:xfrm>
          <a:prstGeom prst="rect">
            <a:avLst/>
          </a:prstGeom>
          <a:noFill/>
          <a:ln/>
        </p:spPr>
        <p:txBody>
          <a:bodyPr wrap="none" lIns="0" tIns="0" rIns="0" bIns="0" rtlCol="0" anchor="t">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Parálisis facial periférica · Fibromialgia · Neuropatías tóxicas</a:t>
            </a:r>
            <a:endParaRPr lang="en-US" sz="674" dirty="0"/>
          </a:p>
        </p:txBody>
      </p:sp>
      <p:sp>
        <p:nvSpPr>
          <p:cNvPr id="40" name="Text 35"/>
          <p:cNvSpPr/>
          <p:nvPr/>
        </p:nvSpPr>
        <p:spPr>
          <a:xfrm>
            <a:off x="4764881" y="4722019"/>
            <a:ext cx="4007644"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2563EB"/>
                </a:solidFill>
                <a:latin typeface="Inter" pitchFamily="34" charset="0"/>
                <a:ea typeface="Inter" pitchFamily="34" charset="-122"/>
                <a:cs typeface="Inter" pitchFamily="34" charset="-120"/>
              </a:rPr>
              <a:t>Posología: 1 cápsula cada 12 horas · Tratamiento mínimo: 3-6 meses</a:t>
            </a:r>
            <a:endParaRPr lang="en-US" sz="683"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2026-03-22T13:28:19Z</dcterms:created>
  <dcterms:modified xsi:type="dcterms:W3CDTF">2026-03-22T13:28:19Z</dcterms:modified>
</cp:coreProperties>
</file>