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vamos a hablar de PYLOFIN HP, una solución natural para un problema muy común: la bacteria Helicobacter pylori. Este producto no solo busca erradicarla, sino también proteger su estómago de forma integral. PYLOFIN HP es una fórmula avanzada que combina probióticos y botánicos, diseñada para actuar en varios frentes. Contiene Lactobacillus reuteri para una erradicación directa, y una mezcla de orégano, tomillo, própolis, regaliz, pueraria, equinácea y pomelo para proteger y fortalecer su sistema digestivo. Es un enfoque completo, natural y sin alérgenos, con solo dos cápsulas al día. Pero, ¿por qué es tan importante erradicar esta 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les decía, el Helicobacter pylori es un enemigo silencioso, el principal patógeno de nuestro estómago. Esta bacteria espiral es la causa de la gastritis crónica, úlceras y aumenta el riesgo de cáncer gástrico. Imaginen una nube tóxica: el H. pylori produce ureasa, que genera amoníaco, creando un ambiente alcalino donde sobrevive, pero que daña gravemente sus células. Además, destruye la capa protectora de moco, dejando su estómago vulnerable. Esto provoca una inflamación severa, liberando toxinas que dañan los tejidos. Nuestro objetivo es eliminar esta bacteria sin afectar el equilibrio de su microbiota intestinal. ¿Cómo lo logramos?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Aquí es donde entra nuestro contraataque principal: el Lactobacillus reuteri. Este probiótico es como un misil dirigido, produciendo Reuterina, un compuesto antimicrobiano que ataca específicamente la pared del H. pylori. Lo destruye sin dañar las bacterias buenas de su intestino. Además, el L. reuteri actúa como una defensa territorial. Coloniza rápidamente la capa de moco de su estómago, bloqueando los puntos donde el H. pylori intenta adherirse. Así, la bacteria dañina no puede fijarse y es arrastrada fuera de su sistema. Esto significa una mayor tasa de erradicación y menos efectos secundarios que los tratamientos tradicionales. Pero no solo contamos con este probiótico.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verdadera fuerza de PYLOFIN HP reside en su sinergia botánica protectora. No solo erradicamos el H. pylori, sino que también curamos y protegemos su estómago. Esta combinación única asegura una alta tasa de erradicación, una cicatrización efectiva de la mucosa gástrica y un equilibrio saludable de su microbiota. Es un escudo botánico completo. Con solo dos cápsulas al día, usted está invirtiendo en la salud a largo plazo de su estómago. Es un tratamiento integral que va más allá de la simple eliminación de la 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Text 0"/>
          <p:cNvSpPr/>
          <p:nvPr/>
        </p:nvSpPr>
        <p:spPr>
          <a:xfrm>
            <a:off x="357188" y="1356950"/>
            <a:ext cx="2268141" cy="621506"/>
          </a:xfrm>
          <a:prstGeom prst="rect">
            <a:avLst/>
          </a:prstGeom>
          <a:noFill/>
          <a:ln/>
        </p:spPr>
        <p:txBody>
          <a:bodyPr wrap="none" lIns="0" tIns="0" rIns="0" bIns="0" rtlCol="0" anchor="t">
            <a:spAutoFit/>
          </a:bodyPr>
          <a:lstStyle/>
          <a:p>
            <a:pPr algn="l" indent="0" marL="0">
              <a:lnSpc>
                <a:spcPts val="4500"/>
              </a:lnSpc>
              <a:buNone/>
            </a:pPr>
            <a:r>
              <a:rPr lang="en-US" sz="3731" b="1" spc="-1" kern="0" dirty="0">
                <a:solidFill>
                  <a:srgbClr val="10B981"/>
                </a:solidFill>
                <a:latin typeface="Inter" pitchFamily="34" charset="0"/>
                <a:ea typeface="Inter" pitchFamily="34" charset="-122"/>
                <a:cs typeface="Inter" pitchFamily="34" charset="-120"/>
              </a:rPr>
              <a:t>PYLOFIN</a:t>
            </a:r>
            <a:endParaRPr lang="en-US" sz="3731" dirty="0"/>
          </a:p>
        </p:txBody>
      </p:sp>
      <p:sp>
        <p:nvSpPr>
          <p:cNvPr id="5" name="Text 1"/>
          <p:cNvSpPr/>
          <p:nvPr/>
        </p:nvSpPr>
        <p:spPr>
          <a:xfrm>
            <a:off x="2625328" y="1356950"/>
            <a:ext cx="700088" cy="621506"/>
          </a:xfrm>
          <a:prstGeom prst="rect">
            <a:avLst/>
          </a:prstGeom>
          <a:noFill/>
          <a:ln/>
        </p:spPr>
        <p:txBody>
          <a:bodyPr wrap="none" lIns="0" tIns="0" rIns="0" bIns="0" rtlCol="0" anchor="t">
            <a:spAutoFit/>
          </a:bodyPr>
          <a:lstStyle/>
          <a:p>
            <a:pPr algn="l" indent="0" marL="0">
              <a:lnSpc>
                <a:spcPts val="4500"/>
              </a:lnSpc>
              <a:buNone/>
            </a:pPr>
            <a:r>
              <a:rPr lang="en-US" sz="3731" b="1" spc="-1" kern="0" dirty="0">
                <a:solidFill>
                  <a:srgbClr val="10B981"/>
                </a:solidFill>
                <a:latin typeface="Inter" pitchFamily="34" charset="0"/>
                <a:ea typeface="Inter" pitchFamily="34" charset="-122"/>
                <a:cs typeface="Inter" pitchFamily="34" charset="-120"/>
              </a:rPr>
              <a:t>HP</a:t>
            </a:r>
            <a:endParaRPr lang="en-US" sz="3731" dirty="0"/>
          </a:p>
        </p:txBody>
      </p:sp>
      <p:sp>
        <p:nvSpPr>
          <p:cNvPr id="6" name="Text 2"/>
          <p:cNvSpPr/>
          <p:nvPr/>
        </p:nvSpPr>
        <p:spPr>
          <a:xfrm>
            <a:off x="3325416" y="1487323"/>
            <a:ext cx="121444" cy="242888"/>
          </a:xfrm>
          <a:prstGeom prst="rect">
            <a:avLst/>
          </a:prstGeom>
          <a:noFill/>
          <a:ln/>
        </p:spPr>
        <p:txBody>
          <a:bodyPr wrap="none" lIns="0" tIns="0" rIns="0" bIns="0" rtlCol="0" anchor="t">
            <a:spAutoFit/>
          </a:bodyPr>
          <a:lstStyle/>
          <a:p>
            <a:pPr algn="l" indent="0" marL="0">
              <a:lnSpc>
                <a:spcPts val="1700"/>
              </a:lnSpc>
              <a:buNone/>
            </a:pPr>
            <a:r>
              <a:rPr lang="en-US" sz="1397" b="1" baseline="30000" spc="-1" kern="0" dirty="0">
                <a:solidFill>
                  <a:srgbClr val="10B981"/>
                </a:solidFill>
                <a:latin typeface="Inter" pitchFamily="34" charset="0"/>
                <a:ea typeface="Inter" pitchFamily="34" charset="-122"/>
                <a:cs typeface="Inter" pitchFamily="34" charset="-120"/>
              </a:rPr>
              <a:t>®</a:t>
            </a:r>
            <a:endParaRPr lang="en-US" sz="1397" dirty="0"/>
          </a:p>
        </p:txBody>
      </p:sp>
      <p:sp>
        <p:nvSpPr>
          <p:cNvPr id="7" name="Text 3"/>
          <p:cNvSpPr/>
          <p:nvPr/>
        </p:nvSpPr>
        <p:spPr>
          <a:xfrm>
            <a:off x="357188" y="2037029"/>
            <a:ext cx="3914775" cy="428625"/>
          </a:xfrm>
          <a:prstGeom prst="rect">
            <a:avLst/>
          </a:prstGeom>
          <a:noFill/>
          <a:ln/>
        </p:spPr>
        <p:txBody>
          <a:bodyPr wrap="square" lIns="0" tIns="0" rIns="0" bIns="0" rtlCol="0" anchor="t">
            <a:spAutoFit/>
          </a:bodyPr>
          <a:lstStyle/>
          <a:p>
            <a:pPr algn="l" indent="0" marL="0">
              <a:lnSpc>
                <a:spcPts val="1700"/>
              </a:lnSpc>
              <a:buNone/>
            </a:pPr>
            <a:r>
              <a:rPr lang="en-US" sz="1050" dirty="0">
                <a:solidFill>
                  <a:srgbClr val="334155"/>
                </a:solidFill>
                <a:latin typeface="Inter" pitchFamily="34" charset="0"/>
                <a:ea typeface="Inter" pitchFamily="34" charset="-122"/>
                <a:cs typeface="Inter" pitchFamily="34" charset="-120"/>
              </a:rPr>
              <a:t>Erradicación Natural y Protección Gástrica</a:t>
            </a:r>
            <a:pPr algn="l" indent="0" marL="0">
              <a:lnSpc>
                <a:spcPts val="1700"/>
              </a:lnSpc>
              <a:buNone/>
            </a:pPr>
            <a:r>
              <a:rPr lang="en-US" sz="1050" dirty="0">
                <a:solidFill>
                  <a:srgbClr val="334155"/>
                </a:solidFill>
                <a:latin typeface="Inter" pitchFamily="34" charset="0"/>
                <a:ea typeface="Inter" pitchFamily="34" charset="-122"/>
                <a:cs typeface="Inter" pitchFamily="34" charset="-120"/>
              </a:rPr>
              <a:t>
</a:t>
            </a:r>
            <a:pPr algn="l" indent="0" marL="0">
              <a:lnSpc>
                <a:spcPts val="1700"/>
              </a:lnSpc>
              <a:buNone/>
            </a:pPr>
            <a:r>
              <a:rPr lang="en-US" sz="1050" dirty="0">
                <a:solidFill>
                  <a:srgbClr val="334155"/>
                </a:solidFill>
                <a:latin typeface="Inter" pitchFamily="34" charset="0"/>
                <a:ea typeface="Inter" pitchFamily="34" charset="-122"/>
                <a:cs typeface="Inter" pitchFamily="34" charset="-120"/>
              </a:rPr>
              <a:t>Fórmula Probiótica y Botánica Avanzada</a:t>
            </a:r>
            <a:endParaRPr lang="en-US" sz="1050" dirty="0"/>
          </a:p>
        </p:txBody>
      </p:sp>
      <p:sp>
        <p:nvSpPr>
          <p:cNvPr id="8" name="Text 4"/>
          <p:cNvSpPr/>
          <p:nvPr/>
        </p:nvSpPr>
        <p:spPr>
          <a:xfrm>
            <a:off x="357188" y="2944285"/>
            <a:ext cx="3914775" cy="225028"/>
          </a:xfrm>
          <a:prstGeom prst="rect">
            <a:avLst/>
          </a:prstGeom>
          <a:noFill/>
          <a:ln/>
        </p:spPr>
        <p:txBody>
          <a:bodyPr wrap="none" lIns="0" tIns="0" rIns="0" bIns="0" rtlCol="0" anchor="t">
            <a:spAutoFit/>
          </a:bodyPr>
          <a:lstStyle/>
          <a:p>
            <a:pPr algn="l" indent="0" marL="0">
              <a:lnSpc>
                <a:spcPts val="1800"/>
              </a:lnSpc>
              <a:buNone/>
            </a:pPr>
            <a:r>
              <a:rPr lang="en-US" sz="1295" b="1" dirty="0">
                <a:solidFill>
                  <a:srgbClr val="064E3B"/>
                </a:solidFill>
                <a:latin typeface="Inter" pitchFamily="34" charset="0"/>
                <a:ea typeface="Inter" pitchFamily="34" charset="-122"/>
                <a:cs typeface="Inter" pitchFamily="34" charset="-120"/>
              </a:rPr>
              <a:t>Dr. Javier C. Céspedes Suárez</a:t>
            </a:r>
            <a:endParaRPr lang="en-US" sz="1295" dirty="0"/>
          </a:p>
        </p:txBody>
      </p:sp>
      <p:sp>
        <p:nvSpPr>
          <p:cNvPr id="9" name="Text 5"/>
          <p:cNvSpPr/>
          <p:nvPr/>
        </p:nvSpPr>
        <p:spPr>
          <a:xfrm>
            <a:off x="357188" y="3212176"/>
            <a:ext cx="3914775" cy="36003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F59E0B"/>
                </a:solidFill>
                <a:latin typeface="Inter" pitchFamily="34" charset="0"/>
                <a:ea typeface="Inter" pitchFamily="34" charset="-122"/>
                <a:cs typeface="Inter" pitchFamily="34" charset="-120"/>
              </a:rPr>
              <a:t>Especialista en Medicina Interna</a:t>
            </a:r>
            <a:pPr algn="l" indent="0" marL="0">
              <a:lnSpc>
                <a:spcPts val="1400"/>
              </a:lnSpc>
              <a:buNone/>
            </a:pPr>
            <a:r>
              <a:rPr lang="en-US" sz="942" dirty="0">
                <a:solidFill>
                  <a:srgbClr val="F59E0B"/>
                </a:solidFill>
                <a:latin typeface="Inter" pitchFamily="34" charset="0"/>
                <a:ea typeface="Inter" pitchFamily="34" charset="-122"/>
                <a:cs typeface="Inter" pitchFamily="34" charset="-120"/>
              </a:rPr>
              <a:t>
</a:t>
            </a:r>
            <a:pPr algn="l" indent="0" marL="0">
              <a:lnSpc>
                <a:spcPts val="1400"/>
              </a:lnSpc>
              <a:buNone/>
            </a:pPr>
            <a:r>
              <a:rPr lang="en-US" sz="942" dirty="0">
                <a:solidFill>
                  <a:srgbClr val="F59E0B"/>
                </a:solidFill>
                <a:latin typeface="Inter" pitchFamily="34" charset="0"/>
                <a:ea typeface="Inter" pitchFamily="34" charset="-122"/>
                <a:cs typeface="Inter" pitchFamily="34" charset="-120"/>
              </a:rPr>
              <a:t>y Ozonoterapia</a:t>
            </a:r>
            <a:endParaRPr lang="en-US" sz="942" dirty="0"/>
          </a:p>
        </p:txBody>
      </p:sp>
      <p:sp>
        <p:nvSpPr>
          <p:cNvPr id="10" name="Shape 6"/>
          <p:cNvSpPr/>
          <p:nvPr/>
        </p:nvSpPr>
        <p:spPr>
          <a:xfrm>
            <a:off x="357188" y="3786522"/>
            <a:ext cx="3914775" cy="300038"/>
          </a:xfrm>
          <a:prstGeom prst="rect">
            <a:avLst/>
          </a:prstGeom>
          <a:solidFill>
            <a:srgbClr val="ECFDF5"/>
          </a:solidFill>
          <a:ln/>
        </p:spPr>
      </p:sp>
      <p:sp>
        <p:nvSpPr>
          <p:cNvPr id="11" name="Shape 7"/>
          <p:cNvSpPr/>
          <p:nvPr/>
        </p:nvSpPr>
        <p:spPr>
          <a:xfrm>
            <a:off x="357188" y="3786522"/>
            <a:ext cx="28575" cy="300038"/>
          </a:xfrm>
          <a:prstGeom prst="rect">
            <a:avLst/>
          </a:prstGeom>
          <a:solidFill>
            <a:srgbClr val="10B981"/>
          </a:solidFill>
          <a:ln/>
        </p:spPr>
      </p:sp>
      <p:sp>
        <p:nvSpPr>
          <p:cNvPr id="12" name="Text 8"/>
          <p:cNvSpPr/>
          <p:nvPr/>
        </p:nvSpPr>
        <p:spPr>
          <a:xfrm>
            <a:off x="357188" y="3786522"/>
            <a:ext cx="3914775" cy="300038"/>
          </a:xfrm>
          <a:prstGeom prst="rect">
            <a:avLst/>
          </a:prstGeom>
          <a:noFill/>
          <a:ln/>
        </p:spPr>
        <p:txBody>
          <a:bodyPr wrap="square" lIns="153035" tIns="102108" rIns="153035" bIns="102108" rtlCol="0" anchor="t">
            <a:spAutoFit/>
          </a:bodyPr>
          <a:lstStyle/>
          <a:p>
            <a:pPr algn="l" indent="0" marL="0">
              <a:lnSpc>
                <a:spcPts val="1000"/>
              </a:lnSpc>
              <a:buNone/>
            </a:pPr>
            <a:r>
              <a:rPr lang="en-US" sz="734" b="1" dirty="0">
                <a:solidFill>
                  <a:srgbClr val="064E3B"/>
                </a:solidFill>
                <a:latin typeface="Inter" pitchFamily="34" charset="0"/>
                <a:ea typeface="Inter" pitchFamily="34" charset="-122"/>
                <a:cs typeface="Inter" pitchFamily="34" charset="-120"/>
              </a:rPr>
              <a:t>2 cápsulas al día · Libre de alérgenos</a:t>
            </a:r>
            <a:endParaRPr lang="en-US" sz="734" dirty="0"/>
          </a:p>
        </p:txBody>
      </p:sp>
      <p:sp>
        <p:nvSpPr>
          <p:cNvPr id="13" name="Shape 9"/>
          <p:cNvSpPr/>
          <p:nvPr/>
        </p:nvSpPr>
        <p:spPr>
          <a:xfrm>
            <a:off x="4572000" y="0"/>
            <a:ext cx="4572000" cy="5143500"/>
          </a:xfrm>
          <a:prstGeom prst="rect">
            <a:avLst/>
          </a:prstGeom>
          <a:solidFill>
            <a:srgbClr val="F8FAFC"/>
          </a:solidFill>
          <a:ln/>
        </p:spPr>
      </p:sp>
      <p:pic>
        <p:nvPicPr>
          <p:cNvPr id="14" name="Image 1" descr="preencoded.png">    </p:cNvPr>
          <p:cNvPicPr>
            <a:picLocks noChangeAspect="1"/>
          </p:cNvPicPr>
          <p:nvPr/>
        </p:nvPicPr>
        <p:blipFill>
          <a:blip r:embed="rId2"/>
          <a:stretch>
            <a:fillRect/>
          </a:stretch>
        </p:blipFill>
        <p:spPr>
          <a:xfrm>
            <a:off x="5796483" y="634008"/>
            <a:ext cx="2123005" cy="2285972"/>
          </a:xfrm>
          <a:prstGeom prst="rect">
            <a:avLst/>
          </a:prstGeom>
        </p:spPr>
      </p:pic>
      <p:sp>
        <p:nvSpPr>
          <p:cNvPr id="15" name="Shape 10"/>
          <p:cNvSpPr/>
          <p:nvPr/>
        </p:nvSpPr>
        <p:spPr>
          <a:xfrm>
            <a:off x="4861322" y="3102173"/>
            <a:ext cx="3993356" cy="233958"/>
          </a:xfrm>
          <a:prstGeom prst="rect">
            <a:avLst/>
          </a:prstGeom>
          <a:solidFill>
            <a:srgbClr val="FFFFFF"/>
          </a:solidFill>
          <a:ln/>
        </p:spPr>
      </p:sp>
      <p:sp>
        <p:nvSpPr>
          <p:cNvPr id="16" name="Shape 11"/>
          <p:cNvSpPr/>
          <p:nvPr/>
        </p:nvSpPr>
        <p:spPr>
          <a:xfrm>
            <a:off x="4861322" y="3102173"/>
            <a:ext cx="1167892" cy="233958"/>
          </a:xfrm>
          <a:prstGeom prst="rect">
            <a:avLst/>
          </a:prstGeom>
          <a:solidFill>
            <a:srgbClr val="064E3B"/>
          </a:solidFill>
          <a:ln w="9144">
            <a:solidFill>
              <a:srgbClr val="CBD5E1"/>
            </a:solidFill>
            <a:prstDash val="solid"/>
          </a:ln>
        </p:spPr>
      </p:sp>
      <p:sp>
        <p:nvSpPr>
          <p:cNvPr id="17" name="Text 12"/>
          <p:cNvSpPr/>
          <p:nvPr/>
        </p:nvSpPr>
        <p:spPr>
          <a:xfrm>
            <a:off x="4861322" y="3102173"/>
            <a:ext cx="1167892"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Componente Activo</a:t>
            </a:r>
            <a:endParaRPr lang="en-US" sz="634" dirty="0"/>
          </a:p>
        </p:txBody>
      </p:sp>
      <p:sp>
        <p:nvSpPr>
          <p:cNvPr id="18" name="Shape 13"/>
          <p:cNvSpPr/>
          <p:nvPr/>
        </p:nvSpPr>
        <p:spPr>
          <a:xfrm>
            <a:off x="6029213" y="3102173"/>
            <a:ext cx="1095505" cy="233958"/>
          </a:xfrm>
          <a:prstGeom prst="rect">
            <a:avLst/>
          </a:prstGeom>
          <a:solidFill>
            <a:srgbClr val="064E3B"/>
          </a:solidFill>
          <a:ln w="9144">
            <a:solidFill>
              <a:srgbClr val="CBD5E1"/>
            </a:solidFill>
            <a:prstDash val="solid"/>
          </a:ln>
        </p:spPr>
      </p:sp>
      <p:sp>
        <p:nvSpPr>
          <p:cNvPr id="19" name="Text 14"/>
          <p:cNvSpPr/>
          <p:nvPr/>
        </p:nvSpPr>
        <p:spPr>
          <a:xfrm>
            <a:off x="6029213" y="3102173"/>
            <a:ext cx="1095505"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Dosis (2 cápsulas)</a:t>
            </a:r>
            <a:endParaRPr lang="en-US" sz="634" dirty="0"/>
          </a:p>
        </p:txBody>
      </p:sp>
      <p:sp>
        <p:nvSpPr>
          <p:cNvPr id="20" name="Shape 15"/>
          <p:cNvSpPr/>
          <p:nvPr/>
        </p:nvSpPr>
        <p:spPr>
          <a:xfrm>
            <a:off x="7123044" y="3102173"/>
            <a:ext cx="1731634" cy="233958"/>
          </a:xfrm>
          <a:prstGeom prst="rect">
            <a:avLst/>
          </a:prstGeom>
          <a:solidFill>
            <a:srgbClr val="064E3B"/>
          </a:solidFill>
          <a:ln w="9144">
            <a:solidFill>
              <a:srgbClr val="CBD5E1"/>
            </a:solidFill>
            <a:prstDash val="solid"/>
          </a:ln>
        </p:spPr>
      </p:sp>
      <p:sp>
        <p:nvSpPr>
          <p:cNvPr id="21" name="Text 16"/>
          <p:cNvSpPr/>
          <p:nvPr/>
        </p:nvSpPr>
        <p:spPr>
          <a:xfrm>
            <a:off x="7123044" y="3102173"/>
            <a:ext cx="1731634"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FFFFFF"/>
                </a:solidFill>
                <a:latin typeface="Inter" pitchFamily="34" charset="0"/>
                <a:ea typeface="Inter" pitchFamily="34" charset="-122"/>
                <a:cs typeface="Inter" pitchFamily="34" charset="-120"/>
              </a:rPr>
              <a:t>Acción Clínica</a:t>
            </a:r>
            <a:endParaRPr lang="en-US" sz="634" dirty="0"/>
          </a:p>
        </p:txBody>
      </p:sp>
      <p:sp>
        <p:nvSpPr>
          <p:cNvPr id="22" name="Shape 17"/>
          <p:cNvSpPr/>
          <p:nvPr/>
        </p:nvSpPr>
        <p:spPr>
          <a:xfrm>
            <a:off x="4861322" y="3332559"/>
            <a:ext cx="3993356" cy="233958"/>
          </a:xfrm>
          <a:prstGeom prst="rect">
            <a:avLst/>
          </a:prstGeom>
          <a:solidFill>
            <a:srgbClr val="FFFFFF"/>
          </a:solidFill>
          <a:ln/>
        </p:spPr>
      </p:sp>
      <p:sp>
        <p:nvSpPr>
          <p:cNvPr id="23" name="Text 18"/>
          <p:cNvSpPr/>
          <p:nvPr/>
        </p:nvSpPr>
        <p:spPr>
          <a:xfrm>
            <a:off x="4861322" y="3332559"/>
            <a:ext cx="1170124"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064E3B"/>
                </a:solidFill>
                <a:latin typeface="Inter" pitchFamily="34" charset="0"/>
                <a:ea typeface="Inter" pitchFamily="34" charset="-122"/>
                <a:cs typeface="Inter" pitchFamily="34" charset="-120"/>
              </a:rPr>
              <a:t>Lactobacillus reuteri</a:t>
            </a:r>
            <a:endParaRPr lang="en-US" sz="634" dirty="0"/>
          </a:p>
        </p:txBody>
      </p:sp>
      <p:sp>
        <p:nvSpPr>
          <p:cNvPr id="24" name="Text 19"/>
          <p:cNvSpPr/>
          <p:nvPr/>
        </p:nvSpPr>
        <p:spPr>
          <a:xfrm>
            <a:off x="6031446" y="3332559"/>
            <a:ext cx="1089952"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0B981"/>
                </a:solidFill>
                <a:latin typeface="Inter" pitchFamily="34" charset="0"/>
                <a:ea typeface="Inter" pitchFamily="34" charset="-122"/>
                <a:cs typeface="Inter" pitchFamily="34" charset="-120"/>
              </a:rPr>
              <a:t>2x10^9 UFC</a:t>
            </a:r>
            <a:endParaRPr lang="en-US" sz="634" dirty="0"/>
          </a:p>
        </p:txBody>
      </p:sp>
      <p:sp>
        <p:nvSpPr>
          <p:cNvPr id="25" name="Text 20"/>
          <p:cNvSpPr/>
          <p:nvPr/>
        </p:nvSpPr>
        <p:spPr>
          <a:xfrm>
            <a:off x="7121398" y="3332559"/>
            <a:ext cx="1733280"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Erradicación directa (Reuterina)</a:t>
            </a:r>
            <a:endParaRPr lang="en-US" sz="674" dirty="0"/>
          </a:p>
        </p:txBody>
      </p:sp>
      <p:sp>
        <p:nvSpPr>
          <p:cNvPr id="26" name="Shape 21"/>
          <p:cNvSpPr/>
          <p:nvPr/>
        </p:nvSpPr>
        <p:spPr>
          <a:xfrm>
            <a:off x="4861322" y="3566517"/>
            <a:ext cx="3993356" cy="233958"/>
          </a:xfrm>
          <a:prstGeom prst="rect">
            <a:avLst/>
          </a:prstGeom>
          <a:solidFill>
            <a:srgbClr val="F8FAFC"/>
          </a:solidFill>
          <a:ln/>
        </p:spPr>
      </p:sp>
      <p:sp>
        <p:nvSpPr>
          <p:cNvPr id="27" name="Text 22"/>
          <p:cNvSpPr/>
          <p:nvPr/>
        </p:nvSpPr>
        <p:spPr>
          <a:xfrm>
            <a:off x="4861322" y="3566517"/>
            <a:ext cx="1170124"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064E3B"/>
                </a:solidFill>
                <a:latin typeface="Inter" pitchFamily="34" charset="0"/>
                <a:ea typeface="Inter" pitchFamily="34" charset="-122"/>
                <a:cs typeface="Inter" pitchFamily="34" charset="-120"/>
              </a:rPr>
              <a:t>Orégano y Tomillo</a:t>
            </a:r>
            <a:endParaRPr lang="en-US" sz="634" dirty="0"/>
          </a:p>
        </p:txBody>
      </p:sp>
      <p:sp>
        <p:nvSpPr>
          <p:cNvPr id="28" name="Text 23"/>
          <p:cNvSpPr/>
          <p:nvPr/>
        </p:nvSpPr>
        <p:spPr>
          <a:xfrm>
            <a:off x="6031446" y="3566517"/>
            <a:ext cx="1089952"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0B981"/>
                </a:solidFill>
                <a:latin typeface="Inter" pitchFamily="34" charset="0"/>
                <a:ea typeface="Inter" pitchFamily="34" charset="-122"/>
                <a:cs typeface="Inter" pitchFamily="34" charset="-120"/>
              </a:rPr>
              <a:t>200 mg / 100 mg</a:t>
            </a:r>
            <a:endParaRPr lang="en-US" sz="634" dirty="0"/>
          </a:p>
        </p:txBody>
      </p:sp>
      <p:sp>
        <p:nvSpPr>
          <p:cNvPr id="29" name="Text 24"/>
          <p:cNvSpPr/>
          <p:nvPr/>
        </p:nvSpPr>
        <p:spPr>
          <a:xfrm>
            <a:off x="7121398" y="3566517"/>
            <a:ext cx="1733280"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Antibacteriano (Carvacrol/Timol)</a:t>
            </a:r>
            <a:endParaRPr lang="en-US" sz="674" dirty="0"/>
          </a:p>
        </p:txBody>
      </p:sp>
      <p:sp>
        <p:nvSpPr>
          <p:cNvPr id="30" name="Shape 25"/>
          <p:cNvSpPr/>
          <p:nvPr/>
        </p:nvSpPr>
        <p:spPr>
          <a:xfrm>
            <a:off x="4861322" y="3800475"/>
            <a:ext cx="3993356" cy="233958"/>
          </a:xfrm>
          <a:prstGeom prst="rect">
            <a:avLst/>
          </a:prstGeom>
          <a:solidFill>
            <a:srgbClr val="FFFFFF"/>
          </a:solidFill>
          <a:ln/>
        </p:spPr>
      </p:sp>
      <p:sp>
        <p:nvSpPr>
          <p:cNvPr id="31" name="Text 26"/>
          <p:cNvSpPr/>
          <p:nvPr/>
        </p:nvSpPr>
        <p:spPr>
          <a:xfrm>
            <a:off x="4861322" y="3800475"/>
            <a:ext cx="1170124"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064E3B"/>
                </a:solidFill>
                <a:latin typeface="Inter" pitchFamily="34" charset="0"/>
                <a:ea typeface="Inter" pitchFamily="34" charset="-122"/>
                <a:cs typeface="Inter" pitchFamily="34" charset="-120"/>
              </a:rPr>
              <a:t>Própolis</a:t>
            </a:r>
            <a:endParaRPr lang="en-US" sz="634" dirty="0"/>
          </a:p>
        </p:txBody>
      </p:sp>
      <p:sp>
        <p:nvSpPr>
          <p:cNvPr id="32" name="Text 27"/>
          <p:cNvSpPr/>
          <p:nvPr/>
        </p:nvSpPr>
        <p:spPr>
          <a:xfrm>
            <a:off x="6031446" y="3800475"/>
            <a:ext cx="1089952"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0B981"/>
                </a:solidFill>
                <a:latin typeface="Inter" pitchFamily="34" charset="0"/>
                <a:ea typeface="Inter" pitchFamily="34" charset="-122"/>
                <a:cs typeface="Inter" pitchFamily="34" charset="-120"/>
              </a:rPr>
              <a:t>120 mg</a:t>
            </a:r>
            <a:endParaRPr lang="en-US" sz="634" dirty="0"/>
          </a:p>
        </p:txBody>
      </p:sp>
      <p:sp>
        <p:nvSpPr>
          <p:cNvPr id="33" name="Text 28"/>
          <p:cNvSpPr/>
          <p:nvPr/>
        </p:nvSpPr>
        <p:spPr>
          <a:xfrm>
            <a:off x="7121398" y="3800475"/>
            <a:ext cx="1733280"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Inhibición de biofilm bacteriano</a:t>
            </a:r>
            <a:endParaRPr lang="en-US" sz="674" dirty="0"/>
          </a:p>
        </p:txBody>
      </p:sp>
      <p:sp>
        <p:nvSpPr>
          <p:cNvPr id="34" name="Shape 29"/>
          <p:cNvSpPr/>
          <p:nvPr/>
        </p:nvSpPr>
        <p:spPr>
          <a:xfrm>
            <a:off x="4861322" y="4034433"/>
            <a:ext cx="3993356" cy="233958"/>
          </a:xfrm>
          <a:prstGeom prst="rect">
            <a:avLst/>
          </a:prstGeom>
          <a:solidFill>
            <a:srgbClr val="F8FAFC"/>
          </a:solidFill>
          <a:ln/>
        </p:spPr>
      </p:sp>
      <p:sp>
        <p:nvSpPr>
          <p:cNvPr id="35" name="Text 30"/>
          <p:cNvSpPr/>
          <p:nvPr/>
        </p:nvSpPr>
        <p:spPr>
          <a:xfrm>
            <a:off x="4861322" y="4034433"/>
            <a:ext cx="1170124"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064E3B"/>
                </a:solidFill>
                <a:latin typeface="Inter" pitchFamily="34" charset="0"/>
                <a:ea typeface="Inter" pitchFamily="34" charset="-122"/>
                <a:cs typeface="Inter" pitchFamily="34" charset="-120"/>
              </a:rPr>
              <a:t>Regaliz y Pueraria</a:t>
            </a:r>
            <a:endParaRPr lang="en-US" sz="634" dirty="0"/>
          </a:p>
        </p:txBody>
      </p:sp>
      <p:sp>
        <p:nvSpPr>
          <p:cNvPr id="36" name="Text 31"/>
          <p:cNvSpPr/>
          <p:nvPr/>
        </p:nvSpPr>
        <p:spPr>
          <a:xfrm>
            <a:off x="6031446" y="4034433"/>
            <a:ext cx="1089952"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0B981"/>
                </a:solidFill>
                <a:latin typeface="Inter" pitchFamily="34" charset="0"/>
                <a:ea typeface="Inter" pitchFamily="34" charset="-122"/>
                <a:cs typeface="Inter" pitchFamily="34" charset="-120"/>
              </a:rPr>
              <a:t>100 mg / 200 mg</a:t>
            </a:r>
            <a:endParaRPr lang="en-US" sz="634" dirty="0"/>
          </a:p>
        </p:txBody>
      </p:sp>
      <p:sp>
        <p:nvSpPr>
          <p:cNvPr id="37" name="Text 32"/>
          <p:cNvSpPr/>
          <p:nvPr/>
        </p:nvSpPr>
        <p:spPr>
          <a:xfrm>
            <a:off x="7121398" y="4034433"/>
            <a:ext cx="1733280"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Gastroprotección y cicatrización</a:t>
            </a:r>
            <a:endParaRPr lang="en-US" sz="674" dirty="0"/>
          </a:p>
        </p:txBody>
      </p:sp>
      <p:sp>
        <p:nvSpPr>
          <p:cNvPr id="38" name="Shape 33"/>
          <p:cNvSpPr/>
          <p:nvPr/>
        </p:nvSpPr>
        <p:spPr>
          <a:xfrm>
            <a:off x="4861322" y="4268391"/>
            <a:ext cx="3993356" cy="233958"/>
          </a:xfrm>
          <a:prstGeom prst="rect">
            <a:avLst/>
          </a:prstGeom>
          <a:solidFill>
            <a:srgbClr val="FFFFFF"/>
          </a:solidFill>
          <a:ln/>
        </p:spPr>
      </p:sp>
      <p:sp>
        <p:nvSpPr>
          <p:cNvPr id="39" name="Text 34"/>
          <p:cNvSpPr/>
          <p:nvPr/>
        </p:nvSpPr>
        <p:spPr>
          <a:xfrm>
            <a:off x="4861322" y="4268391"/>
            <a:ext cx="1170124" cy="233958"/>
          </a:xfrm>
          <a:prstGeom prst="rect">
            <a:avLst/>
          </a:prstGeom>
          <a:noFill/>
          <a:ln/>
        </p:spPr>
        <p:txBody>
          <a:bodyPr wrap="square" lIns="102108" tIns="68072" rIns="102108" bIns="68072" rtlCol="0" anchor="ctr">
            <a:spAutoFit/>
          </a:bodyPr>
          <a:lstStyle/>
          <a:p>
            <a:pPr algn="l" indent="0" marL="0">
              <a:lnSpc>
                <a:spcPts val="900"/>
              </a:lnSpc>
              <a:buNone/>
            </a:pPr>
            <a:r>
              <a:rPr lang="en-US" sz="634" b="1" dirty="0">
                <a:solidFill>
                  <a:srgbClr val="064E3B"/>
                </a:solidFill>
                <a:latin typeface="Inter" pitchFamily="34" charset="0"/>
                <a:ea typeface="Inter" pitchFamily="34" charset="-122"/>
                <a:cs typeface="Inter" pitchFamily="34" charset="-120"/>
              </a:rPr>
              <a:t>Equinácea y Pomelo</a:t>
            </a:r>
            <a:endParaRPr lang="en-US" sz="634" dirty="0"/>
          </a:p>
        </p:txBody>
      </p:sp>
      <p:sp>
        <p:nvSpPr>
          <p:cNvPr id="40" name="Text 35"/>
          <p:cNvSpPr/>
          <p:nvPr/>
        </p:nvSpPr>
        <p:spPr>
          <a:xfrm>
            <a:off x="6031446" y="4268391"/>
            <a:ext cx="1089952" cy="233958"/>
          </a:xfrm>
          <a:prstGeom prst="rect">
            <a:avLst/>
          </a:prstGeom>
          <a:noFill/>
          <a:ln/>
        </p:spPr>
        <p:txBody>
          <a:bodyPr wrap="square" lIns="102108" tIns="68072" rIns="102108" bIns="68072" rtlCol="0" anchor="ctr">
            <a:spAutoFit/>
          </a:bodyPr>
          <a:lstStyle/>
          <a:p>
            <a:pPr algn="ctr" indent="0" marL="0">
              <a:lnSpc>
                <a:spcPts val="900"/>
              </a:lnSpc>
              <a:buNone/>
            </a:pPr>
            <a:r>
              <a:rPr lang="en-US" sz="634" b="1" dirty="0">
                <a:solidFill>
                  <a:srgbClr val="10B981"/>
                </a:solidFill>
                <a:latin typeface="Inter" pitchFamily="34" charset="0"/>
                <a:ea typeface="Inter" pitchFamily="34" charset="-122"/>
                <a:cs typeface="Inter" pitchFamily="34" charset="-120"/>
              </a:rPr>
              <a:t>240 mg / 200 mg</a:t>
            </a:r>
            <a:endParaRPr lang="en-US" sz="634" dirty="0"/>
          </a:p>
        </p:txBody>
      </p:sp>
      <p:sp>
        <p:nvSpPr>
          <p:cNvPr id="41" name="Text 36"/>
          <p:cNvSpPr/>
          <p:nvPr/>
        </p:nvSpPr>
        <p:spPr>
          <a:xfrm>
            <a:off x="7121398" y="4268391"/>
            <a:ext cx="1733280" cy="233958"/>
          </a:xfrm>
          <a:prstGeom prst="rect">
            <a:avLst/>
          </a:prstGeom>
          <a:noFill/>
          <a:ln/>
        </p:spPr>
        <p:txBody>
          <a:bodyPr wrap="square" lIns="102108" tIns="68072" rIns="102108" bIns="68072" rtlCol="0" anchor="ctr">
            <a:spAutoFit/>
          </a:bodyPr>
          <a:lstStyle/>
          <a:p>
            <a:pPr algn="l" indent="0" marL="0">
              <a:lnSpc>
                <a:spcPts val="900"/>
              </a:lnSpc>
              <a:buNone/>
            </a:pPr>
            <a:r>
              <a:rPr lang="en-US" sz="674" dirty="0">
                <a:solidFill>
                  <a:srgbClr val="334155"/>
                </a:solidFill>
                <a:latin typeface="Inter" pitchFamily="34" charset="0"/>
                <a:ea typeface="Inter" pitchFamily="34" charset="-122"/>
                <a:cs typeface="Inter" pitchFamily="34" charset="-120"/>
              </a:rPr>
              <a:t>Estimulación inmunológica</a:t>
            </a:r>
            <a:endParaRPr lang="en-US" sz="674"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248870"/>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10B981"/>
                </a:solidFill>
                <a:latin typeface="Inter" pitchFamily="34" charset="0"/>
                <a:ea typeface="Inter" pitchFamily="34" charset="-122"/>
                <a:cs typeface="Inter" pitchFamily="34" charset="-120"/>
              </a:rPr>
              <a:t>El Enemigo: </a:t>
            </a:r>
            <a:pPr algn="l" indent="0" marL="0">
              <a:lnSpc>
                <a:spcPts val="2400"/>
              </a:lnSpc>
              <a:buNone/>
            </a:pPr>
            <a:r>
              <a:rPr lang="en-US" sz="1808" b="1" i="1" dirty="0">
                <a:solidFill>
                  <a:srgbClr val="10B981"/>
                </a:solidFill>
                <a:latin typeface="Inter" pitchFamily="34" charset="0"/>
                <a:ea typeface="Inter" pitchFamily="34" charset="-122"/>
                <a:cs typeface="Inter" pitchFamily="34" charset="-120"/>
              </a:rPr>
              <a:t>Helicobacter pylori</a:t>
            </a:r>
            <a:endParaRPr lang="en-US" sz="1808" dirty="0"/>
          </a:p>
        </p:txBody>
      </p:sp>
      <p:sp>
        <p:nvSpPr>
          <p:cNvPr id="7" name="Shape 3"/>
          <p:cNvSpPr/>
          <p:nvPr/>
        </p:nvSpPr>
        <p:spPr>
          <a:xfrm>
            <a:off x="357188" y="1055489"/>
            <a:ext cx="4750594" cy="3893344"/>
          </a:xfrm>
          <a:prstGeom prst="rect">
            <a:avLst/>
          </a:prstGeom>
          <a:solidFill>
            <a:srgbClr val="F8FAFC"/>
          </a:solidFill>
          <a:ln w="9144">
            <a:solidFill>
              <a:srgbClr val="E2E8F0"/>
            </a:solidFill>
            <a:prstDash val="solid"/>
          </a:ln>
        </p:spPr>
      </p:sp>
      <p:pic>
        <p:nvPicPr>
          <p:cNvPr id="8" name="Image 1" descr="preencoded.png">    </p:cNvPr>
          <p:cNvPicPr>
            <a:picLocks noChangeAspect="1"/>
          </p:cNvPicPr>
          <p:nvPr/>
        </p:nvPicPr>
        <p:blipFill>
          <a:blip r:embed="rId2"/>
          <a:stretch>
            <a:fillRect/>
          </a:stretch>
        </p:blipFill>
        <p:spPr>
          <a:xfrm>
            <a:off x="428625" y="1287661"/>
            <a:ext cx="4607719" cy="3429000"/>
          </a:xfrm>
          <a:prstGeom prst="rect">
            <a:avLst/>
          </a:prstGeom>
        </p:spPr>
      </p:pic>
      <p:sp>
        <p:nvSpPr>
          <p:cNvPr id="9" name="Shape 4"/>
          <p:cNvSpPr/>
          <p:nvPr/>
        </p:nvSpPr>
        <p:spPr>
          <a:xfrm>
            <a:off x="5393531" y="1055489"/>
            <a:ext cx="3393281" cy="1044773"/>
          </a:xfrm>
          <a:prstGeom prst="rect">
            <a:avLst/>
          </a:prstGeom>
          <a:solidFill>
            <a:srgbClr val="ECFDF5"/>
          </a:solidFill>
          <a:ln/>
        </p:spPr>
      </p:sp>
      <p:sp>
        <p:nvSpPr>
          <p:cNvPr id="10" name="Shape 5"/>
          <p:cNvSpPr/>
          <p:nvPr/>
        </p:nvSpPr>
        <p:spPr>
          <a:xfrm>
            <a:off x="5393531" y="1055489"/>
            <a:ext cx="28575" cy="1044773"/>
          </a:xfrm>
          <a:prstGeom prst="rect">
            <a:avLst/>
          </a:prstGeom>
          <a:solidFill>
            <a:srgbClr val="10B981"/>
          </a:solidFill>
          <a:ln/>
        </p:spPr>
      </p:sp>
      <p:sp>
        <p:nvSpPr>
          <p:cNvPr id="11" name="Text 6"/>
          <p:cNvSpPr/>
          <p:nvPr/>
        </p:nvSpPr>
        <p:spPr>
          <a:xfrm>
            <a:off x="5536406" y="1198364"/>
            <a:ext cx="3107531" cy="173236"/>
          </a:xfrm>
          <a:prstGeom prst="rect">
            <a:avLst/>
          </a:prstGeom>
          <a:noFill/>
          <a:ln/>
        </p:spPr>
        <p:txBody>
          <a:bodyPr wrap="none" lIns="0" tIns="0" rIns="0" bIns="0" rtlCol="0" anchor="t">
            <a:spAutoFit/>
          </a:bodyPr>
          <a:lstStyle/>
          <a:p>
            <a:pPr algn="l" indent="0" marL="0">
              <a:lnSpc>
                <a:spcPts val="1400"/>
              </a:lnSpc>
              <a:buNone/>
            </a:pPr>
            <a:r>
              <a:rPr lang="en-US" sz="987" b="1" dirty="0">
                <a:solidFill>
                  <a:srgbClr val="064E3B"/>
                </a:solidFill>
                <a:latin typeface="Inter" pitchFamily="34" charset="0"/>
                <a:ea typeface="Inter" pitchFamily="34" charset="-122"/>
                <a:cs typeface="Inter" pitchFamily="34" charset="-120"/>
              </a:rPr>
              <a:t>Patógeno Gástrico Primario</a:t>
            </a:r>
            <a:endParaRPr lang="en-US" sz="987" dirty="0"/>
          </a:p>
        </p:txBody>
      </p:sp>
      <p:sp>
        <p:nvSpPr>
          <p:cNvPr id="12" name="Text 7"/>
          <p:cNvSpPr/>
          <p:nvPr/>
        </p:nvSpPr>
        <p:spPr>
          <a:xfrm>
            <a:off x="5536406" y="1443038"/>
            <a:ext cx="3107531" cy="5143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334155"/>
                </a:solidFill>
                <a:latin typeface="Inter" pitchFamily="34" charset="0"/>
                <a:ea typeface="Inter" pitchFamily="34" charset="-122"/>
                <a:cs typeface="Inter" pitchFamily="34" charset="-120"/>
              </a:rPr>
              <a:t>Bacteria espiral que coloniza la mucosa del estómago, siendo la causa principal de gastritis crónica, úlceras pépticas y un factor de riesgo para cáncer gástrico.</a:t>
            </a:r>
            <a:endParaRPr lang="en-US" sz="834" dirty="0"/>
          </a:p>
        </p:txBody>
      </p:sp>
      <p:sp>
        <p:nvSpPr>
          <p:cNvPr id="13" name="Text 8"/>
          <p:cNvSpPr/>
          <p:nvPr/>
        </p:nvSpPr>
        <p:spPr>
          <a:xfrm>
            <a:off x="5393531" y="2293144"/>
            <a:ext cx="110728"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F59E0B"/>
                </a:solidFill>
                <a:latin typeface="Inter" pitchFamily="34" charset="0"/>
                <a:ea typeface="Inter" pitchFamily="34" charset="-122"/>
                <a:cs typeface="Inter" pitchFamily="34" charset="-120"/>
              </a:rPr>
              <a:t>▶</a:t>
            </a:r>
            <a:endParaRPr lang="en-US" sz="1050" dirty="0"/>
          </a:p>
        </p:txBody>
      </p:sp>
      <p:sp>
        <p:nvSpPr>
          <p:cNvPr id="14" name="Text 9"/>
          <p:cNvSpPr/>
          <p:nvPr/>
        </p:nvSpPr>
        <p:spPr>
          <a:xfrm>
            <a:off x="5611416" y="2278856"/>
            <a:ext cx="3175397"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064E3B"/>
                </a:solidFill>
                <a:latin typeface="Inter" pitchFamily="34" charset="0"/>
                <a:ea typeface="Inter" pitchFamily="34" charset="-122"/>
                <a:cs typeface="Inter" pitchFamily="34" charset="-120"/>
              </a:rPr>
              <a:t>Producción de Ureasa</a:t>
            </a:r>
            <a:endParaRPr lang="en-US" sz="885" dirty="0"/>
          </a:p>
        </p:txBody>
      </p:sp>
      <p:sp>
        <p:nvSpPr>
          <p:cNvPr id="15" name="Text 10"/>
          <p:cNvSpPr/>
          <p:nvPr/>
        </p:nvSpPr>
        <p:spPr>
          <a:xfrm>
            <a:off x="5611416" y="2462808"/>
            <a:ext cx="3175397" cy="450056"/>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475569"/>
                </a:solidFill>
                <a:latin typeface="Inter" pitchFamily="34" charset="0"/>
                <a:ea typeface="Inter" pitchFamily="34" charset="-122"/>
                <a:cs typeface="Inter" pitchFamily="34" charset="-120"/>
              </a:rPr>
              <a:t>Convierte la urea en amoníaco (nube verde), creando un microambiente alcalino que le permite sobrevivir en el ácido estomacal, pero que es altamente tóxico para las células.</a:t>
            </a:r>
            <a:endParaRPr lang="en-US" sz="780" dirty="0"/>
          </a:p>
        </p:txBody>
      </p:sp>
      <p:sp>
        <p:nvSpPr>
          <p:cNvPr id="16" name="Text 11"/>
          <p:cNvSpPr/>
          <p:nvPr/>
        </p:nvSpPr>
        <p:spPr>
          <a:xfrm>
            <a:off x="5393531" y="3070027"/>
            <a:ext cx="86311"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F59E0B"/>
                </a:solidFill>
                <a:latin typeface="Inter" pitchFamily="34" charset="0"/>
                <a:ea typeface="Inter" pitchFamily="34" charset="-122"/>
                <a:cs typeface="Inter" pitchFamily="34" charset="-120"/>
              </a:rPr>
              <a:t>■</a:t>
            </a:r>
            <a:endParaRPr lang="en-US" sz="1050" dirty="0"/>
          </a:p>
        </p:txBody>
      </p:sp>
      <p:sp>
        <p:nvSpPr>
          <p:cNvPr id="17" name="Text 12"/>
          <p:cNvSpPr/>
          <p:nvPr/>
        </p:nvSpPr>
        <p:spPr>
          <a:xfrm>
            <a:off x="5586999" y="3055739"/>
            <a:ext cx="3199814"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064E3B"/>
                </a:solidFill>
                <a:latin typeface="Inter" pitchFamily="34" charset="0"/>
                <a:ea typeface="Inter" pitchFamily="34" charset="-122"/>
                <a:cs typeface="Inter" pitchFamily="34" charset="-120"/>
              </a:rPr>
              <a:t>Degradación del Moco</a:t>
            </a:r>
            <a:endParaRPr lang="en-US" sz="885" dirty="0"/>
          </a:p>
        </p:txBody>
      </p:sp>
      <p:sp>
        <p:nvSpPr>
          <p:cNvPr id="18" name="Text 13"/>
          <p:cNvSpPr/>
          <p:nvPr/>
        </p:nvSpPr>
        <p:spPr>
          <a:xfrm>
            <a:off x="5586999" y="3239691"/>
            <a:ext cx="3199814" cy="300038"/>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475569"/>
                </a:solidFill>
                <a:latin typeface="Inter" pitchFamily="34" charset="0"/>
                <a:ea typeface="Inter" pitchFamily="34" charset="-122"/>
                <a:cs typeface="Inter" pitchFamily="34" charset="-120"/>
              </a:rPr>
              <a:t>Destruye la capa de moco protector, dejando el epitelio gástrico expuesto a la acidez y a las enzimas digestivas.</a:t>
            </a:r>
            <a:endParaRPr lang="en-US" sz="780" dirty="0"/>
          </a:p>
        </p:txBody>
      </p:sp>
      <p:sp>
        <p:nvSpPr>
          <p:cNvPr id="19" name="Text 14"/>
          <p:cNvSpPr/>
          <p:nvPr/>
        </p:nvSpPr>
        <p:spPr>
          <a:xfrm>
            <a:off x="5393531" y="3696891"/>
            <a:ext cx="141424" cy="173236"/>
          </a:xfrm>
          <a:prstGeom prst="rect">
            <a:avLst/>
          </a:prstGeom>
          <a:noFill/>
          <a:ln/>
        </p:spPr>
        <p:txBody>
          <a:bodyPr wrap="none" lIns="0" tIns="0" rIns="0" bIns="0" rtlCol="0" anchor="t">
            <a:spAutoFit/>
          </a:bodyPr>
          <a:lstStyle/>
          <a:p>
            <a:pPr algn="l" indent="0" marL="0">
              <a:lnSpc>
                <a:spcPts val="1400"/>
              </a:lnSpc>
              <a:buNone/>
            </a:pPr>
            <a:r>
              <a:rPr lang="en-US" sz="1050" dirty="0">
                <a:solidFill>
                  <a:srgbClr val="F59E0B"/>
                </a:solidFill>
                <a:latin typeface="Inter" pitchFamily="34" charset="0"/>
                <a:ea typeface="Inter" pitchFamily="34" charset="-122"/>
                <a:cs typeface="Inter" pitchFamily="34" charset="-120"/>
              </a:rPr>
              <a:t>▼</a:t>
            </a:r>
            <a:endParaRPr lang="en-US" sz="1050" dirty="0"/>
          </a:p>
        </p:txBody>
      </p:sp>
      <p:sp>
        <p:nvSpPr>
          <p:cNvPr id="20" name="Text 15"/>
          <p:cNvSpPr/>
          <p:nvPr/>
        </p:nvSpPr>
        <p:spPr>
          <a:xfrm>
            <a:off x="5642111" y="3682603"/>
            <a:ext cx="3144701"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064E3B"/>
                </a:solidFill>
                <a:latin typeface="Inter" pitchFamily="34" charset="0"/>
                <a:ea typeface="Inter" pitchFamily="34" charset="-122"/>
                <a:cs typeface="Inter" pitchFamily="34" charset="-120"/>
              </a:rPr>
              <a:t>Inflamación Severa</a:t>
            </a:r>
            <a:endParaRPr lang="en-US" sz="885" dirty="0"/>
          </a:p>
        </p:txBody>
      </p:sp>
      <p:sp>
        <p:nvSpPr>
          <p:cNvPr id="21" name="Text 16"/>
          <p:cNvSpPr/>
          <p:nvPr/>
        </p:nvSpPr>
        <p:spPr>
          <a:xfrm>
            <a:off x="5642111" y="3866555"/>
            <a:ext cx="3144701" cy="450056"/>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475569"/>
                </a:solidFill>
                <a:latin typeface="Inter" pitchFamily="34" charset="0"/>
                <a:ea typeface="Inter" pitchFamily="34" charset="-122"/>
                <a:cs typeface="Inter" pitchFamily="34" charset="-120"/>
              </a:rPr>
              <a:t>Libera toxinas que rompen las uniones celulares y desencadenan una tormenta de citoquinas inflamatorias (IL-8, TNF-α), causando daño tisular profundo.</a:t>
            </a:r>
            <a:endParaRPr lang="en-US" sz="780" dirty="0"/>
          </a:p>
        </p:txBody>
      </p:sp>
      <p:sp>
        <p:nvSpPr>
          <p:cNvPr id="22" name="Shape 17"/>
          <p:cNvSpPr/>
          <p:nvPr/>
        </p:nvSpPr>
        <p:spPr>
          <a:xfrm>
            <a:off x="5393531" y="4459486"/>
            <a:ext cx="3393281" cy="489347"/>
          </a:xfrm>
          <a:prstGeom prst="rect">
            <a:avLst/>
          </a:prstGeom>
          <a:solidFill>
            <a:srgbClr val="064E3B"/>
          </a:solidFill>
          <a:ln/>
        </p:spPr>
      </p:sp>
      <p:sp>
        <p:nvSpPr>
          <p:cNvPr id="23" name="Text 18"/>
          <p:cNvSpPr/>
          <p:nvPr/>
        </p:nvSpPr>
        <p:spPr>
          <a:xfrm>
            <a:off x="5393531" y="4459486"/>
            <a:ext cx="3393281" cy="489347"/>
          </a:xfrm>
          <a:prstGeom prst="rect">
            <a:avLst/>
          </a:prstGeom>
          <a:noFill/>
          <a:ln/>
        </p:spPr>
        <p:txBody>
          <a:bodyPr wrap="square" lIns="127508" tIns="127508" rIns="127508" bIns="127508" rtlCol="0" anchor="t">
            <a:spAutoFit/>
          </a:bodyPr>
          <a:lstStyle/>
          <a:p>
            <a:pPr algn="ctr" indent="0" marL="0">
              <a:lnSpc>
                <a:spcPts val="1100"/>
              </a:lnSpc>
              <a:buNone/>
            </a:pPr>
            <a:r>
              <a:rPr lang="en-US" sz="784" b="1" dirty="0">
                <a:solidFill>
                  <a:srgbClr val="FFFFFF"/>
                </a:solidFill>
                <a:latin typeface="Inter" pitchFamily="34" charset="0"/>
                <a:ea typeface="Inter" pitchFamily="34" charset="-122"/>
                <a:cs typeface="Inter" pitchFamily="34" charset="-120"/>
              </a:rPr>
              <a:t>Objetivo: Erradicar la bacteria sin destruir la microbiota intestinal sana</a:t>
            </a:r>
            <a:endParaRPr lang="en-US" sz="78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10B981"/>
                </a:solidFill>
                <a:latin typeface="Inter" pitchFamily="34" charset="0"/>
                <a:ea typeface="Inter" pitchFamily="34" charset="-122"/>
                <a:cs typeface="Inter" pitchFamily="34" charset="-120"/>
              </a:rPr>
              <a:t>El Contraataque: </a:t>
            </a:r>
            <a:pPr algn="l" indent="0" marL="0">
              <a:lnSpc>
                <a:spcPts val="2400"/>
              </a:lnSpc>
              <a:buNone/>
            </a:pPr>
            <a:r>
              <a:rPr lang="en-US" sz="1808" b="1" i="1" dirty="0">
                <a:solidFill>
                  <a:srgbClr val="10B981"/>
                </a:solidFill>
                <a:latin typeface="Inter" pitchFamily="34" charset="0"/>
                <a:ea typeface="Inter" pitchFamily="34" charset="-122"/>
                <a:cs typeface="Inter" pitchFamily="34" charset="-120"/>
              </a:rPr>
              <a:t>Lactobacillus reuteri</a:t>
            </a:r>
            <a:endParaRPr lang="en-US" sz="1808" dirty="0"/>
          </a:p>
        </p:txBody>
      </p:sp>
      <p:sp>
        <p:nvSpPr>
          <p:cNvPr id="7" name="Shape 3"/>
          <p:cNvSpPr/>
          <p:nvPr/>
        </p:nvSpPr>
        <p:spPr>
          <a:xfrm>
            <a:off x="357188" y="1139428"/>
            <a:ext cx="3393281" cy="1403747"/>
          </a:xfrm>
          <a:prstGeom prst="rect">
            <a:avLst/>
          </a:prstGeom>
          <a:solidFill>
            <a:srgbClr val="F8FAFC"/>
          </a:solidFill>
          <a:ln/>
        </p:spPr>
      </p:sp>
      <p:sp>
        <p:nvSpPr>
          <p:cNvPr id="8" name="Shape 4"/>
          <p:cNvSpPr/>
          <p:nvPr/>
        </p:nvSpPr>
        <p:spPr>
          <a:xfrm>
            <a:off x="357188" y="1139428"/>
            <a:ext cx="3393281" cy="7144"/>
          </a:xfrm>
          <a:prstGeom prst="rect">
            <a:avLst/>
          </a:prstGeom>
          <a:solidFill>
            <a:srgbClr val="E2E8F0"/>
          </a:solidFill>
          <a:ln/>
        </p:spPr>
      </p:sp>
      <p:sp>
        <p:nvSpPr>
          <p:cNvPr id="9" name="Shape 5"/>
          <p:cNvSpPr/>
          <p:nvPr/>
        </p:nvSpPr>
        <p:spPr>
          <a:xfrm>
            <a:off x="3743325" y="1139428"/>
            <a:ext cx="7144" cy="1403747"/>
          </a:xfrm>
          <a:prstGeom prst="rect">
            <a:avLst/>
          </a:prstGeom>
          <a:solidFill>
            <a:srgbClr val="E2E8F0"/>
          </a:solidFill>
          <a:ln/>
        </p:spPr>
      </p:sp>
      <p:sp>
        <p:nvSpPr>
          <p:cNvPr id="10" name="Shape 6"/>
          <p:cNvSpPr/>
          <p:nvPr/>
        </p:nvSpPr>
        <p:spPr>
          <a:xfrm>
            <a:off x="357188" y="2536031"/>
            <a:ext cx="3393281" cy="7144"/>
          </a:xfrm>
          <a:prstGeom prst="rect">
            <a:avLst/>
          </a:prstGeom>
          <a:solidFill>
            <a:srgbClr val="E2E8F0"/>
          </a:solidFill>
          <a:ln/>
        </p:spPr>
      </p:sp>
      <p:sp>
        <p:nvSpPr>
          <p:cNvPr id="11" name="Shape 7"/>
          <p:cNvSpPr/>
          <p:nvPr/>
        </p:nvSpPr>
        <p:spPr>
          <a:xfrm>
            <a:off x="357188" y="1139428"/>
            <a:ext cx="42863" cy="1403747"/>
          </a:xfrm>
          <a:prstGeom prst="rect">
            <a:avLst/>
          </a:prstGeom>
          <a:solidFill>
            <a:srgbClr val="3B82F6"/>
          </a:solidFill>
          <a:ln/>
        </p:spPr>
      </p:sp>
      <p:sp>
        <p:nvSpPr>
          <p:cNvPr id="12" name="Text 8"/>
          <p:cNvSpPr/>
          <p:nvPr/>
        </p:nvSpPr>
        <p:spPr>
          <a:xfrm>
            <a:off x="500063" y="1289447"/>
            <a:ext cx="117871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Arma Biológica</a:t>
            </a:r>
            <a:endParaRPr lang="en-US" sz="1090" dirty="0"/>
          </a:p>
        </p:txBody>
      </p:sp>
      <p:sp>
        <p:nvSpPr>
          <p:cNvPr id="13" name="Shape 9"/>
          <p:cNvSpPr/>
          <p:nvPr/>
        </p:nvSpPr>
        <p:spPr>
          <a:xfrm>
            <a:off x="2984302" y="1294805"/>
            <a:ext cx="623292" cy="178594"/>
          </a:xfrm>
          <a:prstGeom prst="rect">
            <a:avLst/>
          </a:prstGeom>
          <a:solidFill>
            <a:srgbClr val="064E3B"/>
          </a:solidFill>
          <a:ln/>
        </p:spPr>
      </p:sp>
      <p:sp>
        <p:nvSpPr>
          <p:cNvPr id="14" name="Text 10"/>
          <p:cNvSpPr/>
          <p:nvPr/>
        </p:nvSpPr>
        <p:spPr>
          <a:xfrm>
            <a:off x="2984302" y="1294805"/>
            <a:ext cx="623292" cy="178594"/>
          </a:xfrm>
          <a:prstGeom prst="rect">
            <a:avLst/>
          </a:prstGeom>
          <a:noFill/>
          <a:ln/>
        </p:spPr>
        <p:txBody>
          <a:bodyPr wrap="none" lIns="85090" tIns="34036" rIns="85090" bIns="34036"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Reuterina</a:t>
            </a:r>
            <a:endParaRPr lang="en-US" sz="683" dirty="0"/>
          </a:p>
        </p:txBody>
      </p:sp>
      <p:sp>
        <p:nvSpPr>
          <p:cNvPr id="15" name="Text 11"/>
          <p:cNvSpPr/>
          <p:nvPr/>
        </p:nvSpPr>
        <p:spPr>
          <a:xfrm>
            <a:off x="500063" y="1535906"/>
            <a:ext cx="3107531" cy="85725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El probiótico produce </a:t>
            </a:r>
            <a:pPr algn="l" indent="0" marL="0">
              <a:lnSpc>
                <a:spcPts val="1400"/>
              </a:lnSpc>
              <a:buNone/>
            </a:pPr>
            <a:r>
              <a:rPr lang="en-US" sz="784" b="1" dirty="0">
                <a:solidFill>
                  <a:srgbClr val="064E3B"/>
                </a:solidFill>
                <a:latin typeface="Inter" pitchFamily="34" charset="0"/>
                <a:ea typeface="Inter" pitchFamily="34" charset="-122"/>
                <a:cs typeface="Inter" pitchFamily="34" charset="-120"/>
              </a:rPr>
              <a:t>Reuterina</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un potente compuesto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antimicrobiano de espectro reducido. Actúa como un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"misil dirigido" que destruye específicamente la pared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celular del </a:t>
            </a:r>
            <a:pPr algn="l" indent="0" marL="0">
              <a:lnSpc>
                <a:spcPts val="1400"/>
              </a:lnSpc>
              <a:buNone/>
            </a:pPr>
            <a:r>
              <a:rPr lang="en-US" sz="834" i="1" dirty="0">
                <a:solidFill>
                  <a:srgbClr val="475569"/>
                </a:solidFill>
                <a:latin typeface="Inter" pitchFamily="34" charset="0"/>
                <a:ea typeface="Inter" pitchFamily="34" charset="-122"/>
                <a:cs typeface="Inter" pitchFamily="34" charset="-120"/>
              </a:rPr>
              <a:t>H. pylori</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causando su muerte sin afectar a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las bacterias beneficiosas del intestino.</a:t>
            </a:r>
            <a:endParaRPr lang="en-US" sz="834" dirty="0"/>
          </a:p>
        </p:txBody>
      </p:sp>
      <p:sp>
        <p:nvSpPr>
          <p:cNvPr id="16" name="Shape 12"/>
          <p:cNvSpPr/>
          <p:nvPr/>
        </p:nvSpPr>
        <p:spPr>
          <a:xfrm>
            <a:off x="357188" y="2714625"/>
            <a:ext cx="3393281" cy="1232297"/>
          </a:xfrm>
          <a:prstGeom prst="rect">
            <a:avLst/>
          </a:prstGeom>
          <a:solidFill>
            <a:srgbClr val="F8FAFC"/>
          </a:solidFill>
          <a:ln/>
        </p:spPr>
      </p:sp>
      <p:sp>
        <p:nvSpPr>
          <p:cNvPr id="17" name="Shape 13"/>
          <p:cNvSpPr/>
          <p:nvPr/>
        </p:nvSpPr>
        <p:spPr>
          <a:xfrm>
            <a:off x="357188" y="2714625"/>
            <a:ext cx="3393281" cy="7144"/>
          </a:xfrm>
          <a:prstGeom prst="rect">
            <a:avLst/>
          </a:prstGeom>
          <a:solidFill>
            <a:srgbClr val="E2E8F0"/>
          </a:solidFill>
          <a:ln/>
        </p:spPr>
      </p:sp>
      <p:sp>
        <p:nvSpPr>
          <p:cNvPr id="18" name="Shape 14"/>
          <p:cNvSpPr/>
          <p:nvPr/>
        </p:nvSpPr>
        <p:spPr>
          <a:xfrm>
            <a:off x="3743325" y="2714625"/>
            <a:ext cx="7144" cy="1232297"/>
          </a:xfrm>
          <a:prstGeom prst="rect">
            <a:avLst/>
          </a:prstGeom>
          <a:solidFill>
            <a:srgbClr val="E2E8F0"/>
          </a:solidFill>
          <a:ln/>
        </p:spPr>
      </p:sp>
      <p:sp>
        <p:nvSpPr>
          <p:cNvPr id="19" name="Shape 15"/>
          <p:cNvSpPr/>
          <p:nvPr/>
        </p:nvSpPr>
        <p:spPr>
          <a:xfrm>
            <a:off x="357188" y="3939778"/>
            <a:ext cx="3393281" cy="7144"/>
          </a:xfrm>
          <a:prstGeom prst="rect">
            <a:avLst/>
          </a:prstGeom>
          <a:solidFill>
            <a:srgbClr val="E2E8F0"/>
          </a:solidFill>
          <a:ln/>
        </p:spPr>
      </p:sp>
      <p:sp>
        <p:nvSpPr>
          <p:cNvPr id="20" name="Shape 16"/>
          <p:cNvSpPr/>
          <p:nvPr/>
        </p:nvSpPr>
        <p:spPr>
          <a:xfrm>
            <a:off x="357188" y="2714625"/>
            <a:ext cx="42863" cy="1232297"/>
          </a:xfrm>
          <a:prstGeom prst="rect">
            <a:avLst/>
          </a:prstGeom>
          <a:solidFill>
            <a:srgbClr val="10B981"/>
          </a:solidFill>
          <a:ln/>
        </p:spPr>
      </p:sp>
      <p:sp>
        <p:nvSpPr>
          <p:cNvPr id="21" name="Text 17"/>
          <p:cNvSpPr/>
          <p:nvPr/>
        </p:nvSpPr>
        <p:spPr>
          <a:xfrm>
            <a:off x="500063" y="2864644"/>
            <a:ext cx="1450181"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064E3B"/>
                </a:solidFill>
                <a:latin typeface="Inter" pitchFamily="34" charset="0"/>
                <a:ea typeface="Inter" pitchFamily="34" charset="-122"/>
                <a:cs typeface="Inter" pitchFamily="34" charset="-120"/>
              </a:rPr>
              <a:t>Defensa Territorial</a:t>
            </a:r>
            <a:endParaRPr lang="en-US" sz="1090" dirty="0"/>
          </a:p>
        </p:txBody>
      </p:sp>
      <p:sp>
        <p:nvSpPr>
          <p:cNvPr id="22" name="Shape 18"/>
          <p:cNvSpPr/>
          <p:nvPr/>
        </p:nvSpPr>
        <p:spPr>
          <a:xfrm>
            <a:off x="2355652" y="2870002"/>
            <a:ext cx="1251942" cy="178594"/>
          </a:xfrm>
          <a:prstGeom prst="rect">
            <a:avLst/>
          </a:prstGeom>
          <a:solidFill>
            <a:srgbClr val="064E3B"/>
          </a:solidFill>
          <a:ln/>
        </p:spPr>
      </p:sp>
      <p:sp>
        <p:nvSpPr>
          <p:cNvPr id="23" name="Text 19"/>
          <p:cNvSpPr/>
          <p:nvPr/>
        </p:nvSpPr>
        <p:spPr>
          <a:xfrm>
            <a:off x="2355652" y="2870002"/>
            <a:ext cx="1251942" cy="178594"/>
          </a:xfrm>
          <a:prstGeom prst="rect">
            <a:avLst/>
          </a:prstGeom>
          <a:noFill/>
          <a:ln/>
        </p:spPr>
        <p:txBody>
          <a:bodyPr wrap="none" lIns="85090" tIns="34036" rIns="85090" bIns="34036" rtlCol="0" anchor="t">
            <a:spAutoFit/>
          </a:bodyPr>
          <a:lstStyle/>
          <a:p>
            <a:pPr algn="l" indent="0" marL="0">
              <a:lnSpc>
                <a:spcPts val="900"/>
              </a:lnSpc>
              <a:buNone/>
            </a:pPr>
            <a:r>
              <a:rPr lang="en-US" sz="683" b="1" dirty="0">
                <a:solidFill>
                  <a:srgbClr val="FFFFFF"/>
                </a:solidFill>
                <a:latin typeface="Inter" pitchFamily="34" charset="0"/>
                <a:ea typeface="Inter" pitchFamily="34" charset="-122"/>
                <a:cs typeface="Inter" pitchFamily="34" charset="-120"/>
              </a:rPr>
              <a:t>Exclusión Competitiva</a:t>
            </a:r>
            <a:endParaRPr lang="en-US" sz="683" dirty="0"/>
          </a:p>
        </p:txBody>
      </p:sp>
      <p:sp>
        <p:nvSpPr>
          <p:cNvPr id="24" name="Text 20"/>
          <p:cNvSpPr/>
          <p:nvPr/>
        </p:nvSpPr>
        <p:spPr>
          <a:xfrm>
            <a:off x="500063" y="3111103"/>
            <a:ext cx="3107531" cy="685800"/>
          </a:xfrm>
          <a:prstGeom prst="rect">
            <a:avLst/>
          </a:prstGeom>
          <a:noFill/>
          <a:ln/>
        </p:spPr>
        <p:txBody>
          <a:bodyPr wrap="square" lIns="0" tIns="0" rIns="0" bIns="0" rtlCol="0" anchor="t">
            <a:spAutoFit/>
          </a:bodyPr>
          <a:lstStyle/>
          <a:p>
            <a:pPr algn="l" indent="0" marL="0">
              <a:lnSpc>
                <a:spcPts val="1400"/>
              </a:lnSpc>
              <a:buNone/>
            </a:pPr>
            <a:r>
              <a:rPr lang="en-US" sz="834" dirty="0">
                <a:solidFill>
                  <a:srgbClr val="475569"/>
                </a:solidFill>
                <a:latin typeface="Inter" pitchFamily="34" charset="0"/>
                <a:ea typeface="Inter" pitchFamily="34" charset="-122"/>
                <a:cs typeface="Inter" pitchFamily="34" charset="-120"/>
              </a:rPr>
              <a:t>Las cepas de </a:t>
            </a:r>
            <a:pPr algn="l" indent="0" marL="0">
              <a:lnSpc>
                <a:spcPts val="1400"/>
              </a:lnSpc>
              <a:buNone/>
            </a:pPr>
            <a:r>
              <a:rPr lang="en-US" sz="834" i="1" dirty="0">
                <a:solidFill>
                  <a:srgbClr val="475569"/>
                </a:solidFill>
                <a:latin typeface="Inter" pitchFamily="34" charset="0"/>
                <a:ea typeface="Inter" pitchFamily="34" charset="-122"/>
                <a:cs typeface="Inter" pitchFamily="34" charset="-120"/>
              </a:rPr>
              <a:t>L. reuteri</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colonizan rápidamente la capa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de moco gástrico, </a:t>
            </a:r>
            <a:pPr algn="l" indent="0" marL="0">
              <a:lnSpc>
                <a:spcPts val="1400"/>
              </a:lnSpc>
              <a:buNone/>
            </a:pPr>
            <a:r>
              <a:rPr lang="en-US" sz="784" b="1" dirty="0">
                <a:solidFill>
                  <a:srgbClr val="064E3B"/>
                </a:solidFill>
                <a:latin typeface="Inter" pitchFamily="34" charset="0"/>
                <a:ea typeface="Inter" pitchFamily="34" charset="-122"/>
                <a:cs typeface="Inter" pitchFamily="34" charset="-120"/>
              </a:rPr>
              <a:t>bloqueando físicamente</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los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receptores de adhesión. Al no poder anclarse al epitelio, </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el </a:t>
            </a:r>
            <a:pPr algn="l" indent="0" marL="0">
              <a:lnSpc>
                <a:spcPts val="1400"/>
              </a:lnSpc>
              <a:buNone/>
            </a:pPr>
            <a:r>
              <a:rPr lang="en-US" sz="834" i="1" dirty="0">
                <a:solidFill>
                  <a:srgbClr val="475569"/>
                </a:solidFill>
                <a:latin typeface="Inter" pitchFamily="34" charset="0"/>
                <a:ea typeface="Inter" pitchFamily="34" charset="-122"/>
                <a:cs typeface="Inter" pitchFamily="34" charset="-120"/>
              </a:rPr>
              <a:t>H. pylori</a:t>
            </a:r>
            <a:pPr algn="l" indent="0" marL="0">
              <a:lnSpc>
                <a:spcPts val="1400"/>
              </a:lnSpc>
              <a:buNone/>
            </a:pPr>
            <a:r>
              <a:rPr lang="en-US" sz="834" dirty="0">
                <a:solidFill>
                  <a:srgbClr val="475569"/>
                </a:solidFill>
                <a:latin typeface="Inter" pitchFamily="34" charset="0"/>
                <a:ea typeface="Inter" pitchFamily="34" charset="-122"/>
                <a:cs typeface="Inter" pitchFamily="34" charset="-120"/>
              </a:rPr>
              <a:t> es arrastrado y eliminado del estómago.</a:t>
            </a:r>
            <a:endParaRPr lang="en-US" sz="834" dirty="0"/>
          </a:p>
        </p:txBody>
      </p:sp>
      <p:sp>
        <p:nvSpPr>
          <p:cNvPr id="25" name="Shape 21"/>
          <p:cNvSpPr/>
          <p:nvPr/>
        </p:nvSpPr>
        <p:spPr>
          <a:xfrm>
            <a:off x="357188" y="4118372"/>
            <a:ext cx="3393281" cy="641152"/>
          </a:xfrm>
          <a:prstGeom prst="rect">
            <a:avLst/>
          </a:prstGeom>
          <a:solidFill>
            <a:srgbClr val="ECFDF5"/>
          </a:solidFill>
          <a:ln w="9144">
            <a:solidFill>
              <a:srgbClr val="6EE7B7"/>
            </a:solidFill>
            <a:prstDash val="dash"/>
          </a:ln>
        </p:spPr>
      </p:sp>
      <p:sp>
        <p:nvSpPr>
          <p:cNvPr id="26" name="Text 22"/>
          <p:cNvSpPr/>
          <p:nvPr/>
        </p:nvSpPr>
        <p:spPr>
          <a:xfrm>
            <a:off x="357188" y="4118372"/>
            <a:ext cx="3393281" cy="641152"/>
          </a:xfrm>
          <a:prstGeom prst="rect">
            <a:avLst/>
          </a:prstGeom>
          <a:noFill/>
          <a:ln/>
        </p:spPr>
        <p:txBody>
          <a:bodyPr wrap="square" lIns="127508" tIns="127508" rIns="127508" bIns="127508" rtlCol="0" anchor="t">
            <a:spAutoFit/>
          </a:bodyPr>
          <a:lstStyle/>
          <a:p>
            <a:pPr algn="ctr" indent="0" marL="0">
              <a:lnSpc>
                <a:spcPts val="1100"/>
              </a:lnSpc>
              <a:buNone/>
            </a:pPr>
            <a:r>
              <a:rPr lang="en-US" sz="784" b="1" dirty="0">
                <a:solidFill>
                  <a:srgbClr val="047857"/>
                </a:solidFill>
                <a:latin typeface="Inter" pitchFamily="34" charset="0"/>
                <a:ea typeface="Inter" pitchFamily="34" charset="-122"/>
                <a:cs typeface="Inter" pitchFamily="34" charset="-120"/>
              </a:rPr>
              <a:t>Eficacia probada: Aumenta significativamente las tasas de erradicación y reduce los efectos secundarios de los antibióticos.</a:t>
            </a:r>
            <a:endParaRPr lang="en-US" sz="784" dirty="0"/>
          </a:p>
        </p:txBody>
      </p:sp>
      <p:pic>
        <p:nvPicPr>
          <p:cNvPr id="27" name="Image 1" descr="preencoded.png">    </p:cNvPr>
          <p:cNvPicPr>
            <a:picLocks noChangeAspect="1"/>
          </p:cNvPicPr>
          <p:nvPr/>
        </p:nvPicPr>
        <p:blipFill>
          <a:blip r:embed="rId2"/>
          <a:stretch>
            <a:fillRect/>
          </a:stretch>
        </p:blipFill>
        <p:spPr>
          <a:xfrm>
            <a:off x="4036219" y="1170682"/>
            <a:ext cx="4750594" cy="35718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327452"/>
          </a:xfrm>
          <a:prstGeom prst="rect">
            <a:avLst/>
          </a:prstGeom>
        </p:spPr>
      </p:pic>
      <p:sp>
        <p:nvSpPr>
          <p:cNvPr id="4" name="Shape 0"/>
          <p:cNvSpPr/>
          <p:nvPr/>
        </p:nvSpPr>
        <p:spPr>
          <a:xfrm>
            <a:off x="357188" y="285750"/>
            <a:ext cx="8429625" cy="569714"/>
          </a:xfrm>
          <a:prstGeom prst="rect">
            <a:avLst/>
          </a:prstGeom>
          <a:solidFill>
            <a:srgbClr val="000000">
              <a:alpha val="0"/>
            </a:srgbClr>
          </a:solidFill>
          <a:ln/>
        </p:spPr>
      </p:sp>
      <p:sp>
        <p:nvSpPr>
          <p:cNvPr id="5" name="Shape 1"/>
          <p:cNvSpPr/>
          <p:nvPr/>
        </p:nvSpPr>
        <p:spPr>
          <a:xfrm>
            <a:off x="357188" y="841177"/>
            <a:ext cx="8429625" cy="14288"/>
          </a:xfrm>
          <a:prstGeom prst="rect">
            <a:avLst/>
          </a:prstGeom>
          <a:solidFill>
            <a:srgbClr val="E2E8F0"/>
          </a:solidFill>
          <a:ln/>
        </p:spPr>
      </p:sp>
      <p:sp>
        <p:nvSpPr>
          <p:cNvPr id="6" name="Text 2"/>
          <p:cNvSpPr/>
          <p:nvPr/>
        </p:nvSpPr>
        <p:spPr>
          <a:xfrm>
            <a:off x="357188" y="421481"/>
            <a:ext cx="8429625" cy="312539"/>
          </a:xfrm>
          <a:prstGeom prst="rect">
            <a:avLst/>
          </a:prstGeom>
          <a:noFill/>
          <a:ln/>
        </p:spPr>
        <p:txBody>
          <a:bodyPr wrap="none" lIns="0" tIns="0" rIns="0" bIns="0" rtlCol="0" anchor="t">
            <a:spAutoFit/>
          </a:bodyPr>
          <a:lstStyle/>
          <a:p>
            <a:pPr algn="l" indent="0" marL="0">
              <a:lnSpc>
                <a:spcPts val="2400"/>
              </a:lnSpc>
              <a:buNone/>
            </a:pPr>
            <a:r>
              <a:rPr lang="en-US" sz="1808" b="1" i="1" dirty="0">
                <a:solidFill>
                  <a:srgbClr val="10B981"/>
                </a:solidFill>
                <a:latin typeface="Inter" pitchFamily="34" charset="0"/>
                <a:ea typeface="Inter" pitchFamily="34" charset="-122"/>
                <a:cs typeface="Inter" pitchFamily="34" charset="-120"/>
              </a:rPr>
              <a:t>Sinergia Botánica </a:t>
            </a:r>
            <a:pPr algn="l" indent="0" marL="0">
              <a:lnSpc>
                <a:spcPts val="2400"/>
              </a:lnSpc>
              <a:buNone/>
            </a:pPr>
            <a:r>
              <a:rPr lang="en-US" sz="1808" b="1" i="1" dirty="0">
                <a:solidFill>
                  <a:srgbClr val="10B981"/>
                </a:solidFill>
                <a:latin typeface="Inter" pitchFamily="34" charset="0"/>
                <a:ea typeface="Inter" pitchFamily="34" charset="-122"/>
                <a:cs typeface="Inter" pitchFamily="34" charset="-120"/>
              </a:rPr>
              <a:t>Protectora</a:t>
            </a:r>
            <a:endParaRPr lang="en-US" sz="1808" dirty="0"/>
          </a:p>
        </p:txBody>
      </p:sp>
      <p:pic>
        <p:nvPicPr>
          <p:cNvPr id="7" name="Image 1" descr="preencoded.png">    </p:cNvPr>
          <p:cNvPicPr>
            <a:picLocks noChangeAspect="1"/>
          </p:cNvPicPr>
          <p:nvPr/>
        </p:nvPicPr>
        <p:blipFill>
          <a:blip r:embed="rId2"/>
          <a:stretch>
            <a:fillRect/>
          </a:stretch>
        </p:blipFill>
        <p:spPr>
          <a:xfrm>
            <a:off x="357188" y="984052"/>
            <a:ext cx="8429625" cy="3429000"/>
          </a:xfrm>
          <a:prstGeom prst="rect">
            <a:avLst/>
          </a:prstGeom>
        </p:spPr>
      </p:pic>
      <p:sp>
        <p:nvSpPr>
          <p:cNvPr id="8" name="Shape 3"/>
          <p:cNvSpPr/>
          <p:nvPr/>
        </p:nvSpPr>
        <p:spPr>
          <a:xfrm>
            <a:off x="357188" y="4555927"/>
            <a:ext cx="8429625" cy="471488"/>
          </a:xfrm>
          <a:prstGeom prst="rect">
            <a:avLst/>
          </a:prstGeom>
          <a:solidFill>
            <a:srgbClr val="064E3B"/>
          </a:solidFill>
          <a:ln/>
        </p:spPr>
      </p:sp>
      <p:sp>
        <p:nvSpPr>
          <p:cNvPr id="9" name="Text 4"/>
          <p:cNvSpPr/>
          <p:nvPr/>
        </p:nvSpPr>
        <p:spPr>
          <a:xfrm>
            <a:off x="571500"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0B981"/>
                </a:solidFill>
                <a:latin typeface="Inter" pitchFamily="34" charset="0"/>
                <a:ea typeface="Inter" pitchFamily="34" charset="-122"/>
                <a:cs typeface="Inter" pitchFamily="34" charset="-120"/>
              </a:rPr>
              <a:t>✓</a:t>
            </a:r>
            <a:endParaRPr lang="en-US" sz="1090" dirty="0"/>
          </a:p>
        </p:txBody>
      </p:sp>
      <p:sp>
        <p:nvSpPr>
          <p:cNvPr id="10" name="Text 5"/>
          <p:cNvSpPr/>
          <p:nvPr/>
        </p:nvSpPr>
        <p:spPr>
          <a:xfrm>
            <a:off x="775097" y="4713982"/>
            <a:ext cx="1580555"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Alta Tasa de Erradicación</a:t>
            </a:r>
            <a:endParaRPr lang="en-US" sz="885" dirty="0"/>
          </a:p>
        </p:txBody>
      </p:sp>
      <p:sp>
        <p:nvSpPr>
          <p:cNvPr id="11" name="Text 6"/>
          <p:cNvSpPr/>
          <p:nvPr/>
        </p:nvSpPr>
        <p:spPr>
          <a:xfrm>
            <a:off x="2595553"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0B981"/>
                </a:solidFill>
                <a:latin typeface="Inter" pitchFamily="34" charset="0"/>
                <a:ea typeface="Inter" pitchFamily="34" charset="-122"/>
                <a:cs typeface="Inter" pitchFamily="34" charset="-120"/>
              </a:rPr>
              <a:t>✓</a:t>
            </a:r>
            <a:endParaRPr lang="en-US" sz="1090" dirty="0"/>
          </a:p>
        </p:txBody>
      </p:sp>
      <p:sp>
        <p:nvSpPr>
          <p:cNvPr id="12" name="Text 7"/>
          <p:cNvSpPr/>
          <p:nvPr/>
        </p:nvSpPr>
        <p:spPr>
          <a:xfrm>
            <a:off x="2799150" y="4713982"/>
            <a:ext cx="1676995"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Cicatrización de la Mucosa</a:t>
            </a:r>
            <a:endParaRPr lang="en-US" sz="885" dirty="0"/>
          </a:p>
        </p:txBody>
      </p:sp>
      <p:sp>
        <p:nvSpPr>
          <p:cNvPr id="13" name="Text 8"/>
          <p:cNvSpPr/>
          <p:nvPr/>
        </p:nvSpPr>
        <p:spPr>
          <a:xfrm>
            <a:off x="4716047" y="4697016"/>
            <a:ext cx="132159" cy="189309"/>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10B981"/>
                </a:solidFill>
                <a:latin typeface="Inter" pitchFamily="34" charset="0"/>
                <a:ea typeface="Inter" pitchFamily="34" charset="-122"/>
                <a:cs typeface="Inter" pitchFamily="34" charset="-120"/>
              </a:rPr>
              <a:t>✓</a:t>
            </a:r>
            <a:endParaRPr lang="en-US" sz="1090" dirty="0"/>
          </a:p>
        </p:txBody>
      </p:sp>
      <p:sp>
        <p:nvSpPr>
          <p:cNvPr id="14" name="Text 9"/>
          <p:cNvSpPr/>
          <p:nvPr/>
        </p:nvSpPr>
        <p:spPr>
          <a:xfrm>
            <a:off x="4919644" y="4713982"/>
            <a:ext cx="1609130" cy="155377"/>
          </a:xfrm>
          <a:prstGeom prst="rect">
            <a:avLst/>
          </a:prstGeom>
          <a:noFill/>
          <a:ln/>
        </p:spPr>
        <p:txBody>
          <a:bodyPr wrap="none" lIns="0" tIns="0" rIns="0" bIns="0" rtlCol="0" anchor="t">
            <a:spAutoFit/>
          </a:bodyPr>
          <a:lstStyle/>
          <a:p>
            <a:pPr algn="l" indent="0" marL="0">
              <a:lnSpc>
                <a:spcPts val="1200"/>
              </a:lnSpc>
              <a:buNone/>
            </a:pPr>
            <a:r>
              <a:rPr lang="en-US" sz="885" b="1" dirty="0">
                <a:solidFill>
                  <a:srgbClr val="FFFFFF"/>
                </a:solidFill>
                <a:latin typeface="Inter" pitchFamily="34" charset="0"/>
                <a:ea typeface="Inter" pitchFamily="34" charset="-122"/>
                <a:cs typeface="Inter" pitchFamily="34" charset="-120"/>
              </a:rPr>
              <a:t>Equilibrio de la Microbiota</a:t>
            </a:r>
            <a:endParaRPr lang="en-US" sz="885" dirty="0"/>
          </a:p>
        </p:txBody>
      </p:sp>
      <p:sp>
        <p:nvSpPr>
          <p:cNvPr id="15" name="Shape 10"/>
          <p:cNvSpPr/>
          <p:nvPr/>
        </p:nvSpPr>
        <p:spPr>
          <a:xfrm>
            <a:off x="6768675" y="4663083"/>
            <a:ext cx="1803797" cy="257175"/>
          </a:xfrm>
          <a:prstGeom prst="rect">
            <a:avLst/>
          </a:prstGeom>
          <a:solidFill>
            <a:srgbClr val="ECFDF5"/>
          </a:solidFill>
          <a:ln w="9144">
            <a:solidFill>
              <a:srgbClr val="10B981"/>
            </a:solidFill>
            <a:prstDash val="solid"/>
          </a:ln>
        </p:spPr>
      </p:sp>
      <p:sp>
        <p:nvSpPr>
          <p:cNvPr id="16" name="Text 11"/>
          <p:cNvSpPr/>
          <p:nvPr/>
        </p:nvSpPr>
        <p:spPr>
          <a:xfrm>
            <a:off x="6768675" y="4663083"/>
            <a:ext cx="1803797" cy="257175"/>
          </a:xfrm>
          <a:prstGeom prst="rect">
            <a:avLst/>
          </a:prstGeom>
          <a:noFill/>
          <a:ln/>
        </p:spPr>
        <p:txBody>
          <a:bodyPr wrap="square" lIns="127508" tIns="68072" rIns="127508" bIns="68072" rtlCol="0" anchor="t">
            <a:spAutoFit/>
          </a:bodyPr>
          <a:lstStyle/>
          <a:p>
            <a:pPr algn="l" indent="0" marL="0">
              <a:lnSpc>
                <a:spcPts val="1000"/>
              </a:lnSpc>
              <a:buNone/>
            </a:pPr>
            <a:r>
              <a:rPr lang="en-US" sz="734" b="1" dirty="0">
                <a:solidFill>
                  <a:srgbClr val="047857"/>
                </a:solidFill>
                <a:latin typeface="Inter" pitchFamily="34" charset="0"/>
                <a:ea typeface="Inter" pitchFamily="34" charset="-122"/>
                <a:cs typeface="Inter" pitchFamily="34" charset="-120"/>
              </a:rPr>
              <a:t>Tratamiento: 2 cápsulas al día</a:t>
            </a:r>
            <a:endParaRPr lang="en-US" sz="734"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2026-03-22T13:38:09Z</dcterms:created>
  <dcterms:modified xsi:type="dcterms:W3CDTF">2026-03-22T13:38:09Z</dcterms:modified>
</cp:coreProperties>
</file>