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Hoy vamos a hablar de RELAGYAL, una fórmula diseñada para proteger sus nervios y aliviar el dolor crónico. No es solo un calmante, sino un tratamiento que va al origen del problema. RELAGYAL combina ingredientes clave para modular su sistema nervioso. Su componente principal, la PEA, es un antiinflamatorio y analgésico potente. Además, el magnesio ayuda a relajar los músculos y el triptófano mejora su estado de ánimo. Todo esto en un solo comprimido al día, sin molestias gástricas. Ahora, veamos cómo la PEA, el ingrediente estrella, actúa como un verdadero interruptor.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PEA es como el interruptor maestro de la inflamación en su cuerpo. Es una sustancia que su propio organismo produce para defenderse del dolor y la inflamación, pero a veces, con el dolor crónico, sus niveles bajan. La PEA actúa de varias maneras: entra en sus células y las 'reprograma' para que dejen de inflamar. También bloquea las enzimas que causan la inflamación y evita que ciertas células liberen sustancias que provocan dolor. Lo importante es que la PEA alivia el dolor sin los efectos secundarios que a veces tienen otros medicamentos. Y esto nos lleva a cómo RELAGYAL modula el dolor a nivel central.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RELAGYAL no solo actúa en la inflamación, sino que también modula el dolor directamente en su sistema nervioso central. Piense en el L-Triptófano como un 'freno natural' para el dolor. Este ingrediente ayuda a su cuerpo a producir serotonina, que es como una señal que le dice a su cerebro que disminuya la intensidad del dolor. Por otro lado, el Magnesio actúa como un 'tapón' en sus neuronas. Evita que el dolor se vuelva hipersensible y crónico, un fenómeno que llamamos 'sensibilización central'. Juntos, estos componentes reducen esa hipersensibilidad y mejoran su tolerancia al dolor. Y todo esto se suma a una sinergia total para su bienestar.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resumen, RELAGYAL ofrece una sinergia completa para su bienestar. Con un solo comprimido al día, usted puede experimentar una reducción significativa del dolor. Además, muchos pacientes notan una mejora en la calidad de su sueño y una mayor relajación muscular. Es un tratamiento integral que aborda diferentes aspectos del dolor crónico. Queremos que se sienta mejor, y RELAGYAL está diseñado para ayudarle a lograrlo.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Text 0"/>
          <p:cNvSpPr/>
          <p:nvPr/>
        </p:nvSpPr>
        <p:spPr>
          <a:xfrm>
            <a:off x="357188" y="1356950"/>
            <a:ext cx="1276945" cy="621506"/>
          </a:xfrm>
          <a:prstGeom prst="rect">
            <a:avLst/>
          </a:prstGeom>
          <a:noFill/>
          <a:ln/>
        </p:spPr>
        <p:txBody>
          <a:bodyPr wrap="none" lIns="0" tIns="0" rIns="0" bIns="0" rtlCol="0" anchor="t">
            <a:spAutoFit/>
          </a:bodyPr>
          <a:lstStyle/>
          <a:p>
            <a:pPr algn="l" indent="0" marL="0">
              <a:lnSpc>
                <a:spcPts val="4500"/>
              </a:lnSpc>
              <a:buNone/>
            </a:pPr>
            <a:r>
              <a:rPr lang="en-US" sz="3731" b="1" spc="-1" kern="0" dirty="0">
                <a:solidFill>
                  <a:srgbClr val="3B82F6"/>
                </a:solidFill>
                <a:latin typeface="Inter" pitchFamily="34" charset="0"/>
                <a:ea typeface="Inter" pitchFamily="34" charset="-122"/>
                <a:cs typeface="Inter" pitchFamily="34" charset="-120"/>
              </a:rPr>
              <a:t>RELA</a:t>
            </a:r>
            <a:endParaRPr lang="en-US" sz="3731" dirty="0"/>
          </a:p>
        </p:txBody>
      </p:sp>
      <p:sp>
        <p:nvSpPr>
          <p:cNvPr id="5" name="Text 1"/>
          <p:cNvSpPr/>
          <p:nvPr/>
        </p:nvSpPr>
        <p:spPr>
          <a:xfrm>
            <a:off x="1634133" y="1356950"/>
            <a:ext cx="1362670" cy="621506"/>
          </a:xfrm>
          <a:prstGeom prst="rect">
            <a:avLst/>
          </a:prstGeom>
          <a:noFill/>
          <a:ln/>
        </p:spPr>
        <p:txBody>
          <a:bodyPr wrap="none" lIns="0" tIns="0" rIns="0" bIns="0" rtlCol="0" anchor="t">
            <a:spAutoFit/>
          </a:bodyPr>
          <a:lstStyle/>
          <a:p>
            <a:pPr algn="l" indent="0" marL="0">
              <a:lnSpc>
                <a:spcPts val="4500"/>
              </a:lnSpc>
              <a:buNone/>
            </a:pPr>
            <a:r>
              <a:rPr lang="en-US" sz="3731" b="1" spc="-1" kern="0" dirty="0">
                <a:solidFill>
                  <a:srgbClr val="3B82F6"/>
                </a:solidFill>
                <a:latin typeface="Inter" pitchFamily="34" charset="0"/>
                <a:ea typeface="Inter" pitchFamily="34" charset="-122"/>
                <a:cs typeface="Inter" pitchFamily="34" charset="-120"/>
              </a:rPr>
              <a:t>GYAL</a:t>
            </a:r>
            <a:endParaRPr lang="en-US" sz="3731" dirty="0"/>
          </a:p>
        </p:txBody>
      </p:sp>
      <p:sp>
        <p:nvSpPr>
          <p:cNvPr id="6" name="Text 2"/>
          <p:cNvSpPr/>
          <p:nvPr/>
        </p:nvSpPr>
        <p:spPr>
          <a:xfrm>
            <a:off x="2996803" y="1487323"/>
            <a:ext cx="121444" cy="242888"/>
          </a:xfrm>
          <a:prstGeom prst="rect">
            <a:avLst/>
          </a:prstGeom>
          <a:noFill/>
          <a:ln/>
        </p:spPr>
        <p:txBody>
          <a:bodyPr wrap="none" lIns="0" tIns="0" rIns="0" bIns="0" rtlCol="0" anchor="t">
            <a:spAutoFit/>
          </a:bodyPr>
          <a:lstStyle/>
          <a:p>
            <a:pPr algn="l" indent="0" marL="0">
              <a:lnSpc>
                <a:spcPts val="1700"/>
              </a:lnSpc>
              <a:buNone/>
            </a:pPr>
            <a:r>
              <a:rPr lang="en-US" sz="1397" b="1" baseline="30000" spc="-1" kern="0" dirty="0">
                <a:solidFill>
                  <a:srgbClr val="3B82F6"/>
                </a:solidFill>
                <a:latin typeface="Inter" pitchFamily="34" charset="0"/>
                <a:ea typeface="Inter" pitchFamily="34" charset="-122"/>
                <a:cs typeface="Inter" pitchFamily="34" charset="-120"/>
              </a:rPr>
              <a:t>®</a:t>
            </a:r>
            <a:endParaRPr lang="en-US" sz="1397" dirty="0"/>
          </a:p>
        </p:txBody>
      </p:sp>
      <p:sp>
        <p:nvSpPr>
          <p:cNvPr id="7" name="Text 3"/>
          <p:cNvSpPr/>
          <p:nvPr/>
        </p:nvSpPr>
        <p:spPr>
          <a:xfrm>
            <a:off x="357188" y="2037029"/>
            <a:ext cx="3914775" cy="428625"/>
          </a:xfrm>
          <a:prstGeom prst="rect">
            <a:avLst/>
          </a:prstGeom>
          <a:noFill/>
          <a:ln/>
        </p:spPr>
        <p:txBody>
          <a:bodyPr wrap="square" lIns="0" tIns="0" rIns="0" bIns="0" rtlCol="0" anchor="t">
            <a:spAutoFit/>
          </a:bodyPr>
          <a:lstStyle/>
          <a:p>
            <a:pPr algn="l" indent="0" marL="0">
              <a:lnSpc>
                <a:spcPts val="1700"/>
              </a:lnSpc>
              <a:buNone/>
            </a:pPr>
            <a:r>
              <a:rPr lang="en-US" sz="1050" dirty="0">
                <a:solidFill>
                  <a:srgbClr val="334155"/>
                </a:solidFill>
                <a:latin typeface="Inter" pitchFamily="34" charset="0"/>
                <a:ea typeface="Inter" pitchFamily="34" charset="-122"/>
                <a:cs typeface="Inter" pitchFamily="34" charset="-120"/>
              </a:rPr>
              <a:t>Neuroprotección y Alivio del Dolor Crónico</a:t>
            </a:r>
            <a:pPr algn="l" indent="0" marL="0">
              <a:lnSpc>
                <a:spcPts val="1700"/>
              </a:lnSpc>
              <a:buNone/>
            </a:pPr>
            <a:r>
              <a:rPr lang="en-US" sz="1050" dirty="0">
                <a:solidFill>
                  <a:srgbClr val="334155"/>
                </a:solidFill>
                <a:latin typeface="Inter" pitchFamily="34" charset="0"/>
                <a:ea typeface="Inter" pitchFamily="34" charset="-122"/>
                <a:cs typeface="Inter" pitchFamily="34" charset="-120"/>
              </a:rPr>
              <a:t>
</a:t>
            </a:r>
            <a:pPr algn="l" indent="0" marL="0">
              <a:lnSpc>
                <a:spcPts val="1700"/>
              </a:lnSpc>
              <a:buNone/>
            </a:pPr>
            <a:r>
              <a:rPr lang="en-US" sz="1050" dirty="0">
                <a:solidFill>
                  <a:srgbClr val="334155"/>
                </a:solidFill>
                <a:latin typeface="Inter" pitchFamily="34" charset="0"/>
                <a:ea typeface="Inter" pitchFamily="34" charset="-122"/>
                <a:cs typeface="Inter" pitchFamily="34" charset="-120"/>
              </a:rPr>
              <a:t>Fórmula Moduladora del Sistema Nervioso</a:t>
            </a:r>
            <a:endParaRPr lang="en-US" sz="1050" dirty="0"/>
          </a:p>
        </p:txBody>
      </p:sp>
      <p:sp>
        <p:nvSpPr>
          <p:cNvPr id="8" name="Text 4"/>
          <p:cNvSpPr/>
          <p:nvPr/>
        </p:nvSpPr>
        <p:spPr>
          <a:xfrm>
            <a:off x="357188" y="2944285"/>
            <a:ext cx="3914775" cy="225028"/>
          </a:xfrm>
          <a:prstGeom prst="rect">
            <a:avLst/>
          </a:prstGeom>
          <a:noFill/>
          <a:ln/>
        </p:spPr>
        <p:txBody>
          <a:bodyPr wrap="none" lIns="0" tIns="0" rIns="0" bIns="0" rtlCol="0" anchor="t">
            <a:spAutoFit/>
          </a:bodyPr>
          <a:lstStyle/>
          <a:p>
            <a:pPr algn="l" indent="0" marL="0">
              <a:lnSpc>
                <a:spcPts val="1800"/>
              </a:lnSpc>
              <a:buNone/>
            </a:pPr>
            <a:r>
              <a:rPr lang="en-US" sz="1295" b="1" dirty="0">
                <a:solidFill>
                  <a:srgbClr val="1A2B49"/>
                </a:solidFill>
                <a:latin typeface="Inter" pitchFamily="34" charset="0"/>
                <a:ea typeface="Inter" pitchFamily="34" charset="-122"/>
                <a:cs typeface="Inter" pitchFamily="34" charset="-120"/>
              </a:rPr>
              <a:t>Dr. Javier C. Céspedes Suárez</a:t>
            </a:r>
            <a:endParaRPr lang="en-US" sz="1295" dirty="0"/>
          </a:p>
        </p:txBody>
      </p:sp>
      <p:sp>
        <p:nvSpPr>
          <p:cNvPr id="9" name="Text 5"/>
          <p:cNvSpPr/>
          <p:nvPr/>
        </p:nvSpPr>
        <p:spPr>
          <a:xfrm>
            <a:off x="357188" y="3212176"/>
            <a:ext cx="3914775" cy="360034"/>
          </a:xfrm>
          <a:prstGeom prst="rect">
            <a:avLst/>
          </a:prstGeom>
          <a:noFill/>
          <a:ln/>
        </p:spPr>
        <p:txBody>
          <a:bodyPr wrap="square" lIns="0" tIns="0" rIns="0" bIns="0" rtlCol="0" anchor="t">
            <a:spAutoFit/>
          </a:bodyPr>
          <a:lstStyle/>
          <a:p>
            <a:pPr algn="l" indent="0" marL="0">
              <a:lnSpc>
                <a:spcPts val="1400"/>
              </a:lnSpc>
              <a:buNone/>
            </a:pPr>
            <a:r>
              <a:rPr lang="en-US" sz="942" dirty="0">
                <a:solidFill>
                  <a:srgbClr val="8B5CF6"/>
                </a:solidFill>
                <a:latin typeface="Inter" pitchFamily="34" charset="0"/>
                <a:ea typeface="Inter" pitchFamily="34" charset="-122"/>
                <a:cs typeface="Inter" pitchFamily="34" charset="-120"/>
              </a:rPr>
              <a:t>Especialista en Medicina Interna</a:t>
            </a:r>
            <a:pPr algn="l" indent="0" marL="0">
              <a:lnSpc>
                <a:spcPts val="1400"/>
              </a:lnSpc>
              <a:buNone/>
            </a:pPr>
            <a:r>
              <a:rPr lang="en-US" sz="942" dirty="0">
                <a:solidFill>
                  <a:srgbClr val="8B5CF6"/>
                </a:solidFill>
                <a:latin typeface="Inter" pitchFamily="34" charset="0"/>
                <a:ea typeface="Inter" pitchFamily="34" charset="-122"/>
                <a:cs typeface="Inter" pitchFamily="34" charset="-120"/>
              </a:rPr>
              <a:t>
</a:t>
            </a:r>
            <a:pPr algn="l" indent="0" marL="0">
              <a:lnSpc>
                <a:spcPts val="1400"/>
              </a:lnSpc>
              <a:buNone/>
            </a:pPr>
            <a:r>
              <a:rPr lang="en-US" sz="942" dirty="0">
                <a:solidFill>
                  <a:srgbClr val="8B5CF6"/>
                </a:solidFill>
                <a:latin typeface="Inter" pitchFamily="34" charset="0"/>
                <a:ea typeface="Inter" pitchFamily="34" charset="-122"/>
                <a:cs typeface="Inter" pitchFamily="34" charset="-120"/>
              </a:rPr>
              <a:t>y Ozonoterapia</a:t>
            </a:r>
            <a:endParaRPr lang="en-US" sz="942" dirty="0"/>
          </a:p>
        </p:txBody>
      </p:sp>
      <p:sp>
        <p:nvSpPr>
          <p:cNvPr id="10" name="Shape 6"/>
          <p:cNvSpPr/>
          <p:nvPr/>
        </p:nvSpPr>
        <p:spPr>
          <a:xfrm>
            <a:off x="357188" y="3786522"/>
            <a:ext cx="3914775" cy="300038"/>
          </a:xfrm>
          <a:prstGeom prst="rect">
            <a:avLst/>
          </a:prstGeom>
          <a:solidFill>
            <a:srgbClr val="EFF6FF"/>
          </a:solidFill>
          <a:ln/>
        </p:spPr>
      </p:sp>
      <p:sp>
        <p:nvSpPr>
          <p:cNvPr id="11" name="Shape 7"/>
          <p:cNvSpPr/>
          <p:nvPr/>
        </p:nvSpPr>
        <p:spPr>
          <a:xfrm>
            <a:off x="357188" y="3786522"/>
            <a:ext cx="28575" cy="300038"/>
          </a:xfrm>
          <a:prstGeom prst="rect">
            <a:avLst/>
          </a:prstGeom>
          <a:solidFill>
            <a:srgbClr val="3B82F6"/>
          </a:solidFill>
          <a:ln/>
        </p:spPr>
      </p:sp>
      <p:sp>
        <p:nvSpPr>
          <p:cNvPr id="12" name="Text 8"/>
          <p:cNvSpPr/>
          <p:nvPr/>
        </p:nvSpPr>
        <p:spPr>
          <a:xfrm>
            <a:off x="357188" y="3786522"/>
            <a:ext cx="3914775" cy="300038"/>
          </a:xfrm>
          <a:prstGeom prst="rect">
            <a:avLst/>
          </a:prstGeom>
          <a:noFill/>
          <a:ln/>
        </p:spPr>
        <p:txBody>
          <a:bodyPr wrap="square" lIns="153035" tIns="102108" rIns="153035" bIns="102108" rtlCol="0" anchor="t">
            <a:spAutoFit/>
          </a:bodyPr>
          <a:lstStyle/>
          <a:p>
            <a:pPr algn="l" indent="0" marL="0">
              <a:lnSpc>
                <a:spcPts val="1000"/>
              </a:lnSpc>
              <a:buNone/>
            </a:pPr>
            <a:r>
              <a:rPr lang="en-US" sz="734" b="1" dirty="0">
                <a:solidFill>
                  <a:srgbClr val="1A2B49"/>
                </a:solidFill>
                <a:latin typeface="Inter" pitchFamily="34" charset="0"/>
                <a:ea typeface="Inter" pitchFamily="34" charset="-122"/>
                <a:cs typeface="Inter" pitchFamily="34" charset="-120"/>
              </a:rPr>
              <a:t>1 comprimido al día · Sin efectos gástricos</a:t>
            </a:r>
            <a:endParaRPr lang="en-US" sz="734" dirty="0"/>
          </a:p>
        </p:txBody>
      </p:sp>
      <p:sp>
        <p:nvSpPr>
          <p:cNvPr id="13" name="Shape 9"/>
          <p:cNvSpPr/>
          <p:nvPr/>
        </p:nvSpPr>
        <p:spPr>
          <a:xfrm>
            <a:off x="4572000" y="0"/>
            <a:ext cx="4572000" cy="5143500"/>
          </a:xfrm>
          <a:prstGeom prst="rect">
            <a:avLst/>
          </a:prstGeom>
          <a:solidFill>
            <a:srgbClr val="F8FAFC"/>
          </a:solidFill>
          <a:ln/>
        </p:spPr>
      </p:sp>
      <p:pic>
        <p:nvPicPr>
          <p:cNvPr id="14" name="Image 1" descr="preencoded.png">    </p:cNvPr>
          <p:cNvPicPr>
            <a:picLocks noChangeAspect="1"/>
          </p:cNvPicPr>
          <p:nvPr/>
        </p:nvPicPr>
        <p:blipFill>
          <a:blip r:embed="rId2"/>
          <a:stretch>
            <a:fillRect/>
          </a:stretch>
        </p:blipFill>
        <p:spPr>
          <a:xfrm>
            <a:off x="5796176" y="634008"/>
            <a:ext cx="2123619" cy="2285972"/>
          </a:xfrm>
          <a:prstGeom prst="rect">
            <a:avLst/>
          </a:prstGeom>
        </p:spPr>
      </p:pic>
      <p:sp>
        <p:nvSpPr>
          <p:cNvPr id="15" name="Shape 10"/>
          <p:cNvSpPr/>
          <p:nvPr/>
        </p:nvSpPr>
        <p:spPr>
          <a:xfrm>
            <a:off x="4861322" y="3102173"/>
            <a:ext cx="3993356" cy="233958"/>
          </a:xfrm>
          <a:prstGeom prst="rect">
            <a:avLst/>
          </a:prstGeom>
          <a:solidFill>
            <a:srgbClr val="FFFFFF"/>
          </a:solidFill>
          <a:ln/>
        </p:spPr>
      </p:sp>
      <p:sp>
        <p:nvSpPr>
          <p:cNvPr id="16" name="Shape 11"/>
          <p:cNvSpPr/>
          <p:nvPr/>
        </p:nvSpPr>
        <p:spPr>
          <a:xfrm>
            <a:off x="4861322" y="3102173"/>
            <a:ext cx="1405589" cy="233958"/>
          </a:xfrm>
          <a:prstGeom prst="rect">
            <a:avLst/>
          </a:prstGeom>
          <a:solidFill>
            <a:srgbClr val="1A2B49"/>
          </a:solidFill>
          <a:ln w="9144">
            <a:solidFill>
              <a:srgbClr val="CBD5E1"/>
            </a:solidFill>
            <a:prstDash val="solid"/>
          </a:ln>
        </p:spPr>
      </p:sp>
      <p:sp>
        <p:nvSpPr>
          <p:cNvPr id="17" name="Text 12"/>
          <p:cNvSpPr/>
          <p:nvPr/>
        </p:nvSpPr>
        <p:spPr>
          <a:xfrm>
            <a:off x="4861322" y="3102173"/>
            <a:ext cx="1405589"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Componente Activo</a:t>
            </a:r>
            <a:endParaRPr lang="en-US" sz="634" dirty="0"/>
          </a:p>
        </p:txBody>
      </p:sp>
      <p:sp>
        <p:nvSpPr>
          <p:cNvPr id="18" name="Shape 13"/>
          <p:cNvSpPr/>
          <p:nvPr/>
        </p:nvSpPr>
        <p:spPr>
          <a:xfrm>
            <a:off x="6266910" y="3102173"/>
            <a:ext cx="663141" cy="233958"/>
          </a:xfrm>
          <a:prstGeom prst="rect">
            <a:avLst/>
          </a:prstGeom>
          <a:solidFill>
            <a:srgbClr val="1A2B49"/>
          </a:solidFill>
          <a:ln w="9144">
            <a:solidFill>
              <a:srgbClr val="CBD5E1"/>
            </a:solidFill>
            <a:prstDash val="solid"/>
          </a:ln>
        </p:spPr>
      </p:sp>
      <p:sp>
        <p:nvSpPr>
          <p:cNvPr id="19" name="Text 14"/>
          <p:cNvSpPr/>
          <p:nvPr/>
        </p:nvSpPr>
        <p:spPr>
          <a:xfrm>
            <a:off x="6266910" y="3102173"/>
            <a:ext cx="663141"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Dosis</a:t>
            </a:r>
            <a:endParaRPr lang="en-US" sz="634" dirty="0"/>
          </a:p>
        </p:txBody>
      </p:sp>
      <p:sp>
        <p:nvSpPr>
          <p:cNvPr id="20" name="Shape 15"/>
          <p:cNvSpPr/>
          <p:nvPr/>
        </p:nvSpPr>
        <p:spPr>
          <a:xfrm>
            <a:off x="6930051" y="3102173"/>
            <a:ext cx="1924627" cy="233958"/>
          </a:xfrm>
          <a:prstGeom prst="rect">
            <a:avLst/>
          </a:prstGeom>
          <a:solidFill>
            <a:srgbClr val="1A2B49"/>
          </a:solidFill>
          <a:ln w="9144">
            <a:solidFill>
              <a:srgbClr val="CBD5E1"/>
            </a:solidFill>
            <a:prstDash val="solid"/>
          </a:ln>
        </p:spPr>
      </p:sp>
      <p:sp>
        <p:nvSpPr>
          <p:cNvPr id="21" name="Text 16"/>
          <p:cNvSpPr/>
          <p:nvPr/>
        </p:nvSpPr>
        <p:spPr>
          <a:xfrm>
            <a:off x="6930051" y="3102173"/>
            <a:ext cx="1924627"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Acción Clínica</a:t>
            </a:r>
            <a:endParaRPr lang="en-US" sz="634" dirty="0"/>
          </a:p>
        </p:txBody>
      </p:sp>
      <p:sp>
        <p:nvSpPr>
          <p:cNvPr id="22" name="Shape 17"/>
          <p:cNvSpPr/>
          <p:nvPr/>
        </p:nvSpPr>
        <p:spPr>
          <a:xfrm>
            <a:off x="4861322" y="3332559"/>
            <a:ext cx="3993356" cy="233958"/>
          </a:xfrm>
          <a:prstGeom prst="rect">
            <a:avLst/>
          </a:prstGeom>
          <a:solidFill>
            <a:srgbClr val="FFFFFF"/>
          </a:solidFill>
          <a:ln/>
        </p:spPr>
      </p:sp>
      <p:sp>
        <p:nvSpPr>
          <p:cNvPr id="23" name="Text 18"/>
          <p:cNvSpPr/>
          <p:nvPr/>
        </p:nvSpPr>
        <p:spPr>
          <a:xfrm>
            <a:off x="4861322" y="3332559"/>
            <a:ext cx="1405589"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1A2B49"/>
                </a:solidFill>
                <a:latin typeface="Inter" pitchFamily="34" charset="0"/>
                <a:ea typeface="Inter" pitchFamily="34" charset="-122"/>
                <a:cs typeface="Inter" pitchFamily="34" charset="-120"/>
              </a:rPr>
              <a:t>PEA (Palmitoiletanolamida)</a:t>
            </a:r>
            <a:endParaRPr lang="en-US" sz="634" dirty="0"/>
          </a:p>
        </p:txBody>
      </p:sp>
      <p:sp>
        <p:nvSpPr>
          <p:cNvPr id="24" name="Text 19"/>
          <p:cNvSpPr/>
          <p:nvPr/>
        </p:nvSpPr>
        <p:spPr>
          <a:xfrm>
            <a:off x="6266910" y="3332559"/>
            <a:ext cx="663141" cy="233958"/>
          </a:xfrm>
          <a:prstGeom prst="rect">
            <a:avLst/>
          </a:prstGeom>
          <a:noFill/>
          <a:ln/>
        </p:spPr>
        <p:txBody>
          <a:bodyPr wrap="square" lIns="102108" tIns="68072" rIns="102108" bIns="68072" rtlCol="0" anchor="ctr">
            <a:spAutoFit/>
          </a:bodyPr>
          <a:lstStyle/>
          <a:p>
            <a:pPr algn="ctr" indent="0" marL="0">
              <a:lnSpc>
                <a:spcPts val="900"/>
              </a:lnSpc>
              <a:buNone/>
            </a:pPr>
            <a:r>
              <a:rPr lang="en-US" sz="634" b="1" dirty="0">
                <a:solidFill>
                  <a:srgbClr val="3B82F6"/>
                </a:solidFill>
                <a:latin typeface="Inter" pitchFamily="34" charset="0"/>
                <a:ea typeface="Inter" pitchFamily="34" charset="-122"/>
                <a:cs typeface="Inter" pitchFamily="34" charset="-120"/>
              </a:rPr>
              <a:t>400 mg</a:t>
            </a:r>
            <a:endParaRPr lang="en-US" sz="634" dirty="0"/>
          </a:p>
        </p:txBody>
      </p:sp>
      <p:sp>
        <p:nvSpPr>
          <p:cNvPr id="25" name="Text 20"/>
          <p:cNvSpPr/>
          <p:nvPr/>
        </p:nvSpPr>
        <p:spPr>
          <a:xfrm>
            <a:off x="6930051" y="3332559"/>
            <a:ext cx="1924627" cy="233958"/>
          </a:xfrm>
          <a:prstGeom prst="rect">
            <a:avLst/>
          </a:prstGeom>
          <a:noFill/>
          <a:ln/>
        </p:spPr>
        <p:txBody>
          <a:bodyPr wrap="square" lIns="102108" tIns="68072" rIns="102108" bIns="68072" rtlCol="0" anchor="ctr">
            <a:spAutoFit/>
          </a:bodyPr>
          <a:lstStyle/>
          <a:p>
            <a:pPr algn="l" indent="0" marL="0">
              <a:lnSpc>
                <a:spcPts val="900"/>
              </a:lnSpc>
              <a:buNone/>
            </a:pPr>
            <a:r>
              <a:rPr lang="en-US" sz="674" dirty="0">
                <a:solidFill>
                  <a:srgbClr val="334155"/>
                </a:solidFill>
                <a:latin typeface="Inter" pitchFamily="34" charset="0"/>
                <a:ea typeface="Inter" pitchFamily="34" charset="-122"/>
                <a:cs typeface="Inter" pitchFamily="34" charset="-120"/>
              </a:rPr>
              <a:t>Antiinflamatorio y analgésico central</a:t>
            </a:r>
            <a:endParaRPr lang="en-US" sz="674" dirty="0"/>
          </a:p>
        </p:txBody>
      </p:sp>
      <p:sp>
        <p:nvSpPr>
          <p:cNvPr id="26" name="Shape 21"/>
          <p:cNvSpPr/>
          <p:nvPr/>
        </p:nvSpPr>
        <p:spPr>
          <a:xfrm>
            <a:off x="4861322" y="3566517"/>
            <a:ext cx="3993356" cy="233958"/>
          </a:xfrm>
          <a:prstGeom prst="rect">
            <a:avLst/>
          </a:prstGeom>
          <a:solidFill>
            <a:srgbClr val="F8FAFC"/>
          </a:solidFill>
          <a:ln/>
        </p:spPr>
      </p:sp>
      <p:sp>
        <p:nvSpPr>
          <p:cNvPr id="27" name="Text 22"/>
          <p:cNvSpPr/>
          <p:nvPr/>
        </p:nvSpPr>
        <p:spPr>
          <a:xfrm>
            <a:off x="4861322" y="3566517"/>
            <a:ext cx="1405589"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1A2B49"/>
                </a:solidFill>
                <a:latin typeface="Inter" pitchFamily="34" charset="0"/>
                <a:ea typeface="Inter" pitchFamily="34" charset="-122"/>
                <a:cs typeface="Inter" pitchFamily="34" charset="-120"/>
              </a:rPr>
              <a:t>Magnesio (Bisglicinato)</a:t>
            </a:r>
            <a:endParaRPr lang="en-US" sz="634" dirty="0"/>
          </a:p>
        </p:txBody>
      </p:sp>
      <p:sp>
        <p:nvSpPr>
          <p:cNvPr id="28" name="Text 23"/>
          <p:cNvSpPr/>
          <p:nvPr/>
        </p:nvSpPr>
        <p:spPr>
          <a:xfrm>
            <a:off x="6266910" y="3566517"/>
            <a:ext cx="663141" cy="233958"/>
          </a:xfrm>
          <a:prstGeom prst="rect">
            <a:avLst/>
          </a:prstGeom>
          <a:noFill/>
          <a:ln/>
        </p:spPr>
        <p:txBody>
          <a:bodyPr wrap="square" lIns="102108" tIns="68072" rIns="102108" bIns="68072" rtlCol="0" anchor="ctr">
            <a:spAutoFit/>
          </a:bodyPr>
          <a:lstStyle/>
          <a:p>
            <a:pPr algn="ctr" indent="0" marL="0">
              <a:lnSpc>
                <a:spcPts val="900"/>
              </a:lnSpc>
              <a:buNone/>
            </a:pPr>
            <a:r>
              <a:rPr lang="en-US" sz="634" b="1" dirty="0">
                <a:solidFill>
                  <a:srgbClr val="3B82F6"/>
                </a:solidFill>
                <a:latin typeface="Inter" pitchFamily="34" charset="0"/>
                <a:ea typeface="Inter" pitchFamily="34" charset="-122"/>
                <a:cs typeface="Inter" pitchFamily="34" charset="-120"/>
              </a:rPr>
              <a:t>100 mg</a:t>
            </a:r>
            <a:endParaRPr lang="en-US" sz="634" dirty="0"/>
          </a:p>
        </p:txBody>
      </p:sp>
      <p:sp>
        <p:nvSpPr>
          <p:cNvPr id="29" name="Text 24"/>
          <p:cNvSpPr/>
          <p:nvPr/>
        </p:nvSpPr>
        <p:spPr>
          <a:xfrm>
            <a:off x="6930051" y="3566517"/>
            <a:ext cx="1924627" cy="233958"/>
          </a:xfrm>
          <a:prstGeom prst="rect">
            <a:avLst/>
          </a:prstGeom>
          <a:noFill/>
          <a:ln/>
        </p:spPr>
        <p:txBody>
          <a:bodyPr wrap="square" lIns="102108" tIns="68072" rIns="102108" bIns="68072" rtlCol="0" anchor="ctr">
            <a:spAutoFit/>
          </a:bodyPr>
          <a:lstStyle/>
          <a:p>
            <a:pPr algn="l" indent="0" marL="0">
              <a:lnSpc>
                <a:spcPts val="900"/>
              </a:lnSpc>
              <a:buNone/>
            </a:pPr>
            <a:r>
              <a:rPr lang="en-US" sz="674" dirty="0">
                <a:solidFill>
                  <a:srgbClr val="334155"/>
                </a:solidFill>
                <a:latin typeface="Inter" pitchFamily="34" charset="0"/>
                <a:ea typeface="Inter" pitchFamily="34" charset="-122"/>
                <a:cs typeface="Inter" pitchFamily="34" charset="-120"/>
              </a:rPr>
              <a:t>Relajación muscular y bloqueo NMDA</a:t>
            </a:r>
            <a:endParaRPr lang="en-US" sz="674" dirty="0"/>
          </a:p>
        </p:txBody>
      </p:sp>
      <p:sp>
        <p:nvSpPr>
          <p:cNvPr id="30" name="Shape 25"/>
          <p:cNvSpPr/>
          <p:nvPr/>
        </p:nvSpPr>
        <p:spPr>
          <a:xfrm>
            <a:off x="4861322" y="3800475"/>
            <a:ext cx="3993356" cy="233958"/>
          </a:xfrm>
          <a:prstGeom prst="rect">
            <a:avLst/>
          </a:prstGeom>
          <a:solidFill>
            <a:srgbClr val="FFFFFF"/>
          </a:solidFill>
          <a:ln/>
        </p:spPr>
      </p:sp>
      <p:sp>
        <p:nvSpPr>
          <p:cNvPr id="31" name="Text 26"/>
          <p:cNvSpPr/>
          <p:nvPr/>
        </p:nvSpPr>
        <p:spPr>
          <a:xfrm>
            <a:off x="4861322" y="3800475"/>
            <a:ext cx="1405589"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1A2B49"/>
                </a:solidFill>
                <a:latin typeface="Inter" pitchFamily="34" charset="0"/>
                <a:ea typeface="Inter" pitchFamily="34" charset="-122"/>
                <a:cs typeface="Inter" pitchFamily="34" charset="-120"/>
              </a:rPr>
              <a:t>L-Triptófano</a:t>
            </a:r>
            <a:endParaRPr lang="en-US" sz="634" dirty="0"/>
          </a:p>
        </p:txBody>
      </p:sp>
      <p:sp>
        <p:nvSpPr>
          <p:cNvPr id="32" name="Text 27"/>
          <p:cNvSpPr/>
          <p:nvPr/>
        </p:nvSpPr>
        <p:spPr>
          <a:xfrm>
            <a:off x="6266910" y="3800475"/>
            <a:ext cx="663141" cy="233958"/>
          </a:xfrm>
          <a:prstGeom prst="rect">
            <a:avLst/>
          </a:prstGeom>
          <a:noFill/>
          <a:ln/>
        </p:spPr>
        <p:txBody>
          <a:bodyPr wrap="square" lIns="102108" tIns="68072" rIns="102108" bIns="68072" rtlCol="0" anchor="ctr">
            <a:spAutoFit/>
          </a:bodyPr>
          <a:lstStyle/>
          <a:p>
            <a:pPr algn="ctr" indent="0" marL="0">
              <a:lnSpc>
                <a:spcPts val="900"/>
              </a:lnSpc>
              <a:buNone/>
            </a:pPr>
            <a:r>
              <a:rPr lang="en-US" sz="634" b="1" dirty="0">
                <a:solidFill>
                  <a:srgbClr val="3B82F6"/>
                </a:solidFill>
                <a:latin typeface="Inter" pitchFamily="34" charset="0"/>
                <a:ea typeface="Inter" pitchFamily="34" charset="-122"/>
                <a:cs typeface="Inter" pitchFamily="34" charset="-120"/>
              </a:rPr>
              <a:t>100 mg</a:t>
            </a:r>
            <a:endParaRPr lang="en-US" sz="634" dirty="0"/>
          </a:p>
        </p:txBody>
      </p:sp>
      <p:sp>
        <p:nvSpPr>
          <p:cNvPr id="33" name="Text 28"/>
          <p:cNvSpPr/>
          <p:nvPr/>
        </p:nvSpPr>
        <p:spPr>
          <a:xfrm>
            <a:off x="6930051" y="3800475"/>
            <a:ext cx="1924627" cy="233958"/>
          </a:xfrm>
          <a:prstGeom prst="rect">
            <a:avLst/>
          </a:prstGeom>
          <a:noFill/>
          <a:ln/>
        </p:spPr>
        <p:txBody>
          <a:bodyPr wrap="square" lIns="102108" tIns="68072" rIns="102108" bIns="68072" rtlCol="0" anchor="ctr">
            <a:spAutoFit/>
          </a:bodyPr>
          <a:lstStyle/>
          <a:p>
            <a:pPr algn="l" indent="0" marL="0">
              <a:lnSpc>
                <a:spcPts val="900"/>
              </a:lnSpc>
              <a:buNone/>
            </a:pPr>
            <a:r>
              <a:rPr lang="en-US" sz="674" dirty="0">
                <a:solidFill>
                  <a:srgbClr val="334155"/>
                </a:solidFill>
                <a:latin typeface="Inter" pitchFamily="34" charset="0"/>
                <a:ea typeface="Inter" pitchFamily="34" charset="-122"/>
                <a:cs typeface="Inter" pitchFamily="34" charset="-120"/>
              </a:rPr>
              <a:t>Precursor de serotonina (modula dolor)</a:t>
            </a:r>
            <a:endParaRPr lang="en-US" sz="674" dirty="0"/>
          </a:p>
        </p:txBody>
      </p:sp>
      <p:sp>
        <p:nvSpPr>
          <p:cNvPr id="34" name="Shape 29"/>
          <p:cNvSpPr/>
          <p:nvPr/>
        </p:nvSpPr>
        <p:spPr>
          <a:xfrm>
            <a:off x="4861322" y="4034433"/>
            <a:ext cx="3993356" cy="233958"/>
          </a:xfrm>
          <a:prstGeom prst="rect">
            <a:avLst/>
          </a:prstGeom>
          <a:solidFill>
            <a:srgbClr val="F8FAFC"/>
          </a:solidFill>
          <a:ln/>
        </p:spPr>
      </p:sp>
      <p:sp>
        <p:nvSpPr>
          <p:cNvPr id="35" name="Text 30"/>
          <p:cNvSpPr/>
          <p:nvPr/>
        </p:nvSpPr>
        <p:spPr>
          <a:xfrm>
            <a:off x="4861322" y="4034433"/>
            <a:ext cx="1405589"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1A2B49"/>
                </a:solidFill>
                <a:latin typeface="Inter" pitchFamily="34" charset="0"/>
                <a:ea typeface="Inter" pitchFamily="34" charset="-122"/>
                <a:cs typeface="Inter" pitchFamily="34" charset="-120"/>
              </a:rPr>
              <a:t>Vitamina D (Colecalciferol)</a:t>
            </a:r>
            <a:endParaRPr lang="en-US" sz="634" dirty="0"/>
          </a:p>
        </p:txBody>
      </p:sp>
      <p:sp>
        <p:nvSpPr>
          <p:cNvPr id="36" name="Text 31"/>
          <p:cNvSpPr/>
          <p:nvPr/>
        </p:nvSpPr>
        <p:spPr>
          <a:xfrm>
            <a:off x="6266910" y="4034433"/>
            <a:ext cx="663141" cy="233958"/>
          </a:xfrm>
          <a:prstGeom prst="rect">
            <a:avLst/>
          </a:prstGeom>
          <a:noFill/>
          <a:ln/>
        </p:spPr>
        <p:txBody>
          <a:bodyPr wrap="square" lIns="102108" tIns="68072" rIns="102108" bIns="68072" rtlCol="0" anchor="ctr">
            <a:spAutoFit/>
          </a:bodyPr>
          <a:lstStyle/>
          <a:p>
            <a:pPr algn="ctr" indent="0" marL="0">
              <a:lnSpc>
                <a:spcPts val="900"/>
              </a:lnSpc>
              <a:buNone/>
            </a:pPr>
            <a:r>
              <a:rPr lang="en-US" sz="634" b="1" dirty="0">
                <a:solidFill>
                  <a:srgbClr val="3B82F6"/>
                </a:solidFill>
                <a:latin typeface="Inter" pitchFamily="34" charset="0"/>
                <a:ea typeface="Inter" pitchFamily="34" charset="-122"/>
                <a:cs typeface="Inter" pitchFamily="34" charset="-120"/>
              </a:rPr>
              <a:t>5 mcg</a:t>
            </a:r>
            <a:endParaRPr lang="en-US" sz="634" dirty="0"/>
          </a:p>
        </p:txBody>
      </p:sp>
      <p:sp>
        <p:nvSpPr>
          <p:cNvPr id="37" name="Text 32"/>
          <p:cNvSpPr/>
          <p:nvPr/>
        </p:nvSpPr>
        <p:spPr>
          <a:xfrm>
            <a:off x="6930051" y="4034433"/>
            <a:ext cx="1924627" cy="233958"/>
          </a:xfrm>
          <a:prstGeom prst="rect">
            <a:avLst/>
          </a:prstGeom>
          <a:noFill/>
          <a:ln/>
        </p:spPr>
        <p:txBody>
          <a:bodyPr wrap="square" lIns="102108" tIns="68072" rIns="102108" bIns="68072" rtlCol="0" anchor="ctr">
            <a:spAutoFit/>
          </a:bodyPr>
          <a:lstStyle/>
          <a:p>
            <a:pPr algn="l" indent="0" marL="0">
              <a:lnSpc>
                <a:spcPts val="900"/>
              </a:lnSpc>
              <a:buNone/>
            </a:pPr>
            <a:r>
              <a:rPr lang="en-US" sz="674" dirty="0">
                <a:solidFill>
                  <a:srgbClr val="334155"/>
                </a:solidFill>
                <a:latin typeface="Inter" pitchFamily="34" charset="0"/>
                <a:ea typeface="Inter" pitchFamily="34" charset="-122"/>
                <a:cs typeface="Inter" pitchFamily="34" charset="-120"/>
              </a:rPr>
              <a:t>Función muscular normal</a:t>
            </a:r>
            <a:endParaRPr lang="en-US" sz="674" dirty="0"/>
          </a:p>
        </p:txBody>
      </p:sp>
      <p:sp>
        <p:nvSpPr>
          <p:cNvPr id="38" name="Shape 33"/>
          <p:cNvSpPr/>
          <p:nvPr/>
        </p:nvSpPr>
        <p:spPr>
          <a:xfrm>
            <a:off x="4861322" y="4268391"/>
            <a:ext cx="3993356" cy="233958"/>
          </a:xfrm>
          <a:prstGeom prst="rect">
            <a:avLst/>
          </a:prstGeom>
          <a:solidFill>
            <a:srgbClr val="FFFFFF"/>
          </a:solidFill>
          <a:ln/>
        </p:spPr>
      </p:sp>
      <p:sp>
        <p:nvSpPr>
          <p:cNvPr id="39" name="Text 34"/>
          <p:cNvSpPr/>
          <p:nvPr/>
        </p:nvSpPr>
        <p:spPr>
          <a:xfrm>
            <a:off x="4861322" y="4268391"/>
            <a:ext cx="1405589"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1A2B49"/>
                </a:solidFill>
                <a:latin typeface="Inter" pitchFamily="34" charset="0"/>
                <a:ea typeface="Inter" pitchFamily="34" charset="-122"/>
                <a:cs typeface="Inter" pitchFamily="34" charset="-120"/>
              </a:rPr>
              <a:t>Vitamina B2 y B3</a:t>
            </a:r>
            <a:endParaRPr lang="en-US" sz="634" dirty="0"/>
          </a:p>
        </p:txBody>
      </p:sp>
      <p:sp>
        <p:nvSpPr>
          <p:cNvPr id="40" name="Text 35"/>
          <p:cNvSpPr/>
          <p:nvPr/>
        </p:nvSpPr>
        <p:spPr>
          <a:xfrm>
            <a:off x="6266910" y="4268391"/>
            <a:ext cx="663141" cy="233958"/>
          </a:xfrm>
          <a:prstGeom prst="rect">
            <a:avLst/>
          </a:prstGeom>
          <a:noFill/>
          <a:ln/>
        </p:spPr>
        <p:txBody>
          <a:bodyPr wrap="square" lIns="102108" tIns="68072" rIns="102108" bIns="68072" rtlCol="0" anchor="ctr">
            <a:spAutoFit/>
          </a:bodyPr>
          <a:lstStyle/>
          <a:p>
            <a:pPr algn="ctr" indent="0" marL="0">
              <a:lnSpc>
                <a:spcPts val="900"/>
              </a:lnSpc>
              <a:buNone/>
            </a:pPr>
            <a:r>
              <a:rPr lang="en-US" sz="634" b="1" dirty="0">
                <a:solidFill>
                  <a:srgbClr val="3B82F6"/>
                </a:solidFill>
                <a:latin typeface="Inter" pitchFamily="34" charset="0"/>
                <a:ea typeface="Inter" pitchFamily="34" charset="-122"/>
                <a:cs typeface="Inter" pitchFamily="34" charset="-120"/>
              </a:rPr>
              <a:t>1.4 / 16 mg</a:t>
            </a:r>
            <a:endParaRPr lang="en-US" sz="634" dirty="0"/>
          </a:p>
        </p:txBody>
      </p:sp>
      <p:sp>
        <p:nvSpPr>
          <p:cNvPr id="41" name="Text 36"/>
          <p:cNvSpPr/>
          <p:nvPr/>
        </p:nvSpPr>
        <p:spPr>
          <a:xfrm>
            <a:off x="6930051" y="4268391"/>
            <a:ext cx="1924627" cy="233958"/>
          </a:xfrm>
          <a:prstGeom prst="rect">
            <a:avLst/>
          </a:prstGeom>
          <a:noFill/>
          <a:ln/>
        </p:spPr>
        <p:txBody>
          <a:bodyPr wrap="square" lIns="102108" tIns="68072" rIns="102108" bIns="68072" rtlCol="0" anchor="ctr">
            <a:spAutoFit/>
          </a:bodyPr>
          <a:lstStyle/>
          <a:p>
            <a:pPr algn="l" indent="0" marL="0">
              <a:lnSpc>
                <a:spcPts val="900"/>
              </a:lnSpc>
              <a:buNone/>
            </a:pPr>
            <a:r>
              <a:rPr lang="en-US" sz="674" dirty="0">
                <a:solidFill>
                  <a:srgbClr val="334155"/>
                </a:solidFill>
                <a:latin typeface="Inter" pitchFamily="34" charset="0"/>
                <a:ea typeface="Inter" pitchFamily="34" charset="-122"/>
                <a:cs typeface="Inter" pitchFamily="34" charset="-120"/>
              </a:rPr>
              <a:t>Mantenimiento del sistema nervioso</a:t>
            </a:r>
            <a:endParaRPr lang="en-US" sz="674"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313164"/>
          </a:xfrm>
          <a:prstGeom prst="rect">
            <a:avLst/>
          </a:prstGeom>
        </p:spPr>
      </p:pic>
      <p:sp>
        <p:nvSpPr>
          <p:cNvPr id="4" name="Shape 0"/>
          <p:cNvSpPr/>
          <p:nvPr/>
        </p:nvSpPr>
        <p:spPr>
          <a:xfrm>
            <a:off x="357188" y="285750"/>
            <a:ext cx="8429625" cy="569714"/>
          </a:xfrm>
          <a:prstGeom prst="rect">
            <a:avLst/>
          </a:prstGeom>
          <a:solidFill>
            <a:srgbClr val="000000">
              <a:alpha val="0"/>
            </a:srgbClr>
          </a:solidFill>
          <a:ln/>
        </p:spPr>
      </p:sp>
      <p:sp>
        <p:nvSpPr>
          <p:cNvPr id="5" name="Shape 1"/>
          <p:cNvSpPr/>
          <p:nvPr/>
        </p:nvSpPr>
        <p:spPr>
          <a:xfrm>
            <a:off x="357188" y="841177"/>
            <a:ext cx="8429625" cy="14288"/>
          </a:xfrm>
          <a:prstGeom prst="rect">
            <a:avLst/>
          </a:prstGeom>
          <a:solidFill>
            <a:srgbClr val="E2E8F0"/>
          </a:solidFill>
          <a:ln/>
        </p:spPr>
      </p:sp>
      <p:sp>
        <p:nvSpPr>
          <p:cNvPr id="6" name="Text 2"/>
          <p:cNvSpPr/>
          <p:nvPr/>
        </p:nvSpPr>
        <p:spPr>
          <a:xfrm>
            <a:off x="357188" y="421481"/>
            <a:ext cx="8429625" cy="312539"/>
          </a:xfrm>
          <a:prstGeom prst="rect">
            <a:avLst/>
          </a:prstGeom>
          <a:noFill/>
          <a:ln/>
        </p:spPr>
        <p:txBody>
          <a:bodyPr wrap="none" lIns="0" tIns="0" rIns="0" bIns="0" rtlCol="0" anchor="t">
            <a:spAutoFit/>
          </a:bodyPr>
          <a:lstStyle/>
          <a:p>
            <a:pPr algn="l" indent="0" marL="0">
              <a:lnSpc>
                <a:spcPts val="2400"/>
              </a:lnSpc>
              <a:buNone/>
            </a:pPr>
            <a:r>
              <a:rPr lang="en-US" sz="1808" b="1" dirty="0">
                <a:solidFill>
                  <a:srgbClr val="3B82F6"/>
                </a:solidFill>
                <a:latin typeface="Inter" pitchFamily="34" charset="0"/>
                <a:ea typeface="Inter" pitchFamily="34" charset="-122"/>
                <a:cs typeface="Inter" pitchFamily="34" charset="-120"/>
              </a:rPr>
              <a:t>PEA: </a:t>
            </a:r>
            <a:pPr algn="l" indent="0" marL="0">
              <a:lnSpc>
                <a:spcPts val="2400"/>
              </a:lnSpc>
              <a:buNone/>
            </a:pPr>
            <a:r>
              <a:rPr lang="en-US" sz="1808" b="1" dirty="0">
                <a:solidFill>
                  <a:srgbClr val="3B82F6"/>
                </a:solidFill>
                <a:latin typeface="Inter" pitchFamily="34" charset="0"/>
                <a:ea typeface="Inter" pitchFamily="34" charset="-122"/>
                <a:cs typeface="Inter" pitchFamily="34" charset="-120"/>
              </a:rPr>
              <a:t>El Interruptor Maestro de la Inflamación</a:t>
            </a:r>
            <a:endParaRPr lang="en-US" sz="1808" dirty="0"/>
          </a:p>
        </p:txBody>
      </p:sp>
      <p:sp>
        <p:nvSpPr>
          <p:cNvPr id="7" name="Shape 3"/>
          <p:cNvSpPr/>
          <p:nvPr/>
        </p:nvSpPr>
        <p:spPr>
          <a:xfrm>
            <a:off x="357188" y="1055489"/>
            <a:ext cx="4750594" cy="3957638"/>
          </a:xfrm>
          <a:prstGeom prst="rect">
            <a:avLst/>
          </a:prstGeom>
          <a:solidFill>
            <a:srgbClr val="F8FAFC"/>
          </a:solidFill>
          <a:ln w="9144">
            <a:solidFill>
              <a:srgbClr val="E2E8F0"/>
            </a:solidFill>
            <a:prstDash val="solid"/>
          </a:ln>
        </p:spPr>
      </p:sp>
      <p:pic>
        <p:nvPicPr>
          <p:cNvPr id="8" name="Image 1" descr="preencoded.png">    </p:cNvPr>
          <p:cNvPicPr>
            <a:picLocks noChangeAspect="1"/>
          </p:cNvPicPr>
          <p:nvPr/>
        </p:nvPicPr>
        <p:blipFill>
          <a:blip r:embed="rId2"/>
          <a:stretch>
            <a:fillRect/>
          </a:stretch>
        </p:blipFill>
        <p:spPr>
          <a:xfrm>
            <a:off x="428625" y="1319808"/>
            <a:ext cx="4607719" cy="3429000"/>
          </a:xfrm>
          <a:prstGeom prst="rect">
            <a:avLst/>
          </a:prstGeom>
        </p:spPr>
      </p:pic>
      <p:sp>
        <p:nvSpPr>
          <p:cNvPr id="9" name="Shape 4"/>
          <p:cNvSpPr/>
          <p:nvPr/>
        </p:nvSpPr>
        <p:spPr>
          <a:xfrm>
            <a:off x="5393531" y="1055489"/>
            <a:ext cx="3393281" cy="1216223"/>
          </a:xfrm>
          <a:prstGeom prst="rect">
            <a:avLst/>
          </a:prstGeom>
          <a:solidFill>
            <a:srgbClr val="EFF6FF"/>
          </a:solidFill>
          <a:ln/>
        </p:spPr>
      </p:sp>
      <p:sp>
        <p:nvSpPr>
          <p:cNvPr id="10" name="Shape 5"/>
          <p:cNvSpPr/>
          <p:nvPr/>
        </p:nvSpPr>
        <p:spPr>
          <a:xfrm>
            <a:off x="5393531" y="1055489"/>
            <a:ext cx="28575" cy="1216223"/>
          </a:xfrm>
          <a:prstGeom prst="rect">
            <a:avLst/>
          </a:prstGeom>
          <a:solidFill>
            <a:srgbClr val="3B82F6"/>
          </a:solidFill>
          <a:ln/>
        </p:spPr>
      </p:sp>
      <p:sp>
        <p:nvSpPr>
          <p:cNvPr id="11" name="Text 6"/>
          <p:cNvSpPr/>
          <p:nvPr/>
        </p:nvSpPr>
        <p:spPr>
          <a:xfrm>
            <a:off x="5536406" y="1198364"/>
            <a:ext cx="3107531" cy="173236"/>
          </a:xfrm>
          <a:prstGeom prst="rect">
            <a:avLst/>
          </a:prstGeom>
          <a:noFill/>
          <a:ln/>
        </p:spPr>
        <p:txBody>
          <a:bodyPr wrap="none" lIns="0" tIns="0" rIns="0" bIns="0" rtlCol="0" anchor="t">
            <a:spAutoFit/>
          </a:bodyPr>
          <a:lstStyle/>
          <a:p>
            <a:pPr algn="l" indent="0" marL="0">
              <a:lnSpc>
                <a:spcPts val="1400"/>
              </a:lnSpc>
              <a:buNone/>
            </a:pPr>
            <a:r>
              <a:rPr lang="en-US" sz="987" b="1" dirty="0">
                <a:solidFill>
                  <a:srgbClr val="1A2B49"/>
                </a:solidFill>
                <a:latin typeface="Inter" pitchFamily="34" charset="0"/>
                <a:ea typeface="Inter" pitchFamily="34" charset="-122"/>
                <a:cs typeface="Inter" pitchFamily="34" charset="-120"/>
              </a:rPr>
              <a:t>Palmitoiletanolamida (PEA)</a:t>
            </a:r>
            <a:endParaRPr lang="en-US" sz="987" dirty="0"/>
          </a:p>
        </p:txBody>
      </p:sp>
      <p:sp>
        <p:nvSpPr>
          <p:cNvPr id="12" name="Text 7"/>
          <p:cNvSpPr/>
          <p:nvPr/>
        </p:nvSpPr>
        <p:spPr>
          <a:xfrm>
            <a:off x="5536406" y="1443038"/>
            <a:ext cx="3107531" cy="68580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334155"/>
                </a:solidFill>
                <a:latin typeface="Inter" pitchFamily="34" charset="0"/>
                <a:ea typeface="Inter" pitchFamily="34" charset="-122"/>
                <a:cs typeface="Inter" pitchFamily="34" charset="-120"/>
              </a:rPr>
              <a:t>Lípido bioactivo endógeno que el cuerpo produce como mecanismo de defensa natural contra el dolor y la inflamación. En estados de dolor crónico, sus niveles se agotan.</a:t>
            </a:r>
            <a:endParaRPr lang="en-US" sz="834" dirty="0"/>
          </a:p>
        </p:txBody>
      </p:sp>
      <p:sp>
        <p:nvSpPr>
          <p:cNvPr id="13" name="Text 8"/>
          <p:cNvSpPr/>
          <p:nvPr/>
        </p:nvSpPr>
        <p:spPr>
          <a:xfrm>
            <a:off x="5393531" y="2464594"/>
            <a:ext cx="110728" cy="173236"/>
          </a:xfrm>
          <a:prstGeom prst="rect">
            <a:avLst/>
          </a:prstGeom>
          <a:noFill/>
          <a:ln/>
        </p:spPr>
        <p:txBody>
          <a:bodyPr wrap="none" lIns="0" tIns="0" rIns="0" bIns="0" rtlCol="0" anchor="t">
            <a:spAutoFit/>
          </a:bodyPr>
          <a:lstStyle/>
          <a:p>
            <a:pPr algn="l" indent="0" marL="0">
              <a:lnSpc>
                <a:spcPts val="1400"/>
              </a:lnSpc>
              <a:buNone/>
            </a:pPr>
            <a:r>
              <a:rPr lang="en-US" sz="1050" dirty="0">
                <a:solidFill>
                  <a:srgbClr val="8B5CF6"/>
                </a:solidFill>
                <a:latin typeface="Inter" pitchFamily="34" charset="0"/>
                <a:ea typeface="Inter" pitchFamily="34" charset="-122"/>
                <a:cs typeface="Inter" pitchFamily="34" charset="-120"/>
              </a:rPr>
              <a:t>▶</a:t>
            </a:r>
            <a:endParaRPr lang="en-US" sz="1050" dirty="0"/>
          </a:p>
        </p:txBody>
      </p:sp>
      <p:sp>
        <p:nvSpPr>
          <p:cNvPr id="14" name="Text 9"/>
          <p:cNvSpPr/>
          <p:nvPr/>
        </p:nvSpPr>
        <p:spPr>
          <a:xfrm>
            <a:off x="5611416" y="2450306"/>
            <a:ext cx="3175397"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1A2B49"/>
                </a:solidFill>
                <a:latin typeface="Inter" pitchFamily="34" charset="0"/>
                <a:ea typeface="Inter" pitchFamily="34" charset="-122"/>
                <a:cs typeface="Inter" pitchFamily="34" charset="-120"/>
              </a:rPr>
              <a:t>Activación Nuclear (PPAR-α)</a:t>
            </a:r>
            <a:endParaRPr lang="en-US" sz="885" dirty="0"/>
          </a:p>
        </p:txBody>
      </p:sp>
      <p:sp>
        <p:nvSpPr>
          <p:cNvPr id="15" name="Text 10"/>
          <p:cNvSpPr/>
          <p:nvPr/>
        </p:nvSpPr>
        <p:spPr>
          <a:xfrm>
            <a:off x="5611416" y="2634258"/>
            <a:ext cx="3175397" cy="450056"/>
          </a:xfrm>
          <a:prstGeom prst="rect">
            <a:avLst/>
          </a:prstGeom>
          <a:noFill/>
          <a:ln/>
        </p:spPr>
        <p:txBody>
          <a:bodyPr wrap="square" lIns="0" tIns="0" rIns="0" bIns="0" rtlCol="0" anchor="t">
            <a:spAutoFit/>
          </a:bodyPr>
          <a:lstStyle/>
          <a:p>
            <a:pPr algn="l" indent="0" marL="0">
              <a:lnSpc>
                <a:spcPts val="1200"/>
              </a:lnSpc>
              <a:buNone/>
            </a:pPr>
            <a:r>
              <a:rPr lang="en-US" sz="780" dirty="0">
                <a:solidFill>
                  <a:srgbClr val="475569"/>
                </a:solidFill>
                <a:latin typeface="Inter" pitchFamily="34" charset="0"/>
                <a:ea typeface="Inter" pitchFamily="34" charset="-122"/>
                <a:cs typeface="Inter" pitchFamily="34" charset="-120"/>
              </a:rPr>
              <a:t>La PEA penetra hasta el núcleo celular y activa el receptor PPAR-alfa, reprogramando la célula para detener la cascada inflamatoria.</a:t>
            </a:r>
            <a:endParaRPr lang="en-US" sz="780" dirty="0"/>
          </a:p>
        </p:txBody>
      </p:sp>
      <p:sp>
        <p:nvSpPr>
          <p:cNvPr id="16" name="Text 11"/>
          <p:cNvSpPr/>
          <p:nvPr/>
        </p:nvSpPr>
        <p:spPr>
          <a:xfrm>
            <a:off x="5393531" y="3205758"/>
            <a:ext cx="86311" cy="173236"/>
          </a:xfrm>
          <a:prstGeom prst="rect">
            <a:avLst/>
          </a:prstGeom>
          <a:noFill/>
          <a:ln/>
        </p:spPr>
        <p:txBody>
          <a:bodyPr wrap="none" lIns="0" tIns="0" rIns="0" bIns="0" rtlCol="0" anchor="t">
            <a:spAutoFit/>
          </a:bodyPr>
          <a:lstStyle/>
          <a:p>
            <a:pPr algn="l" indent="0" marL="0">
              <a:lnSpc>
                <a:spcPts val="1400"/>
              </a:lnSpc>
              <a:buNone/>
            </a:pPr>
            <a:r>
              <a:rPr lang="en-US" sz="1050" dirty="0">
                <a:solidFill>
                  <a:srgbClr val="8B5CF6"/>
                </a:solidFill>
                <a:latin typeface="Inter" pitchFamily="34" charset="0"/>
                <a:ea typeface="Inter" pitchFamily="34" charset="-122"/>
                <a:cs typeface="Inter" pitchFamily="34" charset="-120"/>
              </a:rPr>
              <a:t>■</a:t>
            </a:r>
            <a:endParaRPr lang="en-US" sz="1050" dirty="0"/>
          </a:p>
        </p:txBody>
      </p:sp>
      <p:sp>
        <p:nvSpPr>
          <p:cNvPr id="17" name="Text 12"/>
          <p:cNvSpPr/>
          <p:nvPr/>
        </p:nvSpPr>
        <p:spPr>
          <a:xfrm>
            <a:off x="5586999" y="3191470"/>
            <a:ext cx="3199814"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1A2B49"/>
                </a:solidFill>
                <a:latin typeface="Inter" pitchFamily="34" charset="0"/>
                <a:ea typeface="Inter" pitchFamily="34" charset="-122"/>
                <a:cs typeface="Inter" pitchFamily="34" charset="-120"/>
              </a:rPr>
              <a:t>Bloqueo Enzimático Múltiple</a:t>
            </a:r>
            <a:endParaRPr lang="en-US" sz="885" dirty="0"/>
          </a:p>
        </p:txBody>
      </p:sp>
      <p:sp>
        <p:nvSpPr>
          <p:cNvPr id="18" name="Text 13"/>
          <p:cNvSpPr/>
          <p:nvPr/>
        </p:nvSpPr>
        <p:spPr>
          <a:xfrm>
            <a:off x="5586999" y="3375422"/>
            <a:ext cx="3199814" cy="450056"/>
          </a:xfrm>
          <a:prstGeom prst="rect">
            <a:avLst/>
          </a:prstGeom>
          <a:noFill/>
          <a:ln/>
        </p:spPr>
        <p:txBody>
          <a:bodyPr wrap="square" lIns="0" tIns="0" rIns="0" bIns="0" rtlCol="0" anchor="t">
            <a:spAutoFit/>
          </a:bodyPr>
          <a:lstStyle/>
          <a:p>
            <a:pPr algn="l" indent="0" marL="0">
              <a:lnSpc>
                <a:spcPts val="1200"/>
              </a:lnSpc>
              <a:buNone/>
            </a:pPr>
            <a:r>
              <a:rPr lang="en-US" sz="780" dirty="0">
                <a:solidFill>
                  <a:srgbClr val="475569"/>
                </a:solidFill>
                <a:latin typeface="Inter" pitchFamily="34" charset="0"/>
                <a:ea typeface="Inter" pitchFamily="34" charset="-122"/>
                <a:cs typeface="Inter" pitchFamily="34" charset="-120"/>
              </a:rPr>
              <a:t>Inhibe simultáneamente la expresión de COX-2, iNOS y el factor NF-κB, reduciendo drásticamente las citoquinas proinflamatorias (TNF-α).</a:t>
            </a:r>
            <a:endParaRPr lang="en-US" sz="780" dirty="0"/>
          </a:p>
        </p:txBody>
      </p:sp>
      <p:sp>
        <p:nvSpPr>
          <p:cNvPr id="19" name="Text 14"/>
          <p:cNvSpPr/>
          <p:nvPr/>
        </p:nvSpPr>
        <p:spPr>
          <a:xfrm>
            <a:off x="5393531" y="3946922"/>
            <a:ext cx="141424" cy="173236"/>
          </a:xfrm>
          <a:prstGeom prst="rect">
            <a:avLst/>
          </a:prstGeom>
          <a:noFill/>
          <a:ln/>
        </p:spPr>
        <p:txBody>
          <a:bodyPr wrap="none" lIns="0" tIns="0" rIns="0" bIns="0" rtlCol="0" anchor="t">
            <a:spAutoFit/>
          </a:bodyPr>
          <a:lstStyle/>
          <a:p>
            <a:pPr algn="l" indent="0" marL="0">
              <a:lnSpc>
                <a:spcPts val="1400"/>
              </a:lnSpc>
              <a:buNone/>
            </a:pPr>
            <a:r>
              <a:rPr lang="en-US" sz="1050" dirty="0">
                <a:solidFill>
                  <a:srgbClr val="8B5CF6"/>
                </a:solidFill>
                <a:latin typeface="Inter" pitchFamily="34" charset="0"/>
                <a:ea typeface="Inter" pitchFamily="34" charset="-122"/>
                <a:cs typeface="Inter" pitchFamily="34" charset="-120"/>
              </a:rPr>
              <a:t>▼</a:t>
            </a:r>
            <a:endParaRPr lang="en-US" sz="1050" dirty="0"/>
          </a:p>
        </p:txBody>
      </p:sp>
      <p:sp>
        <p:nvSpPr>
          <p:cNvPr id="20" name="Text 15"/>
          <p:cNvSpPr/>
          <p:nvPr/>
        </p:nvSpPr>
        <p:spPr>
          <a:xfrm>
            <a:off x="5642111" y="3932634"/>
            <a:ext cx="3144701"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1A2B49"/>
                </a:solidFill>
                <a:latin typeface="Inter" pitchFamily="34" charset="0"/>
                <a:ea typeface="Inter" pitchFamily="34" charset="-122"/>
                <a:cs typeface="Inter" pitchFamily="34" charset="-120"/>
              </a:rPr>
              <a:t>Estabilización de Mastocitos</a:t>
            </a:r>
            <a:endParaRPr lang="en-US" sz="885" dirty="0"/>
          </a:p>
        </p:txBody>
      </p:sp>
      <p:sp>
        <p:nvSpPr>
          <p:cNvPr id="21" name="Text 16"/>
          <p:cNvSpPr/>
          <p:nvPr/>
        </p:nvSpPr>
        <p:spPr>
          <a:xfrm>
            <a:off x="5642111" y="4116586"/>
            <a:ext cx="3144701" cy="300038"/>
          </a:xfrm>
          <a:prstGeom prst="rect">
            <a:avLst/>
          </a:prstGeom>
          <a:noFill/>
          <a:ln/>
        </p:spPr>
        <p:txBody>
          <a:bodyPr wrap="square" lIns="0" tIns="0" rIns="0" bIns="0" rtlCol="0" anchor="t">
            <a:spAutoFit/>
          </a:bodyPr>
          <a:lstStyle/>
          <a:p>
            <a:pPr algn="l" indent="0" marL="0">
              <a:lnSpc>
                <a:spcPts val="1200"/>
              </a:lnSpc>
              <a:buNone/>
            </a:pPr>
            <a:r>
              <a:rPr lang="en-US" sz="780" dirty="0">
                <a:solidFill>
                  <a:srgbClr val="475569"/>
                </a:solidFill>
                <a:latin typeface="Inter" pitchFamily="34" charset="0"/>
                <a:ea typeface="Inter" pitchFamily="34" charset="-122"/>
                <a:cs typeface="Inter" pitchFamily="34" charset="-120"/>
              </a:rPr>
              <a:t>Evita la degranulación de mastocitos, frenando la liberación de histamina en las terminaciones nerviosas periféricas.</a:t>
            </a:r>
            <a:endParaRPr lang="en-US" sz="780" dirty="0"/>
          </a:p>
        </p:txBody>
      </p:sp>
      <p:sp>
        <p:nvSpPr>
          <p:cNvPr id="22" name="Shape 17"/>
          <p:cNvSpPr/>
          <p:nvPr/>
        </p:nvSpPr>
        <p:spPr>
          <a:xfrm>
            <a:off x="5393531" y="4523780"/>
            <a:ext cx="3393281" cy="489347"/>
          </a:xfrm>
          <a:prstGeom prst="rect">
            <a:avLst/>
          </a:prstGeom>
          <a:solidFill>
            <a:srgbClr val="1A2B49"/>
          </a:solidFill>
          <a:ln/>
        </p:spPr>
      </p:sp>
      <p:sp>
        <p:nvSpPr>
          <p:cNvPr id="23" name="Text 18"/>
          <p:cNvSpPr/>
          <p:nvPr/>
        </p:nvSpPr>
        <p:spPr>
          <a:xfrm>
            <a:off x="5393531" y="4523780"/>
            <a:ext cx="3393281" cy="489347"/>
          </a:xfrm>
          <a:prstGeom prst="rect">
            <a:avLst/>
          </a:prstGeom>
          <a:noFill/>
          <a:ln/>
        </p:spPr>
        <p:txBody>
          <a:bodyPr wrap="square" lIns="127508" tIns="127508" rIns="127508" bIns="127508" rtlCol="0" anchor="t">
            <a:spAutoFit/>
          </a:bodyPr>
          <a:lstStyle/>
          <a:p>
            <a:pPr algn="ctr" indent="0" marL="0">
              <a:lnSpc>
                <a:spcPts val="1100"/>
              </a:lnSpc>
              <a:buNone/>
            </a:pPr>
            <a:r>
              <a:rPr lang="en-US" sz="784" b="1" dirty="0">
                <a:solidFill>
                  <a:srgbClr val="FFFFFF"/>
                </a:solidFill>
                <a:latin typeface="Inter" pitchFamily="34" charset="0"/>
                <a:ea typeface="Inter" pitchFamily="34" charset="-122"/>
                <a:cs typeface="Inter" pitchFamily="34" charset="-120"/>
              </a:rPr>
              <a:t>Eficacia analgésica sin toxicidad gástrica ni cardiovascular</a:t>
            </a:r>
            <a:endParaRPr lang="en-US" sz="784"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357188" y="285750"/>
            <a:ext cx="8429625" cy="569714"/>
          </a:xfrm>
          <a:prstGeom prst="rect">
            <a:avLst/>
          </a:prstGeom>
          <a:solidFill>
            <a:srgbClr val="000000">
              <a:alpha val="0"/>
            </a:srgbClr>
          </a:solidFill>
          <a:ln/>
        </p:spPr>
      </p:sp>
      <p:sp>
        <p:nvSpPr>
          <p:cNvPr id="5" name="Shape 1"/>
          <p:cNvSpPr/>
          <p:nvPr/>
        </p:nvSpPr>
        <p:spPr>
          <a:xfrm>
            <a:off x="357188" y="841177"/>
            <a:ext cx="8429625" cy="14288"/>
          </a:xfrm>
          <a:prstGeom prst="rect">
            <a:avLst/>
          </a:prstGeom>
          <a:solidFill>
            <a:srgbClr val="E2E8F0"/>
          </a:solidFill>
          <a:ln/>
        </p:spPr>
      </p:sp>
      <p:sp>
        <p:nvSpPr>
          <p:cNvPr id="6" name="Text 2"/>
          <p:cNvSpPr/>
          <p:nvPr/>
        </p:nvSpPr>
        <p:spPr>
          <a:xfrm>
            <a:off x="357188" y="421481"/>
            <a:ext cx="8429625" cy="312539"/>
          </a:xfrm>
          <a:prstGeom prst="rect">
            <a:avLst/>
          </a:prstGeom>
          <a:noFill/>
          <a:ln/>
        </p:spPr>
        <p:txBody>
          <a:bodyPr wrap="none" lIns="0" tIns="0" rIns="0" bIns="0" rtlCol="0" anchor="t">
            <a:spAutoFit/>
          </a:bodyPr>
          <a:lstStyle/>
          <a:p>
            <a:pPr algn="l" indent="0" marL="0">
              <a:lnSpc>
                <a:spcPts val="2400"/>
              </a:lnSpc>
              <a:buNone/>
            </a:pPr>
            <a:r>
              <a:rPr lang="en-US" sz="1808" b="1" dirty="0">
                <a:solidFill>
                  <a:srgbClr val="3B82F6"/>
                </a:solidFill>
                <a:latin typeface="Inter" pitchFamily="34" charset="0"/>
                <a:ea typeface="Inter" pitchFamily="34" charset="-122"/>
                <a:cs typeface="Inter" pitchFamily="34" charset="-120"/>
              </a:rPr>
              <a:t>Modulación Central </a:t>
            </a:r>
            <a:pPr algn="l" indent="0" marL="0">
              <a:lnSpc>
                <a:spcPts val="2400"/>
              </a:lnSpc>
              <a:buNone/>
            </a:pPr>
            <a:r>
              <a:rPr lang="en-US" sz="1808" b="1" dirty="0">
                <a:solidFill>
                  <a:srgbClr val="3B82F6"/>
                </a:solidFill>
                <a:latin typeface="Inter" pitchFamily="34" charset="0"/>
                <a:ea typeface="Inter" pitchFamily="34" charset="-122"/>
                <a:cs typeface="Inter" pitchFamily="34" charset="-120"/>
              </a:rPr>
              <a:t>del Dolor</a:t>
            </a:r>
            <a:endParaRPr lang="en-US" sz="1808" dirty="0"/>
          </a:p>
        </p:txBody>
      </p:sp>
      <p:sp>
        <p:nvSpPr>
          <p:cNvPr id="7" name="Shape 3"/>
          <p:cNvSpPr/>
          <p:nvPr/>
        </p:nvSpPr>
        <p:spPr>
          <a:xfrm>
            <a:off x="357188" y="1122462"/>
            <a:ext cx="3393281" cy="1403747"/>
          </a:xfrm>
          <a:prstGeom prst="rect">
            <a:avLst/>
          </a:prstGeom>
          <a:solidFill>
            <a:srgbClr val="F8FAFC"/>
          </a:solidFill>
          <a:ln/>
        </p:spPr>
      </p:sp>
      <p:sp>
        <p:nvSpPr>
          <p:cNvPr id="8" name="Shape 4"/>
          <p:cNvSpPr/>
          <p:nvPr/>
        </p:nvSpPr>
        <p:spPr>
          <a:xfrm>
            <a:off x="357188" y="1122462"/>
            <a:ext cx="3393281" cy="7144"/>
          </a:xfrm>
          <a:prstGeom prst="rect">
            <a:avLst/>
          </a:prstGeom>
          <a:solidFill>
            <a:srgbClr val="E2E8F0"/>
          </a:solidFill>
          <a:ln/>
        </p:spPr>
      </p:sp>
      <p:sp>
        <p:nvSpPr>
          <p:cNvPr id="9" name="Shape 5"/>
          <p:cNvSpPr/>
          <p:nvPr/>
        </p:nvSpPr>
        <p:spPr>
          <a:xfrm>
            <a:off x="3743325" y="1122462"/>
            <a:ext cx="7144" cy="1403747"/>
          </a:xfrm>
          <a:prstGeom prst="rect">
            <a:avLst/>
          </a:prstGeom>
          <a:solidFill>
            <a:srgbClr val="E2E8F0"/>
          </a:solidFill>
          <a:ln/>
        </p:spPr>
      </p:sp>
      <p:sp>
        <p:nvSpPr>
          <p:cNvPr id="10" name="Shape 6"/>
          <p:cNvSpPr/>
          <p:nvPr/>
        </p:nvSpPr>
        <p:spPr>
          <a:xfrm>
            <a:off x="357188" y="2519065"/>
            <a:ext cx="3393281" cy="7144"/>
          </a:xfrm>
          <a:prstGeom prst="rect">
            <a:avLst/>
          </a:prstGeom>
          <a:solidFill>
            <a:srgbClr val="E2E8F0"/>
          </a:solidFill>
          <a:ln/>
        </p:spPr>
      </p:sp>
      <p:sp>
        <p:nvSpPr>
          <p:cNvPr id="11" name="Shape 7"/>
          <p:cNvSpPr/>
          <p:nvPr/>
        </p:nvSpPr>
        <p:spPr>
          <a:xfrm>
            <a:off x="357188" y="1122462"/>
            <a:ext cx="42863" cy="1403747"/>
          </a:xfrm>
          <a:prstGeom prst="rect">
            <a:avLst/>
          </a:prstGeom>
          <a:solidFill>
            <a:srgbClr val="EAB308"/>
          </a:solidFill>
          <a:ln/>
        </p:spPr>
      </p:sp>
      <p:sp>
        <p:nvSpPr>
          <p:cNvPr id="12" name="Text 8"/>
          <p:cNvSpPr/>
          <p:nvPr/>
        </p:nvSpPr>
        <p:spPr>
          <a:xfrm>
            <a:off x="500063" y="1272480"/>
            <a:ext cx="955477"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1A2B49"/>
                </a:solidFill>
                <a:latin typeface="Inter" pitchFamily="34" charset="0"/>
                <a:ea typeface="Inter" pitchFamily="34" charset="-122"/>
                <a:cs typeface="Inter" pitchFamily="34" charset="-120"/>
              </a:rPr>
              <a:t>L-Triptófano</a:t>
            </a:r>
            <a:endParaRPr lang="en-US" sz="1090" dirty="0"/>
          </a:p>
        </p:txBody>
      </p:sp>
      <p:sp>
        <p:nvSpPr>
          <p:cNvPr id="13" name="Shape 9"/>
          <p:cNvSpPr/>
          <p:nvPr/>
        </p:nvSpPr>
        <p:spPr>
          <a:xfrm>
            <a:off x="2482453" y="1277838"/>
            <a:ext cx="1125141" cy="178594"/>
          </a:xfrm>
          <a:prstGeom prst="rect">
            <a:avLst/>
          </a:prstGeom>
          <a:solidFill>
            <a:srgbClr val="1A2B49"/>
          </a:solidFill>
          <a:ln/>
        </p:spPr>
      </p:sp>
      <p:sp>
        <p:nvSpPr>
          <p:cNvPr id="14" name="Text 10"/>
          <p:cNvSpPr/>
          <p:nvPr/>
        </p:nvSpPr>
        <p:spPr>
          <a:xfrm>
            <a:off x="2482453" y="1277838"/>
            <a:ext cx="1125141" cy="178594"/>
          </a:xfrm>
          <a:prstGeom prst="rect">
            <a:avLst/>
          </a:prstGeom>
          <a:noFill/>
          <a:ln/>
        </p:spPr>
        <p:txBody>
          <a:bodyPr wrap="none" lIns="85090" tIns="34036" rIns="85090" bIns="34036" rtlCol="0" anchor="t">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Vía Serotoninérgica</a:t>
            </a:r>
            <a:endParaRPr lang="en-US" sz="683" dirty="0"/>
          </a:p>
        </p:txBody>
      </p:sp>
      <p:sp>
        <p:nvSpPr>
          <p:cNvPr id="15" name="Text 11"/>
          <p:cNvSpPr/>
          <p:nvPr/>
        </p:nvSpPr>
        <p:spPr>
          <a:xfrm>
            <a:off x="500063" y="1518940"/>
            <a:ext cx="3107531" cy="85725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475569"/>
                </a:solidFill>
                <a:latin typeface="Inter" pitchFamily="34" charset="0"/>
                <a:ea typeface="Inter" pitchFamily="34" charset="-122"/>
                <a:cs typeface="Inter" pitchFamily="34" charset="-120"/>
              </a:rPr>
              <a:t>Actúa como precursor directo de la </a:t>
            </a:r>
            <a:pPr algn="l" indent="0" marL="0">
              <a:lnSpc>
                <a:spcPts val="1400"/>
              </a:lnSpc>
              <a:buNone/>
            </a:pPr>
            <a:r>
              <a:rPr lang="en-US" sz="784" b="1" dirty="0">
                <a:solidFill>
                  <a:srgbClr val="1A2B49"/>
                </a:solidFill>
                <a:latin typeface="Inter" pitchFamily="34" charset="0"/>
                <a:ea typeface="Inter" pitchFamily="34" charset="-122"/>
                <a:cs typeface="Inter" pitchFamily="34" charset="-120"/>
              </a:rPr>
              <a:t>Serotonina (5-HT)</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Aumenta la actividad de las vías inhibitorias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descendentes en la médula espinal, funcionando como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un "freno natural" que disminuye la intensidad de la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señal de dolor que llega al cerebro.</a:t>
            </a:r>
            <a:endParaRPr lang="en-US" sz="834" dirty="0"/>
          </a:p>
        </p:txBody>
      </p:sp>
      <p:sp>
        <p:nvSpPr>
          <p:cNvPr id="16" name="Shape 12"/>
          <p:cNvSpPr/>
          <p:nvPr/>
        </p:nvSpPr>
        <p:spPr>
          <a:xfrm>
            <a:off x="357188" y="2697659"/>
            <a:ext cx="3393281" cy="1403747"/>
          </a:xfrm>
          <a:prstGeom prst="rect">
            <a:avLst/>
          </a:prstGeom>
          <a:solidFill>
            <a:srgbClr val="F8FAFC"/>
          </a:solidFill>
          <a:ln/>
        </p:spPr>
      </p:sp>
      <p:sp>
        <p:nvSpPr>
          <p:cNvPr id="17" name="Shape 13"/>
          <p:cNvSpPr/>
          <p:nvPr/>
        </p:nvSpPr>
        <p:spPr>
          <a:xfrm>
            <a:off x="357188" y="2697659"/>
            <a:ext cx="3393281" cy="7144"/>
          </a:xfrm>
          <a:prstGeom prst="rect">
            <a:avLst/>
          </a:prstGeom>
          <a:solidFill>
            <a:srgbClr val="E2E8F0"/>
          </a:solidFill>
          <a:ln/>
        </p:spPr>
      </p:sp>
      <p:sp>
        <p:nvSpPr>
          <p:cNvPr id="18" name="Shape 14"/>
          <p:cNvSpPr/>
          <p:nvPr/>
        </p:nvSpPr>
        <p:spPr>
          <a:xfrm>
            <a:off x="3743325" y="2697659"/>
            <a:ext cx="7144" cy="1403747"/>
          </a:xfrm>
          <a:prstGeom prst="rect">
            <a:avLst/>
          </a:prstGeom>
          <a:solidFill>
            <a:srgbClr val="E2E8F0"/>
          </a:solidFill>
          <a:ln/>
        </p:spPr>
      </p:sp>
      <p:sp>
        <p:nvSpPr>
          <p:cNvPr id="19" name="Shape 15"/>
          <p:cNvSpPr/>
          <p:nvPr/>
        </p:nvSpPr>
        <p:spPr>
          <a:xfrm>
            <a:off x="357188" y="4094262"/>
            <a:ext cx="3393281" cy="7144"/>
          </a:xfrm>
          <a:prstGeom prst="rect">
            <a:avLst/>
          </a:prstGeom>
          <a:solidFill>
            <a:srgbClr val="E2E8F0"/>
          </a:solidFill>
          <a:ln/>
        </p:spPr>
      </p:sp>
      <p:sp>
        <p:nvSpPr>
          <p:cNvPr id="20" name="Shape 16"/>
          <p:cNvSpPr/>
          <p:nvPr/>
        </p:nvSpPr>
        <p:spPr>
          <a:xfrm>
            <a:off x="357188" y="2697659"/>
            <a:ext cx="42863" cy="1403747"/>
          </a:xfrm>
          <a:prstGeom prst="rect">
            <a:avLst/>
          </a:prstGeom>
          <a:solidFill>
            <a:srgbClr val="3B82F6"/>
          </a:solidFill>
          <a:ln/>
        </p:spPr>
      </p:sp>
      <p:sp>
        <p:nvSpPr>
          <p:cNvPr id="21" name="Text 17"/>
          <p:cNvSpPr/>
          <p:nvPr/>
        </p:nvSpPr>
        <p:spPr>
          <a:xfrm>
            <a:off x="500063" y="2847677"/>
            <a:ext cx="1832372"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1A2B49"/>
                </a:solidFill>
                <a:latin typeface="Inter" pitchFamily="34" charset="0"/>
                <a:ea typeface="Inter" pitchFamily="34" charset="-122"/>
                <a:cs typeface="Inter" pitchFamily="34" charset="-120"/>
              </a:rPr>
              <a:t>Magnesio (Bisglicinato)</a:t>
            </a:r>
            <a:endParaRPr lang="en-US" sz="1090" dirty="0"/>
          </a:p>
        </p:txBody>
      </p:sp>
      <p:sp>
        <p:nvSpPr>
          <p:cNvPr id="22" name="Shape 18"/>
          <p:cNvSpPr/>
          <p:nvPr/>
        </p:nvSpPr>
        <p:spPr>
          <a:xfrm>
            <a:off x="2719983" y="2853035"/>
            <a:ext cx="887611" cy="178594"/>
          </a:xfrm>
          <a:prstGeom prst="rect">
            <a:avLst/>
          </a:prstGeom>
          <a:solidFill>
            <a:srgbClr val="1A2B49"/>
          </a:solidFill>
          <a:ln/>
        </p:spPr>
      </p:sp>
      <p:sp>
        <p:nvSpPr>
          <p:cNvPr id="23" name="Text 19"/>
          <p:cNvSpPr/>
          <p:nvPr/>
        </p:nvSpPr>
        <p:spPr>
          <a:xfrm>
            <a:off x="2719983" y="2853035"/>
            <a:ext cx="887611" cy="178594"/>
          </a:xfrm>
          <a:prstGeom prst="rect">
            <a:avLst/>
          </a:prstGeom>
          <a:noFill/>
          <a:ln/>
        </p:spPr>
        <p:txBody>
          <a:bodyPr wrap="none" lIns="85090" tIns="34036" rIns="85090" bIns="34036" rtlCol="0" anchor="t">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Bloqueo NMDA</a:t>
            </a:r>
            <a:endParaRPr lang="en-US" sz="683" dirty="0"/>
          </a:p>
        </p:txBody>
      </p:sp>
      <p:sp>
        <p:nvSpPr>
          <p:cNvPr id="24" name="Text 20"/>
          <p:cNvSpPr/>
          <p:nvPr/>
        </p:nvSpPr>
        <p:spPr>
          <a:xfrm>
            <a:off x="500063" y="3094137"/>
            <a:ext cx="3107531" cy="85725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475569"/>
                </a:solidFill>
                <a:latin typeface="Inter" pitchFamily="34" charset="0"/>
                <a:ea typeface="Inter" pitchFamily="34" charset="-122"/>
                <a:cs typeface="Inter" pitchFamily="34" charset="-120"/>
              </a:rPr>
              <a:t>Actúa como un tapón fisiológico en el </a:t>
            </a:r>
            <a:pPr algn="l" indent="0" marL="0">
              <a:lnSpc>
                <a:spcPts val="1400"/>
              </a:lnSpc>
              <a:buNone/>
            </a:pPr>
            <a:r>
              <a:rPr lang="en-US" sz="784" b="1" dirty="0">
                <a:solidFill>
                  <a:srgbClr val="1A2B49"/>
                </a:solidFill>
                <a:latin typeface="Inter" pitchFamily="34" charset="0"/>
                <a:ea typeface="Inter" pitchFamily="34" charset="-122"/>
                <a:cs typeface="Inter" pitchFamily="34" charset="-120"/>
              </a:rPr>
              <a:t>receptor NMDA</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Al bloquear la entrada masiva de calcio en la neurona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postsináptica, previene y revierte la "sensibilización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central" (el fenómeno que hace que el dolor se vuelva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crónico e hipersensible).</a:t>
            </a:r>
            <a:endParaRPr lang="en-US" sz="834" dirty="0"/>
          </a:p>
        </p:txBody>
      </p:sp>
      <p:sp>
        <p:nvSpPr>
          <p:cNvPr id="25" name="Shape 21"/>
          <p:cNvSpPr/>
          <p:nvPr/>
        </p:nvSpPr>
        <p:spPr>
          <a:xfrm>
            <a:off x="357188" y="4272855"/>
            <a:ext cx="3393281" cy="503634"/>
          </a:xfrm>
          <a:prstGeom prst="rect">
            <a:avLst/>
          </a:prstGeom>
          <a:solidFill>
            <a:srgbClr val="F5F3FF"/>
          </a:solidFill>
          <a:ln w="9144">
            <a:solidFill>
              <a:srgbClr val="C4B5FD"/>
            </a:solidFill>
            <a:prstDash val="dash"/>
          </a:ln>
        </p:spPr>
      </p:sp>
      <p:sp>
        <p:nvSpPr>
          <p:cNvPr id="26" name="Text 22"/>
          <p:cNvSpPr/>
          <p:nvPr/>
        </p:nvSpPr>
        <p:spPr>
          <a:xfrm>
            <a:off x="357188" y="4272855"/>
            <a:ext cx="3393281" cy="503634"/>
          </a:xfrm>
          <a:prstGeom prst="rect">
            <a:avLst/>
          </a:prstGeom>
          <a:noFill/>
          <a:ln/>
        </p:spPr>
        <p:txBody>
          <a:bodyPr wrap="square" lIns="127508" tIns="127508" rIns="127508" bIns="127508" rtlCol="0" anchor="t">
            <a:spAutoFit/>
          </a:bodyPr>
          <a:lstStyle/>
          <a:p>
            <a:pPr algn="ctr" indent="0" marL="0">
              <a:lnSpc>
                <a:spcPts val="1100"/>
              </a:lnSpc>
              <a:buNone/>
            </a:pPr>
            <a:r>
              <a:rPr lang="en-US" sz="784" b="1" dirty="0">
                <a:solidFill>
                  <a:srgbClr val="5B21B6"/>
                </a:solidFill>
                <a:latin typeface="Inter" pitchFamily="34" charset="0"/>
                <a:ea typeface="Inter" pitchFamily="34" charset="-122"/>
                <a:cs typeface="Inter" pitchFamily="34" charset="-120"/>
              </a:rPr>
              <a:t>Sinergia Neuroprotectora: Reduce la hipersensibilidad espinal y mejora el umbral de tolerancia al dolor.</a:t>
            </a:r>
            <a:endParaRPr lang="en-US" sz="784" dirty="0"/>
          </a:p>
        </p:txBody>
      </p:sp>
      <p:pic>
        <p:nvPicPr>
          <p:cNvPr id="27" name="Image 1" descr="preencoded.png">    </p:cNvPr>
          <p:cNvPicPr>
            <a:picLocks noChangeAspect="1"/>
          </p:cNvPicPr>
          <p:nvPr/>
        </p:nvPicPr>
        <p:blipFill>
          <a:blip r:embed="rId2"/>
          <a:stretch>
            <a:fillRect/>
          </a:stretch>
        </p:blipFill>
        <p:spPr>
          <a:xfrm>
            <a:off x="4036219" y="1170682"/>
            <a:ext cx="4750594" cy="35718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327452"/>
          </a:xfrm>
          <a:prstGeom prst="rect">
            <a:avLst/>
          </a:prstGeom>
        </p:spPr>
      </p:pic>
      <p:sp>
        <p:nvSpPr>
          <p:cNvPr id="4" name="Shape 0"/>
          <p:cNvSpPr/>
          <p:nvPr/>
        </p:nvSpPr>
        <p:spPr>
          <a:xfrm>
            <a:off x="357188" y="285750"/>
            <a:ext cx="8429625" cy="569714"/>
          </a:xfrm>
          <a:prstGeom prst="rect">
            <a:avLst/>
          </a:prstGeom>
          <a:solidFill>
            <a:srgbClr val="000000">
              <a:alpha val="0"/>
            </a:srgbClr>
          </a:solidFill>
          <a:ln/>
        </p:spPr>
      </p:sp>
      <p:sp>
        <p:nvSpPr>
          <p:cNvPr id="5" name="Shape 1"/>
          <p:cNvSpPr/>
          <p:nvPr/>
        </p:nvSpPr>
        <p:spPr>
          <a:xfrm>
            <a:off x="357188" y="841177"/>
            <a:ext cx="8429625" cy="14288"/>
          </a:xfrm>
          <a:prstGeom prst="rect">
            <a:avLst/>
          </a:prstGeom>
          <a:solidFill>
            <a:srgbClr val="E2E8F0"/>
          </a:solidFill>
          <a:ln/>
        </p:spPr>
      </p:sp>
      <p:sp>
        <p:nvSpPr>
          <p:cNvPr id="6" name="Text 2"/>
          <p:cNvSpPr/>
          <p:nvPr/>
        </p:nvSpPr>
        <p:spPr>
          <a:xfrm>
            <a:off x="357188" y="421481"/>
            <a:ext cx="8429625" cy="312539"/>
          </a:xfrm>
          <a:prstGeom prst="rect">
            <a:avLst/>
          </a:prstGeom>
          <a:noFill/>
          <a:ln/>
        </p:spPr>
        <p:txBody>
          <a:bodyPr wrap="none" lIns="0" tIns="0" rIns="0" bIns="0" rtlCol="0" anchor="t">
            <a:spAutoFit/>
          </a:bodyPr>
          <a:lstStyle/>
          <a:p>
            <a:pPr algn="l" indent="0" marL="0">
              <a:lnSpc>
                <a:spcPts val="2400"/>
              </a:lnSpc>
              <a:buNone/>
            </a:pPr>
            <a:r>
              <a:rPr lang="en-US" sz="1808" b="1" dirty="0">
                <a:solidFill>
                  <a:srgbClr val="3B82F6"/>
                </a:solidFill>
                <a:latin typeface="Inter" pitchFamily="34" charset="0"/>
                <a:ea typeface="Inter" pitchFamily="34" charset="-122"/>
                <a:cs typeface="Inter" pitchFamily="34" charset="-120"/>
              </a:rPr>
              <a:t>Sinergia Total </a:t>
            </a:r>
            <a:pPr algn="l" indent="0" marL="0">
              <a:lnSpc>
                <a:spcPts val="2400"/>
              </a:lnSpc>
              <a:buNone/>
            </a:pPr>
            <a:r>
              <a:rPr lang="en-US" sz="1808" b="1" dirty="0">
                <a:solidFill>
                  <a:srgbClr val="3B82F6"/>
                </a:solidFill>
                <a:latin typeface="Inter" pitchFamily="34" charset="0"/>
                <a:ea typeface="Inter" pitchFamily="34" charset="-122"/>
                <a:cs typeface="Inter" pitchFamily="34" charset="-120"/>
              </a:rPr>
              <a:t>para su Bienestar</a:t>
            </a:r>
            <a:endParaRPr lang="en-US" sz="1808" dirty="0"/>
          </a:p>
        </p:txBody>
      </p:sp>
      <p:pic>
        <p:nvPicPr>
          <p:cNvPr id="7" name="Image 1" descr="preencoded.png">    </p:cNvPr>
          <p:cNvPicPr>
            <a:picLocks noChangeAspect="1"/>
          </p:cNvPicPr>
          <p:nvPr/>
        </p:nvPicPr>
        <p:blipFill>
          <a:blip r:embed="rId2"/>
          <a:stretch>
            <a:fillRect/>
          </a:stretch>
        </p:blipFill>
        <p:spPr>
          <a:xfrm>
            <a:off x="357188" y="984052"/>
            <a:ext cx="8429625" cy="3429000"/>
          </a:xfrm>
          <a:prstGeom prst="rect">
            <a:avLst/>
          </a:prstGeom>
        </p:spPr>
      </p:pic>
      <p:sp>
        <p:nvSpPr>
          <p:cNvPr id="8" name="Shape 3"/>
          <p:cNvSpPr/>
          <p:nvPr/>
        </p:nvSpPr>
        <p:spPr>
          <a:xfrm>
            <a:off x="357188" y="4555927"/>
            <a:ext cx="8429625" cy="471488"/>
          </a:xfrm>
          <a:prstGeom prst="rect">
            <a:avLst/>
          </a:prstGeom>
          <a:solidFill>
            <a:srgbClr val="1A2B49"/>
          </a:solidFill>
          <a:ln/>
        </p:spPr>
      </p:sp>
      <p:sp>
        <p:nvSpPr>
          <p:cNvPr id="9" name="Text 4"/>
          <p:cNvSpPr/>
          <p:nvPr/>
        </p:nvSpPr>
        <p:spPr>
          <a:xfrm>
            <a:off x="571500" y="4697016"/>
            <a:ext cx="132159"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3B82F6"/>
                </a:solidFill>
                <a:latin typeface="Inter" pitchFamily="34" charset="0"/>
                <a:ea typeface="Inter" pitchFamily="34" charset="-122"/>
                <a:cs typeface="Inter" pitchFamily="34" charset="-120"/>
              </a:rPr>
              <a:t>✓</a:t>
            </a:r>
            <a:endParaRPr lang="en-US" sz="1090" dirty="0"/>
          </a:p>
        </p:txBody>
      </p:sp>
      <p:sp>
        <p:nvSpPr>
          <p:cNvPr id="10" name="Text 5"/>
          <p:cNvSpPr/>
          <p:nvPr/>
        </p:nvSpPr>
        <p:spPr>
          <a:xfrm>
            <a:off x="775097" y="4713982"/>
            <a:ext cx="1250156"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Inter" pitchFamily="34" charset="0"/>
                <a:ea typeface="Inter" pitchFamily="34" charset="-122"/>
                <a:cs typeface="Inter" pitchFamily="34" charset="-120"/>
              </a:rPr>
              <a:t>Reducción del Dolor</a:t>
            </a:r>
            <a:endParaRPr lang="en-US" sz="885" dirty="0"/>
          </a:p>
        </p:txBody>
      </p:sp>
      <p:sp>
        <p:nvSpPr>
          <p:cNvPr id="11" name="Text 6"/>
          <p:cNvSpPr/>
          <p:nvPr/>
        </p:nvSpPr>
        <p:spPr>
          <a:xfrm>
            <a:off x="2646759" y="4697016"/>
            <a:ext cx="132159"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3B82F6"/>
                </a:solidFill>
                <a:latin typeface="Inter" pitchFamily="34" charset="0"/>
                <a:ea typeface="Inter" pitchFamily="34" charset="-122"/>
                <a:cs typeface="Inter" pitchFamily="34" charset="-120"/>
              </a:rPr>
              <a:t>✓</a:t>
            </a:r>
            <a:endParaRPr lang="en-US" sz="1090" dirty="0"/>
          </a:p>
        </p:txBody>
      </p:sp>
      <p:sp>
        <p:nvSpPr>
          <p:cNvPr id="12" name="Text 7"/>
          <p:cNvSpPr/>
          <p:nvPr/>
        </p:nvSpPr>
        <p:spPr>
          <a:xfrm>
            <a:off x="2850356" y="4713982"/>
            <a:ext cx="1082278"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Inter" pitchFamily="34" charset="0"/>
                <a:ea typeface="Inter" pitchFamily="34" charset="-122"/>
                <a:cs typeface="Inter" pitchFamily="34" charset="-120"/>
              </a:rPr>
              <a:t>Mejora del Sueño</a:t>
            </a:r>
            <a:endParaRPr lang="en-US" sz="885" dirty="0"/>
          </a:p>
        </p:txBody>
      </p:sp>
      <p:sp>
        <p:nvSpPr>
          <p:cNvPr id="13" name="Text 8"/>
          <p:cNvSpPr/>
          <p:nvPr/>
        </p:nvSpPr>
        <p:spPr>
          <a:xfrm>
            <a:off x="4554141" y="4697016"/>
            <a:ext cx="132159"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3B82F6"/>
                </a:solidFill>
                <a:latin typeface="Inter" pitchFamily="34" charset="0"/>
                <a:ea typeface="Inter" pitchFamily="34" charset="-122"/>
                <a:cs typeface="Inter" pitchFamily="34" charset="-120"/>
              </a:rPr>
              <a:t>✓</a:t>
            </a:r>
            <a:endParaRPr lang="en-US" sz="1090" dirty="0"/>
          </a:p>
        </p:txBody>
      </p:sp>
      <p:sp>
        <p:nvSpPr>
          <p:cNvPr id="14" name="Text 9"/>
          <p:cNvSpPr/>
          <p:nvPr/>
        </p:nvSpPr>
        <p:spPr>
          <a:xfrm>
            <a:off x="4757738" y="4713982"/>
            <a:ext cx="1251942"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Inter" pitchFamily="34" charset="0"/>
                <a:ea typeface="Inter" pitchFamily="34" charset="-122"/>
                <a:cs typeface="Inter" pitchFamily="34" charset="-120"/>
              </a:rPr>
              <a:t>Relajación Muscular</a:t>
            </a:r>
            <a:endParaRPr lang="en-US" sz="885" dirty="0"/>
          </a:p>
        </p:txBody>
      </p:sp>
      <p:sp>
        <p:nvSpPr>
          <p:cNvPr id="15" name="Shape 10"/>
          <p:cNvSpPr/>
          <p:nvPr/>
        </p:nvSpPr>
        <p:spPr>
          <a:xfrm>
            <a:off x="6631186" y="4663083"/>
            <a:ext cx="1941314" cy="257175"/>
          </a:xfrm>
          <a:prstGeom prst="rect">
            <a:avLst/>
          </a:prstGeom>
          <a:solidFill>
            <a:srgbClr val="EFF6FF"/>
          </a:solidFill>
          <a:ln w="9144">
            <a:solidFill>
              <a:srgbClr val="3B82F6"/>
            </a:solidFill>
            <a:prstDash val="solid"/>
          </a:ln>
        </p:spPr>
      </p:sp>
      <p:sp>
        <p:nvSpPr>
          <p:cNvPr id="16" name="Text 11"/>
          <p:cNvSpPr/>
          <p:nvPr/>
        </p:nvSpPr>
        <p:spPr>
          <a:xfrm>
            <a:off x="6631186" y="4663083"/>
            <a:ext cx="1941314" cy="257175"/>
          </a:xfrm>
          <a:prstGeom prst="rect">
            <a:avLst/>
          </a:prstGeom>
          <a:noFill/>
          <a:ln/>
        </p:spPr>
        <p:txBody>
          <a:bodyPr wrap="square" lIns="127508" tIns="68072" rIns="127508" bIns="68072" rtlCol="0" anchor="t">
            <a:spAutoFit/>
          </a:bodyPr>
          <a:lstStyle/>
          <a:p>
            <a:pPr algn="l" indent="0" marL="0">
              <a:lnSpc>
                <a:spcPts val="1000"/>
              </a:lnSpc>
              <a:buNone/>
            </a:pPr>
            <a:r>
              <a:rPr lang="en-US" sz="734" b="1" dirty="0">
                <a:solidFill>
                  <a:srgbClr val="1D4ED8"/>
                </a:solidFill>
                <a:latin typeface="Inter" pitchFamily="34" charset="0"/>
                <a:ea typeface="Inter" pitchFamily="34" charset="-122"/>
                <a:cs typeface="Inter" pitchFamily="34" charset="-120"/>
              </a:rPr>
              <a:t>Tratamiento: 1 comprimido al día</a:t>
            </a:r>
            <a:endParaRPr lang="en-US" sz="734"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2026-03-22T13:33:15Z</dcterms:created>
  <dcterms:modified xsi:type="dcterms:W3CDTF">2026-03-22T13:33:15Z</dcterms:modified>
</cp:coreProperties>
</file>