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hablar de LITIASYNA Ozolife, una solución natural para prevenir y tratar las piedras en el riñón. Este producto no solo alivia los síntomas, sino que actúa directamente sobre las causas de la litiasis renal. LITIASYNA Ozolife combina cuatro ingredientes clave que trabajan en sinergia para proteger sus riñones. Veremos cómo cada uno de ellos contribuye a mantener su salud renal.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Continuando con la composición, el Citrato de Potasio es nuestro primer ingrediente estrella, actuando como un verdadero escudo protector. Imaginen que el citrato es un imán que atrapa el calcio en la orina, impidiendo que se una al oxalato y forme cristales. Además, el citrato eleva el pH de la orina, creando un ambiente menos favorable para la formación de piedras y ayudando a disolver las ya existentes. Así, el citrato de potasio no solo previene, sino que también ayuda a combatir las piedras. Ahora, veamos cómo podemos limpiar el sistema.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Después de proteger, necesitamos limpiar, y aquí es donde entran el Diente de León y la Ortiga Verde, que nos ofrecen un efecto de lavado. El Diente de León es como abrir la llave del grifo: aumenta la cantidad de orina que producimos, arrastrando los pequeños cristales antes de que se hagan grandes. La Ortiga Verde, por su parte, mejora la capacidad de filtración de sus riñones, haciendo que trabajen de forma más eficiente. Juntos, estos dos ingredientes crean un flujo constante que ayuda a expulsar la arenilla y los microcristales. Pero, ¿qué pasa si ya hay dolor?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Finalmente, para el alivio del dolor y la inflamación, contamos con el Harpagofito, que actúa como un bombero que apaga la alarma de incendios. Este ingrediente reduce la inflamación y el espasmo en el uréter, lo que es crucial cuando una piedra está intentando pasar. Al disminuir el dolor, el Harpagofito facilita la expulsión de la piedra, haciendo el proceso mucho más llevadero. Así, LITIASYNA Ozolife no solo previene, sino que también ayuda a manejar los episodios agudos.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8858"/>
          </a:xfrm>
          <a:prstGeom prst="rect">
            <a:avLst/>
          </a:prstGeom>
        </p:spPr>
      </p:pic>
      <p:sp>
        <p:nvSpPr>
          <p:cNvPr id="4" name="Shape 0"/>
          <p:cNvSpPr/>
          <p:nvPr/>
        </p:nvSpPr>
        <p:spPr>
          <a:xfrm>
            <a:off x="0" y="0"/>
            <a:ext cx="5029200" cy="5148858"/>
          </a:xfrm>
          <a:prstGeom prst="rect">
            <a:avLst/>
          </a:prstGeom>
          <a:solidFill>
            <a:srgbClr val="F8FAFC"/>
          </a:solidFill>
          <a:ln/>
        </p:spPr>
      </p:sp>
      <p:sp>
        <p:nvSpPr>
          <p:cNvPr id="5" name="Shape 1"/>
          <p:cNvSpPr/>
          <p:nvPr/>
        </p:nvSpPr>
        <p:spPr>
          <a:xfrm>
            <a:off x="5000625" y="0"/>
            <a:ext cx="28575" cy="5148858"/>
          </a:xfrm>
          <a:prstGeom prst="rect">
            <a:avLst/>
          </a:prstGeom>
          <a:solidFill>
            <a:srgbClr val="064E3B"/>
          </a:solidFill>
          <a:ln/>
        </p:spPr>
      </p:sp>
      <p:sp>
        <p:nvSpPr>
          <p:cNvPr id="6" name="Text 2"/>
          <p:cNvSpPr/>
          <p:nvPr/>
        </p:nvSpPr>
        <p:spPr>
          <a:xfrm>
            <a:off x="428625" y="571500"/>
            <a:ext cx="4171950" cy="565779"/>
          </a:xfrm>
          <a:prstGeom prst="rect">
            <a:avLst/>
          </a:prstGeom>
          <a:noFill/>
          <a:ln/>
        </p:spPr>
        <p:txBody>
          <a:bodyPr wrap="none" lIns="0" tIns="0" rIns="0" bIns="0" rtlCol="0" anchor="t">
            <a:spAutoFit/>
          </a:bodyPr>
          <a:lstStyle/>
          <a:p>
            <a:pPr algn="l" indent="0" marL="0">
              <a:lnSpc>
                <a:spcPts val="4500"/>
              </a:lnSpc>
              <a:buNone/>
            </a:pPr>
            <a:r>
              <a:rPr lang="en-US" sz="3731" b="1" spc="-1" kern="0" dirty="0">
                <a:solidFill>
                  <a:srgbClr val="064E3B"/>
                </a:solidFill>
                <a:latin typeface="Inter" pitchFamily="34" charset="0"/>
                <a:ea typeface="Inter" pitchFamily="34" charset="-122"/>
                <a:cs typeface="Inter" pitchFamily="34" charset="-120"/>
              </a:rPr>
              <a:t>LITIASYNA®</a:t>
            </a:r>
            <a:endParaRPr lang="en-US" sz="3731" dirty="0"/>
          </a:p>
        </p:txBody>
      </p:sp>
      <p:sp>
        <p:nvSpPr>
          <p:cNvPr id="7" name="Text 3"/>
          <p:cNvSpPr/>
          <p:nvPr/>
        </p:nvSpPr>
        <p:spPr>
          <a:xfrm>
            <a:off x="428625" y="1244436"/>
            <a:ext cx="4171950" cy="520043"/>
          </a:xfrm>
          <a:prstGeom prst="rect">
            <a:avLst/>
          </a:prstGeom>
          <a:noFill/>
          <a:ln/>
        </p:spPr>
        <p:txBody>
          <a:bodyPr wrap="square" lIns="0" tIns="0" rIns="0" bIns="0" rtlCol="0" anchor="t">
            <a:spAutoFit/>
          </a:bodyPr>
          <a:lstStyle/>
          <a:p>
            <a:pPr algn="l" indent="0" marL="0">
              <a:lnSpc>
                <a:spcPts val="2000"/>
              </a:lnSpc>
              <a:buNone/>
            </a:pPr>
            <a:r>
              <a:rPr lang="en-US" sz="1397" b="1" dirty="0">
                <a:solidFill>
                  <a:srgbClr val="3B82F6"/>
                </a:solidFill>
                <a:latin typeface="Inter" pitchFamily="34" charset="0"/>
                <a:ea typeface="Inter" pitchFamily="34" charset="-122"/>
                <a:cs typeface="Inter" pitchFamily="34" charset="-120"/>
              </a:rPr>
              <a:t>Prevención y Tratamiento</a:t>
            </a:r>
            <a:r>
              <a:rPr lang="en-US" sz="1397" b="1" dirty="0">
                <a:solidFill>
                  <a:srgbClr val="3B82F6"/>
                </a:solidFill>
                <a:latin typeface="Inter" pitchFamily="34" charset="0"/>
                <a:ea typeface="Inter" pitchFamily="34" charset="-122"/>
                <a:cs typeface="Inter" pitchFamily="34" charset="-120"/>
              </a:rPr>
              <a:t>
</a:t>
            </a:r>
            <a:r>
              <a:rPr lang="en-US" sz="1397" b="1" dirty="0">
                <a:solidFill>
                  <a:srgbClr val="3B82F6"/>
                </a:solidFill>
                <a:latin typeface="Inter" pitchFamily="34" charset="0"/>
                <a:ea typeface="Inter" pitchFamily="34" charset="-122"/>
                <a:cs typeface="Inter" pitchFamily="34" charset="-120"/>
              </a:rPr>
              <a:t>de la Litiasis Renal</a:t>
            </a:r>
            <a:endParaRPr lang="en-US" sz="1397" dirty="0"/>
          </a:p>
        </p:txBody>
      </p:sp>
      <p:sp>
        <p:nvSpPr>
          <p:cNvPr id="8" name="Text 4"/>
          <p:cNvSpPr/>
          <p:nvPr/>
        </p:nvSpPr>
        <p:spPr>
          <a:xfrm>
            <a:off x="428625" y="4054078"/>
            <a:ext cx="4171950" cy="276820"/>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0F172A"/>
                </a:solidFill>
                <a:latin typeface="Inter" pitchFamily="34" charset="0"/>
                <a:ea typeface="Inter" pitchFamily="34" charset="-122"/>
                <a:cs typeface="Inter" pitchFamily="34" charset="-120"/>
              </a:rPr>
              <a:t>Dr. Javier C. Céspedes Suárez</a:t>
            </a:r>
            <a:endParaRPr lang="en-US" sz="1602" dirty="0"/>
          </a:p>
        </p:txBody>
      </p:sp>
      <p:sp>
        <p:nvSpPr>
          <p:cNvPr id="9" name="Text 5"/>
          <p:cNvSpPr/>
          <p:nvPr/>
        </p:nvSpPr>
        <p:spPr>
          <a:xfrm>
            <a:off x="428625" y="4388048"/>
            <a:ext cx="4171950"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475569"/>
                </a:solidFill>
                <a:latin typeface="Inter" pitchFamily="34" charset="0"/>
                <a:ea typeface="Inter" pitchFamily="34" charset="-122"/>
                <a:cs typeface="Inter" pitchFamily="34" charset="-120"/>
              </a:rPr>
              <a:t>Especialista en Medicina Interna y Ozonoterapia</a:t>
            </a:r>
            <a:endParaRPr lang="en-US" sz="1090" dirty="0"/>
          </a:p>
        </p:txBody>
      </p:sp>
      <p:pic>
        <p:nvPicPr>
          <p:cNvPr id="10" name="Image 1" descr="preencoded.png">    </p:cNvPr>
          <p:cNvPicPr>
            <a:picLocks noChangeAspect="1"/>
          </p:cNvPicPr>
          <p:nvPr/>
        </p:nvPicPr>
        <p:blipFill>
          <a:blip r:embed="rId2"/>
          <a:stretch>
            <a:fillRect/>
          </a:stretch>
        </p:blipFill>
        <p:spPr>
          <a:xfrm>
            <a:off x="5386388" y="428625"/>
            <a:ext cx="3400425" cy="2143125"/>
          </a:xfrm>
          <a:prstGeom prst="rect">
            <a:avLst/>
          </a:prstGeom>
        </p:spPr>
      </p:pic>
      <p:sp>
        <p:nvSpPr>
          <p:cNvPr id="11" name="Shape 6"/>
          <p:cNvSpPr/>
          <p:nvPr/>
        </p:nvSpPr>
        <p:spPr>
          <a:xfrm>
            <a:off x="5386388" y="2857500"/>
            <a:ext cx="3400425" cy="1598414"/>
          </a:xfrm>
          <a:prstGeom prst="rect">
            <a:avLst/>
          </a:prstGeom>
          <a:solidFill>
            <a:srgbClr val="FFFFFF"/>
          </a:solidFill>
          <a:ln w="9144">
            <a:solidFill>
              <a:srgbClr val="E2E8F0"/>
            </a:solidFill>
            <a:prstDash val="solid"/>
          </a:ln>
        </p:spPr>
      </p:sp>
      <p:sp>
        <p:nvSpPr>
          <p:cNvPr id="12" name="Shape 7"/>
          <p:cNvSpPr/>
          <p:nvPr/>
        </p:nvSpPr>
        <p:spPr>
          <a:xfrm>
            <a:off x="5386388" y="2861965"/>
            <a:ext cx="2077715" cy="326827"/>
          </a:xfrm>
          <a:prstGeom prst="rect">
            <a:avLst/>
          </a:prstGeom>
          <a:solidFill>
            <a:srgbClr val="064E3B"/>
          </a:solidFill>
          <a:ln/>
        </p:spPr>
      </p:sp>
      <p:sp>
        <p:nvSpPr>
          <p:cNvPr id="13" name="Text 8"/>
          <p:cNvSpPr/>
          <p:nvPr/>
        </p:nvSpPr>
        <p:spPr>
          <a:xfrm>
            <a:off x="5386388" y="2861965"/>
            <a:ext cx="2077715" cy="326827"/>
          </a:xfrm>
          <a:prstGeom prst="rect">
            <a:avLst/>
          </a:prstGeom>
          <a:noFill/>
          <a:ln/>
        </p:spPr>
        <p:txBody>
          <a:bodyPr wrap="square" lIns="127508" tIns="102108" rIns="127508" bIns="102108" rtlCol="0" anchor="ctr">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Ingrediente Activo</a:t>
            </a:r>
            <a:endParaRPr lang="en-US" sz="885" dirty="0"/>
          </a:p>
        </p:txBody>
      </p:sp>
      <p:sp>
        <p:nvSpPr>
          <p:cNvPr id="14" name="Shape 9"/>
          <p:cNvSpPr/>
          <p:nvPr/>
        </p:nvSpPr>
        <p:spPr>
          <a:xfrm>
            <a:off x="7464103" y="2861965"/>
            <a:ext cx="1322710" cy="326827"/>
          </a:xfrm>
          <a:prstGeom prst="rect">
            <a:avLst/>
          </a:prstGeom>
          <a:solidFill>
            <a:srgbClr val="064E3B"/>
          </a:solidFill>
          <a:ln/>
        </p:spPr>
      </p:sp>
      <p:sp>
        <p:nvSpPr>
          <p:cNvPr id="15" name="Text 10"/>
          <p:cNvSpPr/>
          <p:nvPr/>
        </p:nvSpPr>
        <p:spPr>
          <a:xfrm>
            <a:off x="7464103" y="2861965"/>
            <a:ext cx="1322710" cy="326827"/>
          </a:xfrm>
          <a:prstGeom prst="rect">
            <a:avLst/>
          </a:prstGeom>
          <a:noFill/>
          <a:ln/>
        </p:spPr>
        <p:txBody>
          <a:bodyPr wrap="square" lIns="127508" tIns="102108" rIns="127508" bIns="102108" rtlCol="0" anchor="ctr">
            <a:spAutoFit/>
          </a:bodyPr>
          <a:lstStyle/>
          <a:p>
            <a:pPr algn="r" indent="0" marL="0">
              <a:lnSpc>
                <a:spcPts val="1200"/>
              </a:lnSpc>
              <a:buNone/>
            </a:pPr>
            <a:r>
              <a:rPr lang="en-US" sz="885" b="1" dirty="0">
                <a:solidFill>
                  <a:srgbClr val="FFFFFF"/>
                </a:solidFill>
                <a:latin typeface="Inter" pitchFamily="34" charset="0"/>
                <a:ea typeface="Inter" pitchFamily="34" charset="-122"/>
                <a:cs typeface="Inter" pitchFamily="34" charset="-120"/>
              </a:rPr>
              <a:t>Por Stick (2.78g)</a:t>
            </a:r>
            <a:endParaRPr lang="en-US" sz="885" dirty="0"/>
          </a:p>
        </p:txBody>
      </p:sp>
      <p:sp>
        <p:nvSpPr>
          <p:cNvPr id="16" name="Text 11"/>
          <p:cNvSpPr/>
          <p:nvPr/>
        </p:nvSpPr>
        <p:spPr>
          <a:xfrm>
            <a:off x="5386388" y="3188791"/>
            <a:ext cx="2077715" cy="312539"/>
          </a:xfrm>
          <a:prstGeom prst="rect">
            <a:avLst/>
          </a:prstGeom>
          <a:noFill/>
          <a:ln/>
        </p:spPr>
        <p:txBody>
          <a:bodyPr wrap="square" lIns="127508" tIns="102108" rIns="127508" bIns="102108" rtlCol="0" anchor="ctr">
            <a:spAutoFit/>
          </a:bodyPr>
          <a:lstStyle/>
          <a:p>
            <a:pPr algn="l" indent="0" marL="0">
              <a:lnSpc>
                <a:spcPts val="1100"/>
              </a:lnSpc>
              <a:buNone/>
            </a:pPr>
            <a:r>
              <a:rPr lang="en-US" sz="834" dirty="0">
                <a:solidFill>
                  <a:srgbClr val="334155"/>
                </a:solidFill>
                <a:latin typeface="Inter" pitchFamily="34" charset="0"/>
                <a:ea typeface="Inter" pitchFamily="34" charset="-122"/>
                <a:cs typeface="Inter" pitchFamily="34" charset="-120"/>
              </a:rPr>
              <a:t>Citrato de Potasio</a:t>
            </a:r>
            <a:endParaRPr lang="en-US" sz="834" dirty="0"/>
          </a:p>
        </p:txBody>
      </p:sp>
      <p:sp>
        <p:nvSpPr>
          <p:cNvPr id="17" name="Text 12"/>
          <p:cNvSpPr/>
          <p:nvPr/>
        </p:nvSpPr>
        <p:spPr>
          <a:xfrm>
            <a:off x="7464103" y="3188791"/>
            <a:ext cx="1322710" cy="312539"/>
          </a:xfrm>
          <a:prstGeom prst="rect">
            <a:avLst/>
          </a:prstGeom>
          <a:noFill/>
          <a:ln/>
        </p:spPr>
        <p:txBody>
          <a:bodyPr wrap="square" lIns="127508" tIns="102108" rIns="127508" bIns="102108" rtlCol="0" anchor="ctr">
            <a:spAutoFit/>
          </a:bodyPr>
          <a:lstStyle/>
          <a:p>
            <a:pPr algn="r" indent="0" marL="0">
              <a:lnSpc>
                <a:spcPts val="1100"/>
              </a:lnSpc>
              <a:buNone/>
            </a:pPr>
            <a:r>
              <a:rPr lang="en-US" sz="784" b="1" dirty="0">
                <a:solidFill>
                  <a:srgbClr val="334155"/>
                </a:solidFill>
                <a:latin typeface="Inter" pitchFamily="34" charset="0"/>
                <a:ea typeface="Inter" pitchFamily="34" charset="-122"/>
                <a:cs typeface="Inter" pitchFamily="34" charset="-120"/>
              </a:rPr>
              <a:t>875 mg</a:t>
            </a:r>
            <a:endParaRPr lang="en-US" sz="784" dirty="0"/>
          </a:p>
        </p:txBody>
      </p:sp>
      <p:sp>
        <p:nvSpPr>
          <p:cNvPr id="18" name="Shape 13"/>
          <p:cNvSpPr/>
          <p:nvPr/>
        </p:nvSpPr>
        <p:spPr>
          <a:xfrm>
            <a:off x="5386388" y="3501330"/>
            <a:ext cx="3400425" cy="316111"/>
          </a:xfrm>
          <a:prstGeom prst="rect">
            <a:avLst/>
          </a:prstGeom>
          <a:solidFill>
            <a:srgbClr val="F8FAFC"/>
          </a:solidFill>
          <a:ln/>
        </p:spPr>
      </p:sp>
      <p:sp>
        <p:nvSpPr>
          <p:cNvPr id="19" name="Text 14"/>
          <p:cNvSpPr/>
          <p:nvPr/>
        </p:nvSpPr>
        <p:spPr>
          <a:xfrm>
            <a:off x="5386388" y="3501330"/>
            <a:ext cx="2077715" cy="316111"/>
          </a:xfrm>
          <a:prstGeom prst="rect">
            <a:avLst/>
          </a:prstGeom>
          <a:noFill/>
          <a:ln/>
        </p:spPr>
        <p:txBody>
          <a:bodyPr wrap="square" lIns="127508" tIns="102108" rIns="127508" bIns="102108" rtlCol="0" anchor="ctr">
            <a:spAutoFit/>
          </a:bodyPr>
          <a:lstStyle/>
          <a:p>
            <a:pPr algn="l" indent="0" marL="0">
              <a:lnSpc>
                <a:spcPts val="1100"/>
              </a:lnSpc>
              <a:buNone/>
            </a:pPr>
            <a:r>
              <a:rPr lang="en-US" sz="834" dirty="0">
                <a:solidFill>
                  <a:srgbClr val="334155"/>
                </a:solidFill>
                <a:latin typeface="Inter" pitchFamily="34" charset="0"/>
                <a:ea typeface="Inter" pitchFamily="34" charset="-122"/>
                <a:cs typeface="Inter" pitchFamily="34" charset="-120"/>
              </a:rPr>
              <a:t>Ext. Diente de León (Inulina)</a:t>
            </a:r>
            <a:endParaRPr lang="en-US" sz="834" dirty="0"/>
          </a:p>
        </p:txBody>
      </p:sp>
      <p:sp>
        <p:nvSpPr>
          <p:cNvPr id="20" name="Text 15"/>
          <p:cNvSpPr/>
          <p:nvPr/>
        </p:nvSpPr>
        <p:spPr>
          <a:xfrm>
            <a:off x="7464103" y="3501330"/>
            <a:ext cx="1322710" cy="316111"/>
          </a:xfrm>
          <a:prstGeom prst="rect">
            <a:avLst/>
          </a:prstGeom>
          <a:noFill/>
          <a:ln/>
        </p:spPr>
        <p:txBody>
          <a:bodyPr wrap="square" lIns="127508" tIns="102108" rIns="127508" bIns="102108" rtlCol="0" anchor="ctr">
            <a:spAutoFit/>
          </a:bodyPr>
          <a:lstStyle/>
          <a:p>
            <a:pPr algn="r" indent="0" marL="0">
              <a:lnSpc>
                <a:spcPts val="1100"/>
              </a:lnSpc>
              <a:buNone/>
            </a:pPr>
            <a:r>
              <a:rPr lang="en-US" sz="784" b="1" dirty="0">
                <a:solidFill>
                  <a:srgbClr val="334155"/>
                </a:solidFill>
                <a:latin typeface="Inter" pitchFamily="34" charset="0"/>
                <a:ea typeface="Inter" pitchFamily="34" charset="-122"/>
                <a:cs typeface="Inter" pitchFamily="34" charset="-120"/>
              </a:rPr>
              <a:t>150 mg</a:t>
            </a:r>
            <a:endParaRPr lang="en-US" sz="784" dirty="0"/>
          </a:p>
        </p:txBody>
      </p:sp>
      <p:sp>
        <p:nvSpPr>
          <p:cNvPr id="21" name="Text 16"/>
          <p:cNvSpPr/>
          <p:nvPr/>
        </p:nvSpPr>
        <p:spPr>
          <a:xfrm>
            <a:off x="5386388" y="3817441"/>
            <a:ext cx="2077715" cy="316111"/>
          </a:xfrm>
          <a:prstGeom prst="rect">
            <a:avLst/>
          </a:prstGeom>
          <a:noFill/>
          <a:ln/>
        </p:spPr>
        <p:txBody>
          <a:bodyPr wrap="square" lIns="127508" tIns="102108" rIns="127508" bIns="102108" rtlCol="0" anchor="ctr">
            <a:spAutoFit/>
          </a:bodyPr>
          <a:lstStyle/>
          <a:p>
            <a:pPr algn="l" indent="0" marL="0">
              <a:lnSpc>
                <a:spcPts val="1100"/>
              </a:lnSpc>
              <a:buNone/>
            </a:pPr>
            <a:r>
              <a:rPr lang="en-US" sz="834" dirty="0">
                <a:solidFill>
                  <a:srgbClr val="334155"/>
                </a:solidFill>
                <a:latin typeface="Inter" pitchFamily="34" charset="0"/>
                <a:ea typeface="Inter" pitchFamily="34" charset="-122"/>
                <a:cs typeface="Inter" pitchFamily="34" charset="-120"/>
              </a:rPr>
              <a:t>Ext. Ortiga Verde</a:t>
            </a:r>
            <a:endParaRPr lang="en-US" sz="834" dirty="0"/>
          </a:p>
        </p:txBody>
      </p:sp>
      <p:sp>
        <p:nvSpPr>
          <p:cNvPr id="22" name="Text 17"/>
          <p:cNvSpPr/>
          <p:nvPr/>
        </p:nvSpPr>
        <p:spPr>
          <a:xfrm>
            <a:off x="7464103" y="3817441"/>
            <a:ext cx="1322710" cy="316111"/>
          </a:xfrm>
          <a:prstGeom prst="rect">
            <a:avLst/>
          </a:prstGeom>
          <a:noFill/>
          <a:ln/>
        </p:spPr>
        <p:txBody>
          <a:bodyPr wrap="square" lIns="127508" tIns="102108" rIns="127508" bIns="102108" rtlCol="0" anchor="ctr">
            <a:spAutoFit/>
          </a:bodyPr>
          <a:lstStyle/>
          <a:p>
            <a:pPr algn="r" indent="0" marL="0">
              <a:lnSpc>
                <a:spcPts val="1100"/>
              </a:lnSpc>
              <a:buNone/>
            </a:pPr>
            <a:r>
              <a:rPr lang="en-US" sz="784" b="1" dirty="0">
                <a:solidFill>
                  <a:srgbClr val="334155"/>
                </a:solidFill>
                <a:latin typeface="Inter" pitchFamily="34" charset="0"/>
                <a:ea typeface="Inter" pitchFamily="34" charset="-122"/>
                <a:cs typeface="Inter" pitchFamily="34" charset="-120"/>
              </a:rPr>
              <a:t>60 mg</a:t>
            </a:r>
            <a:endParaRPr lang="en-US" sz="784" dirty="0"/>
          </a:p>
        </p:txBody>
      </p:sp>
      <p:sp>
        <p:nvSpPr>
          <p:cNvPr id="23" name="Shape 18"/>
          <p:cNvSpPr/>
          <p:nvPr/>
        </p:nvSpPr>
        <p:spPr>
          <a:xfrm>
            <a:off x="5386388" y="4133552"/>
            <a:ext cx="3400425" cy="312539"/>
          </a:xfrm>
          <a:prstGeom prst="rect">
            <a:avLst/>
          </a:prstGeom>
          <a:solidFill>
            <a:srgbClr val="F8FAFC"/>
          </a:solidFill>
          <a:ln/>
        </p:spPr>
      </p:sp>
      <p:sp>
        <p:nvSpPr>
          <p:cNvPr id="24" name="Text 19"/>
          <p:cNvSpPr/>
          <p:nvPr/>
        </p:nvSpPr>
        <p:spPr>
          <a:xfrm>
            <a:off x="5386388" y="4133552"/>
            <a:ext cx="2077715" cy="312539"/>
          </a:xfrm>
          <a:prstGeom prst="rect">
            <a:avLst/>
          </a:prstGeom>
          <a:noFill/>
          <a:ln/>
        </p:spPr>
        <p:txBody>
          <a:bodyPr wrap="square" lIns="127508" tIns="102108" rIns="127508" bIns="102108" rtlCol="0" anchor="ctr">
            <a:spAutoFit/>
          </a:bodyPr>
          <a:lstStyle/>
          <a:p>
            <a:pPr algn="l" indent="0" marL="0">
              <a:lnSpc>
                <a:spcPts val="1100"/>
              </a:lnSpc>
              <a:buNone/>
            </a:pPr>
            <a:r>
              <a:rPr lang="en-US" sz="834" dirty="0">
                <a:solidFill>
                  <a:srgbClr val="334155"/>
                </a:solidFill>
                <a:latin typeface="Inter" pitchFamily="34" charset="0"/>
                <a:ea typeface="Inter" pitchFamily="34" charset="-122"/>
                <a:cs typeface="Inter" pitchFamily="34" charset="-120"/>
              </a:rPr>
              <a:t>Ext. Harpagofito (Harpagósidos)</a:t>
            </a:r>
            <a:endParaRPr lang="en-US" sz="834" dirty="0"/>
          </a:p>
        </p:txBody>
      </p:sp>
      <p:sp>
        <p:nvSpPr>
          <p:cNvPr id="25" name="Text 20"/>
          <p:cNvSpPr/>
          <p:nvPr/>
        </p:nvSpPr>
        <p:spPr>
          <a:xfrm>
            <a:off x="7464103" y="4133552"/>
            <a:ext cx="1322710" cy="312539"/>
          </a:xfrm>
          <a:prstGeom prst="rect">
            <a:avLst/>
          </a:prstGeom>
          <a:noFill/>
          <a:ln/>
        </p:spPr>
        <p:txBody>
          <a:bodyPr wrap="square" lIns="127508" tIns="102108" rIns="127508" bIns="102108" rtlCol="0" anchor="ctr">
            <a:spAutoFit/>
          </a:bodyPr>
          <a:lstStyle/>
          <a:p>
            <a:pPr algn="r" indent="0" marL="0">
              <a:lnSpc>
                <a:spcPts val="1100"/>
              </a:lnSpc>
              <a:buNone/>
            </a:pPr>
            <a:r>
              <a:rPr lang="en-US" sz="784" b="1" dirty="0">
                <a:solidFill>
                  <a:srgbClr val="334155"/>
                </a:solidFill>
                <a:latin typeface="Inter" pitchFamily="34" charset="0"/>
                <a:ea typeface="Inter" pitchFamily="34" charset="-122"/>
                <a:cs typeface="Inter" pitchFamily="34" charset="-120"/>
              </a:rPr>
              <a:t>45 mg</a:t>
            </a:r>
            <a:endParaRPr lang="en-US" sz="784" dirty="0"/>
          </a:p>
        </p:txBody>
      </p:sp>
      <p:sp>
        <p:nvSpPr>
          <p:cNvPr id="26" name="Text 21"/>
          <p:cNvSpPr/>
          <p:nvPr/>
        </p:nvSpPr>
        <p:spPr>
          <a:xfrm>
            <a:off x="5640884" y="4588966"/>
            <a:ext cx="2891433" cy="121444"/>
          </a:xfrm>
          <a:prstGeom prst="rect">
            <a:avLst/>
          </a:prstGeom>
          <a:noFill/>
          <a:ln/>
        </p:spPr>
        <p:txBody>
          <a:bodyPr wrap="none" lIns="0" tIns="0" rIns="0" bIns="0" rtlCol="0" anchor="t">
            <a:spAutoFit/>
          </a:bodyPr>
          <a:lstStyle/>
          <a:p>
            <a:pPr algn="ctr" indent="0" marL="0">
              <a:lnSpc>
                <a:spcPts val="900"/>
              </a:lnSpc>
              <a:buNone/>
            </a:pPr>
            <a:r>
              <a:rPr lang="en-US" sz="727" i="1" dirty="0">
                <a:solidFill>
                  <a:srgbClr val="64748B"/>
                </a:solidFill>
                <a:latin typeface="Inter" pitchFamily="34" charset="0"/>
                <a:ea typeface="Inter" pitchFamily="34" charset="-122"/>
                <a:cs typeface="Inter" pitchFamily="34" charset="-120"/>
              </a:rPr>
              <a:t>Posología recomendada: 1 a 2 sticks al día disueltos en agua.</a:t>
            </a:r>
            <a:endParaRPr lang="en-US" sz="72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3B82F6"/>
                </a:solidFill>
                <a:latin typeface="Inter" pitchFamily="34" charset="0"/>
                <a:ea typeface="Inter" pitchFamily="34" charset="-122"/>
                <a:cs typeface="Inter" pitchFamily="34" charset="-120"/>
              </a:rPr>
              <a:t>El Escudo Protector: </a:t>
            </a:r>
            <a:r>
              <a:rPr lang="en-US" sz="1808" b="1" i="1" dirty="0">
                <a:solidFill>
                  <a:srgbClr val="3B82F6"/>
                </a:solidFill>
                <a:latin typeface="Inter" pitchFamily="34" charset="0"/>
                <a:ea typeface="Inter" pitchFamily="34" charset="-122"/>
                <a:cs typeface="Inter" pitchFamily="34" charset="-120"/>
              </a:rPr>
              <a:t>Citrato de Potasio</a:t>
            </a:r>
            <a:endParaRPr lang="en-US" sz="1808" dirty="0"/>
          </a:p>
        </p:txBody>
      </p:sp>
      <p:sp>
        <p:nvSpPr>
          <p:cNvPr id="7" name="Shape 3"/>
          <p:cNvSpPr/>
          <p:nvPr/>
        </p:nvSpPr>
        <p:spPr>
          <a:xfrm>
            <a:off x="357188" y="1055489"/>
            <a:ext cx="4750594" cy="3802261"/>
          </a:xfrm>
          <a:prstGeom prst="rect">
            <a:avLst/>
          </a:prstGeom>
          <a:solidFill>
            <a:srgbClr val="F8FAFC"/>
          </a:solidFill>
          <a:ln w="9144">
            <a:solidFill>
              <a:srgbClr val="E2E8F0"/>
            </a:solidFill>
            <a:prstDash val="solid"/>
          </a:ln>
        </p:spPr>
      </p:sp>
      <p:pic>
        <p:nvPicPr>
          <p:cNvPr id="8" name="Image 1" descr="preencoded.png">    </p:cNvPr>
          <p:cNvPicPr>
            <a:picLocks noChangeAspect="1"/>
          </p:cNvPicPr>
          <p:nvPr/>
        </p:nvPicPr>
        <p:blipFill>
          <a:blip r:embed="rId2"/>
          <a:stretch>
            <a:fillRect/>
          </a:stretch>
        </p:blipFill>
        <p:spPr>
          <a:xfrm>
            <a:off x="428625" y="1170682"/>
            <a:ext cx="4607719" cy="3571875"/>
          </a:xfrm>
          <a:prstGeom prst="rect">
            <a:avLst/>
          </a:prstGeom>
        </p:spPr>
      </p:pic>
      <p:sp>
        <p:nvSpPr>
          <p:cNvPr id="9" name="Shape 4"/>
          <p:cNvSpPr/>
          <p:nvPr/>
        </p:nvSpPr>
        <p:spPr>
          <a:xfrm>
            <a:off x="5393531" y="1143893"/>
            <a:ext cx="3393281" cy="975122"/>
          </a:xfrm>
          <a:prstGeom prst="rect">
            <a:avLst/>
          </a:prstGeom>
          <a:solidFill>
            <a:srgbClr val="FEF2F2"/>
          </a:solidFill>
          <a:ln/>
        </p:spPr>
      </p:sp>
      <p:sp>
        <p:nvSpPr>
          <p:cNvPr id="10" name="Shape 5"/>
          <p:cNvSpPr/>
          <p:nvPr/>
        </p:nvSpPr>
        <p:spPr>
          <a:xfrm>
            <a:off x="5393531" y="1143893"/>
            <a:ext cx="35719" cy="975122"/>
          </a:xfrm>
          <a:prstGeom prst="rect">
            <a:avLst/>
          </a:prstGeom>
          <a:solidFill>
            <a:srgbClr val="EF4444"/>
          </a:solidFill>
          <a:ln/>
        </p:spPr>
      </p:sp>
      <p:sp>
        <p:nvSpPr>
          <p:cNvPr id="11" name="Text 6"/>
          <p:cNvSpPr/>
          <p:nvPr/>
        </p:nvSpPr>
        <p:spPr>
          <a:xfrm>
            <a:off x="5536406" y="1251049"/>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1. El Problema (pH Ácido)</a:t>
            </a:r>
            <a:endParaRPr lang="en-US" sz="1090" dirty="0"/>
          </a:p>
        </p:txBody>
      </p:sp>
      <p:sp>
        <p:nvSpPr>
          <p:cNvPr id="12" name="Text 7"/>
          <p:cNvSpPr/>
          <p:nvPr/>
        </p:nvSpPr>
        <p:spPr>
          <a:xfrm>
            <a:off x="5536406" y="1497509"/>
            <a:ext cx="3107531" cy="5143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En un ambiente urinario ácido (pH &lt; 6.0), los iones de </a:t>
            </a:r>
            <a:r>
              <a:rPr lang="en-US" sz="784" b="1" dirty="0">
                <a:solidFill>
                  <a:srgbClr val="0F172A"/>
                </a:solidFill>
                <a:latin typeface="Inter" pitchFamily="34" charset="0"/>
                <a:ea typeface="Inter" pitchFamily="34" charset="-122"/>
                <a:cs typeface="Inter" pitchFamily="34" charset="-120"/>
              </a:rPr>
              <a:t>calcio</a:t>
            </a:r>
            <a:r>
              <a:rPr lang="en-US" sz="834" dirty="0">
                <a:solidFill>
                  <a:srgbClr val="475569"/>
                </a:solidFill>
                <a:latin typeface="Inter" pitchFamily="34" charset="0"/>
                <a:ea typeface="Inter" pitchFamily="34" charset="-122"/>
                <a:cs typeface="Inter" pitchFamily="34" charset="-120"/>
              </a:rPr>
              <a:t> y </a:t>
            </a:r>
            <a:r>
              <a:rPr lang="en-US" sz="784" b="1" dirty="0">
                <a:solidFill>
                  <a:srgbClr val="0F172A"/>
                </a:solidFill>
                <a:latin typeface="Inter" pitchFamily="34" charset="0"/>
                <a:ea typeface="Inter" pitchFamily="34" charset="-122"/>
                <a:cs typeface="Inter" pitchFamily="34" charset="-120"/>
              </a:rPr>
              <a:t>oxalato</a:t>
            </a:r>
            <a:r>
              <a:rPr lang="en-US" sz="834" dirty="0">
                <a:solidFill>
                  <a:srgbClr val="475569"/>
                </a:solidFill>
                <a:latin typeface="Inter" pitchFamily="34" charset="0"/>
                <a:ea typeface="Inter" pitchFamily="34" charset="-122"/>
                <a:cs typeface="Inter" pitchFamily="34" charset="-120"/>
              </a:rPr>
              <a:t> se unen fácilmente, formando cristales </a:t>
            </a:r>
            <a:r>
              <a:rPr lang="en-US" sz="834" dirty="0">
                <a:solidFill>
                  <a:srgbClr val="475569"/>
                </a:solidFill>
                <a:latin typeface="Inter" pitchFamily="34" charset="0"/>
                <a:ea typeface="Inter" pitchFamily="34" charset="-122"/>
                <a:cs typeface="Inter" pitchFamily="34" charset="-120"/>
              </a:rPr>
              <a:t>afilados que se agrupan hasta crear un cálculo renal.</a:t>
            </a:r>
            <a:endParaRPr lang="en-US" sz="834" dirty="0"/>
          </a:p>
        </p:txBody>
      </p:sp>
      <p:sp>
        <p:nvSpPr>
          <p:cNvPr id="13" name="Shape 8"/>
          <p:cNvSpPr/>
          <p:nvPr/>
        </p:nvSpPr>
        <p:spPr>
          <a:xfrm>
            <a:off x="5393531" y="2297609"/>
            <a:ext cx="3393281" cy="1146572"/>
          </a:xfrm>
          <a:prstGeom prst="rect">
            <a:avLst/>
          </a:prstGeom>
          <a:solidFill>
            <a:srgbClr val="ECFDF5"/>
          </a:solidFill>
          <a:ln/>
        </p:spPr>
      </p:sp>
      <p:sp>
        <p:nvSpPr>
          <p:cNvPr id="14" name="Shape 9"/>
          <p:cNvSpPr/>
          <p:nvPr/>
        </p:nvSpPr>
        <p:spPr>
          <a:xfrm>
            <a:off x="5393531" y="2297609"/>
            <a:ext cx="35719" cy="1146572"/>
          </a:xfrm>
          <a:prstGeom prst="rect">
            <a:avLst/>
          </a:prstGeom>
          <a:solidFill>
            <a:srgbClr val="10B981"/>
          </a:solidFill>
          <a:ln/>
        </p:spPr>
      </p:sp>
      <p:sp>
        <p:nvSpPr>
          <p:cNvPr id="15" name="Text 10"/>
          <p:cNvSpPr/>
          <p:nvPr/>
        </p:nvSpPr>
        <p:spPr>
          <a:xfrm>
            <a:off x="5536406" y="2490490"/>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2. Acción Quelante</a:t>
            </a:r>
            <a:endParaRPr lang="en-US" sz="1090" dirty="0"/>
          </a:p>
        </p:txBody>
      </p:sp>
      <p:sp>
        <p:nvSpPr>
          <p:cNvPr id="16" name="Text 11"/>
          <p:cNvSpPr/>
          <p:nvPr/>
        </p:nvSpPr>
        <p:spPr>
          <a:xfrm>
            <a:off x="5536406" y="2736949"/>
            <a:ext cx="3107531" cy="5143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Citrato actúa como un "imán". Se une al calcio libre en </a:t>
            </a:r>
            <a:r>
              <a:rPr lang="en-US" sz="834" dirty="0">
                <a:solidFill>
                  <a:srgbClr val="475569"/>
                </a:solidFill>
                <a:latin typeface="Inter" pitchFamily="34" charset="0"/>
                <a:ea typeface="Inter" pitchFamily="34" charset="-122"/>
                <a:cs typeface="Inter" pitchFamily="34" charset="-120"/>
              </a:rPr>
              <a:t>la orina (quelación), </a:t>
            </a:r>
            <a:r>
              <a:rPr lang="en-US" sz="784" b="1" dirty="0">
                <a:solidFill>
                  <a:srgbClr val="0F172A"/>
                </a:solidFill>
                <a:latin typeface="Inter" pitchFamily="34" charset="0"/>
                <a:ea typeface="Inter" pitchFamily="34" charset="-122"/>
                <a:cs typeface="Inter" pitchFamily="34" charset="-120"/>
              </a:rPr>
              <a:t>impidiendo físicamente</a:t>
            </a:r>
            <a:r>
              <a:rPr lang="en-US" sz="834" dirty="0">
                <a:solidFill>
                  <a:srgbClr val="475569"/>
                </a:solidFill>
                <a:latin typeface="Inter" pitchFamily="34" charset="0"/>
                <a:ea typeface="Inter" pitchFamily="34" charset="-122"/>
                <a:cs typeface="Inter" pitchFamily="34" charset="-120"/>
              </a:rPr>
              <a:t> que este </a:t>
            </a:r>
            <a:r>
              <a:rPr lang="en-US" sz="834" dirty="0">
                <a:solidFill>
                  <a:srgbClr val="475569"/>
                </a:solidFill>
                <a:latin typeface="Inter" pitchFamily="34" charset="0"/>
                <a:ea typeface="Inter" pitchFamily="34" charset="-122"/>
                <a:cs typeface="Inter" pitchFamily="34" charset="-120"/>
              </a:rPr>
              <a:t>se una al oxalato. Sin unión, no hay formación de </a:t>
            </a:r>
            <a:r>
              <a:rPr lang="en-US" sz="834" dirty="0">
                <a:solidFill>
                  <a:srgbClr val="475569"/>
                </a:solidFill>
                <a:latin typeface="Inter" pitchFamily="34" charset="0"/>
                <a:ea typeface="Inter" pitchFamily="34" charset="-122"/>
                <a:cs typeface="Inter" pitchFamily="34" charset="-120"/>
              </a:rPr>
              <a:t>cristales.</a:t>
            </a:r>
            <a:endParaRPr lang="en-US" sz="834" dirty="0"/>
          </a:p>
        </p:txBody>
      </p:sp>
      <p:sp>
        <p:nvSpPr>
          <p:cNvPr id="17" name="Shape 12"/>
          <p:cNvSpPr/>
          <p:nvPr/>
        </p:nvSpPr>
        <p:spPr>
          <a:xfrm>
            <a:off x="5393531" y="3537049"/>
            <a:ext cx="3393281" cy="1146572"/>
          </a:xfrm>
          <a:prstGeom prst="rect">
            <a:avLst/>
          </a:prstGeom>
          <a:solidFill>
            <a:srgbClr val="F1F5F9"/>
          </a:solidFill>
          <a:ln/>
        </p:spPr>
      </p:sp>
      <p:sp>
        <p:nvSpPr>
          <p:cNvPr id="18" name="Shape 13"/>
          <p:cNvSpPr/>
          <p:nvPr/>
        </p:nvSpPr>
        <p:spPr>
          <a:xfrm>
            <a:off x="5393531" y="3537049"/>
            <a:ext cx="35719" cy="1146572"/>
          </a:xfrm>
          <a:prstGeom prst="rect">
            <a:avLst/>
          </a:prstGeom>
          <a:solidFill>
            <a:srgbClr val="064E3B"/>
          </a:solidFill>
          <a:ln/>
        </p:spPr>
      </p:sp>
      <p:sp>
        <p:nvSpPr>
          <p:cNvPr id="19" name="Text 14"/>
          <p:cNvSpPr/>
          <p:nvPr/>
        </p:nvSpPr>
        <p:spPr>
          <a:xfrm>
            <a:off x="5536406" y="3644205"/>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3. Alcalinización Urinaria</a:t>
            </a:r>
            <a:endParaRPr lang="en-US" sz="1090" dirty="0"/>
          </a:p>
        </p:txBody>
      </p:sp>
      <p:sp>
        <p:nvSpPr>
          <p:cNvPr id="20" name="Text 15"/>
          <p:cNvSpPr/>
          <p:nvPr/>
        </p:nvSpPr>
        <p:spPr>
          <a:xfrm>
            <a:off x="5536406" y="3890665"/>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Citrato de Potasio eleva el pH de la orina hacia un </a:t>
            </a:r>
            <a:r>
              <a:rPr lang="en-US" sz="784" b="1" dirty="0">
                <a:solidFill>
                  <a:srgbClr val="0F172A"/>
                </a:solidFill>
                <a:latin typeface="Inter" pitchFamily="34" charset="0"/>
                <a:ea typeface="Inter" pitchFamily="34" charset="-122"/>
                <a:cs typeface="Inter" pitchFamily="34" charset="-120"/>
              </a:rPr>
              <a:t>estado alcalino (pH ~7.0)</a:t>
            </a:r>
            <a:r>
              <a:rPr lang="en-US" sz="834" dirty="0">
                <a:solidFill>
                  <a:srgbClr val="475569"/>
                </a:solidFill>
                <a:latin typeface="Inter" pitchFamily="34" charset="0"/>
                <a:ea typeface="Inter" pitchFamily="34" charset="-122"/>
                <a:cs typeface="Inter" pitchFamily="34" charset="-120"/>
              </a:rPr>
              <a:t>. Este cambio de terreno no </a:t>
            </a:r>
            <a:r>
              <a:rPr lang="en-US" sz="834" dirty="0">
                <a:solidFill>
                  <a:srgbClr val="475569"/>
                </a:solidFill>
                <a:latin typeface="Inter" pitchFamily="34" charset="0"/>
                <a:ea typeface="Inter" pitchFamily="34" charset="-122"/>
                <a:cs typeface="Inter" pitchFamily="34" charset="-120"/>
              </a:rPr>
              <a:t>solo previene nuevas piedras, sino que ayuda a disolver </a:t>
            </a:r>
            <a:r>
              <a:rPr lang="en-US" sz="834" dirty="0">
                <a:solidFill>
                  <a:srgbClr val="475569"/>
                </a:solidFill>
                <a:latin typeface="Inter" pitchFamily="34" charset="0"/>
                <a:ea typeface="Inter" pitchFamily="34" charset="-122"/>
                <a:cs typeface="Inter" pitchFamily="34" charset="-120"/>
              </a:rPr>
              <a:t>los cálculos de ácido úrico existentes.</a:t>
            </a:r>
            <a:endParaRPr lang="en-US" sz="83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409605"/>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EAB308"/>
                </a:solidFill>
                <a:latin typeface="Inter" pitchFamily="34" charset="0"/>
                <a:ea typeface="Inter" pitchFamily="34" charset="-122"/>
                <a:cs typeface="Inter" pitchFamily="34" charset="-120"/>
              </a:rPr>
              <a:t>El Efecto Lavado: </a:t>
            </a:r>
            <a:r>
              <a:rPr lang="en-US" sz="1808" b="1" i="1" dirty="0">
                <a:solidFill>
                  <a:srgbClr val="EAB308"/>
                </a:solidFill>
                <a:latin typeface="Inter" pitchFamily="34" charset="0"/>
                <a:ea typeface="Inter" pitchFamily="34" charset="-122"/>
                <a:cs typeface="Inter" pitchFamily="34" charset="-120"/>
              </a:rPr>
              <a:t>Diente de León y Ortiga</a:t>
            </a:r>
            <a:endParaRPr lang="en-US" sz="1808" dirty="0"/>
          </a:p>
        </p:txBody>
      </p:sp>
      <p:sp>
        <p:nvSpPr>
          <p:cNvPr id="7" name="Shape 3"/>
          <p:cNvSpPr/>
          <p:nvPr/>
        </p:nvSpPr>
        <p:spPr>
          <a:xfrm>
            <a:off x="357188" y="1055489"/>
            <a:ext cx="3393281" cy="1232297"/>
          </a:xfrm>
          <a:prstGeom prst="rect">
            <a:avLst/>
          </a:prstGeom>
          <a:solidFill>
            <a:srgbClr val="F8FAFC"/>
          </a:solidFill>
          <a:ln/>
        </p:spPr>
      </p:sp>
      <p:sp>
        <p:nvSpPr>
          <p:cNvPr id="8" name="Shape 4"/>
          <p:cNvSpPr/>
          <p:nvPr/>
        </p:nvSpPr>
        <p:spPr>
          <a:xfrm>
            <a:off x="357188" y="1055489"/>
            <a:ext cx="3393281" cy="7144"/>
          </a:xfrm>
          <a:prstGeom prst="rect">
            <a:avLst/>
          </a:prstGeom>
          <a:solidFill>
            <a:srgbClr val="E2E8F0"/>
          </a:solidFill>
          <a:ln/>
        </p:spPr>
      </p:sp>
      <p:sp>
        <p:nvSpPr>
          <p:cNvPr id="9" name="Shape 5"/>
          <p:cNvSpPr/>
          <p:nvPr/>
        </p:nvSpPr>
        <p:spPr>
          <a:xfrm>
            <a:off x="3743325" y="1055489"/>
            <a:ext cx="7144" cy="1232297"/>
          </a:xfrm>
          <a:prstGeom prst="rect">
            <a:avLst/>
          </a:prstGeom>
          <a:solidFill>
            <a:srgbClr val="E2E8F0"/>
          </a:solidFill>
          <a:ln/>
        </p:spPr>
      </p:sp>
      <p:sp>
        <p:nvSpPr>
          <p:cNvPr id="10" name="Shape 6"/>
          <p:cNvSpPr/>
          <p:nvPr/>
        </p:nvSpPr>
        <p:spPr>
          <a:xfrm>
            <a:off x="357188" y="2280642"/>
            <a:ext cx="3393281" cy="7144"/>
          </a:xfrm>
          <a:prstGeom prst="rect">
            <a:avLst/>
          </a:prstGeom>
          <a:solidFill>
            <a:srgbClr val="E2E8F0"/>
          </a:solidFill>
          <a:ln/>
        </p:spPr>
      </p:sp>
      <p:sp>
        <p:nvSpPr>
          <p:cNvPr id="11" name="Shape 7"/>
          <p:cNvSpPr/>
          <p:nvPr/>
        </p:nvSpPr>
        <p:spPr>
          <a:xfrm>
            <a:off x="357188" y="1055489"/>
            <a:ext cx="42863" cy="1232297"/>
          </a:xfrm>
          <a:prstGeom prst="rect">
            <a:avLst/>
          </a:prstGeom>
          <a:solidFill>
            <a:srgbClr val="EAB308"/>
          </a:solidFill>
          <a:ln/>
        </p:spPr>
      </p:sp>
      <p:sp>
        <p:nvSpPr>
          <p:cNvPr id="12" name="Text 8"/>
          <p:cNvSpPr/>
          <p:nvPr/>
        </p:nvSpPr>
        <p:spPr>
          <a:xfrm>
            <a:off x="500063" y="1198364"/>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Diente de León (Raíz)</a:t>
            </a:r>
            <a:endParaRPr lang="en-US" sz="1090" dirty="0"/>
          </a:p>
        </p:txBody>
      </p:sp>
      <p:sp>
        <p:nvSpPr>
          <p:cNvPr id="13" name="Text 9"/>
          <p:cNvSpPr/>
          <p:nvPr/>
        </p:nvSpPr>
        <p:spPr>
          <a:xfrm>
            <a:off x="500063" y="1444823"/>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Rico en inulina y potasio, actúa como un potente </a:t>
            </a:r>
            <a:r>
              <a:rPr lang="en-US" sz="784" b="1" dirty="0">
                <a:solidFill>
                  <a:srgbClr val="064E3B"/>
                </a:solidFill>
                <a:latin typeface="Inter" pitchFamily="34" charset="0"/>
                <a:ea typeface="Inter" pitchFamily="34" charset="-122"/>
                <a:cs typeface="Inter" pitchFamily="34" charset="-120"/>
              </a:rPr>
              <a:t>diurético natural</a:t>
            </a:r>
            <a:r>
              <a:rPr lang="en-US" sz="834" dirty="0">
                <a:solidFill>
                  <a:srgbClr val="475569"/>
                </a:solidFill>
                <a:latin typeface="Inter" pitchFamily="34" charset="0"/>
                <a:ea typeface="Inter" pitchFamily="34" charset="-122"/>
                <a:cs typeface="Inter" pitchFamily="34" charset="-120"/>
              </a:rPr>
              <a:t>. Estimula los túbulos renales para </a:t>
            </a:r>
            <a:r>
              <a:rPr lang="en-US" sz="834" dirty="0">
                <a:solidFill>
                  <a:srgbClr val="475569"/>
                </a:solidFill>
                <a:latin typeface="Inter" pitchFamily="34" charset="0"/>
                <a:ea typeface="Inter" pitchFamily="34" charset="-122"/>
                <a:cs typeface="Inter" pitchFamily="34" charset="-120"/>
              </a:rPr>
              <a:t>aumentar significativamente el volumen de orina </a:t>
            </a:r>
            <a:r>
              <a:rPr lang="en-US" sz="834" dirty="0">
                <a:solidFill>
                  <a:srgbClr val="475569"/>
                </a:solidFill>
                <a:latin typeface="Inter" pitchFamily="34" charset="0"/>
                <a:ea typeface="Inter" pitchFamily="34" charset="-122"/>
                <a:cs typeface="Inter" pitchFamily="34" charset="-120"/>
              </a:rPr>
              <a:t>producida, sin causar desequilibrio electrolítico.</a:t>
            </a:r>
            <a:endParaRPr lang="en-US" sz="834" dirty="0"/>
          </a:p>
        </p:txBody>
      </p:sp>
      <p:sp>
        <p:nvSpPr>
          <p:cNvPr id="14" name="Shape 10"/>
          <p:cNvSpPr/>
          <p:nvPr/>
        </p:nvSpPr>
        <p:spPr>
          <a:xfrm>
            <a:off x="357188" y="2452092"/>
            <a:ext cx="3393281" cy="1060847"/>
          </a:xfrm>
          <a:prstGeom prst="rect">
            <a:avLst/>
          </a:prstGeom>
          <a:solidFill>
            <a:srgbClr val="F8FAFC"/>
          </a:solidFill>
          <a:ln/>
        </p:spPr>
      </p:sp>
      <p:sp>
        <p:nvSpPr>
          <p:cNvPr id="15" name="Shape 11"/>
          <p:cNvSpPr/>
          <p:nvPr/>
        </p:nvSpPr>
        <p:spPr>
          <a:xfrm>
            <a:off x="357188" y="2452092"/>
            <a:ext cx="3393281" cy="7144"/>
          </a:xfrm>
          <a:prstGeom prst="rect">
            <a:avLst/>
          </a:prstGeom>
          <a:solidFill>
            <a:srgbClr val="E2E8F0"/>
          </a:solidFill>
          <a:ln/>
        </p:spPr>
      </p:sp>
      <p:sp>
        <p:nvSpPr>
          <p:cNvPr id="16" name="Shape 12"/>
          <p:cNvSpPr/>
          <p:nvPr/>
        </p:nvSpPr>
        <p:spPr>
          <a:xfrm>
            <a:off x="3743325" y="2452092"/>
            <a:ext cx="7144" cy="1060847"/>
          </a:xfrm>
          <a:prstGeom prst="rect">
            <a:avLst/>
          </a:prstGeom>
          <a:solidFill>
            <a:srgbClr val="E2E8F0"/>
          </a:solidFill>
          <a:ln/>
        </p:spPr>
      </p:sp>
      <p:sp>
        <p:nvSpPr>
          <p:cNvPr id="17" name="Shape 13"/>
          <p:cNvSpPr/>
          <p:nvPr/>
        </p:nvSpPr>
        <p:spPr>
          <a:xfrm>
            <a:off x="357188" y="3505795"/>
            <a:ext cx="3393281" cy="7144"/>
          </a:xfrm>
          <a:prstGeom prst="rect">
            <a:avLst/>
          </a:prstGeom>
          <a:solidFill>
            <a:srgbClr val="E2E8F0"/>
          </a:solidFill>
          <a:ln/>
        </p:spPr>
      </p:sp>
      <p:sp>
        <p:nvSpPr>
          <p:cNvPr id="18" name="Shape 14"/>
          <p:cNvSpPr/>
          <p:nvPr/>
        </p:nvSpPr>
        <p:spPr>
          <a:xfrm>
            <a:off x="357188" y="2452092"/>
            <a:ext cx="42863" cy="1060847"/>
          </a:xfrm>
          <a:prstGeom prst="rect">
            <a:avLst/>
          </a:prstGeom>
          <a:solidFill>
            <a:srgbClr val="10B981"/>
          </a:solidFill>
          <a:ln/>
        </p:spPr>
      </p:sp>
      <p:sp>
        <p:nvSpPr>
          <p:cNvPr id="19" name="Text 15"/>
          <p:cNvSpPr/>
          <p:nvPr/>
        </p:nvSpPr>
        <p:spPr>
          <a:xfrm>
            <a:off x="500063" y="2594967"/>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Ortiga Verde (Hoja)</a:t>
            </a:r>
            <a:endParaRPr lang="en-US" sz="1090" dirty="0"/>
          </a:p>
        </p:txBody>
      </p:sp>
      <p:sp>
        <p:nvSpPr>
          <p:cNvPr id="20" name="Text 16"/>
          <p:cNvSpPr/>
          <p:nvPr/>
        </p:nvSpPr>
        <p:spPr>
          <a:xfrm>
            <a:off x="500063" y="2841427"/>
            <a:ext cx="3107531" cy="5143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Sus flavonoides activos aumentan la </a:t>
            </a:r>
            <a:r>
              <a:rPr lang="en-US" sz="784" b="1" dirty="0">
                <a:solidFill>
                  <a:srgbClr val="064E3B"/>
                </a:solidFill>
                <a:latin typeface="Inter" pitchFamily="34" charset="0"/>
                <a:ea typeface="Inter" pitchFamily="34" charset="-122"/>
                <a:cs typeface="Inter" pitchFamily="34" charset="-120"/>
              </a:rPr>
              <a:t>Tasa de Filtración Glomerular (TFG)</a:t>
            </a:r>
            <a:r>
              <a:rPr lang="en-US" sz="834" dirty="0">
                <a:solidFill>
                  <a:srgbClr val="475569"/>
                </a:solidFill>
                <a:latin typeface="Inter" pitchFamily="34" charset="0"/>
                <a:ea typeface="Inter" pitchFamily="34" charset="-122"/>
                <a:cs typeface="Inter" pitchFamily="34" charset="-120"/>
              </a:rPr>
              <a:t>. Esto significa que el riñón filtra la </a:t>
            </a:r>
            <a:r>
              <a:rPr lang="en-US" sz="834" dirty="0">
                <a:solidFill>
                  <a:srgbClr val="475569"/>
                </a:solidFill>
                <a:latin typeface="Inter" pitchFamily="34" charset="0"/>
                <a:ea typeface="Inter" pitchFamily="34" charset="-122"/>
                <a:cs typeface="Inter" pitchFamily="34" charset="-120"/>
              </a:rPr>
              <a:t>sangre más rápido y con mayor eficiencia.</a:t>
            </a:r>
            <a:endParaRPr lang="en-US" sz="834" dirty="0"/>
          </a:p>
        </p:txBody>
      </p:sp>
      <p:sp>
        <p:nvSpPr>
          <p:cNvPr id="21" name="Shape 17"/>
          <p:cNvSpPr/>
          <p:nvPr/>
        </p:nvSpPr>
        <p:spPr>
          <a:xfrm>
            <a:off x="357188" y="3677245"/>
            <a:ext cx="3393281" cy="1403747"/>
          </a:xfrm>
          <a:prstGeom prst="rect">
            <a:avLst/>
          </a:prstGeom>
          <a:solidFill>
            <a:srgbClr val="F8FAFC"/>
          </a:solidFill>
          <a:ln/>
        </p:spPr>
      </p:sp>
      <p:sp>
        <p:nvSpPr>
          <p:cNvPr id="22" name="Shape 18"/>
          <p:cNvSpPr/>
          <p:nvPr/>
        </p:nvSpPr>
        <p:spPr>
          <a:xfrm>
            <a:off x="357188" y="3677245"/>
            <a:ext cx="3393281" cy="7144"/>
          </a:xfrm>
          <a:prstGeom prst="rect">
            <a:avLst/>
          </a:prstGeom>
          <a:solidFill>
            <a:srgbClr val="E2E8F0"/>
          </a:solidFill>
          <a:ln/>
        </p:spPr>
      </p:sp>
      <p:sp>
        <p:nvSpPr>
          <p:cNvPr id="23" name="Shape 19"/>
          <p:cNvSpPr/>
          <p:nvPr/>
        </p:nvSpPr>
        <p:spPr>
          <a:xfrm>
            <a:off x="3743325" y="3677245"/>
            <a:ext cx="7144" cy="1403747"/>
          </a:xfrm>
          <a:prstGeom prst="rect">
            <a:avLst/>
          </a:prstGeom>
          <a:solidFill>
            <a:srgbClr val="E2E8F0"/>
          </a:solidFill>
          <a:ln/>
        </p:spPr>
      </p:sp>
      <p:sp>
        <p:nvSpPr>
          <p:cNvPr id="24" name="Shape 20"/>
          <p:cNvSpPr/>
          <p:nvPr/>
        </p:nvSpPr>
        <p:spPr>
          <a:xfrm>
            <a:off x="357188" y="5073848"/>
            <a:ext cx="3393281" cy="7144"/>
          </a:xfrm>
          <a:prstGeom prst="rect">
            <a:avLst/>
          </a:prstGeom>
          <a:solidFill>
            <a:srgbClr val="E2E8F0"/>
          </a:solidFill>
          <a:ln/>
        </p:spPr>
      </p:sp>
      <p:sp>
        <p:nvSpPr>
          <p:cNvPr id="25" name="Shape 21"/>
          <p:cNvSpPr/>
          <p:nvPr/>
        </p:nvSpPr>
        <p:spPr>
          <a:xfrm>
            <a:off x="357188" y="3677245"/>
            <a:ext cx="42863" cy="1403747"/>
          </a:xfrm>
          <a:prstGeom prst="rect">
            <a:avLst/>
          </a:prstGeom>
          <a:solidFill>
            <a:srgbClr val="3B82F6"/>
          </a:solidFill>
          <a:ln/>
        </p:spPr>
      </p:sp>
      <p:sp>
        <p:nvSpPr>
          <p:cNvPr id="26" name="Text 22"/>
          <p:cNvSpPr/>
          <p:nvPr/>
        </p:nvSpPr>
        <p:spPr>
          <a:xfrm>
            <a:off x="500063" y="3820120"/>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Efecto de Arrastre Mecánico</a:t>
            </a:r>
            <a:endParaRPr lang="en-US" sz="1090" dirty="0"/>
          </a:p>
        </p:txBody>
      </p:sp>
      <p:sp>
        <p:nvSpPr>
          <p:cNvPr id="27" name="Text 23"/>
          <p:cNvSpPr/>
          <p:nvPr/>
        </p:nvSpPr>
        <p:spPr>
          <a:xfrm>
            <a:off x="500063" y="4066580"/>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aumento combinado del flujo urinario crea un efecto </a:t>
            </a:r>
            <a:r>
              <a:rPr lang="en-US" sz="834" dirty="0">
                <a:solidFill>
                  <a:srgbClr val="475569"/>
                </a:solidFill>
                <a:latin typeface="Inter" pitchFamily="34" charset="0"/>
                <a:ea typeface="Inter" pitchFamily="34" charset="-122"/>
                <a:cs typeface="Inter" pitchFamily="34" charset="-120"/>
              </a:rPr>
              <a:t>de "lavado" constante. Esto </a:t>
            </a:r>
            <a:r>
              <a:rPr lang="en-US" sz="784" b="1" dirty="0">
                <a:solidFill>
                  <a:srgbClr val="064E3B"/>
                </a:solidFill>
                <a:latin typeface="Inter" pitchFamily="34" charset="0"/>
                <a:ea typeface="Inter" pitchFamily="34" charset="-122"/>
                <a:cs typeface="Inter" pitchFamily="34" charset="-120"/>
              </a:rPr>
              <a:t>arrastra y expulsa la arenilla</a:t>
            </a:r>
            <a:r>
              <a:rPr lang="en-US" sz="834" dirty="0">
                <a:solidFill>
                  <a:srgbClr val="475569"/>
                </a:solidFill>
                <a:latin typeface="Inter" pitchFamily="34" charset="0"/>
                <a:ea typeface="Inter" pitchFamily="34" charset="-122"/>
                <a:cs typeface="Inter" pitchFamily="34" charset="-120"/>
              </a:rPr>
              <a:t> y los microcristales hacia el uréter antes de que </a:t>
            </a:r>
            <a:r>
              <a:rPr lang="en-US" sz="834" dirty="0">
                <a:solidFill>
                  <a:srgbClr val="475569"/>
                </a:solidFill>
                <a:latin typeface="Inter" pitchFamily="34" charset="0"/>
                <a:ea typeface="Inter" pitchFamily="34" charset="-122"/>
                <a:cs typeface="Inter" pitchFamily="34" charset="-120"/>
              </a:rPr>
              <a:t>tengan tiempo de agruparse y formar una piedra </a:t>
            </a:r>
            <a:r>
              <a:rPr lang="en-US" sz="834" dirty="0">
                <a:solidFill>
                  <a:srgbClr val="475569"/>
                </a:solidFill>
                <a:latin typeface="Inter" pitchFamily="34" charset="0"/>
                <a:ea typeface="Inter" pitchFamily="34" charset="-122"/>
                <a:cs typeface="Inter" pitchFamily="34" charset="-120"/>
              </a:rPr>
              <a:t>grande.</a:t>
            </a:r>
            <a:endParaRPr lang="en-US" sz="834" dirty="0"/>
          </a:p>
        </p:txBody>
      </p:sp>
      <p:pic>
        <p:nvPicPr>
          <p:cNvPr id="28" name="Image 1" descr="preencoded.png">    </p:cNvPr>
          <p:cNvPicPr>
            <a:picLocks noChangeAspect="1"/>
          </p:cNvPicPr>
          <p:nvPr/>
        </p:nvPicPr>
        <p:blipFill>
          <a:blip r:embed="rId2"/>
          <a:stretch>
            <a:fillRect/>
          </a:stretch>
        </p:blipFill>
        <p:spPr>
          <a:xfrm>
            <a:off x="4036219" y="1189434"/>
            <a:ext cx="4750594" cy="3571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27452"/>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EAB308"/>
                </a:solidFill>
                <a:latin typeface="Inter" pitchFamily="34" charset="0"/>
                <a:ea typeface="Inter" pitchFamily="34" charset="-122"/>
                <a:cs typeface="Inter" pitchFamily="34" charset="-120"/>
              </a:rPr>
              <a:t>Alivio del Dolor y la Inflamación: </a:t>
            </a:r>
            <a:r>
              <a:rPr lang="en-US" sz="1808" b="1" i="1" dirty="0">
                <a:solidFill>
                  <a:srgbClr val="EAB308"/>
                </a:solidFill>
                <a:latin typeface="Inter" pitchFamily="34" charset="0"/>
                <a:ea typeface="Inter" pitchFamily="34" charset="-122"/>
                <a:cs typeface="Inter" pitchFamily="34" charset="-120"/>
              </a:rPr>
              <a:t>Harpagofito</a:t>
            </a:r>
            <a:endParaRPr lang="en-US" sz="1808" dirty="0"/>
          </a:p>
        </p:txBody>
      </p:sp>
      <p:pic>
        <p:nvPicPr>
          <p:cNvPr id="7" name="Image 1" descr="preencoded.png">    </p:cNvPr>
          <p:cNvPicPr>
            <a:picLocks noChangeAspect="1"/>
          </p:cNvPicPr>
          <p:nvPr/>
        </p:nvPicPr>
        <p:blipFill>
          <a:blip r:embed="rId2"/>
          <a:stretch>
            <a:fillRect/>
          </a:stretch>
        </p:blipFill>
        <p:spPr>
          <a:xfrm>
            <a:off x="357188" y="984052"/>
            <a:ext cx="8429625" cy="3429000"/>
          </a:xfrm>
          <a:prstGeom prst="rect">
            <a:avLst/>
          </a:prstGeom>
        </p:spPr>
      </p:pic>
      <p:sp>
        <p:nvSpPr>
          <p:cNvPr id="8" name="Shape 3"/>
          <p:cNvSpPr/>
          <p:nvPr/>
        </p:nvSpPr>
        <p:spPr>
          <a:xfrm>
            <a:off x="357188" y="4555927"/>
            <a:ext cx="8429625" cy="471488"/>
          </a:xfrm>
          <a:prstGeom prst="rect">
            <a:avLst/>
          </a:prstGeom>
          <a:solidFill>
            <a:srgbClr val="064E3B"/>
          </a:solidFill>
          <a:ln/>
        </p:spPr>
      </p:sp>
      <p:sp>
        <p:nvSpPr>
          <p:cNvPr id="9" name="Text 4"/>
          <p:cNvSpPr/>
          <p:nvPr/>
        </p:nvSpPr>
        <p:spPr>
          <a:xfrm>
            <a:off x="571500"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EAB308"/>
                </a:solidFill>
                <a:latin typeface="Inter" pitchFamily="34" charset="0"/>
                <a:ea typeface="Inter" pitchFamily="34" charset="-122"/>
                <a:cs typeface="Inter" pitchFamily="34" charset="-120"/>
              </a:rPr>
              <a:t>✓</a:t>
            </a:r>
            <a:endParaRPr lang="en-US" sz="1090" dirty="0"/>
          </a:p>
        </p:txBody>
      </p:sp>
      <p:sp>
        <p:nvSpPr>
          <p:cNvPr id="10" name="Text 5"/>
          <p:cNvSpPr/>
          <p:nvPr/>
        </p:nvSpPr>
        <p:spPr>
          <a:xfrm>
            <a:off x="775097" y="4713982"/>
            <a:ext cx="1727002"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Inhibición de Enzima COX-2</a:t>
            </a:r>
            <a:endParaRPr lang="en-US" sz="885" dirty="0"/>
          </a:p>
        </p:txBody>
      </p:sp>
      <p:sp>
        <p:nvSpPr>
          <p:cNvPr id="11" name="Text 6"/>
          <p:cNvSpPr/>
          <p:nvPr/>
        </p:nvSpPr>
        <p:spPr>
          <a:xfrm>
            <a:off x="2609255"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EAB308"/>
                </a:solidFill>
                <a:latin typeface="Inter" pitchFamily="34" charset="0"/>
                <a:ea typeface="Inter" pitchFamily="34" charset="-122"/>
                <a:cs typeface="Inter" pitchFamily="34" charset="-120"/>
              </a:rPr>
              <a:t>✓</a:t>
            </a:r>
            <a:endParaRPr lang="en-US" sz="1090" dirty="0"/>
          </a:p>
        </p:txBody>
      </p:sp>
      <p:sp>
        <p:nvSpPr>
          <p:cNvPr id="12" name="Text 7"/>
          <p:cNvSpPr/>
          <p:nvPr/>
        </p:nvSpPr>
        <p:spPr>
          <a:xfrm>
            <a:off x="2812852" y="4713982"/>
            <a:ext cx="2014538"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Reducción del Espasmo Ureteral</a:t>
            </a:r>
            <a:endParaRPr lang="en-US" sz="885" dirty="0"/>
          </a:p>
        </p:txBody>
      </p:sp>
      <p:sp>
        <p:nvSpPr>
          <p:cNvPr id="13" name="Text 8"/>
          <p:cNvSpPr/>
          <p:nvPr/>
        </p:nvSpPr>
        <p:spPr>
          <a:xfrm>
            <a:off x="4934545"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EAB308"/>
                </a:solidFill>
                <a:latin typeface="Inter" pitchFamily="34" charset="0"/>
                <a:ea typeface="Inter" pitchFamily="34" charset="-122"/>
                <a:cs typeface="Inter" pitchFamily="34" charset="-120"/>
              </a:rPr>
              <a:t>✓</a:t>
            </a:r>
            <a:endParaRPr lang="en-US" sz="1090" dirty="0"/>
          </a:p>
        </p:txBody>
      </p:sp>
      <p:sp>
        <p:nvSpPr>
          <p:cNvPr id="14" name="Text 9"/>
          <p:cNvSpPr/>
          <p:nvPr/>
        </p:nvSpPr>
        <p:spPr>
          <a:xfrm>
            <a:off x="5138142" y="4713982"/>
            <a:ext cx="1462683"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Alivio del Dolor (Cólico)</a:t>
            </a:r>
            <a:endParaRPr lang="en-US" sz="885" dirty="0"/>
          </a:p>
        </p:txBody>
      </p:sp>
      <p:sp>
        <p:nvSpPr>
          <p:cNvPr id="15" name="Shape 10"/>
          <p:cNvSpPr/>
          <p:nvPr/>
        </p:nvSpPr>
        <p:spPr>
          <a:xfrm>
            <a:off x="6707981" y="4663083"/>
            <a:ext cx="1864519" cy="257175"/>
          </a:xfrm>
          <a:prstGeom prst="rect">
            <a:avLst/>
          </a:prstGeom>
          <a:solidFill>
            <a:srgbClr val="FEFCE8"/>
          </a:solidFill>
          <a:ln w="9144">
            <a:solidFill>
              <a:srgbClr val="EAB308"/>
            </a:solidFill>
            <a:prstDash val="solid"/>
          </a:ln>
        </p:spPr>
      </p:sp>
      <p:sp>
        <p:nvSpPr>
          <p:cNvPr id="16" name="Text 11"/>
          <p:cNvSpPr/>
          <p:nvPr/>
        </p:nvSpPr>
        <p:spPr>
          <a:xfrm>
            <a:off x="6707981" y="4663083"/>
            <a:ext cx="1864519" cy="257175"/>
          </a:xfrm>
          <a:prstGeom prst="rect">
            <a:avLst/>
          </a:prstGeom>
          <a:noFill/>
          <a:ln/>
        </p:spPr>
        <p:txBody>
          <a:bodyPr wrap="square" lIns="127508" tIns="68072" rIns="127508" bIns="68072" rtlCol="0" anchor="t">
            <a:spAutoFit/>
          </a:bodyPr>
          <a:lstStyle/>
          <a:p>
            <a:pPr algn="l" indent="0" marL="0">
              <a:lnSpc>
                <a:spcPts val="1000"/>
              </a:lnSpc>
              <a:buNone/>
            </a:pPr>
            <a:r>
              <a:rPr lang="en-US" sz="734" b="1" dirty="0">
                <a:solidFill>
                  <a:srgbClr val="854D0E"/>
                </a:solidFill>
                <a:latin typeface="Inter" pitchFamily="34" charset="0"/>
                <a:ea typeface="Inter" pitchFamily="34" charset="-122"/>
                <a:cs typeface="Inter" pitchFamily="34" charset="-120"/>
              </a:rPr>
              <a:t>Facilita la expulsión del cálculo</a:t>
            </a:r>
            <a:endParaRPr lang="en-US" sz="73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2026-03-28T13:42:07Z</dcterms:created>
  <dcterms:modified xsi:type="dcterms:W3CDTF">2026-03-28T13:42:07Z</dcterms:modified>
</cp:coreProperties>
</file>