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60" r:id="rId9"/>
    <p:sldId id="278" r:id="rId10"/>
    <p:sldId id="279" r:id="rId11"/>
    <p:sldId id="280" r:id="rId12"/>
    <p:sldId id="282" r:id="rId13"/>
    <p:sldId id="283" r:id="rId14"/>
    <p:sldId id="286" r:id="rId15"/>
    <p:sldId id="287" r:id="rId16"/>
    <p:sldId id="288" r:id="rId17"/>
    <p:sldId id="303" r:id="rId18"/>
    <p:sldId id="304" r:id="rId19"/>
    <p:sldId id="290" r:id="rId20"/>
    <p:sldId id="291" r:id="rId21"/>
    <p:sldId id="292" r:id="rId22"/>
    <p:sldId id="293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281" r:id="rId44"/>
    <p:sldId id="301" r:id="rId45"/>
    <p:sldId id="302" r:id="rId46"/>
    <p:sldId id="284" r:id="rId47"/>
    <p:sldId id="285" r:id="rId48"/>
    <p:sldId id="277" r:id="rId49"/>
  </p:sldIdLst>
  <p:sldSz cx="12192000" cy="6858000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FBF272-22BC-2A30-8297-40E061620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C638228-B7F9-28D0-9D80-8E28990B3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0767D6-CC8A-AE14-310E-0023DC48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95D7EB-D51D-B6A0-5474-A750DAFD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30F6B0E-1957-999D-BDB6-4DF510F0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8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90848F-E234-68AC-1B2F-EE6659FE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2C49B4A-FACF-E1C8-22CA-18B48E6D7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19F1FF-C7E2-B526-F55D-F76C526E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1CC4F1-16B4-5975-D708-5400EB6B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0FDF42-2243-FC71-EF42-749CE23F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94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1030B7-AFA0-157A-85DB-DBE678ABC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B67CCD-ADAF-908F-7FBE-C171AFB7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64FD9F-B3A3-8322-F3EA-07AE99B6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5CC4D7-CD42-41DE-C0AC-B20CCD43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AC5461-A0A2-68AB-2AE0-5A93F08E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16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89D106-08A4-4A86-809B-7D0F59C1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9451A7-3070-773A-C72C-7CDB0429A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F88E18-1D62-87AB-AA71-9619DE48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86C933-57B1-05E0-4BA5-F909D0A1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80B8E7-6B2D-3361-5DDB-6CCB4B22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590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A167BA-1371-D65C-5F21-4988B66A1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2C023AF-FC04-3D7E-E8B7-8AB82E0F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7A2DB7-F4D4-AC1B-2AD3-F42028AA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BECFC3-4345-FDF5-5F3F-3838FA0D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42B377-F72E-D2BB-58A7-82110878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33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8697EB-12ED-2842-CADD-85B0E308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7C0B88-6285-0E25-D611-8D833537F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3C58E3-8544-2544-05F6-B9E6A7079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415083-8481-873D-CECF-94860DB7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0C65A-D090-78E5-F7E0-3C13FBEB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084066-3A98-A175-0562-D3475DF1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15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401B93-D0EB-B269-6957-7633D67B2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D19DC5-FAF9-04DB-71DE-F4BC44C4A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A10D5BD-F09C-897E-987E-89CE22968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BAE25A-52FD-F7DA-F7E5-4AD5DC4CD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CC2F318-C2AA-32B5-D697-966B5226E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122C04C-6CF0-213E-68D2-6052A98E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EE230C-9197-4652-A85A-6E073AF0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0146AEE-41A2-0A7A-7BFE-CDE3EEED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448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069360-5E30-9397-E6FD-2FF849A0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2C28C68-BFB4-81AC-2AB0-7B4946E9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EB19BCD-73A6-CCDB-A1A2-DB848C85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2A029C-3CC5-F92F-47E1-22DEDC56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49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44477E4-BEFE-7A4D-105A-C0A2C437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591782-AF27-2135-8A4E-DAC052EE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0AF364-73F2-C3AD-2E5A-3165D83C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7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E5D012-D52F-CC8A-2FAB-7A46525A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1DAEE57-4DFC-559F-835E-24DF54A9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992791-BF46-5BFE-F247-CA0D4944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5B69F4-408C-40A0-FFC0-FE1A090B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5248F3-4BA9-8DDD-91F9-A705AAB8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D631FD1-F79D-2D05-E829-533475DD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5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3D022-6FF8-A994-B577-FC845AF0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AC7B13D-F4B1-5653-44CA-8FD541BA5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0B6EF3D-582D-2E45-5F9E-327815952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2FAB65-13DC-3099-59C5-A4CE583C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0067FD-A85C-E4F7-642D-130AAFF13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D24FA3-AB18-ACAB-F022-0349F401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095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FD81ADD-05C7-EC19-E37A-459B5191E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5FB551-528F-801D-68F3-F1E6A157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4A4A1F-F162-2D81-7CD0-04E55C7F7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A91A6-E006-4D66-9E27-5E61C7E367D4}" type="datetimeFigureOut">
              <a:rPr lang="ko-KR" altLang="en-US" smtClean="0"/>
              <a:t>2026-03-10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DFA52E-87EA-8225-7752-1FA66DDF8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E90444-4C4E-8D5A-4638-32F84DA10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2DDD-7B91-450C-8F4A-7E9D3178895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926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8611D3-3F57-BAA6-2EA5-5DF22FB917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Advanced International</a:t>
            </a:r>
            <a:r>
              <a:rPr lang="ko-KR" altLang="en-US" dirty="0"/>
              <a:t> </a:t>
            </a:r>
            <a:r>
              <a:rPr lang="en-US" altLang="ko-KR" dirty="0"/>
              <a:t>Marketing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E41E79-7F03-2990-6915-250C18BB5F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Lecture 1</a:t>
            </a:r>
          </a:p>
          <a:p>
            <a:endParaRPr lang="en-US" altLang="ko-KR" dirty="0"/>
          </a:p>
          <a:p>
            <a:r>
              <a:rPr lang="en-US" altLang="ko-KR" dirty="0"/>
              <a:t>March 12, 2026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829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0F53256-9083-BB6D-D061-8408A9C5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332509"/>
            <a:ext cx="10104581" cy="56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C0121C3-E626-71BD-3B36-64BD78D6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350982"/>
            <a:ext cx="10132290" cy="58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5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A8FB005-CC40-CE42-609E-575B0870A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609600"/>
            <a:ext cx="9910618" cy="528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593BD8-CC4E-76FC-20F2-3EE2557A7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3" y="498763"/>
            <a:ext cx="9827491" cy="578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4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D689C-045E-9F2D-9DE3-CEB6D25FF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28822C-ACB6-1FC0-0F99-84737F35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508001"/>
            <a:ext cx="9956800" cy="56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4AC3D-92D7-53D9-5D22-27890BAA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52E56E-F3F4-6812-A87D-7784A7B4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424873"/>
            <a:ext cx="10510981" cy="55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4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7F708B-F52A-97A9-546F-FE005AFF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V. Case Study: APR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7B54C5-13EE-869A-3D62-B644108F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15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68A383-CF46-FA40-0FDC-BD527ECB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1" y="0"/>
            <a:ext cx="11360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0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81654E-8A02-6B08-AFA1-65CC1738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7CB963-E62F-3D79-C3D8-30436AB28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96242A-7D16-DBA4-227C-F667015C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" y="110836"/>
            <a:ext cx="11582401" cy="66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Company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APR Corp founded in Korea</a:t>
            </a:r>
          </a:p>
          <a:p>
            <a:r>
              <a:t>Flagship brand: Medicube</a:t>
            </a:r>
          </a:p>
          <a:p>
            <a:r>
              <a:t>Focus on beauty technology + skincare</a:t>
            </a:r>
          </a:p>
          <a:p>
            <a:r>
              <a:t>Rapid global expansion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3A7D92-AEED-7BC1-E845-9AA5D846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7EF676-E912-AB43-F9E1-B2857CB3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altLang="ko-KR" dirty="0"/>
              <a:t>Syllabus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What is Marketing ? </a:t>
            </a:r>
          </a:p>
          <a:p>
            <a:pPr marL="571500" indent="-571500">
              <a:buAutoNum type="romanUcPeriod"/>
            </a:pPr>
            <a:r>
              <a:rPr lang="en-US" altLang="ko-KR" dirty="0"/>
              <a:t>Process of Marketing Management</a:t>
            </a:r>
          </a:p>
          <a:p>
            <a:pPr marL="571500" indent="-571500">
              <a:buFont typeface="Arial" panose="020B0604020202020204" pitchFamily="34" charset="0"/>
              <a:buAutoNum type="romanUcPeriod"/>
            </a:pPr>
            <a:r>
              <a:rPr lang="en-US" altLang="ko-KR" dirty="0"/>
              <a:t>Examples of Successes and Failures in the Marketing</a:t>
            </a:r>
          </a:p>
          <a:p>
            <a:pPr marL="571500" indent="-571500">
              <a:buFont typeface="Arial" panose="020B0604020202020204" pitchFamily="34" charset="0"/>
              <a:buAutoNum type="romanUcPeriod"/>
            </a:pPr>
            <a:r>
              <a:rPr lang="en-US" altLang="ko-KR"/>
              <a:t>Case Study: APR </a:t>
            </a:r>
            <a:endParaRPr lang="en-US" altLang="ko-KR" dirty="0"/>
          </a:p>
          <a:p>
            <a:pPr marL="571500" indent="-571500">
              <a:buAutoNum type="romanUcPeriod"/>
            </a:pPr>
            <a:r>
              <a:rPr lang="en-US" altLang="ko-KR" dirty="0"/>
              <a:t>Q&amp;A and Quizzes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2459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APR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Revenue growth driven by exports</a:t>
            </a:r>
          </a:p>
          <a:p>
            <a:r>
              <a:t>Strong presence in US and Asia</a:t>
            </a:r>
          </a:p>
          <a:p>
            <a:r>
              <a:t>Digital-first brand strategy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K‑Beauty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Global popularity of Korean cosmetics</a:t>
            </a:r>
          </a:p>
          <a:p>
            <a:r>
              <a:t>Innovation in skincare routines</a:t>
            </a:r>
          </a:p>
          <a:p>
            <a:r>
              <a:t>Digital marketing leadership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International Marketing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STP Analysis</a:t>
            </a:r>
          </a:p>
          <a:p>
            <a:r>
              <a:t>4P Marketing Mix</a:t>
            </a:r>
          </a:p>
          <a:p>
            <a:r>
              <a:t>Global Strategy</a:t>
            </a:r>
          </a:p>
          <a:p>
            <a:r>
              <a:t>Entry Strategy</a:t>
            </a:r>
          </a:p>
          <a:p>
            <a:r>
              <a:t>Competitive Positioning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Global Cosmetic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Global skincare market growing rapidly</a:t>
            </a:r>
          </a:p>
          <a:p>
            <a:r>
              <a:t>Demand for anti‑aging products</a:t>
            </a:r>
          </a:p>
          <a:p>
            <a:r>
              <a:t>Influence of social media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Key Competitors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Amorepacific</a:t>
            </a:r>
          </a:p>
          <a:p>
            <a:r>
              <a:t>LG Household &amp; Health Care</a:t>
            </a:r>
          </a:p>
          <a:p>
            <a:r>
              <a:t>Shiseido</a:t>
            </a:r>
          </a:p>
          <a:p>
            <a:r>
              <a:t>Estée Lauder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Competitive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Traditional brands rely on retail distribution</a:t>
            </a:r>
          </a:p>
          <a:p>
            <a:r>
              <a:t>APR relies on digital platforms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Gen Z digital consumers</a:t>
            </a:r>
          </a:p>
          <a:p>
            <a:r>
              <a:t>Millennials seeking anti‑aging</a:t>
            </a:r>
          </a:p>
          <a:p>
            <a:r>
              <a:t>Beauty technology enthusiasts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Digital-native consumers</a:t>
            </a:r>
          </a:p>
          <a:p>
            <a:r>
              <a:t>International skincare users</a:t>
            </a:r>
          </a:p>
          <a:p>
            <a:r>
              <a:t>Online beauty shoppers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Clinical skincare</a:t>
            </a:r>
          </a:p>
          <a:p>
            <a:r>
              <a:t>Technology-driven beauty</a:t>
            </a:r>
          </a:p>
          <a:p>
            <a:r>
              <a:t>Affordable premium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Product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Skincare products</a:t>
            </a:r>
          </a:p>
          <a:p>
            <a:r>
              <a:t>Beauty devices</a:t>
            </a:r>
          </a:p>
          <a:p>
            <a:r>
              <a:t>Integrated beauty ecosystem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CC316E-6A80-A31D-27B3-65577E60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I. Syllabus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1DD6724-EA7D-8110-408C-C49CDF77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8140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Product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Medicube Zero Pore Pads</a:t>
            </a:r>
          </a:p>
          <a:p>
            <a:r>
              <a:t>AGE‑R beauty devices</a:t>
            </a:r>
          </a:p>
          <a:p>
            <a:r>
              <a:t>Dermatology-inspired formulations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Pricing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Mid-premium pricing</a:t>
            </a:r>
          </a:p>
          <a:p>
            <a:r>
              <a:t>More affordable than luxury brands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Distribution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Amazon</a:t>
            </a:r>
          </a:p>
          <a:p>
            <a:r>
              <a:t>TikTok Shop</a:t>
            </a:r>
          </a:p>
          <a:p>
            <a:r>
              <a:t>Global e-commerce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Retail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Ulta Beauty in the US</a:t>
            </a:r>
          </a:p>
          <a:p>
            <a:r>
              <a:t>Don Quijote in Japan</a:t>
            </a:r>
          </a:p>
          <a:p>
            <a:r>
              <a:t>Hybrid online-offline model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Promotion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Influencer marketing</a:t>
            </a:r>
          </a:p>
          <a:p>
            <a:r>
              <a:t>TikTok viral campaigns</a:t>
            </a:r>
          </a:p>
          <a:p>
            <a:r>
              <a:t>Celebrity endorsements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Digital Marketing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High social media engagement</a:t>
            </a:r>
          </a:p>
          <a:p>
            <a:r>
              <a:t>Fast product trend adoption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Global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Mostly standardized products</a:t>
            </a:r>
          </a:p>
          <a:p>
            <a:r>
              <a:t>Localized marketing content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Market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Regional influencers</a:t>
            </a:r>
          </a:p>
          <a:p>
            <a:r>
              <a:t>Language localization</a:t>
            </a:r>
          </a:p>
          <a:p>
            <a:r>
              <a:t>Local distribution partners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International Entry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Cross-border e-commerce</a:t>
            </a:r>
          </a:p>
          <a:p>
            <a:r>
              <a:t>Social media testing</a:t>
            </a:r>
          </a:p>
          <a:p>
            <a:r>
              <a:t>Retail partnerships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Beauty device innovation</a:t>
            </a:r>
          </a:p>
          <a:p>
            <a:r>
              <a:t>Digital-first marketing</a:t>
            </a:r>
          </a:p>
          <a:p>
            <a:r>
              <a:t>Strong brand storytelling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422D4-7C79-376B-F34D-5133C54C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II. What is marketing 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9A23B4-7558-E82F-E579-52C372016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42919"/>
            <a:ext cx="10180782" cy="44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95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Competitor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APR: digital-first</a:t>
            </a:r>
          </a:p>
          <a:p>
            <a:r>
              <a:t>Traditional brands: retail-focused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Amorepacific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Luxury brands</a:t>
            </a:r>
          </a:p>
          <a:p>
            <a:r>
              <a:t>Department store distribution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Shiseido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Premium skincare</a:t>
            </a:r>
          </a:p>
          <a:p>
            <a:r>
              <a:t>Strong R&amp;D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Estée Lauder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Global prestige beauty brands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for APR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Regulatory issues</a:t>
            </a:r>
          </a:p>
          <a:p>
            <a:r>
              <a:t>Dependence on viral marketing</a:t>
            </a:r>
          </a:p>
          <a:p>
            <a:r>
              <a:t>Rising competition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Global expansion</a:t>
            </a:r>
          </a:p>
          <a:p>
            <a:r>
              <a:t>Beauty device innovation</a:t>
            </a:r>
          </a:p>
          <a:p>
            <a:r>
              <a:t>AI skincare personalization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Why has APR grown quickly globally?</a:t>
            </a:r>
          </a:p>
          <a:p>
            <a:r>
              <a:t>Is the beauty device model sustainable?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APR represents the new generation of global K-beauty companies</a:t>
            </a:r>
          </a:p>
          <a:p>
            <a:r>
              <a:t>Digital marketing drives international success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C9F5AA-124F-13BA-E150-8E668FE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VI. Q&amp;A and Quizzes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1EF53F-0275-E734-8CC4-A2BEEC23D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08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5B8B0C4-844F-40F3-BDC7-250756B0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436098"/>
            <a:ext cx="1014280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6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C0EC2A-BC70-E120-EA86-02820ED2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341745"/>
            <a:ext cx="10958731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34ADF2C-773F-7607-AE31-D686BAB8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829994"/>
            <a:ext cx="10156874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7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40813-F877-A21B-C646-C6EC28F1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III. Process of Marketing Management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95FE6A-70C7-0532-6A8B-47F8326CF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((R-&gt; STP-&gt; MM-&gt; I-&gt; C))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/>
              <a:t>R: Research (March Research)</a:t>
            </a:r>
          </a:p>
          <a:p>
            <a:endParaRPr lang="en-US" altLang="ko-KR" dirty="0"/>
          </a:p>
          <a:p>
            <a:r>
              <a:rPr lang="en-US" altLang="ko-KR" dirty="0"/>
              <a:t>STP: Segmentation, targeting, and positioning</a:t>
            </a:r>
          </a:p>
          <a:p>
            <a:endParaRPr lang="en-US" altLang="ko-KR" dirty="0"/>
          </a:p>
          <a:p>
            <a:r>
              <a:rPr lang="en-US" altLang="ko-KR" dirty="0"/>
              <a:t>MM: Marketing Mix (popularly known as the four P’s (product, price, place, and  promotion.))</a:t>
            </a:r>
          </a:p>
          <a:p>
            <a:endParaRPr lang="en-US" altLang="ko-KR" dirty="0"/>
          </a:p>
          <a:p>
            <a:r>
              <a:rPr lang="en-US" altLang="ko-KR" dirty="0"/>
              <a:t>I : Implementation</a:t>
            </a:r>
          </a:p>
          <a:p>
            <a:endParaRPr lang="en-US" altLang="ko-KR" dirty="0"/>
          </a:p>
          <a:p>
            <a:r>
              <a:rPr lang="en-US" altLang="ko-KR" dirty="0"/>
              <a:t>C: Control (getting feedback, evaluating results, and revising or improving STP strategy and MM tactics)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99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73B1E5-C192-8C77-2C47-F5291B61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V. Examples of Successes and Failures in the Marketing </a:t>
            </a:r>
            <a:endParaRPr lang="ko-KR" altLang="en-US" sz="36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770180-A2B4-EECF-BCF9-33276CC09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94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474</Words>
  <Application>Microsoft Office PowerPoint</Application>
  <PresentationFormat>와이드스크린</PresentationFormat>
  <Paragraphs>137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1" baseType="lpstr">
      <vt:lpstr>맑은 고딕</vt:lpstr>
      <vt:lpstr>Arial</vt:lpstr>
      <vt:lpstr>Office 테마</vt:lpstr>
      <vt:lpstr>Advanced International Marketing</vt:lpstr>
      <vt:lpstr>Contents</vt:lpstr>
      <vt:lpstr>I. Syllabus</vt:lpstr>
      <vt:lpstr>II. What is marketing ?</vt:lpstr>
      <vt:lpstr>PowerPoint 프레젠테이션</vt:lpstr>
      <vt:lpstr>PowerPoint 프레젠테이션</vt:lpstr>
      <vt:lpstr>PowerPoint 프레젠테이션</vt:lpstr>
      <vt:lpstr>III. Process of Marketing Management</vt:lpstr>
      <vt:lpstr>V. Examples of Successes and Failures in the Marketing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V. Case Study: APR</vt:lpstr>
      <vt:lpstr>PowerPoint 프레젠테이션</vt:lpstr>
      <vt:lpstr>PowerPoint 프레젠테이션</vt:lpstr>
      <vt:lpstr>Company Overview</vt:lpstr>
      <vt:lpstr>APR Growth</vt:lpstr>
      <vt:lpstr>K‑Beauty Industry</vt:lpstr>
      <vt:lpstr>International Marketing Framework</vt:lpstr>
      <vt:lpstr>Global Cosmetic Market</vt:lpstr>
      <vt:lpstr>Key Competitors</vt:lpstr>
      <vt:lpstr>Competitive Landscape</vt:lpstr>
      <vt:lpstr>Segmentation</vt:lpstr>
      <vt:lpstr>Target Market</vt:lpstr>
      <vt:lpstr>Positioning</vt:lpstr>
      <vt:lpstr>Product Strategy</vt:lpstr>
      <vt:lpstr>Product Example</vt:lpstr>
      <vt:lpstr>Pricing Strategy</vt:lpstr>
      <vt:lpstr>Distribution Strategy</vt:lpstr>
      <vt:lpstr>Retail Expansion</vt:lpstr>
      <vt:lpstr>Promotion Strategy</vt:lpstr>
      <vt:lpstr>Digital Marketing Advantage</vt:lpstr>
      <vt:lpstr>Global Strategy</vt:lpstr>
      <vt:lpstr>Market Adaptation</vt:lpstr>
      <vt:lpstr>International Entry Strategy</vt:lpstr>
      <vt:lpstr>Competitive Advantage</vt:lpstr>
      <vt:lpstr>Competitor Comparison</vt:lpstr>
      <vt:lpstr>Amorepacific Strategy</vt:lpstr>
      <vt:lpstr>Shiseido Strategy</vt:lpstr>
      <vt:lpstr>Estée Lauder Strategy</vt:lpstr>
      <vt:lpstr>Challenges for APR</vt:lpstr>
      <vt:lpstr>Future Opportunities</vt:lpstr>
      <vt:lpstr>Discussion Questions</vt:lpstr>
      <vt:lpstr>Conclusion</vt:lpstr>
      <vt:lpstr>VI. Q&amp;A and Quizzes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석태 김</dc:creator>
  <cp:lastModifiedBy>석태 김</cp:lastModifiedBy>
  <cp:revision>6</cp:revision>
  <cp:lastPrinted>2026-03-10T10:07:07Z</cp:lastPrinted>
  <dcterms:created xsi:type="dcterms:W3CDTF">2025-09-01T14:33:22Z</dcterms:created>
  <dcterms:modified xsi:type="dcterms:W3CDTF">2026-03-11T10:31:11Z</dcterms:modified>
</cp:coreProperties>
</file>