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4" r:id="rId4"/>
    <p:sldId id="325" r:id="rId5"/>
    <p:sldId id="315" r:id="rId6"/>
    <p:sldId id="326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04" r:id="rId17"/>
    <p:sldId id="258" r:id="rId18"/>
    <p:sldId id="283" r:id="rId19"/>
    <p:sldId id="305" r:id="rId20"/>
    <p:sldId id="284" r:id="rId21"/>
    <p:sldId id="306" r:id="rId22"/>
    <p:sldId id="285" r:id="rId23"/>
    <p:sldId id="307" r:id="rId24"/>
    <p:sldId id="286" r:id="rId25"/>
    <p:sldId id="308" r:id="rId26"/>
    <p:sldId id="287" r:id="rId27"/>
    <p:sldId id="309" r:id="rId28"/>
    <p:sldId id="310" r:id="rId29"/>
    <p:sldId id="288" r:id="rId30"/>
    <p:sldId id="289" r:id="rId31"/>
    <p:sldId id="311" r:id="rId32"/>
    <p:sldId id="290" r:id="rId33"/>
    <p:sldId id="312" r:id="rId34"/>
    <p:sldId id="292" r:id="rId35"/>
    <p:sldId id="313" r:id="rId36"/>
    <p:sldId id="295" r:id="rId37"/>
    <p:sldId id="293" r:id="rId38"/>
    <p:sldId id="294" r:id="rId39"/>
    <p:sldId id="296" r:id="rId40"/>
    <p:sldId id="297" r:id="rId41"/>
    <p:sldId id="299" r:id="rId42"/>
    <p:sldId id="300" r:id="rId43"/>
    <p:sldId id="301" r:id="rId44"/>
    <p:sldId id="302" r:id="rId45"/>
    <p:sldId id="303" r:id="rId46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2D009-8D5E-9F18-9718-04B8EE3B5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A92A65-C1BF-4D31-62C5-9F3A5962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08FE5F-790D-992A-1FFB-1CEBDA35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5E0FBB-60F8-7D3A-EA07-8FB85A50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270187-1CB1-F0ED-B321-25B7A559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599A8E-1B6C-6A96-1478-F179D17C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625610-1B7F-EE98-EF4E-3A69E024B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656C8C-DB81-B396-45F9-5C3A87D0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FA72C1-7FD5-F902-C917-7AE27743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F8D6DC-226C-51CD-8CBC-52D5A62E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63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F152731-B267-C302-D145-E3F1C5F16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A4E44E-2770-EB85-4148-26D5C7AB4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6757AF-8B60-F2F9-23B1-68C7CEC6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199833-F42B-4304-DAF5-1DACFA57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5D2CF1-B903-7209-E205-BBE7A625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35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0BE922-7A54-CB49-1BA7-03BF85E1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354A51-C92A-170A-09EC-B45375E16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260B80-B1F7-45BC-23A1-B7F8BFD1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B8A389-3766-3802-D152-CBFEC11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50948D-1E78-56FF-F660-4BD5137C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12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059A2C-DF51-9258-4E34-B8F5B34A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51E5D3-989E-BDBC-26E4-F05F6056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BC4B5D-0E29-A5F5-3398-3155A43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8D5A82-AEA9-1665-7F07-D7F96085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CC8DAD-B793-2354-DA9B-36F95058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06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FD1105-97AD-26EF-C65E-ADFEBDA5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AEBBAA-97F2-44D1-F534-6DA83A89B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2FACB5-214F-3531-E39C-7DE0A9A1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594A16-142F-42C2-971F-7450411C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6A58A4-CE02-0EE7-AE72-06F87343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559CAE-745C-23A1-DBA3-386B21FF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91455-E43B-EC44-524D-AB72DC04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E5B96-59CE-4EF9-FBAC-0C5C4732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807EBE-674E-B603-4DE6-25B3FF8F7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A73334E-781C-3111-6D68-78029C345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954DA1D-93CC-CA7C-7E21-5E6A7CCE7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76B2A3-4A93-1AA5-1877-109B0B65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0788B9-DA8E-EDD7-3306-3F44CEE0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B286E4-F38A-6E78-C859-AD09DBF1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9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6F636-32CC-845F-3771-BC36D7C9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D38190-047F-60ED-2928-2B07AD5F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EFF6BE-22B4-CAAF-5B4F-5DFCE190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C252E1-DA1B-2265-0285-19379AFA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5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3637036-74FB-366E-0EF1-1CB226B8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24B67A-3777-A838-FC9E-46D1ABA3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47C8C9-4755-020A-ECC2-8DEA8D76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6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313B53-29ED-20E8-5D23-95FC823A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4488A3-C22D-3A85-3199-2614CAE8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7A8C20-50ED-BCC6-4291-6ABC8C13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EC40A6-3D74-402B-4DC5-BB3A356B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99B66A-59B4-AFE4-6D83-04142A24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9BCA41-AF3F-9600-D00C-E6BECF92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90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45031F-8A8D-4D01-36D1-2E972B18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81B4B0-003F-A0D7-7D2B-36B1AA131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583124-4412-5D00-A546-7D2D1A94C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6B8A5D-05D6-D19A-EA24-E3F21369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A3B17D-5F4D-6FE0-8E00-3D8B783C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F80933-5B7A-7A71-C3EC-888A2360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53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85951F6-82C4-11B0-174B-102072BA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15E5B5-FA6E-035C-EB78-7B59C569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1CE852-C45F-DBBD-9EBF-13A4FD024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4B657-B7C9-4976-84B1-439D45B047A2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D3AFE9-E0C1-36E3-8FB0-BBD1BBB6E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ACEC89-5288-D21A-B685-5F9F6B32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8BCBF-09F4-44F9-8976-0C458CFDA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83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78BC6-A3F3-E34C-52F1-71ADC61CF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International Marketing Management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200684C-F195-866F-82F0-90EDFA355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Class 7</a:t>
            </a:r>
          </a:p>
          <a:p>
            <a:r>
              <a:rPr lang="en-US" altLang="ko-KR"/>
              <a:t>April 15, 2026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41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30188"/>
            <a:ext cx="11102008" cy="64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0" y="208722"/>
            <a:ext cx="111914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48478"/>
            <a:ext cx="11429999" cy="63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61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17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74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7C17-17BF-719B-A098-05B53E0A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8A8AE0-3CFB-B6A3-CCE7-8E2864B9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II</a:t>
            </a:r>
            <a:r>
              <a:rPr lang="en-US" altLang="ko-KR" sz="2000" dirty="0" smtClean="0"/>
              <a:t>. </a:t>
            </a:r>
            <a:r>
              <a:rPr lang="en-US" altLang="ko-KR" sz="2000" dirty="0"/>
              <a:t>Examples of Marketing Failures by the Global Firms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AB936C4-391A-F6C1-C90D-610174C5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2" y="1487055"/>
            <a:ext cx="9204030" cy="241992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C4956F6-4DC3-D728-36B3-711F6FF54E5B}"/>
              </a:ext>
            </a:extLst>
          </p:cNvPr>
          <p:cNvSpPr/>
          <p:nvPr/>
        </p:nvSpPr>
        <p:spPr>
          <a:xfrm>
            <a:off x="1090354" y="2918691"/>
            <a:ext cx="45719" cy="64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CCCF90-D02E-F2BA-363D-85E4E8438A3D}"/>
              </a:ext>
            </a:extLst>
          </p:cNvPr>
          <p:cNvSpPr/>
          <p:nvPr/>
        </p:nvSpPr>
        <p:spPr>
          <a:xfrm>
            <a:off x="2364509" y="2983345"/>
            <a:ext cx="7740073" cy="720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72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94C576-43F0-846F-E7B4-06C5A34E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I. Examples of Marketing Failures by the Global Firms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12C26C-1532-AB52-4C31-F45A76AB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2" y="1487055"/>
            <a:ext cx="9204030" cy="24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8CD11DE-2A21-E2CB-5119-3C4AC5D7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0" y="269332"/>
            <a:ext cx="8326012" cy="19104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4160E3E-5DCA-8FF7-5DDE-866FF051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0" y="3230218"/>
            <a:ext cx="8154538" cy="144800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4807427-20CC-AE75-C76A-E6D95634423F}"/>
              </a:ext>
            </a:extLst>
          </p:cNvPr>
          <p:cNvSpPr/>
          <p:nvPr/>
        </p:nvSpPr>
        <p:spPr>
          <a:xfrm>
            <a:off x="895927" y="1570182"/>
            <a:ext cx="7693891" cy="7204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C59A2F5-7CE1-CF1F-1D8C-3B0F9E69DDEE}"/>
              </a:ext>
            </a:extLst>
          </p:cNvPr>
          <p:cNvSpPr/>
          <p:nvPr/>
        </p:nvSpPr>
        <p:spPr>
          <a:xfrm>
            <a:off x="895927" y="4350327"/>
            <a:ext cx="7241309" cy="6557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95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5E181-6B78-B9CA-BE80-46801DEF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7DB2D44-DFB9-78B8-4285-339F20E7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0" y="269332"/>
            <a:ext cx="8326012" cy="19104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65194C0-194D-1425-F445-78D04C53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0" y="3230218"/>
            <a:ext cx="8154538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6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93995-ACEF-10D6-7523-EB0F9F87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05DFB1-42C0-6E07-11A2-9EF756A3A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altLang="ko-KR" dirty="0" smtClean="0"/>
              <a:t>A Case Study: APR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en-US" altLang="ko-KR" dirty="0" smtClean="0"/>
              <a:t>a leading Korean Cosmetic Firm)</a:t>
            </a:r>
          </a:p>
          <a:p>
            <a:pPr marL="571500" indent="-571500">
              <a:buAutoNum type="romanUcPeriod"/>
            </a:pPr>
            <a:r>
              <a:rPr lang="en-US" altLang="ko-KR" dirty="0" smtClean="0"/>
              <a:t>Examples </a:t>
            </a:r>
            <a:r>
              <a:rPr lang="en-US" altLang="ko-KR" dirty="0"/>
              <a:t>of Marketing Failures by the Global Firms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Lessons from the Failures 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Quiz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25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4ED0-8A99-F51F-B090-B86A1EDC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BBBF8DA-62A7-2E70-1FD8-C0F37F34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3" y="467768"/>
            <a:ext cx="8459381" cy="15813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F5900E-3FB9-BCE2-9F93-CA7B63DE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3" y="2877880"/>
            <a:ext cx="8249801" cy="161947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B73E63E-1416-AA49-D576-51624475DD2E}"/>
              </a:ext>
            </a:extLst>
          </p:cNvPr>
          <p:cNvSpPr/>
          <p:nvPr/>
        </p:nvSpPr>
        <p:spPr>
          <a:xfrm>
            <a:off x="434673" y="1533236"/>
            <a:ext cx="7360818" cy="434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096F545-0911-3440-573E-B7D74DEA08D7}"/>
              </a:ext>
            </a:extLst>
          </p:cNvPr>
          <p:cNvSpPr/>
          <p:nvPr/>
        </p:nvSpPr>
        <p:spPr>
          <a:xfrm>
            <a:off x="637309" y="3925455"/>
            <a:ext cx="7416800" cy="5541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0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85EA-E4A2-5308-6E06-2C73C4CF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C678B4E-47B5-FC5E-C4CA-46F198A7D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3" y="467768"/>
            <a:ext cx="8459381" cy="15813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295129B-149E-027C-AD1F-F6AF8A91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3" y="2877880"/>
            <a:ext cx="8249801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9721-2942-3DA2-5303-DD500149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254192-37E1-CFCE-01CE-BE1EE7A8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0" y="478165"/>
            <a:ext cx="8573696" cy="15051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6867EC-E4F5-E9F3-0350-EA150DAF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2" y="2711046"/>
            <a:ext cx="7992590" cy="1657581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201E17E-F068-B036-E1EE-62275561BD77}"/>
              </a:ext>
            </a:extLst>
          </p:cNvPr>
          <p:cNvSpPr/>
          <p:nvPr/>
        </p:nvSpPr>
        <p:spPr>
          <a:xfrm>
            <a:off x="471055" y="1542473"/>
            <a:ext cx="6825672" cy="5172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BC19EB8-0D06-EFC0-F1C7-6CDC580BD6A7}"/>
              </a:ext>
            </a:extLst>
          </p:cNvPr>
          <p:cNvSpPr/>
          <p:nvPr/>
        </p:nvSpPr>
        <p:spPr>
          <a:xfrm>
            <a:off x="471055" y="3870036"/>
            <a:ext cx="5624945" cy="3417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7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F7EBB-1059-10A7-D34F-95C9E258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9478CB-720F-E4DC-B1D3-7A479491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0" y="478165"/>
            <a:ext cx="8573696" cy="15051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4A9327-3BA1-24CF-E568-2182596A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2" y="2711046"/>
            <a:ext cx="7992590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C001-C8CB-AB81-D9CB-0B6B31B8C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870863-9F49-FBFB-F9E5-FE602901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3" y="554790"/>
            <a:ext cx="8268854" cy="16290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22AC34-27D6-1934-5F46-4C5EB047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0" y="2652604"/>
            <a:ext cx="8487960" cy="1552792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D233E58-E6F1-75AF-7629-FC4CACB449B1}"/>
              </a:ext>
            </a:extLst>
          </p:cNvPr>
          <p:cNvSpPr/>
          <p:nvPr/>
        </p:nvSpPr>
        <p:spPr>
          <a:xfrm>
            <a:off x="785091" y="1727200"/>
            <a:ext cx="5310909" cy="2770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D13E829-6206-F007-8340-3479B0BBE06D}"/>
              </a:ext>
            </a:extLst>
          </p:cNvPr>
          <p:cNvSpPr/>
          <p:nvPr/>
        </p:nvSpPr>
        <p:spPr>
          <a:xfrm>
            <a:off x="868218" y="3740727"/>
            <a:ext cx="7139709" cy="2770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591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58B63-57AA-81F9-E041-02789B6A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0AB9D6-415F-7548-49B3-6E24D9F6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3" y="554790"/>
            <a:ext cx="8268854" cy="16290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7F08EB-C362-4476-68D1-281E5AF37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0" y="2652604"/>
            <a:ext cx="8487960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7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48124-D78E-DC5C-A5E0-5C1DE0D3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04A0B9-5722-293E-0D50-FCC3C2FB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6" y="749623"/>
            <a:ext cx="8240275" cy="1571844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8B687A8-CC20-5B5F-EBD2-711A4BFC05FF}"/>
              </a:ext>
            </a:extLst>
          </p:cNvPr>
          <p:cNvSpPr/>
          <p:nvPr/>
        </p:nvSpPr>
        <p:spPr>
          <a:xfrm>
            <a:off x="683491" y="1801091"/>
            <a:ext cx="6530109" cy="2586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81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63BE8-8D0A-8643-C7E7-1FFF47925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D921F3-7750-BB0B-93D2-C4B2CA76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6" y="749623"/>
            <a:ext cx="8240275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1B00-14E0-1212-7BF0-331890E17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FC27538-6B93-F640-9C22-52DB8DF0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61" y="559587"/>
            <a:ext cx="8411749" cy="5258534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FC064DC-405B-721B-B5CF-686F2C0BF5D1}"/>
              </a:ext>
            </a:extLst>
          </p:cNvPr>
          <p:cNvSpPr/>
          <p:nvPr/>
        </p:nvSpPr>
        <p:spPr>
          <a:xfrm>
            <a:off x="1237673" y="1754909"/>
            <a:ext cx="6410036" cy="286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8A29EC7-D097-C6F4-2E4E-E2BC678B14A9}"/>
              </a:ext>
            </a:extLst>
          </p:cNvPr>
          <p:cNvSpPr/>
          <p:nvPr/>
        </p:nvSpPr>
        <p:spPr>
          <a:xfrm>
            <a:off x="1237673" y="3537527"/>
            <a:ext cx="6761018" cy="286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8A2E510-B611-C55A-40B4-8E51A304B67C}"/>
              </a:ext>
            </a:extLst>
          </p:cNvPr>
          <p:cNvSpPr/>
          <p:nvPr/>
        </p:nvSpPr>
        <p:spPr>
          <a:xfrm>
            <a:off x="1376218" y="5338618"/>
            <a:ext cx="6964218" cy="286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61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A1695-B794-2FEC-8FDA-46E47DF1A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B9EF87-9CCA-7946-241A-AC8426FC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61" y="559587"/>
            <a:ext cx="841174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I. </a:t>
            </a:r>
            <a:r>
              <a:rPr lang="en-US" altLang="ko-KR" sz="3200" dirty="0"/>
              <a:t>A Case Study: APR (a leading Korean Cosmetic Firm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569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B921-971E-86BD-AA6E-6B98013E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436BDB-CBC1-1FA3-B938-CA055695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8" y="354813"/>
            <a:ext cx="9930100" cy="5058481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F89A1FD-F812-F496-04D0-72576BAA43A4}"/>
              </a:ext>
            </a:extLst>
          </p:cNvPr>
          <p:cNvSpPr/>
          <p:nvPr/>
        </p:nvSpPr>
        <p:spPr>
          <a:xfrm>
            <a:off x="868218" y="1431636"/>
            <a:ext cx="7490691" cy="3694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1A4C255-71F1-B805-129E-8D4760CD529F}"/>
              </a:ext>
            </a:extLst>
          </p:cNvPr>
          <p:cNvSpPr/>
          <p:nvPr/>
        </p:nvSpPr>
        <p:spPr>
          <a:xfrm>
            <a:off x="868218" y="3260436"/>
            <a:ext cx="8571346" cy="3694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6C52E06-CDAD-E4DF-96A9-4F831AF2B8C1}"/>
              </a:ext>
            </a:extLst>
          </p:cNvPr>
          <p:cNvSpPr/>
          <p:nvPr/>
        </p:nvSpPr>
        <p:spPr>
          <a:xfrm>
            <a:off x="757382" y="5043055"/>
            <a:ext cx="8571346" cy="383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06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BD334-2E93-5B5F-C718-8B3A9F65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FD98EF-BF36-AADF-DE4A-FDD111FC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8" y="354813"/>
            <a:ext cx="9930100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3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C34F4-ED12-6870-46E2-2A4EC7E3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C0174A-01E6-15DB-496B-B7CCBEE4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4" y="556402"/>
            <a:ext cx="8326012" cy="3821634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E95E2C6-B945-0367-A225-867B8DA1CB7F}"/>
              </a:ext>
            </a:extLst>
          </p:cNvPr>
          <p:cNvSpPr/>
          <p:nvPr/>
        </p:nvSpPr>
        <p:spPr>
          <a:xfrm>
            <a:off x="923636" y="1902691"/>
            <a:ext cx="6724073" cy="2586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8A9F231-FEA9-582D-2784-78FDB4024BCE}"/>
              </a:ext>
            </a:extLst>
          </p:cNvPr>
          <p:cNvSpPr/>
          <p:nvPr/>
        </p:nvSpPr>
        <p:spPr>
          <a:xfrm>
            <a:off x="923636" y="3906982"/>
            <a:ext cx="6816437" cy="2586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96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085CB-8FC3-4EF2-3F84-4964D439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90FAF2-FB01-E80A-9A0A-4C3F825C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4" y="556402"/>
            <a:ext cx="8326012" cy="38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70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9226-B7C5-B692-BEB9-DE734468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4FBB38-6C11-F298-CABD-B4A3BDCA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6" y="415827"/>
            <a:ext cx="8192643" cy="347711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F094482-E160-7B9B-A5D8-8178E5951A64}"/>
              </a:ext>
            </a:extLst>
          </p:cNvPr>
          <p:cNvSpPr/>
          <p:nvPr/>
        </p:nvSpPr>
        <p:spPr>
          <a:xfrm>
            <a:off x="632696" y="1524000"/>
            <a:ext cx="7578431" cy="3694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88C990B-96A2-D6CA-8777-9B22A2BDF4F6}"/>
              </a:ext>
            </a:extLst>
          </p:cNvPr>
          <p:cNvSpPr/>
          <p:nvPr/>
        </p:nvSpPr>
        <p:spPr>
          <a:xfrm>
            <a:off x="632696" y="3343564"/>
            <a:ext cx="5851231" cy="3694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38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DD838-8756-02AA-4133-7F89DED8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66BD33-3BBF-EC18-21E8-F58E7ED9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6" y="415827"/>
            <a:ext cx="8192643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58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20C9D7-DF02-1FE9-2594-591244BA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Korean Cases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EE8872-86D6-1B33-6250-A48D3B9D5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228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2C938-102B-4B7B-89DA-EC65B8CB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E07F1C-5AFB-C334-9EDB-252090F3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380574"/>
            <a:ext cx="9674671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4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6A71-DA83-E453-D49C-A2C04A96F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80F7F0B-D3F0-6B7F-14C7-3309598E8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323416"/>
            <a:ext cx="9782319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6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7AFF-C4C6-4BC9-0B2D-1CA23B26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92CC5D-C981-677D-6378-86E1DC0C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581891"/>
            <a:ext cx="9932876" cy="49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" y="100427"/>
            <a:ext cx="12023035" cy="67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2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C818-9006-944A-9D90-EA90A310A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9EF90D-F665-3520-B168-8A755538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554182"/>
            <a:ext cx="10076873" cy="48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6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3B2797-B2D1-1F60-D8E1-A72AEEAB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China Cases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D9EB98-1515-369F-A5A0-B4E550AA4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28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FD98164-FDD1-DE80-AE9D-814F0897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471074"/>
            <a:ext cx="9439703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9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ABAE-F6AA-8323-D9B9-56CA7D85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B7383B-EDC8-0754-49BC-F72ED287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85364"/>
            <a:ext cx="9638139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8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9F375-7167-7662-52E2-7FDDAC907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6A65AA-54DC-A56F-B357-850F4353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0" y="498764"/>
            <a:ext cx="9930224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644A5-95BD-36E4-42AB-6C61DB35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B8050D-45D1-8AE9-25EC-1E4684948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76" y="462835"/>
            <a:ext cx="9674505" cy="55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366284"/>
            <a:ext cx="11459817" cy="61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" y="74336"/>
            <a:ext cx="12078031" cy="67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0" y="208722"/>
            <a:ext cx="11121887" cy="62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0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" y="198783"/>
            <a:ext cx="11529391" cy="63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" y="188842"/>
            <a:ext cx="11370365" cy="6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74</Words>
  <Application>Microsoft Office PowerPoint</Application>
  <PresentationFormat>와이드스크린</PresentationFormat>
  <Paragraphs>14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8" baseType="lpstr">
      <vt:lpstr>맑은 고딕</vt:lpstr>
      <vt:lpstr>Arial</vt:lpstr>
      <vt:lpstr>Office 테마</vt:lpstr>
      <vt:lpstr>International Marketing Management</vt:lpstr>
      <vt:lpstr>Contents</vt:lpstr>
      <vt:lpstr>I. A Case Study: APR (a leading Korean Cosmetic Firm)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II. Examples of Marketing Failures by the Global Firms</vt:lpstr>
      <vt:lpstr>I. Examples of Marketing Failures by the Global Firms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Korean Cases</vt:lpstr>
      <vt:lpstr>PowerPoint 프레젠테이션</vt:lpstr>
      <vt:lpstr>PowerPoint 프레젠테이션</vt:lpstr>
      <vt:lpstr>PowerPoint 프레젠테이션</vt:lpstr>
      <vt:lpstr>PowerPoint 프레젠테이션</vt:lpstr>
      <vt:lpstr>China Cases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Marketing Management</dc:title>
  <dc:creator>석태 김</dc:creator>
  <cp:lastModifiedBy>user</cp:lastModifiedBy>
  <cp:revision>7</cp:revision>
  <cp:lastPrinted>2025-10-13T13:07:27Z</cp:lastPrinted>
  <dcterms:created xsi:type="dcterms:W3CDTF">2025-10-13T13:06:16Z</dcterms:created>
  <dcterms:modified xsi:type="dcterms:W3CDTF">2026-04-15T03:00:35Z</dcterms:modified>
</cp:coreProperties>
</file>