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84" r:id="rId2"/>
    <p:sldId id="280" r:id="rId3"/>
    <p:sldId id="281" r:id="rId4"/>
    <p:sldId id="282" r:id="rId5"/>
    <p:sldId id="283" r:id="rId6"/>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8" d="100"/>
          <a:sy n="98" d="100"/>
        </p:scale>
        <p:origin x="1018"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7563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5BA95-9D11-48DF-0B5F-E562FE83D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71BA5-3579-92F3-9254-66ABE253A0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6947D-350B-2C4A-B186-094C60EB11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5E5658-DA70-7A17-5A49-745909AE1D43}"/>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3971653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EB7CB-FA38-5479-8931-9FE74AA75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5FDEB-7B84-E0DC-DEC9-CE0BBDB43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B5E16-8CA0-438C-6781-2425D9A4AD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0D91F7-5FC9-31A1-58A9-0214611DE769}"/>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941907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09EA9-0537-B4FD-D092-84E72C3E45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5FDB8-D014-8FA6-A9FB-85D1D8313F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F75DD5-8A8D-EBD5-9BD4-4845D84BB6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4E60CC-6C3B-FA28-A4B6-FD63F260F42C}"/>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811764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2D80-0340-6048-B10F-3D13E45B5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4BD28-E88C-776E-BE16-82FCFE7626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567DA7-0AE3-1FE0-74FC-5D7288AB12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4438EA-4E7E-FDB2-346D-BD8576FB13C7}"/>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560498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E2F15-A09B-8CB6-CA83-2D4BE5A3A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4CDDA-8825-41A2-F50E-A3CA91868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B31236-31E1-0BDF-2C33-089F71EAD1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D61A38-76B7-731A-F466-EA3CF8FC58EC}"/>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67504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45393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C31DC-E1D3-C122-7119-4434D08E0F40}"/>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B23D90D8-71E4-855A-376F-A414F86A2AB1}"/>
              </a:ext>
            </a:extLst>
          </p:cNvPr>
          <p:cNvPicPr>
            <a:picLocks noChangeAspect="1"/>
          </p:cNvPicPr>
          <p:nvPr/>
        </p:nvPicPr>
        <p:blipFill>
          <a:blip r:embed="rId3"/>
          <a:stretch>
            <a:fillRect/>
          </a:stretch>
        </p:blipFill>
        <p:spPr>
          <a:xfrm>
            <a:off x="0" y="0"/>
            <a:ext cx="9144000" cy="5334930"/>
          </a:xfrm>
          <a:prstGeom prst="rect">
            <a:avLst/>
          </a:prstGeom>
        </p:spPr>
      </p:pic>
      <p:sp>
        <p:nvSpPr>
          <p:cNvPr id="3" name="Shape 0">
            <a:extLst>
              <a:ext uri="{FF2B5EF4-FFF2-40B4-BE49-F238E27FC236}">
                <a16:creationId xmlns:a16="http://schemas.microsoft.com/office/drawing/2014/main" id="{90F0F8F0-B20A-2B22-1733-8C0A5B85AAB4}"/>
              </a:ext>
            </a:extLst>
          </p:cNvPr>
          <p:cNvSpPr/>
          <p:nvPr/>
        </p:nvSpPr>
        <p:spPr>
          <a:xfrm>
            <a:off x="0" y="0"/>
            <a:ext cx="5029200" cy="5334930"/>
          </a:xfrm>
          <a:prstGeom prst="rect">
            <a:avLst/>
          </a:prstGeom>
          <a:solidFill>
            <a:srgbClr val="2C5F8D"/>
          </a:solidFill>
          <a:ln/>
        </p:spPr>
        <p:txBody>
          <a:bodyPr/>
          <a:lstStyle/>
          <a:p>
            <a:endParaRPr lang="en-US"/>
          </a:p>
        </p:txBody>
      </p:sp>
      <p:sp>
        <p:nvSpPr>
          <p:cNvPr id="4" name="Text 1">
            <a:extLst>
              <a:ext uri="{FF2B5EF4-FFF2-40B4-BE49-F238E27FC236}">
                <a16:creationId xmlns:a16="http://schemas.microsoft.com/office/drawing/2014/main" id="{7F6956ED-24A8-6BCC-443C-FC97DC68606E}"/>
              </a:ext>
            </a:extLst>
          </p:cNvPr>
          <p:cNvSpPr/>
          <p:nvPr/>
        </p:nvSpPr>
        <p:spPr>
          <a:xfrm>
            <a:off x="357187" y="368043"/>
            <a:ext cx="4314825" cy="1908664"/>
          </a:xfrm>
          <a:prstGeom prst="rect">
            <a:avLst/>
          </a:prstGeom>
          <a:noFill/>
          <a:ln/>
        </p:spPr>
        <p:txBody>
          <a:bodyPr wrap="square" lIns="0" tIns="0" rIns="0" bIns="0" rtlCol="0" anchor="t">
            <a:spAutoFit/>
          </a:bodyPr>
          <a:lstStyle/>
          <a:p>
            <a:pPr marL="0" indent="0" algn="l">
              <a:lnSpc>
                <a:spcPts val="3800"/>
              </a:lnSpc>
              <a:buNone/>
            </a:pPr>
            <a:r>
              <a:rPr lang="en-US" sz="2400" b="1" dirty="0">
                <a:solidFill>
                  <a:srgbClr val="FFFFFF"/>
                </a:solidFill>
              </a:rPr>
              <a:t>The Non-Arm’s Length Sale of CLICO’s Assets to the Social Security Board of St. Kitts and the Financial Impact on Policy Holders</a:t>
            </a:r>
            <a:endParaRPr lang="en-US" sz="2400" dirty="0"/>
          </a:p>
        </p:txBody>
      </p:sp>
      <p:sp>
        <p:nvSpPr>
          <p:cNvPr id="5" name="Text 2">
            <a:extLst>
              <a:ext uri="{FF2B5EF4-FFF2-40B4-BE49-F238E27FC236}">
                <a16:creationId xmlns:a16="http://schemas.microsoft.com/office/drawing/2014/main" id="{6FABC142-9513-37B0-ECEE-04F70708D971}"/>
              </a:ext>
            </a:extLst>
          </p:cNvPr>
          <p:cNvSpPr/>
          <p:nvPr/>
        </p:nvSpPr>
        <p:spPr>
          <a:xfrm>
            <a:off x="357188" y="2603171"/>
            <a:ext cx="4314825" cy="560059"/>
          </a:xfrm>
          <a:prstGeom prst="rect">
            <a:avLst/>
          </a:prstGeom>
          <a:noFill/>
          <a:ln/>
        </p:spPr>
        <p:txBody>
          <a:bodyPr wrap="square" lIns="0" tIns="0" rIns="0" bIns="0" rtlCol="0" anchor="t">
            <a:spAutoFit/>
          </a:bodyPr>
          <a:lstStyle/>
          <a:p>
            <a:pPr marL="0" indent="0" algn="l">
              <a:lnSpc>
                <a:spcPts val="2200"/>
              </a:lnSpc>
              <a:buNone/>
            </a:pPr>
            <a:r>
              <a:rPr lang="en-US" sz="1486" dirty="0">
                <a:solidFill>
                  <a:srgbClr val="E8F0F7"/>
                </a:solidFill>
              </a:rPr>
              <a:t>Financial Forensic Review
2010-2025</a:t>
            </a:r>
            <a:endParaRPr lang="en-US" sz="1486" dirty="0"/>
          </a:p>
        </p:txBody>
      </p:sp>
      <p:pic>
        <p:nvPicPr>
          <p:cNvPr id="6" name="Image 1" descr="preencoded.png">
            <a:extLst>
              <a:ext uri="{FF2B5EF4-FFF2-40B4-BE49-F238E27FC236}">
                <a16:creationId xmlns:a16="http://schemas.microsoft.com/office/drawing/2014/main" id="{B5EBC0F0-6A6A-7D15-B51B-63248FCE1D15}"/>
              </a:ext>
            </a:extLst>
          </p:cNvPr>
          <p:cNvPicPr>
            <a:picLocks noChangeAspect="1"/>
          </p:cNvPicPr>
          <p:nvPr/>
        </p:nvPicPr>
        <p:blipFill>
          <a:blip r:embed="rId4"/>
          <a:stretch>
            <a:fillRect/>
          </a:stretch>
        </p:blipFill>
        <p:spPr>
          <a:xfrm>
            <a:off x="357188" y="3498986"/>
            <a:ext cx="96441" cy="128588"/>
          </a:xfrm>
          <a:prstGeom prst="rect">
            <a:avLst/>
          </a:prstGeom>
        </p:spPr>
      </p:pic>
      <p:sp>
        <p:nvSpPr>
          <p:cNvPr id="7" name="Text 3">
            <a:extLst>
              <a:ext uri="{FF2B5EF4-FFF2-40B4-BE49-F238E27FC236}">
                <a16:creationId xmlns:a16="http://schemas.microsoft.com/office/drawing/2014/main" id="{8657F063-2472-EFDE-2C15-69711959CA22}"/>
              </a:ext>
            </a:extLst>
          </p:cNvPr>
          <p:cNvSpPr/>
          <p:nvPr/>
        </p:nvSpPr>
        <p:spPr>
          <a:xfrm>
            <a:off x="525066" y="3475769"/>
            <a:ext cx="2372590" cy="175022"/>
          </a:xfrm>
          <a:prstGeom prst="rect">
            <a:avLst/>
          </a:prstGeom>
          <a:noFill/>
          <a:ln/>
        </p:spPr>
        <p:txBody>
          <a:bodyPr wrap="none" lIns="0" tIns="0" rIns="0" bIns="0" rtlCol="0" anchor="t">
            <a:spAutoFit/>
          </a:bodyPr>
          <a:lstStyle/>
          <a:p>
            <a:pPr marL="0" indent="0" algn="l">
              <a:lnSpc>
                <a:spcPts val="1800"/>
              </a:lnSpc>
              <a:buNone/>
            </a:pPr>
            <a:r>
              <a:rPr lang="en-US" sz="942" dirty="0">
                <a:solidFill>
                  <a:srgbClr val="FFFFFF"/>
                </a:solidFill>
              </a:rPr>
              <a:t>CLICO International Life Insurance Ltd.</a:t>
            </a:r>
            <a:endParaRPr lang="en-US" sz="942" dirty="0"/>
          </a:p>
        </p:txBody>
      </p:sp>
      <p:pic>
        <p:nvPicPr>
          <p:cNvPr id="8" name="Image 2" descr="preencoded.png">
            <a:extLst>
              <a:ext uri="{FF2B5EF4-FFF2-40B4-BE49-F238E27FC236}">
                <a16:creationId xmlns:a16="http://schemas.microsoft.com/office/drawing/2014/main" id="{DE13C874-F65D-DDB9-47CD-0ABEA714678A}"/>
              </a:ext>
            </a:extLst>
          </p:cNvPr>
          <p:cNvPicPr>
            <a:picLocks noChangeAspect="1"/>
          </p:cNvPicPr>
          <p:nvPr/>
        </p:nvPicPr>
        <p:blipFill>
          <a:blip r:embed="rId5"/>
          <a:stretch>
            <a:fillRect/>
          </a:stretch>
        </p:blipFill>
        <p:spPr>
          <a:xfrm>
            <a:off x="357188" y="3816158"/>
            <a:ext cx="128588" cy="128588"/>
          </a:xfrm>
          <a:prstGeom prst="rect">
            <a:avLst/>
          </a:prstGeom>
        </p:spPr>
      </p:pic>
      <p:sp>
        <p:nvSpPr>
          <p:cNvPr id="9" name="Text 4">
            <a:extLst>
              <a:ext uri="{FF2B5EF4-FFF2-40B4-BE49-F238E27FC236}">
                <a16:creationId xmlns:a16="http://schemas.microsoft.com/office/drawing/2014/main" id="{F2E1170B-31C2-3378-3716-D68E7E2AEE6A}"/>
              </a:ext>
            </a:extLst>
          </p:cNvPr>
          <p:cNvSpPr/>
          <p:nvPr/>
        </p:nvSpPr>
        <p:spPr>
          <a:xfrm>
            <a:off x="557213" y="3792941"/>
            <a:ext cx="2424410" cy="175022"/>
          </a:xfrm>
          <a:prstGeom prst="rect">
            <a:avLst/>
          </a:prstGeom>
          <a:noFill/>
          <a:ln/>
        </p:spPr>
        <p:txBody>
          <a:bodyPr wrap="none" lIns="0" tIns="0" rIns="0" bIns="0" rtlCol="0" anchor="t">
            <a:spAutoFit/>
          </a:bodyPr>
          <a:lstStyle/>
          <a:p>
            <a:pPr marL="0" indent="0" algn="l">
              <a:lnSpc>
                <a:spcPts val="1800"/>
              </a:lnSpc>
              <a:buNone/>
            </a:pPr>
            <a:r>
              <a:rPr lang="en-US" sz="942" dirty="0">
                <a:solidFill>
                  <a:srgbClr val="FFFFFF"/>
                </a:solidFill>
              </a:rPr>
              <a:t>Social Security Board of St. Kitts &amp; Nevis</a:t>
            </a:r>
            <a:endParaRPr lang="en-US" sz="942" dirty="0"/>
          </a:p>
        </p:txBody>
      </p:sp>
      <p:pic>
        <p:nvPicPr>
          <p:cNvPr id="10" name="Image 3" descr="preencoded.png">
            <a:extLst>
              <a:ext uri="{FF2B5EF4-FFF2-40B4-BE49-F238E27FC236}">
                <a16:creationId xmlns:a16="http://schemas.microsoft.com/office/drawing/2014/main" id="{C6AFBF46-4189-A773-AE29-265AA297F9B6}"/>
              </a:ext>
            </a:extLst>
          </p:cNvPr>
          <p:cNvPicPr>
            <a:picLocks noChangeAspect="1"/>
          </p:cNvPicPr>
          <p:nvPr/>
        </p:nvPicPr>
        <p:blipFill>
          <a:blip r:embed="rId6"/>
          <a:stretch>
            <a:fillRect/>
          </a:stretch>
        </p:blipFill>
        <p:spPr>
          <a:xfrm>
            <a:off x="357188" y="4133329"/>
            <a:ext cx="112514" cy="128588"/>
          </a:xfrm>
          <a:prstGeom prst="rect">
            <a:avLst/>
          </a:prstGeom>
        </p:spPr>
      </p:pic>
      <p:sp>
        <p:nvSpPr>
          <p:cNvPr id="11" name="Text 5">
            <a:extLst>
              <a:ext uri="{FF2B5EF4-FFF2-40B4-BE49-F238E27FC236}">
                <a16:creationId xmlns:a16="http://schemas.microsoft.com/office/drawing/2014/main" id="{1F915CC0-D4E2-075B-3D90-15CA4E6B0388}"/>
              </a:ext>
            </a:extLst>
          </p:cNvPr>
          <p:cNvSpPr/>
          <p:nvPr/>
        </p:nvSpPr>
        <p:spPr>
          <a:xfrm>
            <a:off x="541139" y="4110112"/>
            <a:ext cx="1211814" cy="175022"/>
          </a:xfrm>
          <a:prstGeom prst="rect">
            <a:avLst/>
          </a:prstGeom>
          <a:noFill/>
          <a:ln/>
        </p:spPr>
        <p:txBody>
          <a:bodyPr wrap="none" lIns="0" tIns="0" rIns="0" bIns="0" rtlCol="0" anchor="t">
            <a:spAutoFit/>
          </a:bodyPr>
          <a:lstStyle/>
          <a:p>
            <a:pPr marL="0" indent="0" algn="l">
              <a:lnSpc>
                <a:spcPts val="1800"/>
              </a:lnSpc>
              <a:buNone/>
            </a:pPr>
            <a:r>
              <a:rPr lang="en-US" sz="942" dirty="0">
                <a:solidFill>
                  <a:srgbClr val="FFFFFF"/>
                </a:solidFill>
              </a:rPr>
              <a:t>November 11, 2025</a:t>
            </a:r>
            <a:endParaRPr lang="en-US" sz="942" dirty="0"/>
          </a:p>
        </p:txBody>
      </p:sp>
      <p:sp>
        <p:nvSpPr>
          <p:cNvPr id="12" name="Shape 6">
            <a:extLst>
              <a:ext uri="{FF2B5EF4-FFF2-40B4-BE49-F238E27FC236}">
                <a16:creationId xmlns:a16="http://schemas.microsoft.com/office/drawing/2014/main" id="{8DBDE41E-32D5-4EAD-A64E-60E3B0B24C3D}"/>
              </a:ext>
            </a:extLst>
          </p:cNvPr>
          <p:cNvSpPr/>
          <p:nvPr/>
        </p:nvSpPr>
        <p:spPr>
          <a:xfrm>
            <a:off x="5386388" y="428625"/>
            <a:ext cx="3400425" cy="957263"/>
          </a:xfrm>
          <a:prstGeom prst="rect">
            <a:avLst/>
          </a:prstGeom>
          <a:solidFill>
            <a:srgbClr val="F8F9FA"/>
          </a:solidFill>
          <a:ln/>
        </p:spPr>
        <p:txBody>
          <a:bodyPr/>
          <a:lstStyle/>
          <a:p>
            <a:endParaRPr lang="en-US"/>
          </a:p>
        </p:txBody>
      </p:sp>
      <p:sp>
        <p:nvSpPr>
          <p:cNvPr id="13" name="Shape 7">
            <a:extLst>
              <a:ext uri="{FF2B5EF4-FFF2-40B4-BE49-F238E27FC236}">
                <a16:creationId xmlns:a16="http://schemas.microsoft.com/office/drawing/2014/main" id="{FDDA64E1-6436-F0D6-56E2-2FA825701337}"/>
              </a:ext>
            </a:extLst>
          </p:cNvPr>
          <p:cNvSpPr/>
          <p:nvPr/>
        </p:nvSpPr>
        <p:spPr>
          <a:xfrm>
            <a:off x="5386388" y="428625"/>
            <a:ext cx="28575" cy="957263"/>
          </a:xfrm>
          <a:prstGeom prst="rect">
            <a:avLst/>
          </a:prstGeom>
          <a:solidFill>
            <a:srgbClr val="1F4E78"/>
          </a:solidFill>
          <a:ln/>
        </p:spPr>
        <p:txBody>
          <a:bodyPr/>
          <a:lstStyle/>
          <a:p>
            <a:endParaRPr lang="en-US"/>
          </a:p>
        </p:txBody>
      </p:sp>
      <p:sp>
        <p:nvSpPr>
          <p:cNvPr id="14" name="Text 8">
            <a:extLst>
              <a:ext uri="{FF2B5EF4-FFF2-40B4-BE49-F238E27FC236}">
                <a16:creationId xmlns:a16="http://schemas.microsoft.com/office/drawing/2014/main" id="{6EFB7EF5-24A3-98FD-A8A9-E033A2E0A3C0}"/>
              </a:ext>
            </a:extLst>
          </p:cNvPr>
          <p:cNvSpPr/>
          <p:nvPr/>
        </p:nvSpPr>
        <p:spPr>
          <a:xfrm>
            <a:off x="5564981" y="571500"/>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Property</a:t>
            </a:r>
            <a:endParaRPr lang="en-US" sz="683" dirty="0"/>
          </a:p>
        </p:txBody>
      </p:sp>
      <p:sp>
        <p:nvSpPr>
          <p:cNvPr id="15" name="Text 9">
            <a:extLst>
              <a:ext uri="{FF2B5EF4-FFF2-40B4-BE49-F238E27FC236}">
                <a16:creationId xmlns:a16="http://schemas.microsoft.com/office/drawing/2014/main" id="{DDC73A58-564A-BF61-68F5-B7DBE838C79B}"/>
              </a:ext>
            </a:extLst>
          </p:cNvPr>
          <p:cNvSpPr/>
          <p:nvPr/>
        </p:nvSpPr>
        <p:spPr>
          <a:xfrm>
            <a:off x="5564981" y="778669"/>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Douglas Estate, St. Kitts</a:t>
            </a:r>
            <a:endParaRPr lang="en-US" sz="1090" dirty="0"/>
          </a:p>
        </p:txBody>
      </p:sp>
      <p:sp>
        <p:nvSpPr>
          <p:cNvPr id="16" name="Text 10">
            <a:extLst>
              <a:ext uri="{FF2B5EF4-FFF2-40B4-BE49-F238E27FC236}">
                <a16:creationId xmlns:a16="http://schemas.microsoft.com/office/drawing/2014/main" id="{F0593ABD-475D-C69C-0935-F2369E27A7EE}"/>
              </a:ext>
            </a:extLst>
          </p:cNvPr>
          <p:cNvSpPr/>
          <p:nvPr/>
        </p:nvSpPr>
        <p:spPr>
          <a:xfrm>
            <a:off x="5564981" y="1050131"/>
            <a:ext cx="3043238" cy="192881"/>
          </a:xfrm>
          <a:prstGeom prst="rect">
            <a:avLst/>
          </a:prstGeom>
          <a:noFill/>
          <a:ln/>
        </p:spPr>
        <p:txBody>
          <a:bodyPr wrap="none" lIns="0" tIns="0" rIns="0" bIns="0" rtlCol="0" anchor="t">
            <a:spAutoFit/>
          </a:bodyPr>
          <a:lstStyle/>
          <a:p>
            <a:pPr marL="0" indent="0" algn="l">
              <a:lnSpc>
                <a:spcPts val="1500"/>
              </a:lnSpc>
              <a:buNone/>
            </a:pPr>
            <a:r>
              <a:rPr lang="en-US" sz="885" b="1" dirty="0">
                <a:solidFill>
                  <a:srgbClr val="2C3E50"/>
                </a:solidFill>
              </a:rPr>
              <a:t>40.1 Acres (1,746,756 sq ft)</a:t>
            </a:r>
            <a:endParaRPr lang="en-US" sz="885" dirty="0"/>
          </a:p>
        </p:txBody>
      </p:sp>
      <p:sp>
        <p:nvSpPr>
          <p:cNvPr id="17" name="Shape 11">
            <a:extLst>
              <a:ext uri="{FF2B5EF4-FFF2-40B4-BE49-F238E27FC236}">
                <a16:creationId xmlns:a16="http://schemas.microsoft.com/office/drawing/2014/main" id="{4E3360F4-B136-6719-E5B1-126F0AE01451}"/>
              </a:ext>
            </a:extLst>
          </p:cNvPr>
          <p:cNvSpPr/>
          <p:nvPr/>
        </p:nvSpPr>
        <p:spPr>
          <a:xfrm>
            <a:off x="5386388" y="1528763"/>
            <a:ext cx="3400425" cy="728663"/>
          </a:xfrm>
          <a:prstGeom prst="rect">
            <a:avLst/>
          </a:prstGeom>
          <a:solidFill>
            <a:srgbClr val="F8F9FA"/>
          </a:solidFill>
          <a:ln/>
        </p:spPr>
        <p:txBody>
          <a:bodyPr/>
          <a:lstStyle/>
          <a:p>
            <a:endParaRPr lang="en-US"/>
          </a:p>
        </p:txBody>
      </p:sp>
      <p:sp>
        <p:nvSpPr>
          <p:cNvPr id="18" name="Shape 12">
            <a:extLst>
              <a:ext uri="{FF2B5EF4-FFF2-40B4-BE49-F238E27FC236}">
                <a16:creationId xmlns:a16="http://schemas.microsoft.com/office/drawing/2014/main" id="{F0824D2F-5246-DB46-74C5-250C69812869}"/>
              </a:ext>
            </a:extLst>
          </p:cNvPr>
          <p:cNvSpPr/>
          <p:nvPr/>
        </p:nvSpPr>
        <p:spPr>
          <a:xfrm>
            <a:off x="5386388" y="1528763"/>
            <a:ext cx="28575" cy="728663"/>
          </a:xfrm>
          <a:prstGeom prst="rect">
            <a:avLst/>
          </a:prstGeom>
          <a:solidFill>
            <a:srgbClr val="1F4E78"/>
          </a:solidFill>
          <a:ln/>
        </p:spPr>
        <p:txBody>
          <a:bodyPr/>
          <a:lstStyle/>
          <a:p>
            <a:endParaRPr lang="en-US"/>
          </a:p>
        </p:txBody>
      </p:sp>
      <p:sp>
        <p:nvSpPr>
          <p:cNvPr id="19" name="Text 13">
            <a:extLst>
              <a:ext uri="{FF2B5EF4-FFF2-40B4-BE49-F238E27FC236}">
                <a16:creationId xmlns:a16="http://schemas.microsoft.com/office/drawing/2014/main" id="{3F56DDB9-C3EE-49B8-48E4-2D8B62A43330}"/>
              </a:ext>
            </a:extLst>
          </p:cNvPr>
          <p:cNvSpPr/>
          <p:nvPr/>
        </p:nvSpPr>
        <p:spPr>
          <a:xfrm>
            <a:off x="5564981" y="1671638"/>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2010 Valuation</a:t>
            </a:r>
            <a:endParaRPr lang="en-US" sz="683" dirty="0"/>
          </a:p>
        </p:txBody>
      </p:sp>
      <p:sp>
        <p:nvSpPr>
          <p:cNvPr id="20" name="Text 14">
            <a:extLst>
              <a:ext uri="{FF2B5EF4-FFF2-40B4-BE49-F238E27FC236}">
                <a16:creationId xmlns:a16="http://schemas.microsoft.com/office/drawing/2014/main" id="{17311FB8-68B7-6449-291D-6BE9B8FE1741}"/>
              </a:ext>
            </a:extLst>
          </p:cNvPr>
          <p:cNvSpPr/>
          <p:nvPr/>
        </p:nvSpPr>
        <p:spPr>
          <a:xfrm>
            <a:off x="5564981" y="1878806"/>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EC $18,500,000</a:t>
            </a:r>
            <a:endParaRPr lang="en-US" sz="1090" dirty="0"/>
          </a:p>
        </p:txBody>
      </p:sp>
      <p:sp>
        <p:nvSpPr>
          <p:cNvPr id="21" name="Shape 15">
            <a:extLst>
              <a:ext uri="{FF2B5EF4-FFF2-40B4-BE49-F238E27FC236}">
                <a16:creationId xmlns:a16="http://schemas.microsoft.com/office/drawing/2014/main" id="{616FF59C-F91E-7D38-CE4B-D962A9D5F23C}"/>
              </a:ext>
            </a:extLst>
          </p:cNvPr>
          <p:cNvSpPr/>
          <p:nvPr/>
        </p:nvSpPr>
        <p:spPr>
          <a:xfrm>
            <a:off x="5386388" y="2400300"/>
            <a:ext cx="3400425" cy="728663"/>
          </a:xfrm>
          <a:prstGeom prst="rect">
            <a:avLst/>
          </a:prstGeom>
          <a:solidFill>
            <a:srgbClr val="F8F9FA"/>
          </a:solidFill>
          <a:ln/>
        </p:spPr>
        <p:txBody>
          <a:bodyPr/>
          <a:lstStyle/>
          <a:p>
            <a:endParaRPr lang="en-US"/>
          </a:p>
        </p:txBody>
      </p:sp>
      <p:sp>
        <p:nvSpPr>
          <p:cNvPr id="22" name="Shape 16">
            <a:extLst>
              <a:ext uri="{FF2B5EF4-FFF2-40B4-BE49-F238E27FC236}">
                <a16:creationId xmlns:a16="http://schemas.microsoft.com/office/drawing/2014/main" id="{BBB9C0E7-17E8-8D98-D6B8-0B6595DCB7A3}"/>
              </a:ext>
            </a:extLst>
          </p:cNvPr>
          <p:cNvSpPr/>
          <p:nvPr/>
        </p:nvSpPr>
        <p:spPr>
          <a:xfrm>
            <a:off x="5386388" y="2400300"/>
            <a:ext cx="28575" cy="728663"/>
          </a:xfrm>
          <a:prstGeom prst="rect">
            <a:avLst/>
          </a:prstGeom>
          <a:solidFill>
            <a:srgbClr val="1F4E78"/>
          </a:solidFill>
          <a:ln/>
        </p:spPr>
        <p:txBody>
          <a:bodyPr/>
          <a:lstStyle/>
          <a:p>
            <a:endParaRPr lang="en-US"/>
          </a:p>
        </p:txBody>
      </p:sp>
      <p:sp>
        <p:nvSpPr>
          <p:cNvPr id="23" name="Text 17">
            <a:extLst>
              <a:ext uri="{FF2B5EF4-FFF2-40B4-BE49-F238E27FC236}">
                <a16:creationId xmlns:a16="http://schemas.microsoft.com/office/drawing/2014/main" id="{F4A85846-2D37-7B25-8AC7-205971AF4F0F}"/>
              </a:ext>
            </a:extLst>
          </p:cNvPr>
          <p:cNvSpPr/>
          <p:nvPr/>
        </p:nvSpPr>
        <p:spPr>
          <a:xfrm>
            <a:off x="5564981" y="2543175"/>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2013 Sale Price</a:t>
            </a:r>
            <a:endParaRPr lang="en-US" sz="683" dirty="0"/>
          </a:p>
        </p:txBody>
      </p:sp>
      <p:sp>
        <p:nvSpPr>
          <p:cNvPr id="24" name="Text 18">
            <a:extLst>
              <a:ext uri="{FF2B5EF4-FFF2-40B4-BE49-F238E27FC236}">
                <a16:creationId xmlns:a16="http://schemas.microsoft.com/office/drawing/2014/main" id="{A778B9E0-C35C-5C83-9EED-9E1036296C03}"/>
              </a:ext>
            </a:extLst>
          </p:cNvPr>
          <p:cNvSpPr/>
          <p:nvPr/>
        </p:nvSpPr>
        <p:spPr>
          <a:xfrm>
            <a:off x="5564981" y="2750344"/>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EC $12,000,000</a:t>
            </a:r>
            <a:endParaRPr lang="en-US" sz="1090" dirty="0"/>
          </a:p>
        </p:txBody>
      </p:sp>
      <p:sp>
        <p:nvSpPr>
          <p:cNvPr id="25" name="Shape 19">
            <a:extLst>
              <a:ext uri="{FF2B5EF4-FFF2-40B4-BE49-F238E27FC236}">
                <a16:creationId xmlns:a16="http://schemas.microsoft.com/office/drawing/2014/main" id="{72C04BAF-DD45-F124-81D1-ABF3F165630D}"/>
              </a:ext>
            </a:extLst>
          </p:cNvPr>
          <p:cNvSpPr/>
          <p:nvPr/>
        </p:nvSpPr>
        <p:spPr>
          <a:xfrm>
            <a:off x="5386388" y="3271838"/>
            <a:ext cx="3400425" cy="728663"/>
          </a:xfrm>
          <a:prstGeom prst="rect">
            <a:avLst/>
          </a:prstGeom>
          <a:solidFill>
            <a:srgbClr val="F8F9FA"/>
          </a:solidFill>
          <a:ln/>
        </p:spPr>
        <p:txBody>
          <a:bodyPr/>
          <a:lstStyle/>
          <a:p>
            <a:endParaRPr lang="en-US"/>
          </a:p>
        </p:txBody>
      </p:sp>
      <p:sp>
        <p:nvSpPr>
          <p:cNvPr id="26" name="Shape 20">
            <a:extLst>
              <a:ext uri="{FF2B5EF4-FFF2-40B4-BE49-F238E27FC236}">
                <a16:creationId xmlns:a16="http://schemas.microsoft.com/office/drawing/2014/main" id="{D05306E8-991E-238C-D653-2998692CE13A}"/>
              </a:ext>
            </a:extLst>
          </p:cNvPr>
          <p:cNvSpPr/>
          <p:nvPr/>
        </p:nvSpPr>
        <p:spPr>
          <a:xfrm>
            <a:off x="5386388" y="3271838"/>
            <a:ext cx="28575" cy="728663"/>
          </a:xfrm>
          <a:prstGeom prst="rect">
            <a:avLst/>
          </a:prstGeom>
          <a:solidFill>
            <a:srgbClr val="1F4E78"/>
          </a:solidFill>
          <a:ln/>
        </p:spPr>
        <p:txBody>
          <a:bodyPr/>
          <a:lstStyle/>
          <a:p>
            <a:endParaRPr lang="en-US"/>
          </a:p>
        </p:txBody>
      </p:sp>
      <p:sp>
        <p:nvSpPr>
          <p:cNvPr id="27" name="Text 21">
            <a:extLst>
              <a:ext uri="{FF2B5EF4-FFF2-40B4-BE49-F238E27FC236}">
                <a16:creationId xmlns:a16="http://schemas.microsoft.com/office/drawing/2014/main" id="{FC1A761E-E4FD-EB4F-3940-63C06648555E}"/>
              </a:ext>
            </a:extLst>
          </p:cNvPr>
          <p:cNvSpPr/>
          <p:nvPr/>
        </p:nvSpPr>
        <p:spPr>
          <a:xfrm>
            <a:off x="5564981" y="3414713"/>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2025 Market Value</a:t>
            </a:r>
            <a:endParaRPr lang="en-US" sz="683" dirty="0"/>
          </a:p>
        </p:txBody>
      </p:sp>
      <p:sp>
        <p:nvSpPr>
          <p:cNvPr id="28" name="Text 22">
            <a:extLst>
              <a:ext uri="{FF2B5EF4-FFF2-40B4-BE49-F238E27FC236}">
                <a16:creationId xmlns:a16="http://schemas.microsoft.com/office/drawing/2014/main" id="{8C14A49F-9C38-ACD4-635B-79115CD66A50}"/>
              </a:ext>
            </a:extLst>
          </p:cNvPr>
          <p:cNvSpPr/>
          <p:nvPr/>
        </p:nvSpPr>
        <p:spPr>
          <a:xfrm>
            <a:off x="5564981" y="3621881"/>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EC $28,821,474</a:t>
            </a:r>
            <a:endParaRPr lang="en-US" sz="1090" dirty="0"/>
          </a:p>
        </p:txBody>
      </p:sp>
      <p:sp>
        <p:nvSpPr>
          <p:cNvPr id="29" name="Shape 23">
            <a:extLst>
              <a:ext uri="{FF2B5EF4-FFF2-40B4-BE49-F238E27FC236}">
                <a16:creationId xmlns:a16="http://schemas.microsoft.com/office/drawing/2014/main" id="{ED00444C-518A-B034-2D32-1B277EEF067C}"/>
              </a:ext>
            </a:extLst>
          </p:cNvPr>
          <p:cNvSpPr/>
          <p:nvPr/>
        </p:nvSpPr>
        <p:spPr>
          <a:xfrm>
            <a:off x="5386388" y="4429125"/>
            <a:ext cx="3400425" cy="477180"/>
          </a:xfrm>
          <a:prstGeom prst="rect">
            <a:avLst/>
          </a:prstGeom>
          <a:solidFill>
            <a:srgbClr val="000000">
              <a:alpha val="0"/>
            </a:srgbClr>
          </a:solidFill>
          <a:ln/>
        </p:spPr>
        <p:txBody>
          <a:bodyPr/>
          <a:lstStyle/>
          <a:p>
            <a:endParaRPr lang="en-US"/>
          </a:p>
        </p:txBody>
      </p:sp>
      <p:sp>
        <p:nvSpPr>
          <p:cNvPr id="30" name="Shape 24">
            <a:extLst>
              <a:ext uri="{FF2B5EF4-FFF2-40B4-BE49-F238E27FC236}">
                <a16:creationId xmlns:a16="http://schemas.microsoft.com/office/drawing/2014/main" id="{1CF0B4F9-36FE-89F2-088B-D6147E9B8699}"/>
              </a:ext>
            </a:extLst>
          </p:cNvPr>
          <p:cNvSpPr/>
          <p:nvPr/>
        </p:nvSpPr>
        <p:spPr>
          <a:xfrm>
            <a:off x="5386388" y="4429125"/>
            <a:ext cx="3400425" cy="14288"/>
          </a:xfrm>
          <a:prstGeom prst="rect">
            <a:avLst/>
          </a:prstGeom>
          <a:solidFill>
            <a:srgbClr val="E8E8E8"/>
          </a:solidFill>
          <a:ln/>
        </p:spPr>
        <p:txBody>
          <a:bodyPr/>
          <a:lstStyle/>
          <a:p>
            <a:endParaRPr lang="en-US"/>
          </a:p>
        </p:txBody>
      </p:sp>
      <p:sp>
        <p:nvSpPr>
          <p:cNvPr id="31" name="Text 25">
            <a:extLst>
              <a:ext uri="{FF2B5EF4-FFF2-40B4-BE49-F238E27FC236}">
                <a16:creationId xmlns:a16="http://schemas.microsoft.com/office/drawing/2014/main" id="{E17BC0FD-C53E-A8AE-82DD-574F37D1F3FD}"/>
              </a:ext>
            </a:extLst>
          </p:cNvPr>
          <p:cNvSpPr/>
          <p:nvPr/>
        </p:nvSpPr>
        <p:spPr>
          <a:xfrm>
            <a:off x="5386388" y="4572000"/>
            <a:ext cx="3400425" cy="320018"/>
          </a:xfrm>
          <a:prstGeom prst="rect">
            <a:avLst/>
          </a:prstGeom>
          <a:noFill/>
          <a:ln/>
        </p:spPr>
        <p:txBody>
          <a:bodyPr wrap="square" lIns="0" tIns="0" rIns="0" bIns="0" rtlCol="0" anchor="t">
            <a:spAutoFit/>
          </a:bodyPr>
          <a:lstStyle/>
          <a:p>
            <a:pPr marL="0" indent="0" algn="l">
              <a:lnSpc>
                <a:spcPts val="1300"/>
              </a:lnSpc>
              <a:buNone/>
            </a:pPr>
            <a:r>
              <a:rPr lang="en-US" sz="683" b="1" dirty="0">
                <a:solidFill>
                  <a:srgbClr val="1F4E78"/>
                </a:solidFill>
              </a:rPr>
              <a:t>Prepared for:</a:t>
            </a:r>
            <a:r>
              <a:rPr lang="en-US" sz="727" dirty="0">
                <a:solidFill>
                  <a:srgbClr val="7F8C8D"/>
                </a:solidFill>
              </a:rPr>
              <a:t>
 Legal and Accounting Review</a:t>
            </a:r>
            <a:endParaRPr lang="en-US" sz="683" dirty="0"/>
          </a:p>
        </p:txBody>
      </p:sp>
    </p:spTree>
    <p:extLst>
      <p:ext uri="{BB962C8B-B14F-4D97-AF65-F5344CB8AC3E}">
        <p14:creationId xmlns:p14="http://schemas.microsoft.com/office/powerpoint/2010/main" val="1942387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398F2-627F-5314-5EB6-E6A058AAF506}"/>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33A4432-A8B8-6362-635C-848BE977070D}"/>
              </a:ext>
            </a:extLst>
          </p:cNvPr>
          <p:cNvPicPr>
            <a:picLocks noChangeAspect="1"/>
          </p:cNvPicPr>
          <p:nvPr/>
        </p:nvPicPr>
        <p:blipFill>
          <a:blip r:embed="rId3"/>
          <a:stretch>
            <a:fillRect/>
          </a:stretch>
        </p:blipFill>
        <p:spPr>
          <a:xfrm>
            <a:off x="0" y="0"/>
            <a:ext cx="9144000" cy="5773015"/>
          </a:xfrm>
          <a:prstGeom prst="rect">
            <a:avLst/>
          </a:prstGeom>
        </p:spPr>
      </p:pic>
      <p:sp>
        <p:nvSpPr>
          <p:cNvPr id="3" name="Shape 0">
            <a:extLst>
              <a:ext uri="{FF2B5EF4-FFF2-40B4-BE49-F238E27FC236}">
                <a16:creationId xmlns:a16="http://schemas.microsoft.com/office/drawing/2014/main" id="{EBB41BEE-119D-0E06-A1FA-319F407D6680}"/>
              </a:ext>
            </a:extLst>
          </p:cNvPr>
          <p:cNvSpPr/>
          <p:nvPr/>
        </p:nvSpPr>
        <p:spPr>
          <a:xfrm>
            <a:off x="500063" y="285750"/>
            <a:ext cx="8143875" cy="1054038"/>
          </a:xfrm>
          <a:prstGeom prst="rect">
            <a:avLst/>
          </a:prstGeom>
          <a:solidFill>
            <a:srgbClr val="000000">
              <a:alpha val="0"/>
            </a:srgbClr>
          </a:solidFill>
          <a:ln/>
        </p:spPr>
        <p:txBody>
          <a:bodyPr/>
          <a:lstStyle/>
          <a:p>
            <a:endParaRPr lang="en-US"/>
          </a:p>
        </p:txBody>
      </p:sp>
      <p:sp>
        <p:nvSpPr>
          <p:cNvPr id="4" name="Shape 1">
            <a:extLst>
              <a:ext uri="{FF2B5EF4-FFF2-40B4-BE49-F238E27FC236}">
                <a16:creationId xmlns:a16="http://schemas.microsoft.com/office/drawing/2014/main" id="{87B831C5-276F-4786-7BC5-D1E3EF70689C}"/>
              </a:ext>
            </a:extLst>
          </p:cNvPr>
          <p:cNvSpPr/>
          <p:nvPr/>
        </p:nvSpPr>
        <p:spPr>
          <a:xfrm>
            <a:off x="422236" y="918552"/>
            <a:ext cx="8143875" cy="21431"/>
          </a:xfrm>
          <a:prstGeom prst="rect">
            <a:avLst/>
          </a:prstGeom>
          <a:solidFill>
            <a:srgbClr val="1A1A1A"/>
          </a:solidFill>
          <a:ln/>
        </p:spPr>
        <p:txBody>
          <a:bodyPr/>
          <a:lstStyle/>
          <a:p>
            <a:endParaRPr lang="en-US"/>
          </a:p>
        </p:txBody>
      </p:sp>
      <p:sp>
        <p:nvSpPr>
          <p:cNvPr id="5" name="Shape 2">
            <a:extLst>
              <a:ext uri="{FF2B5EF4-FFF2-40B4-BE49-F238E27FC236}">
                <a16:creationId xmlns:a16="http://schemas.microsoft.com/office/drawing/2014/main" id="{61D0F0E3-CDDD-3F1A-DE70-259FA2664835}"/>
              </a:ext>
            </a:extLst>
          </p:cNvPr>
          <p:cNvSpPr/>
          <p:nvPr/>
        </p:nvSpPr>
        <p:spPr>
          <a:xfrm>
            <a:off x="500063" y="305395"/>
            <a:ext cx="977075" cy="164306"/>
          </a:xfrm>
          <a:prstGeom prst="rect">
            <a:avLst/>
          </a:prstGeom>
          <a:solidFill>
            <a:srgbClr val="1A1A1A"/>
          </a:solidFill>
          <a:ln/>
        </p:spPr>
        <p:txBody>
          <a:bodyPr/>
          <a:lstStyle/>
          <a:p>
            <a:endParaRPr lang="en-US"/>
          </a:p>
        </p:txBody>
      </p:sp>
      <p:sp>
        <p:nvSpPr>
          <p:cNvPr id="6" name="Text 3">
            <a:extLst>
              <a:ext uri="{FF2B5EF4-FFF2-40B4-BE49-F238E27FC236}">
                <a16:creationId xmlns:a16="http://schemas.microsoft.com/office/drawing/2014/main" id="{E6C70D59-2EA7-51D6-CB10-8D09BBAE00C1}"/>
              </a:ext>
            </a:extLst>
          </p:cNvPr>
          <p:cNvSpPr/>
          <p:nvPr/>
        </p:nvSpPr>
        <p:spPr>
          <a:xfrm>
            <a:off x="500063" y="305395"/>
            <a:ext cx="977075" cy="164306"/>
          </a:xfrm>
          <a:prstGeom prst="rect">
            <a:avLst/>
          </a:prstGeom>
          <a:noFill/>
          <a:ln/>
        </p:spPr>
        <p:txBody>
          <a:bodyPr wrap="square" lIns="102108" tIns="34036" rIns="102108" bIns="34036" rtlCol="0" anchor="t">
            <a:spAutoFit/>
          </a:bodyPr>
          <a:lstStyle/>
          <a:p>
            <a:pPr marL="0" indent="0" algn="l">
              <a:lnSpc>
                <a:spcPts val="800"/>
              </a:lnSpc>
              <a:buNone/>
            </a:pPr>
            <a:r>
              <a:rPr lang="en-US" sz="485" b="1" kern="0" spc="2" dirty="0">
                <a:solidFill>
                  <a:srgbClr val="FFFFFF"/>
                </a:solidFill>
              </a:rPr>
              <a:t>FINAL ANALYSIS</a:t>
            </a:r>
            <a:endParaRPr lang="en-US" sz="485" dirty="0"/>
          </a:p>
        </p:txBody>
      </p:sp>
      <p:sp>
        <p:nvSpPr>
          <p:cNvPr id="7" name="Text 4">
            <a:extLst>
              <a:ext uri="{FF2B5EF4-FFF2-40B4-BE49-F238E27FC236}">
                <a16:creationId xmlns:a16="http://schemas.microsoft.com/office/drawing/2014/main" id="{6C25DD41-B73F-647C-A9B4-74E2F6C59C04}"/>
              </a:ext>
            </a:extLst>
          </p:cNvPr>
          <p:cNvSpPr/>
          <p:nvPr/>
        </p:nvSpPr>
        <p:spPr>
          <a:xfrm>
            <a:off x="500063" y="541139"/>
            <a:ext cx="8143875" cy="335092"/>
          </a:xfrm>
          <a:prstGeom prst="rect">
            <a:avLst/>
          </a:prstGeom>
          <a:noFill/>
          <a:ln/>
        </p:spPr>
        <p:txBody>
          <a:bodyPr wrap="square" lIns="0" tIns="0" rIns="0" bIns="0" rtlCol="0" anchor="t">
            <a:spAutoFit/>
          </a:bodyPr>
          <a:lstStyle/>
          <a:p>
            <a:pPr marL="0" indent="0" algn="ctr">
              <a:lnSpc>
                <a:spcPts val="2700"/>
              </a:lnSpc>
              <a:buNone/>
            </a:pPr>
            <a:r>
              <a:rPr lang="en-US" sz="2226" b="1" kern="0" spc="-1" dirty="0">
                <a:solidFill>
                  <a:srgbClr val="1A1A1A"/>
                </a:solidFill>
              </a:rPr>
              <a:t>THE AUTHORITY OF THE JUDICIAL MANAGER TO RECOVER ASSETS.</a:t>
            </a:r>
            <a:endParaRPr lang="en-US" sz="2226" dirty="0"/>
          </a:p>
        </p:txBody>
      </p:sp>
      <p:sp>
        <p:nvSpPr>
          <p:cNvPr id="14" name="Shape 11">
            <a:extLst>
              <a:ext uri="{FF2B5EF4-FFF2-40B4-BE49-F238E27FC236}">
                <a16:creationId xmlns:a16="http://schemas.microsoft.com/office/drawing/2014/main" id="{D0D2A0F7-2DD5-886D-6C17-72896C323690}"/>
              </a:ext>
            </a:extLst>
          </p:cNvPr>
          <p:cNvSpPr/>
          <p:nvPr/>
        </p:nvSpPr>
        <p:spPr>
          <a:xfrm>
            <a:off x="422236" y="1087765"/>
            <a:ext cx="8143875" cy="4312666"/>
          </a:xfrm>
          <a:prstGeom prst="rect">
            <a:avLst/>
          </a:prstGeom>
          <a:solidFill>
            <a:srgbClr val="F8F8F8"/>
          </a:solidFill>
          <a:ln w="18288">
            <a:solidFill>
              <a:srgbClr val="1A1A1A"/>
            </a:solidFill>
            <a:prstDash val="solid"/>
          </a:ln>
        </p:spPr>
        <p:txBody>
          <a:bodyPr/>
          <a:lstStyle/>
          <a:p>
            <a:endParaRPr lang="en-US" sz="1200" dirty="0"/>
          </a:p>
          <a:p>
            <a:r>
              <a:rPr lang="en-US" sz="1200" dirty="0"/>
              <a:t>The Judicial Manager is empowered under Section 3(b) and 3(xxii) of the Varied Court Order of December 10, 2020, to seek the Court’s assistance for an order of examination of persons believed to be knowledgeable of the affairs, assets and property of the CLICO St. Kitts Branch and to assist the Judicial Manager in the recovery of the assets and property of the Branch. Action can be taken against anyone who was involved with CLICO’s management, prior to the appointment of the Judicial Manager, including the Registrar of Insurance, (who oversaw the operations of CLICO between May 7, 2010, and April 28, 2011, pursuant to Section 57 of the Insurance Act). </a:t>
            </a:r>
          </a:p>
          <a:p>
            <a:endParaRPr lang="en-US" sz="1200" dirty="0"/>
          </a:p>
          <a:p>
            <a:r>
              <a:rPr lang="en-US" sz="1200" dirty="0"/>
              <a:t>Recovery of the company’s assets is not an attempt to relitigate CLAIM NO. SKBHCV2012/0212, which was made by the Social Security Board against CLICO, to force the Judicial Manager (Mr. Gardner who was appointed in 2011), </a:t>
            </a:r>
            <a:r>
              <a:rPr lang="en-US" sz="1200" b="1" i="1" u="sng" dirty="0"/>
              <a:t>to honor an agreement which he did not make, for the sale of CLICO’s 40.19 acres of lands at Douglas Estate, valued at EC$18.5 million at the time, but which was sold to the Social Security Board at EC$12 million (EC$6.5 million less).</a:t>
            </a:r>
            <a:r>
              <a:rPr lang="en-US" sz="1200" dirty="0"/>
              <a:t> </a:t>
            </a:r>
            <a:r>
              <a:rPr lang="en-US" sz="1200" b="1" i="1" u="sng" dirty="0"/>
              <a:t>It is an effort to hold the Registrar of Insurance accountable for her role in the non-arm’s length transactions, to the detriment of the policy holders at the time, who she was obligated to protect.</a:t>
            </a:r>
            <a:endParaRPr lang="en-US" sz="1200" dirty="0"/>
          </a:p>
        </p:txBody>
      </p:sp>
      <p:sp>
        <p:nvSpPr>
          <p:cNvPr id="16" name="Text 13">
            <a:extLst>
              <a:ext uri="{FF2B5EF4-FFF2-40B4-BE49-F238E27FC236}">
                <a16:creationId xmlns:a16="http://schemas.microsoft.com/office/drawing/2014/main" id="{E33ACAD7-8B28-7ECE-1CE9-48FE0BC71F37}"/>
              </a:ext>
            </a:extLst>
          </p:cNvPr>
          <p:cNvSpPr/>
          <p:nvPr/>
        </p:nvSpPr>
        <p:spPr>
          <a:xfrm>
            <a:off x="714375" y="3671441"/>
            <a:ext cx="7715250" cy="193451"/>
          </a:xfrm>
          <a:prstGeom prst="rect">
            <a:avLst/>
          </a:prstGeom>
          <a:noFill/>
          <a:ln/>
        </p:spPr>
        <p:txBody>
          <a:bodyPr wrap="square" lIns="0" tIns="0" rIns="0" bIns="0" rtlCol="0" anchor="t">
            <a:spAutoFit/>
          </a:bodyPr>
          <a:lstStyle/>
          <a:p>
            <a:pPr marL="0" indent="0" algn="l">
              <a:lnSpc>
                <a:spcPts val="1700"/>
              </a:lnSpc>
              <a:buNone/>
            </a:pPr>
            <a:endParaRPr lang="en-US" sz="885" dirty="0"/>
          </a:p>
        </p:txBody>
      </p:sp>
    </p:spTree>
    <p:extLst>
      <p:ext uri="{BB962C8B-B14F-4D97-AF65-F5344CB8AC3E}">
        <p14:creationId xmlns:p14="http://schemas.microsoft.com/office/powerpoint/2010/main" val="408114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7C020-9149-AC9D-ED04-BEDCBB841B6D}"/>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08536C4D-D90D-ECA9-61FA-A06224A41286}"/>
              </a:ext>
            </a:extLst>
          </p:cNvPr>
          <p:cNvPicPr>
            <a:picLocks noChangeAspect="1"/>
          </p:cNvPicPr>
          <p:nvPr/>
        </p:nvPicPr>
        <p:blipFill>
          <a:blip r:embed="rId3"/>
          <a:stretch>
            <a:fillRect/>
          </a:stretch>
        </p:blipFill>
        <p:spPr>
          <a:xfrm>
            <a:off x="0" y="0"/>
            <a:ext cx="9144000" cy="5773015"/>
          </a:xfrm>
          <a:prstGeom prst="rect">
            <a:avLst/>
          </a:prstGeom>
        </p:spPr>
      </p:pic>
      <p:sp>
        <p:nvSpPr>
          <p:cNvPr id="3" name="Shape 0">
            <a:extLst>
              <a:ext uri="{FF2B5EF4-FFF2-40B4-BE49-F238E27FC236}">
                <a16:creationId xmlns:a16="http://schemas.microsoft.com/office/drawing/2014/main" id="{A7D01DEE-DF9B-7924-5FA4-313BB3C84932}"/>
              </a:ext>
            </a:extLst>
          </p:cNvPr>
          <p:cNvSpPr/>
          <p:nvPr/>
        </p:nvSpPr>
        <p:spPr>
          <a:xfrm>
            <a:off x="500063" y="285750"/>
            <a:ext cx="8143875" cy="1054038"/>
          </a:xfrm>
          <a:prstGeom prst="rect">
            <a:avLst/>
          </a:prstGeom>
          <a:solidFill>
            <a:srgbClr val="000000">
              <a:alpha val="0"/>
            </a:srgbClr>
          </a:solidFill>
          <a:ln/>
        </p:spPr>
        <p:txBody>
          <a:bodyPr/>
          <a:lstStyle/>
          <a:p>
            <a:endParaRPr lang="en-US"/>
          </a:p>
        </p:txBody>
      </p:sp>
      <p:sp>
        <p:nvSpPr>
          <p:cNvPr id="4" name="Shape 1">
            <a:extLst>
              <a:ext uri="{FF2B5EF4-FFF2-40B4-BE49-F238E27FC236}">
                <a16:creationId xmlns:a16="http://schemas.microsoft.com/office/drawing/2014/main" id="{A0A66FF3-577D-D259-A0BB-63D17FA666EC}"/>
              </a:ext>
            </a:extLst>
          </p:cNvPr>
          <p:cNvSpPr/>
          <p:nvPr/>
        </p:nvSpPr>
        <p:spPr>
          <a:xfrm>
            <a:off x="500063" y="1318357"/>
            <a:ext cx="8143875" cy="21431"/>
          </a:xfrm>
          <a:prstGeom prst="rect">
            <a:avLst/>
          </a:prstGeom>
          <a:solidFill>
            <a:srgbClr val="1A1A1A"/>
          </a:solidFill>
          <a:ln/>
        </p:spPr>
        <p:txBody>
          <a:bodyPr/>
          <a:lstStyle/>
          <a:p>
            <a:endParaRPr lang="en-US"/>
          </a:p>
        </p:txBody>
      </p:sp>
      <p:sp>
        <p:nvSpPr>
          <p:cNvPr id="5" name="Shape 2">
            <a:extLst>
              <a:ext uri="{FF2B5EF4-FFF2-40B4-BE49-F238E27FC236}">
                <a16:creationId xmlns:a16="http://schemas.microsoft.com/office/drawing/2014/main" id="{05C86BE3-E092-798F-50EC-19A72F53501F}"/>
              </a:ext>
            </a:extLst>
          </p:cNvPr>
          <p:cNvSpPr/>
          <p:nvPr/>
        </p:nvSpPr>
        <p:spPr>
          <a:xfrm>
            <a:off x="500063" y="305395"/>
            <a:ext cx="977075" cy="164306"/>
          </a:xfrm>
          <a:prstGeom prst="rect">
            <a:avLst/>
          </a:prstGeom>
          <a:solidFill>
            <a:srgbClr val="1A1A1A"/>
          </a:solidFill>
          <a:ln/>
        </p:spPr>
        <p:txBody>
          <a:bodyPr/>
          <a:lstStyle/>
          <a:p>
            <a:endParaRPr lang="en-US"/>
          </a:p>
        </p:txBody>
      </p:sp>
      <p:sp>
        <p:nvSpPr>
          <p:cNvPr id="6" name="Text 3">
            <a:extLst>
              <a:ext uri="{FF2B5EF4-FFF2-40B4-BE49-F238E27FC236}">
                <a16:creationId xmlns:a16="http://schemas.microsoft.com/office/drawing/2014/main" id="{73AF1366-686F-CF0F-21CD-8BCF9CD1DB7C}"/>
              </a:ext>
            </a:extLst>
          </p:cNvPr>
          <p:cNvSpPr/>
          <p:nvPr/>
        </p:nvSpPr>
        <p:spPr>
          <a:xfrm>
            <a:off x="500063" y="305395"/>
            <a:ext cx="977075" cy="164306"/>
          </a:xfrm>
          <a:prstGeom prst="rect">
            <a:avLst/>
          </a:prstGeom>
          <a:noFill/>
          <a:ln/>
        </p:spPr>
        <p:txBody>
          <a:bodyPr wrap="square" lIns="102108" tIns="34036" rIns="102108" bIns="34036" rtlCol="0" anchor="t">
            <a:spAutoFit/>
          </a:bodyPr>
          <a:lstStyle/>
          <a:p>
            <a:pPr marL="0" indent="0" algn="l">
              <a:lnSpc>
                <a:spcPts val="800"/>
              </a:lnSpc>
              <a:buNone/>
            </a:pPr>
            <a:r>
              <a:rPr lang="en-US" sz="485" b="1" kern="0" spc="2" dirty="0">
                <a:solidFill>
                  <a:srgbClr val="FFFFFF"/>
                </a:solidFill>
              </a:rPr>
              <a:t>FINAL ANALYSIS</a:t>
            </a:r>
            <a:endParaRPr lang="en-US" sz="485" dirty="0"/>
          </a:p>
        </p:txBody>
      </p:sp>
      <p:sp>
        <p:nvSpPr>
          <p:cNvPr id="7" name="Text 4">
            <a:extLst>
              <a:ext uri="{FF2B5EF4-FFF2-40B4-BE49-F238E27FC236}">
                <a16:creationId xmlns:a16="http://schemas.microsoft.com/office/drawing/2014/main" id="{5A5F58B9-30AA-7CE1-05BD-9BC304D7043B}"/>
              </a:ext>
            </a:extLst>
          </p:cNvPr>
          <p:cNvSpPr/>
          <p:nvPr/>
        </p:nvSpPr>
        <p:spPr>
          <a:xfrm>
            <a:off x="500063" y="541139"/>
            <a:ext cx="8143875" cy="691493"/>
          </a:xfrm>
          <a:prstGeom prst="rect">
            <a:avLst/>
          </a:prstGeom>
          <a:noFill/>
          <a:ln/>
        </p:spPr>
        <p:txBody>
          <a:bodyPr wrap="square" lIns="0" tIns="0" rIns="0" bIns="0" rtlCol="0" anchor="t">
            <a:spAutoFit/>
          </a:bodyPr>
          <a:lstStyle/>
          <a:p>
            <a:pPr marL="0" indent="0" algn="ctr">
              <a:lnSpc>
                <a:spcPts val="2700"/>
              </a:lnSpc>
              <a:buNone/>
            </a:pPr>
            <a:r>
              <a:rPr lang="en-US" sz="2226" b="1" kern="0" spc="-1" dirty="0">
                <a:solidFill>
                  <a:srgbClr val="1A1A1A"/>
                </a:solidFill>
              </a:rPr>
              <a:t>INTRODUCTION: CRITICAL DATES, FACTS
AND IMPLICATIONS</a:t>
            </a:r>
            <a:endParaRPr lang="en-US" sz="2226" dirty="0"/>
          </a:p>
        </p:txBody>
      </p:sp>
      <p:sp>
        <p:nvSpPr>
          <p:cNvPr id="8" name="Shape 5">
            <a:extLst>
              <a:ext uri="{FF2B5EF4-FFF2-40B4-BE49-F238E27FC236}">
                <a16:creationId xmlns:a16="http://schemas.microsoft.com/office/drawing/2014/main" id="{AADD1650-10B5-34FF-8209-D752865F9382}"/>
              </a:ext>
            </a:extLst>
          </p:cNvPr>
          <p:cNvSpPr/>
          <p:nvPr/>
        </p:nvSpPr>
        <p:spPr>
          <a:xfrm>
            <a:off x="500063" y="1532670"/>
            <a:ext cx="8143875" cy="1849450"/>
          </a:xfrm>
          <a:prstGeom prst="rect">
            <a:avLst/>
          </a:prstGeom>
          <a:solidFill>
            <a:srgbClr val="FFF5F5"/>
          </a:solidFill>
          <a:ln w="18288">
            <a:solidFill>
              <a:srgbClr val="C41E3A"/>
            </a:solidFill>
            <a:prstDash val="solid"/>
          </a:ln>
        </p:spPr>
        <p:txBody>
          <a:bodyPr/>
          <a:lstStyle/>
          <a:p>
            <a:endParaRPr lang="en-US"/>
          </a:p>
        </p:txBody>
      </p:sp>
      <p:sp>
        <p:nvSpPr>
          <p:cNvPr id="9" name="Text 6">
            <a:extLst>
              <a:ext uri="{FF2B5EF4-FFF2-40B4-BE49-F238E27FC236}">
                <a16:creationId xmlns:a16="http://schemas.microsoft.com/office/drawing/2014/main" id="{E0B2D40A-3373-3BB4-B8CF-9E6F74D2B31A}"/>
              </a:ext>
            </a:extLst>
          </p:cNvPr>
          <p:cNvSpPr/>
          <p:nvPr/>
        </p:nvSpPr>
        <p:spPr>
          <a:xfrm>
            <a:off x="678656" y="1595177"/>
            <a:ext cx="1009764" cy="138564"/>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C41E3A"/>
                </a:solidFill>
              </a:rPr>
              <a:t>CRITICAL DATES/TIMELINES</a:t>
            </a:r>
            <a:endParaRPr lang="en-US" sz="683" dirty="0"/>
          </a:p>
        </p:txBody>
      </p:sp>
      <p:sp>
        <p:nvSpPr>
          <p:cNvPr id="10" name="Text 7">
            <a:extLst>
              <a:ext uri="{FF2B5EF4-FFF2-40B4-BE49-F238E27FC236}">
                <a16:creationId xmlns:a16="http://schemas.microsoft.com/office/drawing/2014/main" id="{35DE23E2-8829-783A-DFE5-658756786522}"/>
              </a:ext>
            </a:extLst>
          </p:cNvPr>
          <p:cNvSpPr/>
          <p:nvPr/>
        </p:nvSpPr>
        <p:spPr>
          <a:xfrm>
            <a:off x="672268" y="1717071"/>
            <a:ext cx="3821906" cy="1058880"/>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1. CLICO Trinidad (CL Financial-the parent company) collapsed in 2009. The Registrar of Insurance intervened in the affairs of CLICO St Kitts on May 7, 2010. She was in charge until April 29, 2011, when CLICO was placed under judicial management with </a:t>
            </a:r>
            <a:r>
              <a:rPr lang="en-US" sz="784" b="1" dirty="0" err="1">
                <a:solidFill>
                  <a:srgbClr val="1A1A1A"/>
                </a:solidFill>
              </a:rPr>
              <a:t>Omax</a:t>
            </a:r>
            <a:r>
              <a:rPr lang="en-US" sz="784" b="1" dirty="0">
                <a:solidFill>
                  <a:srgbClr val="1A1A1A"/>
                </a:solidFill>
              </a:rPr>
              <a:t> Gardner’s appointment as JM. . (Ref email from ROI-April 1 2011). That Order was Varied on December 10, 2020, to appoint B Cuthbert John as JM following the sudden passing of Mr. Gardner.</a:t>
            </a:r>
            <a:endParaRPr lang="en-US" sz="784" dirty="0"/>
          </a:p>
        </p:txBody>
      </p:sp>
      <p:sp>
        <p:nvSpPr>
          <p:cNvPr id="11" name="Text 8">
            <a:extLst>
              <a:ext uri="{FF2B5EF4-FFF2-40B4-BE49-F238E27FC236}">
                <a16:creationId xmlns:a16="http://schemas.microsoft.com/office/drawing/2014/main" id="{5A71E027-529B-CE27-7BC5-AAB5D8F47120}"/>
              </a:ext>
            </a:extLst>
          </p:cNvPr>
          <p:cNvSpPr/>
          <p:nvPr/>
        </p:nvSpPr>
        <p:spPr>
          <a:xfrm>
            <a:off x="672268" y="2804856"/>
            <a:ext cx="3821906" cy="520271"/>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2. The agreement to sell the lands at Douglas Estate to the Social Security Board was made on July 2, 2010, less than 3 months after the ROI intervened under Section 57-59 of the Ins Act. The ROI was in charge of CLICO until April 28, 2011. (Ref email from ROI-April 1 2011)</a:t>
            </a:r>
            <a:endParaRPr lang="en-US" sz="784" dirty="0"/>
          </a:p>
        </p:txBody>
      </p:sp>
      <p:sp>
        <p:nvSpPr>
          <p:cNvPr id="12" name="Text 9">
            <a:extLst>
              <a:ext uri="{FF2B5EF4-FFF2-40B4-BE49-F238E27FC236}">
                <a16:creationId xmlns:a16="http://schemas.microsoft.com/office/drawing/2014/main" id="{53DB88A9-4932-9E43-BBD2-2CE8240882C9}"/>
              </a:ext>
            </a:extLst>
          </p:cNvPr>
          <p:cNvSpPr/>
          <p:nvPr/>
        </p:nvSpPr>
        <p:spPr>
          <a:xfrm>
            <a:off x="4607719" y="2066974"/>
            <a:ext cx="3821906" cy="520271"/>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4. The lands were valued at 18.5M and sold to SSB for 12M, an immediate discount of 6.5M to the detriment of the policy holders. The $6.5M was sufficient to recover SSB investments in EFPA. SSB got back their investment with interest.</a:t>
            </a:r>
            <a:endParaRPr lang="en-US" sz="784" dirty="0"/>
          </a:p>
        </p:txBody>
      </p:sp>
      <p:sp>
        <p:nvSpPr>
          <p:cNvPr id="13" name="Text 10">
            <a:extLst>
              <a:ext uri="{FF2B5EF4-FFF2-40B4-BE49-F238E27FC236}">
                <a16:creationId xmlns:a16="http://schemas.microsoft.com/office/drawing/2014/main" id="{9EA7DB39-AC1C-4441-12D4-F1D24EBB45C5}"/>
              </a:ext>
            </a:extLst>
          </p:cNvPr>
          <p:cNvSpPr/>
          <p:nvPr/>
        </p:nvSpPr>
        <p:spPr>
          <a:xfrm>
            <a:off x="4607719" y="2608245"/>
            <a:ext cx="3821906" cy="520271"/>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5. They got a discount of $6.5M plus recovery of assets of $6.5M, $13M and paid $5.5M for lands valued at 18.5M in 2010. They paid all GOSKN taxes of 1.4 out of the $5.5 and left only 3.9M for policy holders.</a:t>
            </a:r>
            <a:endParaRPr lang="en-US" sz="784" dirty="0"/>
          </a:p>
        </p:txBody>
      </p:sp>
      <p:sp>
        <p:nvSpPr>
          <p:cNvPr id="14" name="Shape 11">
            <a:extLst>
              <a:ext uri="{FF2B5EF4-FFF2-40B4-BE49-F238E27FC236}">
                <a16:creationId xmlns:a16="http://schemas.microsoft.com/office/drawing/2014/main" id="{5C0B2CD4-DF5F-0ECC-3828-C248FCF0EE81}"/>
              </a:ext>
            </a:extLst>
          </p:cNvPr>
          <p:cNvSpPr/>
          <p:nvPr/>
        </p:nvSpPr>
        <p:spPr>
          <a:xfrm>
            <a:off x="500062" y="3489275"/>
            <a:ext cx="8143875" cy="2187299"/>
          </a:xfrm>
          <a:prstGeom prst="rect">
            <a:avLst/>
          </a:prstGeom>
          <a:solidFill>
            <a:srgbClr val="F8F8F8"/>
          </a:solidFill>
          <a:ln w="18288">
            <a:solidFill>
              <a:srgbClr val="1A1A1A"/>
            </a:solidFill>
            <a:prstDash val="solid"/>
          </a:ln>
        </p:spPr>
        <p:txBody>
          <a:bodyPr/>
          <a:lstStyle/>
          <a:p>
            <a:endParaRPr lang="en-US"/>
          </a:p>
        </p:txBody>
      </p:sp>
      <p:sp>
        <p:nvSpPr>
          <p:cNvPr id="15" name="Text 12">
            <a:extLst>
              <a:ext uri="{FF2B5EF4-FFF2-40B4-BE49-F238E27FC236}">
                <a16:creationId xmlns:a16="http://schemas.microsoft.com/office/drawing/2014/main" id="{E11BE993-7E97-8E6B-FE96-F95806DC34E3}"/>
              </a:ext>
            </a:extLst>
          </p:cNvPr>
          <p:cNvSpPr/>
          <p:nvPr/>
        </p:nvSpPr>
        <p:spPr>
          <a:xfrm>
            <a:off x="750094" y="3645179"/>
            <a:ext cx="7715250"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A1A1A"/>
                </a:solidFill>
              </a:rPr>
              <a:t>IMPLICATIONS FOR POLICYHOLDER PROTECTION</a:t>
            </a:r>
            <a:endParaRPr lang="en-US" sz="683" dirty="0"/>
          </a:p>
        </p:txBody>
      </p:sp>
      <p:sp>
        <p:nvSpPr>
          <p:cNvPr id="16" name="Text 13">
            <a:extLst>
              <a:ext uri="{FF2B5EF4-FFF2-40B4-BE49-F238E27FC236}">
                <a16:creationId xmlns:a16="http://schemas.microsoft.com/office/drawing/2014/main" id="{6BE98F11-13B6-B44E-5513-EF43E50053A6}"/>
              </a:ext>
            </a:extLst>
          </p:cNvPr>
          <p:cNvSpPr/>
          <p:nvPr/>
        </p:nvSpPr>
        <p:spPr>
          <a:xfrm>
            <a:off x="714375" y="3958976"/>
            <a:ext cx="7715250" cy="1065484"/>
          </a:xfrm>
          <a:prstGeom prst="rect">
            <a:avLst/>
          </a:prstGeom>
          <a:noFill/>
          <a:ln/>
        </p:spPr>
        <p:txBody>
          <a:bodyPr wrap="square" lIns="0" tIns="0" rIns="0" bIns="0" rtlCol="0" anchor="t">
            <a:spAutoFit/>
          </a:bodyPr>
          <a:lstStyle/>
          <a:p>
            <a:pPr marL="0" indent="0" algn="l">
              <a:lnSpc>
                <a:spcPts val="1700"/>
              </a:lnSpc>
              <a:buNone/>
            </a:pPr>
            <a:r>
              <a:rPr lang="en-US" sz="885" b="1" dirty="0">
                <a:solidFill>
                  <a:srgbClr val="2D2D2D"/>
                </a:solidFill>
              </a:rPr>
              <a:t>While the Social Security Board made an </a:t>
            </a:r>
            <a:r>
              <a:rPr lang="en-US" sz="885" b="1" dirty="0">
                <a:solidFill>
                  <a:srgbClr val="1A1A1A"/>
                </a:solidFill>
              </a:rPr>
              <a:t>excellent investment</a:t>
            </a:r>
            <a:r>
              <a:rPr lang="en-US" sz="885" b="1" dirty="0">
                <a:solidFill>
                  <a:srgbClr val="2D2D2D"/>
                </a:solidFill>
              </a:rPr>
              <a:t> that benefited its members, this analysis reveals systemic questions about </a:t>
            </a:r>
            <a:r>
              <a:rPr lang="en-US" sz="885" b="1" dirty="0">
                <a:solidFill>
                  <a:srgbClr val="1A1A1A"/>
                </a:solidFill>
              </a:rPr>
              <a:t>asset protection during judicial management</a:t>
            </a:r>
            <a:r>
              <a:rPr lang="en-US" sz="885" b="1" dirty="0">
                <a:solidFill>
                  <a:srgbClr val="2D2D2D"/>
                </a:solidFill>
              </a:rPr>
              <a:t>. The Insurance Act requires acting in </a:t>
            </a:r>
            <a:r>
              <a:rPr lang="en-US" sz="885" b="1" dirty="0">
                <a:solidFill>
                  <a:srgbClr val="1A1A1A"/>
                </a:solidFill>
              </a:rPr>
              <a:t>"the most advantageous to the general interest of the policyholder,"</a:t>
            </a:r>
            <a:r>
              <a:rPr lang="en-US" sz="885" b="1" dirty="0">
                <a:solidFill>
                  <a:srgbClr val="2D2D2D"/>
                </a:solidFill>
              </a:rPr>
              <a:t> yet the most valuable asset was sold at a substantial discount despite explicit warnings from the appointed Judicial Manager. The </a:t>
            </a:r>
            <a:r>
              <a:rPr lang="en-US" sz="885" b="1" dirty="0">
                <a:solidFill>
                  <a:srgbClr val="0066CC"/>
                </a:solidFill>
              </a:rPr>
              <a:t>huge appreciation</a:t>
            </a:r>
            <a:r>
              <a:rPr lang="en-US" sz="885" b="1" dirty="0">
                <a:solidFill>
                  <a:srgbClr val="2D2D2D"/>
                </a:solidFill>
              </a:rPr>
              <a:t> that benefited SSB represents value that could have significantly improved </a:t>
            </a:r>
            <a:r>
              <a:rPr lang="en-US" sz="885" b="1" dirty="0">
                <a:solidFill>
                  <a:srgbClr val="1A1A1A"/>
                </a:solidFill>
              </a:rPr>
              <a:t>policyholder recovery</a:t>
            </a:r>
            <a:r>
              <a:rPr lang="en-US" sz="885" b="1" dirty="0">
                <a:solidFill>
                  <a:srgbClr val="2D2D2D"/>
                </a:solidFill>
              </a:rPr>
              <a:t>. This case study highlights the need for stronger safeguards, transparent valuation processes, and meaningful consideration of judicial manager recommendations when disposing of assets during insurance company restructuring.</a:t>
            </a:r>
            <a:endParaRPr lang="en-US" sz="885" dirty="0"/>
          </a:p>
        </p:txBody>
      </p:sp>
      <p:sp>
        <p:nvSpPr>
          <p:cNvPr id="17" name="Text 9">
            <a:extLst>
              <a:ext uri="{FF2B5EF4-FFF2-40B4-BE49-F238E27FC236}">
                <a16:creationId xmlns:a16="http://schemas.microsoft.com/office/drawing/2014/main" id="{81BD5760-FB9B-EF4C-B871-B2251420B6D4}"/>
              </a:ext>
            </a:extLst>
          </p:cNvPr>
          <p:cNvSpPr/>
          <p:nvPr/>
        </p:nvSpPr>
        <p:spPr>
          <a:xfrm>
            <a:off x="4607719" y="1602678"/>
            <a:ext cx="3821906" cy="520848"/>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3. </a:t>
            </a:r>
            <a:r>
              <a:rPr lang="en-US" sz="784" b="1" dirty="0" err="1">
                <a:solidFill>
                  <a:srgbClr val="1A1A1A"/>
                </a:solidFill>
              </a:rPr>
              <a:t>Omax</a:t>
            </a:r>
            <a:r>
              <a:rPr lang="en-US" sz="784" b="1" dirty="0">
                <a:solidFill>
                  <a:srgbClr val="1A1A1A"/>
                </a:solidFill>
              </a:rPr>
              <a:t> was the External Auditor of SSB long before his appointment and until 2019. Was he conflicted? (Ref page 2, par 5 and 6 of Court Document-</a:t>
            </a:r>
            <a:r>
              <a:rPr lang="en-US" sz="800" dirty="0"/>
              <a:t>CLAIM NO. SKBHCV2012/0212). He opposed the sale and went to Court to stop it.</a:t>
            </a:r>
            <a:endParaRPr lang="en-US" sz="784" dirty="0"/>
          </a:p>
        </p:txBody>
      </p:sp>
    </p:spTree>
    <p:extLst>
      <p:ext uri="{BB962C8B-B14F-4D97-AF65-F5344CB8AC3E}">
        <p14:creationId xmlns:p14="http://schemas.microsoft.com/office/powerpoint/2010/main" val="785527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4327B-CA33-926D-D827-404F52BC56A7}"/>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2F0A502-8170-E0A0-80B1-B06425599C25}"/>
              </a:ext>
            </a:extLst>
          </p:cNvPr>
          <p:cNvPicPr>
            <a:picLocks noChangeAspect="1"/>
          </p:cNvPicPr>
          <p:nvPr/>
        </p:nvPicPr>
        <p:blipFill>
          <a:blip r:embed="rId3"/>
          <a:stretch>
            <a:fillRect/>
          </a:stretch>
        </p:blipFill>
        <p:spPr>
          <a:xfrm>
            <a:off x="0" y="0"/>
            <a:ext cx="9144000" cy="5773015"/>
          </a:xfrm>
          <a:prstGeom prst="rect">
            <a:avLst/>
          </a:prstGeom>
        </p:spPr>
      </p:pic>
      <p:sp>
        <p:nvSpPr>
          <p:cNvPr id="3" name="Shape 0">
            <a:extLst>
              <a:ext uri="{FF2B5EF4-FFF2-40B4-BE49-F238E27FC236}">
                <a16:creationId xmlns:a16="http://schemas.microsoft.com/office/drawing/2014/main" id="{D1A6169C-5263-4CA3-8A9D-E40AFFF92F0E}"/>
              </a:ext>
            </a:extLst>
          </p:cNvPr>
          <p:cNvSpPr/>
          <p:nvPr/>
        </p:nvSpPr>
        <p:spPr>
          <a:xfrm>
            <a:off x="500063" y="285750"/>
            <a:ext cx="8143875" cy="1054038"/>
          </a:xfrm>
          <a:prstGeom prst="rect">
            <a:avLst/>
          </a:prstGeom>
          <a:solidFill>
            <a:srgbClr val="000000">
              <a:alpha val="0"/>
            </a:srgbClr>
          </a:solidFill>
          <a:ln/>
        </p:spPr>
        <p:txBody>
          <a:bodyPr/>
          <a:lstStyle/>
          <a:p>
            <a:endParaRPr lang="en-US"/>
          </a:p>
        </p:txBody>
      </p:sp>
      <p:sp>
        <p:nvSpPr>
          <p:cNvPr id="4" name="Shape 1">
            <a:extLst>
              <a:ext uri="{FF2B5EF4-FFF2-40B4-BE49-F238E27FC236}">
                <a16:creationId xmlns:a16="http://schemas.microsoft.com/office/drawing/2014/main" id="{06584B20-F7C1-6CAE-E5A5-A434122ED337}"/>
              </a:ext>
            </a:extLst>
          </p:cNvPr>
          <p:cNvSpPr/>
          <p:nvPr/>
        </p:nvSpPr>
        <p:spPr>
          <a:xfrm>
            <a:off x="500063" y="1318357"/>
            <a:ext cx="8143875" cy="21431"/>
          </a:xfrm>
          <a:prstGeom prst="rect">
            <a:avLst/>
          </a:prstGeom>
          <a:solidFill>
            <a:srgbClr val="1A1A1A"/>
          </a:solidFill>
          <a:ln/>
        </p:spPr>
        <p:txBody>
          <a:bodyPr/>
          <a:lstStyle/>
          <a:p>
            <a:endParaRPr lang="en-US"/>
          </a:p>
        </p:txBody>
      </p:sp>
      <p:sp>
        <p:nvSpPr>
          <p:cNvPr id="5" name="Shape 2">
            <a:extLst>
              <a:ext uri="{FF2B5EF4-FFF2-40B4-BE49-F238E27FC236}">
                <a16:creationId xmlns:a16="http://schemas.microsoft.com/office/drawing/2014/main" id="{9BCA25A5-8866-AE6C-D927-E345B96E2E18}"/>
              </a:ext>
            </a:extLst>
          </p:cNvPr>
          <p:cNvSpPr/>
          <p:nvPr/>
        </p:nvSpPr>
        <p:spPr>
          <a:xfrm>
            <a:off x="500063" y="305395"/>
            <a:ext cx="977075" cy="164306"/>
          </a:xfrm>
          <a:prstGeom prst="rect">
            <a:avLst/>
          </a:prstGeom>
          <a:solidFill>
            <a:srgbClr val="1A1A1A"/>
          </a:solidFill>
          <a:ln/>
        </p:spPr>
        <p:txBody>
          <a:bodyPr/>
          <a:lstStyle/>
          <a:p>
            <a:endParaRPr lang="en-US"/>
          </a:p>
        </p:txBody>
      </p:sp>
      <p:sp>
        <p:nvSpPr>
          <p:cNvPr id="6" name="Text 3">
            <a:extLst>
              <a:ext uri="{FF2B5EF4-FFF2-40B4-BE49-F238E27FC236}">
                <a16:creationId xmlns:a16="http://schemas.microsoft.com/office/drawing/2014/main" id="{AF932580-F4E1-2682-487A-B7B5F2A29E1B}"/>
              </a:ext>
            </a:extLst>
          </p:cNvPr>
          <p:cNvSpPr/>
          <p:nvPr/>
        </p:nvSpPr>
        <p:spPr>
          <a:xfrm>
            <a:off x="500063" y="305395"/>
            <a:ext cx="977075" cy="164306"/>
          </a:xfrm>
          <a:prstGeom prst="rect">
            <a:avLst/>
          </a:prstGeom>
          <a:noFill/>
          <a:ln/>
        </p:spPr>
        <p:txBody>
          <a:bodyPr wrap="square" lIns="102108" tIns="34036" rIns="102108" bIns="34036" rtlCol="0" anchor="t">
            <a:spAutoFit/>
          </a:bodyPr>
          <a:lstStyle/>
          <a:p>
            <a:pPr marL="0" indent="0" algn="l">
              <a:lnSpc>
                <a:spcPts val="800"/>
              </a:lnSpc>
              <a:buNone/>
            </a:pPr>
            <a:r>
              <a:rPr lang="en-US" sz="485" b="1" kern="0" spc="2" dirty="0">
                <a:solidFill>
                  <a:srgbClr val="FFFFFF"/>
                </a:solidFill>
              </a:rPr>
              <a:t>FINAL ANALYSIS</a:t>
            </a:r>
            <a:endParaRPr lang="en-US" sz="485" dirty="0"/>
          </a:p>
        </p:txBody>
      </p:sp>
      <p:sp>
        <p:nvSpPr>
          <p:cNvPr id="7" name="Text 4">
            <a:extLst>
              <a:ext uri="{FF2B5EF4-FFF2-40B4-BE49-F238E27FC236}">
                <a16:creationId xmlns:a16="http://schemas.microsoft.com/office/drawing/2014/main" id="{E567556F-0945-DD6F-709D-E3222928FDD1}"/>
              </a:ext>
            </a:extLst>
          </p:cNvPr>
          <p:cNvSpPr/>
          <p:nvPr/>
        </p:nvSpPr>
        <p:spPr>
          <a:xfrm>
            <a:off x="500063" y="541139"/>
            <a:ext cx="8143875" cy="346249"/>
          </a:xfrm>
          <a:prstGeom prst="rect">
            <a:avLst/>
          </a:prstGeom>
          <a:noFill/>
          <a:ln/>
        </p:spPr>
        <p:txBody>
          <a:bodyPr wrap="square" lIns="0" tIns="0" rIns="0" bIns="0" rtlCol="0" anchor="t">
            <a:spAutoFit/>
          </a:bodyPr>
          <a:lstStyle/>
          <a:p>
            <a:pPr algn="ctr">
              <a:lnSpc>
                <a:spcPts val="2700"/>
              </a:lnSpc>
            </a:pPr>
            <a:r>
              <a:rPr lang="en-US" sz="2400" dirty="0"/>
              <a:t>THE KEY PLAYERS IN THE SALE OF CLICO’S LANDS</a:t>
            </a:r>
            <a:endParaRPr lang="en-US" sz="2226" dirty="0"/>
          </a:p>
        </p:txBody>
      </p:sp>
      <p:sp>
        <p:nvSpPr>
          <p:cNvPr id="8" name="Shape 5">
            <a:extLst>
              <a:ext uri="{FF2B5EF4-FFF2-40B4-BE49-F238E27FC236}">
                <a16:creationId xmlns:a16="http://schemas.microsoft.com/office/drawing/2014/main" id="{1577D9DB-46ED-39C9-674F-167235B788BA}"/>
              </a:ext>
            </a:extLst>
          </p:cNvPr>
          <p:cNvSpPr/>
          <p:nvPr/>
        </p:nvSpPr>
        <p:spPr>
          <a:xfrm>
            <a:off x="500063" y="1532669"/>
            <a:ext cx="8143875" cy="1559209"/>
          </a:xfrm>
          <a:prstGeom prst="rect">
            <a:avLst/>
          </a:prstGeom>
          <a:solidFill>
            <a:srgbClr val="FFF5F5"/>
          </a:solidFill>
          <a:ln w="18288">
            <a:solidFill>
              <a:srgbClr val="C41E3A"/>
            </a:solidFill>
            <a:prstDash val="solid"/>
          </a:ln>
        </p:spPr>
        <p:txBody>
          <a:bodyPr/>
          <a:lstStyle/>
          <a:p>
            <a:endParaRPr lang="en-US" dirty="0"/>
          </a:p>
        </p:txBody>
      </p:sp>
      <p:sp>
        <p:nvSpPr>
          <p:cNvPr id="9" name="Text 6">
            <a:extLst>
              <a:ext uri="{FF2B5EF4-FFF2-40B4-BE49-F238E27FC236}">
                <a16:creationId xmlns:a16="http://schemas.microsoft.com/office/drawing/2014/main" id="{1C7CFB27-A326-0A1E-F647-6DF4E0E91554}"/>
              </a:ext>
            </a:extLst>
          </p:cNvPr>
          <p:cNvSpPr/>
          <p:nvPr/>
        </p:nvSpPr>
        <p:spPr>
          <a:xfrm>
            <a:off x="678656" y="1595177"/>
            <a:ext cx="472694" cy="292452"/>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C41E3A"/>
                </a:solidFill>
              </a:rPr>
              <a:t>KEY PLAYERS</a:t>
            </a:r>
          </a:p>
          <a:p>
            <a:pPr marL="0" indent="0" algn="l">
              <a:lnSpc>
                <a:spcPts val="1200"/>
              </a:lnSpc>
              <a:buNone/>
            </a:pPr>
            <a:endParaRPr lang="en-US" sz="683" dirty="0"/>
          </a:p>
        </p:txBody>
      </p:sp>
      <p:sp>
        <p:nvSpPr>
          <p:cNvPr id="10" name="Text 7">
            <a:extLst>
              <a:ext uri="{FF2B5EF4-FFF2-40B4-BE49-F238E27FC236}">
                <a16:creationId xmlns:a16="http://schemas.microsoft.com/office/drawing/2014/main" id="{029AECF3-FB7D-FBD1-DA85-D3D7C437B232}"/>
              </a:ext>
            </a:extLst>
          </p:cNvPr>
          <p:cNvSpPr/>
          <p:nvPr/>
        </p:nvSpPr>
        <p:spPr>
          <a:xfrm>
            <a:off x="672268" y="1717071"/>
            <a:ext cx="3821906" cy="520271"/>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1. Registrar of Insurance, acting under sections 57-59 of the insurance from May 7 2010 to April 28, 2011. The ROI is an employee of the Government, who owns the SSB. Ref SSB Annual Report 2014, Page </a:t>
            </a:r>
            <a:r>
              <a:rPr lang="en-US" sz="784" b="1">
                <a:solidFill>
                  <a:srgbClr val="1A1A1A"/>
                </a:solidFill>
              </a:rPr>
              <a:t>54- Note 18-Related </a:t>
            </a:r>
            <a:r>
              <a:rPr lang="en-US" sz="784" b="1" dirty="0">
                <a:solidFill>
                  <a:srgbClr val="1A1A1A"/>
                </a:solidFill>
              </a:rPr>
              <a:t>Parties Transactions-</a:t>
            </a:r>
            <a:endParaRPr lang="en-US" sz="784" dirty="0"/>
          </a:p>
        </p:txBody>
      </p:sp>
      <p:sp>
        <p:nvSpPr>
          <p:cNvPr id="11" name="Text 8">
            <a:extLst>
              <a:ext uri="{FF2B5EF4-FFF2-40B4-BE49-F238E27FC236}">
                <a16:creationId xmlns:a16="http://schemas.microsoft.com/office/drawing/2014/main" id="{0E981F4F-FBCA-3446-1D30-971283E4287A}"/>
              </a:ext>
            </a:extLst>
          </p:cNvPr>
          <p:cNvSpPr/>
          <p:nvPr/>
        </p:nvSpPr>
        <p:spPr>
          <a:xfrm>
            <a:off x="4782009" y="2723403"/>
            <a:ext cx="3683335" cy="161198"/>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7. The CLICO policy holders who were defenseless in this matter</a:t>
            </a:r>
            <a:endParaRPr lang="en-US" sz="784" dirty="0"/>
          </a:p>
        </p:txBody>
      </p:sp>
      <p:sp>
        <p:nvSpPr>
          <p:cNvPr id="12" name="Text 9">
            <a:extLst>
              <a:ext uri="{FF2B5EF4-FFF2-40B4-BE49-F238E27FC236}">
                <a16:creationId xmlns:a16="http://schemas.microsoft.com/office/drawing/2014/main" id="{1F0A04BF-C003-61AC-3F0F-452CC6F91956}"/>
              </a:ext>
            </a:extLst>
          </p:cNvPr>
          <p:cNvSpPr/>
          <p:nvPr/>
        </p:nvSpPr>
        <p:spPr>
          <a:xfrm>
            <a:off x="678656" y="2298845"/>
            <a:ext cx="3821906" cy="340734"/>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2. Director and Board of Directors of SSB are all appointed to serve at the pleasure of the Government</a:t>
            </a:r>
            <a:endParaRPr lang="en-US" sz="784" dirty="0"/>
          </a:p>
        </p:txBody>
      </p:sp>
      <p:sp>
        <p:nvSpPr>
          <p:cNvPr id="13" name="Text 10">
            <a:extLst>
              <a:ext uri="{FF2B5EF4-FFF2-40B4-BE49-F238E27FC236}">
                <a16:creationId xmlns:a16="http://schemas.microsoft.com/office/drawing/2014/main" id="{F598A08B-BB4C-B4ED-AADB-F5E93E02765E}"/>
              </a:ext>
            </a:extLst>
          </p:cNvPr>
          <p:cNvSpPr/>
          <p:nvPr/>
        </p:nvSpPr>
        <p:spPr>
          <a:xfrm>
            <a:off x="672268" y="2640332"/>
            <a:ext cx="3251055" cy="161198"/>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3.Minister responsible for the SSB, who is a member of the Government</a:t>
            </a:r>
            <a:endParaRPr lang="en-US" sz="784" dirty="0"/>
          </a:p>
        </p:txBody>
      </p:sp>
      <p:sp>
        <p:nvSpPr>
          <p:cNvPr id="14" name="Shape 11">
            <a:extLst>
              <a:ext uri="{FF2B5EF4-FFF2-40B4-BE49-F238E27FC236}">
                <a16:creationId xmlns:a16="http://schemas.microsoft.com/office/drawing/2014/main" id="{8410D389-1CF3-2884-7264-E25C3597EF38}"/>
              </a:ext>
            </a:extLst>
          </p:cNvPr>
          <p:cNvSpPr/>
          <p:nvPr/>
        </p:nvSpPr>
        <p:spPr>
          <a:xfrm>
            <a:off x="500062" y="3235672"/>
            <a:ext cx="8143875" cy="2315266"/>
          </a:xfrm>
          <a:prstGeom prst="rect">
            <a:avLst/>
          </a:prstGeom>
          <a:solidFill>
            <a:srgbClr val="F8F8F8"/>
          </a:solidFill>
          <a:ln w="18288">
            <a:solidFill>
              <a:srgbClr val="1A1A1A"/>
            </a:solidFill>
            <a:prstDash val="solid"/>
          </a:ln>
        </p:spPr>
        <p:txBody>
          <a:bodyPr/>
          <a:lstStyle/>
          <a:p>
            <a:r>
              <a:rPr lang="en-US" sz="900" dirty="0"/>
              <a:t>Page 9, SSB 2013 Report on investment "Investment in Real Estate increased significantly, primarily with the acquisition of Douglas Estate land partially to offset the worthless investment in CLICO Barbados. Douglas Estate was placed on the market for sale and some promotion is to be done in due course. One hopes that the return and appreciation of the real estate will serve to reduce the impact of the reduction of rates on fixed deposits in the commercial banks where 63% of the investment portfolio resides." Pg 9, 2013 Annual Report, SSB.</a:t>
            </a:r>
          </a:p>
          <a:p>
            <a:endParaRPr lang="en-US" sz="900" dirty="0"/>
          </a:p>
          <a:p>
            <a:r>
              <a:rPr lang="en-US" sz="900" dirty="0"/>
              <a:t>Pg 2, 7: The affidavit makes reference to section 62(4) of the Insurance Act, No. 8 of 2009 and his advice thereon, which he verily believes to be true, that all actions and other processes against a registered insurance company placed under judicial management by order of the court are stayed and shall not be proceeded with without prior leave of the court.</a:t>
            </a:r>
          </a:p>
          <a:p>
            <a:endParaRPr lang="en-US" sz="900" dirty="0"/>
          </a:p>
          <a:p>
            <a:r>
              <a:rPr lang="en-US" sz="900" dirty="0"/>
              <a:t>Pg3, 13: The affidavit ends in this way: “14. It is my view that to dispose of the most valuable asset of CLICO which is valued at EC$18.5 million for EC$11.5 million and especially in a situation that would yield only EC$4.9 million to the fund would be highly detrimental to the interest of the policy holders and the other creditors. 15. The Social Security as a creditor ought to stand in the same position as other creditors, which is behind the policy holders”.</a:t>
            </a:r>
          </a:p>
          <a:p>
            <a:endParaRPr lang="en-US" sz="900" dirty="0"/>
          </a:p>
        </p:txBody>
      </p:sp>
      <p:sp>
        <p:nvSpPr>
          <p:cNvPr id="16" name="Text 13">
            <a:extLst>
              <a:ext uri="{FF2B5EF4-FFF2-40B4-BE49-F238E27FC236}">
                <a16:creationId xmlns:a16="http://schemas.microsoft.com/office/drawing/2014/main" id="{C40862AA-B5BA-82DD-2A54-CEDCD4242F7E}"/>
              </a:ext>
            </a:extLst>
          </p:cNvPr>
          <p:cNvSpPr/>
          <p:nvPr/>
        </p:nvSpPr>
        <p:spPr>
          <a:xfrm>
            <a:off x="714375" y="3671441"/>
            <a:ext cx="7715250" cy="193451"/>
          </a:xfrm>
          <a:prstGeom prst="rect">
            <a:avLst/>
          </a:prstGeom>
          <a:noFill/>
          <a:ln/>
        </p:spPr>
        <p:txBody>
          <a:bodyPr wrap="square" lIns="0" tIns="0" rIns="0" bIns="0" rtlCol="0" anchor="t">
            <a:spAutoFit/>
          </a:bodyPr>
          <a:lstStyle/>
          <a:p>
            <a:pPr marL="0" indent="0" algn="l">
              <a:lnSpc>
                <a:spcPts val="1700"/>
              </a:lnSpc>
              <a:buNone/>
            </a:pPr>
            <a:endParaRPr lang="en-US" sz="885" dirty="0"/>
          </a:p>
        </p:txBody>
      </p:sp>
      <p:sp>
        <p:nvSpPr>
          <p:cNvPr id="17" name="Text 9">
            <a:extLst>
              <a:ext uri="{FF2B5EF4-FFF2-40B4-BE49-F238E27FC236}">
                <a16:creationId xmlns:a16="http://schemas.microsoft.com/office/drawing/2014/main" id="{71A1D52E-E349-1C20-8D51-A0F0EC83C660}"/>
              </a:ext>
            </a:extLst>
          </p:cNvPr>
          <p:cNvSpPr/>
          <p:nvPr/>
        </p:nvSpPr>
        <p:spPr>
          <a:xfrm>
            <a:off x="4782009" y="2291151"/>
            <a:ext cx="3399669" cy="161198"/>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5. Attorney for SSB, who is close ally of the Government</a:t>
            </a:r>
            <a:endParaRPr lang="en-US" sz="784" dirty="0"/>
          </a:p>
        </p:txBody>
      </p:sp>
      <p:sp>
        <p:nvSpPr>
          <p:cNvPr id="18" name="Text 9">
            <a:extLst>
              <a:ext uri="{FF2B5EF4-FFF2-40B4-BE49-F238E27FC236}">
                <a16:creationId xmlns:a16="http://schemas.microsoft.com/office/drawing/2014/main" id="{3B25DDB2-1E89-7F1C-EC63-82791955C87F}"/>
              </a:ext>
            </a:extLst>
          </p:cNvPr>
          <p:cNvSpPr/>
          <p:nvPr/>
        </p:nvSpPr>
        <p:spPr>
          <a:xfrm>
            <a:off x="4736063" y="1707108"/>
            <a:ext cx="3821906" cy="520848"/>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4. The Judicial Manager was the External Auditor of SSB long before his appointment and until 2019. Was he conflicted? (Ref page 2, par 5 and 6 of Court Document-</a:t>
            </a:r>
            <a:r>
              <a:rPr lang="en-US" sz="800" dirty="0"/>
              <a:t>CLAIM NO. SKBHCV2012/0212). He opposed the sale and went to Court to stop it.</a:t>
            </a:r>
            <a:endParaRPr lang="en-US" sz="784" dirty="0"/>
          </a:p>
        </p:txBody>
      </p:sp>
      <p:sp>
        <p:nvSpPr>
          <p:cNvPr id="20" name="Text 10">
            <a:extLst>
              <a:ext uri="{FF2B5EF4-FFF2-40B4-BE49-F238E27FC236}">
                <a16:creationId xmlns:a16="http://schemas.microsoft.com/office/drawing/2014/main" id="{7522476B-EC31-6F26-D83A-4179C0EBD939}"/>
              </a:ext>
            </a:extLst>
          </p:cNvPr>
          <p:cNvSpPr/>
          <p:nvPr/>
        </p:nvSpPr>
        <p:spPr>
          <a:xfrm>
            <a:off x="4782009" y="2478381"/>
            <a:ext cx="3251055" cy="161198"/>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6.Attorney for CLICO</a:t>
            </a:r>
            <a:endParaRPr lang="en-US" sz="784" dirty="0"/>
          </a:p>
        </p:txBody>
      </p:sp>
    </p:spTree>
    <p:extLst>
      <p:ext uri="{BB962C8B-B14F-4D97-AF65-F5344CB8AC3E}">
        <p14:creationId xmlns:p14="http://schemas.microsoft.com/office/powerpoint/2010/main" val="2315905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E36E4-DBF8-843F-6B89-71FA92AD9A8C}"/>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1627062F-9306-052F-E27F-AF2D53F4DC68}"/>
              </a:ext>
            </a:extLst>
          </p:cNvPr>
          <p:cNvPicPr>
            <a:picLocks noChangeAspect="1"/>
          </p:cNvPicPr>
          <p:nvPr/>
        </p:nvPicPr>
        <p:blipFill>
          <a:blip r:embed="rId3"/>
          <a:stretch>
            <a:fillRect/>
          </a:stretch>
        </p:blipFill>
        <p:spPr>
          <a:xfrm>
            <a:off x="0" y="0"/>
            <a:ext cx="9144000" cy="5773015"/>
          </a:xfrm>
          <a:prstGeom prst="rect">
            <a:avLst/>
          </a:prstGeom>
        </p:spPr>
      </p:pic>
      <p:sp>
        <p:nvSpPr>
          <p:cNvPr id="3" name="Shape 0">
            <a:extLst>
              <a:ext uri="{FF2B5EF4-FFF2-40B4-BE49-F238E27FC236}">
                <a16:creationId xmlns:a16="http://schemas.microsoft.com/office/drawing/2014/main" id="{F3CCF6D5-1E37-79B8-6EB4-B13A3846B090}"/>
              </a:ext>
            </a:extLst>
          </p:cNvPr>
          <p:cNvSpPr/>
          <p:nvPr/>
        </p:nvSpPr>
        <p:spPr>
          <a:xfrm>
            <a:off x="500063" y="285750"/>
            <a:ext cx="8143875" cy="1054038"/>
          </a:xfrm>
          <a:prstGeom prst="rect">
            <a:avLst/>
          </a:prstGeom>
          <a:solidFill>
            <a:srgbClr val="000000">
              <a:alpha val="0"/>
            </a:srgbClr>
          </a:solidFill>
          <a:ln/>
        </p:spPr>
        <p:txBody>
          <a:bodyPr/>
          <a:lstStyle/>
          <a:p>
            <a:endParaRPr lang="en-US"/>
          </a:p>
        </p:txBody>
      </p:sp>
      <p:sp>
        <p:nvSpPr>
          <p:cNvPr id="4" name="Shape 1">
            <a:extLst>
              <a:ext uri="{FF2B5EF4-FFF2-40B4-BE49-F238E27FC236}">
                <a16:creationId xmlns:a16="http://schemas.microsoft.com/office/drawing/2014/main" id="{C57B0679-6335-5E07-5BC4-8D3EE5FDC4B1}"/>
              </a:ext>
            </a:extLst>
          </p:cNvPr>
          <p:cNvSpPr/>
          <p:nvPr/>
        </p:nvSpPr>
        <p:spPr>
          <a:xfrm>
            <a:off x="500063" y="1318357"/>
            <a:ext cx="8143875" cy="21431"/>
          </a:xfrm>
          <a:prstGeom prst="rect">
            <a:avLst/>
          </a:prstGeom>
          <a:solidFill>
            <a:srgbClr val="1A1A1A"/>
          </a:solidFill>
          <a:ln/>
        </p:spPr>
        <p:txBody>
          <a:bodyPr/>
          <a:lstStyle/>
          <a:p>
            <a:endParaRPr lang="en-US"/>
          </a:p>
        </p:txBody>
      </p:sp>
      <p:sp>
        <p:nvSpPr>
          <p:cNvPr id="5" name="Shape 2">
            <a:extLst>
              <a:ext uri="{FF2B5EF4-FFF2-40B4-BE49-F238E27FC236}">
                <a16:creationId xmlns:a16="http://schemas.microsoft.com/office/drawing/2014/main" id="{1F824538-74A2-C047-DDE5-29D6A87532A1}"/>
              </a:ext>
            </a:extLst>
          </p:cNvPr>
          <p:cNvSpPr/>
          <p:nvPr/>
        </p:nvSpPr>
        <p:spPr>
          <a:xfrm>
            <a:off x="500063" y="305395"/>
            <a:ext cx="977075" cy="164306"/>
          </a:xfrm>
          <a:prstGeom prst="rect">
            <a:avLst/>
          </a:prstGeom>
          <a:solidFill>
            <a:srgbClr val="1A1A1A"/>
          </a:solidFill>
          <a:ln/>
        </p:spPr>
        <p:txBody>
          <a:bodyPr/>
          <a:lstStyle/>
          <a:p>
            <a:endParaRPr lang="en-US"/>
          </a:p>
        </p:txBody>
      </p:sp>
      <p:sp>
        <p:nvSpPr>
          <p:cNvPr id="6" name="Text 3">
            <a:extLst>
              <a:ext uri="{FF2B5EF4-FFF2-40B4-BE49-F238E27FC236}">
                <a16:creationId xmlns:a16="http://schemas.microsoft.com/office/drawing/2014/main" id="{CDEA2FF3-5689-28EC-C5C1-9DD6CF6F08E0}"/>
              </a:ext>
            </a:extLst>
          </p:cNvPr>
          <p:cNvSpPr/>
          <p:nvPr/>
        </p:nvSpPr>
        <p:spPr>
          <a:xfrm>
            <a:off x="500063" y="305395"/>
            <a:ext cx="977075" cy="164306"/>
          </a:xfrm>
          <a:prstGeom prst="rect">
            <a:avLst/>
          </a:prstGeom>
          <a:noFill/>
          <a:ln/>
        </p:spPr>
        <p:txBody>
          <a:bodyPr wrap="square" lIns="102108" tIns="34036" rIns="102108" bIns="34036" rtlCol="0" anchor="t">
            <a:spAutoFit/>
          </a:bodyPr>
          <a:lstStyle/>
          <a:p>
            <a:pPr marL="0" indent="0" algn="l">
              <a:lnSpc>
                <a:spcPts val="800"/>
              </a:lnSpc>
              <a:buNone/>
            </a:pPr>
            <a:r>
              <a:rPr lang="en-US" sz="485" b="1" kern="0" spc="2" dirty="0">
                <a:solidFill>
                  <a:srgbClr val="FFFFFF"/>
                </a:solidFill>
              </a:rPr>
              <a:t>FINAL ANALYSIS</a:t>
            </a:r>
            <a:endParaRPr lang="en-US" sz="485" dirty="0"/>
          </a:p>
        </p:txBody>
      </p:sp>
      <p:sp>
        <p:nvSpPr>
          <p:cNvPr id="7" name="Text 4">
            <a:extLst>
              <a:ext uri="{FF2B5EF4-FFF2-40B4-BE49-F238E27FC236}">
                <a16:creationId xmlns:a16="http://schemas.microsoft.com/office/drawing/2014/main" id="{5029E7DF-D09D-CB8D-47F6-F8F351C45629}"/>
              </a:ext>
            </a:extLst>
          </p:cNvPr>
          <p:cNvSpPr/>
          <p:nvPr/>
        </p:nvSpPr>
        <p:spPr>
          <a:xfrm>
            <a:off x="500063" y="541139"/>
            <a:ext cx="8143875" cy="692497"/>
          </a:xfrm>
          <a:prstGeom prst="rect">
            <a:avLst/>
          </a:prstGeom>
          <a:noFill/>
          <a:ln/>
        </p:spPr>
        <p:txBody>
          <a:bodyPr wrap="square" lIns="0" tIns="0" rIns="0" bIns="0" rtlCol="0" anchor="t">
            <a:spAutoFit/>
          </a:bodyPr>
          <a:lstStyle/>
          <a:p>
            <a:pPr algn="ctr">
              <a:lnSpc>
                <a:spcPts val="2700"/>
              </a:lnSpc>
            </a:pPr>
            <a:r>
              <a:rPr lang="en-US" sz="2400" dirty="0"/>
              <a:t>EXTRACTS FROM CLAIM NO. SKBHCV2012/0212-SSB V CLICO:ATTEMPTS BY THE JM TO STOP THE SALE</a:t>
            </a:r>
            <a:endParaRPr lang="en-US" sz="2226" dirty="0"/>
          </a:p>
        </p:txBody>
      </p:sp>
      <p:sp>
        <p:nvSpPr>
          <p:cNvPr id="8" name="Shape 5">
            <a:extLst>
              <a:ext uri="{FF2B5EF4-FFF2-40B4-BE49-F238E27FC236}">
                <a16:creationId xmlns:a16="http://schemas.microsoft.com/office/drawing/2014/main" id="{1F393F7D-3A6B-2DBF-A4BA-5BA86812ABA2}"/>
              </a:ext>
            </a:extLst>
          </p:cNvPr>
          <p:cNvSpPr/>
          <p:nvPr/>
        </p:nvSpPr>
        <p:spPr>
          <a:xfrm>
            <a:off x="500063" y="1532669"/>
            <a:ext cx="8143875" cy="1531553"/>
          </a:xfrm>
          <a:prstGeom prst="rect">
            <a:avLst/>
          </a:prstGeom>
          <a:solidFill>
            <a:srgbClr val="FFF5F5"/>
          </a:solidFill>
          <a:ln w="18288">
            <a:solidFill>
              <a:srgbClr val="C41E3A"/>
            </a:solidFill>
            <a:prstDash val="solid"/>
          </a:ln>
        </p:spPr>
        <p:txBody>
          <a:bodyPr/>
          <a:lstStyle/>
          <a:p>
            <a:endParaRPr lang="en-US" dirty="0"/>
          </a:p>
        </p:txBody>
      </p:sp>
      <p:sp>
        <p:nvSpPr>
          <p:cNvPr id="9" name="Text 6">
            <a:extLst>
              <a:ext uri="{FF2B5EF4-FFF2-40B4-BE49-F238E27FC236}">
                <a16:creationId xmlns:a16="http://schemas.microsoft.com/office/drawing/2014/main" id="{56C38678-7CBF-99F5-4CD5-20F76427B7D1}"/>
              </a:ext>
            </a:extLst>
          </p:cNvPr>
          <p:cNvSpPr/>
          <p:nvPr/>
        </p:nvSpPr>
        <p:spPr>
          <a:xfrm>
            <a:off x="678656" y="1595177"/>
            <a:ext cx="773353" cy="138564"/>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C41E3A"/>
                </a:solidFill>
              </a:rPr>
              <a:t>CRITICAL QUESTIONS</a:t>
            </a:r>
            <a:endParaRPr lang="en-US" sz="683" dirty="0"/>
          </a:p>
        </p:txBody>
      </p:sp>
      <p:sp>
        <p:nvSpPr>
          <p:cNvPr id="10" name="Text 7">
            <a:extLst>
              <a:ext uri="{FF2B5EF4-FFF2-40B4-BE49-F238E27FC236}">
                <a16:creationId xmlns:a16="http://schemas.microsoft.com/office/drawing/2014/main" id="{315C1D77-052F-C32B-FDD4-3479A1BC6B8D}"/>
              </a:ext>
            </a:extLst>
          </p:cNvPr>
          <p:cNvSpPr/>
          <p:nvPr/>
        </p:nvSpPr>
        <p:spPr>
          <a:xfrm>
            <a:off x="672268" y="1717071"/>
            <a:ext cx="3821906" cy="340734"/>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1. Why did the court approve the sale despite the </a:t>
            </a:r>
            <a:r>
              <a:rPr lang="en-US" sz="784" b="1" dirty="0">
                <a:solidFill>
                  <a:srgbClr val="C41E3A"/>
                </a:solidFill>
              </a:rPr>
              <a:t>Judicial Manager's explicit opposition</a:t>
            </a:r>
            <a:r>
              <a:rPr lang="en-US" sz="784" b="1" dirty="0">
                <a:solidFill>
                  <a:srgbClr val="1A1A1A"/>
                </a:solidFill>
              </a:rPr>
              <a:t> citing policyholder detriment? </a:t>
            </a:r>
            <a:endParaRPr lang="en-US" sz="784" dirty="0"/>
          </a:p>
        </p:txBody>
      </p:sp>
      <p:sp>
        <p:nvSpPr>
          <p:cNvPr id="11" name="Text 8">
            <a:extLst>
              <a:ext uri="{FF2B5EF4-FFF2-40B4-BE49-F238E27FC236}">
                <a16:creationId xmlns:a16="http://schemas.microsoft.com/office/drawing/2014/main" id="{A81004F0-03C0-E87C-7F74-D921C386EBAD}"/>
              </a:ext>
            </a:extLst>
          </p:cNvPr>
          <p:cNvSpPr/>
          <p:nvPr/>
        </p:nvSpPr>
        <p:spPr>
          <a:xfrm>
            <a:off x="4666379" y="2265350"/>
            <a:ext cx="3821906" cy="520271"/>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5. The agreement to sell the lands at Douglas Estate to the Social Security Board was made on July 2, 2010, less than 3 months after the ROI intervened under Section 57 of the Act. She was in charge of CLICO until April 28, 2011. (Ref email from ROI-April 1 2011)</a:t>
            </a:r>
            <a:endParaRPr lang="en-US" sz="784" dirty="0"/>
          </a:p>
        </p:txBody>
      </p:sp>
      <p:sp>
        <p:nvSpPr>
          <p:cNvPr id="12" name="Text 9">
            <a:extLst>
              <a:ext uri="{FF2B5EF4-FFF2-40B4-BE49-F238E27FC236}">
                <a16:creationId xmlns:a16="http://schemas.microsoft.com/office/drawing/2014/main" id="{4AECB833-6435-EB64-E532-5E4B8629E0D5}"/>
              </a:ext>
            </a:extLst>
          </p:cNvPr>
          <p:cNvSpPr/>
          <p:nvPr/>
        </p:nvSpPr>
        <p:spPr>
          <a:xfrm>
            <a:off x="678657" y="2067317"/>
            <a:ext cx="3821906" cy="340734"/>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2. Why didn’t the Registrar oppose the actions of the SSB and join </a:t>
            </a:r>
            <a:r>
              <a:rPr lang="en-US" sz="784" b="1" dirty="0" err="1">
                <a:solidFill>
                  <a:srgbClr val="1A1A1A"/>
                </a:solidFill>
              </a:rPr>
              <a:t>Omax</a:t>
            </a:r>
            <a:r>
              <a:rPr lang="en-US" sz="784" b="1" dirty="0">
                <a:solidFill>
                  <a:srgbClr val="1A1A1A"/>
                </a:solidFill>
              </a:rPr>
              <a:t> in defense of the policy holders?</a:t>
            </a:r>
            <a:endParaRPr lang="en-US" sz="784" dirty="0"/>
          </a:p>
        </p:txBody>
      </p:sp>
      <p:sp>
        <p:nvSpPr>
          <p:cNvPr id="13" name="Text 10">
            <a:extLst>
              <a:ext uri="{FF2B5EF4-FFF2-40B4-BE49-F238E27FC236}">
                <a16:creationId xmlns:a16="http://schemas.microsoft.com/office/drawing/2014/main" id="{E20E0C37-0288-428D-4829-BF87E4839412}"/>
              </a:ext>
            </a:extLst>
          </p:cNvPr>
          <p:cNvSpPr/>
          <p:nvPr/>
        </p:nvSpPr>
        <p:spPr>
          <a:xfrm>
            <a:off x="672268" y="2525486"/>
            <a:ext cx="3821906" cy="520271"/>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1A1A1A"/>
                </a:solidFill>
              </a:rPr>
              <a:t>3.Why were  Alternative buyers or competitive bidding processes NOT explored to maximize policyholder recovery. Because it was a private sale between conflicted persons and entities.</a:t>
            </a:r>
            <a:endParaRPr lang="en-US" sz="784" dirty="0"/>
          </a:p>
        </p:txBody>
      </p:sp>
      <p:sp>
        <p:nvSpPr>
          <p:cNvPr id="14" name="Shape 11">
            <a:extLst>
              <a:ext uri="{FF2B5EF4-FFF2-40B4-BE49-F238E27FC236}">
                <a16:creationId xmlns:a16="http://schemas.microsoft.com/office/drawing/2014/main" id="{81576B4A-2A33-3386-6574-318318DD7409}"/>
              </a:ext>
            </a:extLst>
          </p:cNvPr>
          <p:cNvSpPr/>
          <p:nvPr/>
        </p:nvSpPr>
        <p:spPr>
          <a:xfrm>
            <a:off x="500062" y="3235672"/>
            <a:ext cx="8143875" cy="2315266"/>
          </a:xfrm>
          <a:prstGeom prst="rect">
            <a:avLst/>
          </a:prstGeom>
          <a:solidFill>
            <a:srgbClr val="F8F8F8"/>
          </a:solidFill>
          <a:ln w="18288">
            <a:solidFill>
              <a:srgbClr val="1A1A1A"/>
            </a:solidFill>
            <a:prstDash val="solid"/>
          </a:ln>
        </p:spPr>
        <p:txBody>
          <a:bodyPr/>
          <a:lstStyle/>
          <a:p>
            <a:r>
              <a:rPr lang="en-US" sz="900" dirty="0"/>
              <a:t>Issues Raised by the JM in SSB v CLICO: Pg 2, 4: By virtue of section 62(4) of the Insurance Act No. 8 of 2009 all actions and other processes against a registered insurance company placed under judicial management by order of the Court are stayed and shall not be proceeded with without the prior leave of the Court. </a:t>
            </a:r>
          </a:p>
          <a:p>
            <a:endParaRPr lang="en-US" sz="900" dirty="0"/>
          </a:p>
          <a:p>
            <a:r>
              <a:rPr lang="en-US" sz="900" dirty="0"/>
              <a:t>Pg 2, 5: The Respondent was placed under Judicial Management by Order of this </a:t>
            </a:r>
            <a:r>
              <a:rPr lang="en-US" sz="900" dirty="0" err="1"/>
              <a:t>Honourable</a:t>
            </a:r>
            <a:r>
              <a:rPr lang="en-US" sz="900" dirty="0"/>
              <a:t> Court dated the 29th April 2011 whereby </a:t>
            </a:r>
            <a:r>
              <a:rPr lang="en-US" sz="900" dirty="0" err="1"/>
              <a:t>Omax</a:t>
            </a:r>
            <a:r>
              <a:rPr lang="en-US" sz="900" dirty="0"/>
              <a:t> Gardener, Accountant and Partner of Pannel Kerr Foster (PKF), St. Kitts and Nevis was appointed Judicial Manager of the Branch.</a:t>
            </a:r>
          </a:p>
          <a:p>
            <a:endParaRPr lang="en-US" sz="900" dirty="0"/>
          </a:p>
          <a:p>
            <a:r>
              <a:rPr lang="en-US" sz="900" dirty="0"/>
              <a:t>Pg 2,6: Also by virtue of the said Order of the Court the Judicial Manager is authorized to terminate, complete or perfect any contracts or transactions relating to the business of the Branch”.</a:t>
            </a:r>
          </a:p>
          <a:p>
            <a:endParaRPr lang="en-US" sz="900" dirty="0"/>
          </a:p>
          <a:p>
            <a:r>
              <a:rPr lang="en-US" sz="900" dirty="0"/>
              <a:t>Pg 2, 7: The affidavit makes reference to section 62(4) of the Insurance Act, No. 8 of 2009 and his advice thereon, which he verily believes to be true, that all actions and other processes against a registered insurance company placed under judicial management by order of the court are stayed and shall not be proceeded with without prior leave of the court.</a:t>
            </a:r>
          </a:p>
          <a:p>
            <a:endParaRPr lang="en-US" sz="900" dirty="0"/>
          </a:p>
          <a:p>
            <a:r>
              <a:rPr lang="en-US" sz="900" dirty="0"/>
              <a:t>Pg3, 13: The affidavit ends in this way: “14. It is my view that to dispose of the most valuable asset of CLICO which is valued at EC$18.5 million for EC$11.5 million and especially in a situation that would yield only EC$4.9 million to the fund would be highly detrimental to the interest of the policy holders and the other creditors. 15. The Social Security as a creditor ought to stand in the same position as other creditors, which is behind the policy holders”.</a:t>
            </a:r>
          </a:p>
          <a:p>
            <a:endParaRPr lang="en-US" sz="900" dirty="0"/>
          </a:p>
        </p:txBody>
      </p:sp>
      <p:sp>
        <p:nvSpPr>
          <p:cNvPr id="16" name="Text 13">
            <a:extLst>
              <a:ext uri="{FF2B5EF4-FFF2-40B4-BE49-F238E27FC236}">
                <a16:creationId xmlns:a16="http://schemas.microsoft.com/office/drawing/2014/main" id="{386D4C45-AE20-13C8-DA0D-938FF94DB864}"/>
              </a:ext>
            </a:extLst>
          </p:cNvPr>
          <p:cNvSpPr/>
          <p:nvPr/>
        </p:nvSpPr>
        <p:spPr>
          <a:xfrm>
            <a:off x="714375" y="3671441"/>
            <a:ext cx="7715250" cy="193451"/>
          </a:xfrm>
          <a:prstGeom prst="rect">
            <a:avLst/>
          </a:prstGeom>
          <a:noFill/>
          <a:ln/>
        </p:spPr>
        <p:txBody>
          <a:bodyPr wrap="square" lIns="0" tIns="0" rIns="0" bIns="0" rtlCol="0" anchor="t">
            <a:spAutoFit/>
          </a:bodyPr>
          <a:lstStyle/>
          <a:p>
            <a:pPr marL="0" indent="0" algn="l">
              <a:lnSpc>
                <a:spcPts val="1700"/>
              </a:lnSpc>
              <a:buNone/>
            </a:pPr>
            <a:endParaRPr lang="en-US" sz="885" dirty="0"/>
          </a:p>
        </p:txBody>
      </p:sp>
      <p:sp>
        <p:nvSpPr>
          <p:cNvPr id="17" name="Text 9">
            <a:extLst>
              <a:ext uri="{FF2B5EF4-FFF2-40B4-BE49-F238E27FC236}">
                <a16:creationId xmlns:a16="http://schemas.microsoft.com/office/drawing/2014/main" id="{11CE3C8E-F0C7-EA15-7A23-77E56FE4046B}"/>
              </a:ext>
            </a:extLst>
          </p:cNvPr>
          <p:cNvSpPr/>
          <p:nvPr/>
        </p:nvSpPr>
        <p:spPr>
          <a:xfrm>
            <a:off x="4643438" y="1664459"/>
            <a:ext cx="3821906" cy="520271"/>
          </a:xfrm>
          <a:prstGeom prst="rect">
            <a:avLst/>
          </a:prstGeom>
          <a:noFill/>
          <a:ln/>
        </p:spPr>
        <p:txBody>
          <a:bodyPr wrap="square" lIns="0" tIns="0" rIns="0" bIns="0" rtlCol="0" anchor="t">
            <a:spAutoFit/>
          </a:bodyPr>
          <a:lstStyle/>
          <a:p>
            <a:pPr>
              <a:lnSpc>
                <a:spcPts val="1400"/>
              </a:lnSpc>
            </a:pPr>
            <a:r>
              <a:rPr lang="en-US" sz="784" b="1" dirty="0">
                <a:solidFill>
                  <a:srgbClr val="1A1A1A"/>
                </a:solidFill>
              </a:rPr>
              <a:t>4. The Court document confirms the valuation of the land to be 18.5M(Page 2, par 13. It also confirms the amount of lands  and the date of the sale agreement-July 2, 2010. (Page 1, par 2) </a:t>
            </a:r>
            <a:endParaRPr lang="en-US" sz="784" dirty="0"/>
          </a:p>
        </p:txBody>
      </p:sp>
    </p:spTree>
    <p:extLst>
      <p:ext uri="{BB962C8B-B14F-4D97-AF65-F5344CB8AC3E}">
        <p14:creationId xmlns:p14="http://schemas.microsoft.com/office/powerpoint/2010/main" val="673110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334930"/>
          </a:xfrm>
          <a:prstGeom prst="rect">
            <a:avLst/>
          </a:prstGeom>
        </p:spPr>
      </p:pic>
      <p:sp>
        <p:nvSpPr>
          <p:cNvPr id="3" name="Shape 0"/>
          <p:cNvSpPr/>
          <p:nvPr/>
        </p:nvSpPr>
        <p:spPr>
          <a:xfrm>
            <a:off x="0" y="0"/>
            <a:ext cx="5029200" cy="5334930"/>
          </a:xfrm>
          <a:prstGeom prst="rect">
            <a:avLst/>
          </a:prstGeom>
          <a:solidFill>
            <a:srgbClr val="2C5F8D"/>
          </a:solidFill>
          <a:ln/>
        </p:spPr>
        <p:txBody>
          <a:bodyPr/>
          <a:lstStyle/>
          <a:p>
            <a:endParaRPr lang="en-US"/>
          </a:p>
        </p:txBody>
      </p:sp>
      <p:sp>
        <p:nvSpPr>
          <p:cNvPr id="4" name="Text 1"/>
          <p:cNvSpPr/>
          <p:nvPr/>
        </p:nvSpPr>
        <p:spPr>
          <a:xfrm>
            <a:off x="357188" y="1020133"/>
            <a:ext cx="4314825" cy="1440163"/>
          </a:xfrm>
          <a:prstGeom prst="rect">
            <a:avLst/>
          </a:prstGeom>
          <a:noFill/>
          <a:ln/>
        </p:spPr>
        <p:txBody>
          <a:bodyPr wrap="square" lIns="0" tIns="0" rIns="0" bIns="0" rtlCol="0" anchor="t">
            <a:spAutoFit/>
          </a:bodyPr>
          <a:lstStyle/>
          <a:p>
            <a:pPr marL="0" indent="0" algn="l">
              <a:lnSpc>
                <a:spcPts val="3800"/>
              </a:lnSpc>
              <a:buNone/>
            </a:pPr>
            <a:r>
              <a:rPr lang="en-US" sz="2862" b="1" dirty="0">
                <a:solidFill>
                  <a:srgbClr val="FFFFFF"/>
                </a:solidFill>
              </a:rPr>
              <a:t>Douglas Estate
Transaction
Analysis &amp; Financial Impact</a:t>
            </a:r>
            <a:endParaRPr lang="en-US" sz="2862" dirty="0"/>
          </a:p>
        </p:txBody>
      </p:sp>
      <p:sp>
        <p:nvSpPr>
          <p:cNvPr id="5" name="Text 2"/>
          <p:cNvSpPr/>
          <p:nvPr/>
        </p:nvSpPr>
        <p:spPr>
          <a:xfrm>
            <a:off x="357188" y="2603171"/>
            <a:ext cx="4314825" cy="560059"/>
          </a:xfrm>
          <a:prstGeom prst="rect">
            <a:avLst/>
          </a:prstGeom>
          <a:noFill/>
          <a:ln/>
        </p:spPr>
        <p:txBody>
          <a:bodyPr wrap="square" lIns="0" tIns="0" rIns="0" bIns="0" rtlCol="0" anchor="t">
            <a:spAutoFit/>
          </a:bodyPr>
          <a:lstStyle/>
          <a:p>
            <a:pPr marL="0" indent="0" algn="l">
              <a:lnSpc>
                <a:spcPts val="2200"/>
              </a:lnSpc>
              <a:buNone/>
            </a:pPr>
            <a:r>
              <a:rPr lang="en-US" sz="1486" dirty="0">
                <a:solidFill>
                  <a:srgbClr val="E8F0F7"/>
                </a:solidFill>
              </a:rPr>
              <a:t>Financial Forensic Review
2010-2025</a:t>
            </a:r>
            <a:endParaRPr lang="en-US" sz="1486" dirty="0"/>
          </a:p>
        </p:txBody>
      </p:sp>
      <p:pic>
        <p:nvPicPr>
          <p:cNvPr id="6" name="Image 1" descr="preencoded.png"/>
          <p:cNvPicPr>
            <a:picLocks noChangeAspect="1"/>
          </p:cNvPicPr>
          <p:nvPr/>
        </p:nvPicPr>
        <p:blipFill>
          <a:blip r:embed="rId4"/>
          <a:stretch>
            <a:fillRect/>
          </a:stretch>
        </p:blipFill>
        <p:spPr>
          <a:xfrm>
            <a:off x="357188" y="3498986"/>
            <a:ext cx="96441" cy="128588"/>
          </a:xfrm>
          <a:prstGeom prst="rect">
            <a:avLst/>
          </a:prstGeom>
        </p:spPr>
      </p:pic>
      <p:sp>
        <p:nvSpPr>
          <p:cNvPr id="7" name="Text 3"/>
          <p:cNvSpPr/>
          <p:nvPr/>
        </p:nvSpPr>
        <p:spPr>
          <a:xfrm>
            <a:off x="525066" y="3475769"/>
            <a:ext cx="2372590" cy="175022"/>
          </a:xfrm>
          <a:prstGeom prst="rect">
            <a:avLst/>
          </a:prstGeom>
          <a:noFill/>
          <a:ln/>
        </p:spPr>
        <p:txBody>
          <a:bodyPr wrap="none" lIns="0" tIns="0" rIns="0" bIns="0" rtlCol="0" anchor="t">
            <a:spAutoFit/>
          </a:bodyPr>
          <a:lstStyle/>
          <a:p>
            <a:pPr marL="0" indent="0" algn="l">
              <a:lnSpc>
                <a:spcPts val="1800"/>
              </a:lnSpc>
              <a:buNone/>
            </a:pPr>
            <a:r>
              <a:rPr lang="en-US" sz="942" dirty="0">
                <a:solidFill>
                  <a:srgbClr val="FFFFFF"/>
                </a:solidFill>
              </a:rPr>
              <a:t>CLICO International Life Insurance Ltd.</a:t>
            </a:r>
            <a:endParaRPr lang="en-US" sz="942" dirty="0"/>
          </a:p>
        </p:txBody>
      </p:sp>
      <p:pic>
        <p:nvPicPr>
          <p:cNvPr id="8" name="Image 2" descr="preencoded.png"/>
          <p:cNvPicPr>
            <a:picLocks noChangeAspect="1"/>
          </p:cNvPicPr>
          <p:nvPr/>
        </p:nvPicPr>
        <p:blipFill>
          <a:blip r:embed="rId5"/>
          <a:stretch>
            <a:fillRect/>
          </a:stretch>
        </p:blipFill>
        <p:spPr>
          <a:xfrm>
            <a:off x="357188" y="3816158"/>
            <a:ext cx="128588" cy="128588"/>
          </a:xfrm>
          <a:prstGeom prst="rect">
            <a:avLst/>
          </a:prstGeom>
        </p:spPr>
      </p:pic>
      <p:sp>
        <p:nvSpPr>
          <p:cNvPr id="9" name="Text 4"/>
          <p:cNvSpPr/>
          <p:nvPr/>
        </p:nvSpPr>
        <p:spPr>
          <a:xfrm>
            <a:off x="557213" y="3792941"/>
            <a:ext cx="2424410" cy="175022"/>
          </a:xfrm>
          <a:prstGeom prst="rect">
            <a:avLst/>
          </a:prstGeom>
          <a:noFill/>
          <a:ln/>
        </p:spPr>
        <p:txBody>
          <a:bodyPr wrap="none" lIns="0" tIns="0" rIns="0" bIns="0" rtlCol="0" anchor="t">
            <a:spAutoFit/>
          </a:bodyPr>
          <a:lstStyle/>
          <a:p>
            <a:pPr marL="0" indent="0" algn="l">
              <a:lnSpc>
                <a:spcPts val="1800"/>
              </a:lnSpc>
              <a:buNone/>
            </a:pPr>
            <a:r>
              <a:rPr lang="en-US" sz="942" dirty="0">
                <a:solidFill>
                  <a:srgbClr val="FFFFFF"/>
                </a:solidFill>
              </a:rPr>
              <a:t>Social Security Board of St. Kitts &amp; Nevis</a:t>
            </a:r>
            <a:endParaRPr lang="en-US" sz="942" dirty="0"/>
          </a:p>
        </p:txBody>
      </p:sp>
      <p:pic>
        <p:nvPicPr>
          <p:cNvPr id="10" name="Image 3" descr="preencoded.png"/>
          <p:cNvPicPr>
            <a:picLocks noChangeAspect="1"/>
          </p:cNvPicPr>
          <p:nvPr/>
        </p:nvPicPr>
        <p:blipFill>
          <a:blip r:embed="rId6"/>
          <a:stretch>
            <a:fillRect/>
          </a:stretch>
        </p:blipFill>
        <p:spPr>
          <a:xfrm>
            <a:off x="357188" y="4133329"/>
            <a:ext cx="112514" cy="128588"/>
          </a:xfrm>
          <a:prstGeom prst="rect">
            <a:avLst/>
          </a:prstGeom>
        </p:spPr>
      </p:pic>
      <p:sp>
        <p:nvSpPr>
          <p:cNvPr id="11" name="Text 5"/>
          <p:cNvSpPr/>
          <p:nvPr/>
        </p:nvSpPr>
        <p:spPr>
          <a:xfrm>
            <a:off x="541139" y="4110112"/>
            <a:ext cx="1211814" cy="175022"/>
          </a:xfrm>
          <a:prstGeom prst="rect">
            <a:avLst/>
          </a:prstGeom>
          <a:noFill/>
          <a:ln/>
        </p:spPr>
        <p:txBody>
          <a:bodyPr wrap="none" lIns="0" tIns="0" rIns="0" bIns="0" rtlCol="0" anchor="t">
            <a:spAutoFit/>
          </a:bodyPr>
          <a:lstStyle/>
          <a:p>
            <a:pPr marL="0" indent="0" algn="l">
              <a:lnSpc>
                <a:spcPts val="1800"/>
              </a:lnSpc>
              <a:buNone/>
            </a:pPr>
            <a:r>
              <a:rPr lang="en-US" sz="942" dirty="0">
                <a:solidFill>
                  <a:srgbClr val="FFFFFF"/>
                </a:solidFill>
              </a:rPr>
              <a:t>November 11, 2025</a:t>
            </a:r>
            <a:endParaRPr lang="en-US" sz="942" dirty="0"/>
          </a:p>
        </p:txBody>
      </p:sp>
      <p:sp>
        <p:nvSpPr>
          <p:cNvPr id="12" name="Shape 6"/>
          <p:cNvSpPr/>
          <p:nvPr/>
        </p:nvSpPr>
        <p:spPr>
          <a:xfrm>
            <a:off x="5386388" y="428625"/>
            <a:ext cx="3400425" cy="957263"/>
          </a:xfrm>
          <a:prstGeom prst="rect">
            <a:avLst/>
          </a:prstGeom>
          <a:solidFill>
            <a:srgbClr val="F8F9FA"/>
          </a:solidFill>
          <a:ln/>
        </p:spPr>
        <p:txBody>
          <a:bodyPr/>
          <a:lstStyle/>
          <a:p>
            <a:endParaRPr lang="en-US"/>
          </a:p>
        </p:txBody>
      </p:sp>
      <p:sp>
        <p:nvSpPr>
          <p:cNvPr id="13" name="Shape 7"/>
          <p:cNvSpPr/>
          <p:nvPr/>
        </p:nvSpPr>
        <p:spPr>
          <a:xfrm>
            <a:off x="5386388" y="428625"/>
            <a:ext cx="28575" cy="957263"/>
          </a:xfrm>
          <a:prstGeom prst="rect">
            <a:avLst/>
          </a:prstGeom>
          <a:solidFill>
            <a:srgbClr val="1F4E78"/>
          </a:solidFill>
          <a:ln/>
        </p:spPr>
        <p:txBody>
          <a:bodyPr/>
          <a:lstStyle/>
          <a:p>
            <a:endParaRPr lang="en-US"/>
          </a:p>
        </p:txBody>
      </p:sp>
      <p:sp>
        <p:nvSpPr>
          <p:cNvPr id="14" name="Text 8"/>
          <p:cNvSpPr/>
          <p:nvPr/>
        </p:nvSpPr>
        <p:spPr>
          <a:xfrm>
            <a:off x="5564981" y="571500"/>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Property</a:t>
            </a:r>
            <a:endParaRPr lang="en-US" sz="683" dirty="0"/>
          </a:p>
        </p:txBody>
      </p:sp>
      <p:sp>
        <p:nvSpPr>
          <p:cNvPr id="15" name="Text 9"/>
          <p:cNvSpPr/>
          <p:nvPr/>
        </p:nvSpPr>
        <p:spPr>
          <a:xfrm>
            <a:off x="5564981" y="778669"/>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Douglas Estate, St. Kitts</a:t>
            </a:r>
            <a:endParaRPr lang="en-US" sz="1090" dirty="0"/>
          </a:p>
        </p:txBody>
      </p:sp>
      <p:sp>
        <p:nvSpPr>
          <p:cNvPr id="16" name="Text 10"/>
          <p:cNvSpPr/>
          <p:nvPr/>
        </p:nvSpPr>
        <p:spPr>
          <a:xfrm>
            <a:off x="5564981" y="1050131"/>
            <a:ext cx="3043238" cy="192881"/>
          </a:xfrm>
          <a:prstGeom prst="rect">
            <a:avLst/>
          </a:prstGeom>
          <a:noFill/>
          <a:ln/>
        </p:spPr>
        <p:txBody>
          <a:bodyPr wrap="none" lIns="0" tIns="0" rIns="0" bIns="0" rtlCol="0" anchor="t">
            <a:spAutoFit/>
          </a:bodyPr>
          <a:lstStyle/>
          <a:p>
            <a:pPr marL="0" indent="0" algn="l">
              <a:lnSpc>
                <a:spcPts val="1500"/>
              </a:lnSpc>
              <a:buNone/>
            </a:pPr>
            <a:r>
              <a:rPr lang="en-US" sz="885" b="1" dirty="0">
                <a:solidFill>
                  <a:srgbClr val="2C3E50"/>
                </a:solidFill>
              </a:rPr>
              <a:t>40.1 Acres (1,746,756 sq ft)</a:t>
            </a:r>
            <a:endParaRPr lang="en-US" sz="885" dirty="0"/>
          </a:p>
        </p:txBody>
      </p:sp>
      <p:sp>
        <p:nvSpPr>
          <p:cNvPr id="17" name="Shape 11"/>
          <p:cNvSpPr/>
          <p:nvPr/>
        </p:nvSpPr>
        <p:spPr>
          <a:xfrm>
            <a:off x="5386388" y="1528763"/>
            <a:ext cx="3400425" cy="728663"/>
          </a:xfrm>
          <a:prstGeom prst="rect">
            <a:avLst/>
          </a:prstGeom>
          <a:solidFill>
            <a:srgbClr val="F8F9FA"/>
          </a:solidFill>
          <a:ln/>
        </p:spPr>
        <p:txBody>
          <a:bodyPr/>
          <a:lstStyle/>
          <a:p>
            <a:endParaRPr lang="en-US"/>
          </a:p>
        </p:txBody>
      </p:sp>
      <p:sp>
        <p:nvSpPr>
          <p:cNvPr id="18" name="Shape 12"/>
          <p:cNvSpPr/>
          <p:nvPr/>
        </p:nvSpPr>
        <p:spPr>
          <a:xfrm>
            <a:off x="5386388" y="1528763"/>
            <a:ext cx="28575" cy="728663"/>
          </a:xfrm>
          <a:prstGeom prst="rect">
            <a:avLst/>
          </a:prstGeom>
          <a:solidFill>
            <a:srgbClr val="1F4E78"/>
          </a:solidFill>
          <a:ln/>
        </p:spPr>
        <p:txBody>
          <a:bodyPr/>
          <a:lstStyle/>
          <a:p>
            <a:endParaRPr lang="en-US"/>
          </a:p>
        </p:txBody>
      </p:sp>
      <p:sp>
        <p:nvSpPr>
          <p:cNvPr id="19" name="Text 13"/>
          <p:cNvSpPr/>
          <p:nvPr/>
        </p:nvSpPr>
        <p:spPr>
          <a:xfrm>
            <a:off x="5564981" y="1671638"/>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2010 Valuation</a:t>
            </a:r>
            <a:endParaRPr lang="en-US" sz="683" dirty="0"/>
          </a:p>
        </p:txBody>
      </p:sp>
      <p:sp>
        <p:nvSpPr>
          <p:cNvPr id="20" name="Text 14"/>
          <p:cNvSpPr/>
          <p:nvPr/>
        </p:nvSpPr>
        <p:spPr>
          <a:xfrm>
            <a:off x="5564981" y="1878806"/>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EC $18,500,000</a:t>
            </a:r>
            <a:endParaRPr lang="en-US" sz="1090" dirty="0"/>
          </a:p>
        </p:txBody>
      </p:sp>
      <p:sp>
        <p:nvSpPr>
          <p:cNvPr id="21" name="Shape 15"/>
          <p:cNvSpPr/>
          <p:nvPr/>
        </p:nvSpPr>
        <p:spPr>
          <a:xfrm>
            <a:off x="5386388" y="2400300"/>
            <a:ext cx="3400425" cy="728663"/>
          </a:xfrm>
          <a:prstGeom prst="rect">
            <a:avLst/>
          </a:prstGeom>
          <a:solidFill>
            <a:srgbClr val="F8F9FA"/>
          </a:solidFill>
          <a:ln/>
        </p:spPr>
        <p:txBody>
          <a:bodyPr/>
          <a:lstStyle/>
          <a:p>
            <a:endParaRPr lang="en-US"/>
          </a:p>
        </p:txBody>
      </p:sp>
      <p:sp>
        <p:nvSpPr>
          <p:cNvPr id="22" name="Shape 16"/>
          <p:cNvSpPr/>
          <p:nvPr/>
        </p:nvSpPr>
        <p:spPr>
          <a:xfrm>
            <a:off x="5386388" y="2400300"/>
            <a:ext cx="28575" cy="728663"/>
          </a:xfrm>
          <a:prstGeom prst="rect">
            <a:avLst/>
          </a:prstGeom>
          <a:solidFill>
            <a:srgbClr val="1F4E78"/>
          </a:solidFill>
          <a:ln/>
        </p:spPr>
        <p:txBody>
          <a:bodyPr/>
          <a:lstStyle/>
          <a:p>
            <a:endParaRPr lang="en-US"/>
          </a:p>
        </p:txBody>
      </p:sp>
      <p:sp>
        <p:nvSpPr>
          <p:cNvPr id="23" name="Text 17"/>
          <p:cNvSpPr/>
          <p:nvPr/>
        </p:nvSpPr>
        <p:spPr>
          <a:xfrm>
            <a:off x="5564981" y="2543175"/>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2013 Sale Price</a:t>
            </a:r>
            <a:endParaRPr lang="en-US" sz="683" dirty="0"/>
          </a:p>
        </p:txBody>
      </p:sp>
      <p:sp>
        <p:nvSpPr>
          <p:cNvPr id="24" name="Text 18"/>
          <p:cNvSpPr/>
          <p:nvPr/>
        </p:nvSpPr>
        <p:spPr>
          <a:xfrm>
            <a:off x="5564981" y="2750344"/>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EC $12,000,000</a:t>
            </a:r>
            <a:endParaRPr lang="en-US" sz="1090" dirty="0"/>
          </a:p>
        </p:txBody>
      </p:sp>
      <p:sp>
        <p:nvSpPr>
          <p:cNvPr id="25" name="Shape 19"/>
          <p:cNvSpPr/>
          <p:nvPr/>
        </p:nvSpPr>
        <p:spPr>
          <a:xfrm>
            <a:off x="5386388" y="3271838"/>
            <a:ext cx="3400425" cy="728663"/>
          </a:xfrm>
          <a:prstGeom prst="rect">
            <a:avLst/>
          </a:prstGeom>
          <a:solidFill>
            <a:srgbClr val="F8F9FA"/>
          </a:solidFill>
          <a:ln/>
        </p:spPr>
        <p:txBody>
          <a:bodyPr/>
          <a:lstStyle/>
          <a:p>
            <a:endParaRPr lang="en-US"/>
          </a:p>
        </p:txBody>
      </p:sp>
      <p:sp>
        <p:nvSpPr>
          <p:cNvPr id="26" name="Shape 20"/>
          <p:cNvSpPr/>
          <p:nvPr/>
        </p:nvSpPr>
        <p:spPr>
          <a:xfrm>
            <a:off x="5386388" y="3271838"/>
            <a:ext cx="28575" cy="728663"/>
          </a:xfrm>
          <a:prstGeom prst="rect">
            <a:avLst/>
          </a:prstGeom>
          <a:solidFill>
            <a:srgbClr val="1F4E78"/>
          </a:solidFill>
          <a:ln/>
        </p:spPr>
        <p:txBody>
          <a:bodyPr/>
          <a:lstStyle/>
          <a:p>
            <a:endParaRPr lang="en-US"/>
          </a:p>
        </p:txBody>
      </p:sp>
      <p:sp>
        <p:nvSpPr>
          <p:cNvPr id="27" name="Text 21"/>
          <p:cNvSpPr/>
          <p:nvPr/>
        </p:nvSpPr>
        <p:spPr>
          <a:xfrm>
            <a:off x="5564981" y="3414713"/>
            <a:ext cx="3043238" cy="150019"/>
          </a:xfrm>
          <a:prstGeom prst="rect">
            <a:avLst/>
          </a:prstGeom>
          <a:noFill/>
          <a:ln/>
        </p:spPr>
        <p:txBody>
          <a:bodyPr wrap="none" lIns="0" tIns="0" rIns="0" bIns="0" rtlCol="0" anchor="t">
            <a:spAutoFit/>
          </a:bodyPr>
          <a:lstStyle/>
          <a:p>
            <a:pPr marL="0" indent="0" algn="l">
              <a:lnSpc>
                <a:spcPts val="1200"/>
              </a:lnSpc>
              <a:buNone/>
            </a:pPr>
            <a:r>
              <a:rPr lang="en-US" sz="683" b="1" kern="0" spc="1" dirty="0">
                <a:solidFill>
                  <a:srgbClr val="1F4E78"/>
                </a:solidFill>
              </a:rPr>
              <a:t>2025 Market Value</a:t>
            </a:r>
            <a:endParaRPr lang="en-US" sz="683" dirty="0"/>
          </a:p>
        </p:txBody>
      </p:sp>
      <p:sp>
        <p:nvSpPr>
          <p:cNvPr id="28" name="Text 22"/>
          <p:cNvSpPr/>
          <p:nvPr/>
        </p:nvSpPr>
        <p:spPr>
          <a:xfrm>
            <a:off x="5564981" y="3621881"/>
            <a:ext cx="3043238"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2C3E50"/>
                </a:solidFill>
              </a:rPr>
              <a:t>EC $28,821,474</a:t>
            </a:r>
            <a:endParaRPr lang="en-US" sz="1090" dirty="0"/>
          </a:p>
        </p:txBody>
      </p:sp>
      <p:sp>
        <p:nvSpPr>
          <p:cNvPr id="29" name="Shape 23"/>
          <p:cNvSpPr/>
          <p:nvPr/>
        </p:nvSpPr>
        <p:spPr>
          <a:xfrm>
            <a:off x="5386388" y="4429125"/>
            <a:ext cx="3400425" cy="477180"/>
          </a:xfrm>
          <a:prstGeom prst="rect">
            <a:avLst/>
          </a:prstGeom>
          <a:solidFill>
            <a:srgbClr val="000000">
              <a:alpha val="0"/>
            </a:srgbClr>
          </a:solidFill>
          <a:ln/>
        </p:spPr>
        <p:txBody>
          <a:bodyPr/>
          <a:lstStyle/>
          <a:p>
            <a:endParaRPr lang="en-US"/>
          </a:p>
        </p:txBody>
      </p:sp>
      <p:sp>
        <p:nvSpPr>
          <p:cNvPr id="30" name="Shape 24"/>
          <p:cNvSpPr/>
          <p:nvPr/>
        </p:nvSpPr>
        <p:spPr>
          <a:xfrm>
            <a:off x="5386388" y="4429125"/>
            <a:ext cx="3400425" cy="14288"/>
          </a:xfrm>
          <a:prstGeom prst="rect">
            <a:avLst/>
          </a:prstGeom>
          <a:solidFill>
            <a:srgbClr val="E8E8E8"/>
          </a:solidFill>
          <a:ln/>
        </p:spPr>
        <p:txBody>
          <a:bodyPr/>
          <a:lstStyle/>
          <a:p>
            <a:endParaRPr lang="en-US"/>
          </a:p>
        </p:txBody>
      </p:sp>
      <p:sp>
        <p:nvSpPr>
          <p:cNvPr id="31" name="Text 25"/>
          <p:cNvSpPr/>
          <p:nvPr/>
        </p:nvSpPr>
        <p:spPr>
          <a:xfrm>
            <a:off x="5386388" y="4572000"/>
            <a:ext cx="3400425" cy="320018"/>
          </a:xfrm>
          <a:prstGeom prst="rect">
            <a:avLst/>
          </a:prstGeom>
          <a:noFill/>
          <a:ln/>
        </p:spPr>
        <p:txBody>
          <a:bodyPr wrap="square" lIns="0" tIns="0" rIns="0" bIns="0" rtlCol="0" anchor="t">
            <a:spAutoFit/>
          </a:bodyPr>
          <a:lstStyle/>
          <a:p>
            <a:pPr marL="0" indent="0" algn="l">
              <a:lnSpc>
                <a:spcPts val="1300"/>
              </a:lnSpc>
              <a:buNone/>
            </a:pPr>
            <a:r>
              <a:rPr lang="en-US" sz="683" b="1" dirty="0">
                <a:solidFill>
                  <a:srgbClr val="1F4E78"/>
                </a:solidFill>
              </a:rPr>
              <a:t>Prepared for:</a:t>
            </a:r>
            <a:r>
              <a:rPr lang="en-US" sz="727" dirty="0">
                <a:solidFill>
                  <a:srgbClr val="7F8C8D"/>
                </a:solidFill>
              </a:rPr>
              <a:t>
 Legal and Accounting Review</a:t>
            </a:r>
            <a:endParaRPr lang="en-US" sz="683" dirty="0"/>
          </a:p>
        </p:txBody>
      </p:sp>
    </p:spTree>
    <p:extLst>
      <p:ext uri="{BB962C8B-B14F-4D97-AF65-F5344CB8AC3E}">
        <p14:creationId xmlns:p14="http://schemas.microsoft.com/office/powerpoint/2010/main" val="1822448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897528"/>
          </a:xfrm>
          <a:prstGeom prst="rect">
            <a:avLst/>
          </a:prstGeom>
        </p:spPr>
      </p:pic>
      <p:sp>
        <p:nvSpPr>
          <p:cNvPr id="3" name="Text 0"/>
          <p:cNvSpPr/>
          <p:nvPr/>
        </p:nvSpPr>
        <p:spPr>
          <a:xfrm>
            <a:off x="428625" y="422318"/>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Executive Overview: A Tale of Two Outcomes</a:t>
            </a:r>
            <a:endParaRPr lang="en-US" sz="1808" dirty="0"/>
          </a:p>
        </p:txBody>
      </p:sp>
      <p:sp>
        <p:nvSpPr>
          <p:cNvPr id="4" name="Text 1"/>
          <p:cNvSpPr/>
          <p:nvPr/>
        </p:nvSpPr>
        <p:spPr>
          <a:xfrm>
            <a:off x="428625" y="859510"/>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Contrasting Financial Results from the Same Transaction</a:t>
            </a:r>
            <a:endParaRPr lang="en-US" sz="942" dirty="0"/>
          </a:p>
        </p:txBody>
      </p:sp>
      <p:sp>
        <p:nvSpPr>
          <p:cNvPr id="5" name="Text 2"/>
          <p:cNvSpPr/>
          <p:nvPr/>
        </p:nvSpPr>
        <p:spPr>
          <a:xfrm>
            <a:off x="428625" y="1213126"/>
            <a:ext cx="3843338" cy="348258"/>
          </a:xfrm>
          <a:prstGeom prst="rect">
            <a:avLst/>
          </a:prstGeom>
          <a:noFill/>
          <a:ln/>
        </p:spPr>
        <p:txBody>
          <a:bodyPr wrap="square" lIns="0" tIns="0" rIns="0" bIns="102108" rtlCol="0" anchor="t">
            <a:spAutoFit/>
          </a:bodyPr>
          <a:lstStyle/>
          <a:p>
            <a:pPr marL="0" indent="0" algn="l">
              <a:lnSpc>
                <a:spcPts val="1600"/>
              </a:lnSpc>
              <a:buNone/>
            </a:pPr>
            <a:r>
              <a:rPr lang="en-US" sz="1193" b="1" dirty="0">
                <a:solidFill>
                  <a:srgbClr val="27AE60"/>
                </a:solidFill>
              </a:rPr>
              <a:t>Social Security Board (SSB)</a:t>
            </a:r>
            <a:endParaRPr lang="en-US" sz="1193" dirty="0"/>
          </a:p>
        </p:txBody>
      </p:sp>
      <p:sp>
        <p:nvSpPr>
          <p:cNvPr id="6" name="Text 3"/>
          <p:cNvSpPr/>
          <p:nvPr/>
        </p:nvSpPr>
        <p:spPr>
          <a:xfrm>
            <a:off x="428625" y="1704259"/>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Net Investment (2013)</a:t>
            </a:r>
            <a:endParaRPr lang="en-US" sz="683" dirty="0"/>
          </a:p>
        </p:txBody>
      </p:sp>
      <p:sp>
        <p:nvSpPr>
          <p:cNvPr id="7" name="Text 4"/>
          <p:cNvSpPr/>
          <p:nvPr/>
        </p:nvSpPr>
        <p:spPr>
          <a:xfrm>
            <a:off x="428625" y="1882853"/>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27AE60"/>
                </a:solidFill>
              </a:rPr>
              <a:t>EC $5.4M</a:t>
            </a:r>
            <a:endParaRPr lang="en-US" sz="2121" dirty="0"/>
          </a:p>
        </p:txBody>
      </p:sp>
      <p:sp>
        <p:nvSpPr>
          <p:cNvPr id="8" name="Text 5"/>
          <p:cNvSpPr/>
          <p:nvPr/>
        </p:nvSpPr>
        <p:spPr>
          <a:xfrm>
            <a:off x="428625" y="2241463"/>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After EC $6.1M debt offset + EC $452K interest</a:t>
            </a:r>
            <a:endParaRPr lang="en-US" sz="834" dirty="0"/>
          </a:p>
        </p:txBody>
      </p:sp>
      <p:sp>
        <p:nvSpPr>
          <p:cNvPr id="9" name="Text 6"/>
          <p:cNvSpPr/>
          <p:nvPr/>
        </p:nvSpPr>
        <p:spPr>
          <a:xfrm>
            <a:off x="428625" y="2532906"/>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Effective Purchase Price</a:t>
            </a:r>
            <a:endParaRPr lang="en-US" sz="683" dirty="0"/>
          </a:p>
        </p:txBody>
      </p:sp>
      <p:sp>
        <p:nvSpPr>
          <p:cNvPr id="10" name="Text 7"/>
          <p:cNvSpPr/>
          <p:nvPr/>
        </p:nvSpPr>
        <p:spPr>
          <a:xfrm>
            <a:off x="428625" y="2711500"/>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27AE60"/>
                </a:solidFill>
              </a:rPr>
              <a:t>EC $3.10</a:t>
            </a:r>
            <a:endParaRPr lang="en-US" sz="2121" dirty="0"/>
          </a:p>
        </p:txBody>
      </p:sp>
      <p:sp>
        <p:nvSpPr>
          <p:cNvPr id="11" name="Text 8"/>
          <p:cNvSpPr/>
          <p:nvPr/>
        </p:nvSpPr>
        <p:spPr>
          <a:xfrm>
            <a:off x="428625" y="3070110"/>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Per square foot (vs. EC $10.59 valuation)</a:t>
            </a:r>
            <a:endParaRPr lang="en-US" sz="834" dirty="0"/>
          </a:p>
        </p:txBody>
      </p:sp>
      <p:sp>
        <p:nvSpPr>
          <p:cNvPr id="12" name="Text 9"/>
          <p:cNvSpPr/>
          <p:nvPr/>
        </p:nvSpPr>
        <p:spPr>
          <a:xfrm>
            <a:off x="428625" y="3361553"/>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2025 Current Value</a:t>
            </a:r>
            <a:endParaRPr lang="en-US" sz="683" dirty="0"/>
          </a:p>
        </p:txBody>
      </p:sp>
      <p:sp>
        <p:nvSpPr>
          <p:cNvPr id="13" name="Text 10"/>
          <p:cNvSpPr/>
          <p:nvPr/>
        </p:nvSpPr>
        <p:spPr>
          <a:xfrm>
            <a:off x="428625" y="3540147"/>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27AE60"/>
                </a:solidFill>
              </a:rPr>
              <a:t>EC $28.8M</a:t>
            </a:r>
            <a:endParaRPr lang="en-US" sz="2121" dirty="0"/>
          </a:p>
        </p:txBody>
      </p:sp>
      <p:sp>
        <p:nvSpPr>
          <p:cNvPr id="14" name="Text 11"/>
          <p:cNvSpPr/>
          <p:nvPr/>
        </p:nvSpPr>
        <p:spPr>
          <a:xfrm>
            <a:off x="428625" y="3898757"/>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At EC $16.50/sq ft market rate</a:t>
            </a:r>
            <a:endParaRPr lang="en-US" sz="834" dirty="0"/>
          </a:p>
        </p:txBody>
      </p:sp>
      <p:sp>
        <p:nvSpPr>
          <p:cNvPr id="15" name="Text 12"/>
          <p:cNvSpPr/>
          <p:nvPr/>
        </p:nvSpPr>
        <p:spPr>
          <a:xfrm>
            <a:off x="428625" y="4190200"/>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Return on Investment</a:t>
            </a:r>
            <a:endParaRPr lang="en-US" sz="683" dirty="0"/>
          </a:p>
        </p:txBody>
      </p:sp>
      <p:sp>
        <p:nvSpPr>
          <p:cNvPr id="16" name="Text 13"/>
          <p:cNvSpPr/>
          <p:nvPr/>
        </p:nvSpPr>
        <p:spPr>
          <a:xfrm>
            <a:off x="428625" y="4368794"/>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27AE60"/>
                </a:solidFill>
              </a:rPr>
              <a:t>+432%</a:t>
            </a:r>
            <a:endParaRPr lang="en-US" sz="2121" dirty="0"/>
          </a:p>
        </p:txBody>
      </p:sp>
      <p:sp>
        <p:nvSpPr>
          <p:cNvPr id="17" name="Text 14"/>
          <p:cNvSpPr/>
          <p:nvPr/>
        </p:nvSpPr>
        <p:spPr>
          <a:xfrm>
            <a:off x="428625" y="4727404"/>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14.9% annualized over 12 years</a:t>
            </a:r>
            <a:endParaRPr lang="en-US" sz="834" dirty="0"/>
          </a:p>
        </p:txBody>
      </p:sp>
      <p:sp>
        <p:nvSpPr>
          <p:cNvPr id="18" name="Shape 15"/>
          <p:cNvSpPr/>
          <p:nvPr/>
        </p:nvSpPr>
        <p:spPr>
          <a:xfrm>
            <a:off x="428625" y="5090285"/>
            <a:ext cx="3843338" cy="557213"/>
          </a:xfrm>
          <a:prstGeom prst="rect">
            <a:avLst/>
          </a:prstGeom>
          <a:solidFill>
            <a:srgbClr val="F8F9FA"/>
          </a:solidFill>
          <a:ln/>
        </p:spPr>
        <p:txBody>
          <a:bodyPr/>
          <a:lstStyle/>
          <a:p>
            <a:endParaRPr lang="en-US"/>
          </a:p>
        </p:txBody>
      </p:sp>
      <p:sp>
        <p:nvSpPr>
          <p:cNvPr id="19" name="Shape 16"/>
          <p:cNvSpPr/>
          <p:nvPr/>
        </p:nvSpPr>
        <p:spPr>
          <a:xfrm>
            <a:off x="428625" y="5090285"/>
            <a:ext cx="28575" cy="557213"/>
          </a:xfrm>
          <a:prstGeom prst="rect">
            <a:avLst/>
          </a:prstGeom>
          <a:solidFill>
            <a:srgbClr val="27AE60"/>
          </a:solidFill>
          <a:ln/>
        </p:spPr>
        <p:txBody>
          <a:bodyPr/>
          <a:lstStyle/>
          <a:p>
            <a:endParaRPr lang="en-US"/>
          </a:p>
        </p:txBody>
      </p:sp>
      <p:sp>
        <p:nvSpPr>
          <p:cNvPr id="20" name="Text 17"/>
          <p:cNvSpPr/>
          <p:nvPr/>
        </p:nvSpPr>
        <p:spPr>
          <a:xfrm>
            <a:off x="535781" y="5197441"/>
            <a:ext cx="3629025" cy="342900"/>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2C3E50"/>
                </a:solidFill>
              </a:rPr>
              <a:t>Outcome: SSB's 14.9% annual return exceeds the highest CBI real estate benchmark (12%) by 137%</a:t>
            </a:r>
            <a:endParaRPr lang="en-US" sz="784" dirty="0"/>
          </a:p>
        </p:txBody>
      </p:sp>
      <p:sp>
        <p:nvSpPr>
          <p:cNvPr id="21" name="Text 18"/>
          <p:cNvSpPr/>
          <p:nvPr/>
        </p:nvSpPr>
        <p:spPr>
          <a:xfrm>
            <a:off x="4872038" y="1213126"/>
            <a:ext cx="3843338" cy="348258"/>
          </a:xfrm>
          <a:prstGeom prst="rect">
            <a:avLst/>
          </a:prstGeom>
          <a:noFill/>
          <a:ln/>
        </p:spPr>
        <p:txBody>
          <a:bodyPr wrap="square" lIns="0" tIns="0" rIns="0" bIns="102108" rtlCol="0" anchor="t">
            <a:spAutoFit/>
          </a:bodyPr>
          <a:lstStyle/>
          <a:p>
            <a:pPr marL="0" indent="0" algn="l">
              <a:lnSpc>
                <a:spcPts val="1600"/>
              </a:lnSpc>
              <a:buNone/>
            </a:pPr>
            <a:r>
              <a:rPr lang="en-US" sz="1193" b="1" dirty="0">
                <a:solidFill>
                  <a:srgbClr val="E74C3C"/>
                </a:solidFill>
              </a:rPr>
              <a:t>CLICO Policyholders</a:t>
            </a:r>
            <a:endParaRPr lang="en-US" sz="1193" dirty="0"/>
          </a:p>
        </p:txBody>
      </p:sp>
      <p:sp>
        <p:nvSpPr>
          <p:cNvPr id="22" name="Text 19"/>
          <p:cNvSpPr/>
          <p:nvPr/>
        </p:nvSpPr>
        <p:spPr>
          <a:xfrm>
            <a:off x="4872038" y="1704259"/>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2010 Property Valuation</a:t>
            </a:r>
            <a:endParaRPr lang="en-US" sz="683" dirty="0"/>
          </a:p>
        </p:txBody>
      </p:sp>
      <p:sp>
        <p:nvSpPr>
          <p:cNvPr id="23" name="Text 20"/>
          <p:cNvSpPr/>
          <p:nvPr/>
        </p:nvSpPr>
        <p:spPr>
          <a:xfrm>
            <a:off x="4872038" y="1882853"/>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E74C3C"/>
                </a:solidFill>
              </a:rPr>
              <a:t>EC $18.5M</a:t>
            </a:r>
            <a:endParaRPr lang="en-US" sz="2121" dirty="0"/>
          </a:p>
        </p:txBody>
      </p:sp>
      <p:sp>
        <p:nvSpPr>
          <p:cNvPr id="24" name="Text 21"/>
          <p:cNvSpPr/>
          <p:nvPr/>
        </p:nvSpPr>
        <p:spPr>
          <a:xfrm>
            <a:off x="4872038" y="2241463"/>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Independent valuation (valuer unknown)</a:t>
            </a:r>
            <a:endParaRPr lang="en-US" sz="834" dirty="0"/>
          </a:p>
        </p:txBody>
      </p:sp>
      <p:sp>
        <p:nvSpPr>
          <p:cNvPr id="25" name="Text 22"/>
          <p:cNvSpPr/>
          <p:nvPr/>
        </p:nvSpPr>
        <p:spPr>
          <a:xfrm>
            <a:off x="4872038" y="2532906"/>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2013 Net Recovery</a:t>
            </a:r>
            <a:endParaRPr lang="en-US" sz="683" dirty="0"/>
          </a:p>
        </p:txBody>
      </p:sp>
      <p:sp>
        <p:nvSpPr>
          <p:cNvPr id="26" name="Text 23"/>
          <p:cNvSpPr/>
          <p:nvPr/>
        </p:nvSpPr>
        <p:spPr>
          <a:xfrm>
            <a:off x="4872038" y="2711500"/>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E74C3C"/>
                </a:solidFill>
              </a:rPr>
              <a:t>EC $4.0M</a:t>
            </a:r>
            <a:endParaRPr lang="en-US" sz="2121" dirty="0"/>
          </a:p>
        </p:txBody>
      </p:sp>
      <p:sp>
        <p:nvSpPr>
          <p:cNvPr id="27" name="Text 24"/>
          <p:cNvSpPr/>
          <p:nvPr/>
        </p:nvSpPr>
        <p:spPr>
          <a:xfrm>
            <a:off x="4872038" y="3070110"/>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After SSB and government payments</a:t>
            </a:r>
            <a:endParaRPr lang="en-US" sz="834" dirty="0"/>
          </a:p>
        </p:txBody>
      </p:sp>
      <p:sp>
        <p:nvSpPr>
          <p:cNvPr id="28" name="Text 25"/>
          <p:cNvSpPr/>
          <p:nvPr/>
        </p:nvSpPr>
        <p:spPr>
          <a:xfrm>
            <a:off x="4872038" y="3361553"/>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Total Loss</a:t>
            </a:r>
            <a:endParaRPr lang="en-US" sz="683" dirty="0"/>
          </a:p>
        </p:txBody>
      </p:sp>
      <p:sp>
        <p:nvSpPr>
          <p:cNvPr id="29" name="Text 26"/>
          <p:cNvSpPr/>
          <p:nvPr/>
        </p:nvSpPr>
        <p:spPr>
          <a:xfrm>
            <a:off x="4872038" y="3540147"/>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E74C3C"/>
                </a:solidFill>
              </a:rPr>
              <a:t>EC $14.5M</a:t>
            </a:r>
            <a:endParaRPr lang="en-US" sz="2121" dirty="0"/>
          </a:p>
        </p:txBody>
      </p:sp>
      <p:sp>
        <p:nvSpPr>
          <p:cNvPr id="30" name="Text 27"/>
          <p:cNvSpPr/>
          <p:nvPr/>
        </p:nvSpPr>
        <p:spPr>
          <a:xfrm>
            <a:off x="4872038" y="3898757"/>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From original EC $18.5M valuation</a:t>
            </a:r>
            <a:endParaRPr lang="en-US" sz="834" dirty="0"/>
          </a:p>
        </p:txBody>
      </p:sp>
      <p:sp>
        <p:nvSpPr>
          <p:cNvPr id="31" name="Text 28"/>
          <p:cNvSpPr/>
          <p:nvPr/>
        </p:nvSpPr>
        <p:spPr>
          <a:xfrm>
            <a:off x="4872038" y="4190200"/>
            <a:ext cx="3843338"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Recovery Rate</a:t>
            </a:r>
            <a:endParaRPr lang="en-US" sz="683" dirty="0"/>
          </a:p>
        </p:txBody>
      </p:sp>
      <p:sp>
        <p:nvSpPr>
          <p:cNvPr id="32" name="Text 29"/>
          <p:cNvSpPr/>
          <p:nvPr/>
        </p:nvSpPr>
        <p:spPr>
          <a:xfrm>
            <a:off x="4872038" y="4368794"/>
            <a:ext cx="3843338" cy="330036"/>
          </a:xfrm>
          <a:prstGeom prst="rect">
            <a:avLst/>
          </a:prstGeom>
          <a:noFill/>
          <a:ln/>
        </p:spPr>
        <p:txBody>
          <a:bodyPr wrap="none" lIns="0" tIns="0" rIns="0" bIns="0" rtlCol="0" anchor="t">
            <a:spAutoFit/>
          </a:bodyPr>
          <a:lstStyle/>
          <a:p>
            <a:pPr marL="0" indent="0" algn="l">
              <a:lnSpc>
                <a:spcPts val="2600"/>
              </a:lnSpc>
              <a:buNone/>
            </a:pPr>
            <a:r>
              <a:rPr lang="en-US" sz="2121" b="1" dirty="0">
                <a:solidFill>
                  <a:srgbClr val="E74C3C"/>
                </a:solidFill>
              </a:rPr>
              <a:t>21.4%</a:t>
            </a:r>
            <a:endParaRPr lang="en-US" sz="2121" dirty="0"/>
          </a:p>
        </p:txBody>
      </p:sp>
      <p:sp>
        <p:nvSpPr>
          <p:cNvPr id="33" name="Text 30"/>
          <p:cNvSpPr/>
          <p:nvPr/>
        </p:nvSpPr>
        <p:spPr>
          <a:xfrm>
            <a:off x="4872038" y="4727404"/>
            <a:ext cx="3843338" cy="148568"/>
          </a:xfrm>
          <a:prstGeom prst="rect">
            <a:avLst/>
          </a:prstGeom>
          <a:noFill/>
          <a:ln/>
        </p:spPr>
        <p:txBody>
          <a:bodyPr wrap="none" lIns="0" tIns="0" rIns="0" bIns="0" rtlCol="0" anchor="t">
            <a:spAutoFit/>
          </a:bodyPr>
          <a:lstStyle/>
          <a:p>
            <a:pPr marL="0" indent="0" algn="l">
              <a:lnSpc>
                <a:spcPts val="1200"/>
              </a:lnSpc>
              <a:buNone/>
            </a:pPr>
            <a:r>
              <a:rPr lang="en-US" sz="834" dirty="0">
                <a:solidFill>
                  <a:srgbClr val="2C3E50"/>
                </a:solidFill>
              </a:rPr>
              <a:t>78.6% loss rate on valuation</a:t>
            </a:r>
            <a:endParaRPr lang="en-US" sz="834" dirty="0"/>
          </a:p>
        </p:txBody>
      </p:sp>
      <p:sp>
        <p:nvSpPr>
          <p:cNvPr id="34" name="Shape 31"/>
          <p:cNvSpPr/>
          <p:nvPr/>
        </p:nvSpPr>
        <p:spPr>
          <a:xfrm>
            <a:off x="4872038" y="5090285"/>
            <a:ext cx="3843338" cy="557213"/>
          </a:xfrm>
          <a:prstGeom prst="rect">
            <a:avLst/>
          </a:prstGeom>
          <a:solidFill>
            <a:srgbClr val="F8F9FA"/>
          </a:solidFill>
          <a:ln/>
        </p:spPr>
        <p:txBody>
          <a:bodyPr/>
          <a:lstStyle/>
          <a:p>
            <a:endParaRPr lang="en-US"/>
          </a:p>
        </p:txBody>
      </p:sp>
      <p:sp>
        <p:nvSpPr>
          <p:cNvPr id="35" name="Shape 32"/>
          <p:cNvSpPr/>
          <p:nvPr/>
        </p:nvSpPr>
        <p:spPr>
          <a:xfrm>
            <a:off x="4872038" y="5090285"/>
            <a:ext cx="28575" cy="557213"/>
          </a:xfrm>
          <a:prstGeom prst="rect">
            <a:avLst/>
          </a:prstGeom>
          <a:solidFill>
            <a:srgbClr val="E74C3C"/>
          </a:solidFill>
          <a:ln/>
        </p:spPr>
        <p:txBody>
          <a:bodyPr/>
          <a:lstStyle/>
          <a:p>
            <a:endParaRPr lang="en-US"/>
          </a:p>
        </p:txBody>
      </p:sp>
      <p:sp>
        <p:nvSpPr>
          <p:cNvPr id="36" name="Text 33"/>
          <p:cNvSpPr/>
          <p:nvPr/>
        </p:nvSpPr>
        <p:spPr>
          <a:xfrm>
            <a:off x="4979194" y="5197441"/>
            <a:ext cx="3629025" cy="342900"/>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2C3E50"/>
                </a:solidFill>
              </a:rPr>
              <a:t>Outcome: Policyholders lost EC $14.5M while SSB gained EC $23.4M from the same property</a:t>
            </a:r>
            <a:endParaRPr lang="en-US" sz="78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265418"/>
          </a:xfrm>
          <a:prstGeom prst="rect">
            <a:avLst/>
          </a:prstGeom>
        </p:spPr>
      </p:pic>
      <p:sp>
        <p:nvSpPr>
          <p:cNvPr id="3" name="Text 0"/>
          <p:cNvSpPr/>
          <p:nvPr/>
        </p:nvSpPr>
        <p:spPr>
          <a:xfrm>
            <a:off x="428625" y="422318"/>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Transaction Structure: EC $12M Sale with Complex Offsets</a:t>
            </a:r>
            <a:endParaRPr lang="en-US" sz="1808" dirty="0"/>
          </a:p>
        </p:txBody>
      </p:sp>
      <p:sp>
        <p:nvSpPr>
          <p:cNvPr id="4" name="Text 1"/>
          <p:cNvSpPr/>
          <p:nvPr/>
        </p:nvSpPr>
        <p:spPr>
          <a:xfrm>
            <a:off x="428625" y="859510"/>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Distribution of 2013 Purchase Price Among Recipients</a:t>
            </a:r>
            <a:endParaRPr lang="en-US" sz="942" dirty="0"/>
          </a:p>
        </p:txBody>
      </p:sp>
      <p:sp>
        <p:nvSpPr>
          <p:cNvPr id="5" name="Shape 2"/>
          <p:cNvSpPr/>
          <p:nvPr/>
        </p:nvSpPr>
        <p:spPr>
          <a:xfrm>
            <a:off x="428625" y="1569420"/>
            <a:ext cx="1428750" cy="1418034"/>
          </a:xfrm>
          <a:prstGeom prst="rect">
            <a:avLst/>
          </a:prstGeom>
          <a:solidFill>
            <a:srgbClr val="1F4E78"/>
          </a:solidFill>
          <a:ln w="18288">
            <a:solidFill>
              <a:srgbClr val="1F4E78"/>
            </a:solidFill>
            <a:prstDash val="solid"/>
          </a:ln>
        </p:spPr>
        <p:txBody>
          <a:bodyPr/>
          <a:lstStyle/>
          <a:p>
            <a:endParaRPr lang="en-US"/>
          </a:p>
        </p:txBody>
      </p:sp>
      <p:sp>
        <p:nvSpPr>
          <p:cNvPr id="6" name="Text 3"/>
          <p:cNvSpPr/>
          <p:nvPr/>
        </p:nvSpPr>
        <p:spPr>
          <a:xfrm>
            <a:off x="571500" y="1990009"/>
            <a:ext cx="1143000" cy="135731"/>
          </a:xfrm>
          <a:prstGeom prst="rect">
            <a:avLst/>
          </a:prstGeom>
          <a:noFill/>
          <a:ln/>
        </p:spPr>
        <p:txBody>
          <a:bodyPr wrap="none" lIns="0" tIns="0" rIns="0" bIns="0" rtlCol="0" anchor="t">
            <a:spAutoFit/>
          </a:bodyPr>
          <a:lstStyle/>
          <a:p>
            <a:pPr marL="0" indent="0" algn="ctr">
              <a:lnSpc>
                <a:spcPts val="900"/>
              </a:lnSpc>
              <a:buNone/>
            </a:pPr>
            <a:r>
              <a:rPr lang="en-US" sz="683" b="1" kern="0" spc="1" dirty="0">
                <a:solidFill>
                  <a:srgbClr val="FFFFFF"/>
                </a:solidFill>
              </a:rPr>
              <a:t>2013 Sale Price</a:t>
            </a:r>
            <a:endParaRPr lang="en-US" sz="683" dirty="0"/>
          </a:p>
        </p:txBody>
      </p:sp>
      <p:sp>
        <p:nvSpPr>
          <p:cNvPr id="7" name="Text 4"/>
          <p:cNvSpPr/>
          <p:nvPr/>
        </p:nvSpPr>
        <p:spPr>
          <a:xfrm>
            <a:off x="571500" y="2197178"/>
            <a:ext cx="1143000" cy="369689"/>
          </a:xfrm>
          <a:prstGeom prst="rect">
            <a:avLst/>
          </a:prstGeom>
          <a:noFill/>
          <a:ln/>
        </p:spPr>
        <p:txBody>
          <a:bodyPr wrap="none" lIns="0" tIns="0" rIns="0" bIns="0" rtlCol="0" anchor="t">
            <a:spAutoFit/>
          </a:bodyPr>
          <a:lstStyle/>
          <a:p>
            <a:pPr marL="0" indent="0" algn="ctr">
              <a:lnSpc>
                <a:spcPts val="2600"/>
              </a:lnSpc>
              <a:buNone/>
            </a:pPr>
            <a:r>
              <a:rPr lang="en-US" sz="1912" b="1" dirty="0">
                <a:solidFill>
                  <a:srgbClr val="FFFFFF"/>
                </a:solidFill>
              </a:rPr>
              <a:t>EC $12M</a:t>
            </a:r>
            <a:endParaRPr lang="en-US" sz="1912" dirty="0"/>
          </a:p>
        </p:txBody>
      </p:sp>
      <p:sp>
        <p:nvSpPr>
          <p:cNvPr id="8" name="Shape 5"/>
          <p:cNvSpPr/>
          <p:nvPr/>
        </p:nvSpPr>
        <p:spPr>
          <a:xfrm>
            <a:off x="2071688" y="1248845"/>
            <a:ext cx="6643688" cy="366117"/>
          </a:xfrm>
          <a:prstGeom prst="rect">
            <a:avLst/>
          </a:prstGeom>
          <a:solidFill>
            <a:srgbClr val="E8F5E9"/>
          </a:solidFill>
          <a:ln/>
        </p:spPr>
        <p:txBody>
          <a:bodyPr/>
          <a:lstStyle/>
          <a:p>
            <a:endParaRPr lang="en-US"/>
          </a:p>
        </p:txBody>
      </p:sp>
      <p:sp>
        <p:nvSpPr>
          <p:cNvPr id="9" name="Shape 6"/>
          <p:cNvSpPr/>
          <p:nvPr/>
        </p:nvSpPr>
        <p:spPr>
          <a:xfrm>
            <a:off x="2071688" y="1248845"/>
            <a:ext cx="42863" cy="366117"/>
          </a:xfrm>
          <a:prstGeom prst="rect">
            <a:avLst/>
          </a:prstGeom>
          <a:solidFill>
            <a:srgbClr val="27AE60"/>
          </a:solidFill>
          <a:ln/>
        </p:spPr>
        <p:txBody>
          <a:bodyPr/>
          <a:lstStyle/>
          <a:p>
            <a:endParaRPr lang="en-US"/>
          </a:p>
        </p:txBody>
      </p:sp>
      <p:sp>
        <p:nvSpPr>
          <p:cNvPr id="10" name="Text 7"/>
          <p:cNvSpPr/>
          <p:nvPr/>
        </p:nvSpPr>
        <p:spPr>
          <a:xfrm>
            <a:off x="2214563" y="1354215"/>
            <a:ext cx="4572000"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SSB - Debt Offset</a:t>
            </a:r>
            <a:endParaRPr lang="en-US" sz="784" dirty="0"/>
          </a:p>
        </p:txBody>
      </p:sp>
      <p:sp>
        <p:nvSpPr>
          <p:cNvPr id="11" name="Text 8"/>
          <p:cNvSpPr/>
          <p:nvPr/>
        </p:nvSpPr>
        <p:spPr>
          <a:xfrm>
            <a:off x="6893719" y="1334570"/>
            <a:ext cx="1071563"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2C3E50"/>
                </a:solidFill>
              </a:rPr>
              <a:t>EC $6,128,583</a:t>
            </a:r>
            <a:endParaRPr lang="en-US" sz="987" dirty="0"/>
          </a:p>
        </p:txBody>
      </p:sp>
      <p:sp>
        <p:nvSpPr>
          <p:cNvPr id="12" name="Text 9"/>
          <p:cNvSpPr/>
          <p:nvPr/>
        </p:nvSpPr>
        <p:spPr>
          <a:xfrm>
            <a:off x="8072438" y="1344392"/>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27AE60"/>
                </a:solidFill>
              </a:rPr>
              <a:t>51.1%</a:t>
            </a:r>
            <a:endParaRPr lang="en-US" sz="885" dirty="0"/>
          </a:p>
        </p:txBody>
      </p:sp>
      <p:sp>
        <p:nvSpPr>
          <p:cNvPr id="13" name="Shape 10"/>
          <p:cNvSpPr/>
          <p:nvPr/>
        </p:nvSpPr>
        <p:spPr>
          <a:xfrm>
            <a:off x="2071688" y="1672112"/>
            <a:ext cx="6643688" cy="366117"/>
          </a:xfrm>
          <a:prstGeom prst="rect">
            <a:avLst/>
          </a:prstGeom>
          <a:solidFill>
            <a:srgbClr val="E8F5E9"/>
          </a:solidFill>
          <a:ln/>
        </p:spPr>
        <p:txBody>
          <a:bodyPr/>
          <a:lstStyle/>
          <a:p>
            <a:endParaRPr lang="en-US"/>
          </a:p>
        </p:txBody>
      </p:sp>
      <p:sp>
        <p:nvSpPr>
          <p:cNvPr id="14" name="Shape 11"/>
          <p:cNvSpPr/>
          <p:nvPr/>
        </p:nvSpPr>
        <p:spPr>
          <a:xfrm>
            <a:off x="2071688" y="1672112"/>
            <a:ext cx="42863" cy="366117"/>
          </a:xfrm>
          <a:prstGeom prst="rect">
            <a:avLst/>
          </a:prstGeom>
          <a:solidFill>
            <a:srgbClr val="27AE60"/>
          </a:solidFill>
          <a:ln/>
        </p:spPr>
        <p:txBody>
          <a:bodyPr/>
          <a:lstStyle/>
          <a:p>
            <a:endParaRPr lang="en-US"/>
          </a:p>
        </p:txBody>
      </p:sp>
      <p:sp>
        <p:nvSpPr>
          <p:cNvPr id="15" name="Text 12"/>
          <p:cNvSpPr/>
          <p:nvPr/>
        </p:nvSpPr>
        <p:spPr>
          <a:xfrm>
            <a:off x="2214563" y="1777482"/>
            <a:ext cx="4572000"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SSB - Interest (50%)</a:t>
            </a:r>
            <a:endParaRPr lang="en-US" sz="784" dirty="0"/>
          </a:p>
        </p:txBody>
      </p:sp>
      <p:sp>
        <p:nvSpPr>
          <p:cNvPr id="16" name="Text 13"/>
          <p:cNvSpPr/>
          <p:nvPr/>
        </p:nvSpPr>
        <p:spPr>
          <a:xfrm>
            <a:off x="6893719" y="1757837"/>
            <a:ext cx="1071563"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2C3E50"/>
                </a:solidFill>
              </a:rPr>
              <a:t>EC $451,784</a:t>
            </a:r>
            <a:endParaRPr lang="en-US" sz="987" dirty="0"/>
          </a:p>
        </p:txBody>
      </p:sp>
      <p:sp>
        <p:nvSpPr>
          <p:cNvPr id="17" name="Text 14"/>
          <p:cNvSpPr/>
          <p:nvPr/>
        </p:nvSpPr>
        <p:spPr>
          <a:xfrm>
            <a:off x="8072438" y="1767660"/>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27AE60"/>
                </a:solidFill>
              </a:rPr>
              <a:t>3.8%</a:t>
            </a:r>
            <a:endParaRPr lang="en-US" sz="885" dirty="0"/>
          </a:p>
        </p:txBody>
      </p:sp>
      <p:sp>
        <p:nvSpPr>
          <p:cNvPr id="18" name="Shape 15"/>
          <p:cNvSpPr/>
          <p:nvPr/>
        </p:nvSpPr>
        <p:spPr>
          <a:xfrm>
            <a:off x="2071688" y="2095379"/>
            <a:ext cx="6643688" cy="366117"/>
          </a:xfrm>
          <a:prstGeom prst="rect">
            <a:avLst/>
          </a:prstGeom>
          <a:solidFill>
            <a:srgbClr val="E3F2FD"/>
          </a:solidFill>
          <a:ln/>
        </p:spPr>
        <p:txBody>
          <a:bodyPr/>
          <a:lstStyle/>
          <a:p>
            <a:endParaRPr lang="en-US"/>
          </a:p>
        </p:txBody>
      </p:sp>
      <p:sp>
        <p:nvSpPr>
          <p:cNvPr id="19" name="Shape 16"/>
          <p:cNvSpPr/>
          <p:nvPr/>
        </p:nvSpPr>
        <p:spPr>
          <a:xfrm>
            <a:off x="2071688" y="2095379"/>
            <a:ext cx="42863" cy="366117"/>
          </a:xfrm>
          <a:prstGeom prst="rect">
            <a:avLst/>
          </a:prstGeom>
          <a:solidFill>
            <a:srgbClr val="1F4E78"/>
          </a:solidFill>
          <a:ln/>
        </p:spPr>
        <p:txBody>
          <a:bodyPr/>
          <a:lstStyle/>
          <a:p>
            <a:endParaRPr lang="en-US"/>
          </a:p>
        </p:txBody>
      </p:sp>
      <p:sp>
        <p:nvSpPr>
          <p:cNvPr id="20" name="Text 17"/>
          <p:cNvSpPr/>
          <p:nvPr/>
        </p:nvSpPr>
        <p:spPr>
          <a:xfrm>
            <a:off x="2214563" y="2200749"/>
            <a:ext cx="4572000"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Government - Stamp Tax (12%)</a:t>
            </a:r>
            <a:endParaRPr lang="en-US" sz="784" dirty="0"/>
          </a:p>
        </p:txBody>
      </p:sp>
      <p:sp>
        <p:nvSpPr>
          <p:cNvPr id="21" name="Text 18"/>
          <p:cNvSpPr/>
          <p:nvPr/>
        </p:nvSpPr>
        <p:spPr>
          <a:xfrm>
            <a:off x="6893719" y="2181104"/>
            <a:ext cx="1071563"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2C3E50"/>
                </a:solidFill>
              </a:rPr>
              <a:t>EC $1,440,000</a:t>
            </a:r>
            <a:endParaRPr lang="en-US" sz="987" dirty="0"/>
          </a:p>
        </p:txBody>
      </p:sp>
      <p:sp>
        <p:nvSpPr>
          <p:cNvPr id="22" name="Text 19"/>
          <p:cNvSpPr/>
          <p:nvPr/>
        </p:nvSpPr>
        <p:spPr>
          <a:xfrm>
            <a:off x="8072438" y="2190927"/>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12.0%</a:t>
            </a:r>
            <a:endParaRPr lang="en-US" sz="885" dirty="0"/>
          </a:p>
        </p:txBody>
      </p:sp>
      <p:sp>
        <p:nvSpPr>
          <p:cNvPr id="23" name="Shape 20"/>
          <p:cNvSpPr/>
          <p:nvPr/>
        </p:nvSpPr>
        <p:spPr>
          <a:xfrm>
            <a:off x="2071688" y="2518646"/>
            <a:ext cx="6643688" cy="366117"/>
          </a:xfrm>
          <a:prstGeom prst="rect">
            <a:avLst/>
          </a:prstGeom>
          <a:solidFill>
            <a:srgbClr val="E3F2FD"/>
          </a:solidFill>
          <a:ln/>
        </p:spPr>
        <p:txBody>
          <a:bodyPr/>
          <a:lstStyle/>
          <a:p>
            <a:endParaRPr lang="en-US"/>
          </a:p>
        </p:txBody>
      </p:sp>
      <p:sp>
        <p:nvSpPr>
          <p:cNvPr id="24" name="Shape 21"/>
          <p:cNvSpPr/>
          <p:nvPr/>
        </p:nvSpPr>
        <p:spPr>
          <a:xfrm>
            <a:off x="2071688" y="2518646"/>
            <a:ext cx="42863" cy="366117"/>
          </a:xfrm>
          <a:prstGeom prst="rect">
            <a:avLst/>
          </a:prstGeom>
          <a:solidFill>
            <a:srgbClr val="1F4E78"/>
          </a:solidFill>
          <a:ln/>
        </p:spPr>
        <p:txBody>
          <a:bodyPr/>
          <a:lstStyle/>
          <a:p>
            <a:endParaRPr lang="en-US"/>
          </a:p>
        </p:txBody>
      </p:sp>
      <p:sp>
        <p:nvSpPr>
          <p:cNvPr id="25" name="Text 22"/>
          <p:cNvSpPr/>
          <p:nvPr/>
        </p:nvSpPr>
        <p:spPr>
          <a:xfrm>
            <a:off x="2214563" y="2624017"/>
            <a:ext cx="4572000"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Government - Taxes &amp; Fees</a:t>
            </a:r>
            <a:endParaRPr lang="en-US" sz="784" dirty="0"/>
          </a:p>
        </p:txBody>
      </p:sp>
      <p:sp>
        <p:nvSpPr>
          <p:cNvPr id="26" name="Text 23"/>
          <p:cNvSpPr/>
          <p:nvPr/>
        </p:nvSpPr>
        <p:spPr>
          <a:xfrm>
            <a:off x="6893719" y="2604371"/>
            <a:ext cx="1071563"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2C3E50"/>
                </a:solidFill>
              </a:rPr>
              <a:t>EC $24,526</a:t>
            </a:r>
            <a:endParaRPr lang="en-US" sz="987" dirty="0"/>
          </a:p>
        </p:txBody>
      </p:sp>
      <p:sp>
        <p:nvSpPr>
          <p:cNvPr id="27" name="Text 24"/>
          <p:cNvSpPr/>
          <p:nvPr/>
        </p:nvSpPr>
        <p:spPr>
          <a:xfrm>
            <a:off x="8072438" y="2614194"/>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0.2%</a:t>
            </a:r>
            <a:endParaRPr lang="en-US" sz="885" dirty="0"/>
          </a:p>
        </p:txBody>
      </p:sp>
      <p:sp>
        <p:nvSpPr>
          <p:cNvPr id="28" name="Shape 25"/>
          <p:cNvSpPr/>
          <p:nvPr/>
        </p:nvSpPr>
        <p:spPr>
          <a:xfrm>
            <a:off x="2071688" y="2941913"/>
            <a:ext cx="6643688" cy="366117"/>
          </a:xfrm>
          <a:prstGeom prst="rect">
            <a:avLst/>
          </a:prstGeom>
          <a:solidFill>
            <a:srgbClr val="FFEBEE"/>
          </a:solidFill>
          <a:ln/>
        </p:spPr>
        <p:txBody>
          <a:bodyPr/>
          <a:lstStyle/>
          <a:p>
            <a:endParaRPr lang="en-US"/>
          </a:p>
        </p:txBody>
      </p:sp>
      <p:sp>
        <p:nvSpPr>
          <p:cNvPr id="29" name="Shape 26"/>
          <p:cNvSpPr/>
          <p:nvPr/>
        </p:nvSpPr>
        <p:spPr>
          <a:xfrm>
            <a:off x="2071688" y="2941913"/>
            <a:ext cx="42863" cy="366117"/>
          </a:xfrm>
          <a:prstGeom prst="rect">
            <a:avLst/>
          </a:prstGeom>
          <a:solidFill>
            <a:srgbClr val="E74C3C"/>
          </a:solidFill>
          <a:ln/>
        </p:spPr>
        <p:txBody>
          <a:bodyPr/>
          <a:lstStyle/>
          <a:p>
            <a:endParaRPr lang="en-US"/>
          </a:p>
        </p:txBody>
      </p:sp>
      <p:sp>
        <p:nvSpPr>
          <p:cNvPr id="30" name="Text 27"/>
          <p:cNvSpPr/>
          <p:nvPr/>
        </p:nvSpPr>
        <p:spPr>
          <a:xfrm>
            <a:off x="2214563" y="3047284"/>
            <a:ext cx="1455734"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CLICO Policyholders (Net)</a:t>
            </a:r>
            <a:endParaRPr lang="en-US" sz="784" dirty="0"/>
          </a:p>
        </p:txBody>
      </p:sp>
      <p:sp>
        <p:nvSpPr>
          <p:cNvPr id="31" name="Text 28"/>
          <p:cNvSpPr/>
          <p:nvPr/>
        </p:nvSpPr>
        <p:spPr>
          <a:xfrm>
            <a:off x="7000149" y="3027638"/>
            <a:ext cx="965132"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2C3E50"/>
                </a:solidFill>
              </a:rPr>
              <a:t>EC $3,955,107</a:t>
            </a:r>
            <a:endParaRPr lang="en-US" sz="987" dirty="0"/>
          </a:p>
        </p:txBody>
      </p:sp>
      <p:sp>
        <p:nvSpPr>
          <p:cNvPr id="32" name="Text 29"/>
          <p:cNvSpPr/>
          <p:nvPr/>
        </p:nvSpPr>
        <p:spPr>
          <a:xfrm>
            <a:off x="8187379" y="3037461"/>
            <a:ext cx="385121"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33.0%</a:t>
            </a:r>
            <a:endParaRPr lang="en-US" sz="885" dirty="0"/>
          </a:p>
        </p:txBody>
      </p:sp>
      <p:sp>
        <p:nvSpPr>
          <p:cNvPr id="33" name="Shape 30"/>
          <p:cNvSpPr/>
          <p:nvPr/>
        </p:nvSpPr>
        <p:spPr>
          <a:xfrm>
            <a:off x="428625" y="3558062"/>
            <a:ext cx="2313459" cy="307181"/>
          </a:xfrm>
          <a:prstGeom prst="rect">
            <a:avLst/>
          </a:prstGeom>
          <a:solidFill>
            <a:srgbClr val="1F4E78"/>
          </a:solidFill>
          <a:ln/>
        </p:spPr>
        <p:txBody>
          <a:bodyPr/>
          <a:lstStyle/>
          <a:p>
            <a:endParaRPr lang="en-US"/>
          </a:p>
        </p:txBody>
      </p:sp>
      <p:sp>
        <p:nvSpPr>
          <p:cNvPr id="34" name="Text 31"/>
          <p:cNvSpPr/>
          <p:nvPr/>
        </p:nvSpPr>
        <p:spPr>
          <a:xfrm>
            <a:off x="428625" y="3558062"/>
            <a:ext cx="2313459" cy="307181"/>
          </a:xfrm>
          <a:prstGeom prst="rect">
            <a:avLst/>
          </a:prstGeom>
          <a:noFill/>
          <a:ln/>
        </p:spPr>
        <p:txBody>
          <a:bodyPr wrap="square" lIns="127508" tIns="102108" rIns="127508" bIns="102108" rtlCol="0" anchor="ctr">
            <a:spAutoFit/>
          </a:bodyPr>
          <a:lstStyle/>
          <a:p>
            <a:pPr marL="0" indent="0" algn="l">
              <a:lnSpc>
                <a:spcPts val="900"/>
              </a:lnSpc>
              <a:buNone/>
            </a:pPr>
            <a:r>
              <a:rPr lang="en-US" sz="683" b="1" dirty="0">
                <a:solidFill>
                  <a:srgbClr val="FFFFFF"/>
                </a:solidFill>
              </a:rPr>
              <a:t>Recipient Category</a:t>
            </a:r>
            <a:endParaRPr lang="en-US" sz="683" dirty="0"/>
          </a:p>
        </p:txBody>
      </p:sp>
      <p:sp>
        <p:nvSpPr>
          <p:cNvPr id="35" name="Shape 32"/>
          <p:cNvSpPr/>
          <p:nvPr/>
        </p:nvSpPr>
        <p:spPr>
          <a:xfrm>
            <a:off x="2742084" y="3558062"/>
            <a:ext cx="1693794" cy="307181"/>
          </a:xfrm>
          <a:prstGeom prst="rect">
            <a:avLst/>
          </a:prstGeom>
          <a:solidFill>
            <a:srgbClr val="1F4E78"/>
          </a:solidFill>
          <a:ln/>
        </p:spPr>
        <p:txBody>
          <a:bodyPr/>
          <a:lstStyle/>
          <a:p>
            <a:endParaRPr lang="en-US"/>
          </a:p>
        </p:txBody>
      </p:sp>
      <p:sp>
        <p:nvSpPr>
          <p:cNvPr id="36" name="Text 33"/>
          <p:cNvSpPr/>
          <p:nvPr/>
        </p:nvSpPr>
        <p:spPr>
          <a:xfrm>
            <a:off x="2742084" y="3558062"/>
            <a:ext cx="1693794" cy="307181"/>
          </a:xfrm>
          <a:prstGeom prst="rect">
            <a:avLst/>
          </a:prstGeom>
          <a:noFill/>
          <a:ln/>
        </p:spPr>
        <p:txBody>
          <a:bodyPr wrap="square" lIns="127508" tIns="102108" rIns="127508" bIns="102108" rtlCol="0" anchor="ctr">
            <a:spAutoFit/>
          </a:bodyPr>
          <a:lstStyle/>
          <a:p>
            <a:pPr marL="0" indent="0" algn="r">
              <a:lnSpc>
                <a:spcPts val="900"/>
              </a:lnSpc>
              <a:buNone/>
            </a:pPr>
            <a:r>
              <a:rPr lang="en-US" sz="683" b="1" dirty="0">
                <a:solidFill>
                  <a:srgbClr val="FFFFFF"/>
                </a:solidFill>
              </a:rPr>
              <a:t>Amount (EC$)</a:t>
            </a:r>
            <a:endParaRPr lang="en-US" sz="683" dirty="0"/>
          </a:p>
        </p:txBody>
      </p:sp>
      <p:sp>
        <p:nvSpPr>
          <p:cNvPr id="37" name="Shape 34"/>
          <p:cNvSpPr/>
          <p:nvPr/>
        </p:nvSpPr>
        <p:spPr>
          <a:xfrm>
            <a:off x="4435878" y="3558062"/>
            <a:ext cx="1305576" cy="307181"/>
          </a:xfrm>
          <a:prstGeom prst="rect">
            <a:avLst/>
          </a:prstGeom>
          <a:solidFill>
            <a:srgbClr val="1F4E78"/>
          </a:solidFill>
          <a:ln/>
        </p:spPr>
        <p:txBody>
          <a:bodyPr/>
          <a:lstStyle/>
          <a:p>
            <a:endParaRPr lang="en-US"/>
          </a:p>
        </p:txBody>
      </p:sp>
      <p:sp>
        <p:nvSpPr>
          <p:cNvPr id="38" name="Text 35"/>
          <p:cNvSpPr/>
          <p:nvPr/>
        </p:nvSpPr>
        <p:spPr>
          <a:xfrm>
            <a:off x="4435878" y="3558062"/>
            <a:ext cx="1305576" cy="307181"/>
          </a:xfrm>
          <a:prstGeom prst="rect">
            <a:avLst/>
          </a:prstGeom>
          <a:noFill/>
          <a:ln/>
        </p:spPr>
        <p:txBody>
          <a:bodyPr wrap="square" lIns="127508" tIns="102108" rIns="127508" bIns="102108" rtlCol="0" anchor="ctr">
            <a:spAutoFit/>
          </a:bodyPr>
          <a:lstStyle/>
          <a:p>
            <a:pPr marL="0" indent="0" algn="r">
              <a:lnSpc>
                <a:spcPts val="900"/>
              </a:lnSpc>
              <a:buNone/>
            </a:pPr>
            <a:r>
              <a:rPr lang="en-US" sz="683" b="1" dirty="0">
                <a:solidFill>
                  <a:srgbClr val="FFFFFF"/>
                </a:solidFill>
              </a:rPr>
              <a:t>% of Sale</a:t>
            </a:r>
            <a:endParaRPr lang="en-US" sz="683" dirty="0"/>
          </a:p>
        </p:txBody>
      </p:sp>
      <p:sp>
        <p:nvSpPr>
          <p:cNvPr id="39" name="Shape 36"/>
          <p:cNvSpPr/>
          <p:nvPr/>
        </p:nvSpPr>
        <p:spPr>
          <a:xfrm>
            <a:off x="5741454" y="3558062"/>
            <a:ext cx="2973921" cy="307181"/>
          </a:xfrm>
          <a:prstGeom prst="rect">
            <a:avLst/>
          </a:prstGeom>
          <a:solidFill>
            <a:srgbClr val="1F4E78"/>
          </a:solidFill>
          <a:ln/>
        </p:spPr>
        <p:txBody>
          <a:bodyPr/>
          <a:lstStyle/>
          <a:p>
            <a:endParaRPr lang="en-US"/>
          </a:p>
        </p:txBody>
      </p:sp>
      <p:sp>
        <p:nvSpPr>
          <p:cNvPr id="40" name="Text 37"/>
          <p:cNvSpPr/>
          <p:nvPr/>
        </p:nvSpPr>
        <p:spPr>
          <a:xfrm>
            <a:off x="5741454" y="3558062"/>
            <a:ext cx="2973921" cy="307181"/>
          </a:xfrm>
          <a:prstGeom prst="rect">
            <a:avLst/>
          </a:prstGeom>
          <a:noFill/>
          <a:ln/>
        </p:spPr>
        <p:txBody>
          <a:bodyPr wrap="square" lIns="127508" tIns="102108" rIns="127508" bIns="102108" rtlCol="0" anchor="ctr">
            <a:spAutoFit/>
          </a:bodyPr>
          <a:lstStyle/>
          <a:p>
            <a:pPr marL="0" indent="0" algn="l">
              <a:lnSpc>
                <a:spcPts val="900"/>
              </a:lnSpc>
              <a:buNone/>
            </a:pPr>
            <a:r>
              <a:rPr lang="en-US" sz="683" b="1" dirty="0">
                <a:solidFill>
                  <a:srgbClr val="FFFFFF"/>
                </a:solidFill>
              </a:rPr>
              <a:t>Description</a:t>
            </a:r>
            <a:endParaRPr lang="en-US" sz="683" dirty="0"/>
          </a:p>
        </p:txBody>
      </p:sp>
      <p:sp>
        <p:nvSpPr>
          <p:cNvPr id="41" name="Text 38"/>
          <p:cNvSpPr/>
          <p:nvPr/>
        </p:nvSpPr>
        <p:spPr>
          <a:xfrm>
            <a:off x="535781" y="3936681"/>
            <a:ext cx="982266"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7AE60"/>
                </a:solidFill>
              </a:rPr>
              <a:t>Social Security Board</a:t>
            </a:r>
            <a:endParaRPr lang="en-US" sz="784" dirty="0"/>
          </a:p>
        </p:txBody>
      </p:sp>
      <p:sp>
        <p:nvSpPr>
          <p:cNvPr id="42" name="Text 39"/>
          <p:cNvSpPr/>
          <p:nvPr/>
        </p:nvSpPr>
        <p:spPr>
          <a:xfrm>
            <a:off x="2742084" y="3865243"/>
            <a:ext cx="1693794" cy="280392"/>
          </a:xfrm>
          <a:prstGeom prst="rect">
            <a:avLst/>
          </a:prstGeom>
          <a:noFill/>
          <a:ln/>
        </p:spPr>
        <p:txBody>
          <a:bodyPr wrap="square" lIns="127508" tIns="85090" rIns="127508" bIns="85090" rtlCol="0" anchor="ctr">
            <a:spAutoFit/>
          </a:bodyPr>
          <a:lstStyle/>
          <a:p>
            <a:pPr marL="0" indent="0" algn="r">
              <a:lnSpc>
                <a:spcPts val="1100"/>
              </a:lnSpc>
              <a:buNone/>
            </a:pPr>
            <a:r>
              <a:rPr lang="en-US" sz="784" b="1" dirty="0">
                <a:solidFill>
                  <a:srgbClr val="000000"/>
                </a:solidFill>
              </a:rPr>
              <a:t>6,580,367</a:t>
            </a:r>
            <a:endParaRPr lang="en-US" sz="784" dirty="0"/>
          </a:p>
        </p:txBody>
      </p:sp>
      <p:sp>
        <p:nvSpPr>
          <p:cNvPr id="43" name="Text 40"/>
          <p:cNvSpPr/>
          <p:nvPr/>
        </p:nvSpPr>
        <p:spPr>
          <a:xfrm>
            <a:off x="4435878" y="3865243"/>
            <a:ext cx="1305576" cy="280392"/>
          </a:xfrm>
          <a:prstGeom prst="rect">
            <a:avLst/>
          </a:prstGeom>
          <a:noFill/>
          <a:ln/>
        </p:spPr>
        <p:txBody>
          <a:bodyPr wrap="square" lIns="127508" tIns="85090" rIns="127508" bIns="85090" rtlCol="0" anchor="ctr">
            <a:spAutoFit/>
          </a:bodyPr>
          <a:lstStyle/>
          <a:p>
            <a:pPr marL="0" indent="0" algn="r">
              <a:lnSpc>
                <a:spcPts val="1100"/>
              </a:lnSpc>
              <a:buNone/>
            </a:pPr>
            <a:r>
              <a:rPr lang="en-US" sz="784" b="1" dirty="0">
                <a:solidFill>
                  <a:srgbClr val="27AE60"/>
                </a:solidFill>
              </a:rPr>
              <a:t>54.9%</a:t>
            </a:r>
            <a:endParaRPr lang="en-US" sz="784" dirty="0"/>
          </a:p>
        </p:txBody>
      </p:sp>
      <p:sp>
        <p:nvSpPr>
          <p:cNvPr id="44" name="Text 41"/>
          <p:cNvSpPr/>
          <p:nvPr/>
        </p:nvSpPr>
        <p:spPr>
          <a:xfrm>
            <a:off x="5741454" y="3865243"/>
            <a:ext cx="2973921" cy="280392"/>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000000"/>
                </a:solidFill>
              </a:rPr>
              <a:t>Debt offset + 50% interest</a:t>
            </a:r>
            <a:endParaRPr lang="en-US" sz="834" dirty="0"/>
          </a:p>
        </p:txBody>
      </p:sp>
      <p:sp>
        <p:nvSpPr>
          <p:cNvPr id="45" name="Text 42"/>
          <p:cNvSpPr/>
          <p:nvPr/>
        </p:nvSpPr>
        <p:spPr>
          <a:xfrm>
            <a:off x="535781" y="4220645"/>
            <a:ext cx="1078706"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Government of St. Kitts</a:t>
            </a:r>
            <a:endParaRPr lang="en-US" sz="784" dirty="0"/>
          </a:p>
        </p:txBody>
      </p:sp>
      <p:sp>
        <p:nvSpPr>
          <p:cNvPr id="46" name="Text 43"/>
          <p:cNvSpPr/>
          <p:nvPr/>
        </p:nvSpPr>
        <p:spPr>
          <a:xfrm>
            <a:off x="2742084" y="4145635"/>
            <a:ext cx="1693794" cy="283964"/>
          </a:xfrm>
          <a:prstGeom prst="rect">
            <a:avLst/>
          </a:prstGeom>
          <a:noFill/>
          <a:ln/>
        </p:spPr>
        <p:txBody>
          <a:bodyPr wrap="square" lIns="127508" tIns="85090" rIns="127508" bIns="85090" rtlCol="0" anchor="ctr">
            <a:spAutoFit/>
          </a:bodyPr>
          <a:lstStyle/>
          <a:p>
            <a:pPr marL="0" indent="0" algn="r">
              <a:lnSpc>
                <a:spcPts val="1100"/>
              </a:lnSpc>
              <a:buNone/>
            </a:pPr>
            <a:r>
              <a:rPr lang="en-US" sz="784" b="1" dirty="0">
                <a:solidFill>
                  <a:srgbClr val="000000"/>
                </a:solidFill>
              </a:rPr>
              <a:t>1,464,526</a:t>
            </a:r>
            <a:endParaRPr lang="en-US" sz="784" dirty="0"/>
          </a:p>
        </p:txBody>
      </p:sp>
      <p:sp>
        <p:nvSpPr>
          <p:cNvPr id="47" name="Text 44"/>
          <p:cNvSpPr/>
          <p:nvPr/>
        </p:nvSpPr>
        <p:spPr>
          <a:xfrm>
            <a:off x="4435878" y="4145635"/>
            <a:ext cx="1305576" cy="283964"/>
          </a:xfrm>
          <a:prstGeom prst="rect">
            <a:avLst/>
          </a:prstGeom>
          <a:noFill/>
          <a:ln/>
        </p:spPr>
        <p:txBody>
          <a:bodyPr wrap="square" lIns="127508" tIns="85090" rIns="127508" bIns="85090" rtlCol="0" anchor="ctr">
            <a:spAutoFit/>
          </a:bodyPr>
          <a:lstStyle/>
          <a:p>
            <a:pPr marL="0" indent="0" algn="r">
              <a:lnSpc>
                <a:spcPts val="1100"/>
              </a:lnSpc>
              <a:buNone/>
            </a:pPr>
            <a:r>
              <a:rPr lang="en-US" sz="784" b="1" dirty="0">
                <a:solidFill>
                  <a:srgbClr val="1F4E78"/>
                </a:solidFill>
              </a:rPr>
              <a:t>12.2%</a:t>
            </a:r>
            <a:endParaRPr lang="en-US" sz="784" dirty="0"/>
          </a:p>
        </p:txBody>
      </p:sp>
      <p:sp>
        <p:nvSpPr>
          <p:cNvPr id="48" name="Text 45"/>
          <p:cNvSpPr/>
          <p:nvPr/>
        </p:nvSpPr>
        <p:spPr>
          <a:xfrm>
            <a:off x="5741454" y="4145635"/>
            <a:ext cx="2973921" cy="283964"/>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000000"/>
                </a:solidFill>
              </a:rPr>
              <a:t>Stamp tax + land taxes + licenses</a:t>
            </a:r>
            <a:endParaRPr lang="en-US" sz="834" dirty="0"/>
          </a:p>
        </p:txBody>
      </p:sp>
      <p:sp>
        <p:nvSpPr>
          <p:cNvPr id="49" name="Text 46"/>
          <p:cNvSpPr/>
          <p:nvPr/>
        </p:nvSpPr>
        <p:spPr>
          <a:xfrm>
            <a:off x="535781" y="4504609"/>
            <a:ext cx="937617"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E74C3C"/>
                </a:solidFill>
              </a:rPr>
              <a:t>CLICO Policyholders</a:t>
            </a:r>
            <a:endParaRPr lang="en-US" sz="784" dirty="0"/>
          </a:p>
        </p:txBody>
      </p:sp>
      <p:sp>
        <p:nvSpPr>
          <p:cNvPr id="50" name="Text 47"/>
          <p:cNvSpPr/>
          <p:nvPr/>
        </p:nvSpPr>
        <p:spPr>
          <a:xfrm>
            <a:off x="2742084" y="4429599"/>
            <a:ext cx="1693794" cy="283964"/>
          </a:xfrm>
          <a:prstGeom prst="rect">
            <a:avLst/>
          </a:prstGeom>
          <a:noFill/>
          <a:ln/>
        </p:spPr>
        <p:txBody>
          <a:bodyPr wrap="square" lIns="127508" tIns="85090" rIns="127508" bIns="85090" rtlCol="0" anchor="ctr">
            <a:spAutoFit/>
          </a:bodyPr>
          <a:lstStyle/>
          <a:p>
            <a:pPr marL="0" indent="0" algn="r">
              <a:lnSpc>
                <a:spcPts val="1100"/>
              </a:lnSpc>
              <a:buNone/>
            </a:pPr>
            <a:r>
              <a:rPr lang="en-US" sz="784" b="1" dirty="0">
                <a:solidFill>
                  <a:srgbClr val="000000"/>
                </a:solidFill>
              </a:rPr>
              <a:t>3,955,107</a:t>
            </a:r>
            <a:endParaRPr lang="en-US" sz="784" dirty="0"/>
          </a:p>
        </p:txBody>
      </p:sp>
      <p:sp>
        <p:nvSpPr>
          <p:cNvPr id="51" name="Text 48"/>
          <p:cNvSpPr/>
          <p:nvPr/>
        </p:nvSpPr>
        <p:spPr>
          <a:xfrm>
            <a:off x="4435878" y="4429599"/>
            <a:ext cx="1305576" cy="283964"/>
          </a:xfrm>
          <a:prstGeom prst="rect">
            <a:avLst/>
          </a:prstGeom>
          <a:noFill/>
          <a:ln/>
        </p:spPr>
        <p:txBody>
          <a:bodyPr wrap="square" lIns="127508" tIns="85090" rIns="127508" bIns="85090" rtlCol="0" anchor="ctr">
            <a:spAutoFit/>
          </a:bodyPr>
          <a:lstStyle/>
          <a:p>
            <a:pPr marL="0" indent="0" algn="r">
              <a:lnSpc>
                <a:spcPts val="1100"/>
              </a:lnSpc>
              <a:buNone/>
            </a:pPr>
            <a:r>
              <a:rPr lang="en-US" sz="784" b="1" dirty="0">
                <a:solidFill>
                  <a:srgbClr val="E74C3C"/>
                </a:solidFill>
              </a:rPr>
              <a:t>33.0%</a:t>
            </a:r>
            <a:endParaRPr lang="en-US" sz="784" dirty="0"/>
          </a:p>
        </p:txBody>
      </p:sp>
      <p:sp>
        <p:nvSpPr>
          <p:cNvPr id="52" name="Text 49"/>
          <p:cNvSpPr/>
          <p:nvPr/>
        </p:nvSpPr>
        <p:spPr>
          <a:xfrm>
            <a:off x="5741454" y="4429599"/>
            <a:ext cx="2973921" cy="283964"/>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000000"/>
                </a:solidFill>
              </a:rPr>
              <a:t>Net proceeds to fund</a:t>
            </a:r>
            <a:endParaRPr lang="en-US" sz="834" dirty="0"/>
          </a:p>
        </p:txBody>
      </p:sp>
      <p:sp>
        <p:nvSpPr>
          <p:cNvPr id="53" name="Shape 50"/>
          <p:cNvSpPr/>
          <p:nvPr/>
        </p:nvSpPr>
        <p:spPr>
          <a:xfrm>
            <a:off x="428625" y="4713563"/>
            <a:ext cx="2313459" cy="291108"/>
          </a:xfrm>
          <a:prstGeom prst="rect">
            <a:avLst/>
          </a:prstGeom>
          <a:solidFill>
            <a:srgbClr val="F8F9FA"/>
          </a:solidFill>
          <a:ln/>
        </p:spPr>
        <p:txBody>
          <a:bodyPr/>
          <a:lstStyle/>
          <a:p>
            <a:endParaRPr lang="en-US"/>
          </a:p>
        </p:txBody>
      </p:sp>
      <p:sp>
        <p:nvSpPr>
          <p:cNvPr id="54" name="Shape 51"/>
          <p:cNvSpPr/>
          <p:nvPr/>
        </p:nvSpPr>
        <p:spPr>
          <a:xfrm>
            <a:off x="428625" y="4983240"/>
            <a:ext cx="2313459" cy="21431"/>
          </a:xfrm>
          <a:prstGeom prst="rect">
            <a:avLst/>
          </a:prstGeom>
          <a:solidFill>
            <a:srgbClr val="1F4E78"/>
          </a:solidFill>
          <a:ln/>
        </p:spPr>
        <p:txBody>
          <a:bodyPr/>
          <a:lstStyle/>
          <a:p>
            <a:endParaRPr lang="en-US"/>
          </a:p>
        </p:txBody>
      </p:sp>
      <p:sp>
        <p:nvSpPr>
          <p:cNvPr id="55" name="Text 52"/>
          <p:cNvSpPr/>
          <p:nvPr/>
        </p:nvSpPr>
        <p:spPr>
          <a:xfrm>
            <a:off x="535781" y="4793931"/>
            <a:ext cx="303609"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000000"/>
                </a:solidFill>
              </a:rPr>
              <a:t>TOTAL</a:t>
            </a:r>
            <a:endParaRPr lang="en-US" sz="784" dirty="0"/>
          </a:p>
        </p:txBody>
      </p:sp>
      <p:sp>
        <p:nvSpPr>
          <p:cNvPr id="56" name="Shape 53"/>
          <p:cNvSpPr/>
          <p:nvPr/>
        </p:nvSpPr>
        <p:spPr>
          <a:xfrm>
            <a:off x="2742084" y="4713563"/>
            <a:ext cx="1693794" cy="291108"/>
          </a:xfrm>
          <a:prstGeom prst="rect">
            <a:avLst/>
          </a:prstGeom>
          <a:solidFill>
            <a:srgbClr val="F8F9FA"/>
          </a:solidFill>
          <a:ln/>
        </p:spPr>
        <p:txBody>
          <a:bodyPr/>
          <a:lstStyle/>
          <a:p>
            <a:endParaRPr lang="en-US"/>
          </a:p>
        </p:txBody>
      </p:sp>
      <p:sp>
        <p:nvSpPr>
          <p:cNvPr id="57" name="Shape 54"/>
          <p:cNvSpPr/>
          <p:nvPr/>
        </p:nvSpPr>
        <p:spPr>
          <a:xfrm>
            <a:off x="2742084" y="4983240"/>
            <a:ext cx="1693794" cy="21431"/>
          </a:xfrm>
          <a:prstGeom prst="rect">
            <a:avLst/>
          </a:prstGeom>
          <a:solidFill>
            <a:srgbClr val="1F4E78"/>
          </a:solidFill>
          <a:ln/>
        </p:spPr>
        <p:txBody>
          <a:bodyPr/>
          <a:lstStyle/>
          <a:p>
            <a:endParaRPr lang="en-US"/>
          </a:p>
        </p:txBody>
      </p:sp>
      <p:sp>
        <p:nvSpPr>
          <p:cNvPr id="58" name="Text 55"/>
          <p:cNvSpPr/>
          <p:nvPr/>
        </p:nvSpPr>
        <p:spPr>
          <a:xfrm>
            <a:off x="3814372" y="4793931"/>
            <a:ext cx="514350" cy="133945"/>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000000"/>
                </a:solidFill>
              </a:rPr>
              <a:t>12,000,000</a:t>
            </a:r>
            <a:endParaRPr lang="en-US" sz="784" dirty="0"/>
          </a:p>
        </p:txBody>
      </p:sp>
      <p:sp>
        <p:nvSpPr>
          <p:cNvPr id="59" name="Shape 56"/>
          <p:cNvSpPr/>
          <p:nvPr/>
        </p:nvSpPr>
        <p:spPr>
          <a:xfrm>
            <a:off x="4435878" y="4713563"/>
            <a:ext cx="1305576" cy="291108"/>
          </a:xfrm>
          <a:prstGeom prst="rect">
            <a:avLst/>
          </a:prstGeom>
          <a:solidFill>
            <a:srgbClr val="F8F9FA"/>
          </a:solidFill>
          <a:ln/>
        </p:spPr>
        <p:txBody>
          <a:bodyPr/>
          <a:lstStyle/>
          <a:p>
            <a:endParaRPr lang="en-US"/>
          </a:p>
        </p:txBody>
      </p:sp>
      <p:sp>
        <p:nvSpPr>
          <p:cNvPr id="60" name="Shape 57"/>
          <p:cNvSpPr/>
          <p:nvPr/>
        </p:nvSpPr>
        <p:spPr>
          <a:xfrm>
            <a:off x="4435878" y="4983240"/>
            <a:ext cx="1305576" cy="21431"/>
          </a:xfrm>
          <a:prstGeom prst="rect">
            <a:avLst/>
          </a:prstGeom>
          <a:solidFill>
            <a:srgbClr val="1F4E78"/>
          </a:solidFill>
          <a:ln/>
        </p:spPr>
        <p:txBody>
          <a:bodyPr/>
          <a:lstStyle/>
          <a:p>
            <a:endParaRPr lang="en-US"/>
          </a:p>
        </p:txBody>
      </p:sp>
      <p:sp>
        <p:nvSpPr>
          <p:cNvPr id="61" name="Text 58"/>
          <p:cNvSpPr/>
          <p:nvPr/>
        </p:nvSpPr>
        <p:spPr>
          <a:xfrm>
            <a:off x="5298542" y="4793931"/>
            <a:ext cx="335756" cy="133945"/>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000000"/>
                </a:solidFill>
              </a:rPr>
              <a:t>100.0%</a:t>
            </a:r>
            <a:endParaRPr lang="en-US" sz="784" dirty="0"/>
          </a:p>
        </p:txBody>
      </p:sp>
      <p:sp>
        <p:nvSpPr>
          <p:cNvPr id="62" name="Shape 59"/>
          <p:cNvSpPr/>
          <p:nvPr/>
        </p:nvSpPr>
        <p:spPr>
          <a:xfrm>
            <a:off x="5741454" y="4713563"/>
            <a:ext cx="2973921" cy="291108"/>
          </a:xfrm>
          <a:prstGeom prst="rect">
            <a:avLst/>
          </a:prstGeom>
          <a:solidFill>
            <a:srgbClr val="F8F9FA"/>
          </a:solidFill>
          <a:ln/>
        </p:spPr>
        <p:txBody>
          <a:bodyPr/>
          <a:lstStyle/>
          <a:p>
            <a:endParaRPr lang="en-US"/>
          </a:p>
        </p:txBody>
      </p:sp>
      <p:sp>
        <p:nvSpPr>
          <p:cNvPr id="63" name="Shape 60"/>
          <p:cNvSpPr/>
          <p:nvPr/>
        </p:nvSpPr>
        <p:spPr>
          <a:xfrm>
            <a:off x="5741454" y="4983240"/>
            <a:ext cx="2973921" cy="21431"/>
          </a:xfrm>
          <a:prstGeom prst="rect">
            <a:avLst/>
          </a:prstGeom>
          <a:solidFill>
            <a:srgbClr val="1F4E78"/>
          </a:solidFill>
          <a:ln/>
        </p:spPr>
        <p:txBody>
          <a:bodyPr/>
          <a:lstStyle/>
          <a:p>
            <a:endParaRPr lang="en-US"/>
          </a:p>
        </p:txBody>
      </p:sp>
      <p:sp>
        <p:nvSpPr>
          <p:cNvPr id="64" name="Text 61"/>
          <p:cNvSpPr/>
          <p:nvPr/>
        </p:nvSpPr>
        <p:spPr>
          <a:xfrm>
            <a:off x="5848610" y="4788573"/>
            <a:ext cx="596503"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000000"/>
                </a:solidFill>
              </a:rPr>
              <a:t>Verified total</a:t>
            </a:r>
            <a:endParaRPr lang="en-US" sz="78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552954"/>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SSB Investment Analysis: Actual Performance</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SSB Has Already Recovered 112% of Net Investment with 79% of Land Remaining</a:t>
            </a:r>
            <a:endParaRPr lang="en-US" sz="942" dirty="0"/>
          </a:p>
        </p:txBody>
      </p:sp>
      <p:sp>
        <p:nvSpPr>
          <p:cNvPr id="5" name="Shape 2"/>
          <p:cNvSpPr/>
          <p:nvPr/>
        </p:nvSpPr>
        <p:spPr>
          <a:xfrm>
            <a:off x="428625" y="1177407"/>
            <a:ext cx="4054078" cy="2552105"/>
          </a:xfrm>
          <a:prstGeom prst="rect">
            <a:avLst/>
          </a:prstGeom>
          <a:solidFill>
            <a:srgbClr val="F8F9FA"/>
          </a:solidFill>
          <a:ln/>
        </p:spPr>
        <p:txBody>
          <a:bodyPr/>
          <a:lstStyle/>
          <a:p>
            <a:endParaRPr lang="en-US"/>
          </a:p>
        </p:txBody>
      </p:sp>
      <p:sp>
        <p:nvSpPr>
          <p:cNvPr id="6" name="Shape 3"/>
          <p:cNvSpPr/>
          <p:nvPr/>
        </p:nvSpPr>
        <p:spPr>
          <a:xfrm>
            <a:off x="428625" y="1177407"/>
            <a:ext cx="4054078" cy="35719"/>
          </a:xfrm>
          <a:prstGeom prst="rect">
            <a:avLst/>
          </a:prstGeom>
          <a:solidFill>
            <a:srgbClr val="1F4E78"/>
          </a:solidFill>
          <a:ln/>
        </p:spPr>
        <p:txBody>
          <a:bodyPr/>
          <a:lstStyle/>
          <a:p>
            <a:endParaRPr lang="en-US"/>
          </a:p>
        </p:txBody>
      </p:sp>
      <p:sp>
        <p:nvSpPr>
          <p:cNvPr id="7" name="Text 4"/>
          <p:cNvSpPr/>
          <p:nvPr/>
        </p:nvSpPr>
        <p:spPr>
          <a:xfrm>
            <a:off x="607219" y="1320282"/>
            <a:ext cx="369689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Net Investment Calculation</a:t>
            </a:r>
            <a:endParaRPr lang="en-US" sz="784" dirty="0"/>
          </a:p>
        </p:txBody>
      </p:sp>
      <p:sp>
        <p:nvSpPr>
          <p:cNvPr id="8" name="Text 5"/>
          <p:cNvSpPr/>
          <p:nvPr/>
        </p:nvSpPr>
        <p:spPr>
          <a:xfrm>
            <a:off x="607219" y="1639965"/>
            <a:ext cx="292804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Nominal Purchase Price</a:t>
            </a:r>
            <a:endParaRPr lang="en-US" sz="683" dirty="0"/>
          </a:p>
        </p:txBody>
      </p:sp>
      <p:sp>
        <p:nvSpPr>
          <p:cNvPr id="9" name="Text 6"/>
          <p:cNvSpPr/>
          <p:nvPr/>
        </p:nvSpPr>
        <p:spPr>
          <a:xfrm>
            <a:off x="3535263" y="1639965"/>
            <a:ext cx="76884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1F4E78"/>
                </a:solidFill>
              </a:rPr>
              <a:t>EC $12,000,000</a:t>
            </a:r>
            <a:endParaRPr lang="en-US" sz="734" dirty="0"/>
          </a:p>
        </p:txBody>
      </p:sp>
      <p:sp>
        <p:nvSpPr>
          <p:cNvPr id="10" name="Text 7"/>
          <p:cNvSpPr/>
          <p:nvPr/>
        </p:nvSpPr>
        <p:spPr>
          <a:xfrm>
            <a:off x="607219" y="1907856"/>
            <a:ext cx="2916659"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SSB Existing CLICO Debt</a:t>
            </a:r>
            <a:endParaRPr lang="en-US" sz="683" dirty="0"/>
          </a:p>
        </p:txBody>
      </p:sp>
      <p:sp>
        <p:nvSpPr>
          <p:cNvPr id="11" name="Text 8"/>
          <p:cNvSpPr/>
          <p:nvPr/>
        </p:nvSpPr>
        <p:spPr>
          <a:xfrm>
            <a:off x="3523878" y="1907856"/>
            <a:ext cx="780231"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$6,128,583)</a:t>
            </a:r>
            <a:endParaRPr lang="en-US" sz="734" dirty="0"/>
          </a:p>
        </p:txBody>
      </p:sp>
      <p:sp>
        <p:nvSpPr>
          <p:cNvPr id="12" name="Text 9"/>
          <p:cNvSpPr/>
          <p:nvPr/>
        </p:nvSpPr>
        <p:spPr>
          <a:xfrm>
            <a:off x="607219" y="2175746"/>
            <a:ext cx="300849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50% Accrued Interest Paid</a:t>
            </a:r>
            <a:endParaRPr lang="en-US" sz="683" dirty="0"/>
          </a:p>
        </p:txBody>
      </p:sp>
      <p:sp>
        <p:nvSpPr>
          <p:cNvPr id="13" name="Text 10"/>
          <p:cNvSpPr/>
          <p:nvPr/>
        </p:nvSpPr>
        <p:spPr>
          <a:xfrm>
            <a:off x="3615714" y="2175746"/>
            <a:ext cx="688395"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$451,784)</a:t>
            </a:r>
            <a:endParaRPr lang="en-US" sz="734" dirty="0"/>
          </a:p>
        </p:txBody>
      </p:sp>
      <p:sp>
        <p:nvSpPr>
          <p:cNvPr id="14" name="Shape 11"/>
          <p:cNvSpPr/>
          <p:nvPr/>
        </p:nvSpPr>
        <p:spPr>
          <a:xfrm>
            <a:off x="607219" y="2457924"/>
            <a:ext cx="3696891" cy="389334"/>
          </a:xfrm>
          <a:prstGeom prst="rect">
            <a:avLst/>
          </a:prstGeom>
          <a:solidFill>
            <a:srgbClr val="FFFFFF"/>
          </a:solidFill>
          <a:ln/>
        </p:spPr>
        <p:txBody>
          <a:bodyPr/>
          <a:lstStyle/>
          <a:p>
            <a:endParaRPr lang="en-US"/>
          </a:p>
        </p:txBody>
      </p:sp>
      <p:sp>
        <p:nvSpPr>
          <p:cNvPr id="15" name="Shape 12"/>
          <p:cNvSpPr/>
          <p:nvPr/>
        </p:nvSpPr>
        <p:spPr>
          <a:xfrm>
            <a:off x="607219" y="2457924"/>
            <a:ext cx="3696891" cy="21431"/>
          </a:xfrm>
          <a:prstGeom prst="rect">
            <a:avLst/>
          </a:prstGeom>
          <a:solidFill>
            <a:srgbClr val="1F4E78"/>
          </a:solidFill>
          <a:ln/>
        </p:spPr>
        <p:txBody>
          <a:bodyPr/>
          <a:lstStyle/>
          <a:p>
            <a:endParaRPr lang="en-US"/>
          </a:p>
        </p:txBody>
      </p:sp>
      <p:sp>
        <p:nvSpPr>
          <p:cNvPr id="16" name="Shape 13"/>
          <p:cNvSpPr/>
          <p:nvPr/>
        </p:nvSpPr>
        <p:spPr>
          <a:xfrm>
            <a:off x="607219" y="2825828"/>
            <a:ext cx="3696891" cy="21431"/>
          </a:xfrm>
          <a:prstGeom prst="rect">
            <a:avLst/>
          </a:prstGeom>
          <a:solidFill>
            <a:srgbClr val="1F4E78"/>
          </a:solidFill>
          <a:ln/>
        </p:spPr>
        <p:txBody>
          <a:bodyPr/>
          <a:lstStyle/>
          <a:p>
            <a:endParaRPr lang="en-US"/>
          </a:p>
        </p:txBody>
      </p:sp>
      <p:sp>
        <p:nvSpPr>
          <p:cNvPr id="17" name="Text 14"/>
          <p:cNvSpPr/>
          <p:nvPr/>
        </p:nvSpPr>
        <p:spPr>
          <a:xfrm>
            <a:off x="607219" y="2543649"/>
            <a:ext cx="1204475"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Net Amount Paid by SSB</a:t>
            </a:r>
            <a:endParaRPr lang="en-US" sz="683" dirty="0"/>
          </a:p>
        </p:txBody>
      </p:sp>
      <p:sp>
        <p:nvSpPr>
          <p:cNvPr id="18" name="Text 15"/>
          <p:cNvSpPr/>
          <p:nvPr/>
        </p:nvSpPr>
        <p:spPr>
          <a:xfrm>
            <a:off x="3455036" y="2543649"/>
            <a:ext cx="849074"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EC $5,419,633</a:t>
            </a:r>
            <a:endParaRPr lang="en-US" sz="885" dirty="0"/>
          </a:p>
        </p:txBody>
      </p:sp>
      <p:sp>
        <p:nvSpPr>
          <p:cNvPr id="19" name="Shape 16"/>
          <p:cNvSpPr/>
          <p:nvPr/>
        </p:nvSpPr>
        <p:spPr>
          <a:xfrm>
            <a:off x="607219" y="2911553"/>
            <a:ext cx="3696891" cy="596503"/>
          </a:xfrm>
          <a:prstGeom prst="rect">
            <a:avLst/>
          </a:prstGeom>
          <a:solidFill>
            <a:srgbClr val="E8F5E9"/>
          </a:solidFill>
          <a:ln/>
        </p:spPr>
        <p:txBody>
          <a:bodyPr/>
          <a:lstStyle/>
          <a:p>
            <a:endParaRPr lang="en-US"/>
          </a:p>
        </p:txBody>
      </p:sp>
      <p:sp>
        <p:nvSpPr>
          <p:cNvPr id="20" name="Shape 17"/>
          <p:cNvSpPr/>
          <p:nvPr/>
        </p:nvSpPr>
        <p:spPr>
          <a:xfrm>
            <a:off x="607219" y="2911553"/>
            <a:ext cx="3696891" cy="28575"/>
          </a:xfrm>
          <a:prstGeom prst="rect">
            <a:avLst/>
          </a:prstGeom>
          <a:solidFill>
            <a:srgbClr val="27AE60"/>
          </a:solidFill>
          <a:ln/>
        </p:spPr>
        <p:txBody>
          <a:bodyPr/>
          <a:lstStyle/>
          <a:p>
            <a:endParaRPr lang="en-US"/>
          </a:p>
        </p:txBody>
      </p:sp>
      <p:sp>
        <p:nvSpPr>
          <p:cNvPr id="21" name="Text 18"/>
          <p:cNvSpPr/>
          <p:nvPr/>
        </p:nvSpPr>
        <p:spPr>
          <a:xfrm>
            <a:off x="750094" y="3018709"/>
            <a:ext cx="3411141" cy="353616"/>
          </a:xfrm>
          <a:prstGeom prst="rect">
            <a:avLst/>
          </a:prstGeom>
          <a:noFill/>
          <a:ln/>
        </p:spPr>
        <p:txBody>
          <a:bodyPr wrap="square" lIns="0" tIns="0" rIns="0" bIns="0" rtlCol="0" anchor="t">
            <a:spAutoFit/>
          </a:bodyPr>
          <a:lstStyle/>
          <a:p>
            <a:pPr marL="0" indent="0" algn="l">
              <a:lnSpc>
                <a:spcPts val="1300"/>
              </a:lnSpc>
              <a:buNone/>
            </a:pPr>
            <a:r>
              <a:rPr lang="en-US" sz="734" b="1" dirty="0">
                <a:solidFill>
                  <a:srgbClr val="2C3E50"/>
                </a:solidFill>
              </a:rPr>
              <a:t>Effective Price:</a:t>
            </a:r>
            <a:r>
              <a:rPr lang="en-US" sz="885" b="1" dirty="0">
                <a:solidFill>
                  <a:srgbClr val="27AE60"/>
                </a:solidFill>
              </a:rPr>
              <a:t>EC $3.10 per sq ft</a:t>
            </a:r>
            <a:r>
              <a:rPr lang="en-US" sz="780" dirty="0">
                <a:solidFill>
                  <a:srgbClr val="2C3E50"/>
                </a:solidFill>
              </a:rPr>
              <a:t>
 (vs EC $10.59/sq ft 2010 valuation)</a:t>
            </a:r>
            <a:endParaRPr lang="en-US" sz="734" dirty="0"/>
          </a:p>
        </p:txBody>
      </p:sp>
      <p:sp>
        <p:nvSpPr>
          <p:cNvPr id="22" name="Shape 19"/>
          <p:cNvSpPr/>
          <p:nvPr/>
        </p:nvSpPr>
        <p:spPr>
          <a:xfrm>
            <a:off x="4661297" y="1177407"/>
            <a:ext cx="4054078" cy="2455664"/>
          </a:xfrm>
          <a:prstGeom prst="rect">
            <a:avLst/>
          </a:prstGeom>
          <a:solidFill>
            <a:srgbClr val="F8F9FA"/>
          </a:solidFill>
          <a:ln/>
        </p:spPr>
        <p:txBody>
          <a:bodyPr/>
          <a:lstStyle/>
          <a:p>
            <a:endParaRPr lang="en-US"/>
          </a:p>
        </p:txBody>
      </p:sp>
      <p:sp>
        <p:nvSpPr>
          <p:cNvPr id="23" name="Shape 20"/>
          <p:cNvSpPr/>
          <p:nvPr/>
        </p:nvSpPr>
        <p:spPr>
          <a:xfrm>
            <a:off x="4661297" y="1177407"/>
            <a:ext cx="4054078" cy="35719"/>
          </a:xfrm>
          <a:prstGeom prst="rect">
            <a:avLst/>
          </a:prstGeom>
          <a:solidFill>
            <a:srgbClr val="27AE60"/>
          </a:solidFill>
          <a:ln/>
        </p:spPr>
        <p:txBody>
          <a:bodyPr/>
          <a:lstStyle/>
          <a:p>
            <a:endParaRPr lang="en-US"/>
          </a:p>
        </p:txBody>
      </p:sp>
      <p:sp>
        <p:nvSpPr>
          <p:cNvPr id="24" name="Text 21"/>
          <p:cNvSpPr/>
          <p:nvPr/>
        </p:nvSpPr>
        <p:spPr>
          <a:xfrm>
            <a:off x="4839891" y="1320282"/>
            <a:ext cx="369689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7AE60"/>
                </a:solidFill>
              </a:rPr>
              <a:t>SSB Selling Price Strategy</a:t>
            </a:r>
            <a:endParaRPr lang="en-US" sz="784" dirty="0"/>
          </a:p>
        </p:txBody>
      </p:sp>
      <p:sp>
        <p:nvSpPr>
          <p:cNvPr id="25" name="Text 22"/>
          <p:cNvSpPr/>
          <p:nvPr/>
        </p:nvSpPr>
        <p:spPr>
          <a:xfrm>
            <a:off x="4839891" y="1639965"/>
            <a:ext cx="292257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2013-2014 Target Price</a:t>
            </a:r>
            <a:endParaRPr lang="en-US" sz="683" dirty="0"/>
          </a:p>
        </p:txBody>
      </p:sp>
      <p:sp>
        <p:nvSpPr>
          <p:cNvPr id="26" name="Text 23"/>
          <p:cNvSpPr/>
          <p:nvPr/>
        </p:nvSpPr>
        <p:spPr>
          <a:xfrm>
            <a:off x="7762466" y="1639965"/>
            <a:ext cx="77431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EC $20.00/sq ft</a:t>
            </a:r>
            <a:endParaRPr lang="en-US" sz="734" dirty="0"/>
          </a:p>
        </p:txBody>
      </p:sp>
      <p:sp>
        <p:nvSpPr>
          <p:cNvPr id="27" name="Text 24"/>
          <p:cNvSpPr/>
          <p:nvPr/>
        </p:nvSpPr>
        <p:spPr>
          <a:xfrm>
            <a:off x="4839891" y="1907856"/>
            <a:ext cx="292804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Projected Revenue (2013)</a:t>
            </a:r>
            <a:endParaRPr lang="en-US" sz="683" dirty="0"/>
          </a:p>
        </p:txBody>
      </p:sp>
      <p:sp>
        <p:nvSpPr>
          <p:cNvPr id="28" name="Text 25"/>
          <p:cNvSpPr/>
          <p:nvPr/>
        </p:nvSpPr>
        <p:spPr>
          <a:xfrm>
            <a:off x="7767935" y="1907856"/>
            <a:ext cx="76884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EC $34,935,120</a:t>
            </a:r>
            <a:endParaRPr lang="en-US" sz="734" dirty="0"/>
          </a:p>
        </p:txBody>
      </p:sp>
      <p:sp>
        <p:nvSpPr>
          <p:cNvPr id="29" name="Text 26"/>
          <p:cNvSpPr/>
          <p:nvPr/>
        </p:nvSpPr>
        <p:spPr>
          <a:xfrm>
            <a:off x="4839891" y="2175746"/>
            <a:ext cx="3324606"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Projected ROI (2013)</a:t>
            </a:r>
            <a:endParaRPr lang="en-US" sz="683" dirty="0"/>
          </a:p>
        </p:txBody>
      </p:sp>
      <p:sp>
        <p:nvSpPr>
          <p:cNvPr id="30" name="Text 27"/>
          <p:cNvSpPr/>
          <p:nvPr/>
        </p:nvSpPr>
        <p:spPr>
          <a:xfrm>
            <a:off x="8164497" y="2175746"/>
            <a:ext cx="372284"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544.6%</a:t>
            </a:r>
            <a:endParaRPr lang="en-US" sz="734" dirty="0"/>
          </a:p>
        </p:txBody>
      </p:sp>
      <p:sp>
        <p:nvSpPr>
          <p:cNvPr id="31" name="Text 28"/>
          <p:cNvSpPr/>
          <p:nvPr/>
        </p:nvSpPr>
        <p:spPr>
          <a:xfrm>
            <a:off x="4839891" y="2515074"/>
            <a:ext cx="292257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2015-2025 Actual Price</a:t>
            </a:r>
            <a:endParaRPr lang="en-US" sz="683" dirty="0"/>
          </a:p>
        </p:txBody>
      </p:sp>
      <p:sp>
        <p:nvSpPr>
          <p:cNvPr id="32" name="Text 29"/>
          <p:cNvSpPr/>
          <p:nvPr/>
        </p:nvSpPr>
        <p:spPr>
          <a:xfrm>
            <a:off x="7762466" y="2515074"/>
            <a:ext cx="77431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EC $16.50/sq ft</a:t>
            </a:r>
            <a:endParaRPr lang="en-US" sz="734" dirty="0"/>
          </a:p>
        </p:txBody>
      </p:sp>
      <p:sp>
        <p:nvSpPr>
          <p:cNvPr id="33" name="Text 30"/>
          <p:cNvSpPr/>
          <p:nvPr/>
        </p:nvSpPr>
        <p:spPr>
          <a:xfrm>
            <a:off x="4839891" y="2782965"/>
            <a:ext cx="292804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Projected Revenue (2025)</a:t>
            </a:r>
            <a:endParaRPr lang="en-US" sz="683" dirty="0"/>
          </a:p>
        </p:txBody>
      </p:sp>
      <p:sp>
        <p:nvSpPr>
          <p:cNvPr id="34" name="Text 31"/>
          <p:cNvSpPr/>
          <p:nvPr/>
        </p:nvSpPr>
        <p:spPr>
          <a:xfrm>
            <a:off x="7767935" y="2782965"/>
            <a:ext cx="76884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EC $28,821,474</a:t>
            </a:r>
            <a:endParaRPr lang="en-US" sz="734" dirty="0"/>
          </a:p>
        </p:txBody>
      </p:sp>
      <p:sp>
        <p:nvSpPr>
          <p:cNvPr id="35" name="Shape 32"/>
          <p:cNvSpPr/>
          <p:nvPr/>
        </p:nvSpPr>
        <p:spPr>
          <a:xfrm>
            <a:off x="4839891" y="3065143"/>
            <a:ext cx="3696891" cy="389334"/>
          </a:xfrm>
          <a:prstGeom prst="rect">
            <a:avLst/>
          </a:prstGeom>
          <a:solidFill>
            <a:srgbClr val="FFFFFF"/>
          </a:solidFill>
          <a:ln/>
        </p:spPr>
        <p:txBody>
          <a:bodyPr/>
          <a:lstStyle/>
          <a:p>
            <a:endParaRPr lang="en-US"/>
          </a:p>
        </p:txBody>
      </p:sp>
      <p:sp>
        <p:nvSpPr>
          <p:cNvPr id="36" name="Shape 33"/>
          <p:cNvSpPr/>
          <p:nvPr/>
        </p:nvSpPr>
        <p:spPr>
          <a:xfrm>
            <a:off x="4839891" y="3065143"/>
            <a:ext cx="3696891" cy="21431"/>
          </a:xfrm>
          <a:prstGeom prst="rect">
            <a:avLst/>
          </a:prstGeom>
          <a:solidFill>
            <a:srgbClr val="1F4E78"/>
          </a:solidFill>
          <a:ln/>
        </p:spPr>
        <p:txBody>
          <a:bodyPr/>
          <a:lstStyle/>
          <a:p>
            <a:endParaRPr lang="en-US"/>
          </a:p>
        </p:txBody>
      </p:sp>
      <p:sp>
        <p:nvSpPr>
          <p:cNvPr id="37" name="Shape 34"/>
          <p:cNvSpPr/>
          <p:nvPr/>
        </p:nvSpPr>
        <p:spPr>
          <a:xfrm>
            <a:off x="4839891" y="3433046"/>
            <a:ext cx="3696891" cy="21431"/>
          </a:xfrm>
          <a:prstGeom prst="rect">
            <a:avLst/>
          </a:prstGeom>
          <a:solidFill>
            <a:srgbClr val="1F4E78"/>
          </a:solidFill>
          <a:ln/>
        </p:spPr>
        <p:txBody>
          <a:bodyPr/>
          <a:lstStyle/>
          <a:p>
            <a:endParaRPr lang="en-US"/>
          </a:p>
        </p:txBody>
      </p:sp>
      <p:sp>
        <p:nvSpPr>
          <p:cNvPr id="38" name="Text 35"/>
          <p:cNvSpPr/>
          <p:nvPr/>
        </p:nvSpPr>
        <p:spPr>
          <a:xfrm>
            <a:off x="4839891" y="3150868"/>
            <a:ext cx="1008134"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Projected ROI (2025)</a:t>
            </a:r>
            <a:endParaRPr lang="en-US" sz="683" dirty="0"/>
          </a:p>
        </p:txBody>
      </p:sp>
      <p:sp>
        <p:nvSpPr>
          <p:cNvPr id="39" name="Text 36"/>
          <p:cNvSpPr/>
          <p:nvPr/>
        </p:nvSpPr>
        <p:spPr>
          <a:xfrm>
            <a:off x="8090046" y="3150868"/>
            <a:ext cx="446736"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27AE60"/>
                </a:solidFill>
              </a:rPr>
              <a:t>431.8%</a:t>
            </a:r>
            <a:endParaRPr lang="en-US" sz="885" dirty="0"/>
          </a:p>
        </p:txBody>
      </p:sp>
      <p:sp>
        <p:nvSpPr>
          <p:cNvPr id="40" name="Shape 37"/>
          <p:cNvSpPr/>
          <p:nvPr/>
        </p:nvSpPr>
        <p:spPr>
          <a:xfrm>
            <a:off x="428625" y="3800949"/>
            <a:ext cx="8286750" cy="1430536"/>
          </a:xfrm>
          <a:prstGeom prst="rect">
            <a:avLst/>
          </a:prstGeom>
          <a:solidFill>
            <a:srgbClr val="F8F9FA"/>
          </a:solidFill>
          <a:ln/>
        </p:spPr>
        <p:txBody>
          <a:bodyPr/>
          <a:lstStyle/>
          <a:p>
            <a:endParaRPr lang="en-US"/>
          </a:p>
        </p:txBody>
      </p:sp>
      <p:sp>
        <p:nvSpPr>
          <p:cNvPr id="41" name="Shape 38"/>
          <p:cNvSpPr/>
          <p:nvPr/>
        </p:nvSpPr>
        <p:spPr>
          <a:xfrm>
            <a:off x="428625" y="3800949"/>
            <a:ext cx="8286750" cy="35719"/>
          </a:xfrm>
          <a:prstGeom prst="rect">
            <a:avLst/>
          </a:prstGeom>
          <a:solidFill>
            <a:srgbClr val="27AE60"/>
          </a:solidFill>
          <a:ln/>
        </p:spPr>
        <p:txBody>
          <a:bodyPr/>
          <a:lstStyle/>
          <a:p>
            <a:endParaRPr lang="en-US"/>
          </a:p>
        </p:txBody>
      </p:sp>
      <p:sp>
        <p:nvSpPr>
          <p:cNvPr id="42" name="Text 39"/>
          <p:cNvSpPr/>
          <p:nvPr/>
        </p:nvSpPr>
        <p:spPr>
          <a:xfrm>
            <a:off x="607219" y="3943824"/>
            <a:ext cx="7929563"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7AE60"/>
                </a:solidFill>
              </a:rPr>
              <a:t>SSB Actual Sales Performance (2013-2024)</a:t>
            </a:r>
            <a:endParaRPr lang="en-US" sz="784" dirty="0"/>
          </a:p>
        </p:txBody>
      </p:sp>
      <p:sp>
        <p:nvSpPr>
          <p:cNvPr id="43" name="Shape 40"/>
          <p:cNvSpPr/>
          <p:nvPr/>
        </p:nvSpPr>
        <p:spPr>
          <a:xfrm>
            <a:off x="607219" y="4206357"/>
            <a:ext cx="2547919" cy="846534"/>
          </a:xfrm>
          <a:prstGeom prst="rect">
            <a:avLst/>
          </a:prstGeom>
          <a:solidFill>
            <a:srgbClr val="FFFFFF"/>
          </a:solidFill>
          <a:ln/>
        </p:spPr>
        <p:txBody>
          <a:bodyPr/>
          <a:lstStyle/>
          <a:p>
            <a:endParaRPr lang="en-US"/>
          </a:p>
        </p:txBody>
      </p:sp>
      <p:sp>
        <p:nvSpPr>
          <p:cNvPr id="44" name="Shape 41"/>
          <p:cNvSpPr/>
          <p:nvPr/>
        </p:nvSpPr>
        <p:spPr>
          <a:xfrm>
            <a:off x="607219" y="4206357"/>
            <a:ext cx="2547919" cy="21431"/>
          </a:xfrm>
          <a:prstGeom prst="rect">
            <a:avLst/>
          </a:prstGeom>
          <a:solidFill>
            <a:srgbClr val="27AE60"/>
          </a:solidFill>
          <a:ln/>
        </p:spPr>
        <p:txBody>
          <a:bodyPr/>
          <a:lstStyle/>
          <a:p>
            <a:endParaRPr lang="en-US"/>
          </a:p>
        </p:txBody>
      </p:sp>
      <p:sp>
        <p:nvSpPr>
          <p:cNvPr id="45" name="Text 42"/>
          <p:cNvSpPr/>
          <p:nvPr/>
        </p:nvSpPr>
        <p:spPr>
          <a:xfrm>
            <a:off x="714375" y="4313513"/>
            <a:ext cx="2333606" cy="116086"/>
          </a:xfrm>
          <a:prstGeom prst="rect">
            <a:avLst/>
          </a:prstGeom>
          <a:noFill/>
          <a:ln/>
        </p:spPr>
        <p:txBody>
          <a:bodyPr wrap="none" lIns="0" tIns="0" rIns="0" bIns="0" rtlCol="0" anchor="t">
            <a:spAutoFit/>
          </a:bodyPr>
          <a:lstStyle/>
          <a:p>
            <a:pPr marL="0" indent="0" algn="ctr">
              <a:lnSpc>
                <a:spcPts val="800"/>
              </a:lnSpc>
              <a:buNone/>
            </a:pPr>
            <a:r>
              <a:rPr lang="en-US" sz="584" b="1" dirty="0">
                <a:solidFill>
                  <a:srgbClr val="7F8C8D"/>
                </a:solidFill>
              </a:rPr>
              <a:t>Lands Already Sold</a:t>
            </a:r>
            <a:endParaRPr lang="en-US" sz="584" dirty="0"/>
          </a:p>
        </p:txBody>
      </p:sp>
      <p:sp>
        <p:nvSpPr>
          <p:cNvPr id="46" name="Text 43"/>
          <p:cNvSpPr/>
          <p:nvPr/>
        </p:nvSpPr>
        <p:spPr>
          <a:xfrm>
            <a:off x="714375" y="4486749"/>
            <a:ext cx="2333606" cy="228600"/>
          </a:xfrm>
          <a:prstGeom prst="rect">
            <a:avLst/>
          </a:prstGeom>
          <a:noFill/>
          <a:ln/>
        </p:spPr>
        <p:txBody>
          <a:bodyPr wrap="none" lIns="0" tIns="0" rIns="0" bIns="0" rtlCol="0" anchor="t">
            <a:spAutoFit/>
          </a:bodyPr>
          <a:lstStyle/>
          <a:p>
            <a:pPr marL="0" indent="0" algn="ctr">
              <a:lnSpc>
                <a:spcPts val="1800"/>
              </a:lnSpc>
              <a:buNone/>
            </a:pPr>
            <a:r>
              <a:rPr lang="en-US" sz="1602" b="1" dirty="0">
                <a:solidFill>
                  <a:srgbClr val="27AE60"/>
                </a:solidFill>
              </a:rPr>
              <a:t>EC $6.06M</a:t>
            </a:r>
            <a:endParaRPr lang="en-US" sz="1602" dirty="0"/>
          </a:p>
        </p:txBody>
      </p:sp>
      <p:sp>
        <p:nvSpPr>
          <p:cNvPr id="47" name="Text 44"/>
          <p:cNvSpPr/>
          <p:nvPr/>
        </p:nvSpPr>
        <p:spPr>
          <a:xfrm>
            <a:off x="714375" y="4751068"/>
            <a:ext cx="2333606" cy="116086"/>
          </a:xfrm>
          <a:prstGeom prst="rect">
            <a:avLst/>
          </a:prstGeom>
          <a:noFill/>
          <a:ln/>
        </p:spPr>
        <p:txBody>
          <a:bodyPr wrap="none" lIns="0" tIns="0" rIns="0" bIns="0" rtlCol="0" anchor="t">
            <a:spAutoFit/>
          </a:bodyPr>
          <a:lstStyle/>
          <a:p>
            <a:pPr marL="0" indent="0" algn="ctr">
              <a:lnSpc>
                <a:spcPts val="800"/>
              </a:lnSpc>
              <a:buNone/>
            </a:pPr>
            <a:r>
              <a:rPr lang="en-US" sz="584" b="1" dirty="0">
                <a:solidFill>
                  <a:srgbClr val="27AE60"/>
                </a:solidFill>
              </a:rPr>
              <a:t>112% of Investment</a:t>
            </a:r>
            <a:endParaRPr lang="en-US" sz="584" dirty="0"/>
          </a:p>
        </p:txBody>
      </p:sp>
      <p:sp>
        <p:nvSpPr>
          <p:cNvPr id="48" name="Shape 45"/>
          <p:cNvSpPr/>
          <p:nvPr/>
        </p:nvSpPr>
        <p:spPr>
          <a:xfrm>
            <a:off x="3298013" y="4206357"/>
            <a:ext cx="2547947" cy="846534"/>
          </a:xfrm>
          <a:prstGeom prst="rect">
            <a:avLst/>
          </a:prstGeom>
          <a:solidFill>
            <a:srgbClr val="FFFFFF"/>
          </a:solidFill>
          <a:ln/>
        </p:spPr>
        <p:txBody>
          <a:bodyPr/>
          <a:lstStyle/>
          <a:p>
            <a:endParaRPr lang="en-US"/>
          </a:p>
        </p:txBody>
      </p:sp>
      <p:sp>
        <p:nvSpPr>
          <p:cNvPr id="49" name="Shape 46"/>
          <p:cNvSpPr/>
          <p:nvPr/>
        </p:nvSpPr>
        <p:spPr>
          <a:xfrm>
            <a:off x="3298013" y="4206357"/>
            <a:ext cx="2547947" cy="21431"/>
          </a:xfrm>
          <a:prstGeom prst="rect">
            <a:avLst/>
          </a:prstGeom>
          <a:solidFill>
            <a:srgbClr val="27AE60"/>
          </a:solidFill>
          <a:ln/>
        </p:spPr>
        <p:txBody>
          <a:bodyPr/>
          <a:lstStyle/>
          <a:p>
            <a:endParaRPr lang="en-US"/>
          </a:p>
        </p:txBody>
      </p:sp>
      <p:sp>
        <p:nvSpPr>
          <p:cNvPr id="50" name="Text 47"/>
          <p:cNvSpPr/>
          <p:nvPr/>
        </p:nvSpPr>
        <p:spPr>
          <a:xfrm>
            <a:off x="3405169" y="4313513"/>
            <a:ext cx="2333634" cy="116086"/>
          </a:xfrm>
          <a:prstGeom prst="rect">
            <a:avLst/>
          </a:prstGeom>
          <a:noFill/>
          <a:ln/>
        </p:spPr>
        <p:txBody>
          <a:bodyPr wrap="none" lIns="0" tIns="0" rIns="0" bIns="0" rtlCol="0" anchor="t">
            <a:spAutoFit/>
          </a:bodyPr>
          <a:lstStyle/>
          <a:p>
            <a:pPr marL="0" indent="0" algn="ctr">
              <a:lnSpc>
                <a:spcPts val="800"/>
              </a:lnSpc>
              <a:buNone/>
            </a:pPr>
            <a:r>
              <a:rPr lang="en-US" sz="584" b="1" dirty="0">
                <a:solidFill>
                  <a:srgbClr val="7F8C8D"/>
                </a:solidFill>
              </a:rPr>
              <a:t>Remaining Land Value</a:t>
            </a:r>
            <a:endParaRPr lang="en-US" sz="584" dirty="0"/>
          </a:p>
        </p:txBody>
      </p:sp>
      <p:sp>
        <p:nvSpPr>
          <p:cNvPr id="51" name="Text 48"/>
          <p:cNvSpPr/>
          <p:nvPr/>
        </p:nvSpPr>
        <p:spPr>
          <a:xfrm>
            <a:off x="3405169" y="4486749"/>
            <a:ext cx="2333634" cy="228600"/>
          </a:xfrm>
          <a:prstGeom prst="rect">
            <a:avLst/>
          </a:prstGeom>
          <a:noFill/>
          <a:ln/>
        </p:spPr>
        <p:txBody>
          <a:bodyPr wrap="none" lIns="0" tIns="0" rIns="0" bIns="0" rtlCol="0" anchor="t">
            <a:spAutoFit/>
          </a:bodyPr>
          <a:lstStyle/>
          <a:p>
            <a:pPr marL="0" indent="0" algn="ctr">
              <a:lnSpc>
                <a:spcPts val="1800"/>
              </a:lnSpc>
              <a:buNone/>
            </a:pPr>
            <a:r>
              <a:rPr lang="en-US" sz="1602" b="1" dirty="0">
                <a:solidFill>
                  <a:srgbClr val="27AE60"/>
                </a:solidFill>
              </a:rPr>
              <a:t>EC $22.76M</a:t>
            </a:r>
            <a:endParaRPr lang="en-US" sz="1602" dirty="0"/>
          </a:p>
        </p:txBody>
      </p:sp>
      <p:sp>
        <p:nvSpPr>
          <p:cNvPr id="52" name="Text 49"/>
          <p:cNvSpPr/>
          <p:nvPr/>
        </p:nvSpPr>
        <p:spPr>
          <a:xfrm>
            <a:off x="3405169" y="4751068"/>
            <a:ext cx="2333634" cy="116086"/>
          </a:xfrm>
          <a:prstGeom prst="rect">
            <a:avLst/>
          </a:prstGeom>
          <a:noFill/>
          <a:ln/>
        </p:spPr>
        <p:txBody>
          <a:bodyPr wrap="none" lIns="0" tIns="0" rIns="0" bIns="0" rtlCol="0" anchor="t">
            <a:spAutoFit/>
          </a:bodyPr>
          <a:lstStyle/>
          <a:p>
            <a:pPr marL="0" indent="0" algn="ctr">
              <a:lnSpc>
                <a:spcPts val="800"/>
              </a:lnSpc>
              <a:buNone/>
            </a:pPr>
            <a:r>
              <a:rPr lang="en-US" sz="584" b="1" dirty="0">
                <a:solidFill>
                  <a:srgbClr val="7F8C8D"/>
                </a:solidFill>
              </a:rPr>
              <a:t>1.38M sq ft (79%)</a:t>
            </a:r>
            <a:endParaRPr lang="en-US" sz="584" dirty="0"/>
          </a:p>
        </p:txBody>
      </p:sp>
      <p:sp>
        <p:nvSpPr>
          <p:cNvPr id="53" name="Shape 50"/>
          <p:cNvSpPr/>
          <p:nvPr/>
        </p:nvSpPr>
        <p:spPr>
          <a:xfrm>
            <a:off x="5988834" y="4206357"/>
            <a:ext cx="2547919" cy="846534"/>
          </a:xfrm>
          <a:prstGeom prst="rect">
            <a:avLst/>
          </a:prstGeom>
          <a:solidFill>
            <a:srgbClr val="FFFFFF"/>
          </a:solidFill>
          <a:ln/>
        </p:spPr>
        <p:txBody>
          <a:bodyPr/>
          <a:lstStyle/>
          <a:p>
            <a:endParaRPr lang="en-US"/>
          </a:p>
        </p:txBody>
      </p:sp>
      <p:sp>
        <p:nvSpPr>
          <p:cNvPr id="54" name="Shape 51"/>
          <p:cNvSpPr/>
          <p:nvPr/>
        </p:nvSpPr>
        <p:spPr>
          <a:xfrm>
            <a:off x="5988834" y="4206357"/>
            <a:ext cx="2547919" cy="21431"/>
          </a:xfrm>
          <a:prstGeom prst="rect">
            <a:avLst/>
          </a:prstGeom>
          <a:solidFill>
            <a:srgbClr val="27AE60"/>
          </a:solidFill>
          <a:ln/>
        </p:spPr>
        <p:txBody>
          <a:bodyPr/>
          <a:lstStyle/>
          <a:p>
            <a:endParaRPr lang="en-US"/>
          </a:p>
        </p:txBody>
      </p:sp>
      <p:sp>
        <p:nvSpPr>
          <p:cNvPr id="55" name="Text 52"/>
          <p:cNvSpPr/>
          <p:nvPr/>
        </p:nvSpPr>
        <p:spPr>
          <a:xfrm>
            <a:off x="6095991" y="4313513"/>
            <a:ext cx="2333606" cy="116086"/>
          </a:xfrm>
          <a:prstGeom prst="rect">
            <a:avLst/>
          </a:prstGeom>
          <a:noFill/>
          <a:ln/>
        </p:spPr>
        <p:txBody>
          <a:bodyPr wrap="none" lIns="0" tIns="0" rIns="0" bIns="0" rtlCol="0" anchor="t">
            <a:spAutoFit/>
          </a:bodyPr>
          <a:lstStyle/>
          <a:p>
            <a:pPr marL="0" indent="0" algn="ctr">
              <a:lnSpc>
                <a:spcPts val="800"/>
              </a:lnSpc>
              <a:buNone/>
            </a:pPr>
            <a:r>
              <a:rPr lang="en-US" sz="584" b="1" dirty="0">
                <a:solidFill>
                  <a:srgbClr val="7F8C8D"/>
                </a:solidFill>
              </a:rPr>
              <a:t>Total Potential Profit</a:t>
            </a:r>
            <a:endParaRPr lang="en-US" sz="584" dirty="0"/>
          </a:p>
        </p:txBody>
      </p:sp>
      <p:sp>
        <p:nvSpPr>
          <p:cNvPr id="56" name="Text 53"/>
          <p:cNvSpPr/>
          <p:nvPr/>
        </p:nvSpPr>
        <p:spPr>
          <a:xfrm>
            <a:off x="6095991" y="4486749"/>
            <a:ext cx="2333606" cy="228600"/>
          </a:xfrm>
          <a:prstGeom prst="rect">
            <a:avLst/>
          </a:prstGeom>
          <a:noFill/>
          <a:ln/>
        </p:spPr>
        <p:txBody>
          <a:bodyPr wrap="none" lIns="0" tIns="0" rIns="0" bIns="0" rtlCol="0" anchor="t">
            <a:spAutoFit/>
          </a:bodyPr>
          <a:lstStyle/>
          <a:p>
            <a:pPr marL="0" indent="0" algn="ctr">
              <a:lnSpc>
                <a:spcPts val="1800"/>
              </a:lnSpc>
              <a:buNone/>
            </a:pPr>
            <a:r>
              <a:rPr lang="en-US" sz="1602" b="1" dirty="0">
                <a:solidFill>
                  <a:srgbClr val="27AE60"/>
                </a:solidFill>
              </a:rPr>
              <a:t>EC $23.40M</a:t>
            </a:r>
            <a:endParaRPr lang="en-US" sz="1602" dirty="0"/>
          </a:p>
        </p:txBody>
      </p:sp>
      <p:sp>
        <p:nvSpPr>
          <p:cNvPr id="57" name="Text 54"/>
          <p:cNvSpPr/>
          <p:nvPr/>
        </p:nvSpPr>
        <p:spPr>
          <a:xfrm>
            <a:off x="6095991" y="4751068"/>
            <a:ext cx="2333606" cy="116086"/>
          </a:xfrm>
          <a:prstGeom prst="rect">
            <a:avLst/>
          </a:prstGeom>
          <a:noFill/>
          <a:ln/>
        </p:spPr>
        <p:txBody>
          <a:bodyPr wrap="none" lIns="0" tIns="0" rIns="0" bIns="0" rtlCol="0" anchor="t">
            <a:spAutoFit/>
          </a:bodyPr>
          <a:lstStyle/>
          <a:p>
            <a:pPr marL="0" indent="0" algn="ctr">
              <a:lnSpc>
                <a:spcPts val="800"/>
              </a:lnSpc>
              <a:buNone/>
            </a:pPr>
            <a:r>
              <a:rPr lang="en-US" sz="584" b="1" dirty="0">
                <a:solidFill>
                  <a:srgbClr val="27AE60"/>
                </a:solidFill>
              </a:rPr>
              <a:t>431.8% ROI</a:t>
            </a:r>
            <a:endParaRPr lang="en-US" sz="58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795116"/>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SSB Land Sales Progress: Realized vs Remaining</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SSB Has Already Recovered 112% of Net Investment with 79% of Land Still Available</a:t>
            </a:r>
            <a:endParaRPr lang="en-US" sz="942" dirty="0"/>
          </a:p>
        </p:txBody>
      </p:sp>
      <p:sp>
        <p:nvSpPr>
          <p:cNvPr id="5" name="Shape 2"/>
          <p:cNvSpPr/>
          <p:nvPr/>
        </p:nvSpPr>
        <p:spPr>
          <a:xfrm>
            <a:off x="428625" y="1213126"/>
            <a:ext cx="2666991" cy="1006906"/>
          </a:xfrm>
          <a:prstGeom prst="rect">
            <a:avLst/>
          </a:prstGeom>
          <a:solidFill>
            <a:srgbClr val="F8F9FA"/>
          </a:solidFill>
          <a:ln/>
        </p:spPr>
        <p:txBody>
          <a:bodyPr/>
          <a:lstStyle/>
          <a:p>
            <a:endParaRPr lang="en-US"/>
          </a:p>
        </p:txBody>
      </p:sp>
      <p:sp>
        <p:nvSpPr>
          <p:cNvPr id="6" name="Shape 3"/>
          <p:cNvSpPr/>
          <p:nvPr/>
        </p:nvSpPr>
        <p:spPr>
          <a:xfrm>
            <a:off x="428625" y="1213126"/>
            <a:ext cx="2666991" cy="35719"/>
          </a:xfrm>
          <a:prstGeom prst="rect">
            <a:avLst/>
          </a:prstGeom>
          <a:solidFill>
            <a:srgbClr val="1F4E78"/>
          </a:solidFill>
          <a:ln/>
        </p:spPr>
        <p:txBody>
          <a:bodyPr/>
          <a:lstStyle/>
          <a:p>
            <a:endParaRPr lang="en-US"/>
          </a:p>
        </p:txBody>
      </p:sp>
      <p:sp>
        <p:nvSpPr>
          <p:cNvPr id="7" name="Text 4"/>
          <p:cNvSpPr/>
          <p:nvPr/>
        </p:nvSpPr>
        <p:spPr>
          <a:xfrm>
            <a:off x="571500" y="1356001"/>
            <a:ext cx="2381241" cy="126802"/>
          </a:xfrm>
          <a:prstGeom prst="rect">
            <a:avLst/>
          </a:prstGeom>
          <a:noFill/>
          <a:ln/>
        </p:spPr>
        <p:txBody>
          <a:bodyPr wrap="none" lIns="0" tIns="0" rIns="0" bIns="0" rtlCol="0" anchor="t">
            <a:spAutoFit/>
          </a:bodyPr>
          <a:lstStyle/>
          <a:p>
            <a:pPr marL="0" indent="0" algn="ctr">
              <a:lnSpc>
                <a:spcPts val="900"/>
              </a:lnSpc>
              <a:buNone/>
            </a:pPr>
            <a:r>
              <a:rPr lang="en-US" sz="634" b="1" dirty="0">
                <a:solidFill>
                  <a:srgbClr val="7F8C8D"/>
                </a:solidFill>
              </a:rPr>
              <a:t>SSB Net Investment</a:t>
            </a:r>
            <a:endParaRPr lang="en-US" sz="634" dirty="0"/>
          </a:p>
        </p:txBody>
      </p:sp>
      <p:sp>
        <p:nvSpPr>
          <p:cNvPr id="8" name="Text 5"/>
          <p:cNvSpPr/>
          <p:nvPr/>
        </p:nvSpPr>
        <p:spPr>
          <a:xfrm>
            <a:off x="571500" y="1554240"/>
            <a:ext cx="2381241" cy="300038"/>
          </a:xfrm>
          <a:prstGeom prst="rect">
            <a:avLst/>
          </a:prstGeom>
          <a:noFill/>
          <a:ln/>
        </p:spPr>
        <p:txBody>
          <a:bodyPr wrap="none" lIns="0" tIns="0" rIns="0" bIns="0" rtlCol="0" anchor="t">
            <a:spAutoFit/>
          </a:bodyPr>
          <a:lstStyle/>
          <a:p>
            <a:pPr marL="0" indent="0" algn="ctr">
              <a:lnSpc>
                <a:spcPts val="2400"/>
              </a:lnSpc>
              <a:buNone/>
            </a:pPr>
            <a:r>
              <a:rPr lang="en-US" sz="2121" b="1" dirty="0">
                <a:solidFill>
                  <a:srgbClr val="1F4E78"/>
                </a:solidFill>
              </a:rPr>
              <a:t>EC $5.42M</a:t>
            </a:r>
            <a:endParaRPr lang="en-US" sz="2121" dirty="0"/>
          </a:p>
        </p:txBody>
      </p:sp>
      <p:sp>
        <p:nvSpPr>
          <p:cNvPr id="9" name="Text 6"/>
          <p:cNvSpPr/>
          <p:nvPr/>
        </p:nvSpPr>
        <p:spPr>
          <a:xfrm>
            <a:off x="571500" y="1911428"/>
            <a:ext cx="2381241" cy="130011"/>
          </a:xfrm>
          <a:prstGeom prst="rect">
            <a:avLst/>
          </a:prstGeom>
          <a:noFill/>
          <a:ln/>
        </p:spPr>
        <p:txBody>
          <a:bodyPr wrap="none" lIns="0" tIns="0" rIns="0" bIns="0" rtlCol="0" anchor="t">
            <a:spAutoFit/>
          </a:bodyPr>
          <a:lstStyle/>
          <a:p>
            <a:pPr marL="0" indent="0" algn="ctr">
              <a:lnSpc>
                <a:spcPts val="1000"/>
              </a:lnSpc>
              <a:buNone/>
            </a:pPr>
            <a:r>
              <a:rPr lang="en-US" sz="727" dirty="0">
                <a:solidFill>
                  <a:srgbClr val="2C3E50"/>
                </a:solidFill>
              </a:rPr>
              <a:t>After debt offset and discounts</a:t>
            </a:r>
            <a:endParaRPr lang="en-US" sz="727" dirty="0"/>
          </a:p>
        </p:txBody>
      </p:sp>
      <p:sp>
        <p:nvSpPr>
          <p:cNvPr id="10" name="Shape 7"/>
          <p:cNvSpPr/>
          <p:nvPr/>
        </p:nvSpPr>
        <p:spPr>
          <a:xfrm>
            <a:off x="3238491" y="1213126"/>
            <a:ext cx="2666991" cy="1006906"/>
          </a:xfrm>
          <a:prstGeom prst="rect">
            <a:avLst/>
          </a:prstGeom>
          <a:solidFill>
            <a:srgbClr val="E8F5E9"/>
          </a:solidFill>
          <a:ln/>
        </p:spPr>
        <p:txBody>
          <a:bodyPr/>
          <a:lstStyle/>
          <a:p>
            <a:endParaRPr lang="en-US"/>
          </a:p>
        </p:txBody>
      </p:sp>
      <p:sp>
        <p:nvSpPr>
          <p:cNvPr id="11" name="Shape 8"/>
          <p:cNvSpPr/>
          <p:nvPr/>
        </p:nvSpPr>
        <p:spPr>
          <a:xfrm>
            <a:off x="3238491" y="1213126"/>
            <a:ext cx="2666991" cy="35719"/>
          </a:xfrm>
          <a:prstGeom prst="rect">
            <a:avLst/>
          </a:prstGeom>
          <a:solidFill>
            <a:srgbClr val="27AE60"/>
          </a:solidFill>
          <a:ln/>
        </p:spPr>
        <p:txBody>
          <a:bodyPr/>
          <a:lstStyle/>
          <a:p>
            <a:endParaRPr lang="en-US"/>
          </a:p>
        </p:txBody>
      </p:sp>
      <p:sp>
        <p:nvSpPr>
          <p:cNvPr id="12" name="Text 9"/>
          <p:cNvSpPr/>
          <p:nvPr/>
        </p:nvSpPr>
        <p:spPr>
          <a:xfrm>
            <a:off x="3381366" y="1356001"/>
            <a:ext cx="2381241" cy="126802"/>
          </a:xfrm>
          <a:prstGeom prst="rect">
            <a:avLst/>
          </a:prstGeom>
          <a:noFill/>
          <a:ln/>
        </p:spPr>
        <p:txBody>
          <a:bodyPr wrap="none" lIns="0" tIns="0" rIns="0" bIns="0" rtlCol="0" anchor="t">
            <a:spAutoFit/>
          </a:bodyPr>
          <a:lstStyle/>
          <a:p>
            <a:pPr marL="0" indent="0" algn="ctr">
              <a:lnSpc>
                <a:spcPts val="900"/>
              </a:lnSpc>
              <a:buNone/>
            </a:pPr>
            <a:r>
              <a:rPr lang="en-US" sz="634" b="1" dirty="0">
                <a:solidFill>
                  <a:srgbClr val="7F8C8D"/>
                </a:solidFill>
              </a:rPr>
              <a:t>Already Sold</a:t>
            </a:r>
            <a:endParaRPr lang="en-US" sz="634" dirty="0"/>
          </a:p>
        </p:txBody>
      </p:sp>
      <p:sp>
        <p:nvSpPr>
          <p:cNvPr id="13" name="Text 10"/>
          <p:cNvSpPr/>
          <p:nvPr/>
        </p:nvSpPr>
        <p:spPr>
          <a:xfrm>
            <a:off x="3381366" y="1554240"/>
            <a:ext cx="2381241" cy="300038"/>
          </a:xfrm>
          <a:prstGeom prst="rect">
            <a:avLst/>
          </a:prstGeom>
          <a:noFill/>
          <a:ln/>
        </p:spPr>
        <p:txBody>
          <a:bodyPr wrap="none" lIns="0" tIns="0" rIns="0" bIns="0" rtlCol="0" anchor="t">
            <a:spAutoFit/>
          </a:bodyPr>
          <a:lstStyle/>
          <a:p>
            <a:pPr marL="0" indent="0" algn="ctr">
              <a:lnSpc>
                <a:spcPts val="2400"/>
              </a:lnSpc>
              <a:buNone/>
            </a:pPr>
            <a:r>
              <a:rPr lang="en-US" sz="2121" b="1" dirty="0">
                <a:solidFill>
                  <a:srgbClr val="27AE60"/>
                </a:solidFill>
              </a:rPr>
              <a:t>EC $6.06M</a:t>
            </a:r>
            <a:endParaRPr lang="en-US" sz="2121" dirty="0"/>
          </a:p>
        </p:txBody>
      </p:sp>
      <p:sp>
        <p:nvSpPr>
          <p:cNvPr id="14" name="Text 11"/>
          <p:cNvSpPr/>
          <p:nvPr/>
        </p:nvSpPr>
        <p:spPr>
          <a:xfrm>
            <a:off x="3381366" y="1911428"/>
            <a:ext cx="2381241" cy="130011"/>
          </a:xfrm>
          <a:prstGeom prst="rect">
            <a:avLst/>
          </a:prstGeom>
          <a:noFill/>
          <a:ln/>
        </p:spPr>
        <p:txBody>
          <a:bodyPr wrap="none" lIns="0" tIns="0" rIns="0" bIns="0" rtlCol="0" anchor="t">
            <a:spAutoFit/>
          </a:bodyPr>
          <a:lstStyle/>
          <a:p>
            <a:pPr marL="0" indent="0" algn="ctr">
              <a:lnSpc>
                <a:spcPts val="1000"/>
              </a:lnSpc>
              <a:buNone/>
            </a:pPr>
            <a:r>
              <a:rPr lang="en-US" sz="727" dirty="0">
                <a:solidFill>
                  <a:srgbClr val="2C3E50"/>
                </a:solidFill>
              </a:rPr>
              <a:t>112% of investment recovered</a:t>
            </a:r>
            <a:endParaRPr lang="en-US" sz="727" dirty="0"/>
          </a:p>
        </p:txBody>
      </p:sp>
      <p:sp>
        <p:nvSpPr>
          <p:cNvPr id="15" name="Shape 12"/>
          <p:cNvSpPr/>
          <p:nvPr/>
        </p:nvSpPr>
        <p:spPr>
          <a:xfrm>
            <a:off x="6048356" y="1213126"/>
            <a:ext cx="2667019" cy="1006906"/>
          </a:xfrm>
          <a:prstGeom prst="rect">
            <a:avLst/>
          </a:prstGeom>
          <a:solidFill>
            <a:srgbClr val="F8F9FA"/>
          </a:solidFill>
          <a:ln/>
        </p:spPr>
        <p:txBody>
          <a:bodyPr/>
          <a:lstStyle/>
          <a:p>
            <a:endParaRPr lang="en-US"/>
          </a:p>
        </p:txBody>
      </p:sp>
      <p:sp>
        <p:nvSpPr>
          <p:cNvPr id="16" name="Shape 13"/>
          <p:cNvSpPr/>
          <p:nvPr/>
        </p:nvSpPr>
        <p:spPr>
          <a:xfrm>
            <a:off x="6048356" y="1213126"/>
            <a:ext cx="2667019" cy="35719"/>
          </a:xfrm>
          <a:prstGeom prst="rect">
            <a:avLst/>
          </a:prstGeom>
          <a:solidFill>
            <a:srgbClr val="FFC000"/>
          </a:solidFill>
          <a:ln/>
        </p:spPr>
        <p:txBody>
          <a:bodyPr/>
          <a:lstStyle/>
          <a:p>
            <a:endParaRPr lang="en-US"/>
          </a:p>
        </p:txBody>
      </p:sp>
      <p:sp>
        <p:nvSpPr>
          <p:cNvPr id="17" name="Text 14"/>
          <p:cNvSpPr/>
          <p:nvPr/>
        </p:nvSpPr>
        <p:spPr>
          <a:xfrm>
            <a:off x="6191231" y="1356001"/>
            <a:ext cx="2381269" cy="126802"/>
          </a:xfrm>
          <a:prstGeom prst="rect">
            <a:avLst/>
          </a:prstGeom>
          <a:noFill/>
          <a:ln/>
        </p:spPr>
        <p:txBody>
          <a:bodyPr wrap="none" lIns="0" tIns="0" rIns="0" bIns="0" rtlCol="0" anchor="t">
            <a:spAutoFit/>
          </a:bodyPr>
          <a:lstStyle/>
          <a:p>
            <a:pPr marL="0" indent="0" algn="ctr">
              <a:lnSpc>
                <a:spcPts val="900"/>
              </a:lnSpc>
              <a:buNone/>
            </a:pPr>
            <a:r>
              <a:rPr lang="en-US" sz="634" b="1" dirty="0">
                <a:solidFill>
                  <a:srgbClr val="7F8C8D"/>
                </a:solidFill>
              </a:rPr>
              <a:t>Remaining Potential</a:t>
            </a:r>
            <a:endParaRPr lang="en-US" sz="634" dirty="0"/>
          </a:p>
        </p:txBody>
      </p:sp>
      <p:sp>
        <p:nvSpPr>
          <p:cNvPr id="18" name="Text 15"/>
          <p:cNvSpPr/>
          <p:nvPr/>
        </p:nvSpPr>
        <p:spPr>
          <a:xfrm>
            <a:off x="6191231" y="1554240"/>
            <a:ext cx="2381269" cy="300038"/>
          </a:xfrm>
          <a:prstGeom prst="rect">
            <a:avLst/>
          </a:prstGeom>
          <a:noFill/>
          <a:ln/>
        </p:spPr>
        <p:txBody>
          <a:bodyPr wrap="none" lIns="0" tIns="0" rIns="0" bIns="0" rtlCol="0" anchor="t">
            <a:spAutoFit/>
          </a:bodyPr>
          <a:lstStyle/>
          <a:p>
            <a:pPr marL="0" indent="0" algn="ctr">
              <a:lnSpc>
                <a:spcPts val="2400"/>
              </a:lnSpc>
              <a:buNone/>
            </a:pPr>
            <a:r>
              <a:rPr lang="en-US" sz="2121" b="1" dirty="0">
                <a:solidFill>
                  <a:srgbClr val="FFC000"/>
                </a:solidFill>
              </a:rPr>
              <a:t>EC $22.76M</a:t>
            </a:r>
            <a:endParaRPr lang="en-US" sz="2121" dirty="0"/>
          </a:p>
        </p:txBody>
      </p:sp>
      <p:sp>
        <p:nvSpPr>
          <p:cNvPr id="19" name="Text 16"/>
          <p:cNvSpPr/>
          <p:nvPr/>
        </p:nvSpPr>
        <p:spPr>
          <a:xfrm>
            <a:off x="6191231" y="1911428"/>
            <a:ext cx="2381269" cy="130011"/>
          </a:xfrm>
          <a:prstGeom prst="rect">
            <a:avLst/>
          </a:prstGeom>
          <a:noFill/>
          <a:ln/>
        </p:spPr>
        <p:txBody>
          <a:bodyPr wrap="none" lIns="0" tIns="0" rIns="0" bIns="0" rtlCol="0" anchor="t">
            <a:spAutoFit/>
          </a:bodyPr>
          <a:lstStyle/>
          <a:p>
            <a:pPr marL="0" indent="0" algn="ctr">
              <a:lnSpc>
                <a:spcPts val="1000"/>
              </a:lnSpc>
              <a:buNone/>
            </a:pPr>
            <a:r>
              <a:rPr lang="en-US" sz="727" dirty="0">
                <a:solidFill>
                  <a:srgbClr val="2C3E50"/>
                </a:solidFill>
              </a:rPr>
              <a:t>79% of land still unsold</a:t>
            </a:r>
            <a:endParaRPr lang="en-US" sz="727" dirty="0"/>
          </a:p>
        </p:txBody>
      </p:sp>
      <p:sp>
        <p:nvSpPr>
          <p:cNvPr id="20" name="Text 17"/>
          <p:cNvSpPr/>
          <p:nvPr/>
        </p:nvSpPr>
        <p:spPr>
          <a:xfrm>
            <a:off x="428625" y="2398626"/>
            <a:ext cx="1970196"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Land Sales Progress by Value</a:t>
            </a:r>
            <a:endParaRPr lang="en-US" sz="784" dirty="0"/>
          </a:p>
        </p:txBody>
      </p:sp>
      <p:sp>
        <p:nvSpPr>
          <p:cNvPr id="21" name="Text 18"/>
          <p:cNvSpPr/>
          <p:nvPr/>
        </p:nvSpPr>
        <p:spPr>
          <a:xfrm>
            <a:off x="6903514" y="2398626"/>
            <a:ext cx="181186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7AE60"/>
                </a:solidFill>
              </a:rPr>
              <a:t>Total Potential: EC $28.82M</a:t>
            </a:r>
            <a:endParaRPr lang="en-US" sz="784" dirty="0"/>
          </a:p>
        </p:txBody>
      </p:sp>
      <p:sp>
        <p:nvSpPr>
          <p:cNvPr id="22" name="Shape 19"/>
          <p:cNvSpPr/>
          <p:nvPr/>
        </p:nvSpPr>
        <p:spPr>
          <a:xfrm>
            <a:off x="428625" y="2661158"/>
            <a:ext cx="8286750" cy="571500"/>
          </a:xfrm>
          <a:prstGeom prst="rect">
            <a:avLst/>
          </a:prstGeom>
          <a:solidFill>
            <a:srgbClr val="E8E8E8"/>
          </a:solidFill>
          <a:ln/>
        </p:spPr>
        <p:txBody>
          <a:bodyPr/>
          <a:lstStyle/>
          <a:p>
            <a:endParaRPr lang="en-US"/>
          </a:p>
        </p:txBody>
      </p:sp>
      <p:sp>
        <p:nvSpPr>
          <p:cNvPr id="23" name="Shape 20"/>
          <p:cNvSpPr/>
          <p:nvPr/>
        </p:nvSpPr>
        <p:spPr>
          <a:xfrm>
            <a:off x="428625" y="2661158"/>
            <a:ext cx="1740201" cy="571500"/>
          </a:xfrm>
          <a:prstGeom prst="rect">
            <a:avLst/>
          </a:prstGeom>
          <a:solidFill>
            <a:srgbClr val="2ECC71"/>
          </a:solidFill>
          <a:ln/>
        </p:spPr>
        <p:txBody>
          <a:bodyPr/>
          <a:lstStyle/>
          <a:p>
            <a:endParaRPr lang="en-US"/>
          </a:p>
        </p:txBody>
      </p:sp>
      <p:sp>
        <p:nvSpPr>
          <p:cNvPr id="24" name="Text 21"/>
          <p:cNvSpPr/>
          <p:nvPr/>
        </p:nvSpPr>
        <p:spPr>
          <a:xfrm>
            <a:off x="602642" y="2849575"/>
            <a:ext cx="748978" cy="194667"/>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FFFFFF"/>
                </a:solidFill>
              </a:rPr>
              <a:t>SOLD: 21%</a:t>
            </a:r>
            <a:endParaRPr lang="en-US" sz="987" dirty="0"/>
          </a:p>
        </p:txBody>
      </p:sp>
      <p:sp>
        <p:nvSpPr>
          <p:cNvPr id="25" name="Text 22"/>
          <p:cNvSpPr/>
          <p:nvPr/>
        </p:nvSpPr>
        <p:spPr>
          <a:xfrm>
            <a:off x="4176080" y="2849575"/>
            <a:ext cx="1224595" cy="194667"/>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2C3E50"/>
                </a:solidFill>
              </a:rPr>
              <a:t>REMAINING: 79%</a:t>
            </a:r>
            <a:endParaRPr lang="en-US" sz="987" dirty="0"/>
          </a:p>
        </p:txBody>
      </p:sp>
      <p:sp>
        <p:nvSpPr>
          <p:cNvPr id="26" name="Shape 23"/>
          <p:cNvSpPr/>
          <p:nvPr/>
        </p:nvSpPr>
        <p:spPr>
          <a:xfrm>
            <a:off x="428625" y="3339815"/>
            <a:ext cx="4071938" cy="796528"/>
          </a:xfrm>
          <a:prstGeom prst="rect">
            <a:avLst/>
          </a:prstGeom>
          <a:solidFill>
            <a:srgbClr val="F8F9FA"/>
          </a:solidFill>
          <a:ln/>
        </p:spPr>
        <p:txBody>
          <a:bodyPr/>
          <a:lstStyle/>
          <a:p>
            <a:endParaRPr lang="en-US"/>
          </a:p>
        </p:txBody>
      </p:sp>
      <p:sp>
        <p:nvSpPr>
          <p:cNvPr id="27" name="Shape 24"/>
          <p:cNvSpPr/>
          <p:nvPr/>
        </p:nvSpPr>
        <p:spPr>
          <a:xfrm>
            <a:off x="428625" y="3339815"/>
            <a:ext cx="4071938" cy="28575"/>
          </a:xfrm>
          <a:prstGeom prst="rect">
            <a:avLst/>
          </a:prstGeom>
          <a:solidFill>
            <a:srgbClr val="27AE60"/>
          </a:solidFill>
          <a:ln/>
        </p:spPr>
        <p:txBody>
          <a:bodyPr/>
          <a:lstStyle/>
          <a:p>
            <a:endParaRPr lang="en-US"/>
          </a:p>
        </p:txBody>
      </p:sp>
      <p:sp>
        <p:nvSpPr>
          <p:cNvPr id="28" name="Text 25"/>
          <p:cNvSpPr/>
          <p:nvPr/>
        </p:nvSpPr>
        <p:spPr>
          <a:xfrm>
            <a:off x="964406" y="3461258"/>
            <a:ext cx="339328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Lands Already Sold</a:t>
            </a:r>
            <a:endParaRPr lang="en-US" sz="784" dirty="0"/>
          </a:p>
        </p:txBody>
      </p:sp>
      <p:sp>
        <p:nvSpPr>
          <p:cNvPr id="29" name="Text 26"/>
          <p:cNvSpPr/>
          <p:nvPr/>
        </p:nvSpPr>
        <p:spPr>
          <a:xfrm>
            <a:off x="964406" y="3652354"/>
            <a:ext cx="3393281" cy="214313"/>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27AE60"/>
                </a:solidFill>
              </a:rPr>
              <a:t>EC $6,058,000</a:t>
            </a:r>
            <a:endParaRPr lang="en-US" sz="1090" dirty="0"/>
          </a:p>
        </p:txBody>
      </p:sp>
      <p:sp>
        <p:nvSpPr>
          <p:cNvPr id="30" name="Text 27"/>
          <p:cNvSpPr/>
          <p:nvPr/>
        </p:nvSpPr>
        <p:spPr>
          <a:xfrm>
            <a:off x="964406" y="3888098"/>
            <a:ext cx="3393281" cy="126802"/>
          </a:xfrm>
          <a:prstGeom prst="rect">
            <a:avLst/>
          </a:prstGeom>
          <a:noFill/>
          <a:ln/>
        </p:spPr>
        <p:txBody>
          <a:bodyPr wrap="none" lIns="0" tIns="0" rIns="0" bIns="0" rtlCol="0" anchor="t">
            <a:spAutoFit/>
          </a:bodyPr>
          <a:lstStyle/>
          <a:p>
            <a:pPr marL="0" indent="0" algn="l">
              <a:lnSpc>
                <a:spcPts val="900"/>
              </a:lnSpc>
              <a:buNone/>
            </a:pPr>
            <a:r>
              <a:rPr lang="en-US" sz="674" dirty="0">
                <a:solidFill>
                  <a:srgbClr val="7F8C8D"/>
                </a:solidFill>
              </a:rPr>
              <a:t>21% of total value • 367,152 sq ft sold</a:t>
            </a:r>
            <a:endParaRPr lang="en-US" sz="674" dirty="0"/>
          </a:p>
        </p:txBody>
      </p:sp>
      <p:sp>
        <p:nvSpPr>
          <p:cNvPr id="31" name="Shape 28"/>
          <p:cNvSpPr/>
          <p:nvPr/>
        </p:nvSpPr>
        <p:spPr>
          <a:xfrm>
            <a:off x="4643438" y="3339815"/>
            <a:ext cx="4071938" cy="796528"/>
          </a:xfrm>
          <a:prstGeom prst="rect">
            <a:avLst/>
          </a:prstGeom>
          <a:solidFill>
            <a:srgbClr val="F8F9FA"/>
          </a:solidFill>
          <a:ln/>
        </p:spPr>
        <p:txBody>
          <a:bodyPr/>
          <a:lstStyle/>
          <a:p>
            <a:endParaRPr lang="en-US"/>
          </a:p>
        </p:txBody>
      </p:sp>
      <p:sp>
        <p:nvSpPr>
          <p:cNvPr id="32" name="Shape 29"/>
          <p:cNvSpPr/>
          <p:nvPr/>
        </p:nvSpPr>
        <p:spPr>
          <a:xfrm>
            <a:off x="4643438" y="3339815"/>
            <a:ext cx="4071938" cy="28575"/>
          </a:xfrm>
          <a:prstGeom prst="rect">
            <a:avLst/>
          </a:prstGeom>
          <a:solidFill>
            <a:srgbClr val="FFC000"/>
          </a:solidFill>
          <a:ln/>
        </p:spPr>
        <p:txBody>
          <a:bodyPr/>
          <a:lstStyle/>
          <a:p>
            <a:endParaRPr lang="en-US"/>
          </a:p>
        </p:txBody>
      </p:sp>
      <p:sp>
        <p:nvSpPr>
          <p:cNvPr id="33" name="Text 30"/>
          <p:cNvSpPr/>
          <p:nvPr/>
        </p:nvSpPr>
        <p:spPr>
          <a:xfrm>
            <a:off x="5179219" y="3446971"/>
            <a:ext cx="339328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Remaining Unsold Land</a:t>
            </a:r>
            <a:endParaRPr lang="en-US" sz="784" dirty="0"/>
          </a:p>
        </p:txBody>
      </p:sp>
      <p:sp>
        <p:nvSpPr>
          <p:cNvPr id="34" name="Text 31"/>
          <p:cNvSpPr/>
          <p:nvPr/>
        </p:nvSpPr>
        <p:spPr>
          <a:xfrm>
            <a:off x="5179219" y="3638066"/>
            <a:ext cx="3393281" cy="214313"/>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FFC000"/>
                </a:solidFill>
              </a:rPr>
              <a:t>EC $22,763,474</a:t>
            </a:r>
            <a:endParaRPr lang="en-US" sz="1090" dirty="0"/>
          </a:p>
        </p:txBody>
      </p:sp>
      <p:sp>
        <p:nvSpPr>
          <p:cNvPr id="35" name="Text 32"/>
          <p:cNvSpPr/>
          <p:nvPr/>
        </p:nvSpPr>
        <p:spPr>
          <a:xfrm>
            <a:off x="5179219" y="3873810"/>
            <a:ext cx="3393281" cy="126802"/>
          </a:xfrm>
          <a:prstGeom prst="rect">
            <a:avLst/>
          </a:prstGeom>
          <a:noFill/>
          <a:ln/>
        </p:spPr>
        <p:txBody>
          <a:bodyPr wrap="none" lIns="0" tIns="0" rIns="0" bIns="0" rtlCol="0" anchor="t">
            <a:spAutoFit/>
          </a:bodyPr>
          <a:lstStyle/>
          <a:p>
            <a:pPr marL="0" indent="0" algn="l">
              <a:lnSpc>
                <a:spcPts val="900"/>
              </a:lnSpc>
              <a:buNone/>
            </a:pPr>
            <a:r>
              <a:rPr lang="en-US" sz="674" dirty="0">
                <a:solidFill>
                  <a:srgbClr val="7F8C8D"/>
                </a:solidFill>
              </a:rPr>
              <a:t>79% of total value • 1,379,604 sq ft remaining</a:t>
            </a:r>
            <a:endParaRPr lang="en-US" sz="674" dirty="0"/>
          </a:p>
        </p:txBody>
      </p:sp>
      <p:sp>
        <p:nvSpPr>
          <p:cNvPr id="36" name="Shape 33"/>
          <p:cNvSpPr/>
          <p:nvPr/>
        </p:nvSpPr>
        <p:spPr>
          <a:xfrm>
            <a:off x="428625" y="4322080"/>
            <a:ext cx="8286750" cy="1194429"/>
          </a:xfrm>
          <a:prstGeom prst="rect">
            <a:avLst/>
          </a:prstGeom>
          <a:solidFill>
            <a:srgbClr val="E8F5E9"/>
          </a:solidFill>
          <a:ln/>
        </p:spPr>
        <p:txBody>
          <a:bodyPr/>
          <a:lstStyle/>
          <a:p>
            <a:endParaRPr lang="en-US"/>
          </a:p>
        </p:txBody>
      </p:sp>
      <p:sp>
        <p:nvSpPr>
          <p:cNvPr id="37" name="Shape 34"/>
          <p:cNvSpPr/>
          <p:nvPr/>
        </p:nvSpPr>
        <p:spPr>
          <a:xfrm>
            <a:off x="428625" y="4322080"/>
            <a:ext cx="8286750" cy="28575"/>
          </a:xfrm>
          <a:prstGeom prst="rect">
            <a:avLst/>
          </a:prstGeom>
          <a:solidFill>
            <a:srgbClr val="27AE60"/>
          </a:solidFill>
          <a:ln/>
        </p:spPr>
        <p:txBody>
          <a:bodyPr/>
          <a:lstStyle/>
          <a:p>
            <a:endParaRPr lang="en-US"/>
          </a:p>
        </p:txBody>
      </p:sp>
      <p:sp>
        <p:nvSpPr>
          <p:cNvPr id="38" name="Text 35"/>
          <p:cNvSpPr/>
          <p:nvPr/>
        </p:nvSpPr>
        <p:spPr>
          <a:xfrm>
            <a:off x="642938" y="4464955"/>
            <a:ext cx="7858125" cy="880104"/>
          </a:xfrm>
          <a:prstGeom prst="rect">
            <a:avLst/>
          </a:prstGeom>
          <a:noFill/>
          <a:ln/>
        </p:spPr>
        <p:txBody>
          <a:bodyPr wrap="square" lIns="0" tIns="0" rIns="0" bIns="0" rtlCol="0" anchor="t">
            <a:spAutoFit/>
          </a:bodyPr>
          <a:lstStyle/>
          <a:p>
            <a:pPr marL="0" indent="0" algn="l">
              <a:lnSpc>
                <a:spcPts val="1500"/>
              </a:lnSpc>
              <a:buNone/>
            </a:pPr>
            <a:r>
              <a:rPr lang="en-US" sz="834" b="1" dirty="0">
                <a:solidFill>
                  <a:srgbClr val="2C3E50"/>
                </a:solidFill>
              </a:rPr>
              <a:t>Critical Finding:</a:t>
            </a:r>
            <a:r>
              <a:rPr lang="en-US" sz="888" dirty="0">
                <a:solidFill>
                  <a:srgbClr val="2C3E50"/>
                </a:solidFill>
              </a:rPr>
              <a:t> SSB has already sold </a:t>
            </a:r>
            <a:r>
              <a:rPr lang="en-US" sz="987" b="1" dirty="0">
                <a:solidFill>
                  <a:srgbClr val="27AE60"/>
                </a:solidFill>
              </a:rPr>
              <a:t>EC $6.058 million</a:t>
            </a:r>
            <a:r>
              <a:rPr lang="en-US" sz="888" dirty="0">
                <a:solidFill>
                  <a:srgbClr val="2C3E50"/>
                </a:solidFill>
              </a:rPr>
              <a:t> worth of Douglas Estate land, recovering </a:t>
            </a:r>
            <a:r>
              <a:rPr lang="en-US" sz="987" b="1" dirty="0">
                <a:solidFill>
                  <a:srgbClr val="27AE60"/>
                </a:solidFill>
              </a:rPr>
              <a:t>112% of their net investment</a:t>
            </a:r>
            <a:r>
              <a:rPr lang="en-US" sz="888" dirty="0">
                <a:solidFill>
                  <a:srgbClr val="2C3E50"/>
                </a:solidFill>
              </a:rPr>
              <a:t> of EC $5.42 million. With </a:t>
            </a:r>
            <a:r>
              <a:rPr lang="en-US" sz="987" b="1" dirty="0">
                <a:solidFill>
                  <a:srgbClr val="27AE60"/>
                </a:solidFill>
              </a:rPr>
              <a:t>79% of the land still available</a:t>
            </a:r>
            <a:r>
              <a:rPr lang="en-US" sz="888" dirty="0">
                <a:solidFill>
                  <a:srgbClr val="2C3E50"/>
                </a:solidFill>
              </a:rPr>
              <a:t> for sale (worth EC $22.76M at current rates), SSB's total potential return is EC $23.4 million in profit (431.8% ROI). Meanwhile, CLICO policyholders received only </a:t>
            </a:r>
            <a:r>
              <a:rPr lang="en-US" sz="987" b="1" dirty="0">
                <a:solidFill>
                  <a:srgbClr val="E74C3C"/>
                </a:solidFill>
              </a:rPr>
              <a:t>EC $3.96 million</a:t>
            </a:r>
            <a:r>
              <a:rPr lang="en-US" sz="888" dirty="0">
                <a:solidFill>
                  <a:srgbClr val="2C3E50"/>
                </a:solidFill>
              </a:rPr>
              <a:t> (21.4% recovery) - and every additional SSB land sale increases the gap between SSB's gains and policyholder losses.</a:t>
            </a:r>
            <a:endParaRPr lang="en-US" sz="834"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6334832"/>
          </a:xfrm>
          <a:prstGeom prst="rect">
            <a:avLst/>
          </a:prstGeom>
        </p:spPr>
      </p:pic>
      <p:sp>
        <p:nvSpPr>
          <p:cNvPr id="3" name="Text 0"/>
          <p:cNvSpPr/>
          <p:nvPr/>
        </p:nvSpPr>
        <p:spPr>
          <a:xfrm>
            <a:off x="428625" y="458037"/>
            <a:ext cx="8286750" cy="617209"/>
          </a:xfrm>
          <a:prstGeom prst="rect">
            <a:avLst/>
          </a:prstGeom>
          <a:noFill/>
          <a:ln/>
        </p:spPr>
        <p:txBody>
          <a:bodyPr wrap="square" lIns="0" tIns="0" rIns="0" bIns="0" rtlCol="0" anchor="t">
            <a:spAutoFit/>
          </a:bodyPr>
          <a:lstStyle/>
          <a:p>
            <a:pPr marL="0" indent="0" algn="l">
              <a:lnSpc>
                <a:spcPts val="2400"/>
              </a:lnSpc>
              <a:buNone/>
            </a:pPr>
            <a:r>
              <a:rPr lang="en-US" sz="1808" b="1" dirty="0">
                <a:solidFill>
                  <a:srgbClr val="1F4E78"/>
                </a:solidFill>
              </a:rPr>
              <a:t>SSB Performance: 14.9% Annualized Return Exceeds All Benchmarks</a:t>
            </a:r>
            <a:endParaRPr lang="en-US" sz="1808" dirty="0"/>
          </a:p>
        </p:txBody>
      </p:sp>
      <p:sp>
        <p:nvSpPr>
          <p:cNvPr id="4" name="Text 1"/>
          <p:cNvSpPr/>
          <p:nvPr/>
        </p:nvSpPr>
        <p:spPr>
          <a:xfrm>
            <a:off x="428625" y="1203833"/>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Investment Performance Comparison (2013-2025, 12-Year Period)</a:t>
            </a:r>
            <a:endParaRPr lang="en-US" sz="942" dirty="0"/>
          </a:p>
        </p:txBody>
      </p:sp>
      <p:sp>
        <p:nvSpPr>
          <p:cNvPr id="5" name="Shape 2"/>
          <p:cNvSpPr/>
          <p:nvPr/>
        </p:nvSpPr>
        <p:spPr>
          <a:xfrm>
            <a:off x="428625" y="1628887"/>
            <a:ext cx="2486025" cy="348258"/>
          </a:xfrm>
          <a:prstGeom prst="rect">
            <a:avLst/>
          </a:prstGeom>
          <a:solidFill>
            <a:srgbClr val="1F4E78"/>
          </a:solidFill>
          <a:ln/>
        </p:spPr>
        <p:txBody>
          <a:bodyPr/>
          <a:lstStyle/>
          <a:p>
            <a:endParaRPr lang="en-US"/>
          </a:p>
        </p:txBody>
      </p:sp>
      <p:sp>
        <p:nvSpPr>
          <p:cNvPr id="6" name="Text 3"/>
          <p:cNvSpPr/>
          <p:nvPr/>
        </p:nvSpPr>
        <p:spPr>
          <a:xfrm>
            <a:off x="428625" y="1628887"/>
            <a:ext cx="2486025" cy="348258"/>
          </a:xfrm>
          <a:prstGeom prst="rect">
            <a:avLst/>
          </a:prstGeom>
          <a:noFill/>
          <a:ln/>
        </p:spPr>
        <p:txBody>
          <a:bodyPr wrap="square" lIns="170053" tIns="127508" rIns="170053" bIns="127508" rtlCol="0" anchor="ctr">
            <a:spAutoFit/>
          </a:bodyPr>
          <a:lstStyle/>
          <a:p>
            <a:pPr marL="0" indent="0" algn="l">
              <a:lnSpc>
                <a:spcPts val="1100"/>
              </a:lnSpc>
              <a:buNone/>
            </a:pPr>
            <a:r>
              <a:rPr lang="en-US" sz="784" b="1" dirty="0">
                <a:solidFill>
                  <a:srgbClr val="FFFFFF"/>
                </a:solidFill>
              </a:rPr>
              <a:t>Benchmark</a:t>
            </a:r>
            <a:endParaRPr lang="en-US" sz="784" dirty="0"/>
          </a:p>
        </p:txBody>
      </p:sp>
      <p:sp>
        <p:nvSpPr>
          <p:cNvPr id="7" name="Shape 4"/>
          <p:cNvSpPr/>
          <p:nvPr/>
        </p:nvSpPr>
        <p:spPr>
          <a:xfrm>
            <a:off x="2914650" y="1628887"/>
            <a:ext cx="994404" cy="348258"/>
          </a:xfrm>
          <a:prstGeom prst="rect">
            <a:avLst/>
          </a:prstGeom>
          <a:solidFill>
            <a:srgbClr val="1F4E78"/>
          </a:solidFill>
          <a:ln/>
        </p:spPr>
        <p:txBody>
          <a:bodyPr/>
          <a:lstStyle/>
          <a:p>
            <a:endParaRPr lang="en-US"/>
          </a:p>
        </p:txBody>
      </p:sp>
      <p:sp>
        <p:nvSpPr>
          <p:cNvPr id="8" name="Text 5"/>
          <p:cNvSpPr/>
          <p:nvPr/>
        </p:nvSpPr>
        <p:spPr>
          <a:xfrm>
            <a:off x="2914650" y="1628887"/>
            <a:ext cx="994404" cy="348258"/>
          </a:xfrm>
          <a:prstGeom prst="rect">
            <a:avLst/>
          </a:prstGeom>
          <a:noFill/>
          <a:ln/>
        </p:spPr>
        <p:txBody>
          <a:bodyPr wrap="square" lIns="170053" tIns="127508" rIns="170053" bIns="127508" rtlCol="0" anchor="ctr">
            <a:spAutoFit/>
          </a:bodyPr>
          <a:lstStyle/>
          <a:p>
            <a:pPr marL="0" indent="0" algn="l">
              <a:lnSpc>
                <a:spcPts val="1100"/>
              </a:lnSpc>
              <a:buNone/>
            </a:pPr>
            <a:r>
              <a:rPr lang="en-US" sz="784" b="1" dirty="0">
                <a:solidFill>
                  <a:srgbClr val="FFFFFF"/>
                </a:solidFill>
              </a:rPr>
              <a:t>Rate</a:t>
            </a:r>
            <a:endParaRPr lang="en-US" sz="784" dirty="0"/>
          </a:p>
        </p:txBody>
      </p:sp>
      <p:sp>
        <p:nvSpPr>
          <p:cNvPr id="9" name="Shape 6"/>
          <p:cNvSpPr/>
          <p:nvPr/>
        </p:nvSpPr>
        <p:spPr>
          <a:xfrm>
            <a:off x="3909054" y="1628887"/>
            <a:ext cx="2071688" cy="348258"/>
          </a:xfrm>
          <a:prstGeom prst="rect">
            <a:avLst/>
          </a:prstGeom>
          <a:solidFill>
            <a:srgbClr val="1F4E78"/>
          </a:solidFill>
          <a:ln/>
        </p:spPr>
        <p:txBody>
          <a:bodyPr/>
          <a:lstStyle/>
          <a:p>
            <a:endParaRPr lang="en-US"/>
          </a:p>
        </p:txBody>
      </p:sp>
      <p:sp>
        <p:nvSpPr>
          <p:cNvPr id="10" name="Text 7"/>
          <p:cNvSpPr/>
          <p:nvPr/>
        </p:nvSpPr>
        <p:spPr>
          <a:xfrm>
            <a:off x="3909054" y="1628887"/>
            <a:ext cx="2071688" cy="348258"/>
          </a:xfrm>
          <a:prstGeom prst="rect">
            <a:avLst/>
          </a:prstGeom>
          <a:noFill/>
          <a:ln/>
        </p:spPr>
        <p:txBody>
          <a:bodyPr wrap="square" lIns="170053" tIns="127508" rIns="170053" bIns="127508" rtlCol="0" anchor="ctr">
            <a:spAutoFit/>
          </a:bodyPr>
          <a:lstStyle/>
          <a:p>
            <a:pPr marL="0" indent="0" algn="l">
              <a:lnSpc>
                <a:spcPts val="1100"/>
              </a:lnSpc>
              <a:buNone/>
            </a:pPr>
            <a:r>
              <a:rPr lang="en-US" sz="784" b="1" dirty="0">
                <a:solidFill>
                  <a:srgbClr val="FFFFFF"/>
                </a:solidFill>
              </a:rPr>
              <a:t>Expected 2025 Value</a:t>
            </a:r>
            <a:endParaRPr lang="en-US" sz="784" dirty="0"/>
          </a:p>
        </p:txBody>
      </p:sp>
      <p:sp>
        <p:nvSpPr>
          <p:cNvPr id="11" name="Shape 8"/>
          <p:cNvSpPr/>
          <p:nvPr/>
        </p:nvSpPr>
        <p:spPr>
          <a:xfrm>
            <a:off x="5980742" y="1628887"/>
            <a:ext cx="2734633" cy="348258"/>
          </a:xfrm>
          <a:prstGeom prst="rect">
            <a:avLst/>
          </a:prstGeom>
          <a:solidFill>
            <a:srgbClr val="1F4E78"/>
          </a:solidFill>
          <a:ln/>
        </p:spPr>
        <p:txBody>
          <a:bodyPr/>
          <a:lstStyle/>
          <a:p>
            <a:endParaRPr lang="en-US"/>
          </a:p>
        </p:txBody>
      </p:sp>
      <p:sp>
        <p:nvSpPr>
          <p:cNvPr id="12" name="Text 9"/>
          <p:cNvSpPr/>
          <p:nvPr/>
        </p:nvSpPr>
        <p:spPr>
          <a:xfrm>
            <a:off x="5980742" y="1628887"/>
            <a:ext cx="2734633" cy="348258"/>
          </a:xfrm>
          <a:prstGeom prst="rect">
            <a:avLst/>
          </a:prstGeom>
          <a:noFill/>
          <a:ln/>
        </p:spPr>
        <p:txBody>
          <a:bodyPr wrap="square" lIns="170053" tIns="127508" rIns="170053" bIns="127508" rtlCol="0" anchor="ctr">
            <a:spAutoFit/>
          </a:bodyPr>
          <a:lstStyle/>
          <a:p>
            <a:pPr marL="0" indent="0" algn="r">
              <a:lnSpc>
                <a:spcPts val="1100"/>
              </a:lnSpc>
              <a:buNone/>
            </a:pPr>
            <a:r>
              <a:rPr lang="en-US" sz="784" b="1" dirty="0">
                <a:solidFill>
                  <a:srgbClr val="FFFFFF"/>
                </a:solidFill>
              </a:rPr>
              <a:t>Performance vs SSB</a:t>
            </a:r>
            <a:endParaRPr lang="en-US" sz="784" dirty="0"/>
          </a:p>
        </p:txBody>
      </p:sp>
      <p:sp>
        <p:nvSpPr>
          <p:cNvPr id="13" name="Text 10"/>
          <p:cNvSpPr/>
          <p:nvPr/>
        </p:nvSpPr>
        <p:spPr>
          <a:xfrm>
            <a:off x="428625" y="1977144"/>
            <a:ext cx="2486025" cy="666155"/>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Conservative (Risk-free)</a:t>
            </a:r>
            <a:endParaRPr lang="en-US" sz="784" dirty="0"/>
          </a:p>
        </p:txBody>
      </p:sp>
      <p:sp>
        <p:nvSpPr>
          <p:cNvPr id="14" name="Text 11"/>
          <p:cNvSpPr/>
          <p:nvPr/>
        </p:nvSpPr>
        <p:spPr>
          <a:xfrm>
            <a:off x="2914650" y="1977144"/>
            <a:ext cx="994404" cy="666155"/>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2.0%</a:t>
            </a:r>
            <a:endParaRPr lang="en-US" sz="784" dirty="0"/>
          </a:p>
        </p:txBody>
      </p:sp>
      <p:sp>
        <p:nvSpPr>
          <p:cNvPr id="15" name="Text 12"/>
          <p:cNvSpPr/>
          <p:nvPr/>
        </p:nvSpPr>
        <p:spPr>
          <a:xfrm>
            <a:off x="3909054" y="1977144"/>
            <a:ext cx="2071688" cy="666155"/>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EC $6,876,856</a:t>
            </a:r>
            <a:endParaRPr lang="en-US" sz="784" dirty="0"/>
          </a:p>
        </p:txBody>
      </p:sp>
      <p:sp>
        <p:nvSpPr>
          <p:cNvPr id="16" name="Text 13"/>
          <p:cNvSpPr/>
          <p:nvPr/>
        </p:nvSpPr>
        <p:spPr>
          <a:xfrm>
            <a:off x="6123617" y="2105732"/>
            <a:ext cx="2448883"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C3E50"/>
                </a:solidFill>
              </a:rPr>
              <a:t>SSB: 419% higher</a:t>
            </a:r>
            <a:endParaRPr lang="en-US" sz="784" dirty="0"/>
          </a:p>
        </p:txBody>
      </p:sp>
      <p:sp>
        <p:nvSpPr>
          <p:cNvPr id="17" name="Shape 14"/>
          <p:cNvSpPr/>
          <p:nvPr/>
        </p:nvSpPr>
        <p:spPr>
          <a:xfrm>
            <a:off x="6123617" y="2296827"/>
            <a:ext cx="2448883" cy="214313"/>
          </a:xfrm>
          <a:prstGeom prst="rect">
            <a:avLst/>
          </a:prstGeom>
          <a:solidFill>
            <a:srgbClr val="F0F0F0"/>
          </a:solidFill>
          <a:ln/>
        </p:spPr>
        <p:txBody>
          <a:bodyPr/>
          <a:lstStyle/>
          <a:p>
            <a:endParaRPr lang="en-US"/>
          </a:p>
        </p:txBody>
      </p:sp>
      <p:sp>
        <p:nvSpPr>
          <p:cNvPr id="18" name="Text 15"/>
          <p:cNvSpPr/>
          <p:nvPr/>
        </p:nvSpPr>
        <p:spPr>
          <a:xfrm>
            <a:off x="428625" y="2643299"/>
            <a:ext cx="2486025"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Realistic Growth</a:t>
            </a:r>
            <a:endParaRPr lang="en-US" sz="784" dirty="0"/>
          </a:p>
        </p:txBody>
      </p:sp>
      <p:sp>
        <p:nvSpPr>
          <p:cNvPr id="19" name="Text 16"/>
          <p:cNvSpPr/>
          <p:nvPr/>
        </p:nvSpPr>
        <p:spPr>
          <a:xfrm>
            <a:off x="2914650" y="2643299"/>
            <a:ext cx="994404"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5.0%</a:t>
            </a:r>
            <a:endParaRPr lang="en-US" sz="784" dirty="0"/>
          </a:p>
        </p:txBody>
      </p:sp>
      <p:sp>
        <p:nvSpPr>
          <p:cNvPr id="20" name="Text 17"/>
          <p:cNvSpPr/>
          <p:nvPr/>
        </p:nvSpPr>
        <p:spPr>
          <a:xfrm>
            <a:off x="3909054" y="2643299"/>
            <a:ext cx="2071688"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EC $9,747,699</a:t>
            </a:r>
            <a:endParaRPr lang="en-US" sz="784" dirty="0"/>
          </a:p>
        </p:txBody>
      </p:sp>
      <p:sp>
        <p:nvSpPr>
          <p:cNvPr id="21" name="Text 18"/>
          <p:cNvSpPr/>
          <p:nvPr/>
        </p:nvSpPr>
        <p:spPr>
          <a:xfrm>
            <a:off x="6123617" y="2775458"/>
            <a:ext cx="2448883"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C3E50"/>
                </a:solidFill>
              </a:rPr>
              <a:t>SSB: 296% higher</a:t>
            </a:r>
            <a:endParaRPr lang="en-US" sz="784" dirty="0"/>
          </a:p>
        </p:txBody>
      </p:sp>
      <p:sp>
        <p:nvSpPr>
          <p:cNvPr id="22" name="Shape 19"/>
          <p:cNvSpPr/>
          <p:nvPr/>
        </p:nvSpPr>
        <p:spPr>
          <a:xfrm>
            <a:off x="6123617" y="2966554"/>
            <a:ext cx="2448883" cy="214313"/>
          </a:xfrm>
          <a:prstGeom prst="rect">
            <a:avLst/>
          </a:prstGeom>
          <a:solidFill>
            <a:srgbClr val="F0F0F0"/>
          </a:solidFill>
          <a:ln/>
        </p:spPr>
        <p:txBody>
          <a:bodyPr/>
          <a:lstStyle/>
          <a:p>
            <a:endParaRPr lang="en-US"/>
          </a:p>
        </p:txBody>
      </p:sp>
      <p:sp>
        <p:nvSpPr>
          <p:cNvPr id="23" name="Text 20"/>
          <p:cNvSpPr/>
          <p:nvPr/>
        </p:nvSpPr>
        <p:spPr>
          <a:xfrm>
            <a:off x="428625" y="3313026"/>
            <a:ext cx="2486025"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CBI Market Low</a:t>
            </a:r>
            <a:endParaRPr lang="en-US" sz="784" dirty="0"/>
          </a:p>
        </p:txBody>
      </p:sp>
      <p:sp>
        <p:nvSpPr>
          <p:cNvPr id="24" name="Text 21"/>
          <p:cNvSpPr/>
          <p:nvPr/>
        </p:nvSpPr>
        <p:spPr>
          <a:xfrm>
            <a:off x="2914650" y="3313026"/>
            <a:ext cx="994404"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8.0%</a:t>
            </a:r>
            <a:endParaRPr lang="en-US" sz="784" dirty="0"/>
          </a:p>
        </p:txBody>
      </p:sp>
      <p:sp>
        <p:nvSpPr>
          <p:cNvPr id="25" name="Text 22"/>
          <p:cNvSpPr/>
          <p:nvPr/>
        </p:nvSpPr>
        <p:spPr>
          <a:xfrm>
            <a:off x="3909054" y="3313026"/>
            <a:ext cx="2071688"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EC $13,625,916</a:t>
            </a:r>
            <a:endParaRPr lang="en-US" sz="784" dirty="0"/>
          </a:p>
        </p:txBody>
      </p:sp>
      <p:sp>
        <p:nvSpPr>
          <p:cNvPr id="26" name="Text 23"/>
          <p:cNvSpPr/>
          <p:nvPr/>
        </p:nvSpPr>
        <p:spPr>
          <a:xfrm>
            <a:off x="6123617" y="3445185"/>
            <a:ext cx="2448883"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C3E50"/>
                </a:solidFill>
              </a:rPr>
              <a:t>SSB: 212% higher</a:t>
            </a:r>
            <a:endParaRPr lang="en-US" sz="784" dirty="0"/>
          </a:p>
        </p:txBody>
      </p:sp>
      <p:sp>
        <p:nvSpPr>
          <p:cNvPr id="27" name="Shape 24"/>
          <p:cNvSpPr/>
          <p:nvPr/>
        </p:nvSpPr>
        <p:spPr>
          <a:xfrm>
            <a:off x="6123617" y="3636280"/>
            <a:ext cx="2448883" cy="214313"/>
          </a:xfrm>
          <a:prstGeom prst="rect">
            <a:avLst/>
          </a:prstGeom>
          <a:solidFill>
            <a:srgbClr val="F0F0F0"/>
          </a:solidFill>
          <a:ln/>
        </p:spPr>
        <p:txBody>
          <a:bodyPr/>
          <a:lstStyle/>
          <a:p>
            <a:endParaRPr lang="en-US"/>
          </a:p>
        </p:txBody>
      </p:sp>
      <p:sp>
        <p:nvSpPr>
          <p:cNvPr id="28" name="Text 25"/>
          <p:cNvSpPr/>
          <p:nvPr/>
        </p:nvSpPr>
        <p:spPr>
          <a:xfrm>
            <a:off x="428625" y="3982752"/>
            <a:ext cx="2486025"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CBI Market Mid</a:t>
            </a:r>
            <a:endParaRPr lang="en-US" sz="784" dirty="0"/>
          </a:p>
        </p:txBody>
      </p:sp>
      <p:sp>
        <p:nvSpPr>
          <p:cNvPr id="29" name="Text 26"/>
          <p:cNvSpPr/>
          <p:nvPr/>
        </p:nvSpPr>
        <p:spPr>
          <a:xfrm>
            <a:off x="2914650" y="3982752"/>
            <a:ext cx="994404"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10.0%</a:t>
            </a:r>
            <a:endParaRPr lang="en-US" sz="784" dirty="0"/>
          </a:p>
        </p:txBody>
      </p:sp>
      <p:sp>
        <p:nvSpPr>
          <p:cNvPr id="30" name="Text 27"/>
          <p:cNvSpPr/>
          <p:nvPr/>
        </p:nvSpPr>
        <p:spPr>
          <a:xfrm>
            <a:off x="3909054" y="3982752"/>
            <a:ext cx="2071688"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EC $16,922,177</a:t>
            </a:r>
            <a:endParaRPr lang="en-US" sz="784" dirty="0"/>
          </a:p>
        </p:txBody>
      </p:sp>
      <p:sp>
        <p:nvSpPr>
          <p:cNvPr id="31" name="Text 28"/>
          <p:cNvSpPr/>
          <p:nvPr/>
        </p:nvSpPr>
        <p:spPr>
          <a:xfrm>
            <a:off x="6123617" y="4114912"/>
            <a:ext cx="2448883"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C3E50"/>
                </a:solidFill>
              </a:rPr>
              <a:t>SSB: 170% higher</a:t>
            </a:r>
            <a:endParaRPr lang="en-US" sz="784" dirty="0"/>
          </a:p>
        </p:txBody>
      </p:sp>
      <p:sp>
        <p:nvSpPr>
          <p:cNvPr id="32" name="Shape 29"/>
          <p:cNvSpPr/>
          <p:nvPr/>
        </p:nvSpPr>
        <p:spPr>
          <a:xfrm>
            <a:off x="6123617" y="4306007"/>
            <a:ext cx="2448883" cy="214313"/>
          </a:xfrm>
          <a:prstGeom prst="rect">
            <a:avLst/>
          </a:prstGeom>
          <a:solidFill>
            <a:srgbClr val="F0F0F0"/>
          </a:solidFill>
          <a:ln/>
        </p:spPr>
        <p:txBody>
          <a:bodyPr/>
          <a:lstStyle/>
          <a:p>
            <a:endParaRPr lang="en-US"/>
          </a:p>
        </p:txBody>
      </p:sp>
      <p:sp>
        <p:nvSpPr>
          <p:cNvPr id="33" name="Text 30"/>
          <p:cNvSpPr/>
          <p:nvPr/>
        </p:nvSpPr>
        <p:spPr>
          <a:xfrm>
            <a:off x="428625" y="4652479"/>
            <a:ext cx="2486025"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CBI Market High</a:t>
            </a:r>
            <a:endParaRPr lang="en-US" sz="784" dirty="0"/>
          </a:p>
        </p:txBody>
      </p:sp>
      <p:sp>
        <p:nvSpPr>
          <p:cNvPr id="34" name="Text 31"/>
          <p:cNvSpPr/>
          <p:nvPr/>
        </p:nvSpPr>
        <p:spPr>
          <a:xfrm>
            <a:off x="2914650" y="4652479"/>
            <a:ext cx="994404"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12.0%</a:t>
            </a:r>
            <a:endParaRPr lang="en-US" sz="784" dirty="0"/>
          </a:p>
        </p:txBody>
      </p:sp>
      <p:sp>
        <p:nvSpPr>
          <p:cNvPr id="35" name="Text 32"/>
          <p:cNvSpPr/>
          <p:nvPr/>
        </p:nvSpPr>
        <p:spPr>
          <a:xfrm>
            <a:off x="3909054" y="4652479"/>
            <a:ext cx="2071688" cy="669727"/>
          </a:xfrm>
          <a:prstGeom prst="rect">
            <a:avLst/>
          </a:prstGeom>
          <a:noFill/>
          <a:ln/>
        </p:spPr>
        <p:txBody>
          <a:bodyPr wrap="square" lIns="170053" tIns="153035" rIns="170053" bIns="153035" rtlCol="0" anchor="ctr">
            <a:spAutoFit/>
          </a:bodyPr>
          <a:lstStyle/>
          <a:p>
            <a:pPr marL="0" indent="0" algn="l">
              <a:lnSpc>
                <a:spcPts val="1100"/>
              </a:lnSpc>
              <a:buNone/>
            </a:pPr>
            <a:r>
              <a:rPr lang="en-US" sz="784" b="1" dirty="0">
                <a:solidFill>
                  <a:srgbClr val="2C3E50"/>
                </a:solidFill>
              </a:rPr>
              <a:t>EC $21,026,393</a:t>
            </a:r>
            <a:endParaRPr lang="en-US" sz="784" dirty="0"/>
          </a:p>
        </p:txBody>
      </p:sp>
      <p:sp>
        <p:nvSpPr>
          <p:cNvPr id="36" name="Text 33"/>
          <p:cNvSpPr/>
          <p:nvPr/>
        </p:nvSpPr>
        <p:spPr>
          <a:xfrm>
            <a:off x="6123617" y="4784638"/>
            <a:ext cx="2448883"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C3E50"/>
                </a:solidFill>
              </a:rPr>
              <a:t>SSB: 137% higher</a:t>
            </a:r>
            <a:endParaRPr lang="en-US" sz="784" dirty="0"/>
          </a:p>
        </p:txBody>
      </p:sp>
      <p:sp>
        <p:nvSpPr>
          <p:cNvPr id="37" name="Shape 34"/>
          <p:cNvSpPr/>
          <p:nvPr/>
        </p:nvSpPr>
        <p:spPr>
          <a:xfrm>
            <a:off x="6123617" y="4975733"/>
            <a:ext cx="2448883" cy="214313"/>
          </a:xfrm>
          <a:prstGeom prst="rect">
            <a:avLst/>
          </a:prstGeom>
          <a:solidFill>
            <a:srgbClr val="F0F0F0"/>
          </a:solidFill>
          <a:ln/>
        </p:spPr>
        <p:txBody>
          <a:bodyPr/>
          <a:lstStyle/>
          <a:p>
            <a:endParaRPr lang="en-US"/>
          </a:p>
        </p:txBody>
      </p:sp>
      <p:sp>
        <p:nvSpPr>
          <p:cNvPr id="38" name="Shape 35"/>
          <p:cNvSpPr/>
          <p:nvPr/>
        </p:nvSpPr>
        <p:spPr>
          <a:xfrm>
            <a:off x="428625" y="5322205"/>
            <a:ext cx="8286750" cy="716161"/>
          </a:xfrm>
          <a:prstGeom prst="rect">
            <a:avLst/>
          </a:prstGeom>
          <a:solidFill>
            <a:srgbClr val="F0FFF4"/>
          </a:solidFill>
          <a:ln/>
        </p:spPr>
        <p:txBody>
          <a:bodyPr/>
          <a:lstStyle/>
          <a:p>
            <a:endParaRPr lang="en-US"/>
          </a:p>
        </p:txBody>
      </p:sp>
      <p:sp>
        <p:nvSpPr>
          <p:cNvPr id="39" name="Text 36"/>
          <p:cNvSpPr/>
          <p:nvPr/>
        </p:nvSpPr>
        <p:spPr>
          <a:xfrm>
            <a:off x="428625" y="5322205"/>
            <a:ext cx="2486025" cy="716161"/>
          </a:xfrm>
          <a:prstGeom prst="rect">
            <a:avLst/>
          </a:prstGeom>
          <a:noFill/>
          <a:ln/>
        </p:spPr>
        <p:txBody>
          <a:bodyPr wrap="square" lIns="170053" tIns="153035" rIns="170053" bIns="153035" rtlCol="0" anchor="ctr">
            <a:spAutoFit/>
          </a:bodyPr>
          <a:lstStyle/>
          <a:p>
            <a:pPr marL="0" indent="0" algn="l">
              <a:lnSpc>
                <a:spcPts val="1400"/>
              </a:lnSpc>
              <a:buNone/>
            </a:pPr>
            <a:r>
              <a:rPr lang="en-US" sz="987" b="1" dirty="0">
                <a:solidFill>
                  <a:srgbClr val="1F4E78"/>
                </a:solidFill>
              </a:rPr>
              <a:t>SSB ACTUAL PERFORMANCE</a:t>
            </a:r>
            <a:endParaRPr lang="en-US" sz="987" dirty="0"/>
          </a:p>
        </p:txBody>
      </p:sp>
      <p:sp>
        <p:nvSpPr>
          <p:cNvPr id="40" name="Text 37"/>
          <p:cNvSpPr/>
          <p:nvPr/>
        </p:nvSpPr>
        <p:spPr>
          <a:xfrm>
            <a:off x="2914650" y="5322205"/>
            <a:ext cx="994404" cy="716161"/>
          </a:xfrm>
          <a:prstGeom prst="rect">
            <a:avLst/>
          </a:prstGeom>
          <a:noFill/>
          <a:ln/>
        </p:spPr>
        <p:txBody>
          <a:bodyPr wrap="square" lIns="170053" tIns="153035" rIns="170053" bIns="153035" rtlCol="0" anchor="ctr">
            <a:spAutoFit/>
          </a:bodyPr>
          <a:lstStyle/>
          <a:p>
            <a:pPr marL="0" indent="0" algn="l">
              <a:lnSpc>
                <a:spcPts val="1600"/>
              </a:lnSpc>
              <a:buNone/>
            </a:pPr>
            <a:r>
              <a:rPr lang="en-US" sz="1193" b="1" dirty="0">
                <a:solidFill>
                  <a:srgbClr val="27AE60"/>
                </a:solidFill>
              </a:rPr>
              <a:t>14.9%</a:t>
            </a:r>
            <a:endParaRPr lang="en-US" sz="1193" dirty="0"/>
          </a:p>
        </p:txBody>
      </p:sp>
      <p:sp>
        <p:nvSpPr>
          <p:cNvPr id="41" name="Text 38"/>
          <p:cNvSpPr/>
          <p:nvPr/>
        </p:nvSpPr>
        <p:spPr>
          <a:xfrm>
            <a:off x="3909054" y="5322205"/>
            <a:ext cx="2071688" cy="716161"/>
          </a:xfrm>
          <a:prstGeom prst="rect">
            <a:avLst/>
          </a:prstGeom>
          <a:noFill/>
          <a:ln/>
        </p:spPr>
        <p:txBody>
          <a:bodyPr wrap="square" lIns="170053" tIns="153035" rIns="170053" bIns="153035" rtlCol="0" anchor="ctr">
            <a:spAutoFit/>
          </a:bodyPr>
          <a:lstStyle/>
          <a:p>
            <a:pPr marL="0" indent="0" algn="l">
              <a:lnSpc>
                <a:spcPts val="1600"/>
              </a:lnSpc>
              <a:buNone/>
            </a:pPr>
            <a:r>
              <a:rPr lang="en-US" sz="1193" b="1" dirty="0">
                <a:solidFill>
                  <a:srgbClr val="27AE60"/>
                </a:solidFill>
              </a:rPr>
              <a:t>EC $28,821,474</a:t>
            </a:r>
            <a:endParaRPr lang="en-US" sz="1193" dirty="0"/>
          </a:p>
        </p:txBody>
      </p:sp>
      <p:sp>
        <p:nvSpPr>
          <p:cNvPr id="42" name="Text 39"/>
          <p:cNvSpPr/>
          <p:nvPr/>
        </p:nvSpPr>
        <p:spPr>
          <a:xfrm>
            <a:off x="6123617" y="5454365"/>
            <a:ext cx="2448883"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27AE60"/>
                </a:solidFill>
              </a:rPr>
              <a:t>BASELINE</a:t>
            </a:r>
            <a:endParaRPr lang="en-US" sz="987" dirty="0"/>
          </a:p>
        </p:txBody>
      </p:sp>
      <p:sp>
        <p:nvSpPr>
          <p:cNvPr id="43" name="Shape 40"/>
          <p:cNvSpPr/>
          <p:nvPr/>
        </p:nvSpPr>
        <p:spPr>
          <a:xfrm>
            <a:off x="6123617" y="5684751"/>
            <a:ext cx="2448883" cy="214313"/>
          </a:xfrm>
          <a:prstGeom prst="rect">
            <a:avLst/>
          </a:prstGeom>
          <a:solidFill>
            <a:srgbClr val="F0F0F0"/>
          </a:solidFill>
          <a:ln/>
        </p:spPr>
        <p:txBody>
          <a:bodyPr/>
          <a:lstStyle/>
          <a:p>
            <a:endParaRPr lang="en-US"/>
          </a:p>
        </p:txBody>
      </p:sp>
      <p:sp>
        <p:nvSpPr>
          <p:cNvPr id="44" name="Shape 41"/>
          <p:cNvSpPr/>
          <p:nvPr/>
        </p:nvSpPr>
        <p:spPr>
          <a:xfrm>
            <a:off x="6123617" y="5684751"/>
            <a:ext cx="2520321" cy="214313"/>
          </a:xfrm>
          <a:prstGeom prst="rect">
            <a:avLst/>
          </a:prstGeom>
          <a:solidFill>
            <a:srgbClr val="229954"/>
          </a:solidFill>
          <a:ln/>
        </p:spPr>
        <p:txBody>
          <a:bodyPr/>
          <a:lstStyle/>
          <a:p>
            <a:endParaRPr lang="en-US"/>
          </a:p>
        </p:txBody>
      </p:sp>
      <p:sp>
        <p:nvSpPr>
          <p:cNvPr id="45" name="Text 42"/>
          <p:cNvSpPr/>
          <p:nvPr/>
        </p:nvSpPr>
        <p:spPr>
          <a:xfrm>
            <a:off x="6123617" y="5684751"/>
            <a:ext cx="2520321" cy="214313"/>
          </a:xfrm>
          <a:prstGeom prst="rect">
            <a:avLst/>
          </a:prstGeom>
          <a:noFill/>
          <a:ln/>
        </p:spPr>
        <p:txBody>
          <a:bodyPr wrap="square" lIns="0" tIns="0" rIns="85090" bIns="0" rtlCol="0" anchor="t">
            <a:spAutoFit/>
          </a:bodyPr>
          <a:lstStyle/>
          <a:p>
            <a:pPr marL="0" indent="0" algn="r">
              <a:lnSpc>
                <a:spcPts val="900"/>
              </a:lnSpc>
              <a:buNone/>
            </a:pPr>
            <a:r>
              <a:rPr lang="en-US" sz="683" b="1" dirty="0">
                <a:solidFill>
                  <a:srgbClr val="FFFFFF"/>
                </a:solidFill>
              </a:rPr>
              <a:t>100%</a:t>
            </a:r>
            <a:endParaRPr lang="en-US" sz="68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636168"/>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SSB Performance Analysis: Key Finding</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Exceptional Returns Enabled by Debt Offset Mechanism</a:t>
            </a:r>
            <a:endParaRPr lang="en-US" sz="942" dirty="0"/>
          </a:p>
        </p:txBody>
      </p:sp>
      <p:sp>
        <p:nvSpPr>
          <p:cNvPr id="5" name="Shape 2"/>
          <p:cNvSpPr/>
          <p:nvPr/>
        </p:nvSpPr>
        <p:spPr>
          <a:xfrm>
            <a:off x="428625" y="1141688"/>
            <a:ext cx="1991320" cy="1150144"/>
          </a:xfrm>
          <a:prstGeom prst="rect">
            <a:avLst/>
          </a:prstGeom>
          <a:solidFill>
            <a:srgbClr val="F0FFF4"/>
          </a:solidFill>
          <a:ln/>
        </p:spPr>
        <p:txBody>
          <a:bodyPr/>
          <a:lstStyle/>
          <a:p>
            <a:endParaRPr lang="en-US"/>
          </a:p>
        </p:txBody>
      </p:sp>
      <p:sp>
        <p:nvSpPr>
          <p:cNvPr id="6" name="Shape 3"/>
          <p:cNvSpPr/>
          <p:nvPr/>
        </p:nvSpPr>
        <p:spPr>
          <a:xfrm>
            <a:off x="428625" y="1141688"/>
            <a:ext cx="1991320" cy="35719"/>
          </a:xfrm>
          <a:prstGeom prst="rect">
            <a:avLst/>
          </a:prstGeom>
          <a:solidFill>
            <a:srgbClr val="27AE60"/>
          </a:solidFill>
          <a:ln/>
        </p:spPr>
        <p:txBody>
          <a:bodyPr/>
          <a:lstStyle/>
          <a:p>
            <a:endParaRPr lang="en-US"/>
          </a:p>
        </p:txBody>
      </p:sp>
      <p:sp>
        <p:nvSpPr>
          <p:cNvPr id="7" name="Text 4"/>
          <p:cNvSpPr/>
          <p:nvPr/>
        </p:nvSpPr>
        <p:spPr>
          <a:xfrm>
            <a:off x="535781" y="1340988"/>
            <a:ext cx="1777008" cy="135731"/>
          </a:xfrm>
          <a:prstGeom prst="rect">
            <a:avLst/>
          </a:prstGeom>
          <a:noFill/>
          <a:ln/>
        </p:spPr>
        <p:txBody>
          <a:bodyPr wrap="none" lIns="0" tIns="0" rIns="0" bIns="0" rtlCol="0" anchor="t">
            <a:spAutoFit/>
          </a:bodyPr>
          <a:lstStyle/>
          <a:p>
            <a:pPr marL="0" indent="0" algn="ctr">
              <a:lnSpc>
                <a:spcPts val="900"/>
              </a:lnSpc>
              <a:buNone/>
            </a:pPr>
            <a:r>
              <a:rPr lang="en-US" sz="683" b="1" dirty="0">
                <a:solidFill>
                  <a:srgbClr val="7F8C8D"/>
                </a:solidFill>
              </a:rPr>
              <a:t>SSB Actual Return</a:t>
            </a:r>
            <a:endParaRPr lang="en-US" sz="683" dirty="0"/>
          </a:p>
        </p:txBody>
      </p:sp>
      <p:sp>
        <p:nvSpPr>
          <p:cNvPr id="8" name="Text 5"/>
          <p:cNvSpPr/>
          <p:nvPr/>
        </p:nvSpPr>
        <p:spPr>
          <a:xfrm>
            <a:off x="535781" y="1548157"/>
            <a:ext cx="1777008" cy="371475"/>
          </a:xfrm>
          <a:prstGeom prst="rect">
            <a:avLst/>
          </a:prstGeom>
          <a:noFill/>
          <a:ln/>
        </p:spPr>
        <p:txBody>
          <a:bodyPr wrap="none" lIns="0" tIns="0" rIns="0" bIns="0" rtlCol="0" anchor="t">
            <a:spAutoFit/>
          </a:bodyPr>
          <a:lstStyle/>
          <a:p>
            <a:pPr marL="0" indent="0" algn="ctr">
              <a:lnSpc>
                <a:spcPts val="2900"/>
              </a:lnSpc>
              <a:buNone/>
            </a:pPr>
            <a:r>
              <a:rPr lang="en-US" sz="2649" b="1" dirty="0">
                <a:solidFill>
                  <a:srgbClr val="27AE60"/>
                </a:solidFill>
              </a:rPr>
              <a:t>14.9%</a:t>
            </a:r>
            <a:endParaRPr lang="en-US" sz="2649" dirty="0"/>
          </a:p>
        </p:txBody>
      </p:sp>
      <p:sp>
        <p:nvSpPr>
          <p:cNvPr id="9" name="Text 6"/>
          <p:cNvSpPr/>
          <p:nvPr/>
        </p:nvSpPr>
        <p:spPr>
          <a:xfrm>
            <a:off x="535781" y="1962494"/>
            <a:ext cx="1777008" cy="130011"/>
          </a:xfrm>
          <a:prstGeom prst="rect">
            <a:avLst/>
          </a:prstGeom>
          <a:noFill/>
          <a:ln/>
        </p:spPr>
        <p:txBody>
          <a:bodyPr wrap="none" lIns="0" tIns="0" rIns="0" bIns="0" rtlCol="0" anchor="t">
            <a:spAutoFit/>
          </a:bodyPr>
          <a:lstStyle/>
          <a:p>
            <a:pPr marL="0" indent="0" algn="ctr">
              <a:lnSpc>
                <a:spcPts val="1000"/>
              </a:lnSpc>
              <a:buNone/>
            </a:pPr>
            <a:r>
              <a:rPr lang="en-US" sz="683" b="1" dirty="0">
                <a:solidFill>
                  <a:srgbClr val="2C3E50"/>
                </a:solidFill>
              </a:rPr>
              <a:t>Annualized (2013-2025)</a:t>
            </a:r>
            <a:endParaRPr lang="en-US" sz="683" dirty="0"/>
          </a:p>
        </p:txBody>
      </p:sp>
      <p:sp>
        <p:nvSpPr>
          <p:cNvPr id="10" name="Shape 7"/>
          <p:cNvSpPr/>
          <p:nvPr/>
        </p:nvSpPr>
        <p:spPr>
          <a:xfrm>
            <a:off x="2527102" y="1141688"/>
            <a:ext cx="1991320" cy="1150144"/>
          </a:xfrm>
          <a:prstGeom prst="rect">
            <a:avLst/>
          </a:prstGeom>
          <a:solidFill>
            <a:srgbClr val="F8F9FA"/>
          </a:solidFill>
          <a:ln/>
        </p:spPr>
        <p:txBody>
          <a:bodyPr/>
          <a:lstStyle/>
          <a:p>
            <a:endParaRPr lang="en-US"/>
          </a:p>
        </p:txBody>
      </p:sp>
      <p:sp>
        <p:nvSpPr>
          <p:cNvPr id="11" name="Shape 8"/>
          <p:cNvSpPr/>
          <p:nvPr/>
        </p:nvSpPr>
        <p:spPr>
          <a:xfrm>
            <a:off x="2527102" y="1141688"/>
            <a:ext cx="1991320" cy="35719"/>
          </a:xfrm>
          <a:prstGeom prst="rect">
            <a:avLst/>
          </a:prstGeom>
          <a:solidFill>
            <a:srgbClr val="7F8C8D"/>
          </a:solidFill>
          <a:ln/>
        </p:spPr>
        <p:txBody>
          <a:bodyPr/>
          <a:lstStyle/>
          <a:p>
            <a:endParaRPr lang="en-US"/>
          </a:p>
        </p:txBody>
      </p:sp>
      <p:sp>
        <p:nvSpPr>
          <p:cNvPr id="12" name="Text 9"/>
          <p:cNvSpPr/>
          <p:nvPr/>
        </p:nvSpPr>
        <p:spPr>
          <a:xfrm>
            <a:off x="2634258" y="1340988"/>
            <a:ext cx="1777008" cy="135731"/>
          </a:xfrm>
          <a:prstGeom prst="rect">
            <a:avLst/>
          </a:prstGeom>
          <a:noFill/>
          <a:ln/>
        </p:spPr>
        <p:txBody>
          <a:bodyPr wrap="none" lIns="0" tIns="0" rIns="0" bIns="0" rtlCol="0" anchor="t">
            <a:spAutoFit/>
          </a:bodyPr>
          <a:lstStyle/>
          <a:p>
            <a:pPr marL="0" indent="0" algn="ctr">
              <a:lnSpc>
                <a:spcPts val="900"/>
              </a:lnSpc>
              <a:buNone/>
            </a:pPr>
            <a:r>
              <a:rPr lang="en-US" sz="683" b="1" dirty="0">
                <a:solidFill>
                  <a:srgbClr val="7F8C8D"/>
                </a:solidFill>
              </a:rPr>
              <a:t>Highest Benchmark</a:t>
            </a:r>
            <a:endParaRPr lang="en-US" sz="683" dirty="0"/>
          </a:p>
        </p:txBody>
      </p:sp>
      <p:sp>
        <p:nvSpPr>
          <p:cNvPr id="13" name="Text 10"/>
          <p:cNvSpPr/>
          <p:nvPr/>
        </p:nvSpPr>
        <p:spPr>
          <a:xfrm>
            <a:off x="2634258" y="1548157"/>
            <a:ext cx="1777008" cy="371475"/>
          </a:xfrm>
          <a:prstGeom prst="rect">
            <a:avLst/>
          </a:prstGeom>
          <a:noFill/>
          <a:ln/>
        </p:spPr>
        <p:txBody>
          <a:bodyPr wrap="none" lIns="0" tIns="0" rIns="0" bIns="0" rtlCol="0" anchor="t">
            <a:spAutoFit/>
          </a:bodyPr>
          <a:lstStyle/>
          <a:p>
            <a:pPr marL="0" indent="0" algn="ctr">
              <a:lnSpc>
                <a:spcPts val="2900"/>
              </a:lnSpc>
              <a:buNone/>
            </a:pPr>
            <a:r>
              <a:rPr lang="en-US" sz="2649" b="1" dirty="0">
                <a:solidFill>
                  <a:srgbClr val="7F8C8D"/>
                </a:solidFill>
              </a:rPr>
              <a:t>12.0%</a:t>
            </a:r>
            <a:endParaRPr lang="en-US" sz="2649" dirty="0"/>
          </a:p>
        </p:txBody>
      </p:sp>
      <p:sp>
        <p:nvSpPr>
          <p:cNvPr id="14" name="Text 11"/>
          <p:cNvSpPr/>
          <p:nvPr/>
        </p:nvSpPr>
        <p:spPr>
          <a:xfrm>
            <a:off x="2634258" y="1962494"/>
            <a:ext cx="1777008" cy="130011"/>
          </a:xfrm>
          <a:prstGeom prst="rect">
            <a:avLst/>
          </a:prstGeom>
          <a:noFill/>
          <a:ln/>
        </p:spPr>
        <p:txBody>
          <a:bodyPr wrap="none" lIns="0" tIns="0" rIns="0" bIns="0" rtlCol="0" anchor="t">
            <a:spAutoFit/>
          </a:bodyPr>
          <a:lstStyle/>
          <a:p>
            <a:pPr marL="0" indent="0" algn="ctr">
              <a:lnSpc>
                <a:spcPts val="1000"/>
              </a:lnSpc>
              <a:buNone/>
            </a:pPr>
            <a:r>
              <a:rPr lang="en-US" sz="683" b="1" dirty="0">
                <a:solidFill>
                  <a:srgbClr val="2C3E50"/>
                </a:solidFill>
              </a:rPr>
              <a:t>CBI Market High</a:t>
            </a:r>
            <a:endParaRPr lang="en-US" sz="683" dirty="0"/>
          </a:p>
        </p:txBody>
      </p:sp>
      <p:sp>
        <p:nvSpPr>
          <p:cNvPr id="15" name="Shape 12"/>
          <p:cNvSpPr/>
          <p:nvPr/>
        </p:nvSpPr>
        <p:spPr>
          <a:xfrm>
            <a:off x="4625578" y="1141688"/>
            <a:ext cx="1991320" cy="1150144"/>
          </a:xfrm>
          <a:prstGeom prst="rect">
            <a:avLst/>
          </a:prstGeom>
          <a:solidFill>
            <a:srgbClr val="E8F5E9"/>
          </a:solidFill>
          <a:ln/>
        </p:spPr>
        <p:txBody>
          <a:bodyPr/>
          <a:lstStyle/>
          <a:p>
            <a:endParaRPr lang="en-US"/>
          </a:p>
        </p:txBody>
      </p:sp>
      <p:sp>
        <p:nvSpPr>
          <p:cNvPr id="16" name="Shape 13"/>
          <p:cNvSpPr/>
          <p:nvPr/>
        </p:nvSpPr>
        <p:spPr>
          <a:xfrm>
            <a:off x="4625578" y="1141688"/>
            <a:ext cx="1991320" cy="35719"/>
          </a:xfrm>
          <a:prstGeom prst="rect">
            <a:avLst/>
          </a:prstGeom>
          <a:solidFill>
            <a:srgbClr val="27AE60"/>
          </a:solidFill>
          <a:ln/>
        </p:spPr>
        <p:txBody>
          <a:bodyPr/>
          <a:lstStyle/>
          <a:p>
            <a:endParaRPr lang="en-US"/>
          </a:p>
        </p:txBody>
      </p:sp>
      <p:sp>
        <p:nvSpPr>
          <p:cNvPr id="17" name="Text 14"/>
          <p:cNvSpPr/>
          <p:nvPr/>
        </p:nvSpPr>
        <p:spPr>
          <a:xfrm>
            <a:off x="4732734" y="1340988"/>
            <a:ext cx="1777008" cy="135731"/>
          </a:xfrm>
          <a:prstGeom prst="rect">
            <a:avLst/>
          </a:prstGeom>
          <a:noFill/>
          <a:ln/>
        </p:spPr>
        <p:txBody>
          <a:bodyPr wrap="none" lIns="0" tIns="0" rIns="0" bIns="0" rtlCol="0" anchor="t">
            <a:spAutoFit/>
          </a:bodyPr>
          <a:lstStyle/>
          <a:p>
            <a:pPr marL="0" indent="0" algn="ctr">
              <a:lnSpc>
                <a:spcPts val="900"/>
              </a:lnSpc>
              <a:buNone/>
            </a:pPr>
            <a:r>
              <a:rPr lang="en-US" sz="683" b="1" dirty="0">
                <a:solidFill>
                  <a:srgbClr val="7F8C8D"/>
                </a:solidFill>
              </a:rPr>
              <a:t>Outperformance</a:t>
            </a:r>
            <a:endParaRPr lang="en-US" sz="683" dirty="0"/>
          </a:p>
        </p:txBody>
      </p:sp>
      <p:sp>
        <p:nvSpPr>
          <p:cNvPr id="18" name="Text 15"/>
          <p:cNvSpPr/>
          <p:nvPr/>
        </p:nvSpPr>
        <p:spPr>
          <a:xfrm>
            <a:off x="5241325" y="1548157"/>
            <a:ext cx="759823" cy="371897"/>
          </a:xfrm>
          <a:prstGeom prst="rect">
            <a:avLst/>
          </a:prstGeom>
          <a:noFill/>
          <a:ln/>
        </p:spPr>
        <p:txBody>
          <a:bodyPr wrap="none" lIns="0" tIns="0" rIns="0" bIns="0" rtlCol="0" anchor="t">
            <a:spAutoFit/>
          </a:bodyPr>
          <a:lstStyle/>
          <a:p>
            <a:pPr marL="0" indent="0" algn="ctr">
              <a:lnSpc>
                <a:spcPts val="2900"/>
              </a:lnSpc>
              <a:buNone/>
            </a:pPr>
            <a:r>
              <a:rPr lang="en-US" sz="2649" b="1" dirty="0">
                <a:solidFill>
                  <a:srgbClr val="27AE60"/>
                </a:solidFill>
              </a:rPr>
              <a:t>+25%</a:t>
            </a:r>
            <a:endParaRPr lang="en-US" sz="2649" dirty="0"/>
          </a:p>
        </p:txBody>
      </p:sp>
      <p:sp>
        <p:nvSpPr>
          <p:cNvPr id="19" name="Text 16"/>
          <p:cNvSpPr/>
          <p:nvPr/>
        </p:nvSpPr>
        <p:spPr>
          <a:xfrm>
            <a:off x="4732734" y="1962494"/>
            <a:ext cx="1777008" cy="130011"/>
          </a:xfrm>
          <a:prstGeom prst="rect">
            <a:avLst/>
          </a:prstGeom>
          <a:noFill/>
          <a:ln/>
        </p:spPr>
        <p:txBody>
          <a:bodyPr wrap="none" lIns="0" tIns="0" rIns="0" bIns="0" rtlCol="0" anchor="t">
            <a:spAutoFit/>
          </a:bodyPr>
          <a:lstStyle/>
          <a:p>
            <a:pPr marL="0" indent="0" algn="ctr">
              <a:lnSpc>
                <a:spcPts val="1000"/>
              </a:lnSpc>
              <a:buNone/>
            </a:pPr>
            <a:r>
              <a:rPr lang="en-US" sz="683" b="1" dirty="0">
                <a:solidFill>
                  <a:srgbClr val="2C3E50"/>
                </a:solidFill>
              </a:rPr>
              <a:t>Above highest benchmark</a:t>
            </a:r>
            <a:endParaRPr lang="en-US" sz="683" dirty="0"/>
          </a:p>
        </p:txBody>
      </p:sp>
      <p:sp>
        <p:nvSpPr>
          <p:cNvPr id="20" name="Shape 17"/>
          <p:cNvSpPr/>
          <p:nvPr/>
        </p:nvSpPr>
        <p:spPr>
          <a:xfrm>
            <a:off x="6724055" y="1141688"/>
            <a:ext cx="1991320" cy="1150144"/>
          </a:xfrm>
          <a:prstGeom prst="rect">
            <a:avLst/>
          </a:prstGeom>
          <a:solidFill>
            <a:srgbClr val="F8F9FA"/>
          </a:solidFill>
          <a:ln/>
        </p:spPr>
        <p:txBody>
          <a:bodyPr/>
          <a:lstStyle/>
          <a:p>
            <a:endParaRPr lang="en-US"/>
          </a:p>
        </p:txBody>
      </p:sp>
      <p:sp>
        <p:nvSpPr>
          <p:cNvPr id="21" name="Shape 18"/>
          <p:cNvSpPr/>
          <p:nvPr/>
        </p:nvSpPr>
        <p:spPr>
          <a:xfrm>
            <a:off x="6724055" y="1141688"/>
            <a:ext cx="1991320" cy="35719"/>
          </a:xfrm>
          <a:prstGeom prst="rect">
            <a:avLst/>
          </a:prstGeom>
          <a:solidFill>
            <a:srgbClr val="1F4E78"/>
          </a:solidFill>
          <a:ln/>
        </p:spPr>
        <p:txBody>
          <a:bodyPr/>
          <a:lstStyle/>
          <a:p>
            <a:endParaRPr lang="en-US"/>
          </a:p>
        </p:txBody>
      </p:sp>
      <p:sp>
        <p:nvSpPr>
          <p:cNvPr id="22" name="Text 19"/>
          <p:cNvSpPr/>
          <p:nvPr/>
        </p:nvSpPr>
        <p:spPr>
          <a:xfrm>
            <a:off x="6831211" y="1337416"/>
            <a:ext cx="1777008" cy="135731"/>
          </a:xfrm>
          <a:prstGeom prst="rect">
            <a:avLst/>
          </a:prstGeom>
          <a:noFill/>
          <a:ln/>
        </p:spPr>
        <p:txBody>
          <a:bodyPr wrap="none" lIns="0" tIns="0" rIns="0" bIns="0" rtlCol="0" anchor="t">
            <a:spAutoFit/>
          </a:bodyPr>
          <a:lstStyle/>
          <a:p>
            <a:pPr marL="0" indent="0" algn="ctr">
              <a:lnSpc>
                <a:spcPts val="900"/>
              </a:lnSpc>
              <a:buNone/>
            </a:pPr>
            <a:r>
              <a:rPr lang="en-US" sz="683" b="1" dirty="0">
                <a:solidFill>
                  <a:srgbClr val="7F8C8D"/>
                </a:solidFill>
              </a:rPr>
              <a:t>Effective Price</a:t>
            </a:r>
            <a:endParaRPr lang="en-US" sz="683" dirty="0"/>
          </a:p>
        </p:txBody>
      </p:sp>
      <p:sp>
        <p:nvSpPr>
          <p:cNvPr id="23" name="Text 20"/>
          <p:cNvSpPr/>
          <p:nvPr/>
        </p:nvSpPr>
        <p:spPr>
          <a:xfrm>
            <a:off x="6831211" y="1544585"/>
            <a:ext cx="1777008" cy="342900"/>
          </a:xfrm>
          <a:prstGeom prst="rect">
            <a:avLst/>
          </a:prstGeom>
          <a:noFill/>
          <a:ln/>
        </p:spPr>
        <p:txBody>
          <a:bodyPr wrap="none" lIns="0" tIns="0" rIns="0" bIns="0" rtlCol="0" anchor="t">
            <a:spAutoFit/>
          </a:bodyPr>
          <a:lstStyle/>
          <a:p>
            <a:pPr marL="0" indent="0" algn="ctr">
              <a:lnSpc>
                <a:spcPts val="2700"/>
              </a:lnSpc>
              <a:buNone/>
            </a:pPr>
            <a:r>
              <a:rPr lang="en-US" sz="2436" b="1" dirty="0">
                <a:solidFill>
                  <a:srgbClr val="1F4E78"/>
                </a:solidFill>
              </a:rPr>
              <a:t>EC $3.10</a:t>
            </a:r>
            <a:endParaRPr lang="en-US" sz="2436" dirty="0"/>
          </a:p>
        </p:txBody>
      </p:sp>
      <p:sp>
        <p:nvSpPr>
          <p:cNvPr id="24" name="Text 21"/>
          <p:cNvSpPr/>
          <p:nvPr/>
        </p:nvSpPr>
        <p:spPr>
          <a:xfrm>
            <a:off x="6831211" y="1930347"/>
            <a:ext cx="1777008" cy="130011"/>
          </a:xfrm>
          <a:prstGeom prst="rect">
            <a:avLst/>
          </a:prstGeom>
          <a:noFill/>
          <a:ln/>
        </p:spPr>
        <p:txBody>
          <a:bodyPr wrap="none" lIns="0" tIns="0" rIns="0" bIns="0" rtlCol="0" anchor="t">
            <a:spAutoFit/>
          </a:bodyPr>
          <a:lstStyle/>
          <a:p>
            <a:pPr marL="0" indent="0" algn="ctr">
              <a:lnSpc>
                <a:spcPts val="1000"/>
              </a:lnSpc>
              <a:buNone/>
            </a:pPr>
            <a:r>
              <a:rPr lang="en-US" sz="683" b="1" dirty="0">
                <a:solidFill>
                  <a:srgbClr val="2C3E50"/>
                </a:solidFill>
              </a:rPr>
              <a:t>Per square foot</a:t>
            </a:r>
            <a:endParaRPr lang="en-US" sz="683" dirty="0"/>
          </a:p>
        </p:txBody>
      </p:sp>
      <p:sp>
        <p:nvSpPr>
          <p:cNvPr id="25" name="Shape 22"/>
          <p:cNvSpPr/>
          <p:nvPr/>
        </p:nvSpPr>
        <p:spPr>
          <a:xfrm>
            <a:off x="428625" y="2434707"/>
            <a:ext cx="8286750" cy="2241352"/>
          </a:xfrm>
          <a:prstGeom prst="rect">
            <a:avLst/>
          </a:prstGeom>
          <a:solidFill>
            <a:srgbClr val="F8F9FA"/>
          </a:solidFill>
          <a:ln/>
        </p:spPr>
        <p:txBody>
          <a:bodyPr/>
          <a:lstStyle/>
          <a:p>
            <a:endParaRPr lang="en-US"/>
          </a:p>
        </p:txBody>
      </p:sp>
      <p:sp>
        <p:nvSpPr>
          <p:cNvPr id="26" name="Shape 23"/>
          <p:cNvSpPr/>
          <p:nvPr/>
        </p:nvSpPr>
        <p:spPr>
          <a:xfrm>
            <a:off x="428625" y="2434707"/>
            <a:ext cx="8286750" cy="28575"/>
          </a:xfrm>
          <a:prstGeom prst="rect">
            <a:avLst/>
          </a:prstGeom>
          <a:solidFill>
            <a:srgbClr val="27AE60"/>
          </a:solidFill>
          <a:ln/>
        </p:spPr>
        <p:txBody>
          <a:bodyPr/>
          <a:lstStyle/>
          <a:p>
            <a:endParaRPr lang="en-US"/>
          </a:p>
        </p:txBody>
      </p:sp>
      <p:sp>
        <p:nvSpPr>
          <p:cNvPr id="27" name="Text 24"/>
          <p:cNvSpPr/>
          <p:nvPr/>
        </p:nvSpPr>
        <p:spPr>
          <a:xfrm>
            <a:off x="642938" y="2591870"/>
            <a:ext cx="7858125" cy="214313"/>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1F4E78"/>
                </a:solidFill>
              </a:rPr>
              <a:t>Performance Analysis</a:t>
            </a:r>
            <a:endParaRPr lang="en-US" sz="1090" dirty="0"/>
          </a:p>
        </p:txBody>
      </p:sp>
      <p:sp>
        <p:nvSpPr>
          <p:cNvPr id="28" name="Shape 25"/>
          <p:cNvSpPr/>
          <p:nvPr/>
        </p:nvSpPr>
        <p:spPr>
          <a:xfrm>
            <a:off x="642938" y="2913338"/>
            <a:ext cx="3857625" cy="1576983"/>
          </a:xfrm>
          <a:prstGeom prst="rect">
            <a:avLst/>
          </a:prstGeom>
          <a:solidFill>
            <a:srgbClr val="FFFFFF"/>
          </a:solidFill>
          <a:ln/>
        </p:spPr>
        <p:txBody>
          <a:bodyPr/>
          <a:lstStyle/>
          <a:p>
            <a:endParaRPr lang="en-US"/>
          </a:p>
        </p:txBody>
      </p:sp>
      <p:sp>
        <p:nvSpPr>
          <p:cNvPr id="29" name="Shape 26"/>
          <p:cNvSpPr/>
          <p:nvPr/>
        </p:nvSpPr>
        <p:spPr>
          <a:xfrm>
            <a:off x="642938" y="2913338"/>
            <a:ext cx="3857625" cy="21431"/>
          </a:xfrm>
          <a:prstGeom prst="rect">
            <a:avLst/>
          </a:prstGeom>
          <a:solidFill>
            <a:srgbClr val="27AE60"/>
          </a:solidFill>
          <a:ln/>
        </p:spPr>
        <p:txBody>
          <a:bodyPr/>
          <a:lstStyle/>
          <a:p>
            <a:endParaRPr lang="en-US"/>
          </a:p>
        </p:txBody>
      </p:sp>
      <p:sp>
        <p:nvSpPr>
          <p:cNvPr id="30" name="Text 27"/>
          <p:cNvSpPr/>
          <p:nvPr/>
        </p:nvSpPr>
        <p:spPr>
          <a:xfrm>
            <a:off x="750094" y="3020495"/>
            <a:ext cx="3643313"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Exceptional Investment Performance</a:t>
            </a:r>
            <a:endParaRPr lang="en-US" sz="784" dirty="0"/>
          </a:p>
        </p:txBody>
      </p:sp>
      <p:sp>
        <p:nvSpPr>
          <p:cNvPr id="31" name="Text 28"/>
          <p:cNvSpPr/>
          <p:nvPr/>
        </p:nvSpPr>
        <p:spPr>
          <a:xfrm>
            <a:off x="750094" y="3247309"/>
            <a:ext cx="3643313" cy="701539"/>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SSB's </a:t>
            </a:r>
            <a:r>
              <a:rPr lang="en-US" sz="987" b="1" dirty="0">
                <a:solidFill>
                  <a:srgbClr val="27AE60"/>
                </a:solidFill>
              </a:rPr>
              <a:t>14.9% annualized return</a:t>
            </a:r>
            <a:r>
              <a:rPr lang="en-US" sz="834" dirty="0">
                <a:solidFill>
                  <a:srgbClr val="2C3E50"/>
                </a:solidFill>
              </a:rPr>
              <a:t> exceeds even the highest CBI real estate market benchmark (12%) by </a:t>
            </a:r>
            <a:r>
              <a:rPr lang="en-US" sz="987" b="1" dirty="0">
                <a:solidFill>
                  <a:srgbClr val="27AE60"/>
                </a:solidFill>
              </a:rPr>
              <a:t>24%</a:t>
            </a:r>
            <a:r>
              <a:rPr lang="en-US" sz="834" dirty="0">
                <a:solidFill>
                  <a:srgbClr val="2C3E50"/>
                </a:solidFill>
              </a:rPr>
              <a:t>. This performance is extraordinary for a government pension fund investment in real estate, significantly outpacing typical market returns across all risk categories from conservative (2%) to aggressive (12%).</a:t>
            </a:r>
            <a:endParaRPr lang="en-US" sz="834" dirty="0"/>
          </a:p>
        </p:txBody>
      </p:sp>
      <p:sp>
        <p:nvSpPr>
          <p:cNvPr id="32" name="Shape 29"/>
          <p:cNvSpPr/>
          <p:nvPr/>
        </p:nvSpPr>
        <p:spPr>
          <a:xfrm>
            <a:off x="4643438" y="2913338"/>
            <a:ext cx="3857625" cy="1576983"/>
          </a:xfrm>
          <a:prstGeom prst="rect">
            <a:avLst/>
          </a:prstGeom>
          <a:solidFill>
            <a:srgbClr val="FFFFFF"/>
          </a:solidFill>
          <a:ln/>
        </p:spPr>
        <p:txBody>
          <a:bodyPr/>
          <a:lstStyle/>
          <a:p>
            <a:endParaRPr lang="en-US"/>
          </a:p>
        </p:txBody>
      </p:sp>
      <p:sp>
        <p:nvSpPr>
          <p:cNvPr id="33" name="Shape 30"/>
          <p:cNvSpPr/>
          <p:nvPr/>
        </p:nvSpPr>
        <p:spPr>
          <a:xfrm>
            <a:off x="4643438" y="2913338"/>
            <a:ext cx="3857625" cy="21431"/>
          </a:xfrm>
          <a:prstGeom prst="rect">
            <a:avLst/>
          </a:prstGeom>
          <a:solidFill>
            <a:srgbClr val="1F4E78"/>
          </a:solidFill>
          <a:ln/>
        </p:spPr>
        <p:txBody>
          <a:bodyPr/>
          <a:lstStyle/>
          <a:p>
            <a:endParaRPr lang="en-US"/>
          </a:p>
        </p:txBody>
      </p:sp>
      <p:sp>
        <p:nvSpPr>
          <p:cNvPr id="34" name="Text 31"/>
          <p:cNvSpPr/>
          <p:nvPr/>
        </p:nvSpPr>
        <p:spPr>
          <a:xfrm>
            <a:off x="4750594" y="3020495"/>
            <a:ext cx="3643313"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Debt Offset Mechanism as Enabler</a:t>
            </a:r>
            <a:endParaRPr lang="en-US" sz="784" dirty="0"/>
          </a:p>
        </p:txBody>
      </p:sp>
      <p:sp>
        <p:nvSpPr>
          <p:cNvPr id="35" name="Text 32"/>
          <p:cNvSpPr/>
          <p:nvPr/>
        </p:nvSpPr>
        <p:spPr>
          <a:xfrm>
            <a:off x="4750594" y="3247309"/>
            <a:ext cx="3643313" cy="1114425"/>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This exceptional performance was enabled by the debt offset mechanism, which reduced SSB's effective purchase price to </a:t>
            </a:r>
            <a:r>
              <a:rPr lang="en-US" sz="987" b="1" dirty="0">
                <a:solidFill>
                  <a:srgbClr val="1F4E78"/>
                </a:solidFill>
              </a:rPr>
              <a:t>EC $3.10 per square foot</a:t>
            </a:r>
            <a:r>
              <a:rPr lang="en-US" sz="834" dirty="0">
                <a:solidFill>
                  <a:srgbClr val="2C3E50"/>
                </a:solidFill>
              </a:rPr>
              <a:t> — 70.7% below the 2010 valuation price of EC $10.59/sq ft. The EC $6.1M debt offset transformed what would have been a standard real estate investment into an exceptional value acquisition.</a:t>
            </a:r>
            <a:endParaRPr lang="en-US" sz="834" dirty="0"/>
          </a:p>
        </p:txBody>
      </p:sp>
      <p:sp>
        <p:nvSpPr>
          <p:cNvPr id="36" name="Shape 33"/>
          <p:cNvSpPr/>
          <p:nvPr/>
        </p:nvSpPr>
        <p:spPr>
          <a:xfrm>
            <a:off x="428625" y="4733209"/>
            <a:ext cx="8286750" cy="602921"/>
          </a:xfrm>
          <a:prstGeom prst="rect">
            <a:avLst/>
          </a:prstGeom>
          <a:solidFill>
            <a:srgbClr val="FFF9E6"/>
          </a:solidFill>
          <a:ln/>
        </p:spPr>
        <p:txBody>
          <a:bodyPr/>
          <a:lstStyle/>
          <a:p>
            <a:endParaRPr lang="en-US"/>
          </a:p>
        </p:txBody>
      </p:sp>
      <p:sp>
        <p:nvSpPr>
          <p:cNvPr id="37" name="Shape 34"/>
          <p:cNvSpPr/>
          <p:nvPr/>
        </p:nvSpPr>
        <p:spPr>
          <a:xfrm>
            <a:off x="428625" y="4733209"/>
            <a:ext cx="8286750" cy="28575"/>
          </a:xfrm>
          <a:prstGeom prst="rect">
            <a:avLst/>
          </a:prstGeom>
          <a:solidFill>
            <a:srgbClr val="FFC000"/>
          </a:solidFill>
          <a:ln/>
        </p:spPr>
        <p:txBody>
          <a:bodyPr/>
          <a:lstStyle/>
          <a:p>
            <a:endParaRPr lang="en-US"/>
          </a:p>
        </p:txBody>
      </p:sp>
      <p:sp>
        <p:nvSpPr>
          <p:cNvPr id="38" name="Text 35"/>
          <p:cNvSpPr/>
          <p:nvPr/>
        </p:nvSpPr>
        <p:spPr>
          <a:xfrm>
            <a:off x="607219" y="4840365"/>
            <a:ext cx="7929563" cy="360034"/>
          </a:xfrm>
          <a:prstGeom prst="rect">
            <a:avLst/>
          </a:prstGeom>
          <a:noFill/>
          <a:ln/>
        </p:spPr>
        <p:txBody>
          <a:bodyPr wrap="square" lIns="0" tIns="0" rIns="0" bIns="0" rtlCol="0" anchor="t">
            <a:spAutoFit/>
          </a:bodyPr>
          <a:lstStyle/>
          <a:p>
            <a:pPr marL="0" indent="0" algn="ctr">
              <a:lnSpc>
                <a:spcPts val="1400"/>
              </a:lnSpc>
              <a:buNone/>
            </a:pPr>
            <a:r>
              <a:rPr lang="en-US" sz="885" b="1" dirty="0">
                <a:solidFill>
                  <a:srgbClr val="2C3E50"/>
                </a:solidFill>
              </a:rPr>
              <a:t>Conclusion: SSB's investment success was directly proportional to policyholder losses. The lower the effective price paid by SSB, the less capital available for policyholder recovery from the EC $12M sale proceeds.</a:t>
            </a:r>
            <a:endParaRPr lang="en-US" sz="88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790484"/>
          </a:xfrm>
          <a:prstGeom prst="rect">
            <a:avLst/>
          </a:prstGeom>
        </p:spPr>
      </p:pic>
      <p:sp>
        <p:nvSpPr>
          <p:cNvPr id="3" name="Text 0"/>
          <p:cNvSpPr/>
          <p:nvPr/>
        </p:nvSpPr>
        <p:spPr>
          <a:xfrm>
            <a:off x="428625" y="350881"/>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Policyholder Loss Analysis: Immediate vs Total Losses</a:t>
            </a:r>
            <a:endParaRPr lang="en-US" sz="1808" dirty="0"/>
          </a:p>
        </p:txBody>
      </p:sp>
      <p:sp>
        <p:nvSpPr>
          <p:cNvPr id="4" name="Text 1"/>
          <p:cNvSpPr/>
          <p:nvPr/>
        </p:nvSpPr>
        <p:spPr>
          <a:xfrm>
            <a:off x="428625" y="788073"/>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Understanding the Full Magnitude of Value Transfer from Policyholders to SSB</a:t>
            </a:r>
            <a:endParaRPr lang="en-US" sz="942" dirty="0"/>
          </a:p>
        </p:txBody>
      </p:sp>
      <p:sp>
        <p:nvSpPr>
          <p:cNvPr id="5" name="Shape 2"/>
          <p:cNvSpPr/>
          <p:nvPr/>
        </p:nvSpPr>
        <p:spPr>
          <a:xfrm>
            <a:off x="428625" y="1091682"/>
            <a:ext cx="4071938" cy="3389709"/>
          </a:xfrm>
          <a:prstGeom prst="rect">
            <a:avLst/>
          </a:prstGeom>
          <a:solidFill>
            <a:srgbClr val="F8F9FA"/>
          </a:solidFill>
          <a:ln/>
        </p:spPr>
        <p:txBody>
          <a:bodyPr/>
          <a:lstStyle/>
          <a:p>
            <a:endParaRPr lang="en-US"/>
          </a:p>
        </p:txBody>
      </p:sp>
      <p:sp>
        <p:nvSpPr>
          <p:cNvPr id="6" name="Shape 3"/>
          <p:cNvSpPr/>
          <p:nvPr/>
        </p:nvSpPr>
        <p:spPr>
          <a:xfrm>
            <a:off x="428625" y="1091682"/>
            <a:ext cx="4071938" cy="35719"/>
          </a:xfrm>
          <a:prstGeom prst="rect">
            <a:avLst/>
          </a:prstGeom>
          <a:solidFill>
            <a:srgbClr val="E74C3C"/>
          </a:solidFill>
          <a:ln/>
        </p:spPr>
        <p:txBody>
          <a:bodyPr/>
          <a:lstStyle/>
          <a:p>
            <a:endParaRPr lang="en-US"/>
          </a:p>
        </p:txBody>
      </p:sp>
      <p:sp>
        <p:nvSpPr>
          <p:cNvPr id="7" name="Text 4"/>
          <p:cNvSpPr/>
          <p:nvPr/>
        </p:nvSpPr>
        <p:spPr>
          <a:xfrm>
            <a:off x="571500" y="1198838"/>
            <a:ext cx="3786188" cy="126802"/>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E74C3C"/>
                </a:solidFill>
              </a:rPr>
              <a:t>IMMEDIATE LOSSES (2013)</a:t>
            </a:r>
            <a:endParaRPr lang="en-US" sz="634" dirty="0"/>
          </a:p>
        </p:txBody>
      </p:sp>
      <p:sp>
        <p:nvSpPr>
          <p:cNvPr id="8" name="Text 5"/>
          <p:cNvSpPr/>
          <p:nvPr/>
        </p:nvSpPr>
        <p:spPr>
          <a:xfrm>
            <a:off x="571500" y="1397078"/>
            <a:ext cx="3786188"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Transaction-Related Losses</a:t>
            </a:r>
            <a:endParaRPr lang="en-US" sz="987" dirty="0"/>
          </a:p>
        </p:txBody>
      </p:sp>
      <p:sp>
        <p:nvSpPr>
          <p:cNvPr id="9" name="Text 6"/>
          <p:cNvSpPr/>
          <p:nvPr/>
        </p:nvSpPr>
        <p:spPr>
          <a:xfrm>
            <a:off x="571500" y="1718546"/>
            <a:ext cx="3068575"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2010 Property Valuation</a:t>
            </a:r>
            <a:endParaRPr lang="en-US" sz="634" dirty="0"/>
          </a:p>
        </p:txBody>
      </p:sp>
      <p:sp>
        <p:nvSpPr>
          <p:cNvPr id="10" name="Text 7"/>
          <p:cNvSpPr/>
          <p:nvPr/>
        </p:nvSpPr>
        <p:spPr>
          <a:xfrm>
            <a:off x="3640075" y="1718546"/>
            <a:ext cx="717612"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1F4E78"/>
                </a:solidFill>
              </a:rPr>
              <a:t>EC $18,500,000</a:t>
            </a:r>
            <a:endParaRPr lang="en-US" sz="683" dirty="0"/>
          </a:p>
        </p:txBody>
      </p:sp>
      <p:sp>
        <p:nvSpPr>
          <p:cNvPr id="11" name="Text 8"/>
          <p:cNvSpPr/>
          <p:nvPr/>
        </p:nvSpPr>
        <p:spPr>
          <a:xfrm>
            <a:off x="571500" y="1947146"/>
            <a:ext cx="3000766"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2013 Sale Price</a:t>
            </a:r>
            <a:endParaRPr lang="en-US" sz="634" dirty="0"/>
          </a:p>
        </p:txBody>
      </p:sp>
      <p:sp>
        <p:nvSpPr>
          <p:cNvPr id="12" name="Text 9"/>
          <p:cNvSpPr/>
          <p:nvPr/>
        </p:nvSpPr>
        <p:spPr>
          <a:xfrm>
            <a:off x="3745341" y="1947146"/>
            <a:ext cx="612347" cy="109710"/>
          </a:xfrm>
          <a:prstGeom prst="rect">
            <a:avLst/>
          </a:prstGeom>
          <a:noFill/>
          <a:ln/>
        </p:spPr>
        <p:txBody>
          <a:bodyPr wrap="none" lIns="0" tIns="0" rIns="0" bIns="0" rtlCol="0" anchor="t">
            <a:spAutoFit/>
          </a:bodyPr>
          <a:lstStyle/>
          <a:p>
            <a:pPr marL="0" indent="0" algn="r">
              <a:lnSpc>
                <a:spcPts val="900"/>
              </a:lnSpc>
              <a:buNone/>
            </a:pPr>
            <a:r>
              <a:rPr lang="en-US" sz="683" b="1" dirty="0"/>
              <a:t>(EC $12,000,000</a:t>
            </a:r>
            <a:r>
              <a:rPr lang="en-US" sz="683" b="1" dirty="0">
                <a:solidFill>
                  <a:srgbClr val="E74C3C"/>
                </a:solidFill>
              </a:rPr>
              <a:t>)</a:t>
            </a:r>
            <a:endParaRPr lang="en-US" sz="683" dirty="0"/>
          </a:p>
        </p:txBody>
      </p:sp>
      <p:sp>
        <p:nvSpPr>
          <p:cNvPr id="13" name="Text 10"/>
          <p:cNvSpPr/>
          <p:nvPr/>
        </p:nvSpPr>
        <p:spPr>
          <a:xfrm>
            <a:off x="571500" y="217574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Immediate Discount Loss</a:t>
            </a:r>
            <a:endParaRPr lang="en-US" sz="634" dirty="0"/>
          </a:p>
        </p:txBody>
      </p:sp>
      <p:sp>
        <p:nvSpPr>
          <p:cNvPr id="14" name="Text 11"/>
          <p:cNvSpPr/>
          <p:nvPr/>
        </p:nvSpPr>
        <p:spPr>
          <a:xfrm>
            <a:off x="3629471" y="217574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$6,500,000)</a:t>
            </a:r>
            <a:endParaRPr lang="en-US" sz="683" dirty="0"/>
          </a:p>
        </p:txBody>
      </p:sp>
      <p:sp>
        <p:nvSpPr>
          <p:cNvPr id="15" name="Text 12"/>
          <p:cNvSpPr/>
          <p:nvPr/>
        </p:nvSpPr>
        <p:spPr>
          <a:xfrm>
            <a:off x="571500" y="246149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SSB Debt Offset</a:t>
            </a:r>
            <a:endParaRPr lang="en-US" sz="634" dirty="0"/>
          </a:p>
        </p:txBody>
      </p:sp>
      <p:sp>
        <p:nvSpPr>
          <p:cNvPr id="16" name="Text 13"/>
          <p:cNvSpPr/>
          <p:nvPr/>
        </p:nvSpPr>
        <p:spPr>
          <a:xfrm>
            <a:off x="3629471" y="246149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$6,128,583)</a:t>
            </a:r>
            <a:endParaRPr lang="en-US" sz="683" dirty="0"/>
          </a:p>
        </p:txBody>
      </p:sp>
      <p:sp>
        <p:nvSpPr>
          <p:cNvPr id="17" name="Text 14"/>
          <p:cNvSpPr/>
          <p:nvPr/>
        </p:nvSpPr>
        <p:spPr>
          <a:xfrm>
            <a:off x="571500" y="2690096"/>
            <a:ext cx="3143696"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SSB Interest (50%)</a:t>
            </a:r>
            <a:endParaRPr lang="en-US" sz="634" dirty="0"/>
          </a:p>
        </p:txBody>
      </p:sp>
      <p:sp>
        <p:nvSpPr>
          <p:cNvPr id="18" name="Text 15"/>
          <p:cNvSpPr/>
          <p:nvPr/>
        </p:nvSpPr>
        <p:spPr>
          <a:xfrm>
            <a:off x="3715196" y="2690096"/>
            <a:ext cx="642491"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$451,784)</a:t>
            </a:r>
            <a:endParaRPr lang="en-US" sz="683" dirty="0"/>
          </a:p>
        </p:txBody>
      </p:sp>
      <p:sp>
        <p:nvSpPr>
          <p:cNvPr id="19" name="Text 16"/>
          <p:cNvSpPr/>
          <p:nvPr/>
        </p:nvSpPr>
        <p:spPr>
          <a:xfrm>
            <a:off x="571500" y="291869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Government Payments</a:t>
            </a:r>
            <a:endParaRPr lang="en-US" sz="634" dirty="0"/>
          </a:p>
        </p:txBody>
      </p:sp>
      <p:sp>
        <p:nvSpPr>
          <p:cNvPr id="20" name="Text 17"/>
          <p:cNvSpPr/>
          <p:nvPr/>
        </p:nvSpPr>
        <p:spPr>
          <a:xfrm>
            <a:off x="3629471" y="291869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$1,464,526)</a:t>
            </a:r>
            <a:endParaRPr lang="en-US" sz="683" dirty="0"/>
          </a:p>
        </p:txBody>
      </p:sp>
      <p:sp>
        <p:nvSpPr>
          <p:cNvPr id="21" name="Shape 18"/>
          <p:cNvSpPr/>
          <p:nvPr/>
        </p:nvSpPr>
        <p:spPr>
          <a:xfrm>
            <a:off x="571500" y="3161584"/>
            <a:ext cx="3786188" cy="326827"/>
          </a:xfrm>
          <a:prstGeom prst="rect">
            <a:avLst/>
          </a:prstGeom>
          <a:solidFill>
            <a:srgbClr val="FFFFFF"/>
          </a:solidFill>
          <a:ln/>
        </p:spPr>
        <p:txBody>
          <a:bodyPr/>
          <a:lstStyle/>
          <a:p>
            <a:endParaRPr lang="en-US"/>
          </a:p>
        </p:txBody>
      </p:sp>
      <p:sp>
        <p:nvSpPr>
          <p:cNvPr id="22" name="Shape 19"/>
          <p:cNvSpPr/>
          <p:nvPr/>
        </p:nvSpPr>
        <p:spPr>
          <a:xfrm>
            <a:off x="571500" y="3161584"/>
            <a:ext cx="3786188" cy="14288"/>
          </a:xfrm>
          <a:prstGeom prst="rect">
            <a:avLst/>
          </a:prstGeom>
          <a:solidFill>
            <a:srgbClr val="1F4E78"/>
          </a:solidFill>
          <a:ln/>
        </p:spPr>
        <p:txBody>
          <a:bodyPr/>
          <a:lstStyle/>
          <a:p>
            <a:endParaRPr lang="en-US"/>
          </a:p>
        </p:txBody>
      </p:sp>
      <p:sp>
        <p:nvSpPr>
          <p:cNvPr id="23" name="Shape 20"/>
          <p:cNvSpPr/>
          <p:nvPr/>
        </p:nvSpPr>
        <p:spPr>
          <a:xfrm>
            <a:off x="571500" y="3474123"/>
            <a:ext cx="3786188" cy="14288"/>
          </a:xfrm>
          <a:prstGeom prst="rect">
            <a:avLst/>
          </a:prstGeom>
          <a:solidFill>
            <a:srgbClr val="1F4E78"/>
          </a:solidFill>
          <a:ln/>
        </p:spPr>
        <p:txBody>
          <a:bodyPr/>
          <a:lstStyle/>
          <a:p>
            <a:endParaRPr lang="en-US"/>
          </a:p>
        </p:txBody>
      </p:sp>
      <p:sp>
        <p:nvSpPr>
          <p:cNvPr id="24" name="Text 21"/>
          <p:cNvSpPr/>
          <p:nvPr/>
        </p:nvSpPr>
        <p:spPr>
          <a:xfrm>
            <a:off x="571500" y="3233021"/>
            <a:ext cx="778083" cy="126802"/>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Total Deductions</a:t>
            </a:r>
            <a:endParaRPr lang="en-US" sz="634" dirty="0"/>
          </a:p>
        </p:txBody>
      </p:sp>
      <p:sp>
        <p:nvSpPr>
          <p:cNvPr id="25" name="Text 22"/>
          <p:cNvSpPr/>
          <p:nvPr/>
        </p:nvSpPr>
        <p:spPr>
          <a:xfrm>
            <a:off x="3460086" y="3233021"/>
            <a:ext cx="897601"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E74C3C"/>
                </a:solidFill>
              </a:rPr>
              <a:t>(EC $14,544,893)</a:t>
            </a:r>
            <a:endParaRPr lang="en-US" sz="784" dirty="0"/>
          </a:p>
        </p:txBody>
      </p:sp>
      <p:sp>
        <p:nvSpPr>
          <p:cNvPr id="26" name="Shape 23"/>
          <p:cNvSpPr/>
          <p:nvPr/>
        </p:nvSpPr>
        <p:spPr>
          <a:xfrm>
            <a:off x="571500" y="3545560"/>
            <a:ext cx="3786188" cy="764381"/>
          </a:xfrm>
          <a:prstGeom prst="rect">
            <a:avLst/>
          </a:prstGeom>
          <a:solidFill>
            <a:srgbClr val="FFFFFF"/>
          </a:solidFill>
          <a:ln/>
        </p:spPr>
        <p:txBody>
          <a:bodyPr/>
          <a:lstStyle/>
          <a:p>
            <a:endParaRPr lang="en-US"/>
          </a:p>
        </p:txBody>
      </p:sp>
      <p:sp>
        <p:nvSpPr>
          <p:cNvPr id="27" name="Shape 24"/>
          <p:cNvSpPr/>
          <p:nvPr/>
        </p:nvSpPr>
        <p:spPr>
          <a:xfrm>
            <a:off x="571500" y="3545560"/>
            <a:ext cx="3786188" cy="21431"/>
          </a:xfrm>
          <a:prstGeom prst="rect">
            <a:avLst/>
          </a:prstGeom>
          <a:solidFill>
            <a:srgbClr val="E74C3C"/>
          </a:solidFill>
          <a:ln/>
        </p:spPr>
        <p:txBody>
          <a:bodyPr/>
          <a:lstStyle/>
          <a:p>
            <a:endParaRPr lang="en-US"/>
          </a:p>
        </p:txBody>
      </p:sp>
      <p:sp>
        <p:nvSpPr>
          <p:cNvPr id="28" name="Text 25"/>
          <p:cNvSpPr/>
          <p:nvPr/>
        </p:nvSpPr>
        <p:spPr>
          <a:xfrm>
            <a:off x="657225" y="3631285"/>
            <a:ext cx="3614738" cy="107156"/>
          </a:xfrm>
          <a:prstGeom prst="rect">
            <a:avLst/>
          </a:prstGeom>
          <a:noFill/>
          <a:ln/>
        </p:spPr>
        <p:txBody>
          <a:bodyPr wrap="none" lIns="0" tIns="0" rIns="0" bIns="0" rtlCol="0" anchor="t">
            <a:spAutoFit/>
          </a:bodyPr>
          <a:lstStyle/>
          <a:p>
            <a:pPr marL="0" indent="0" algn="ctr">
              <a:lnSpc>
                <a:spcPts val="700"/>
              </a:lnSpc>
              <a:buNone/>
            </a:pPr>
            <a:r>
              <a:rPr lang="en-US" sz="534" b="1" dirty="0">
                <a:solidFill>
                  <a:srgbClr val="7F8C8D"/>
                </a:solidFill>
              </a:rPr>
              <a:t>Net to Policyholders</a:t>
            </a:r>
            <a:endParaRPr lang="en-US" sz="534" dirty="0"/>
          </a:p>
        </p:txBody>
      </p:sp>
      <p:sp>
        <p:nvSpPr>
          <p:cNvPr id="29" name="Text 26"/>
          <p:cNvSpPr/>
          <p:nvPr/>
        </p:nvSpPr>
        <p:spPr>
          <a:xfrm>
            <a:off x="657225" y="3781304"/>
            <a:ext cx="3614738" cy="242888"/>
          </a:xfrm>
          <a:prstGeom prst="rect">
            <a:avLst/>
          </a:prstGeom>
          <a:noFill/>
          <a:ln/>
        </p:spPr>
        <p:txBody>
          <a:bodyPr wrap="none" lIns="0" tIns="0" rIns="0" bIns="0" rtlCol="0" anchor="t">
            <a:spAutoFit/>
          </a:bodyPr>
          <a:lstStyle/>
          <a:p>
            <a:pPr marL="0" indent="0" algn="ctr">
              <a:lnSpc>
                <a:spcPts val="1900"/>
              </a:lnSpc>
              <a:buNone/>
            </a:pPr>
            <a:r>
              <a:rPr lang="en-US" sz="1705" b="1" dirty="0">
                <a:solidFill>
                  <a:srgbClr val="E74C3C"/>
                </a:solidFill>
              </a:rPr>
              <a:t>EC $3.96M</a:t>
            </a:r>
            <a:endParaRPr lang="en-US" sz="1705" dirty="0"/>
          </a:p>
        </p:txBody>
      </p:sp>
      <p:sp>
        <p:nvSpPr>
          <p:cNvPr id="30" name="Text 27"/>
          <p:cNvSpPr/>
          <p:nvPr/>
        </p:nvSpPr>
        <p:spPr>
          <a:xfrm>
            <a:off x="657225" y="4052767"/>
            <a:ext cx="3614738" cy="107156"/>
          </a:xfrm>
          <a:prstGeom prst="rect">
            <a:avLst/>
          </a:prstGeom>
          <a:noFill/>
          <a:ln/>
        </p:spPr>
        <p:txBody>
          <a:bodyPr wrap="none" lIns="0" tIns="0" rIns="0" bIns="0" rtlCol="0" anchor="t">
            <a:spAutoFit/>
          </a:bodyPr>
          <a:lstStyle/>
          <a:p>
            <a:pPr marL="0" indent="0" algn="ctr">
              <a:lnSpc>
                <a:spcPts val="700"/>
              </a:lnSpc>
              <a:buNone/>
            </a:pPr>
            <a:r>
              <a:rPr lang="en-US" sz="534" b="1" dirty="0">
                <a:solidFill>
                  <a:srgbClr val="E74C3C"/>
                </a:solidFill>
              </a:rPr>
              <a:t>21.4% Recovery</a:t>
            </a:r>
            <a:endParaRPr lang="en-US" sz="534" dirty="0"/>
          </a:p>
        </p:txBody>
      </p:sp>
      <p:sp>
        <p:nvSpPr>
          <p:cNvPr id="31" name="Shape 28"/>
          <p:cNvSpPr/>
          <p:nvPr/>
        </p:nvSpPr>
        <p:spPr>
          <a:xfrm>
            <a:off x="4643438" y="1091682"/>
            <a:ext cx="4071938" cy="3303984"/>
          </a:xfrm>
          <a:prstGeom prst="rect">
            <a:avLst/>
          </a:prstGeom>
          <a:solidFill>
            <a:srgbClr val="FCF3F2"/>
          </a:solidFill>
          <a:ln/>
        </p:spPr>
        <p:txBody>
          <a:bodyPr/>
          <a:lstStyle/>
          <a:p>
            <a:endParaRPr lang="en-US"/>
          </a:p>
        </p:txBody>
      </p:sp>
      <p:sp>
        <p:nvSpPr>
          <p:cNvPr id="32" name="Shape 29"/>
          <p:cNvSpPr/>
          <p:nvPr/>
        </p:nvSpPr>
        <p:spPr>
          <a:xfrm>
            <a:off x="4643438" y="1091682"/>
            <a:ext cx="4071938" cy="35719"/>
          </a:xfrm>
          <a:prstGeom prst="rect">
            <a:avLst/>
          </a:prstGeom>
          <a:solidFill>
            <a:srgbClr val="C0392B"/>
          </a:solidFill>
          <a:ln/>
        </p:spPr>
        <p:txBody>
          <a:bodyPr/>
          <a:lstStyle/>
          <a:p>
            <a:endParaRPr lang="en-US"/>
          </a:p>
        </p:txBody>
      </p:sp>
      <p:sp>
        <p:nvSpPr>
          <p:cNvPr id="33" name="Text 30"/>
          <p:cNvSpPr/>
          <p:nvPr/>
        </p:nvSpPr>
        <p:spPr>
          <a:xfrm>
            <a:off x="4786313" y="1198838"/>
            <a:ext cx="3786188" cy="126802"/>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C0392B"/>
                </a:solidFill>
              </a:rPr>
              <a:t>TOTAL LOSSES (2013-2025)</a:t>
            </a:r>
            <a:endParaRPr lang="en-US" sz="634" dirty="0"/>
          </a:p>
        </p:txBody>
      </p:sp>
      <p:sp>
        <p:nvSpPr>
          <p:cNvPr id="34" name="Text 31"/>
          <p:cNvSpPr/>
          <p:nvPr/>
        </p:nvSpPr>
        <p:spPr>
          <a:xfrm>
            <a:off x="4786313" y="1397078"/>
            <a:ext cx="3786188"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Full Value Transfer to SSB</a:t>
            </a:r>
            <a:endParaRPr lang="en-US" sz="987" dirty="0"/>
          </a:p>
        </p:txBody>
      </p:sp>
      <p:sp>
        <p:nvSpPr>
          <p:cNvPr id="35" name="Text 32"/>
          <p:cNvSpPr/>
          <p:nvPr/>
        </p:nvSpPr>
        <p:spPr>
          <a:xfrm>
            <a:off x="4786313" y="171854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Immediate Discount</a:t>
            </a:r>
            <a:endParaRPr lang="en-US" sz="634" dirty="0"/>
          </a:p>
        </p:txBody>
      </p:sp>
      <p:sp>
        <p:nvSpPr>
          <p:cNvPr id="36" name="Text 33"/>
          <p:cNvSpPr/>
          <p:nvPr/>
        </p:nvSpPr>
        <p:spPr>
          <a:xfrm>
            <a:off x="7844284" y="171854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$6,500,000)</a:t>
            </a:r>
            <a:endParaRPr lang="en-US" sz="683" dirty="0"/>
          </a:p>
        </p:txBody>
      </p:sp>
      <p:sp>
        <p:nvSpPr>
          <p:cNvPr id="37" name="Text 34"/>
          <p:cNvSpPr/>
          <p:nvPr/>
        </p:nvSpPr>
        <p:spPr>
          <a:xfrm>
            <a:off x="4786313" y="194714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SSB Debt Offset</a:t>
            </a:r>
            <a:endParaRPr lang="en-US" sz="634" dirty="0"/>
          </a:p>
        </p:txBody>
      </p:sp>
      <p:sp>
        <p:nvSpPr>
          <p:cNvPr id="38" name="Text 35"/>
          <p:cNvSpPr/>
          <p:nvPr/>
        </p:nvSpPr>
        <p:spPr>
          <a:xfrm>
            <a:off x="7844284" y="194714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$6,128,583)</a:t>
            </a:r>
            <a:endParaRPr lang="en-US" sz="683" dirty="0"/>
          </a:p>
        </p:txBody>
      </p:sp>
      <p:sp>
        <p:nvSpPr>
          <p:cNvPr id="39" name="Text 36"/>
          <p:cNvSpPr/>
          <p:nvPr/>
        </p:nvSpPr>
        <p:spPr>
          <a:xfrm>
            <a:off x="4786313" y="217574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SSB Lands Already Sold</a:t>
            </a:r>
            <a:endParaRPr lang="en-US" sz="634" dirty="0"/>
          </a:p>
        </p:txBody>
      </p:sp>
      <p:sp>
        <p:nvSpPr>
          <p:cNvPr id="40" name="Text 37"/>
          <p:cNvSpPr/>
          <p:nvPr/>
        </p:nvSpPr>
        <p:spPr>
          <a:xfrm>
            <a:off x="7844284" y="217574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$6,058,000)</a:t>
            </a:r>
            <a:endParaRPr lang="en-US" sz="683" dirty="0"/>
          </a:p>
        </p:txBody>
      </p:sp>
      <p:sp>
        <p:nvSpPr>
          <p:cNvPr id="41" name="Text 38"/>
          <p:cNvSpPr/>
          <p:nvPr/>
        </p:nvSpPr>
        <p:spPr>
          <a:xfrm>
            <a:off x="4786313" y="2404346"/>
            <a:ext cx="3000766"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SSB Remaining Land Potential</a:t>
            </a:r>
            <a:endParaRPr lang="en-US" sz="634" dirty="0"/>
          </a:p>
        </p:txBody>
      </p:sp>
      <p:sp>
        <p:nvSpPr>
          <p:cNvPr id="42" name="Text 39"/>
          <p:cNvSpPr/>
          <p:nvPr/>
        </p:nvSpPr>
        <p:spPr>
          <a:xfrm>
            <a:off x="7787078" y="2404346"/>
            <a:ext cx="785422"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$22,763,474)</a:t>
            </a:r>
            <a:endParaRPr lang="en-US" sz="683" dirty="0"/>
          </a:p>
        </p:txBody>
      </p:sp>
      <p:sp>
        <p:nvSpPr>
          <p:cNvPr id="43" name="Text 40"/>
          <p:cNvSpPr/>
          <p:nvPr/>
        </p:nvSpPr>
        <p:spPr>
          <a:xfrm>
            <a:off x="4786313" y="2632946"/>
            <a:ext cx="3057971" cy="135731"/>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Government Payments</a:t>
            </a:r>
            <a:endParaRPr lang="en-US" sz="634" dirty="0"/>
          </a:p>
        </p:txBody>
      </p:sp>
      <p:sp>
        <p:nvSpPr>
          <p:cNvPr id="44" name="Text 41"/>
          <p:cNvSpPr/>
          <p:nvPr/>
        </p:nvSpPr>
        <p:spPr>
          <a:xfrm>
            <a:off x="7844284" y="2632946"/>
            <a:ext cx="728216" cy="135731"/>
          </a:xfrm>
          <a:prstGeom prst="rect">
            <a:avLst/>
          </a:prstGeom>
          <a:noFill/>
          <a:ln/>
        </p:spPr>
        <p:txBody>
          <a:bodyPr wrap="none" lIns="0" tIns="0" rIns="0" bIns="0" rtlCol="0" anchor="t">
            <a:spAutoFit/>
          </a:bodyPr>
          <a:lstStyle/>
          <a:p>
            <a:pPr marL="0" indent="0" algn="r">
              <a:lnSpc>
                <a:spcPts val="900"/>
              </a:lnSpc>
              <a:buNone/>
            </a:pPr>
            <a:r>
              <a:rPr lang="en-US" sz="683" b="1" dirty="0">
                <a:solidFill>
                  <a:srgbClr val="E74C3C"/>
                </a:solidFill>
              </a:rPr>
              <a:t>(EC $1,464,526)</a:t>
            </a:r>
            <a:endParaRPr lang="en-US" sz="683" dirty="0"/>
          </a:p>
        </p:txBody>
      </p:sp>
      <p:sp>
        <p:nvSpPr>
          <p:cNvPr id="45" name="Shape 42"/>
          <p:cNvSpPr/>
          <p:nvPr/>
        </p:nvSpPr>
        <p:spPr>
          <a:xfrm>
            <a:off x="4786313" y="2875834"/>
            <a:ext cx="3786188" cy="326827"/>
          </a:xfrm>
          <a:prstGeom prst="rect">
            <a:avLst/>
          </a:prstGeom>
          <a:solidFill>
            <a:srgbClr val="FFFFFF"/>
          </a:solidFill>
          <a:ln/>
        </p:spPr>
        <p:txBody>
          <a:bodyPr/>
          <a:lstStyle/>
          <a:p>
            <a:endParaRPr lang="en-US"/>
          </a:p>
        </p:txBody>
      </p:sp>
      <p:sp>
        <p:nvSpPr>
          <p:cNvPr id="46" name="Shape 43"/>
          <p:cNvSpPr/>
          <p:nvPr/>
        </p:nvSpPr>
        <p:spPr>
          <a:xfrm>
            <a:off x="4786313" y="2875834"/>
            <a:ext cx="3786188" cy="14288"/>
          </a:xfrm>
          <a:prstGeom prst="rect">
            <a:avLst/>
          </a:prstGeom>
          <a:solidFill>
            <a:srgbClr val="1F4E78"/>
          </a:solidFill>
          <a:ln/>
        </p:spPr>
        <p:txBody>
          <a:bodyPr/>
          <a:lstStyle/>
          <a:p>
            <a:endParaRPr lang="en-US"/>
          </a:p>
        </p:txBody>
      </p:sp>
      <p:sp>
        <p:nvSpPr>
          <p:cNvPr id="47" name="Shape 44"/>
          <p:cNvSpPr/>
          <p:nvPr/>
        </p:nvSpPr>
        <p:spPr>
          <a:xfrm>
            <a:off x="4786313" y="3188373"/>
            <a:ext cx="3786188" cy="14288"/>
          </a:xfrm>
          <a:prstGeom prst="rect">
            <a:avLst/>
          </a:prstGeom>
          <a:solidFill>
            <a:srgbClr val="1F4E78"/>
          </a:solidFill>
          <a:ln/>
        </p:spPr>
        <p:txBody>
          <a:bodyPr/>
          <a:lstStyle/>
          <a:p>
            <a:endParaRPr lang="en-US"/>
          </a:p>
        </p:txBody>
      </p:sp>
      <p:sp>
        <p:nvSpPr>
          <p:cNvPr id="48" name="Text 45"/>
          <p:cNvSpPr/>
          <p:nvPr/>
        </p:nvSpPr>
        <p:spPr>
          <a:xfrm>
            <a:off x="4786313" y="2947271"/>
            <a:ext cx="922297" cy="126802"/>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2C3E50"/>
                </a:solidFill>
              </a:rPr>
              <a:t>Total Value Transfer</a:t>
            </a:r>
            <a:endParaRPr lang="en-US" sz="634" dirty="0"/>
          </a:p>
        </p:txBody>
      </p:sp>
      <p:sp>
        <p:nvSpPr>
          <p:cNvPr id="49" name="Text 46"/>
          <p:cNvSpPr/>
          <p:nvPr/>
        </p:nvSpPr>
        <p:spPr>
          <a:xfrm>
            <a:off x="7674899" y="2947271"/>
            <a:ext cx="897601"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E74C3C"/>
                </a:solidFill>
              </a:rPr>
              <a:t>(EC $42,914,583)</a:t>
            </a:r>
            <a:endParaRPr lang="en-US" sz="784" dirty="0"/>
          </a:p>
        </p:txBody>
      </p:sp>
      <p:sp>
        <p:nvSpPr>
          <p:cNvPr id="50" name="Shape 47"/>
          <p:cNvSpPr/>
          <p:nvPr/>
        </p:nvSpPr>
        <p:spPr>
          <a:xfrm>
            <a:off x="4786313" y="3259810"/>
            <a:ext cx="3786188" cy="764381"/>
          </a:xfrm>
          <a:prstGeom prst="rect">
            <a:avLst/>
          </a:prstGeom>
          <a:solidFill>
            <a:srgbClr val="FFFFFF"/>
          </a:solidFill>
          <a:ln/>
        </p:spPr>
        <p:txBody>
          <a:bodyPr/>
          <a:lstStyle/>
          <a:p>
            <a:endParaRPr lang="en-US"/>
          </a:p>
        </p:txBody>
      </p:sp>
      <p:sp>
        <p:nvSpPr>
          <p:cNvPr id="51" name="Shape 48"/>
          <p:cNvSpPr/>
          <p:nvPr/>
        </p:nvSpPr>
        <p:spPr>
          <a:xfrm>
            <a:off x="4786313" y="3259810"/>
            <a:ext cx="3786188" cy="21431"/>
          </a:xfrm>
          <a:prstGeom prst="rect">
            <a:avLst/>
          </a:prstGeom>
          <a:solidFill>
            <a:srgbClr val="C0392B"/>
          </a:solidFill>
          <a:ln/>
        </p:spPr>
        <p:txBody>
          <a:bodyPr/>
          <a:lstStyle/>
          <a:p>
            <a:endParaRPr lang="en-US"/>
          </a:p>
        </p:txBody>
      </p:sp>
      <p:sp>
        <p:nvSpPr>
          <p:cNvPr id="52" name="Text 49"/>
          <p:cNvSpPr/>
          <p:nvPr/>
        </p:nvSpPr>
        <p:spPr>
          <a:xfrm>
            <a:off x="4872038" y="3345535"/>
            <a:ext cx="3614738" cy="107156"/>
          </a:xfrm>
          <a:prstGeom prst="rect">
            <a:avLst/>
          </a:prstGeom>
          <a:noFill/>
          <a:ln/>
        </p:spPr>
        <p:txBody>
          <a:bodyPr wrap="none" lIns="0" tIns="0" rIns="0" bIns="0" rtlCol="0" anchor="t">
            <a:spAutoFit/>
          </a:bodyPr>
          <a:lstStyle/>
          <a:p>
            <a:pPr marL="0" indent="0" algn="ctr">
              <a:lnSpc>
                <a:spcPts val="700"/>
              </a:lnSpc>
              <a:buNone/>
            </a:pPr>
            <a:r>
              <a:rPr lang="en-US" sz="534" b="1" dirty="0">
                <a:solidFill>
                  <a:srgbClr val="7F8C8D"/>
                </a:solidFill>
              </a:rPr>
              <a:t>Net Recoverable</a:t>
            </a:r>
            <a:endParaRPr lang="en-US" sz="534" dirty="0"/>
          </a:p>
        </p:txBody>
      </p:sp>
      <p:sp>
        <p:nvSpPr>
          <p:cNvPr id="53" name="Text 50"/>
          <p:cNvSpPr/>
          <p:nvPr/>
        </p:nvSpPr>
        <p:spPr>
          <a:xfrm>
            <a:off x="6199308" y="3495554"/>
            <a:ext cx="960199" cy="243656"/>
          </a:xfrm>
          <a:prstGeom prst="rect">
            <a:avLst/>
          </a:prstGeom>
          <a:noFill/>
          <a:ln/>
        </p:spPr>
        <p:txBody>
          <a:bodyPr wrap="none" lIns="0" tIns="0" rIns="0" bIns="0" rtlCol="0" anchor="t">
            <a:spAutoFit/>
          </a:bodyPr>
          <a:lstStyle/>
          <a:p>
            <a:pPr marL="0" indent="0" algn="ctr">
              <a:lnSpc>
                <a:spcPts val="1900"/>
              </a:lnSpc>
              <a:buNone/>
            </a:pPr>
            <a:r>
              <a:rPr lang="en-US" sz="1705" b="1" dirty="0">
                <a:solidFill>
                  <a:srgbClr val="C0392B"/>
                </a:solidFill>
              </a:rPr>
              <a:t>EC $29.9M</a:t>
            </a:r>
            <a:endParaRPr lang="en-US" sz="1705" dirty="0"/>
          </a:p>
        </p:txBody>
      </p:sp>
      <p:sp>
        <p:nvSpPr>
          <p:cNvPr id="54" name="Text 51"/>
          <p:cNvSpPr/>
          <p:nvPr/>
        </p:nvSpPr>
        <p:spPr>
          <a:xfrm>
            <a:off x="4872038" y="3767017"/>
            <a:ext cx="3614738" cy="107156"/>
          </a:xfrm>
          <a:prstGeom prst="rect">
            <a:avLst/>
          </a:prstGeom>
          <a:noFill/>
          <a:ln/>
        </p:spPr>
        <p:txBody>
          <a:bodyPr wrap="none" lIns="0" tIns="0" rIns="0" bIns="0" rtlCol="0" anchor="t">
            <a:spAutoFit/>
          </a:bodyPr>
          <a:lstStyle/>
          <a:p>
            <a:pPr marL="0" indent="0" algn="ctr">
              <a:lnSpc>
                <a:spcPts val="700"/>
              </a:lnSpc>
              <a:buNone/>
            </a:pPr>
            <a:r>
              <a:rPr lang="en-US" sz="534" b="1" dirty="0">
                <a:solidFill>
                  <a:srgbClr val="C0392B"/>
                </a:solidFill>
              </a:rPr>
              <a:t>vs EC $3.96M Actual (13.2%)</a:t>
            </a:r>
            <a:endParaRPr lang="en-US" sz="534" dirty="0"/>
          </a:p>
        </p:txBody>
      </p:sp>
      <p:sp>
        <p:nvSpPr>
          <p:cNvPr id="55" name="Shape 52"/>
          <p:cNvSpPr/>
          <p:nvPr/>
        </p:nvSpPr>
        <p:spPr>
          <a:xfrm>
            <a:off x="428625" y="4524254"/>
            <a:ext cx="8286750" cy="1001911"/>
          </a:xfrm>
          <a:prstGeom prst="rect">
            <a:avLst/>
          </a:prstGeom>
          <a:solidFill>
            <a:srgbClr val="FCF3F2"/>
          </a:solidFill>
          <a:ln/>
        </p:spPr>
        <p:txBody>
          <a:bodyPr/>
          <a:lstStyle/>
          <a:p>
            <a:endParaRPr lang="en-US"/>
          </a:p>
        </p:txBody>
      </p:sp>
      <p:sp>
        <p:nvSpPr>
          <p:cNvPr id="56" name="Shape 53"/>
          <p:cNvSpPr/>
          <p:nvPr/>
        </p:nvSpPr>
        <p:spPr>
          <a:xfrm>
            <a:off x="428625" y="4524254"/>
            <a:ext cx="8286750" cy="35719"/>
          </a:xfrm>
          <a:prstGeom prst="rect">
            <a:avLst/>
          </a:prstGeom>
          <a:solidFill>
            <a:srgbClr val="E74C3C"/>
          </a:solidFill>
          <a:ln/>
        </p:spPr>
        <p:txBody>
          <a:bodyPr/>
          <a:lstStyle/>
          <a:p>
            <a:endParaRPr lang="en-US"/>
          </a:p>
        </p:txBody>
      </p:sp>
      <p:sp>
        <p:nvSpPr>
          <p:cNvPr id="57" name="Text 54"/>
          <p:cNvSpPr/>
          <p:nvPr/>
        </p:nvSpPr>
        <p:spPr>
          <a:xfrm>
            <a:off x="607219" y="4631410"/>
            <a:ext cx="7929563"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The Ongoing Nature of Policyholder Losses</a:t>
            </a:r>
            <a:endParaRPr lang="en-US" sz="784" dirty="0"/>
          </a:p>
        </p:txBody>
      </p:sp>
      <p:sp>
        <p:nvSpPr>
          <p:cNvPr id="58" name="Text 55"/>
          <p:cNvSpPr/>
          <p:nvPr/>
        </p:nvSpPr>
        <p:spPr>
          <a:xfrm>
            <a:off x="607219" y="4858224"/>
            <a:ext cx="7929563" cy="486736"/>
          </a:xfrm>
          <a:prstGeom prst="rect">
            <a:avLst/>
          </a:prstGeom>
          <a:noFill/>
          <a:ln/>
        </p:spPr>
        <p:txBody>
          <a:bodyPr wrap="square" lIns="0" tIns="0" rIns="0" bIns="0" rtlCol="0" anchor="t">
            <a:spAutoFit/>
          </a:bodyPr>
          <a:lstStyle/>
          <a:p>
            <a:pPr marL="0" indent="0" algn="l">
              <a:lnSpc>
                <a:spcPts val="1300"/>
              </a:lnSpc>
              <a:buNone/>
            </a:pPr>
            <a:r>
              <a:rPr lang="en-US" sz="780" dirty="0">
                <a:solidFill>
                  <a:srgbClr val="2C3E50"/>
                </a:solidFill>
              </a:rPr>
              <a:t>The original calculation of </a:t>
            </a:r>
            <a:r>
              <a:rPr lang="en-US" sz="834" b="1" dirty="0">
                <a:solidFill>
                  <a:srgbClr val="E74C3C"/>
                </a:solidFill>
              </a:rPr>
              <a:t>EC $14.5M</a:t>
            </a:r>
            <a:r>
              <a:rPr lang="en-US" sz="780" dirty="0">
                <a:solidFill>
                  <a:srgbClr val="2C3E50"/>
                </a:solidFill>
              </a:rPr>
              <a:t> in immediate losses (2013) only captured the transaction-related deductions. The revised calculation of </a:t>
            </a:r>
            <a:r>
              <a:rPr lang="en-US" sz="834" b="1" dirty="0">
                <a:solidFill>
                  <a:srgbClr val="E74C3C"/>
                </a:solidFill>
              </a:rPr>
              <a:t>EC $42.9M</a:t>
            </a:r>
            <a:r>
              <a:rPr lang="en-US" sz="780" dirty="0">
                <a:solidFill>
                  <a:srgbClr val="2C3E50"/>
                </a:solidFill>
              </a:rPr>
              <a:t> shows the </a:t>
            </a:r>
            <a:r>
              <a:rPr lang="en-US" sz="734" b="1" dirty="0">
                <a:solidFill>
                  <a:srgbClr val="2C3E50"/>
                </a:solidFill>
              </a:rPr>
              <a:t>full magnitude of value transfer</a:t>
            </a:r>
            <a:r>
              <a:rPr lang="en-US" sz="780" dirty="0">
                <a:solidFill>
                  <a:srgbClr val="2C3E50"/>
                </a:solidFill>
              </a:rPr>
              <a:t> by including SSB's realized land sales (EC $6.058M) and remaining land potential (EC $22.76M). This means policyholders received only </a:t>
            </a:r>
            <a:r>
              <a:rPr lang="en-US" sz="834" b="1" dirty="0">
                <a:solidFill>
                  <a:srgbClr val="E74C3C"/>
                </a:solidFill>
              </a:rPr>
              <a:t>EC $3.96M (13.2%)</a:t>
            </a:r>
            <a:r>
              <a:rPr lang="en-US" sz="780" dirty="0">
                <a:solidFill>
                  <a:srgbClr val="2C3E50"/>
                </a:solidFill>
              </a:rPr>
              <a:t> of the </a:t>
            </a:r>
            <a:r>
              <a:rPr lang="en-US" sz="834" b="1" dirty="0">
                <a:solidFill>
                  <a:srgbClr val="E74C3C"/>
                </a:solidFill>
              </a:rPr>
              <a:t>EC $42.9M</a:t>
            </a:r>
            <a:r>
              <a:rPr lang="en-US" sz="780" dirty="0">
                <a:solidFill>
                  <a:srgbClr val="2C3E50"/>
                </a:solidFill>
              </a:rPr>
              <a:t> they should have recovered, while SSB gained the remaining </a:t>
            </a:r>
            <a:r>
              <a:rPr lang="en-US" sz="834" b="1" dirty="0">
                <a:solidFill>
                  <a:srgbClr val="E74C3C"/>
                </a:solidFill>
              </a:rPr>
              <a:t>EC $37.9M (86.8%)</a:t>
            </a:r>
            <a:r>
              <a:rPr lang="en-US" sz="780" dirty="0">
                <a:solidFill>
                  <a:srgbClr val="2C3E50"/>
                </a:solidFill>
              </a:rPr>
              <a:t>.</a:t>
            </a:r>
            <a:endParaRPr lang="en-US" sz="7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6072299"/>
          </a:xfrm>
          <a:prstGeom prst="rect">
            <a:avLst/>
          </a:prstGeom>
        </p:spPr>
      </p:pic>
      <p:sp>
        <p:nvSpPr>
          <p:cNvPr id="3" name="Text 0"/>
          <p:cNvSpPr/>
          <p:nvPr/>
        </p:nvSpPr>
        <p:spPr>
          <a:xfrm>
            <a:off x="428625" y="386600"/>
            <a:ext cx="8286750" cy="617209"/>
          </a:xfrm>
          <a:prstGeom prst="rect">
            <a:avLst/>
          </a:prstGeom>
          <a:noFill/>
          <a:ln/>
        </p:spPr>
        <p:txBody>
          <a:bodyPr wrap="square" lIns="0" tIns="0" rIns="0" bIns="0" rtlCol="0" anchor="t">
            <a:spAutoFit/>
          </a:bodyPr>
          <a:lstStyle/>
          <a:p>
            <a:pPr marL="0" indent="0" algn="l">
              <a:lnSpc>
                <a:spcPts val="2400"/>
              </a:lnSpc>
              <a:buNone/>
            </a:pPr>
            <a:r>
              <a:rPr lang="en-US" sz="1808" b="1" dirty="0">
                <a:solidFill>
                  <a:srgbClr val="1F4E78"/>
                </a:solidFill>
              </a:rPr>
              <a:t>Payment Priority: Government and SSB Received 67% Before Policyholders</a:t>
            </a:r>
            <a:endParaRPr lang="en-US" sz="1808" dirty="0"/>
          </a:p>
        </p:txBody>
      </p:sp>
      <p:sp>
        <p:nvSpPr>
          <p:cNvPr id="4" name="Text 1"/>
          <p:cNvSpPr/>
          <p:nvPr/>
        </p:nvSpPr>
        <p:spPr>
          <a:xfrm>
            <a:off x="428625" y="1132396"/>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Distribution of EC $12,000,000 Sale Proceeds</a:t>
            </a:r>
            <a:endParaRPr lang="en-US" sz="942" dirty="0"/>
          </a:p>
        </p:txBody>
      </p:sp>
      <p:sp>
        <p:nvSpPr>
          <p:cNvPr id="5" name="Shape 2"/>
          <p:cNvSpPr/>
          <p:nvPr/>
        </p:nvSpPr>
        <p:spPr>
          <a:xfrm>
            <a:off x="428625" y="1450293"/>
            <a:ext cx="8286750" cy="814388"/>
          </a:xfrm>
          <a:prstGeom prst="rect">
            <a:avLst/>
          </a:prstGeom>
          <a:solidFill>
            <a:srgbClr val="F8F9FA"/>
          </a:solidFill>
          <a:ln/>
        </p:spPr>
        <p:txBody>
          <a:bodyPr/>
          <a:lstStyle/>
          <a:p>
            <a:endParaRPr lang="en-US"/>
          </a:p>
        </p:txBody>
      </p:sp>
      <p:sp>
        <p:nvSpPr>
          <p:cNvPr id="6" name="Shape 3"/>
          <p:cNvSpPr/>
          <p:nvPr/>
        </p:nvSpPr>
        <p:spPr>
          <a:xfrm>
            <a:off x="428625" y="1450293"/>
            <a:ext cx="42863" cy="814388"/>
          </a:xfrm>
          <a:prstGeom prst="rect">
            <a:avLst/>
          </a:prstGeom>
          <a:solidFill>
            <a:srgbClr val="1F4E78"/>
          </a:solidFill>
          <a:ln/>
        </p:spPr>
        <p:txBody>
          <a:bodyPr/>
          <a:lstStyle/>
          <a:p>
            <a:endParaRPr lang="en-US"/>
          </a:p>
        </p:txBody>
      </p:sp>
      <p:sp>
        <p:nvSpPr>
          <p:cNvPr id="7" name="Text 4"/>
          <p:cNvSpPr/>
          <p:nvPr/>
        </p:nvSpPr>
        <p:spPr>
          <a:xfrm>
            <a:off x="607219" y="1557449"/>
            <a:ext cx="7929563" cy="600075"/>
          </a:xfrm>
          <a:prstGeom prst="rect">
            <a:avLst/>
          </a:prstGeom>
          <a:noFill/>
          <a:ln/>
        </p:spPr>
        <p:txBody>
          <a:bodyPr wrap="square" lIns="0" tIns="0" rIns="0" bIns="0" rtlCol="0" anchor="t">
            <a:spAutoFit/>
          </a:bodyPr>
          <a:lstStyle/>
          <a:p>
            <a:pPr marL="0" indent="0" algn="l">
              <a:lnSpc>
                <a:spcPts val="1700"/>
              </a:lnSpc>
              <a:buNone/>
            </a:pPr>
            <a:r>
              <a:rPr lang="en-US" sz="987" b="1" dirty="0">
                <a:solidFill>
                  <a:srgbClr val="2C3E50"/>
                </a:solidFill>
              </a:rPr>
              <a:t>Of the EC $12M sale price, </a:t>
            </a:r>
            <a:r>
              <a:rPr lang="en-US" sz="1397" b="1" dirty="0">
                <a:solidFill>
                  <a:srgbClr val="E74C3C"/>
                </a:solidFill>
              </a:rPr>
              <a:t>only 33%</a:t>
            </a:r>
            <a:r>
              <a:rPr lang="en-US" sz="987" b="1" dirty="0">
                <a:solidFill>
                  <a:srgbClr val="2C3E50"/>
                </a:solidFill>
              </a:rPr>
              <a:t> reached CLICO policyholders who owned the asset. SSB and government received </a:t>
            </a:r>
            <a:r>
              <a:rPr lang="en-US" sz="1397" b="1" dirty="0">
                <a:solidFill>
                  <a:srgbClr val="E74C3C"/>
                </a:solidFill>
              </a:rPr>
              <a:t>67%</a:t>
            </a:r>
            <a:r>
              <a:rPr lang="en-US" sz="987" b="1" dirty="0">
                <a:solidFill>
                  <a:srgbClr val="2C3E50"/>
                </a:solidFill>
              </a:rPr>
              <a:t> through debt offsets and statutory payments.</a:t>
            </a:r>
            <a:endParaRPr lang="en-US" sz="987" dirty="0"/>
          </a:p>
        </p:txBody>
      </p:sp>
      <p:sp>
        <p:nvSpPr>
          <p:cNvPr id="8" name="Shape 5"/>
          <p:cNvSpPr/>
          <p:nvPr/>
        </p:nvSpPr>
        <p:spPr>
          <a:xfrm>
            <a:off x="428625" y="2478993"/>
            <a:ext cx="3702946" cy="1112639"/>
          </a:xfrm>
          <a:prstGeom prst="rect">
            <a:avLst/>
          </a:prstGeom>
          <a:solidFill>
            <a:srgbClr val="27AE60"/>
          </a:solidFill>
          <a:ln/>
        </p:spPr>
        <p:txBody>
          <a:bodyPr/>
          <a:lstStyle/>
          <a:p>
            <a:endParaRPr lang="en-US"/>
          </a:p>
        </p:txBody>
      </p:sp>
      <p:sp>
        <p:nvSpPr>
          <p:cNvPr id="9" name="Shape 6"/>
          <p:cNvSpPr/>
          <p:nvPr/>
        </p:nvSpPr>
        <p:spPr>
          <a:xfrm>
            <a:off x="4117284" y="2478993"/>
            <a:ext cx="14288" cy="1112639"/>
          </a:xfrm>
          <a:prstGeom prst="rect">
            <a:avLst/>
          </a:prstGeom>
          <a:solidFill>
            <a:srgbClr val="FFFFFF"/>
          </a:solidFill>
          <a:ln/>
        </p:spPr>
        <p:txBody>
          <a:bodyPr/>
          <a:lstStyle/>
          <a:p>
            <a:endParaRPr lang="en-US"/>
          </a:p>
        </p:txBody>
      </p:sp>
      <p:sp>
        <p:nvSpPr>
          <p:cNvPr id="10" name="Text 7"/>
          <p:cNvSpPr/>
          <p:nvPr/>
        </p:nvSpPr>
        <p:spPr>
          <a:xfrm>
            <a:off x="1859691" y="2715630"/>
            <a:ext cx="834117"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FFFFFF"/>
                </a:solidFill>
              </a:rPr>
              <a:t>SSB Debt Offset</a:t>
            </a:r>
            <a:endParaRPr lang="en-US" sz="734" dirty="0"/>
          </a:p>
        </p:txBody>
      </p:sp>
      <p:sp>
        <p:nvSpPr>
          <p:cNvPr id="11" name="Text 8"/>
          <p:cNvSpPr/>
          <p:nvPr/>
        </p:nvSpPr>
        <p:spPr>
          <a:xfrm>
            <a:off x="1986493" y="2904939"/>
            <a:ext cx="580485" cy="273248"/>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FFFFFF"/>
                </a:solidFill>
              </a:rPr>
              <a:t>51.1%</a:t>
            </a:r>
            <a:endParaRPr lang="en-US" sz="1397" dirty="0"/>
          </a:p>
        </p:txBody>
      </p:sp>
      <p:sp>
        <p:nvSpPr>
          <p:cNvPr id="12" name="Text 9"/>
          <p:cNvSpPr/>
          <p:nvPr/>
        </p:nvSpPr>
        <p:spPr>
          <a:xfrm>
            <a:off x="1901828" y="3199619"/>
            <a:ext cx="749815" cy="15537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FFFFFF"/>
                </a:solidFill>
              </a:rPr>
              <a:t>EC $6,128,583</a:t>
            </a:r>
            <a:endParaRPr lang="en-US" sz="834" dirty="0"/>
          </a:p>
        </p:txBody>
      </p:sp>
      <p:sp>
        <p:nvSpPr>
          <p:cNvPr id="13" name="Shape 10"/>
          <p:cNvSpPr/>
          <p:nvPr/>
        </p:nvSpPr>
        <p:spPr>
          <a:xfrm>
            <a:off x="4124874" y="2478993"/>
            <a:ext cx="500621" cy="1112639"/>
          </a:xfrm>
          <a:prstGeom prst="rect">
            <a:avLst/>
          </a:prstGeom>
          <a:solidFill>
            <a:srgbClr val="52BE80"/>
          </a:solidFill>
          <a:ln/>
        </p:spPr>
        <p:txBody>
          <a:bodyPr/>
          <a:lstStyle/>
          <a:p>
            <a:endParaRPr lang="en-US"/>
          </a:p>
        </p:txBody>
      </p:sp>
      <p:sp>
        <p:nvSpPr>
          <p:cNvPr id="14" name="Shape 11"/>
          <p:cNvSpPr/>
          <p:nvPr/>
        </p:nvSpPr>
        <p:spPr>
          <a:xfrm>
            <a:off x="4611207" y="2478993"/>
            <a:ext cx="14288" cy="1112639"/>
          </a:xfrm>
          <a:prstGeom prst="rect">
            <a:avLst/>
          </a:prstGeom>
          <a:solidFill>
            <a:srgbClr val="FFFFFF"/>
          </a:solidFill>
          <a:ln/>
        </p:spPr>
        <p:txBody>
          <a:bodyPr/>
          <a:lstStyle/>
          <a:p>
            <a:endParaRPr lang="en-US"/>
          </a:p>
        </p:txBody>
      </p:sp>
      <p:sp>
        <p:nvSpPr>
          <p:cNvPr id="15" name="Text 12"/>
          <p:cNvSpPr/>
          <p:nvPr/>
        </p:nvSpPr>
        <p:spPr>
          <a:xfrm>
            <a:off x="4159895" y="2564718"/>
            <a:ext cx="431527" cy="292894"/>
          </a:xfrm>
          <a:prstGeom prst="rect">
            <a:avLst/>
          </a:prstGeom>
          <a:noFill/>
          <a:ln/>
        </p:spPr>
        <p:txBody>
          <a:bodyPr wrap="square" lIns="0" tIns="0" rIns="0" bIns="0" rtlCol="0" anchor="t">
            <a:spAutoFit/>
          </a:bodyPr>
          <a:lstStyle/>
          <a:p>
            <a:pPr marL="0" indent="0" algn="ctr">
              <a:lnSpc>
                <a:spcPts val="1000"/>
              </a:lnSpc>
              <a:buNone/>
            </a:pPr>
            <a:r>
              <a:rPr lang="en-US" sz="734" b="1" dirty="0">
                <a:solidFill>
                  <a:srgbClr val="FFFFFF"/>
                </a:solidFill>
              </a:rPr>
              <a:t>SSB Interest</a:t>
            </a:r>
            <a:endParaRPr lang="en-US" sz="734" dirty="0"/>
          </a:p>
        </p:txBody>
      </p:sp>
      <p:sp>
        <p:nvSpPr>
          <p:cNvPr id="16" name="Text 13"/>
          <p:cNvSpPr/>
          <p:nvPr/>
        </p:nvSpPr>
        <p:spPr>
          <a:xfrm>
            <a:off x="4142622" y="2900474"/>
            <a:ext cx="466074" cy="273248"/>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FFFFFF"/>
                </a:solidFill>
              </a:rPr>
              <a:t>3.8%</a:t>
            </a:r>
            <a:endParaRPr lang="en-US" sz="1397" dirty="0"/>
          </a:p>
        </p:txBody>
      </p:sp>
      <p:sp>
        <p:nvSpPr>
          <p:cNvPr id="17" name="Text 14"/>
          <p:cNvSpPr/>
          <p:nvPr/>
        </p:nvSpPr>
        <p:spPr>
          <a:xfrm>
            <a:off x="4131515" y="3195154"/>
            <a:ext cx="488314" cy="310753"/>
          </a:xfrm>
          <a:prstGeom prst="rect">
            <a:avLst/>
          </a:prstGeom>
          <a:noFill/>
          <a:ln/>
        </p:spPr>
        <p:txBody>
          <a:bodyPr wrap="square" lIns="0" tIns="0" rIns="0" bIns="0" rtlCol="0" anchor="t">
            <a:spAutoFit/>
          </a:bodyPr>
          <a:lstStyle/>
          <a:p>
            <a:pPr marL="0" indent="0" algn="l">
              <a:lnSpc>
                <a:spcPts val="1100"/>
              </a:lnSpc>
              <a:buNone/>
            </a:pPr>
            <a:r>
              <a:rPr lang="en-US" sz="834" dirty="0">
                <a:solidFill>
                  <a:srgbClr val="FFFFFF"/>
                </a:solidFill>
              </a:rPr>
              <a:t>EC $451,784</a:t>
            </a:r>
            <a:endParaRPr lang="en-US" sz="834" dirty="0"/>
          </a:p>
        </p:txBody>
      </p:sp>
      <p:sp>
        <p:nvSpPr>
          <p:cNvPr id="18" name="Shape 15"/>
          <p:cNvSpPr/>
          <p:nvPr/>
        </p:nvSpPr>
        <p:spPr>
          <a:xfrm>
            <a:off x="4618825" y="2478993"/>
            <a:ext cx="1015278" cy="1112639"/>
          </a:xfrm>
          <a:prstGeom prst="rect">
            <a:avLst/>
          </a:prstGeom>
          <a:solidFill>
            <a:srgbClr val="95A5A6"/>
          </a:solidFill>
          <a:ln/>
        </p:spPr>
        <p:txBody>
          <a:bodyPr/>
          <a:lstStyle/>
          <a:p>
            <a:endParaRPr lang="en-US"/>
          </a:p>
        </p:txBody>
      </p:sp>
      <p:sp>
        <p:nvSpPr>
          <p:cNvPr id="19" name="Shape 16"/>
          <p:cNvSpPr/>
          <p:nvPr/>
        </p:nvSpPr>
        <p:spPr>
          <a:xfrm>
            <a:off x="5619815" y="2478993"/>
            <a:ext cx="14288" cy="1112639"/>
          </a:xfrm>
          <a:prstGeom prst="rect">
            <a:avLst/>
          </a:prstGeom>
          <a:solidFill>
            <a:srgbClr val="FFFFFF"/>
          </a:solidFill>
          <a:ln/>
        </p:spPr>
        <p:txBody>
          <a:bodyPr/>
          <a:lstStyle/>
          <a:p>
            <a:endParaRPr lang="en-US"/>
          </a:p>
        </p:txBody>
      </p:sp>
      <p:sp>
        <p:nvSpPr>
          <p:cNvPr id="20" name="Text 17"/>
          <p:cNvSpPr/>
          <p:nvPr/>
        </p:nvSpPr>
        <p:spPr>
          <a:xfrm>
            <a:off x="4736809" y="2715630"/>
            <a:ext cx="781934"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FFFFFF"/>
                </a:solidFill>
              </a:rPr>
              <a:t>Gov Stamp Tax</a:t>
            </a:r>
            <a:endParaRPr lang="en-US" sz="734" dirty="0"/>
          </a:p>
        </p:txBody>
      </p:sp>
      <p:sp>
        <p:nvSpPr>
          <p:cNvPr id="21" name="Text 18"/>
          <p:cNvSpPr/>
          <p:nvPr/>
        </p:nvSpPr>
        <p:spPr>
          <a:xfrm>
            <a:off x="4837547" y="2904939"/>
            <a:ext cx="580485" cy="273248"/>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FFFFFF"/>
                </a:solidFill>
              </a:rPr>
              <a:t>12.0%</a:t>
            </a:r>
            <a:endParaRPr lang="en-US" sz="1397" dirty="0"/>
          </a:p>
        </p:txBody>
      </p:sp>
      <p:sp>
        <p:nvSpPr>
          <p:cNvPr id="22" name="Text 19"/>
          <p:cNvSpPr/>
          <p:nvPr/>
        </p:nvSpPr>
        <p:spPr>
          <a:xfrm>
            <a:off x="4752882" y="3199619"/>
            <a:ext cx="749815" cy="15537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FFFFFF"/>
                </a:solidFill>
              </a:rPr>
              <a:t>EC $1,440,000</a:t>
            </a:r>
            <a:endParaRPr lang="en-US" sz="834" dirty="0"/>
          </a:p>
        </p:txBody>
      </p:sp>
      <p:sp>
        <p:nvSpPr>
          <p:cNvPr id="23" name="Shape 20"/>
          <p:cNvSpPr/>
          <p:nvPr/>
        </p:nvSpPr>
        <p:spPr>
          <a:xfrm>
            <a:off x="5629163" y="2478993"/>
            <a:ext cx="614363" cy="1112639"/>
          </a:xfrm>
          <a:prstGeom prst="rect">
            <a:avLst/>
          </a:prstGeom>
          <a:solidFill>
            <a:srgbClr val="BDC3C7"/>
          </a:solidFill>
          <a:ln/>
        </p:spPr>
        <p:txBody>
          <a:bodyPr/>
          <a:lstStyle/>
          <a:p>
            <a:endParaRPr lang="en-US"/>
          </a:p>
        </p:txBody>
      </p:sp>
      <p:sp>
        <p:nvSpPr>
          <p:cNvPr id="24" name="Shape 21"/>
          <p:cNvSpPr/>
          <p:nvPr/>
        </p:nvSpPr>
        <p:spPr>
          <a:xfrm>
            <a:off x="6229238" y="2478993"/>
            <a:ext cx="14288" cy="1112639"/>
          </a:xfrm>
          <a:prstGeom prst="rect">
            <a:avLst/>
          </a:prstGeom>
          <a:solidFill>
            <a:srgbClr val="FFFFFF"/>
          </a:solidFill>
          <a:ln/>
        </p:spPr>
        <p:txBody>
          <a:bodyPr/>
          <a:lstStyle/>
          <a:p>
            <a:endParaRPr lang="en-US"/>
          </a:p>
        </p:txBody>
      </p:sp>
      <p:sp>
        <p:nvSpPr>
          <p:cNvPr id="25" name="Text 22"/>
          <p:cNvSpPr/>
          <p:nvPr/>
        </p:nvSpPr>
        <p:spPr>
          <a:xfrm>
            <a:off x="5724265" y="2653122"/>
            <a:ext cx="428625" cy="232172"/>
          </a:xfrm>
          <a:prstGeom prst="rect">
            <a:avLst/>
          </a:prstGeom>
          <a:noFill/>
          <a:ln/>
        </p:spPr>
        <p:txBody>
          <a:bodyPr wrap="square" lIns="0" tIns="0" rIns="0" bIns="0" rtlCol="0" anchor="t">
            <a:spAutoFit/>
          </a:bodyPr>
          <a:lstStyle/>
          <a:p>
            <a:pPr marL="0" indent="0" algn="ctr">
              <a:lnSpc>
                <a:spcPts val="800"/>
              </a:lnSpc>
              <a:buNone/>
            </a:pPr>
            <a:r>
              <a:rPr lang="en-US" sz="584" b="1" dirty="0">
                <a:solidFill>
                  <a:srgbClr val="FFFFFF"/>
                </a:solidFill>
              </a:rPr>
              <a:t>Gov Other</a:t>
            </a:r>
            <a:endParaRPr lang="en-US" sz="584" dirty="0"/>
          </a:p>
        </p:txBody>
      </p:sp>
      <p:sp>
        <p:nvSpPr>
          <p:cNvPr id="26" name="Text 23"/>
          <p:cNvSpPr/>
          <p:nvPr/>
        </p:nvSpPr>
        <p:spPr>
          <a:xfrm>
            <a:off x="5755463" y="2928156"/>
            <a:ext cx="366201" cy="214313"/>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FFFFFF"/>
                </a:solidFill>
              </a:rPr>
              <a:t>0.2%</a:t>
            </a:r>
            <a:endParaRPr lang="en-US" sz="1090" dirty="0"/>
          </a:p>
        </p:txBody>
      </p:sp>
      <p:sp>
        <p:nvSpPr>
          <p:cNvPr id="27" name="Text 24"/>
          <p:cNvSpPr/>
          <p:nvPr/>
        </p:nvSpPr>
        <p:spPr>
          <a:xfrm>
            <a:off x="5724265" y="3163900"/>
            <a:ext cx="428625" cy="253603"/>
          </a:xfrm>
          <a:prstGeom prst="rect">
            <a:avLst/>
          </a:prstGeom>
          <a:noFill/>
          <a:ln/>
        </p:spPr>
        <p:txBody>
          <a:bodyPr wrap="square" lIns="0" tIns="0" rIns="0" bIns="0" rtlCol="0" anchor="t">
            <a:spAutoFit/>
          </a:bodyPr>
          <a:lstStyle/>
          <a:p>
            <a:pPr marL="0" indent="0" algn="l">
              <a:lnSpc>
                <a:spcPts val="900"/>
              </a:lnSpc>
              <a:buNone/>
            </a:pPr>
            <a:r>
              <a:rPr lang="en-US" sz="674" dirty="0">
                <a:solidFill>
                  <a:srgbClr val="FFFFFF"/>
                </a:solidFill>
              </a:rPr>
              <a:t>EC $24,526</a:t>
            </a:r>
            <a:endParaRPr lang="en-US" sz="674" dirty="0"/>
          </a:p>
        </p:txBody>
      </p:sp>
      <p:sp>
        <p:nvSpPr>
          <p:cNvPr id="28" name="Shape 25"/>
          <p:cNvSpPr/>
          <p:nvPr/>
        </p:nvSpPr>
        <p:spPr>
          <a:xfrm>
            <a:off x="6238615" y="2478993"/>
            <a:ext cx="2476733" cy="1112639"/>
          </a:xfrm>
          <a:prstGeom prst="rect">
            <a:avLst/>
          </a:prstGeom>
          <a:solidFill>
            <a:srgbClr val="E74C3C"/>
          </a:solidFill>
          <a:ln/>
        </p:spPr>
        <p:txBody>
          <a:bodyPr/>
          <a:lstStyle/>
          <a:p>
            <a:endParaRPr lang="en-US"/>
          </a:p>
        </p:txBody>
      </p:sp>
      <p:sp>
        <p:nvSpPr>
          <p:cNvPr id="29" name="Shape 26"/>
          <p:cNvSpPr/>
          <p:nvPr/>
        </p:nvSpPr>
        <p:spPr>
          <a:xfrm>
            <a:off x="8701060" y="2478993"/>
            <a:ext cx="14288" cy="1112639"/>
          </a:xfrm>
          <a:prstGeom prst="rect">
            <a:avLst/>
          </a:prstGeom>
          <a:solidFill>
            <a:srgbClr val="FFFFFF"/>
          </a:solidFill>
          <a:ln/>
        </p:spPr>
        <p:txBody>
          <a:bodyPr/>
          <a:lstStyle/>
          <a:p>
            <a:endParaRPr lang="en-US"/>
          </a:p>
        </p:txBody>
      </p:sp>
      <p:sp>
        <p:nvSpPr>
          <p:cNvPr id="30" name="Text 27"/>
          <p:cNvSpPr/>
          <p:nvPr/>
        </p:nvSpPr>
        <p:spPr>
          <a:xfrm>
            <a:off x="6948022" y="2715630"/>
            <a:ext cx="1067293"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FFFFFF"/>
                </a:solidFill>
              </a:rPr>
              <a:t>CLICO Policyholders</a:t>
            </a:r>
            <a:endParaRPr lang="en-US" sz="734" dirty="0"/>
          </a:p>
        </p:txBody>
      </p:sp>
      <p:sp>
        <p:nvSpPr>
          <p:cNvPr id="31" name="Text 28"/>
          <p:cNvSpPr/>
          <p:nvPr/>
        </p:nvSpPr>
        <p:spPr>
          <a:xfrm>
            <a:off x="7191412" y="2904939"/>
            <a:ext cx="580485" cy="273248"/>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FFFFFF"/>
                </a:solidFill>
              </a:rPr>
              <a:t>33.0%</a:t>
            </a:r>
            <a:endParaRPr lang="en-US" sz="1397" dirty="0"/>
          </a:p>
        </p:txBody>
      </p:sp>
      <p:sp>
        <p:nvSpPr>
          <p:cNvPr id="32" name="Text 29"/>
          <p:cNvSpPr/>
          <p:nvPr/>
        </p:nvSpPr>
        <p:spPr>
          <a:xfrm>
            <a:off x="7106748" y="3199619"/>
            <a:ext cx="749815" cy="15537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FFFFFF"/>
                </a:solidFill>
              </a:rPr>
              <a:t>EC $3,955,107</a:t>
            </a:r>
            <a:endParaRPr lang="en-US" sz="834" dirty="0"/>
          </a:p>
        </p:txBody>
      </p:sp>
      <p:sp>
        <p:nvSpPr>
          <p:cNvPr id="33" name="Shape 30"/>
          <p:cNvSpPr/>
          <p:nvPr/>
        </p:nvSpPr>
        <p:spPr>
          <a:xfrm>
            <a:off x="428625" y="3734507"/>
            <a:ext cx="2576522" cy="276820"/>
          </a:xfrm>
          <a:prstGeom prst="rect">
            <a:avLst/>
          </a:prstGeom>
          <a:solidFill>
            <a:srgbClr val="1F4E78"/>
          </a:solidFill>
          <a:ln/>
        </p:spPr>
        <p:txBody>
          <a:bodyPr/>
          <a:lstStyle/>
          <a:p>
            <a:endParaRPr lang="en-US"/>
          </a:p>
        </p:txBody>
      </p:sp>
      <p:sp>
        <p:nvSpPr>
          <p:cNvPr id="34" name="Text 31"/>
          <p:cNvSpPr/>
          <p:nvPr/>
        </p:nvSpPr>
        <p:spPr>
          <a:xfrm>
            <a:off x="428625" y="3734507"/>
            <a:ext cx="2576522" cy="276820"/>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FFFFFF"/>
                </a:solidFill>
              </a:rPr>
              <a:t>Recipient</a:t>
            </a:r>
            <a:endParaRPr lang="en-US" sz="784" dirty="0"/>
          </a:p>
        </p:txBody>
      </p:sp>
      <p:sp>
        <p:nvSpPr>
          <p:cNvPr id="35" name="Shape 32"/>
          <p:cNvSpPr/>
          <p:nvPr/>
        </p:nvSpPr>
        <p:spPr>
          <a:xfrm>
            <a:off x="3005147" y="3734507"/>
            <a:ext cx="1354271" cy="276820"/>
          </a:xfrm>
          <a:prstGeom prst="rect">
            <a:avLst/>
          </a:prstGeom>
          <a:solidFill>
            <a:srgbClr val="1F4E78"/>
          </a:solidFill>
          <a:ln/>
        </p:spPr>
        <p:txBody>
          <a:bodyPr/>
          <a:lstStyle/>
          <a:p>
            <a:endParaRPr lang="en-US"/>
          </a:p>
        </p:txBody>
      </p:sp>
      <p:sp>
        <p:nvSpPr>
          <p:cNvPr id="36" name="Text 33"/>
          <p:cNvSpPr/>
          <p:nvPr/>
        </p:nvSpPr>
        <p:spPr>
          <a:xfrm>
            <a:off x="3005147" y="3734507"/>
            <a:ext cx="1354271" cy="276820"/>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FFFFFF"/>
                </a:solidFill>
              </a:rPr>
              <a:t>Amount (EC$)</a:t>
            </a:r>
            <a:endParaRPr lang="en-US" sz="784" dirty="0"/>
          </a:p>
        </p:txBody>
      </p:sp>
      <p:sp>
        <p:nvSpPr>
          <p:cNvPr id="37" name="Shape 34"/>
          <p:cNvSpPr/>
          <p:nvPr/>
        </p:nvSpPr>
        <p:spPr>
          <a:xfrm>
            <a:off x="4359418" y="3734507"/>
            <a:ext cx="1014999" cy="276820"/>
          </a:xfrm>
          <a:prstGeom prst="rect">
            <a:avLst/>
          </a:prstGeom>
          <a:solidFill>
            <a:srgbClr val="1F4E78"/>
          </a:solidFill>
          <a:ln/>
        </p:spPr>
        <p:txBody>
          <a:bodyPr/>
          <a:lstStyle/>
          <a:p>
            <a:endParaRPr lang="en-US"/>
          </a:p>
        </p:txBody>
      </p:sp>
      <p:sp>
        <p:nvSpPr>
          <p:cNvPr id="38" name="Text 35"/>
          <p:cNvSpPr/>
          <p:nvPr/>
        </p:nvSpPr>
        <p:spPr>
          <a:xfrm>
            <a:off x="4359418" y="3734507"/>
            <a:ext cx="1014999" cy="276820"/>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FFFFFF"/>
                </a:solidFill>
              </a:rPr>
              <a:t>% of Sale</a:t>
            </a:r>
            <a:endParaRPr lang="en-US" sz="784" dirty="0"/>
          </a:p>
        </p:txBody>
      </p:sp>
      <p:sp>
        <p:nvSpPr>
          <p:cNvPr id="39" name="Shape 36"/>
          <p:cNvSpPr/>
          <p:nvPr/>
        </p:nvSpPr>
        <p:spPr>
          <a:xfrm>
            <a:off x="5374416" y="3734507"/>
            <a:ext cx="3340959" cy="276820"/>
          </a:xfrm>
          <a:prstGeom prst="rect">
            <a:avLst/>
          </a:prstGeom>
          <a:solidFill>
            <a:srgbClr val="1F4E78"/>
          </a:solidFill>
          <a:ln/>
        </p:spPr>
        <p:txBody>
          <a:bodyPr/>
          <a:lstStyle/>
          <a:p>
            <a:endParaRPr lang="en-US"/>
          </a:p>
        </p:txBody>
      </p:sp>
      <p:sp>
        <p:nvSpPr>
          <p:cNvPr id="40" name="Text 37"/>
          <p:cNvSpPr/>
          <p:nvPr/>
        </p:nvSpPr>
        <p:spPr>
          <a:xfrm>
            <a:off x="5374416" y="3734507"/>
            <a:ext cx="3340959" cy="276820"/>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FFFFFF"/>
                </a:solidFill>
              </a:rPr>
              <a:t>Description</a:t>
            </a:r>
            <a:endParaRPr lang="en-US" sz="784" dirty="0"/>
          </a:p>
        </p:txBody>
      </p:sp>
      <p:sp>
        <p:nvSpPr>
          <p:cNvPr id="41" name="Text 38"/>
          <p:cNvSpPr/>
          <p:nvPr/>
        </p:nvSpPr>
        <p:spPr>
          <a:xfrm>
            <a:off x="535781" y="4082765"/>
            <a:ext cx="956258"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SSB - Debt Offset</a:t>
            </a:r>
            <a:endParaRPr lang="en-US" sz="784" dirty="0"/>
          </a:p>
        </p:txBody>
      </p:sp>
      <p:sp>
        <p:nvSpPr>
          <p:cNvPr id="42" name="Text 39"/>
          <p:cNvSpPr/>
          <p:nvPr/>
        </p:nvSpPr>
        <p:spPr>
          <a:xfrm>
            <a:off x="3005147" y="4011327"/>
            <a:ext cx="1354271" cy="301823"/>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6,128,583</a:t>
            </a:r>
            <a:endParaRPr lang="en-US" sz="784" dirty="0"/>
          </a:p>
        </p:txBody>
      </p:sp>
      <p:sp>
        <p:nvSpPr>
          <p:cNvPr id="43" name="Text 40"/>
          <p:cNvSpPr/>
          <p:nvPr/>
        </p:nvSpPr>
        <p:spPr>
          <a:xfrm>
            <a:off x="4359418" y="4011327"/>
            <a:ext cx="1014999" cy="301823"/>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51.1%</a:t>
            </a:r>
            <a:endParaRPr lang="en-US" sz="784" dirty="0"/>
          </a:p>
        </p:txBody>
      </p:sp>
      <p:sp>
        <p:nvSpPr>
          <p:cNvPr id="44" name="Text 41"/>
          <p:cNvSpPr/>
          <p:nvPr/>
        </p:nvSpPr>
        <p:spPr>
          <a:xfrm>
            <a:off x="5374416" y="4011327"/>
            <a:ext cx="3340959" cy="301823"/>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2C3E50"/>
                </a:solidFill>
              </a:rPr>
              <a:t>Existing CLICO debt (Fixed Deposit)</a:t>
            </a:r>
            <a:endParaRPr lang="en-US" sz="834" dirty="0"/>
          </a:p>
        </p:txBody>
      </p:sp>
      <p:sp>
        <p:nvSpPr>
          <p:cNvPr id="45" name="Text 42"/>
          <p:cNvSpPr/>
          <p:nvPr/>
        </p:nvSpPr>
        <p:spPr>
          <a:xfrm>
            <a:off x="535781" y="4388160"/>
            <a:ext cx="1100277"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SSB - Interest (50%)</a:t>
            </a:r>
            <a:endParaRPr lang="en-US" sz="784" dirty="0"/>
          </a:p>
        </p:txBody>
      </p:sp>
      <p:sp>
        <p:nvSpPr>
          <p:cNvPr id="46" name="Text 43"/>
          <p:cNvSpPr/>
          <p:nvPr/>
        </p:nvSpPr>
        <p:spPr>
          <a:xfrm>
            <a:off x="3005147" y="4313151"/>
            <a:ext cx="1354271"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451,784</a:t>
            </a:r>
            <a:endParaRPr lang="en-US" sz="784" dirty="0"/>
          </a:p>
        </p:txBody>
      </p:sp>
      <p:sp>
        <p:nvSpPr>
          <p:cNvPr id="47" name="Text 44"/>
          <p:cNvSpPr/>
          <p:nvPr/>
        </p:nvSpPr>
        <p:spPr>
          <a:xfrm>
            <a:off x="4359418" y="4313151"/>
            <a:ext cx="1014999"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3.8%</a:t>
            </a:r>
            <a:endParaRPr lang="en-US" sz="784" dirty="0"/>
          </a:p>
        </p:txBody>
      </p:sp>
      <p:sp>
        <p:nvSpPr>
          <p:cNvPr id="48" name="Text 45"/>
          <p:cNvSpPr/>
          <p:nvPr/>
        </p:nvSpPr>
        <p:spPr>
          <a:xfrm>
            <a:off x="5374416" y="4313151"/>
            <a:ext cx="3340959" cy="305395"/>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2C3E50"/>
                </a:solidFill>
              </a:rPr>
              <a:t>Half of accrued interest paid</a:t>
            </a:r>
            <a:endParaRPr lang="en-US" sz="834" dirty="0"/>
          </a:p>
        </p:txBody>
      </p:sp>
      <p:sp>
        <p:nvSpPr>
          <p:cNvPr id="49" name="Text 46"/>
          <p:cNvSpPr/>
          <p:nvPr/>
        </p:nvSpPr>
        <p:spPr>
          <a:xfrm>
            <a:off x="535781" y="4693555"/>
            <a:ext cx="1399617"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Government - Stamp Tax</a:t>
            </a:r>
            <a:endParaRPr lang="en-US" sz="784" dirty="0"/>
          </a:p>
        </p:txBody>
      </p:sp>
      <p:sp>
        <p:nvSpPr>
          <p:cNvPr id="50" name="Text 47"/>
          <p:cNvSpPr/>
          <p:nvPr/>
        </p:nvSpPr>
        <p:spPr>
          <a:xfrm>
            <a:off x="3005147" y="4618546"/>
            <a:ext cx="1354271"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1,440,000</a:t>
            </a:r>
            <a:endParaRPr lang="en-US" sz="784" dirty="0"/>
          </a:p>
        </p:txBody>
      </p:sp>
      <p:sp>
        <p:nvSpPr>
          <p:cNvPr id="51" name="Text 48"/>
          <p:cNvSpPr/>
          <p:nvPr/>
        </p:nvSpPr>
        <p:spPr>
          <a:xfrm>
            <a:off x="4359418" y="4618546"/>
            <a:ext cx="1014999"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12.0%</a:t>
            </a:r>
            <a:endParaRPr lang="en-US" sz="784" dirty="0"/>
          </a:p>
        </p:txBody>
      </p:sp>
      <p:sp>
        <p:nvSpPr>
          <p:cNvPr id="52" name="Text 49"/>
          <p:cNvSpPr/>
          <p:nvPr/>
        </p:nvSpPr>
        <p:spPr>
          <a:xfrm>
            <a:off x="5374416" y="4618546"/>
            <a:ext cx="3340959" cy="305395"/>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2C3E50"/>
                </a:solidFill>
              </a:rPr>
              <a:t>12% stamp duty on sale</a:t>
            </a:r>
            <a:endParaRPr lang="en-US" sz="834" dirty="0"/>
          </a:p>
        </p:txBody>
      </p:sp>
      <p:sp>
        <p:nvSpPr>
          <p:cNvPr id="53" name="Text 50"/>
          <p:cNvSpPr/>
          <p:nvPr/>
        </p:nvSpPr>
        <p:spPr>
          <a:xfrm>
            <a:off x="535781" y="4998951"/>
            <a:ext cx="1146656"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Government - Other</a:t>
            </a:r>
            <a:endParaRPr lang="en-US" sz="784" dirty="0"/>
          </a:p>
        </p:txBody>
      </p:sp>
      <p:sp>
        <p:nvSpPr>
          <p:cNvPr id="54" name="Text 51"/>
          <p:cNvSpPr/>
          <p:nvPr/>
        </p:nvSpPr>
        <p:spPr>
          <a:xfrm>
            <a:off x="3005147" y="4923941"/>
            <a:ext cx="1354271"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24,526</a:t>
            </a:r>
            <a:endParaRPr lang="en-US" sz="784" dirty="0"/>
          </a:p>
        </p:txBody>
      </p:sp>
      <p:sp>
        <p:nvSpPr>
          <p:cNvPr id="55" name="Text 52"/>
          <p:cNvSpPr/>
          <p:nvPr/>
        </p:nvSpPr>
        <p:spPr>
          <a:xfrm>
            <a:off x="4359418" y="4923941"/>
            <a:ext cx="1014999"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0.2%</a:t>
            </a:r>
            <a:endParaRPr lang="en-US" sz="784" dirty="0"/>
          </a:p>
        </p:txBody>
      </p:sp>
      <p:sp>
        <p:nvSpPr>
          <p:cNvPr id="56" name="Text 53"/>
          <p:cNvSpPr/>
          <p:nvPr/>
        </p:nvSpPr>
        <p:spPr>
          <a:xfrm>
            <a:off x="5374416" y="4923941"/>
            <a:ext cx="3340959" cy="305395"/>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2C3E50"/>
                </a:solidFill>
              </a:rPr>
              <a:t>Land taxes and license fees</a:t>
            </a:r>
            <a:endParaRPr lang="en-US" sz="834" dirty="0"/>
          </a:p>
        </p:txBody>
      </p:sp>
      <p:sp>
        <p:nvSpPr>
          <p:cNvPr id="57" name="Text 54"/>
          <p:cNvSpPr/>
          <p:nvPr/>
        </p:nvSpPr>
        <p:spPr>
          <a:xfrm>
            <a:off x="535781" y="5304346"/>
            <a:ext cx="113845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CLICO Policyholders</a:t>
            </a:r>
            <a:endParaRPr lang="en-US" sz="784" dirty="0"/>
          </a:p>
        </p:txBody>
      </p:sp>
      <p:sp>
        <p:nvSpPr>
          <p:cNvPr id="58" name="Text 55"/>
          <p:cNvSpPr/>
          <p:nvPr/>
        </p:nvSpPr>
        <p:spPr>
          <a:xfrm>
            <a:off x="3005147" y="5229337"/>
            <a:ext cx="1354271"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3,955,107</a:t>
            </a:r>
            <a:endParaRPr lang="en-US" sz="784" dirty="0"/>
          </a:p>
        </p:txBody>
      </p:sp>
      <p:sp>
        <p:nvSpPr>
          <p:cNvPr id="59" name="Text 56"/>
          <p:cNvSpPr/>
          <p:nvPr/>
        </p:nvSpPr>
        <p:spPr>
          <a:xfrm>
            <a:off x="4359418" y="5229337"/>
            <a:ext cx="1014999" cy="305395"/>
          </a:xfrm>
          <a:prstGeom prst="rect">
            <a:avLst/>
          </a:prstGeom>
          <a:noFill/>
          <a:ln/>
        </p:spPr>
        <p:txBody>
          <a:bodyPr wrap="square" lIns="127508" tIns="85090" rIns="127508" bIns="85090" rtlCol="0" anchor="ctr">
            <a:spAutoFit/>
          </a:bodyPr>
          <a:lstStyle/>
          <a:p>
            <a:pPr marL="0" indent="0" algn="l">
              <a:lnSpc>
                <a:spcPts val="1100"/>
              </a:lnSpc>
              <a:buNone/>
            </a:pPr>
            <a:r>
              <a:rPr lang="en-US" sz="784" b="1" dirty="0">
                <a:solidFill>
                  <a:srgbClr val="2C3E50"/>
                </a:solidFill>
              </a:rPr>
              <a:t>33.0%</a:t>
            </a:r>
            <a:endParaRPr lang="en-US" sz="784" dirty="0"/>
          </a:p>
        </p:txBody>
      </p:sp>
      <p:sp>
        <p:nvSpPr>
          <p:cNvPr id="60" name="Text 57"/>
          <p:cNvSpPr/>
          <p:nvPr/>
        </p:nvSpPr>
        <p:spPr>
          <a:xfrm>
            <a:off x="5374416" y="5229337"/>
            <a:ext cx="3340959" cy="305395"/>
          </a:xfrm>
          <a:prstGeom prst="rect">
            <a:avLst/>
          </a:prstGeom>
          <a:noFill/>
          <a:ln/>
        </p:spPr>
        <p:txBody>
          <a:bodyPr wrap="square" lIns="127508" tIns="85090" rIns="127508" bIns="85090" rtlCol="0" anchor="ctr">
            <a:spAutoFit/>
          </a:bodyPr>
          <a:lstStyle/>
          <a:p>
            <a:pPr marL="0" indent="0" algn="l">
              <a:lnSpc>
                <a:spcPts val="1100"/>
              </a:lnSpc>
              <a:buNone/>
            </a:pPr>
            <a:r>
              <a:rPr lang="en-US" sz="834" dirty="0">
                <a:solidFill>
                  <a:srgbClr val="2C3E50"/>
                </a:solidFill>
              </a:rPr>
              <a:t>Net to fund after all deductions</a:t>
            </a:r>
            <a:endParaRPr lang="en-US" sz="834" dirty="0"/>
          </a:p>
        </p:txBody>
      </p:sp>
      <p:sp>
        <p:nvSpPr>
          <p:cNvPr id="61" name="Text 58"/>
          <p:cNvSpPr/>
          <p:nvPr/>
        </p:nvSpPr>
        <p:spPr>
          <a:xfrm>
            <a:off x="535781" y="5609741"/>
            <a:ext cx="362015"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TOTAL</a:t>
            </a:r>
            <a:endParaRPr lang="en-US" sz="784" dirty="0"/>
          </a:p>
        </p:txBody>
      </p:sp>
      <p:sp>
        <p:nvSpPr>
          <p:cNvPr id="62" name="Text 59"/>
          <p:cNvSpPr/>
          <p:nvPr/>
        </p:nvSpPr>
        <p:spPr>
          <a:xfrm>
            <a:off x="3112303" y="5620457"/>
            <a:ext cx="514350"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12,000,000</a:t>
            </a:r>
            <a:endParaRPr lang="en-US" sz="784" dirty="0"/>
          </a:p>
        </p:txBody>
      </p:sp>
      <p:sp>
        <p:nvSpPr>
          <p:cNvPr id="63" name="Text 60"/>
          <p:cNvSpPr/>
          <p:nvPr/>
        </p:nvSpPr>
        <p:spPr>
          <a:xfrm>
            <a:off x="4466574" y="5620457"/>
            <a:ext cx="335756" cy="133945"/>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100.0%</a:t>
            </a:r>
            <a:endParaRPr lang="en-US" sz="78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302923"/>
          </a:xfrm>
          <a:prstGeom prst="rect">
            <a:avLst/>
          </a:prstGeom>
        </p:spPr>
      </p:pic>
      <p:sp>
        <p:nvSpPr>
          <p:cNvPr id="3" name="Text 0"/>
          <p:cNvSpPr/>
          <p:nvPr/>
        </p:nvSpPr>
        <p:spPr>
          <a:xfrm>
            <a:off x="428625" y="422318"/>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Comparative Scenarios: Alternative Outcomes Analysis</a:t>
            </a:r>
            <a:endParaRPr lang="en-US" sz="1808" dirty="0"/>
          </a:p>
        </p:txBody>
      </p:sp>
      <p:sp>
        <p:nvSpPr>
          <p:cNvPr id="4" name="Text 1"/>
          <p:cNvSpPr/>
          <p:nvPr/>
        </p:nvSpPr>
        <p:spPr>
          <a:xfrm>
            <a:off x="428625" y="859510"/>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What-If Analysis of Transaction Structure Alternatives</a:t>
            </a:r>
            <a:endParaRPr lang="en-US" sz="942" dirty="0"/>
          </a:p>
        </p:txBody>
      </p:sp>
      <p:sp>
        <p:nvSpPr>
          <p:cNvPr id="5" name="Shape 2"/>
          <p:cNvSpPr/>
          <p:nvPr/>
        </p:nvSpPr>
        <p:spPr>
          <a:xfrm>
            <a:off x="428625" y="1213126"/>
            <a:ext cx="2320268" cy="298252"/>
          </a:xfrm>
          <a:prstGeom prst="rect">
            <a:avLst/>
          </a:prstGeom>
          <a:solidFill>
            <a:srgbClr val="1F4E78"/>
          </a:solidFill>
          <a:ln/>
        </p:spPr>
        <p:txBody>
          <a:bodyPr/>
          <a:lstStyle/>
          <a:p>
            <a:endParaRPr lang="en-US"/>
          </a:p>
        </p:txBody>
      </p:sp>
      <p:sp>
        <p:nvSpPr>
          <p:cNvPr id="6" name="Text 3"/>
          <p:cNvSpPr/>
          <p:nvPr/>
        </p:nvSpPr>
        <p:spPr>
          <a:xfrm>
            <a:off x="428625" y="1213126"/>
            <a:ext cx="2320268"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Scenario</a:t>
            </a:r>
            <a:endParaRPr lang="en-US" sz="734" dirty="0"/>
          </a:p>
        </p:txBody>
      </p:sp>
      <p:sp>
        <p:nvSpPr>
          <p:cNvPr id="7" name="Shape 4"/>
          <p:cNvSpPr/>
          <p:nvPr/>
        </p:nvSpPr>
        <p:spPr>
          <a:xfrm>
            <a:off x="2748893" y="1213126"/>
            <a:ext cx="1491593" cy="298252"/>
          </a:xfrm>
          <a:prstGeom prst="rect">
            <a:avLst/>
          </a:prstGeom>
          <a:solidFill>
            <a:srgbClr val="1F4E78"/>
          </a:solidFill>
          <a:ln/>
        </p:spPr>
        <p:txBody>
          <a:bodyPr/>
          <a:lstStyle/>
          <a:p>
            <a:endParaRPr lang="en-US"/>
          </a:p>
        </p:txBody>
      </p:sp>
      <p:sp>
        <p:nvSpPr>
          <p:cNvPr id="8" name="Text 5"/>
          <p:cNvSpPr/>
          <p:nvPr/>
        </p:nvSpPr>
        <p:spPr>
          <a:xfrm>
            <a:off x="2748893" y="1213126"/>
            <a:ext cx="1491593"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Sale Price</a:t>
            </a:r>
            <a:endParaRPr lang="en-US" sz="734" dirty="0"/>
          </a:p>
        </p:txBody>
      </p:sp>
      <p:sp>
        <p:nvSpPr>
          <p:cNvPr id="9" name="Shape 6"/>
          <p:cNvSpPr/>
          <p:nvPr/>
        </p:nvSpPr>
        <p:spPr>
          <a:xfrm>
            <a:off x="4240485" y="1213126"/>
            <a:ext cx="1657350" cy="298252"/>
          </a:xfrm>
          <a:prstGeom prst="rect">
            <a:avLst/>
          </a:prstGeom>
          <a:solidFill>
            <a:srgbClr val="1F4E78"/>
          </a:solidFill>
          <a:ln/>
        </p:spPr>
        <p:txBody>
          <a:bodyPr/>
          <a:lstStyle/>
          <a:p>
            <a:endParaRPr lang="en-US"/>
          </a:p>
        </p:txBody>
      </p:sp>
      <p:sp>
        <p:nvSpPr>
          <p:cNvPr id="10" name="Text 7"/>
          <p:cNvSpPr/>
          <p:nvPr/>
        </p:nvSpPr>
        <p:spPr>
          <a:xfrm>
            <a:off x="4240485" y="1213126"/>
            <a:ext cx="1657350"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To Policyholders</a:t>
            </a:r>
            <a:endParaRPr lang="en-US" sz="734" dirty="0"/>
          </a:p>
        </p:txBody>
      </p:sp>
      <p:sp>
        <p:nvSpPr>
          <p:cNvPr id="11" name="Shape 8"/>
          <p:cNvSpPr/>
          <p:nvPr/>
        </p:nvSpPr>
        <p:spPr>
          <a:xfrm>
            <a:off x="5897835" y="1213126"/>
            <a:ext cx="1325863" cy="298252"/>
          </a:xfrm>
          <a:prstGeom prst="rect">
            <a:avLst/>
          </a:prstGeom>
          <a:solidFill>
            <a:srgbClr val="1F4E78"/>
          </a:solidFill>
          <a:ln/>
        </p:spPr>
        <p:txBody>
          <a:bodyPr/>
          <a:lstStyle/>
          <a:p>
            <a:endParaRPr lang="en-US"/>
          </a:p>
        </p:txBody>
      </p:sp>
      <p:sp>
        <p:nvSpPr>
          <p:cNvPr id="12" name="Text 9"/>
          <p:cNvSpPr/>
          <p:nvPr/>
        </p:nvSpPr>
        <p:spPr>
          <a:xfrm>
            <a:off x="5897835" y="1213126"/>
            <a:ext cx="1325863"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Recovery Rate</a:t>
            </a:r>
            <a:endParaRPr lang="en-US" sz="734" dirty="0"/>
          </a:p>
        </p:txBody>
      </p:sp>
      <p:sp>
        <p:nvSpPr>
          <p:cNvPr id="13" name="Shape 10"/>
          <p:cNvSpPr/>
          <p:nvPr/>
        </p:nvSpPr>
        <p:spPr>
          <a:xfrm>
            <a:off x="7223699" y="1213126"/>
            <a:ext cx="1491676" cy="298252"/>
          </a:xfrm>
          <a:prstGeom prst="rect">
            <a:avLst/>
          </a:prstGeom>
          <a:solidFill>
            <a:srgbClr val="1F4E78"/>
          </a:solidFill>
          <a:ln/>
        </p:spPr>
        <p:txBody>
          <a:bodyPr/>
          <a:lstStyle/>
          <a:p>
            <a:endParaRPr lang="en-US"/>
          </a:p>
        </p:txBody>
      </p:sp>
      <p:sp>
        <p:nvSpPr>
          <p:cNvPr id="14" name="Text 11"/>
          <p:cNvSpPr/>
          <p:nvPr/>
        </p:nvSpPr>
        <p:spPr>
          <a:xfrm>
            <a:off x="7223699" y="1213126"/>
            <a:ext cx="1491676" cy="298252"/>
          </a:xfrm>
          <a:prstGeom prst="rect">
            <a:avLst/>
          </a:prstGeom>
          <a:noFill/>
          <a:ln/>
        </p:spPr>
        <p:txBody>
          <a:bodyPr wrap="square" lIns="127508" tIns="102108" rIns="127508" bIns="102108" rtlCol="0" anchor="ctr">
            <a:spAutoFit/>
          </a:bodyPr>
          <a:lstStyle/>
          <a:p>
            <a:pPr marL="0" indent="0" algn="ctr">
              <a:lnSpc>
                <a:spcPts val="1000"/>
              </a:lnSpc>
              <a:buNone/>
            </a:pPr>
            <a:r>
              <a:rPr lang="en-US" sz="734" b="1" dirty="0">
                <a:solidFill>
                  <a:srgbClr val="FFFFFF"/>
                </a:solidFill>
              </a:rPr>
              <a:t>vs Actual</a:t>
            </a:r>
            <a:endParaRPr lang="en-US" sz="734" dirty="0"/>
          </a:p>
        </p:txBody>
      </p:sp>
      <p:sp>
        <p:nvSpPr>
          <p:cNvPr id="15" name="Shape 12"/>
          <p:cNvSpPr/>
          <p:nvPr/>
        </p:nvSpPr>
        <p:spPr>
          <a:xfrm>
            <a:off x="428625" y="1511378"/>
            <a:ext cx="8286750" cy="392906"/>
          </a:xfrm>
          <a:prstGeom prst="rect">
            <a:avLst/>
          </a:prstGeom>
          <a:solidFill>
            <a:srgbClr val="FFEBEE"/>
          </a:solidFill>
          <a:ln/>
        </p:spPr>
        <p:txBody>
          <a:bodyPr/>
          <a:lstStyle/>
          <a:p>
            <a:endParaRPr lang="en-US"/>
          </a:p>
        </p:txBody>
      </p:sp>
      <p:sp>
        <p:nvSpPr>
          <p:cNvPr id="16" name="Text 13"/>
          <p:cNvSpPr/>
          <p:nvPr/>
        </p:nvSpPr>
        <p:spPr>
          <a:xfrm>
            <a:off x="428625" y="1511378"/>
            <a:ext cx="2320268"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ACTUAL (2013)</a:t>
            </a:r>
            <a:endParaRPr lang="en-US" sz="784" dirty="0"/>
          </a:p>
        </p:txBody>
      </p:sp>
      <p:sp>
        <p:nvSpPr>
          <p:cNvPr id="17" name="Text 14"/>
          <p:cNvSpPr/>
          <p:nvPr/>
        </p:nvSpPr>
        <p:spPr>
          <a:xfrm>
            <a:off x="2748893" y="1511378"/>
            <a:ext cx="1491593"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EC $12,000,000</a:t>
            </a:r>
            <a:endParaRPr lang="en-US" sz="784" dirty="0"/>
          </a:p>
        </p:txBody>
      </p:sp>
      <p:sp>
        <p:nvSpPr>
          <p:cNvPr id="18" name="Text 15"/>
          <p:cNvSpPr/>
          <p:nvPr/>
        </p:nvSpPr>
        <p:spPr>
          <a:xfrm>
            <a:off x="4240485" y="1511378"/>
            <a:ext cx="1657350"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E74C3C"/>
                </a:solidFill>
              </a:rPr>
              <a:t>EC $3,955,107</a:t>
            </a:r>
            <a:endParaRPr lang="en-US" sz="784" dirty="0"/>
          </a:p>
        </p:txBody>
      </p:sp>
      <p:sp>
        <p:nvSpPr>
          <p:cNvPr id="19" name="Shape 16"/>
          <p:cNvSpPr/>
          <p:nvPr/>
        </p:nvSpPr>
        <p:spPr>
          <a:xfrm>
            <a:off x="6004992" y="1618534"/>
            <a:ext cx="1111551" cy="171450"/>
          </a:xfrm>
          <a:prstGeom prst="rect">
            <a:avLst/>
          </a:prstGeom>
          <a:solidFill>
            <a:srgbClr val="F0F0F0"/>
          </a:solidFill>
          <a:ln/>
        </p:spPr>
        <p:txBody>
          <a:bodyPr/>
          <a:lstStyle/>
          <a:p>
            <a:endParaRPr lang="en-US"/>
          </a:p>
        </p:txBody>
      </p:sp>
      <p:sp>
        <p:nvSpPr>
          <p:cNvPr id="20" name="Shape 17"/>
          <p:cNvSpPr/>
          <p:nvPr/>
        </p:nvSpPr>
        <p:spPr>
          <a:xfrm>
            <a:off x="6004992" y="1618534"/>
            <a:ext cx="237865" cy="171450"/>
          </a:xfrm>
          <a:prstGeom prst="rect">
            <a:avLst/>
          </a:prstGeom>
          <a:solidFill>
            <a:srgbClr val="E74C3C"/>
          </a:solidFill>
          <a:ln/>
        </p:spPr>
        <p:txBody>
          <a:bodyPr/>
          <a:lstStyle/>
          <a:p>
            <a:endParaRPr lang="en-US"/>
          </a:p>
        </p:txBody>
      </p:sp>
      <p:sp>
        <p:nvSpPr>
          <p:cNvPr id="21" name="Text 18"/>
          <p:cNvSpPr/>
          <p:nvPr/>
        </p:nvSpPr>
        <p:spPr>
          <a:xfrm>
            <a:off x="6004992" y="1618534"/>
            <a:ext cx="237865"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21.4%</a:t>
            </a:r>
            <a:endParaRPr lang="en-US" sz="634" dirty="0"/>
          </a:p>
        </p:txBody>
      </p:sp>
      <p:sp>
        <p:nvSpPr>
          <p:cNvPr id="22" name="Text 19"/>
          <p:cNvSpPr/>
          <p:nvPr/>
        </p:nvSpPr>
        <p:spPr>
          <a:xfrm>
            <a:off x="7330855" y="1626570"/>
            <a:ext cx="1277364"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E74C3C"/>
                </a:solidFill>
              </a:rPr>
              <a:t>BASELINE</a:t>
            </a:r>
            <a:endParaRPr lang="en-US" sz="784" dirty="0"/>
          </a:p>
        </p:txBody>
      </p:sp>
      <p:sp>
        <p:nvSpPr>
          <p:cNvPr id="23" name="Text 20"/>
          <p:cNvSpPr/>
          <p:nvPr/>
        </p:nvSpPr>
        <p:spPr>
          <a:xfrm>
            <a:off x="428625" y="1904284"/>
            <a:ext cx="2320268" cy="396478"/>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At 2010 Valuation</a:t>
            </a:r>
            <a:endParaRPr lang="en-US" sz="784" dirty="0"/>
          </a:p>
        </p:txBody>
      </p:sp>
      <p:sp>
        <p:nvSpPr>
          <p:cNvPr id="24" name="Text 21"/>
          <p:cNvSpPr/>
          <p:nvPr/>
        </p:nvSpPr>
        <p:spPr>
          <a:xfrm>
            <a:off x="2748893" y="1904284"/>
            <a:ext cx="1491593" cy="396478"/>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EC $18,500,000</a:t>
            </a:r>
            <a:endParaRPr lang="en-US" sz="784" dirty="0"/>
          </a:p>
        </p:txBody>
      </p:sp>
      <p:sp>
        <p:nvSpPr>
          <p:cNvPr id="25" name="Text 22"/>
          <p:cNvSpPr/>
          <p:nvPr/>
        </p:nvSpPr>
        <p:spPr>
          <a:xfrm>
            <a:off x="4240485" y="1904284"/>
            <a:ext cx="1657350" cy="396478"/>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7AE60"/>
                </a:solidFill>
              </a:rPr>
              <a:t>EC $10,455,107</a:t>
            </a:r>
            <a:endParaRPr lang="en-US" sz="784" dirty="0"/>
          </a:p>
        </p:txBody>
      </p:sp>
      <p:sp>
        <p:nvSpPr>
          <p:cNvPr id="26" name="Shape 23"/>
          <p:cNvSpPr/>
          <p:nvPr/>
        </p:nvSpPr>
        <p:spPr>
          <a:xfrm>
            <a:off x="6004992" y="2018584"/>
            <a:ext cx="1111551" cy="171450"/>
          </a:xfrm>
          <a:prstGeom prst="rect">
            <a:avLst/>
          </a:prstGeom>
          <a:solidFill>
            <a:srgbClr val="F0F0F0"/>
          </a:solidFill>
          <a:ln/>
        </p:spPr>
        <p:txBody>
          <a:bodyPr/>
          <a:lstStyle/>
          <a:p>
            <a:endParaRPr lang="en-US"/>
          </a:p>
        </p:txBody>
      </p:sp>
      <p:sp>
        <p:nvSpPr>
          <p:cNvPr id="27" name="Shape 24"/>
          <p:cNvSpPr/>
          <p:nvPr/>
        </p:nvSpPr>
        <p:spPr>
          <a:xfrm>
            <a:off x="6004992" y="2018584"/>
            <a:ext cx="628008" cy="171450"/>
          </a:xfrm>
          <a:prstGeom prst="rect">
            <a:avLst/>
          </a:prstGeom>
          <a:solidFill>
            <a:srgbClr val="27AE60"/>
          </a:solidFill>
          <a:ln/>
        </p:spPr>
        <p:txBody>
          <a:bodyPr/>
          <a:lstStyle/>
          <a:p>
            <a:endParaRPr lang="en-US"/>
          </a:p>
        </p:txBody>
      </p:sp>
      <p:sp>
        <p:nvSpPr>
          <p:cNvPr id="28" name="Text 25"/>
          <p:cNvSpPr/>
          <p:nvPr/>
        </p:nvSpPr>
        <p:spPr>
          <a:xfrm>
            <a:off x="6004992" y="2018584"/>
            <a:ext cx="628008"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56.5%</a:t>
            </a:r>
            <a:endParaRPr lang="en-US" sz="634" dirty="0"/>
          </a:p>
        </p:txBody>
      </p:sp>
      <p:sp>
        <p:nvSpPr>
          <p:cNvPr id="29" name="Text 26"/>
          <p:cNvSpPr/>
          <p:nvPr/>
        </p:nvSpPr>
        <p:spPr>
          <a:xfrm>
            <a:off x="7330855" y="2026620"/>
            <a:ext cx="1277364"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7AE60"/>
                </a:solidFill>
              </a:rPr>
              <a:t>+264%</a:t>
            </a:r>
            <a:endParaRPr lang="en-US" sz="784" dirty="0"/>
          </a:p>
        </p:txBody>
      </p:sp>
      <p:sp>
        <p:nvSpPr>
          <p:cNvPr id="30" name="Text 27"/>
          <p:cNvSpPr/>
          <p:nvPr/>
        </p:nvSpPr>
        <p:spPr>
          <a:xfrm>
            <a:off x="428625" y="2300762"/>
            <a:ext cx="2320268"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At 2025 Market Value</a:t>
            </a:r>
            <a:endParaRPr lang="en-US" sz="784" dirty="0"/>
          </a:p>
        </p:txBody>
      </p:sp>
      <p:sp>
        <p:nvSpPr>
          <p:cNvPr id="31" name="Text 28"/>
          <p:cNvSpPr/>
          <p:nvPr/>
        </p:nvSpPr>
        <p:spPr>
          <a:xfrm>
            <a:off x="2748893" y="2300762"/>
            <a:ext cx="1491593"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EC $28,821,474</a:t>
            </a:r>
            <a:endParaRPr lang="en-US" sz="784" dirty="0"/>
          </a:p>
        </p:txBody>
      </p:sp>
      <p:sp>
        <p:nvSpPr>
          <p:cNvPr id="32" name="Text 29"/>
          <p:cNvSpPr/>
          <p:nvPr/>
        </p:nvSpPr>
        <p:spPr>
          <a:xfrm>
            <a:off x="4240485" y="2300762"/>
            <a:ext cx="1657350"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7AE60"/>
                </a:solidFill>
              </a:rPr>
              <a:t>EC $20,776,581</a:t>
            </a:r>
            <a:endParaRPr lang="en-US" sz="784" dirty="0"/>
          </a:p>
        </p:txBody>
      </p:sp>
      <p:sp>
        <p:nvSpPr>
          <p:cNvPr id="33" name="Shape 30"/>
          <p:cNvSpPr/>
          <p:nvPr/>
        </p:nvSpPr>
        <p:spPr>
          <a:xfrm>
            <a:off x="6004992" y="2411490"/>
            <a:ext cx="1111551" cy="171450"/>
          </a:xfrm>
          <a:prstGeom prst="rect">
            <a:avLst/>
          </a:prstGeom>
          <a:solidFill>
            <a:srgbClr val="F0F0F0"/>
          </a:solidFill>
          <a:ln/>
        </p:spPr>
        <p:txBody>
          <a:bodyPr/>
          <a:lstStyle/>
          <a:p>
            <a:endParaRPr lang="en-US"/>
          </a:p>
        </p:txBody>
      </p:sp>
      <p:sp>
        <p:nvSpPr>
          <p:cNvPr id="34" name="Shape 31"/>
          <p:cNvSpPr/>
          <p:nvPr/>
        </p:nvSpPr>
        <p:spPr>
          <a:xfrm>
            <a:off x="6004992" y="2411490"/>
            <a:ext cx="1111551" cy="171450"/>
          </a:xfrm>
          <a:prstGeom prst="rect">
            <a:avLst/>
          </a:prstGeom>
          <a:solidFill>
            <a:srgbClr val="27AE60"/>
          </a:solidFill>
          <a:ln/>
        </p:spPr>
        <p:txBody>
          <a:bodyPr/>
          <a:lstStyle/>
          <a:p>
            <a:endParaRPr lang="en-US"/>
          </a:p>
        </p:txBody>
      </p:sp>
      <p:sp>
        <p:nvSpPr>
          <p:cNvPr id="35" name="Text 32"/>
          <p:cNvSpPr/>
          <p:nvPr/>
        </p:nvSpPr>
        <p:spPr>
          <a:xfrm>
            <a:off x="6004992" y="2411490"/>
            <a:ext cx="1111551"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112.3%</a:t>
            </a:r>
            <a:endParaRPr lang="en-US" sz="634" dirty="0"/>
          </a:p>
        </p:txBody>
      </p:sp>
      <p:sp>
        <p:nvSpPr>
          <p:cNvPr id="36" name="Text 33"/>
          <p:cNvSpPr/>
          <p:nvPr/>
        </p:nvSpPr>
        <p:spPr>
          <a:xfrm>
            <a:off x="7330855" y="2419527"/>
            <a:ext cx="1277364"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7AE60"/>
                </a:solidFill>
              </a:rPr>
              <a:t>+525%</a:t>
            </a:r>
            <a:endParaRPr lang="en-US" sz="784" dirty="0"/>
          </a:p>
        </p:txBody>
      </p:sp>
      <p:sp>
        <p:nvSpPr>
          <p:cNvPr id="37" name="Text 34"/>
          <p:cNvSpPr/>
          <p:nvPr/>
        </p:nvSpPr>
        <p:spPr>
          <a:xfrm>
            <a:off x="428625" y="2693668"/>
            <a:ext cx="2320268"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No SSB Debt Offset</a:t>
            </a:r>
            <a:endParaRPr lang="en-US" sz="784" dirty="0"/>
          </a:p>
        </p:txBody>
      </p:sp>
      <p:sp>
        <p:nvSpPr>
          <p:cNvPr id="38" name="Text 35"/>
          <p:cNvSpPr/>
          <p:nvPr/>
        </p:nvSpPr>
        <p:spPr>
          <a:xfrm>
            <a:off x="2748893" y="2693668"/>
            <a:ext cx="1491593"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EC $12,000,000</a:t>
            </a:r>
            <a:endParaRPr lang="en-US" sz="784" dirty="0"/>
          </a:p>
        </p:txBody>
      </p:sp>
      <p:sp>
        <p:nvSpPr>
          <p:cNvPr id="39" name="Text 36"/>
          <p:cNvSpPr/>
          <p:nvPr/>
        </p:nvSpPr>
        <p:spPr>
          <a:xfrm>
            <a:off x="4240485" y="2693668"/>
            <a:ext cx="1657350"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7AE60"/>
                </a:solidFill>
              </a:rPr>
              <a:t>EC $10,083,690</a:t>
            </a:r>
            <a:endParaRPr lang="en-US" sz="784" dirty="0"/>
          </a:p>
        </p:txBody>
      </p:sp>
      <p:sp>
        <p:nvSpPr>
          <p:cNvPr id="40" name="Shape 37"/>
          <p:cNvSpPr/>
          <p:nvPr/>
        </p:nvSpPr>
        <p:spPr>
          <a:xfrm>
            <a:off x="6004992" y="2804396"/>
            <a:ext cx="1111551" cy="171450"/>
          </a:xfrm>
          <a:prstGeom prst="rect">
            <a:avLst/>
          </a:prstGeom>
          <a:solidFill>
            <a:srgbClr val="F0F0F0"/>
          </a:solidFill>
          <a:ln/>
        </p:spPr>
        <p:txBody>
          <a:bodyPr/>
          <a:lstStyle/>
          <a:p>
            <a:endParaRPr lang="en-US"/>
          </a:p>
        </p:txBody>
      </p:sp>
      <p:sp>
        <p:nvSpPr>
          <p:cNvPr id="41" name="Shape 38"/>
          <p:cNvSpPr/>
          <p:nvPr/>
        </p:nvSpPr>
        <p:spPr>
          <a:xfrm>
            <a:off x="6004992" y="2804396"/>
            <a:ext cx="605768" cy="171450"/>
          </a:xfrm>
          <a:prstGeom prst="rect">
            <a:avLst/>
          </a:prstGeom>
          <a:solidFill>
            <a:srgbClr val="27AE60"/>
          </a:solidFill>
          <a:ln/>
        </p:spPr>
        <p:txBody>
          <a:bodyPr/>
          <a:lstStyle/>
          <a:p>
            <a:endParaRPr lang="en-US"/>
          </a:p>
        </p:txBody>
      </p:sp>
      <p:sp>
        <p:nvSpPr>
          <p:cNvPr id="42" name="Text 39"/>
          <p:cNvSpPr/>
          <p:nvPr/>
        </p:nvSpPr>
        <p:spPr>
          <a:xfrm>
            <a:off x="6004992" y="2804396"/>
            <a:ext cx="605768"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54.5%</a:t>
            </a:r>
            <a:endParaRPr lang="en-US" sz="634" dirty="0"/>
          </a:p>
        </p:txBody>
      </p:sp>
      <p:sp>
        <p:nvSpPr>
          <p:cNvPr id="43" name="Text 40"/>
          <p:cNvSpPr/>
          <p:nvPr/>
        </p:nvSpPr>
        <p:spPr>
          <a:xfrm>
            <a:off x="7330855" y="2812433"/>
            <a:ext cx="1277364"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7AE60"/>
                </a:solidFill>
              </a:rPr>
              <a:t>+255%</a:t>
            </a:r>
            <a:endParaRPr lang="en-US" sz="784" dirty="0"/>
          </a:p>
        </p:txBody>
      </p:sp>
      <p:sp>
        <p:nvSpPr>
          <p:cNvPr id="44" name="Text 41"/>
          <p:cNvSpPr/>
          <p:nvPr/>
        </p:nvSpPr>
        <p:spPr>
          <a:xfrm>
            <a:off x="428625" y="3086574"/>
            <a:ext cx="2320268"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No Government Payments</a:t>
            </a:r>
            <a:endParaRPr lang="en-US" sz="784" dirty="0"/>
          </a:p>
        </p:txBody>
      </p:sp>
      <p:sp>
        <p:nvSpPr>
          <p:cNvPr id="45" name="Text 42"/>
          <p:cNvSpPr/>
          <p:nvPr/>
        </p:nvSpPr>
        <p:spPr>
          <a:xfrm>
            <a:off x="2748893" y="3086574"/>
            <a:ext cx="1491593"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C3E50"/>
                </a:solidFill>
              </a:rPr>
              <a:t>EC $12,000,000</a:t>
            </a:r>
            <a:endParaRPr lang="en-US" sz="784" dirty="0"/>
          </a:p>
        </p:txBody>
      </p:sp>
      <p:sp>
        <p:nvSpPr>
          <p:cNvPr id="46" name="Text 43"/>
          <p:cNvSpPr/>
          <p:nvPr/>
        </p:nvSpPr>
        <p:spPr>
          <a:xfrm>
            <a:off x="4240485" y="3086574"/>
            <a:ext cx="1657350" cy="392906"/>
          </a:xfrm>
          <a:prstGeom prst="rect">
            <a:avLst/>
          </a:prstGeom>
          <a:noFill/>
          <a:ln/>
        </p:spPr>
        <p:txBody>
          <a:bodyPr wrap="square" lIns="127508" tIns="127508" rIns="127508" bIns="127508" rtlCol="0" anchor="ctr">
            <a:spAutoFit/>
          </a:bodyPr>
          <a:lstStyle/>
          <a:p>
            <a:pPr marL="0" indent="0" algn="l">
              <a:lnSpc>
                <a:spcPts val="1100"/>
              </a:lnSpc>
              <a:buNone/>
            </a:pPr>
            <a:r>
              <a:rPr lang="en-US" sz="784" b="1" dirty="0">
                <a:solidFill>
                  <a:srgbClr val="27AE60"/>
                </a:solidFill>
              </a:rPr>
              <a:t>EC $5,419,633</a:t>
            </a:r>
            <a:endParaRPr lang="en-US" sz="784" dirty="0"/>
          </a:p>
        </p:txBody>
      </p:sp>
      <p:sp>
        <p:nvSpPr>
          <p:cNvPr id="47" name="Shape 44"/>
          <p:cNvSpPr/>
          <p:nvPr/>
        </p:nvSpPr>
        <p:spPr>
          <a:xfrm>
            <a:off x="6004992" y="3197303"/>
            <a:ext cx="1111551" cy="171450"/>
          </a:xfrm>
          <a:prstGeom prst="rect">
            <a:avLst/>
          </a:prstGeom>
          <a:solidFill>
            <a:srgbClr val="F0F0F0"/>
          </a:solidFill>
          <a:ln/>
        </p:spPr>
        <p:txBody>
          <a:bodyPr/>
          <a:lstStyle/>
          <a:p>
            <a:endParaRPr lang="en-US"/>
          </a:p>
        </p:txBody>
      </p:sp>
      <p:sp>
        <p:nvSpPr>
          <p:cNvPr id="48" name="Shape 45"/>
          <p:cNvSpPr/>
          <p:nvPr/>
        </p:nvSpPr>
        <p:spPr>
          <a:xfrm>
            <a:off x="6004992" y="3197303"/>
            <a:ext cx="325682" cy="171450"/>
          </a:xfrm>
          <a:prstGeom prst="rect">
            <a:avLst/>
          </a:prstGeom>
          <a:solidFill>
            <a:srgbClr val="27AE60"/>
          </a:solidFill>
          <a:ln/>
        </p:spPr>
        <p:txBody>
          <a:bodyPr/>
          <a:lstStyle/>
          <a:p>
            <a:endParaRPr lang="en-US"/>
          </a:p>
        </p:txBody>
      </p:sp>
      <p:sp>
        <p:nvSpPr>
          <p:cNvPr id="49" name="Text 46"/>
          <p:cNvSpPr/>
          <p:nvPr/>
        </p:nvSpPr>
        <p:spPr>
          <a:xfrm>
            <a:off x="6004992" y="3197303"/>
            <a:ext cx="325682"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29.3%</a:t>
            </a:r>
            <a:endParaRPr lang="en-US" sz="634" dirty="0"/>
          </a:p>
        </p:txBody>
      </p:sp>
      <p:sp>
        <p:nvSpPr>
          <p:cNvPr id="50" name="Text 47"/>
          <p:cNvSpPr/>
          <p:nvPr/>
        </p:nvSpPr>
        <p:spPr>
          <a:xfrm>
            <a:off x="7330855" y="3205339"/>
            <a:ext cx="1277364"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27AE60"/>
                </a:solidFill>
              </a:rPr>
              <a:t>+137%</a:t>
            </a:r>
            <a:endParaRPr lang="en-US" sz="784" dirty="0"/>
          </a:p>
        </p:txBody>
      </p:sp>
      <p:sp>
        <p:nvSpPr>
          <p:cNvPr id="51" name="Shape 48"/>
          <p:cNvSpPr/>
          <p:nvPr/>
        </p:nvSpPr>
        <p:spPr>
          <a:xfrm>
            <a:off x="428625" y="3661646"/>
            <a:ext cx="4071938" cy="1391245"/>
          </a:xfrm>
          <a:prstGeom prst="rect">
            <a:avLst/>
          </a:prstGeom>
          <a:solidFill>
            <a:srgbClr val="F8F9FA"/>
          </a:solidFill>
          <a:ln/>
        </p:spPr>
        <p:txBody>
          <a:bodyPr/>
          <a:lstStyle/>
          <a:p>
            <a:endParaRPr lang="en-US"/>
          </a:p>
        </p:txBody>
      </p:sp>
      <p:sp>
        <p:nvSpPr>
          <p:cNvPr id="52" name="Shape 49"/>
          <p:cNvSpPr/>
          <p:nvPr/>
        </p:nvSpPr>
        <p:spPr>
          <a:xfrm>
            <a:off x="428625" y="3661646"/>
            <a:ext cx="42863" cy="1391245"/>
          </a:xfrm>
          <a:prstGeom prst="rect">
            <a:avLst/>
          </a:prstGeom>
          <a:solidFill>
            <a:srgbClr val="E74C3C"/>
          </a:solidFill>
          <a:ln/>
        </p:spPr>
        <p:txBody>
          <a:bodyPr/>
          <a:lstStyle/>
          <a:p>
            <a:endParaRPr lang="en-US"/>
          </a:p>
        </p:txBody>
      </p:sp>
      <p:sp>
        <p:nvSpPr>
          <p:cNvPr id="53" name="Text 50"/>
          <p:cNvSpPr/>
          <p:nvPr/>
        </p:nvSpPr>
        <p:spPr>
          <a:xfrm>
            <a:off x="607219" y="3804521"/>
            <a:ext cx="3714750"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Critical Finding</a:t>
            </a:r>
            <a:endParaRPr lang="en-US" sz="784" dirty="0"/>
          </a:p>
        </p:txBody>
      </p:sp>
      <p:sp>
        <p:nvSpPr>
          <p:cNvPr id="54" name="Text 51"/>
          <p:cNvSpPr/>
          <p:nvPr/>
        </p:nvSpPr>
        <p:spPr>
          <a:xfrm>
            <a:off x="607219" y="4031335"/>
            <a:ext cx="3714750" cy="642938"/>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If the property had been sold at its 2010 valuation of EC $18.5M, policyholders would have recovered </a:t>
            </a:r>
            <a:r>
              <a:rPr lang="en-US" sz="1090" b="1" dirty="0">
                <a:solidFill>
                  <a:srgbClr val="27AE60"/>
                </a:solidFill>
              </a:rPr>
              <a:t>56.5%</a:t>
            </a:r>
            <a:r>
              <a:rPr lang="en-US" sz="834" dirty="0">
                <a:solidFill>
                  <a:srgbClr val="2C3E50"/>
                </a:solidFill>
              </a:rPr>
              <a:t> instead of </a:t>
            </a:r>
            <a:r>
              <a:rPr lang="en-US" sz="1090" b="1" dirty="0">
                <a:solidFill>
                  <a:srgbClr val="E74C3C"/>
                </a:solidFill>
              </a:rPr>
              <a:t>21.4%</a:t>
            </a:r>
            <a:r>
              <a:rPr lang="en-US" sz="834" dirty="0">
                <a:solidFill>
                  <a:srgbClr val="2C3E50"/>
                </a:solidFill>
              </a:rPr>
              <a:t> — a difference of </a:t>
            </a:r>
            <a:r>
              <a:rPr lang="en-US" sz="1090" b="1" dirty="0">
                <a:solidFill>
                  <a:srgbClr val="E74C3C"/>
                </a:solidFill>
              </a:rPr>
              <a:t>EC $6.5 million</a:t>
            </a:r>
            <a:r>
              <a:rPr lang="en-US" sz="834" dirty="0">
                <a:solidFill>
                  <a:srgbClr val="2C3E50"/>
                </a:solidFill>
              </a:rPr>
              <a:t>.</a:t>
            </a:r>
            <a:endParaRPr lang="en-US" sz="834" dirty="0"/>
          </a:p>
        </p:txBody>
      </p:sp>
      <p:sp>
        <p:nvSpPr>
          <p:cNvPr id="55" name="Shape 52"/>
          <p:cNvSpPr/>
          <p:nvPr/>
        </p:nvSpPr>
        <p:spPr>
          <a:xfrm>
            <a:off x="4643438" y="3661646"/>
            <a:ext cx="4071938" cy="1391245"/>
          </a:xfrm>
          <a:prstGeom prst="rect">
            <a:avLst/>
          </a:prstGeom>
          <a:solidFill>
            <a:srgbClr val="F8F9FA"/>
          </a:solidFill>
          <a:ln/>
        </p:spPr>
        <p:txBody>
          <a:bodyPr/>
          <a:lstStyle/>
          <a:p>
            <a:endParaRPr lang="en-US"/>
          </a:p>
        </p:txBody>
      </p:sp>
      <p:sp>
        <p:nvSpPr>
          <p:cNvPr id="56" name="Shape 53"/>
          <p:cNvSpPr/>
          <p:nvPr/>
        </p:nvSpPr>
        <p:spPr>
          <a:xfrm>
            <a:off x="4643438" y="3661646"/>
            <a:ext cx="42863" cy="1391245"/>
          </a:xfrm>
          <a:prstGeom prst="rect">
            <a:avLst/>
          </a:prstGeom>
          <a:solidFill>
            <a:srgbClr val="27AE60"/>
          </a:solidFill>
          <a:ln/>
        </p:spPr>
        <p:txBody>
          <a:bodyPr/>
          <a:lstStyle/>
          <a:p>
            <a:endParaRPr lang="en-US"/>
          </a:p>
        </p:txBody>
      </p:sp>
      <p:sp>
        <p:nvSpPr>
          <p:cNvPr id="57" name="Text 54"/>
          <p:cNvSpPr/>
          <p:nvPr/>
        </p:nvSpPr>
        <p:spPr>
          <a:xfrm>
            <a:off x="4822031" y="3804521"/>
            <a:ext cx="3714750"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1F4E78"/>
                </a:solidFill>
              </a:rPr>
              <a:t>Alternative Outcome</a:t>
            </a:r>
            <a:endParaRPr lang="en-US" sz="784" dirty="0"/>
          </a:p>
        </p:txBody>
      </p:sp>
      <p:sp>
        <p:nvSpPr>
          <p:cNvPr id="58" name="Text 55"/>
          <p:cNvSpPr/>
          <p:nvPr/>
        </p:nvSpPr>
        <p:spPr>
          <a:xfrm>
            <a:off x="4822031" y="4031335"/>
            <a:ext cx="3714750" cy="814388"/>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If sold at 2025 market value (EC $28.8M), policyholders would have achieved </a:t>
            </a:r>
            <a:r>
              <a:rPr lang="en-US" sz="1090" b="1" dirty="0">
                <a:solidFill>
                  <a:srgbClr val="27AE60"/>
                </a:solidFill>
              </a:rPr>
              <a:t>112.3% recovery</a:t>
            </a:r>
            <a:r>
              <a:rPr lang="en-US" sz="834" dirty="0">
                <a:solidFill>
                  <a:srgbClr val="2C3E50"/>
                </a:solidFill>
              </a:rPr>
              <a:t> — exceeding the original valuation and fully compensating for losses. This represents a </a:t>
            </a:r>
            <a:r>
              <a:rPr lang="en-US" sz="1090" b="1" dirty="0">
                <a:solidFill>
                  <a:srgbClr val="27AE60"/>
                </a:solidFill>
              </a:rPr>
              <a:t>+EC $16.8M</a:t>
            </a:r>
            <a:r>
              <a:rPr lang="en-US" sz="834" dirty="0">
                <a:solidFill>
                  <a:srgbClr val="2C3E50"/>
                </a:solidFill>
              </a:rPr>
              <a:t> improvement.</a:t>
            </a:r>
            <a:endParaRPr lang="en-US" sz="83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656538"/>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Scenario 6: SSB Debt Offset Reduced by 50%</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Hypothetical Analysis: Impact of Partial Debt Offset Reduction on Policyholder Recovery</a:t>
            </a:r>
            <a:endParaRPr lang="en-US" sz="942" dirty="0"/>
          </a:p>
        </p:txBody>
      </p:sp>
      <p:sp>
        <p:nvSpPr>
          <p:cNvPr id="5" name="Shape 2"/>
          <p:cNvSpPr/>
          <p:nvPr/>
        </p:nvSpPr>
        <p:spPr>
          <a:xfrm>
            <a:off x="428625" y="1177407"/>
            <a:ext cx="2714625" cy="1035844"/>
          </a:xfrm>
          <a:prstGeom prst="rect">
            <a:avLst/>
          </a:prstGeom>
          <a:solidFill>
            <a:srgbClr val="E8F5E9"/>
          </a:solidFill>
          <a:ln/>
        </p:spPr>
        <p:txBody>
          <a:bodyPr/>
          <a:lstStyle/>
          <a:p>
            <a:endParaRPr lang="en-US"/>
          </a:p>
        </p:txBody>
      </p:sp>
      <p:sp>
        <p:nvSpPr>
          <p:cNvPr id="6" name="Shape 3"/>
          <p:cNvSpPr/>
          <p:nvPr/>
        </p:nvSpPr>
        <p:spPr>
          <a:xfrm>
            <a:off x="428625" y="1177407"/>
            <a:ext cx="2714625" cy="35719"/>
          </a:xfrm>
          <a:prstGeom prst="rect">
            <a:avLst/>
          </a:prstGeom>
          <a:solidFill>
            <a:srgbClr val="27AE60"/>
          </a:solidFill>
          <a:ln/>
        </p:spPr>
        <p:txBody>
          <a:bodyPr/>
          <a:lstStyle/>
          <a:p>
            <a:endParaRPr lang="en-US"/>
          </a:p>
        </p:txBody>
      </p:sp>
      <p:sp>
        <p:nvSpPr>
          <p:cNvPr id="7" name="Text 4"/>
          <p:cNvSpPr/>
          <p:nvPr/>
        </p:nvSpPr>
        <p:spPr>
          <a:xfrm>
            <a:off x="571500" y="1331165"/>
            <a:ext cx="2428875" cy="126802"/>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7F8C8D"/>
                </a:solidFill>
              </a:rPr>
              <a:t>New Recovery Rate</a:t>
            </a:r>
            <a:endParaRPr lang="en-US" sz="634" dirty="0"/>
          </a:p>
        </p:txBody>
      </p:sp>
      <p:sp>
        <p:nvSpPr>
          <p:cNvPr id="8" name="Text 5"/>
          <p:cNvSpPr/>
          <p:nvPr/>
        </p:nvSpPr>
        <p:spPr>
          <a:xfrm>
            <a:off x="571500" y="1515117"/>
            <a:ext cx="2428875" cy="342900"/>
          </a:xfrm>
          <a:prstGeom prst="rect">
            <a:avLst/>
          </a:prstGeom>
          <a:noFill/>
          <a:ln/>
        </p:spPr>
        <p:txBody>
          <a:bodyPr wrap="none" lIns="0" tIns="0" rIns="0" bIns="0" rtlCol="0" anchor="t">
            <a:spAutoFit/>
          </a:bodyPr>
          <a:lstStyle/>
          <a:p>
            <a:pPr marL="0" indent="0" algn="l">
              <a:lnSpc>
                <a:spcPts val="2700"/>
              </a:lnSpc>
              <a:buNone/>
            </a:pPr>
            <a:r>
              <a:rPr lang="en-US" sz="2436" b="1" dirty="0">
                <a:solidFill>
                  <a:srgbClr val="27AE60"/>
                </a:solidFill>
              </a:rPr>
              <a:t>39.2%</a:t>
            </a:r>
            <a:endParaRPr lang="en-US" sz="2436" dirty="0"/>
          </a:p>
        </p:txBody>
      </p:sp>
      <p:sp>
        <p:nvSpPr>
          <p:cNvPr id="9" name="Text 6"/>
          <p:cNvSpPr/>
          <p:nvPr/>
        </p:nvSpPr>
        <p:spPr>
          <a:xfrm>
            <a:off x="571500" y="1893736"/>
            <a:ext cx="2428875" cy="130011"/>
          </a:xfrm>
          <a:prstGeom prst="rect">
            <a:avLst/>
          </a:prstGeom>
          <a:noFill/>
          <a:ln/>
        </p:spPr>
        <p:txBody>
          <a:bodyPr wrap="none" lIns="0" tIns="0" rIns="0" bIns="0" rtlCol="0" anchor="t">
            <a:spAutoFit/>
          </a:bodyPr>
          <a:lstStyle/>
          <a:p>
            <a:pPr marL="0" indent="0" algn="l">
              <a:lnSpc>
                <a:spcPts val="1000"/>
              </a:lnSpc>
              <a:buNone/>
            </a:pPr>
            <a:r>
              <a:rPr lang="en-US" sz="727" dirty="0">
                <a:solidFill>
                  <a:srgbClr val="2C3E50"/>
                </a:solidFill>
              </a:rPr>
              <a:t>vs 21.4% actual</a:t>
            </a:r>
            <a:endParaRPr lang="en-US" sz="727" dirty="0"/>
          </a:p>
        </p:txBody>
      </p:sp>
      <p:sp>
        <p:nvSpPr>
          <p:cNvPr id="10" name="Shape 7"/>
          <p:cNvSpPr/>
          <p:nvPr/>
        </p:nvSpPr>
        <p:spPr>
          <a:xfrm>
            <a:off x="428625" y="2284688"/>
            <a:ext cx="2714625" cy="1035844"/>
          </a:xfrm>
          <a:prstGeom prst="rect">
            <a:avLst/>
          </a:prstGeom>
          <a:solidFill>
            <a:srgbClr val="F8F9FA"/>
          </a:solidFill>
          <a:ln/>
        </p:spPr>
        <p:txBody>
          <a:bodyPr/>
          <a:lstStyle/>
          <a:p>
            <a:endParaRPr lang="en-US"/>
          </a:p>
        </p:txBody>
      </p:sp>
      <p:sp>
        <p:nvSpPr>
          <p:cNvPr id="11" name="Shape 8"/>
          <p:cNvSpPr/>
          <p:nvPr/>
        </p:nvSpPr>
        <p:spPr>
          <a:xfrm>
            <a:off x="428625" y="2284688"/>
            <a:ext cx="2714625" cy="35719"/>
          </a:xfrm>
          <a:prstGeom prst="rect">
            <a:avLst/>
          </a:prstGeom>
          <a:solidFill>
            <a:srgbClr val="1F4E78"/>
          </a:solidFill>
          <a:ln/>
        </p:spPr>
        <p:txBody>
          <a:bodyPr/>
          <a:lstStyle/>
          <a:p>
            <a:endParaRPr lang="en-US"/>
          </a:p>
        </p:txBody>
      </p:sp>
      <p:sp>
        <p:nvSpPr>
          <p:cNvPr id="12" name="Text 9"/>
          <p:cNvSpPr/>
          <p:nvPr/>
        </p:nvSpPr>
        <p:spPr>
          <a:xfrm>
            <a:off x="571500" y="2474165"/>
            <a:ext cx="2428875" cy="126802"/>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7F8C8D"/>
                </a:solidFill>
              </a:rPr>
              <a:t>Policyholder Recovery</a:t>
            </a:r>
            <a:endParaRPr lang="en-US" sz="634" dirty="0"/>
          </a:p>
        </p:txBody>
      </p:sp>
      <p:sp>
        <p:nvSpPr>
          <p:cNvPr id="13" name="Text 10"/>
          <p:cNvSpPr/>
          <p:nvPr/>
        </p:nvSpPr>
        <p:spPr>
          <a:xfrm>
            <a:off x="571500" y="2658117"/>
            <a:ext cx="2428875" cy="271463"/>
          </a:xfrm>
          <a:prstGeom prst="rect">
            <a:avLst/>
          </a:prstGeom>
          <a:noFill/>
          <a:ln/>
        </p:spPr>
        <p:txBody>
          <a:bodyPr wrap="none" lIns="0" tIns="0" rIns="0" bIns="0" rtlCol="0" anchor="t">
            <a:spAutoFit/>
          </a:bodyPr>
          <a:lstStyle/>
          <a:p>
            <a:pPr marL="0" indent="0" algn="l">
              <a:lnSpc>
                <a:spcPts val="2100"/>
              </a:lnSpc>
              <a:buNone/>
            </a:pPr>
            <a:r>
              <a:rPr lang="en-US" sz="1912" b="1" dirty="0">
                <a:solidFill>
                  <a:srgbClr val="1F4E78"/>
                </a:solidFill>
              </a:rPr>
              <a:t>EC $7.25M</a:t>
            </a:r>
            <a:endParaRPr lang="en-US" sz="1912" dirty="0"/>
          </a:p>
        </p:txBody>
      </p:sp>
      <p:sp>
        <p:nvSpPr>
          <p:cNvPr id="14" name="Text 11"/>
          <p:cNvSpPr/>
          <p:nvPr/>
        </p:nvSpPr>
        <p:spPr>
          <a:xfrm>
            <a:off x="571500" y="2965298"/>
            <a:ext cx="2428875" cy="130011"/>
          </a:xfrm>
          <a:prstGeom prst="rect">
            <a:avLst/>
          </a:prstGeom>
          <a:noFill/>
          <a:ln/>
        </p:spPr>
        <p:txBody>
          <a:bodyPr wrap="none" lIns="0" tIns="0" rIns="0" bIns="0" rtlCol="0" anchor="t">
            <a:spAutoFit/>
          </a:bodyPr>
          <a:lstStyle/>
          <a:p>
            <a:pPr marL="0" indent="0" algn="l">
              <a:lnSpc>
                <a:spcPts val="1000"/>
              </a:lnSpc>
              <a:buNone/>
            </a:pPr>
            <a:r>
              <a:rPr lang="en-US" sz="727" dirty="0">
                <a:solidFill>
                  <a:srgbClr val="2C3E50"/>
                </a:solidFill>
              </a:rPr>
              <a:t>vs EC $3.96M actual</a:t>
            </a:r>
            <a:endParaRPr lang="en-US" sz="727" dirty="0"/>
          </a:p>
        </p:txBody>
      </p:sp>
      <p:sp>
        <p:nvSpPr>
          <p:cNvPr id="15" name="Shape 12"/>
          <p:cNvSpPr/>
          <p:nvPr/>
        </p:nvSpPr>
        <p:spPr>
          <a:xfrm>
            <a:off x="428625" y="3391970"/>
            <a:ext cx="2714625" cy="1035844"/>
          </a:xfrm>
          <a:prstGeom prst="rect">
            <a:avLst/>
          </a:prstGeom>
          <a:solidFill>
            <a:srgbClr val="F8F9FA"/>
          </a:solidFill>
          <a:ln/>
        </p:spPr>
        <p:txBody>
          <a:bodyPr/>
          <a:lstStyle/>
          <a:p>
            <a:endParaRPr lang="en-US"/>
          </a:p>
        </p:txBody>
      </p:sp>
      <p:sp>
        <p:nvSpPr>
          <p:cNvPr id="16" name="Shape 13"/>
          <p:cNvSpPr/>
          <p:nvPr/>
        </p:nvSpPr>
        <p:spPr>
          <a:xfrm>
            <a:off x="428625" y="3391970"/>
            <a:ext cx="2714625" cy="35719"/>
          </a:xfrm>
          <a:prstGeom prst="rect">
            <a:avLst/>
          </a:prstGeom>
          <a:solidFill>
            <a:srgbClr val="FFC000"/>
          </a:solidFill>
          <a:ln/>
        </p:spPr>
        <p:txBody>
          <a:bodyPr/>
          <a:lstStyle/>
          <a:p>
            <a:endParaRPr lang="en-US"/>
          </a:p>
        </p:txBody>
      </p:sp>
      <p:sp>
        <p:nvSpPr>
          <p:cNvPr id="17" name="Text 14"/>
          <p:cNvSpPr/>
          <p:nvPr/>
        </p:nvSpPr>
        <p:spPr>
          <a:xfrm>
            <a:off x="571500" y="3545728"/>
            <a:ext cx="2428875" cy="126802"/>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7F8C8D"/>
                </a:solidFill>
              </a:rPr>
              <a:t>Improvement</a:t>
            </a:r>
            <a:endParaRPr lang="en-US" sz="634" dirty="0"/>
          </a:p>
        </p:txBody>
      </p:sp>
      <p:sp>
        <p:nvSpPr>
          <p:cNvPr id="18" name="Text 15"/>
          <p:cNvSpPr/>
          <p:nvPr/>
        </p:nvSpPr>
        <p:spPr>
          <a:xfrm>
            <a:off x="571500" y="3729679"/>
            <a:ext cx="2428875" cy="342900"/>
          </a:xfrm>
          <a:prstGeom prst="rect">
            <a:avLst/>
          </a:prstGeom>
          <a:noFill/>
          <a:ln/>
        </p:spPr>
        <p:txBody>
          <a:bodyPr wrap="none" lIns="0" tIns="0" rIns="0" bIns="0" rtlCol="0" anchor="t">
            <a:spAutoFit/>
          </a:bodyPr>
          <a:lstStyle/>
          <a:p>
            <a:pPr marL="0" indent="0" algn="l">
              <a:lnSpc>
                <a:spcPts val="2700"/>
              </a:lnSpc>
              <a:buNone/>
            </a:pPr>
            <a:r>
              <a:rPr lang="en-US" sz="2436" b="1" dirty="0">
                <a:solidFill>
                  <a:srgbClr val="FFC000"/>
                </a:solidFill>
              </a:rPr>
              <a:t>+83.2%</a:t>
            </a:r>
            <a:endParaRPr lang="en-US" sz="2436" dirty="0"/>
          </a:p>
        </p:txBody>
      </p:sp>
      <p:sp>
        <p:nvSpPr>
          <p:cNvPr id="19" name="Text 16"/>
          <p:cNvSpPr/>
          <p:nvPr/>
        </p:nvSpPr>
        <p:spPr>
          <a:xfrm>
            <a:off x="571500" y="4108298"/>
            <a:ext cx="2428875" cy="130011"/>
          </a:xfrm>
          <a:prstGeom prst="rect">
            <a:avLst/>
          </a:prstGeom>
          <a:noFill/>
          <a:ln/>
        </p:spPr>
        <p:txBody>
          <a:bodyPr wrap="none" lIns="0" tIns="0" rIns="0" bIns="0" rtlCol="0" anchor="t">
            <a:spAutoFit/>
          </a:bodyPr>
          <a:lstStyle/>
          <a:p>
            <a:pPr marL="0" indent="0" algn="l">
              <a:lnSpc>
                <a:spcPts val="1000"/>
              </a:lnSpc>
              <a:buNone/>
            </a:pPr>
            <a:r>
              <a:rPr lang="en-US" sz="727" dirty="0">
                <a:solidFill>
                  <a:srgbClr val="2C3E50"/>
                </a:solidFill>
              </a:rPr>
              <a:t>+EC $3.29M more</a:t>
            </a:r>
            <a:endParaRPr lang="en-US" sz="727" dirty="0"/>
          </a:p>
        </p:txBody>
      </p:sp>
      <p:sp>
        <p:nvSpPr>
          <p:cNvPr id="20" name="Shape 17"/>
          <p:cNvSpPr/>
          <p:nvPr/>
        </p:nvSpPr>
        <p:spPr>
          <a:xfrm>
            <a:off x="3357563" y="1177407"/>
            <a:ext cx="2102244" cy="260747"/>
          </a:xfrm>
          <a:prstGeom prst="rect">
            <a:avLst/>
          </a:prstGeom>
          <a:solidFill>
            <a:srgbClr val="1F4E78"/>
          </a:solidFill>
          <a:ln/>
        </p:spPr>
        <p:txBody>
          <a:bodyPr/>
          <a:lstStyle/>
          <a:p>
            <a:endParaRPr lang="en-US"/>
          </a:p>
        </p:txBody>
      </p:sp>
      <p:sp>
        <p:nvSpPr>
          <p:cNvPr id="21" name="Text 18"/>
          <p:cNvSpPr/>
          <p:nvPr/>
        </p:nvSpPr>
        <p:spPr>
          <a:xfrm>
            <a:off x="3357563" y="1177407"/>
            <a:ext cx="2102244" cy="260747"/>
          </a:xfrm>
          <a:prstGeom prst="rect">
            <a:avLst/>
          </a:prstGeom>
          <a:noFill/>
          <a:ln/>
        </p:spPr>
        <p:txBody>
          <a:bodyPr wrap="square" lIns="102108" tIns="85090" rIns="102108" bIns="85090" rtlCol="0" anchor="ctr">
            <a:spAutoFit/>
          </a:bodyPr>
          <a:lstStyle/>
          <a:p>
            <a:pPr marL="0" indent="0" algn="l">
              <a:lnSpc>
                <a:spcPts val="900"/>
              </a:lnSpc>
              <a:buNone/>
            </a:pPr>
            <a:r>
              <a:rPr lang="en-US" sz="683" b="1" dirty="0">
                <a:solidFill>
                  <a:srgbClr val="FFFFFF"/>
                </a:solidFill>
              </a:rPr>
              <a:t>Component</a:t>
            </a:r>
            <a:endParaRPr lang="en-US" sz="683" dirty="0"/>
          </a:p>
        </p:txBody>
      </p:sp>
      <p:sp>
        <p:nvSpPr>
          <p:cNvPr id="22" name="Shape 19"/>
          <p:cNvSpPr/>
          <p:nvPr/>
        </p:nvSpPr>
        <p:spPr>
          <a:xfrm>
            <a:off x="5459806" y="1177407"/>
            <a:ext cx="1220493" cy="260747"/>
          </a:xfrm>
          <a:prstGeom prst="rect">
            <a:avLst/>
          </a:prstGeom>
          <a:solidFill>
            <a:srgbClr val="1F4E78"/>
          </a:solidFill>
          <a:ln/>
        </p:spPr>
        <p:txBody>
          <a:bodyPr/>
          <a:lstStyle/>
          <a:p>
            <a:endParaRPr lang="en-US"/>
          </a:p>
        </p:txBody>
      </p:sp>
      <p:sp>
        <p:nvSpPr>
          <p:cNvPr id="23" name="Text 20"/>
          <p:cNvSpPr/>
          <p:nvPr/>
        </p:nvSpPr>
        <p:spPr>
          <a:xfrm>
            <a:off x="5459806" y="1177407"/>
            <a:ext cx="1220493" cy="260747"/>
          </a:xfrm>
          <a:prstGeom prst="rect">
            <a:avLst/>
          </a:prstGeom>
          <a:noFill/>
          <a:ln/>
        </p:spPr>
        <p:txBody>
          <a:bodyPr wrap="square" lIns="102108" tIns="85090" rIns="102108" bIns="85090" rtlCol="0" anchor="ctr">
            <a:spAutoFit/>
          </a:bodyPr>
          <a:lstStyle/>
          <a:p>
            <a:pPr marL="0" indent="0" algn="r">
              <a:lnSpc>
                <a:spcPts val="900"/>
              </a:lnSpc>
              <a:buNone/>
            </a:pPr>
            <a:r>
              <a:rPr lang="en-US" sz="683" b="1" dirty="0">
                <a:solidFill>
                  <a:srgbClr val="FFFFFF"/>
                </a:solidFill>
              </a:rPr>
              <a:t>Actual (2013)</a:t>
            </a:r>
            <a:endParaRPr lang="en-US" sz="683" dirty="0"/>
          </a:p>
        </p:txBody>
      </p:sp>
      <p:sp>
        <p:nvSpPr>
          <p:cNvPr id="24" name="Shape 21"/>
          <p:cNvSpPr/>
          <p:nvPr/>
        </p:nvSpPr>
        <p:spPr>
          <a:xfrm>
            <a:off x="6680299" y="1177407"/>
            <a:ext cx="1220493" cy="260747"/>
          </a:xfrm>
          <a:prstGeom prst="rect">
            <a:avLst/>
          </a:prstGeom>
          <a:solidFill>
            <a:srgbClr val="1F4E78"/>
          </a:solidFill>
          <a:ln/>
        </p:spPr>
        <p:txBody>
          <a:bodyPr/>
          <a:lstStyle/>
          <a:p>
            <a:endParaRPr lang="en-US"/>
          </a:p>
        </p:txBody>
      </p:sp>
      <p:sp>
        <p:nvSpPr>
          <p:cNvPr id="25" name="Text 22"/>
          <p:cNvSpPr/>
          <p:nvPr/>
        </p:nvSpPr>
        <p:spPr>
          <a:xfrm>
            <a:off x="6680299" y="1177407"/>
            <a:ext cx="1220493" cy="260747"/>
          </a:xfrm>
          <a:prstGeom prst="rect">
            <a:avLst/>
          </a:prstGeom>
          <a:noFill/>
          <a:ln/>
        </p:spPr>
        <p:txBody>
          <a:bodyPr wrap="square" lIns="102108" tIns="85090" rIns="102108" bIns="85090" rtlCol="0" anchor="ctr">
            <a:spAutoFit/>
          </a:bodyPr>
          <a:lstStyle/>
          <a:p>
            <a:pPr marL="0" indent="0" algn="r">
              <a:lnSpc>
                <a:spcPts val="900"/>
              </a:lnSpc>
              <a:buNone/>
            </a:pPr>
            <a:r>
              <a:rPr lang="en-US" sz="683" b="1" dirty="0">
                <a:solidFill>
                  <a:srgbClr val="FFFFFF"/>
                </a:solidFill>
              </a:rPr>
              <a:t>Scenario 6</a:t>
            </a:r>
            <a:endParaRPr lang="en-US" sz="683" dirty="0"/>
          </a:p>
        </p:txBody>
      </p:sp>
      <p:sp>
        <p:nvSpPr>
          <p:cNvPr id="26" name="Shape 23"/>
          <p:cNvSpPr/>
          <p:nvPr/>
        </p:nvSpPr>
        <p:spPr>
          <a:xfrm>
            <a:off x="7900792" y="1177407"/>
            <a:ext cx="814583" cy="260747"/>
          </a:xfrm>
          <a:prstGeom prst="rect">
            <a:avLst/>
          </a:prstGeom>
          <a:solidFill>
            <a:srgbClr val="1F4E78"/>
          </a:solidFill>
          <a:ln/>
        </p:spPr>
        <p:txBody>
          <a:bodyPr/>
          <a:lstStyle/>
          <a:p>
            <a:endParaRPr lang="en-US"/>
          </a:p>
        </p:txBody>
      </p:sp>
      <p:sp>
        <p:nvSpPr>
          <p:cNvPr id="27" name="Text 24"/>
          <p:cNvSpPr/>
          <p:nvPr/>
        </p:nvSpPr>
        <p:spPr>
          <a:xfrm>
            <a:off x="7900792" y="1177407"/>
            <a:ext cx="814583" cy="260747"/>
          </a:xfrm>
          <a:prstGeom prst="rect">
            <a:avLst/>
          </a:prstGeom>
          <a:noFill/>
          <a:ln/>
        </p:spPr>
        <p:txBody>
          <a:bodyPr wrap="square" lIns="102108" tIns="85090" rIns="102108" bIns="85090" rtlCol="0" anchor="ctr">
            <a:spAutoFit/>
          </a:bodyPr>
          <a:lstStyle/>
          <a:p>
            <a:pPr marL="0" indent="0" algn="r">
              <a:lnSpc>
                <a:spcPts val="900"/>
              </a:lnSpc>
              <a:buNone/>
            </a:pPr>
            <a:r>
              <a:rPr lang="en-US" sz="683" b="1" dirty="0">
                <a:solidFill>
                  <a:srgbClr val="FFFFFF"/>
                </a:solidFill>
              </a:rPr>
              <a:t>Change</a:t>
            </a:r>
            <a:endParaRPr lang="en-US" sz="683" dirty="0"/>
          </a:p>
        </p:txBody>
      </p:sp>
      <p:sp>
        <p:nvSpPr>
          <p:cNvPr id="28" name="Text 25"/>
          <p:cNvSpPr/>
          <p:nvPr/>
        </p:nvSpPr>
        <p:spPr>
          <a:xfrm>
            <a:off x="3357563" y="1438154"/>
            <a:ext cx="2102244" cy="292894"/>
          </a:xfrm>
          <a:prstGeom prst="rect">
            <a:avLst/>
          </a:prstGeom>
          <a:noFill/>
          <a:ln/>
        </p:spPr>
        <p:txBody>
          <a:bodyPr wrap="square" lIns="102108" tIns="85090" rIns="102108" bIns="85090" rtlCol="0" anchor="ctr">
            <a:spAutoFit/>
          </a:bodyPr>
          <a:lstStyle/>
          <a:p>
            <a:pPr marL="0" indent="0" algn="l">
              <a:lnSpc>
                <a:spcPts val="1000"/>
              </a:lnSpc>
              <a:buNone/>
            </a:pPr>
            <a:r>
              <a:rPr lang="en-US" sz="780" dirty="0">
                <a:solidFill>
                  <a:srgbClr val="2C3E50"/>
                </a:solidFill>
              </a:rPr>
              <a:t>Sale Price</a:t>
            </a:r>
            <a:endParaRPr lang="en-US" sz="780" dirty="0"/>
          </a:p>
        </p:txBody>
      </p:sp>
      <p:sp>
        <p:nvSpPr>
          <p:cNvPr id="29" name="Text 26"/>
          <p:cNvSpPr/>
          <p:nvPr/>
        </p:nvSpPr>
        <p:spPr>
          <a:xfrm>
            <a:off x="5459806" y="1438154"/>
            <a:ext cx="1220493" cy="292894"/>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$12,000,000</a:t>
            </a:r>
            <a:endParaRPr lang="en-US" sz="734" dirty="0"/>
          </a:p>
        </p:txBody>
      </p:sp>
      <p:sp>
        <p:nvSpPr>
          <p:cNvPr id="30" name="Text 27"/>
          <p:cNvSpPr/>
          <p:nvPr/>
        </p:nvSpPr>
        <p:spPr>
          <a:xfrm>
            <a:off x="6680299" y="1438154"/>
            <a:ext cx="1220493" cy="292894"/>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$12,000,000</a:t>
            </a:r>
            <a:endParaRPr lang="en-US" sz="734" dirty="0"/>
          </a:p>
        </p:txBody>
      </p:sp>
      <p:sp>
        <p:nvSpPr>
          <p:cNvPr id="31" name="Text 28"/>
          <p:cNvSpPr/>
          <p:nvPr/>
        </p:nvSpPr>
        <p:spPr>
          <a:xfrm>
            <a:off x="7900792" y="1438154"/>
            <a:ext cx="814583" cy="292894"/>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a:t>
            </a:r>
            <a:endParaRPr lang="en-US" sz="734" dirty="0"/>
          </a:p>
        </p:txBody>
      </p:sp>
      <p:sp>
        <p:nvSpPr>
          <p:cNvPr id="32" name="Text 29"/>
          <p:cNvSpPr/>
          <p:nvPr/>
        </p:nvSpPr>
        <p:spPr>
          <a:xfrm>
            <a:off x="3357563" y="1731048"/>
            <a:ext cx="2102244" cy="296466"/>
          </a:xfrm>
          <a:prstGeom prst="rect">
            <a:avLst/>
          </a:prstGeom>
          <a:noFill/>
          <a:ln/>
        </p:spPr>
        <p:txBody>
          <a:bodyPr wrap="square" lIns="102108" tIns="85090" rIns="102108" bIns="85090" rtlCol="0" anchor="ctr">
            <a:spAutoFit/>
          </a:bodyPr>
          <a:lstStyle/>
          <a:p>
            <a:pPr marL="0" indent="0" algn="l">
              <a:lnSpc>
                <a:spcPts val="1000"/>
              </a:lnSpc>
              <a:buNone/>
            </a:pPr>
            <a:r>
              <a:rPr lang="en-US" sz="780" dirty="0">
                <a:solidFill>
                  <a:srgbClr val="2C3E50"/>
                </a:solidFill>
              </a:rPr>
              <a:t>SSB Debt Offset</a:t>
            </a:r>
            <a:endParaRPr lang="en-US" sz="780" dirty="0"/>
          </a:p>
        </p:txBody>
      </p:sp>
      <p:sp>
        <p:nvSpPr>
          <p:cNvPr id="33" name="Text 30"/>
          <p:cNvSpPr/>
          <p:nvPr/>
        </p:nvSpPr>
        <p:spPr>
          <a:xfrm>
            <a:off x="5459806" y="1731048"/>
            <a:ext cx="122049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$6,128,583)</a:t>
            </a:r>
            <a:endParaRPr lang="en-US" sz="734" dirty="0"/>
          </a:p>
        </p:txBody>
      </p:sp>
      <p:sp>
        <p:nvSpPr>
          <p:cNvPr id="34" name="Text 31"/>
          <p:cNvSpPr/>
          <p:nvPr/>
        </p:nvSpPr>
        <p:spPr>
          <a:xfrm>
            <a:off x="6680299" y="1731048"/>
            <a:ext cx="122049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$3,064,292)</a:t>
            </a:r>
            <a:endParaRPr lang="en-US" sz="734" dirty="0"/>
          </a:p>
        </p:txBody>
      </p:sp>
      <p:sp>
        <p:nvSpPr>
          <p:cNvPr id="35" name="Text 32"/>
          <p:cNvSpPr/>
          <p:nvPr/>
        </p:nvSpPr>
        <p:spPr>
          <a:xfrm>
            <a:off x="7900792" y="1731048"/>
            <a:ext cx="81458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-50%</a:t>
            </a:r>
            <a:endParaRPr lang="en-US" sz="734" dirty="0"/>
          </a:p>
        </p:txBody>
      </p:sp>
      <p:sp>
        <p:nvSpPr>
          <p:cNvPr id="36" name="Text 33"/>
          <p:cNvSpPr/>
          <p:nvPr/>
        </p:nvSpPr>
        <p:spPr>
          <a:xfrm>
            <a:off x="3357563" y="2027513"/>
            <a:ext cx="2102244" cy="296466"/>
          </a:xfrm>
          <a:prstGeom prst="rect">
            <a:avLst/>
          </a:prstGeom>
          <a:noFill/>
          <a:ln/>
        </p:spPr>
        <p:txBody>
          <a:bodyPr wrap="square" lIns="102108" tIns="85090" rIns="102108" bIns="85090" rtlCol="0" anchor="ctr">
            <a:spAutoFit/>
          </a:bodyPr>
          <a:lstStyle/>
          <a:p>
            <a:pPr marL="0" indent="0" algn="l">
              <a:lnSpc>
                <a:spcPts val="1000"/>
              </a:lnSpc>
              <a:buNone/>
            </a:pPr>
            <a:r>
              <a:rPr lang="en-US" sz="780" dirty="0">
                <a:solidFill>
                  <a:srgbClr val="2C3E50"/>
                </a:solidFill>
              </a:rPr>
              <a:t>SSB Interest (50%)</a:t>
            </a:r>
            <a:endParaRPr lang="en-US" sz="780" dirty="0"/>
          </a:p>
        </p:txBody>
      </p:sp>
      <p:sp>
        <p:nvSpPr>
          <p:cNvPr id="37" name="Text 34"/>
          <p:cNvSpPr/>
          <p:nvPr/>
        </p:nvSpPr>
        <p:spPr>
          <a:xfrm>
            <a:off x="5459806" y="2027513"/>
            <a:ext cx="122049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$451,784)</a:t>
            </a:r>
            <a:endParaRPr lang="en-US" sz="734" dirty="0"/>
          </a:p>
        </p:txBody>
      </p:sp>
      <p:sp>
        <p:nvSpPr>
          <p:cNvPr id="38" name="Text 35"/>
          <p:cNvSpPr/>
          <p:nvPr/>
        </p:nvSpPr>
        <p:spPr>
          <a:xfrm>
            <a:off x="6680299" y="2027513"/>
            <a:ext cx="122049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$225,892)</a:t>
            </a:r>
            <a:endParaRPr lang="en-US" sz="734" dirty="0"/>
          </a:p>
        </p:txBody>
      </p:sp>
      <p:sp>
        <p:nvSpPr>
          <p:cNvPr id="39" name="Text 36"/>
          <p:cNvSpPr/>
          <p:nvPr/>
        </p:nvSpPr>
        <p:spPr>
          <a:xfrm>
            <a:off x="7900792" y="2027513"/>
            <a:ext cx="81458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-50%</a:t>
            </a:r>
            <a:endParaRPr lang="en-US" sz="734" dirty="0"/>
          </a:p>
        </p:txBody>
      </p:sp>
      <p:sp>
        <p:nvSpPr>
          <p:cNvPr id="40" name="Text 37"/>
          <p:cNvSpPr/>
          <p:nvPr/>
        </p:nvSpPr>
        <p:spPr>
          <a:xfrm>
            <a:off x="3357563" y="2323979"/>
            <a:ext cx="2102244" cy="296466"/>
          </a:xfrm>
          <a:prstGeom prst="rect">
            <a:avLst/>
          </a:prstGeom>
          <a:noFill/>
          <a:ln/>
        </p:spPr>
        <p:txBody>
          <a:bodyPr wrap="square" lIns="102108" tIns="85090" rIns="102108" bIns="85090" rtlCol="0" anchor="ctr">
            <a:spAutoFit/>
          </a:bodyPr>
          <a:lstStyle/>
          <a:p>
            <a:pPr marL="0" indent="0" algn="l">
              <a:lnSpc>
                <a:spcPts val="1000"/>
              </a:lnSpc>
              <a:buNone/>
            </a:pPr>
            <a:r>
              <a:rPr lang="en-US" sz="780" dirty="0">
                <a:solidFill>
                  <a:srgbClr val="2C3E50"/>
                </a:solidFill>
              </a:rPr>
              <a:t>Gov Stamp Tax</a:t>
            </a:r>
            <a:endParaRPr lang="en-US" sz="780" dirty="0"/>
          </a:p>
        </p:txBody>
      </p:sp>
      <p:sp>
        <p:nvSpPr>
          <p:cNvPr id="41" name="Text 38"/>
          <p:cNvSpPr/>
          <p:nvPr/>
        </p:nvSpPr>
        <p:spPr>
          <a:xfrm>
            <a:off x="5459806" y="2323979"/>
            <a:ext cx="122049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$1,440,000)</a:t>
            </a:r>
            <a:endParaRPr lang="en-US" sz="734" dirty="0"/>
          </a:p>
        </p:txBody>
      </p:sp>
      <p:sp>
        <p:nvSpPr>
          <p:cNvPr id="42" name="Text 39"/>
          <p:cNvSpPr/>
          <p:nvPr/>
        </p:nvSpPr>
        <p:spPr>
          <a:xfrm>
            <a:off x="6680299" y="2323979"/>
            <a:ext cx="122049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$1,440,000)</a:t>
            </a:r>
            <a:endParaRPr lang="en-US" sz="734" dirty="0"/>
          </a:p>
        </p:txBody>
      </p:sp>
      <p:sp>
        <p:nvSpPr>
          <p:cNvPr id="43" name="Text 40"/>
          <p:cNvSpPr/>
          <p:nvPr/>
        </p:nvSpPr>
        <p:spPr>
          <a:xfrm>
            <a:off x="7900792" y="2323979"/>
            <a:ext cx="814583" cy="296466"/>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a:t>
            </a:r>
            <a:endParaRPr lang="en-US" sz="734" dirty="0"/>
          </a:p>
        </p:txBody>
      </p:sp>
      <p:sp>
        <p:nvSpPr>
          <p:cNvPr id="44" name="Text 41"/>
          <p:cNvSpPr/>
          <p:nvPr/>
        </p:nvSpPr>
        <p:spPr>
          <a:xfrm>
            <a:off x="3357563" y="2620445"/>
            <a:ext cx="2102244" cy="300038"/>
          </a:xfrm>
          <a:prstGeom prst="rect">
            <a:avLst/>
          </a:prstGeom>
          <a:noFill/>
          <a:ln/>
        </p:spPr>
        <p:txBody>
          <a:bodyPr wrap="square" lIns="102108" tIns="85090" rIns="102108" bIns="85090" rtlCol="0" anchor="ctr">
            <a:spAutoFit/>
          </a:bodyPr>
          <a:lstStyle/>
          <a:p>
            <a:pPr marL="0" indent="0" algn="l">
              <a:lnSpc>
                <a:spcPts val="1000"/>
              </a:lnSpc>
              <a:buNone/>
            </a:pPr>
            <a:r>
              <a:rPr lang="en-US" sz="780" dirty="0">
                <a:solidFill>
                  <a:srgbClr val="2C3E50"/>
                </a:solidFill>
              </a:rPr>
              <a:t>Gov Other</a:t>
            </a:r>
            <a:endParaRPr lang="en-US" sz="780" dirty="0"/>
          </a:p>
        </p:txBody>
      </p:sp>
      <p:sp>
        <p:nvSpPr>
          <p:cNvPr id="45" name="Text 42"/>
          <p:cNvSpPr/>
          <p:nvPr/>
        </p:nvSpPr>
        <p:spPr>
          <a:xfrm>
            <a:off x="5459806" y="2620445"/>
            <a:ext cx="1220493" cy="300038"/>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$24,526)</a:t>
            </a:r>
            <a:endParaRPr lang="en-US" sz="734" dirty="0"/>
          </a:p>
        </p:txBody>
      </p:sp>
      <p:sp>
        <p:nvSpPr>
          <p:cNvPr id="46" name="Text 43"/>
          <p:cNvSpPr/>
          <p:nvPr/>
        </p:nvSpPr>
        <p:spPr>
          <a:xfrm>
            <a:off x="6680299" y="2620445"/>
            <a:ext cx="1220493" cy="300038"/>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$24,526)</a:t>
            </a:r>
            <a:endParaRPr lang="en-US" sz="734" dirty="0"/>
          </a:p>
        </p:txBody>
      </p:sp>
      <p:sp>
        <p:nvSpPr>
          <p:cNvPr id="47" name="Text 44"/>
          <p:cNvSpPr/>
          <p:nvPr/>
        </p:nvSpPr>
        <p:spPr>
          <a:xfrm>
            <a:off x="7900792" y="2620445"/>
            <a:ext cx="814583" cy="300038"/>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a:t>
            </a:r>
            <a:endParaRPr lang="en-US" sz="734" dirty="0"/>
          </a:p>
        </p:txBody>
      </p:sp>
      <p:sp>
        <p:nvSpPr>
          <p:cNvPr id="48" name="Shape 45"/>
          <p:cNvSpPr/>
          <p:nvPr/>
        </p:nvSpPr>
        <p:spPr>
          <a:xfrm>
            <a:off x="3357563" y="2920482"/>
            <a:ext cx="5357813" cy="303609"/>
          </a:xfrm>
          <a:prstGeom prst="rect">
            <a:avLst/>
          </a:prstGeom>
          <a:solidFill>
            <a:srgbClr val="F8F9FA"/>
          </a:solidFill>
          <a:ln/>
        </p:spPr>
        <p:txBody>
          <a:bodyPr/>
          <a:lstStyle/>
          <a:p>
            <a:endParaRPr lang="en-US"/>
          </a:p>
        </p:txBody>
      </p:sp>
      <p:sp>
        <p:nvSpPr>
          <p:cNvPr id="49" name="Text 46"/>
          <p:cNvSpPr/>
          <p:nvPr/>
        </p:nvSpPr>
        <p:spPr>
          <a:xfrm>
            <a:off x="3357563" y="2920482"/>
            <a:ext cx="2102244" cy="303609"/>
          </a:xfrm>
          <a:prstGeom prst="rect">
            <a:avLst/>
          </a:prstGeom>
          <a:noFill/>
          <a:ln/>
        </p:spPr>
        <p:txBody>
          <a:bodyPr wrap="square" lIns="102108" tIns="85090" rIns="102108" bIns="85090" rtlCol="0" anchor="ctr">
            <a:spAutoFit/>
          </a:bodyPr>
          <a:lstStyle/>
          <a:p>
            <a:pPr marL="0" indent="0" algn="l">
              <a:lnSpc>
                <a:spcPts val="1000"/>
              </a:lnSpc>
              <a:buNone/>
            </a:pPr>
            <a:r>
              <a:rPr lang="en-US" sz="734" b="1" dirty="0">
                <a:solidFill>
                  <a:srgbClr val="2C3E50"/>
                </a:solidFill>
              </a:rPr>
              <a:t>Total Deductions</a:t>
            </a:r>
            <a:endParaRPr lang="en-US" sz="734" dirty="0"/>
          </a:p>
        </p:txBody>
      </p:sp>
      <p:sp>
        <p:nvSpPr>
          <p:cNvPr id="50" name="Text 47"/>
          <p:cNvSpPr/>
          <p:nvPr/>
        </p:nvSpPr>
        <p:spPr>
          <a:xfrm>
            <a:off x="5459806" y="2920482"/>
            <a:ext cx="1220493" cy="303609"/>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$8,044,893)</a:t>
            </a:r>
            <a:endParaRPr lang="en-US" sz="734" dirty="0"/>
          </a:p>
        </p:txBody>
      </p:sp>
      <p:sp>
        <p:nvSpPr>
          <p:cNvPr id="51" name="Text 48"/>
          <p:cNvSpPr/>
          <p:nvPr/>
        </p:nvSpPr>
        <p:spPr>
          <a:xfrm>
            <a:off x="6680299" y="2920482"/>
            <a:ext cx="1220493" cy="303609"/>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(EC $4,754,710)</a:t>
            </a:r>
            <a:endParaRPr lang="en-US" sz="734" dirty="0"/>
          </a:p>
        </p:txBody>
      </p:sp>
      <p:sp>
        <p:nvSpPr>
          <p:cNvPr id="52" name="Text 49"/>
          <p:cNvSpPr/>
          <p:nvPr/>
        </p:nvSpPr>
        <p:spPr>
          <a:xfrm>
            <a:off x="7900792" y="2920482"/>
            <a:ext cx="814583" cy="303609"/>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-40.9%</a:t>
            </a:r>
            <a:endParaRPr lang="en-US" sz="734" dirty="0"/>
          </a:p>
        </p:txBody>
      </p:sp>
      <p:sp>
        <p:nvSpPr>
          <p:cNvPr id="53" name="Shape 50"/>
          <p:cNvSpPr/>
          <p:nvPr/>
        </p:nvSpPr>
        <p:spPr>
          <a:xfrm>
            <a:off x="3357563" y="3224092"/>
            <a:ext cx="5357813" cy="316111"/>
          </a:xfrm>
          <a:prstGeom prst="rect">
            <a:avLst/>
          </a:prstGeom>
          <a:solidFill>
            <a:srgbClr val="E8F5E9"/>
          </a:solidFill>
          <a:ln/>
        </p:spPr>
        <p:txBody>
          <a:bodyPr/>
          <a:lstStyle/>
          <a:p>
            <a:endParaRPr lang="en-US"/>
          </a:p>
        </p:txBody>
      </p:sp>
      <p:sp>
        <p:nvSpPr>
          <p:cNvPr id="54" name="Text 51"/>
          <p:cNvSpPr/>
          <p:nvPr/>
        </p:nvSpPr>
        <p:spPr>
          <a:xfrm>
            <a:off x="3443288" y="3302673"/>
            <a:ext cx="1308171" cy="155377"/>
          </a:xfrm>
          <a:prstGeom prst="rect">
            <a:avLst/>
          </a:prstGeom>
          <a:noFill/>
          <a:ln/>
        </p:spPr>
        <p:txBody>
          <a:bodyPr wrap="none" lIns="0" tIns="0" rIns="0" bIns="0" rtlCol="0" anchor="t">
            <a:spAutoFit/>
          </a:bodyPr>
          <a:lstStyle/>
          <a:p>
            <a:pPr marL="0" indent="0" algn="l">
              <a:lnSpc>
                <a:spcPts val="1100"/>
              </a:lnSpc>
              <a:buNone/>
            </a:pPr>
            <a:r>
              <a:rPr lang="en-US" sz="784" b="1" dirty="0">
                <a:solidFill>
                  <a:srgbClr val="2C3E50"/>
                </a:solidFill>
              </a:rPr>
              <a:t>Policyholder Recovery</a:t>
            </a:r>
            <a:endParaRPr lang="en-US" sz="784" dirty="0"/>
          </a:p>
        </p:txBody>
      </p:sp>
      <p:sp>
        <p:nvSpPr>
          <p:cNvPr id="55" name="Text 52"/>
          <p:cNvSpPr/>
          <p:nvPr/>
        </p:nvSpPr>
        <p:spPr>
          <a:xfrm>
            <a:off x="5459806" y="3224092"/>
            <a:ext cx="1220493" cy="316111"/>
          </a:xfrm>
          <a:prstGeom prst="rect">
            <a:avLst/>
          </a:prstGeom>
          <a:noFill/>
          <a:ln/>
        </p:spPr>
        <p:txBody>
          <a:bodyPr wrap="square" lIns="102108" tIns="85090" rIns="102108" bIns="85090" rtlCol="0" anchor="ctr">
            <a:spAutoFit/>
          </a:bodyPr>
          <a:lstStyle/>
          <a:p>
            <a:pPr marL="0" indent="0" algn="r">
              <a:lnSpc>
                <a:spcPts val="1100"/>
              </a:lnSpc>
              <a:buNone/>
            </a:pPr>
            <a:r>
              <a:rPr lang="en-US" sz="784" b="1" dirty="0">
                <a:solidFill>
                  <a:srgbClr val="2C3E50"/>
                </a:solidFill>
              </a:rPr>
              <a:t>EC $3,955,107</a:t>
            </a:r>
            <a:endParaRPr lang="en-US" sz="784" dirty="0"/>
          </a:p>
        </p:txBody>
      </p:sp>
      <p:sp>
        <p:nvSpPr>
          <p:cNvPr id="56" name="Text 53"/>
          <p:cNvSpPr/>
          <p:nvPr/>
        </p:nvSpPr>
        <p:spPr>
          <a:xfrm>
            <a:off x="6680299" y="3224092"/>
            <a:ext cx="1220493" cy="316111"/>
          </a:xfrm>
          <a:prstGeom prst="rect">
            <a:avLst/>
          </a:prstGeom>
          <a:noFill/>
          <a:ln/>
        </p:spPr>
        <p:txBody>
          <a:bodyPr wrap="square" lIns="102108" tIns="85090" rIns="102108" bIns="85090" rtlCol="0" anchor="ctr">
            <a:spAutoFit/>
          </a:bodyPr>
          <a:lstStyle/>
          <a:p>
            <a:pPr marL="0" indent="0" algn="r">
              <a:lnSpc>
                <a:spcPts val="1100"/>
              </a:lnSpc>
              <a:buNone/>
            </a:pPr>
            <a:r>
              <a:rPr lang="en-US" sz="784" b="1" dirty="0">
                <a:solidFill>
                  <a:srgbClr val="27AE60"/>
                </a:solidFill>
              </a:rPr>
              <a:t>EC $7,245,290</a:t>
            </a:r>
            <a:endParaRPr lang="en-US" sz="784" dirty="0"/>
          </a:p>
        </p:txBody>
      </p:sp>
      <p:sp>
        <p:nvSpPr>
          <p:cNvPr id="57" name="Text 54"/>
          <p:cNvSpPr/>
          <p:nvPr/>
        </p:nvSpPr>
        <p:spPr>
          <a:xfrm>
            <a:off x="7900792" y="3224092"/>
            <a:ext cx="814583" cy="316111"/>
          </a:xfrm>
          <a:prstGeom prst="rect">
            <a:avLst/>
          </a:prstGeom>
          <a:noFill/>
          <a:ln/>
        </p:spPr>
        <p:txBody>
          <a:bodyPr wrap="square" lIns="102108" tIns="85090" rIns="102108" bIns="85090" rtlCol="0" anchor="ctr">
            <a:spAutoFit/>
          </a:bodyPr>
          <a:lstStyle/>
          <a:p>
            <a:pPr marL="0" indent="0" algn="r">
              <a:lnSpc>
                <a:spcPts val="1100"/>
              </a:lnSpc>
              <a:buNone/>
            </a:pPr>
            <a:r>
              <a:rPr lang="en-US" sz="784" b="1" dirty="0">
                <a:solidFill>
                  <a:srgbClr val="27AE60"/>
                </a:solidFill>
              </a:rPr>
              <a:t>+83.2%</a:t>
            </a:r>
            <a:endParaRPr lang="en-US" sz="784" dirty="0"/>
          </a:p>
        </p:txBody>
      </p:sp>
      <p:sp>
        <p:nvSpPr>
          <p:cNvPr id="58" name="Text 55"/>
          <p:cNvSpPr/>
          <p:nvPr/>
        </p:nvSpPr>
        <p:spPr>
          <a:xfrm>
            <a:off x="3357563" y="3540203"/>
            <a:ext cx="2102244" cy="303609"/>
          </a:xfrm>
          <a:prstGeom prst="rect">
            <a:avLst/>
          </a:prstGeom>
          <a:noFill/>
          <a:ln/>
        </p:spPr>
        <p:txBody>
          <a:bodyPr wrap="square" lIns="102108" tIns="85090" rIns="102108" bIns="85090" rtlCol="0" anchor="ctr">
            <a:spAutoFit/>
          </a:bodyPr>
          <a:lstStyle/>
          <a:p>
            <a:pPr marL="0" indent="0" algn="l">
              <a:lnSpc>
                <a:spcPts val="1000"/>
              </a:lnSpc>
              <a:buNone/>
            </a:pPr>
            <a:r>
              <a:rPr lang="en-US" sz="780" dirty="0">
                <a:solidFill>
                  <a:srgbClr val="2C3E50"/>
                </a:solidFill>
              </a:rPr>
              <a:t>Recovery Rate</a:t>
            </a:r>
            <a:endParaRPr lang="en-US" sz="780" dirty="0"/>
          </a:p>
        </p:txBody>
      </p:sp>
      <p:sp>
        <p:nvSpPr>
          <p:cNvPr id="59" name="Text 56"/>
          <p:cNvSpPr/>
          <p:nvPr/>
        </p:nvSpPr>
        <p:spPr>
          <a:xfrm>
            <a:off x="5459806" y="3540203"/>
            <a:ext cx="1220493" cy="303609"/>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C3E50"/>
                </a:solidFill>
              </a:rPr>
              <a:t>21.4%</a:t>
            </a:r>
            <a:endParaRPr lang="en-US" sz="734" dirty="0"/>
          </a:p>
        </p:txBody>
      </p:sp>
      <p:sp>
        <p:nvSpPr>
          <p:cNvPr id="60" name="Text 57"/>
          <p:cNvSpPr/>
          <p:nvPr/>
        </p:nvSpPr>
        <p:spPr>
          <a:xfrm>
            <a:off x="6680299" y="3540203"/>
            <a:ext cx="1220493" cy="303609"/>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7AE60"/>
                </a:solidFill>
              </a:rPr>
              <a:t>39.2%</a:t>
            </a:r>
            <a:endParaRPr lang="en-US" sz="734" dirty="0"/>
          </a:p>
        </p:txBody>
      </p:sp>
      <p:sp>
        <p:nvSpPr>
          <p:cNvPr id="61" name="Text 58"/>
          <p:cNvSpPr/>
          <p:nvPr/>
        </p:nvSpPr>
        <p:spPr>
          <a:xfrm>
            <a:off x="7900792" y="3540203"/>
            <a:ext cx="814583" cy="303609"/>
          </a:xfrm>
          <a:prstGeom prst="rect">
            <a:avLst/>
          </a:prstGeom>
          <a:noFill/>
          <a:ln/>
        </p:spPr>
        <p:txBody>
          <a:bodyPr wrap="square" lIns="102108" tIns="85090" rIns="102108" bIns="85090" rtlCol="0" anchor="ctr">
            <a:spAutoFit/>
          </a:bodyPr>
          <a:lstStyle/>
          <a:p>
            <a:pPr marL="0" indent="0" algn="r">
              <a:lnSpc>
                <a:spcPts val="1000"/>
              </a:lnSpc>
              <a:buNone/>
            </a:pPr>
            <a:r>
              <a:rPr lang="en-US" sz="734" b="1" dirty="0">
                <a:solidFill>
                  <a:srgbClr val="27AE60"/>
                </a:solidFill>
              </a:rPr>
              <a:t>+17.8 pts</a:t>
            </a:r>
            <a:endParaRPr lang="en-US" sz="734" dirty="0"/>
          </a:p>
        </p:txBody>
      </p:sp>
      <p:sp>
        <p:nvSpPr>
          <p:cNvPr id="62" name="Shape 59"/>
          <p:cNvSpPr/>
          <p:nvPr/>
        </p:nvSpPr>
        <p:spPr>
          <a:xfrm>
            <a:off x="428625" y="4534970"/>
            <a:ext cx="8286750" cy="800100"/>
          </a:xfrm>
          <a:prstGeom prst="rect">
            <a:avLst/>
          </a:prstGeom>
          <a:solidFill>
            <a:srgbClr val="F8F9FA"/>
          </a:solidFill>
          <a:ln/>
        </p:spPr>
        <p:txBody>
          <a:bodyPr/>
          <a:lstStyle/>
          <a:p>
            <a:endParaRPr lang="en-US"/>
          </a:p>
        </p:txBody>
      </p:sp>
      <p:sp>
        <p:nvSpPr>
          <p:cNvPr id="63" name="Shape 60"/>
          <p:cNvSpPr/>
          <p:nvPr/>
        </p:nvSpPr>
        <p:spPr>
          <a:xfrm>
            <a:off x="428625" y="4534970"/>
            <a:ext cx="8286750" cy="28575"/>
          </a:xfrm>
          <a:prstGeom prst="rect">
            <a:avLst/>
          </a:prstGeom>
          <a:solidFill>
            <a:srgbClr val="27AE60"/>
          </a:solidFill>
          <a:ln/>
        </p:spPr>
        <p:txBody>
          <a:bodyPr/>
          <a:lstStyle/>
          <a:p>
            <a:endParaRPr lang="en-US"/>
          </a:p>
        </p:txBody>
      </p:sp>
      <p:sp>
        <p:nvSpPr>
          <p:cNvPr id="64" name="Text 61"/>
          <p:cNvSpPr/>
          <p:nvPr/>
        </p:nvSpPr>
        <p:spPr>
          <a:xfrm>
            <a:off x="571500" y="4642126"/>
            <a:ext cx="8001000" cy="557213"/>
          </a:xfrm>
          <a:prstGeom prst="rect">
            <a:avLst/>
          </a:prstGeom>
          <a:noFill/>
          <a:ln/>
        </p:spPr>
        <p:txBody>
          <a:bodyPr wrap="square" lIns="0" tIns="0" rIns="0" bIns="0" rtlCol="0" anchor="t">
            <a:spAutoFit/>
          </a:bodyPr>
          <a:lstStyle/>
          <a:p>
            <a:pPr marL="0" indent="0" algn="l">
              <a:lnSpc>
                <a:spcPts val="1400"/>
              </a:lnSpc>
              <a:buNone/>
            </a:pPr>
            <a:r>
              <a:rPr lang="en-US" sz="784" b="1" dirty="0">
                <a:solidFill>
                  <a:srgbClr val="2C3E50"/>
                </a:solidFill>
              </a:rPr>
              <a:t>Key Insight:</a:t>
            </a:r>
            <a:r>
              <a:rPr lang="en-US" sz="834" dirty="0">
                <a:solidFill>
                  <a:srgbClr val="2C3E50"/>
                </a:solidFill>
              </a:rPr>
              <a:t> Reducing the SSB debt offset by 50% would have nearly doubled policyholder recovery to </a:t>
            </a:r>
            <a:r>
              <a:rPr lang="en-US" sz="885" b="1" dirty="0">
                <a:solidFill>
                  <a:srgbClr val="27AE60"/>
                </a:solidFill>
              </a:rPr>
              <a:t>EC $7.25 million</a:t>
            </a:r>
            <a:r>
              <a:rPr lang="en-US" sz="834" dirty="0">
                <a:solidFill>
                  <a:srgbClr val="2C3E50"/>
                </a:solidFill>
              </a:rPr>
              <a:t>, improving the recovery rate from 21.4% to 39.2%. This demonstrates that the debt offset mechanism was the single largest factor reducing policyholder recovery, accounting for </a:t>
            </a:r>
            <a:r>
              <a:rPr lang="en-US" sz="885" b="1" dirty="0">
                <a:solidFill>
                  <a:srgbClr val="27AE60"/>
                </a:solidFill>
              </a:rPr>
              <a:t>EC $3.29 million</a:t>
            </a:r>
            <a:r>
              <a:rPr lang="en-US" sz="834" dirty="0">
                <a:solidFill>
                  <a:srgbClr val="2C3E50"/>
                </a:solidFill>
              </a:rPr>
              <a:t> (83.2%) of potential additional recovery in this scenario.</a:t>
            </a:r>
            <a:endParaRPr lang="en-US" sz="78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6185176"/>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ctr">
              <a:lnSpc>
                <a:spcPts val="2400"/>
              </a:lnSpc>
              <a:buNone/>
            </a:pPr>
            <a:r>
              <a:rPr lang="en-US" sz="1808" b="1" dirty="0">
                <a:solidFill>
                  <a:srgbClr val="1F4E78"/>
                </a:solidFill>
              </a:rPr>
              <a:t>Maximum Recovery Gap: Actual vs 2025 Market Value</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ctr">
              <a:lnSpc>
                <a:spcPts val="1200"/>
              </a:lnSpc>
              <a:buNone/>
            </a:pPr>
            <a:r>
              <a:rPr lang="en-US" sz="942" dirty="0">
                <a:solidFill>
                  <a:srgbClr val="7F8C8D"/>
                </a:solidFill>
              </a:rPr>
              <a:t>The EC $14.8 Million Difference Between Worst and Best Outcomes</a:t>
            </a:r>
            <a:endParaRPr lang="en-US" sz="942" dirty="0"/>
          </a:p>
        </p:txBody>
      </p:sp>
      <p:sp>
        <p:nvSpPr>
          <p:cNvPr id="5" name="Shape 2"/>
          <p:cNvSpPr/>
          <p:nvPr/>
        </p:nvSpPr>
        <p:spPr>
          <a:xfrm>
            <a:off x="428625" y="1213126"/>
            <a:ext cx="3714750" cy="3429000"/>
          </a:xfrm>
          <a:prstGeom prst="rect">
            <a:avLst/>
          </a:prstGeom>
          <a:solidFill>
            <a:srgbClr val="FFCDD2"/>
          </a:solidFill>
          <a:ln/>
        </p:spPr>
        <p:txBody>
          <a:bodyPr/>
          <a:lstStyle/>
          <a:p>
            <a:endParaRPr lang="en-US"/>
          </a:p>
        </p:txBody>
      </p:sp>
      <p:sp>
        <p:nvSpPr>
          <p:cNvPr id="6" name="Shape 3"/>
          <p:cNvSpPr/>
          <p:nvPr/>
        </p:nvSpPr>
        <p:spPr>
          <a:xfrm>
            <a:off x="428625" y="1213126"/>
            <a:ext cx="3714750" cy="57150"/>
          </a:xfrm>
          <a:prstGeom prst="rect">
            <a:avLst/>
          </a:prstGeom>
          <a:solidFill>
            <a:srgbClr val="E74C3C"/>
          </a:solidFill>
          <a:ln/>
        </p:spPr>
        <p:txBody>
          <a:bodyPr/>
          <a:lstStyle/>
          <a:p>
            <a:endParaRPr lang="en-US"/>
          </a:p>
        </p:txBody>
      </p:sp>
      <p:sp>
        <p:nvSpPr>
          <p:cNvPr id="7" name="Text 4"/>
          <p:cNvSpPr/>
          <p:nvPr/>
        </p:nvSpPr>
        <p:spPr>
          <a:xfrm>
            <a:off x="1911483" y="1680707"/>
            <a:ext cx="749033" cy="155377"/>
          </a:xfrm>
          <a:prstGeom prst="rect">
            <a:avLst/>
          </a:prstGeom>
          <a:noFill/>
          <a:ln/>
        </p:spPr>
        <p:txBody>
          <a:bodyPr wrap="none" lIns="0" tIns="0" rIns="0" bIns="0" rtlCol="0" anchor="t">
            <a:spAutoFit/>
          </a:bodyPr>
          <a:lstStyle/>
          <a:p>
            <a:pPr marL="0" indent="0" algn="ctr">
              <a:lnSpc>
                <a:spcPts val="1100"/>
              </a:lnSpc>
              <a:buNone/>
            </a:pPr>
            <a:r>
              <a:rPr lang="en-US" sz="784" b="1" kern="0" spc="1" dirty="0">
                <a:solidFill>
                  <a:srgbClr val="E74C3C"/>
                </a:solidFill>
              </a:rPr>
              <a:t>SCENARIO 1</a:t>
            </a:r>
            <a:endParaRPr lang="en-US" sz="784" dirty="0"/>
          </a:p>
        </p:txBody>
      </p:sp>
      <p:sp>
        <p:nvSpPr>
          <p:cNvPr id="8" name="Text 5"/>
          <p:cNvSpPr/>
          <p:nvPr/>
        </p:nvSpPr>
        <p:spPr>
          <a:xfrm>
            <a:off x="1487212" y="1978958"/>
            <a:ext cx="1597577" cy="411435"/>
          </a:xfrm>
          <a:prstGeom prst="rect">
            <a:avLst/>
          </a:prstGeom>
          <a:noFill/>
          <a:ln/>
        </p:spPr>
        <p:txBody>
          <a:bodyPr wrap="square" lIns="0" tIns="0" rIns="0" bIns="0" rtlCol="0" anchor="t">
            <a:spAutoFit/>
          </a:bodyPr>
          <a:lstStyle/>
          <a:p>
            <a:pPr marL="0" indent="0" algn="ctr">
              <a:lnSpc>
                <a:spcPts val="1600"/>
              </a:lnSpc>
              <a:buNone/>
            </a:pPr>
            <a:r>
              <a:rPr lang="en-US" sz="1193" b="1" dirty="0">
                <a:solidFill>
                  <a:srgbClr val="1F4E78"/>
                </a:solidFill>
              </a:rPr>
              <a:t>Actual Transaction
(2013)</a:t>
            </a:r>
            <a:endParaRPr lang="en-US" sz="1193" dirty="0"/>
          </a:p>
        </p:txBody>
      </p:sp>
      <p:sp>
        <p:nvSpPr>
          <p:cNvPr id="9" name="Text 6"/>
          <p:cNvSpPr/>
          <p:nvPr/>
        </p:nvSpPr>
        <p:spPr>
          <a:xfrm>
            <a:off x="1405672" y="2568987"/>
            <a:ext cx="1760627" cy="400050"/>
          </a:xfrm>
          <a:prstGeom prst="rect">
            <a:avLst/>
          </a:prstGeom>
          <a:noFill/>
          <a:ln/>
        </p:spPr>
        <p:txBody>
          <a:bodyPr wrap="none" lIns="0" tIns="0" rIns="0" bIns="0" rtlCol="0" anchor="t">
            <a:spAutoFit/>
          </a:bodyPr>
          <a:lstStyle/>
          <a:p>
            <a:pPr marL="0" indent="0" algn="ctr">
              <a:lnSpc>
                <a:spcPts val="3200"/>
              </a:lnSpc>
              <a:buNone/>
            </a:pPr>
            <a:r>
              <a:rPr lang="en-US" sz="2862" b="1" dirty="0">
                <a:solidFill>
                  <a:srgbClr val="E74C3C"/>
                </a:solidFill>
              </a:rPr>
              <a:t>EC $4.0M</a:t>
            </a:r>
            <a:endParaRPr lang="en-US" sz="2862" dirty="0"/>
          </a:p>
        </p:txBody>
      </p:sp>
      <p:sp>
        <p:nvSpPr>
          <p:cNvPr id="10" name="Text 7"/>
          <p:cNvSpPr/>
          <p:nvPr/>
        </p:nvSpPr>
        <p:spPr>
          <a:xfrm>
            <a:off x="1954290" y="3076194"/>
            <a:ext cx="663420" cy="312539"/>
          </a:xfrm>
          <a:prstGeom prst="rect">
            <a:avLst/>
          </a:prstGeom>
          <a:noFill/>
          <a:ln/>
        </p:spPr>
        <p:txBody>
          <a:bodyPr wrap="none" lIns="0" tIns="0" rIns="0" bIns="0" rtlCol="0" anchor="t">
            <a:spAutoFit/>
          </a:bodyPr>
          <a:lstStyle/>
          <a:p>
            <a:pPr marL="0" indent="0" algn="ctr">
              <a:lnSpc>
                <a:spcPts val="2200"/>
              </a:lnSpc>
              <a:buNone/>
            </a:pPr>
            <a:r>
              <a:rPr lang="en-US" sz="1602" b="1" dirty="0">
                <a:solidFill>
                  <a:srgbClr val="C62828"/>
                </a:solidFill>
              </a:rPr>
              <a:t>21.4%</a:t>
            </a:r>
            <a:endParaRPr lang="en-US" sz="1602" dirty="0"/>
          </a:p>
        </p:txBody>
      </p:sp>
      <p:sp>
        <p:nvSpPr>
          <p:cNvPr id="11" name="Text 8"/>
          <p:cNvSpPr/>
          <p:nvPr/>
        </p:nvSpPr>
        <p:spPr>
          <a:xfrm>
            <a:off x="1035844" y="3531608"/>
            <a:ext cx="2500313" cy="642938"/>
          </a:xfrm>
          <a:prstGeom prst="rect">
            <a:avLst/>
          </a:prstGeom>
          <a:noFill/>
          <a:ln/>
        </p:spPr>
        <p:txBody>
          <a:bodyPr wrap="square" lIns="0" tIns="0" rIns="0" bIns="0" rtlCol="0" anchor="t">
            <a:spAutoFit/>
          </a:bodyPr>
          <a:lstStyle/>
          <a:p>
            <a:pPr marL="0" indent="0" algn="ctr">
              <a:lnSpc>
                <a:spcPts val="1300"/>
              </a:lnSpc>
              <a:buNone/>
            </a:pPr>
            <a:r>
              <a:rPr lang="en-US" sz="780" dirty="0">
                <a:solidFill>
                  <a:srgbClr val="2C3E50"/>
                </a:solidFill>
              </a:rPr>
              <a:t>Policyholders received only 21.4% of the 2010 valuation after SSB debt offset (EC $6.6M), government payments (EC $1.5M), and selling below valuation (EC $6.5M discount).</a:t>
            </a:r>
            <a:endParaRPr lang="en-US" sz="780" dirty="0"/>
          </a:p>
        </p:txBody>
      </p:sp>
      <p:sp>
        <p:nvSpPr>
          <p:cNvPr id="12" name="Shape 9"/>
          <p:cNvSpPr/>
          <p:nvPr/>
        </p:nvSpPr>
        <p:spPr>
          <a:xfrm>
            <a:off x="4143375" y="1213126"/>
            <a:ext cx="857250" cy="3429000"/>
          </a:xfrm>
          <a:prstGeom prst="rect">
            <a:avLst/>
          </a:prstGeom>
          <a:solidFill>
            <a:srgbClr val="1F4E78"/>
          </a:solidFill>
          <a:ln/>
        </p:spPr>
        <p:txBody>
          <a:bodyPr/>
          <a:lstStyle/>
          <a:p>
            <a:endParaRPr lang="en-US"/>
          </a:p>
        </p:txBody>
      </p:sp>
      <p:sp>
        <p:nvSpPr>
          <p:cNvPr id="13" name="Text 10"/>
          <p:cNvSpPr/>
          <p:nvPr/>
        </p:nvSpPr>
        <p:spPr>
          <a:xfrm>
            <a:off x="4301821" y="2265238"/>
            <a:ext cx="540358" cy="271463"/>
          </a:xfrm>
          <a:prstGeom prst="rect">
            <a:avLst/>
          </a:prstGeom>
          <a:noFill/>
          <a:ln/>
        </p:spPr>
        <p:txBody>
          <a:bodyPr wrap="square" lIns="0" tIns="0" rIns="0" bIns="0" rtlCol="0" anchor="t">
            <a:spAutoFit/>
          </a:bodyPr>
          <a:lstStyle/>
          <a:p>
            <a:pPr marL="0" indent="0" algn="ctr">
              <a:lnSpc>
                <a:spcPts val="900"/>
              </a:lnSpc>
              <a:buNone/>
            </a:pPr>
            <a:r>
              <a:rPr lang="en-US" sz="683" b="1" dirty="0">
                <a:solidFill>
                  <a:srgbClr val="FFFFFF"/>
                </a:solidFill>
              </a:rPr>
              <a:t>RECOVERY
GAP</a:t>
            </a:r>
            <a:endParaRPr lang="en-US" sz="683" dirty="0"/>
          </a:p>
        </p:txBody>
      </p:sp>
      <p:sp>
        <p:nvSpPr>
          <p:cNvPr id="14" name="Text 11"/>
          <p:cNvSpPr/>
          <p:nvPr/>
        </p:nvSpPr>
        <p:spPr>
          <a:xfrm>
            <a:off x="4119879" y="2643857"/>
            <a:ext cx="904242" cy="554960"/>
          </a:xfrm>
          <a:prstGeom prst="rect">
            <a:avLst/>
          </a:prstGeom>
          <a:noFill/>
          <a:ln/>
        </p:spPr>
        <p:txBody>
          <a:bodyPr wrap="square" lIns="0" tIns="0" rIns="0" bIns="0" rtlCol="0" anchor="t">
            <a:spAutoFit/>
          </a:bodyPr>
          <a:lstStyle/>
          <a:p>
            <a:pPr marL="0" indent="0" algn="ctr">
              <a:lnSpc>
                <a:spcPts val="2200"/>
              </a:lnSpc>
              <a:buNone/>
            </a:pPr>
            <a:r>
              <a:rPr lang="en-US" sz="1808" b="1" dirty="0">
                <a:solidFill>
                  <a:srgbClr val="FFFFFF"/>
                </a:solidFill>
              </a:rPr>
              <a:t>EC $14.8M</a:t>
            </a:r>
            <a:endParaRPr lang="en-US" sz="1808" dirty="0"/>
          </a:p>
        </p:txBody>
      </p:sp>
      <p:sp>
        <p:nvSpPr>
          <p:cNvPr id="15" name="Text 12"/>
          <p:cNvSpPr/>
          <p:nvPr/>
        </p:nvSpPr>
        <p:spPr>
          <a:xfrm>
            <a:off x="4310249" y="3316765"/>
            <a:ext cx="523475" cy="273248"/>
          </a:xfrm>
          <a:prstGeom prst="rect">
            <a:avLst/>
          </a:prstGeom>
          <a:noFill/>
          <a:ln/>
        </p:spPr>
        <p:txBody>
          <a:bodyPr wrap="none" lIns="0" tIns="0" rIns="0" bIns="0" rtlCol="0" anchor="t">
            <a:spAutoFit/>
          </a:bodyPr>
          <a:lstStyle/>
          <a:p>
            <a:pPr marL="0" indent="0" algn="ctr">
              <a:lnSpc>
                <a:spcPts val="1900"/>
              </a:lnSpc>
              <a:buNone/>
            </a:pPr>
            <a:r>
              <a:rPr lang="en-US" sz="1397" b="1" dirty="0">
                <a:solidFill>
                  <a:srgbClr val="FFC000"/>
                </a:solidFill>
              </a:rPr>
              <a:t>474%</a:t>
            </a:r>
            <a:endParaRPr lang="en-US" sz="1397" dirty="0"/>
          </a:p>
        </p:txBody>
      </p:sp>
      <p:sp>
        <p:nvSpPr>
          <p:cNvPr id="16" name="Shape 13"/>
          <p:cNvSpPr/>
          <p:nvPr/>
        </p:nvSpPr>
        <p:spPr>
          <a:xfrm>
            <a:off x="5000625" y="1213126"/>
            <a:ext cx="3714750" cy="3429000"/>
          </a:xfrm>
          <a:prstGeom prst="rect">
            <a:avLst/>
          </a:prstGeom>
          <a:solidFill>
            <a:srgbClr val="C8E6C9"/>
          </a:solidFill>
          <a:ln/>
        </p:spPr>
        <p:txBody>
          <a:bodyPr/>
          <a:lstStyle/>
          <a:p>
            <a:endParaRPr lang="en-US"/>
          </a:p>
        </p:txBody>
      </p:sp>
      <p:sp>
        <p:nvSpPr>
          <p:cNvPr id="17" name="Shape 14"/>
          <p:cNvSpPr/>
          <p:nvPr/>
        </p:nvSpPr>
        <p:spPr>
          <a:xfrm>
            <a:off x="5000625" y="1213126"/>
            <a:ext cx="3714750" cy="57150"/>
          </a:xfrm>
          <a:prstGeom prst="rect">
            <a:avLst/>
          </a:prstGeom>
          <a:solidFill>
            <a:srgbClr val="27AE60"/>
          </a:solidFill>
          <a:ln/>
        </p:spPr>
        <p:txBody>
          <a:bodyPr/>
          <a:lstStyle/>
          <a:p>
            <a:endParaRPr lang="en-US"/>
          </a:p>
        </p:txBody>
      </p:sp>
      <p:sp>
        <p:nvSpPr>
          <p:cNvPr id="18" name="Text 15"/>
          <p:cNvSpPr/>
          <p:nvPr/>
        </p:nvSpPr>
        <p:spPr>
          <a:xfrm>
            <a:off x="6483483" y="1680707"/>
            <a:ext cx="749033" cy="155377"/>
          </a:xfrm>
          <a:prstGeom prst="rect">
            <a:avLst/>
          </a:prstGeom>
          <a:noFill/>
          <a:ln/>
        </p:spPr>
        <p:txBody>
          <a:bodyPr wrap="none" lIns="0" tIns="0" rIns="0" bIns="0" rtlCol="0" anchor="t">
            <a:spAutoFit/>
          </a:bodyPr>
          <a:lstStyle/>
          <a:p>
            <a:pPr marL="0" indent="0" algn="ctr">
              <a:lnSpc>
                <a:spcPts val="1100"/>
              </a:lnSpc>
              <a:buNone/>
            </a:pPr>
            <a:r>
              <a:rPr lang="en-US" sz="784" b="1" kern="0" spc="1" dirty="0">
                <a:solidFill>
                  <a:srgbClr val="27AE60"/>
                </a:solidFill>
              </a:rPr>
              <a:t>SCENARIO 3</a:t>
            </a:r>
            <a:endParaRPr lang="en-US" sz="784" dirty="0"/>
          </a:p>
        </p:txBody>
      </p:sp>
      <p:sp>
        <p:nvSpPr>
          <p:cNvPr id="19" name="Text 16"/>
          <p:cNvSpPr/>
          <p:nvPr/>
        </p:nvSpPr>
        <p:spPr>
          <a:xfrm>
            <a:off x="6284240" y="1978958"/>
            <a:ext cx="1147521" cy="411435"/>
          </a:xfrm>
          <a:prstGeom prst="rect">
            <a:avLst/>
          </a:prstGeom>
          <a:noFill/>
          <a:ln/>
        </p:spPr>
        <p:txBody>
          <a:bodyPr wrap="square" lIns="0" tIns="0" rIns="0" bIns="0" rtlCol="0" anchor="t">
            <a:spAutoFit/>
          </a:bodyPr>
          <a:lstStyle/>
          <a:p>
            <a:pPr marL="0" indent="0" algn="ctr">
              <a:lnSpc>
                <a:spcPts val="1600"/>
              </a:lnSpc>
              <a:buNone/>
            </a:pPr>
            <a:r>
              <a:rPr lang="en-US" sz="1193" b="1" dirty="0">
                <a:solidFill>
                  <a:srgbClr val="1F4E78"/>
                </a:solidFill>
              </a:rPr>
              <a:t>At 2025
Market Value</a:t>
            </a:r>
            <a:endParaRPr lang="en-US" sz="1193" dirty="0"/>
          </a:p>
        </p:txBody>
      </p:sp>
      <p:sp>
        <p:nvSpPr>
          <p:cNvPr id="20" name="Text 17"/>
          <p:cNvSpPr/>
          <p:nvPr/>
        </p:nvSpPr>
        <p:spPr>
          <a:xfrm>
            <a:off x="6051163" y="2568987"/>
            <a:ext cx="1613648" cy="410369"/>
          </a:xfrm>
          <a:prstGeom prst="rect">
            <a:avLst/>
          </a:prstGeom>
          <a:noFill/>
          <a:ln/>
        </p:spPr>
        <p:txBody>
          <a:bodyPr wrap="none" lIns="0" tIns="0" rIns="0" bIns="0" rtlCol="0" anchor="t">
            <a:spAutoFit/>
          </a:bodyPr>
          <a:lstStyle/>
          <a:p>
            <a:pPr marL="0" indent="0" algn="ctr">
              <a:lnSpc>
                <a:spcPts val="3200"/>
              </a:lnSpc>
              <a:buNone/>
            </a:pPr>
            <a:r>
              <a:rPr lang="en-US" sz="2862" b="1" dirty="0">
                <a:solidFill>
                  <a:srgbClr val="27AE60"/>
                </a:solidFill>
              </a:rPr>
              <a:t>EC $28.8M</a:t>
            </a:r>
            <a:endParaRPr lang="en-US" sz="2862" dirty="0"/>
          </a:p>
        </p:txBody>
      </p:sp>
      <p:sp>
        <p:nvSpPr>
          <p:cNvPr id="21" name="Text 18"/>
          <p:cNvSpPr/>
          <p:nvPr/>
        </p:nvSpPr>
        <p:spPr>
          <a:xfrm>
            <a:off x="6460908" y="3076194"/>
            <a:ext cx="794184" cy="312539"/>
          </a:xfrm>
          <a:prstGeom prst="rect">
            <a:avLst/>
          </a:prstGeom>
          <a:noFill/>
          <a:ln/>
        </p:spPr>
        <p:txBody>
          <a:bodyPr wrap="none" lIns="0" tIns="0" rIns="0" bIns="0" rtlCol="0" anchor="t">
            <a:spAutoFit/>
          </a:bodyPr>
          <a:lstStyle/>
          <a:p>
            <a:pPr marL="0" indent="0" algn="ctr">
              <a:lnSpc>
                <a:spcPts val="2200"/>
              </a:lnSpc>
              <a:buNone/>
            </a:pPr>
            <a:r>
              <a:rPr lang="en-US" sz="1602" b="1" dirty="0">
                <a:solidFill>
                  <a:srgbClr val="2E7D32"/>
                </a:solidFill>
              </a:rPr>
              <a:t>101.4%</a:t>
            </a:r>
            <a:endParaRPr lang="en-US" sz="1602" dirty="0"/>
          </a:p>
        </p:txBody>
      </p:sp>
      <p:sp>
        <p:nvSpPr>
          <p:cNvPr id="22" name="Text 19"/>
          <p:cNvSpPr/>
          <p:nvPr/>
        </p:nvSpPr>
        <p:spPr>
          <a:xfrm>
            <a:off x="5607844" y="3531608"/>
            <a:ext cx="2500313" cy="642938"/>
          </a:xfrm>
          <a:prstGeom prst="rect">
            <a:avLst/>
          </a:prstGeom>
          <a:noFill/>
          <a:ln/>
        </p:spPr>
        <p:txBody>
          <a:bodyPr wrap="square" lIns="0" tIns="0" rIns="0" bIns="0" rtlCol="0" anchor="t">
            <a:spAutoFit/>
          </a:bodyPr>
          <a:lstStyle/>
          <a:p>
            <a:pPr marL="0" indent="0" algn="ctr">
              <a:lnSpc>
                <a:spcPts val="1300"/>
              </a:lnSpc>
              <a:buNone/>
            </a:pPr>
            <a:r>
              <a:rPr lang="en-US" sz="780" dirty="0">
                <a:solidFill>
                  <a:srgbClr val="2C3E50"/>
                </a:solidFill>
              </a:rPr>
              <a:t>If sold at today's market value (EC $28.8M), policyholders would achieve full recovery plus 1.4% gain, even after all deductions including SSB debt offset and government payments.</a:t>
            </a:r>
            <a:endParaRPr lang="en-US" sz="780" dirty="0"/>
          </a:p>
        </p:txBody>
      </p:sp>
      <p:sp>
        <p:nvSpPr>
          <p:cNvPr id="23" name="Shape 20"/>
          <p:cNvSpPr/>
          <p:nvPr/>
        </p:nvSpPr>
        <p:spPr>
          <a:xfrm>
            <a:off x="428625" y="4820720"/>
            <a:ext cx="8286750" cy="1150144"/>
          </a:xfrm>
          <a:prstGeom prst="rect">
            <a:avLst/>
          </a:prstGeom>
          <a:solidFill>
            <a:srgbClr val="F8F9FA"/>
          </a:solidFill>
          <a:ln/>
        </p:spPr>
        <p:txBody>
          <a:bodyPr/>
          <a:lstStyle/>
          <a:p>
            <a:endParaRPr lang="en-US"/>
          </a:p>
        </p:txBody>
      </p:sp>
      <p:sp>
        <p:nvSpPr>
          <p:cNvPr id="24" name="Shape 21"/>
          <p:cNvSpPr/>
          <p:nvPr/>
        </p:nvSpPr>
        <p:spPr>
          <a:xfrm>
            <a:off x="428625" y="4820720"/>
            <a:ext cx="8286750" cy="28575"/>
          </a:xfrm>
          <a:prstGeom prst="rect">
            <a:avLst/>
          </a:prstGeom>
          <a:solidFill>
            <a:srgbClr val="E74C3C"/>
          </a:solidFill>
          <a:ln/>
        </p:spPr>
        <p:txBody>
          <a:bodyPr/>
          <a:lstStyle/>
          <a:p>
            <a:endParaRPr lang="en-US"/>
          </a:p>
        </p:txBody>
      </p:sp>
      <p:sp>
        <p:nvSpPr>
          <p:cNvPr id="25" name="Text 22"/>
          <p:cNvSpPr/>
          <p:nvPr/>
        </p:nvSpPr>
        <p:spPr>
          <a:xfrm>
            <a:off x="642938" y="4963595"/>
            <a:ext cx="7858125" cy="558936"/>
          </a:xfrm>
          <a:prstGeom prst="rect">
            <a:avLst/>
          </a:prstGeom>
          <a:noFill/>
          <a:ln/>
        </p:spPr>
        <p:txBody>
          <a:bodyPr wrap="square" lIns="0" tIns="0" rIns="0" bIns="0" rtlCol="0" anchor="t">
            <a:spAutoFit/>
          </a:bodyPr>
          <a:lstStyle/>
          <a:p>
            <a:pPr marL="0" indent="0" algn="ctr">
              <a:lnSpc>
                <a:spcPts val="1500"/>
              </a:lnSpc>
              <a:buNone/>
            </a:pPr>
            <a:r>
              <a:rPr lang="en-US" sz="885" b="1" dirty="0">
                <a:solidFill>
                  <a:srgbClr val="2C3E50"/>
                </a:solidFill>
              </a:rPr>
              <a:t>Critical Finding: The combination of transaction timing (2013 vs 2025) and structure choices resulted in policyholders receiving </a:t>
            </a:r>
            <a:r>
              <a:rPr lang="en-US" sz="1193" b="1" dirty="0">
                <a:solidFill>
                  <a:srgbClr val="E74C3C"/>
                </a:solidFill>
              </a:rPr>
              <a:t>EC $14.8 million less</a:t>
            </a:r>
            <a:r>
              <a:rPr lang="en-US" sz="885" b="1" dirty="0">
                <a:solidFill>
                  <a:srgbClr val="2C3E50"/>
                </a:solidFill>
              </a:rPr>
              <a:t> than they would have if the property had been sold at its current market value. This represents a 474% difference in recovery outcomes, demonstrating the severe financial impact of the 2013 transaction structure and timing on CLICO policyholders.</a:t>
            </a:r>
            <a:endParaRPr lang="en-US" sz="88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377028"/>
            <a:ext cx="8286750" cy="291443"/>
          </a:xfrm>
          <a:prstGeom prst="rect">
            <a:avLst/>
          </a:prstGeom>
          <a:noFill/>
          <a:ln/>
        </p:spPr>
        <p:txBody>
          <a:bodyPr wrap="none" lIns="0" tIns="0" rIns="0" bIns="0" rtlCol="0" anchor="t">
            <a:spAutoFit/>
          </a:bodyPr>
          <a:lstStyle/>
          <a:p>
            <a:pPr marL="0" indent="0" algn="l">
              <a:lnSpc>
                <a:spcPts val="2300"/>
              </a:lnSpc>
              <a:buNone/>
            </a:pPr>
            <a:r>
              <a:rPr lang="en-US" sz="1705" b="1" dirty="0">
                <a:solidFill>
                  <a:srgbClr val="1F4E78"/>
                </a:solidFill>
              </a:rPr>
              <a:t>Alternative Scenario: If Lands Were NOT Sold to SSB (Part 1)</a:t>
            </a:r>
            <a:endParaRPr lang="en-US" sz="1705" dirty="0"/>
          </a:p>
        </p:txBody>
      </p:sp>
      <p:sp>
        <p:nvSpPr>
          <p:cNvPr id="4" name="Text 1"/>
          <p:cNvSpPr/>
          <p:nvPr/>
        </p:nvSpPr>
        <p:spPr>
          <a:xfrm>
            <a:off x="428625" y="789915"/>
            <a:ext cx="8286750" cy="166092"/>
          </a:xfrm>
          <a:prstGeom prst="rect">
            <a:avLst/>
          </a:prstGeom>
          <a:noFill/>
          <a:ln/>
        </p:spPr>
        <p:txBody>
          <a:bodyPr wrap="none" lIns="0" tIns="0" rIns="0" bIns="0" rtlCol="0" anchor="t">
            <a:spAutoFit/>
          </a:bodyPr>
          <a:lstStyle/>
          <a:p>
            <a:pPr marL="0" indent="0" algn="l">
              <a:lnSpc>
                <a:spcPts val="1100"/>
              </a:lnSpc>
              <a:buNone/>
            </a:pPr>
            <a:r>
              <a:rPr lang="en-US" sz="888" dirty="0">
                <a:solidFill>
                  <a:srgbClr val="7F8C8D"/>
                </a:solidFill>
              </a:rPr>
              <a:t>Calculating What Policyholders Would Have Received Without the SSB Sale</a:t>
            </a:r>
            <a:endParaRPr lang="en-US" sz="888" dirty="0"/>
          </a:p>
        </p:txBody>
      </p:sp>
      <p:sp>
        <p:nvSpPr>
          <p:cNvPr id="5" name="Shape 2"/>
          <p:cNvSpPr/>
          <p:nvPr/>
        </p:nvSpPr>
        <p:spPr>
          <a:xfrm>
            <a:off x="428625" y="1134601"/>
            <a:ext cx="4054078" cy="3347182"/>
          </a:xfrm>
          <a:prstGeom prst="rect">
            <a:avLst/>
          </a:prstGeom>
          <a:solidFill>
            <a:srgbClr val="F1F8F4"/>
          </a:solidFill>
          <a:ln/>
        </p:spPr>
        <p:txBody>
          <a:bodyPr/>
          <a:lstStyle/>
          <a:p>
            <a:endParaRPr lang="en-US"/>
          </a:p>
        </p:txBody>
      </p:sp>
      <p:sp>
        <p:nvSpPr>
          <p:cNvPr id="6" name="Shape 3"/>
          <p:cNvSpPr/>
          <p:nvPr/>
        </p:nvSpPr>
        <p:spPr>
          <a:xfrm>
            <a:off x="428625" y="1134601"/>
            <a:ext cx="4054078" cy="42863"/>
          </a:xfrm>
          <a:prstGeom prst="rect">
            <a:avLst/>
          </a:prstGeom>
          <a:solidFill>
            <a:srgbClr val="27AE60"/>
          </a:solidFill>
          <a:ln/>
        </p:spPr>
        <p:txBody>
          <a:bodyPr/>
          <a:lstStyle/>
          <a:p>
            <a:endParaRPr lang="en-US"/>
          </a:p>
        </p:txBody>
      </p:sp>
      <p:sp>
        <p:nvSpPr>
          <p:cNvPr id="7" name="Text 4"/>
          <p:cNvSpPr/>
          <p:nvPr/>
        </p:nvSpPr>
        <p:spPr>
          <a:xfrm>
            <a:off x="607219" y="1313194"/>
            <a:ext cx="3696891" cy="126802"/>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27AE60"/>
                </a:solidFill>
              </a:rPr>
              <a:t>ALTERNATIVE SCENARIO</a:t>
            </a:r>
            <a:endParaRPr lang="en-US" sz="634" dirty="0"/>
          </a:p>
        </p:txBody>
      </p:sp>
      <p:sp>
        <p:nvSpPr>
          <p:cNvPr id="8" name="Text 5"/>
          <p:cNvSpPr/>
          <p:nvPr/>
        </p:nvSpPr>
        <p:spPr>
          <a:xfrm>
            <a:off x="607219" y="1525721"/>
            <a:ext cx="3696891" cy="188584"/>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1F4E78"/>
                </a:solidFill>
              </a:rPr>
              <a:t>If Lands NOT Sold to SSB</a:t>
            </a:r>
            <a:endParaRPr lang="en-US" sz="1090" dirty="0"/>
          </a:p>
        </p:txBody>
      </p:sp>
      <p:sp>
        <p:nvSpPr>
          <p:cNvPr id="9" name="Text 6"/>
          <p:cNvSpPr/>
          <p:nvPr/>
        </p:nvSpPr>
        <p:spPr>
          <a:xfrm>
            <a:off x="607219" y="1921473"/>
            <a:ext cx="292804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2010 Land Valuation</a:t>
            </a:r>
            <a:endParaRPr lang="en-US" sz="683" dirty="0"/>
          </a:p>
        </p:txBody>
      </p:sp>
      <p:sp>
        <p:nvSpPr>
          <p:cNvPr id="10" name="Text 7"/>
          <p:cNvSpPr/>
          <p:nvPr/>
        </p:nvSpPr>
        <p:spPr>
          <a:xfrm>
            <a:off x="3535263" y="1921473"/>
            <a:ext cx="76884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EC $18,500,000</a:t>
            </a:r>
            <a:endParaRPr lang="en-US" sz="734" dirty="0"/>
          </a:p>
        </p:txBody>
      </p:sp>
      <p:sp>
        <p:nvSpPr>
          <p:cNvPr id="11" name="Text 8"/>
          <p:cNvSpPr/>
          <p:nvPr/>
        </p:nvSpPr>
        <p:spPr>
          <a:xfrm>
            <a:off x="607219" y="2203652"/>
            <a:ext cx="2916659"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SSB Existing Debt (FPA)</a:t>
            </a:r>
            <a:endParaRPr lang="en-US" sz="683" dirty="0"/>
          </a:p>
        </p:txBody>
      </p:sp>
      <p:sp>
        <p:nvSpPr>
          <p:cNvPr id="12" name="Text 9"/>
          <p:cNvSpPr/>
          <p:nvPr/>
        </p:nvSpPr>
        <p:spPr>
          <a:xfrm>
            <a:off x="3523878" y="2203652"/>
            <a:ext cx="780231"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$6,128,583)</a:t>
            </a:r>
            <a:endParaRPr lang="en-US" sz="734" dirty="0"/>
          </a:p>
        </p:txBody>
      </p:sp>
      <p:sp>
        <p:nvSpPr>
          <p:cNvPr id="13" name="Text 10"/>
          <p:cNvSpPr/>
          <p:nvPr/>
        </p:nvSpPr>
        <p:spPr>
          <a:xfrm>
            <a:off x="607219" y="2485830"/>
            <a:ext cx="300849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SSB Accrued Interest (100%)</a:t>
            </a:r>
            <a:endParaRPr lang="en-US" sz="683" dirty="0"/>
          </a:p>
        </p:txBody>
      </p:sp>
      <p:sp>
        <p:nvSpPr>
          <p:cNvPr id="14" name="Text 11"/>
          <p:cNvSpPr/>
          <p:nvPr/>
        </p:nvSpPr>
        <p:spPr>
          <a:xfrm>
            <a:off x="3615714" y="2485830"/>
            <a:ext cx="688395"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$451,784)</a:t>
            </a:r>
            <a:endParaRPr lang="en-US" sz="734" dirty="0"/>
          </a:p>
        </p:txBody>
      </p:sp>
      <p:sp>
        <p:nvSpPr>
          <p:cNvPr id="15" name="Shape 12"/>
          <p:cNvSpPr/>
          <p:nvPr/>
        </p:nvSpPr>
        <p:spPr>
          <a:xfrm>
            <a:off x="607219" y="2760864"/>
            <a:ext cx="3696891" cy="375047"/>
          </a:xfrm>
          <a:prstGeom prst="rect">
            <a:avLst/>
          </a:prstGeom>
          <a:solidFill>
            <a:srgbClr val="FFFFFF"/>
          </a:solidFill>
          <a:ln/>
        </p:spPr>
        <p:txBody>
          <a:bodyPr/>
          <a:lstStyle/>
          <a:p>
            <a:endParaRPr lang="en-US"/>
          </a:p>
        </p:txBody>
      </p:sp>
      <p:sp>
        <p:nvSpPr>
          <p:cNvPr id="16" name="Shape 13"/>
          <p:cNvSpPr/>
          <p:nvPr/>
        </p:nvSpPr>
        <p:spPr>
          <a:xfrm>
            <a:off x="607219" y="2760864"/>
            <a:ext cx="3696891" cy="14288"/>
          </a:xfrm>
          <a:prstGeom prst="rect">
            <a:avLst/>
          </a:prstGeom>
          <a:solidFill>
            <a:srgbClr val="1F4E78"/>
          </a:solidFill>
          <a:ln/>
        </p:spPr>
        <p:txBody>
          <a:bodyPr/>
          <a:lstStyle/>
          <a:p>
            <a:endParaRPr lang="en-US"/>
          </a:p>
        </p:txBody>
      </p:sp>
      <p:sp>
        <p:nvSpPr>
          <p:cNvPr id="17" name="Shape 14"/>
          <p:cNvSpPr/>
          <p:nvPr/>
        </p:nvSpPr>
        <p:spPr>
          <a:xfrm>
            <a:off x="607219" y="3121623"/>
            <a:ext cx="3696891" cy="14288"/>
          </a:xfrm>
          <a:prstGeom prst="rect">
            <a:avLst/>
          </a:prstGeom>
          <a:solidFill>
            <a:srgbClr val="1F4E78"/>
          </a:solidFill>
          <a:ln/>
        </p:spPr>
        <p:txBody>
          <a:bodyPr/>
          <a:lstStyle/>
          <a:p>
            <a:endParaRPr lang="en-US"/>
          </a:p>
        </p:txBody>
      </p:sp>
      <p:sp>
        <p:nvSpPr>
          <p:cNvPr id="18" name="Text 15"/>
          <p:cNvSpPr/>
          <p:nvPr/>
        </p:nvSpPr>
        <p:spPr>
          <a:xfrm>
            <a:off x="607219" y="2846589"/>
            <a:ext cx="1432796"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Net Value Retained by CLICO</a:t>
            </a:r>
            <a:endParaRPr lang="en-US" sz="683" dirty="0"/>
          </a:p>
        </p:txBody>
      </p:sp>
      <p:sp>
        <p:nvSpPr>
          <p:cNvPr id="19" name="Text 16"/>
          <p:cNvSpPr/>
          <p:nvPr/>
        </p:nvSpPr>
        <p:spPr>
          <a:xfrm>
            <a:off x="3381477" y="2846589"/>
            <a:ext cx="922632"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27AE60"/>
                </a:solidFill>
              </a:rPr>
              <a:t>EC $11,919,633</a:t>
            </a:r>
            <a:endParaRPr lang="en-US" sz="885" dirty="0"/>
          </a:p>
        </p:txBody>
      </p:sp>
      <p:sp>
        <p:nvSpPr>
          <p:cNvPr id="20" name="Shape 17"/>
          <p:cNvSpPr/>
          <p:nvPr/>
        </p:nvSpPr>
        <p:spPr>
          <a:xfrm>
            <a:off x="607219" y="3214492"/>
            <a:ext cx="3696891" cy="582913"/>
          </a:xfrm>
          <a:prstGeom prst="rect">
            <a:avLst/>
          </a:prstGeom>
          <a:solidFill>
            <a:srgbClr val="FFFFFF"/>
          </a:solidFill>
          <a:ln/>
        </p:spPr>
        <p:txBody>
          <a:bodyPr/>
          <a:lstStyle/>
          <a:p>
            <a:endParaRPr lang="en-US"/>
          </a:p>
        </p:txBody>
      </p:sp>
      <p:sp>
        <p:nvSpPr>
          <p:cNvPr id="21" name="Shape 18"/>
          <p:cNvSpPr/>
          <p:nvPr/>
        </p:nvSpPr>
        <p:spPr>
          <a:xfrm>
            <a:off x="607219" y="3214492"/>
            <a:ext cx="3696891" cy="21431"/>
          </a:xfrm>
          <a:prstGeom prst="rect">
            <a:avLst/>
          </a:prstGeom>
          <a:solidFill>
            <a:srgbClr val="1F4E78"/>
          </a:solidFill>
          <a:ln/>
        </p:spPr>
        <p:txBody>
          <a:bodyPr/>
          <a:lstStyle/>
          <a:p>
            <a:endParaRPr lang="en-US"/>
          </a:p>
        </p:txBody>
      </p:sp>
      <p:sp>
        <p:nvSpPr>
          <p:cNvPr id="22" name="Text 19"/>
          <p:cNvSpPr/>
          <p:nvPr/>
        </p:nvSpPr>
        <p:spPr>
          <a:xfrm>
            <a:off x="714375" y="3300217"/>
            <a:ext cx="3482578" cy="390032"/>
          </a:xfrm>
          <a:prstGeom prst="rect">
            <a:avLst/>
          </a:prstGeom>
          <a:noFill/>
          <a:ln/>
        </p:spPr>
        <p:txBody>
          <a:bodyPr wrap="square" lIns="0" tIns="0" rIns="0" bIns="0" rtlCol="0" anchor="t">
            <a:spAutoFit/>
          </a:bodyPr>
          <a:lstStyle/>
          <a:p>
            <a:pPr marL="0" indent="0" algn="l">
              <a:lnSpc>
                <a:spcPts val="1000"/>
              </a:lnSpc>
              <a:buNone/>
            </a:pPr>
            <a:r>
              <a:rPr lang="en-US" sz="674" i="1" dirty="0">
                <a:solidFill>
                  <a:srgbClr val="2C3E50"/>
                </a:solidFill>
              </a:rPr>
              <a:t>In this scenario, CLICO retains the land, pays SSB's full debt and interest (EC $6.58M), and keeps EC $11.92M in net value for policyholders. Part 2 adds time value interest to reach final recovery amount.</a:t>
            </a:r>
            <a:endParaRPr lang="en-US" sz="674" dirty="0"/>
          </a:p>
        </p:txBody>
      </p:sp>
      <p:sp>
        <p:nvSpPr>
          <p:cNvPr id="23" name="Shape 20"/>
          <p:cNvSpPr/>
          <p:nvPr/>
        </p:nvSpPr>
        <p:spPr>
          <a:xfrm>
            <a:off x="4661297" y="1134601"/>
            <a:ext cx="4054078" cy="3347182"/>
          </a:xfrm>
          <a:prstGeom prst="rect">
            <a:avLst/>
          </a:prstGeom>
          <a:solidFill>
            <a:srgbClr val="FCF3F2"/>
          </a:solidFill>
          <a:ln/>
        </p:spPr>
        <p:txBody>
          <a:bodyPr/>
          <a:lstStyle/>
          <a:p>
            <a:endParaRPr lang="en-US"/>
          </a:p>
        </p:txBody>
      </p:sp>
      <p:sp>
        <p:nvSpPr>
          <p:cNvPr id="24" name="Shape 21"/>
          <p:cNvSpPr/>
          <p:nvPr/>
        </p:nvSpPr>
        <p:spPr>
          <a:xfrm>
            <a:off x="4661297" y="1134601"/>
            <a:ext cx="4054078" cy="42863"/>
          </a:xfrm>
          <a:prstGeom prst="rect">
            <a:avLst/>
          </a:prstGeom>
          <a:solidFill>
            <a:srgbClr val="E74C3C"/>
          </a:solidFill>
          <a:ln/>
        </p:spPr>
        <p:txBody>
          <a:bodyPr/>
          <a:lstStyle/>
          <a:p>
            <a:endParaRPr lang="en-US"/>
          </a:p>
        </p:txBody>
      </p:sp>
      <p:sp>
        <p:nvSpPr>
          <p:cNvPr id="25" name="Text 22"/>
          <p:cNvSpPr/>
          <p:nvPr/>
        </p:nvSpPr>
        <p:spPr>
          <a:xfrm>
            <a:off x="4839891" y="1313194"/>
            <a:ext cx="3696891" cy="126802"/>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E74C3C"/>
                </a:solidFill>
              </a:rPr>
              <a:t>ACTUAL OUTCOME</a:t>
            </a:r>
            <a:endParaRPr lang="en-US" sz="634" dirty="0"/>
          </a:p>
        </p:txBody>
      </p:sp>
      <p:sp>
        <p:nvSpPr>
          <p:cNvPr id="26" name="Text 23"/>
          <p:cNvSpPr/>
          <p:nvPr/>
        </p:nvSpPr>
        <p:spPr>
          <a:xfrm>
            <a:off x="4839891" y="1525721"/>
            <a:ext cx="3696891" cy="188584"/>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1F4E78"/>
                </a:solidFill>
              </a:rPr>
              <a:t>What Actually Happened</a:t>
            </a:r>
            <a:endParaRPr lang="en-US" sz="1090" dirty="0"/>
          </a:p>
        </p:txBody>
      </p:sp>
      <p:sp>
        <p:nvSpPr>
          <p:cNvPr id="27" name="Text 24"/>
          <p:cNvSpPr/>
          <p:nvPr/>
        </p:nvSpPr>
        <p:spPr>
          <a:xfrm>
            <a:off x="4839891" y="1921473"/>
            <a:ext cx="292804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2013 Sale Price</a:t>
            </a:r>
            <a:endParaRPr lang="en-US" sz="683" dirty="0"/>
          </a:p>
        </p:txBody>
      </p:sp>
      <p:sp>
        <p:nvSpPr>
          <p:cNvPr id="28" name="Text 25"/>
          <p:cNvSpPr/>
          <p:nvPr/>
        </p:nvSpPr>
        <p:spPr>
          <a:xfrm>
            <a:off x="7767935" y="1921473"/>
            <a:ext cx="76884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1F4E78"/>
                </a:solidFill>
              </a:rPr>
              <a:t>EC $12,000,000</a:t>
            </a:r>
            <a:endParaRPr lang="en-US" sz="734" dirty="0"/>
          </a:p>
        </p:txBody>
      </p:sp>
      <p:sp>
        <p:nvSpPr>
          <p:cNvPr id="29" name="Text 26"/>
          <p:cNvSpPr/>
          <p:nvPr/>
        </p:nvSpPr>
        <p:spPr>
          <a:xfrm>
            <a:off x="4839891" y="2203652"/>
            <a:ext cx="2916659"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SSB Debt Offset</a:t>
            </a:r>
            <a:endParaRPr lang="en-US" sz="683" dirty="0"/>
          </a:p>
        </p:txBody>
      </p:sp>
      <p:sp>
        <p:nvSpPr>
          <p:cNvPr id="30" name="Text 27"/>
          <p:cNvSpPr/>
          <p:nvPr/>
        </p:nvSpPr>
        <p:spPr>
          <a:xfrm>
            <a:off x="7756550" y="2203652"/>
            <a:ext cx="780231"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$6,128,583)</a:t>
            </a:r>
            <a:endParaRPr lang="en-US" sz="734" dirty="0"/>
          </a:p>
        </p:txBody>
      </p:sp>
      <p:sp>
        <p:nvSpPr>
          <p:cNvPr id="31" name="Text 28"/>
          <p:cNvSpPr/>
          <p:nvPr/>
        </p:nvSpPr>
        <p:spPr>
          <a:xfrm>
            <a:off x="4839891" y="2485830"/>
            <a:ext cx="3008495"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SSB Interest (50%)</a:t>
            </a:r>
            <a:endParaRPr lang="en-US" sz="683" dirty="0"/>
          </a:p>
        </p:txBody>
      </p:sp>
      <p:sp>
        <p:nvSpPr>
          <p:cNvPr id="32" name="Text 29"/>
          <p:cNvSpPr/>
          <p:nvPr/>
        </p:nvSpPr>
        <p:spPr>
          <a:xfrm>
            <a:off x="7848386" y="2485830"/>
            <a:ext cx="688395"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$451,784)</a:t>
            </a:r>
            <a:endParaRPr lang="en-US" sz="734" dirty="0"/>
          </a:p>
        </p:txBody>
      </p:sp>
      <p:sp>
        <p:nvSpPr>
          <p:cNvPr id="33" name="Text 30"/>
          <p:cNvSpPr/>
          <p:nvPr/>
        </p:nvSpPr>
        <p:spPr>
          <a:xfrm>
            <a:off x="4839891" y="2768008"/>
            <a:ext cx="2916659"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Government Stamp Tax</a:t>
            </a:r>
            <a:endParaRPr lang="en-US" sz="683" dirty="0"/>
          </a:p>
        </p:txBody>
      </p:sp>
      <p:sp>
        <p:nvSpPr>
          <p:cNvPr id="34" name="Text 31"/>
          <p:cNvSpPr/>
          <p:nvPr/>
        </p:nvSpPr>
        <p:spPr>
          <a:xfrm>
            <a:off x="7756550" y="2768008"/>
            <a:ext cx="780231"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$1,440,000)</a:t>
            </a:r>
            <a:endParaRPr lang="en-US" sz="734" dirty="0"/>
          </a:p>
        </p:txBody>
      </p:sp>
      <p:sp>
        <p:nvSpPr>
          <p:cNvPr id="35" name="Text 32"/>
          <p:cNvSpPr/>
          <p:nvPr/>
        </p:nvSpPr>
        <p:spPr>
          <a:xfrm>
            <a:off x="4839891" y="3050186"/>
            <a:ext cx="3069803"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Less: Government Other</a:t>
            </a:r>
            <a:endParaRPr lang="en-US" sz="683" dirty="0"/>
          </a:p>
        </p:txBody>
      </p:sp>
      <p:sp>
        <p:nvSpPr>
          <p:cNvPr id="36" name="Text 33"/>
          <p:cNvSpPr/>
          <p:nvPr/>
        </p:nvSpPr>
        <p:spPr>
          <a:xfrm>
            <a:off x="7909694" y="3050186"/>
            <a:ext cx="627087"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E74C3C"/>
                </a:solidFill>
              </a:rPr>
              <a:t>(EC $24,526)</a:t>
            </a:r>
            <a:endParaRPr lang="en-US" sz="734" dirty="0"/>
          </a:p>
        </p:txBody>
      </p:sp>
      <p:sp>
        <p:nvSpPr>
          <p:cNvPr id="37" name="Shape 34"/>
          <p:cNvSpPr/>
          <p:nvPr/>
        </p:nvSpPr>
        <p:spPr>
          <a:xfrm>
            <a:off x="4839891" y="3325220"/>
            <a:ext cx="3696891" cy="375047"/>
          </a:xfrm>
          <a:prstGeom prst="rect">
            <a:avLst/>
          </a:prstGeom>
          <a:solidFill>
            <a:srgbClr val="FFFFFF"/>
          </a:solidFill>
          <a:ln/>
        </p:spPr>
        <p:txBody>
          <a:bodyPr/>
          <a:lstStyle/>
          <a:p>
            <a:endParaRPr lang="en-US"/>
          </a:p>
        </p:txBody>
      </p:sp>
      <p:sp>
        <p:nvSpPr>
          <p:cNvPr id="38" name="Shape 35"/>
          <p:cNvSpPr/>
          <p:nvPr/>
        </p:nvSpPr>
        <p:spPr>
          <a:xfrm>
            <a:off x="4839891" y="3325220"/>
            <a:ext cx="3696891" cy="14288"/>
          </a:xfrm>
          <a:prstGeom prst="rect">
            <a:avLst/>
          </a:prstGeom>
          <a:solidFill>
            <a:srgbClr val="1F4E78"/>
          </a:solidFill>
          <a:ln/>
        </p:spPr>
        <p:txBody>
          <a:bodyPr/>
          <a:lstStyle/>
          <a:p>
            <a:endParaRPr lang="en-US"/>
          </a:p>
        </p:txBody>
      </p:sp>
      <p:sp>
        <p:nvSpPr>
          <p:cNvPr id="39" name="Shape 36"/>
          <p:cNvSpPr/>
          <p:nvPr/>
        </p:nvSpPr>
        <p:spPr>
          <a:xfrm>
            <a:off x="4839891" y="3685980"/>
            <a:ext cx="3696891" cy="14288"/>
          </a:xfrm>
          <a:prstGeom prst="rect">
            <a:avLst/>
          </a:prstGeom>
          <a:solidFill>
            <a:srgbClr val="1F4E78"/>
          </a:solidFill>
          <a:ln/>
        </p:spPr>
        <p:txBody>
          <a:bodyPr/>
          <a:lstStyle/>
          <a:p>
            <a:endParaRPr lang="en-US"/>
          </a:p>
        </p:txBody>
      </p:sp>
      <p:sp>
        <p:nvSpPr>
          <p:cNvPr id="40" name="Text 37"/>
          <p:cNvSpPr/>
          <p:nvPr/>
        </p:nvSpPr>
        <p:spPr>
          <a:xfrm>
            <a:off x="4839891" y="3410945"/>
            <a:ext cx="101084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Net to Policyholders</a:t>
            </a:r>
            <a:endParaRPr lang="en-US" sz="683" dirty="0"/>
          </a:p>
        </p:txBody>
      </p:sp>
      <p:sp>
        <p:nvSpPr>
          <p:cNvPr id="41" name="Text 38"/>
          <p:cNvSpPr/>
          <p:nvPr/>
        </p:nvSpPr>
        <p:spPr>
          <a:xfrm>
            <a:off x="7687707" y="3410945"/>
            <a:ext cx="849074"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EC $3,955,107</a:t>
            </a:r>
            <a:endParaRPr lang="en-US" sz="885" dirty="0"/>
          </a:p>
        </p:txBody>
      </p:sp>
      <p:sp>
        <p:nvSpPr>
          <p:cNvPr id="42" name="Shape 39"/>
          <p:cNvSpPr/>
          <p:nvPr/>
        </p:nvSpPr>
        <p:spPr>
          <a:xfrm>
            <a:off x="4839891" y="3778848"/>
            <a:ext cx="3696891" cy="452903"/>
          </a:xfrm>
          <a:prstGeom prst="rect">
            <a:avLst/>
          </a:prstGeom>
          <a:solidFill>
            <a:srgbClr val="FFFFFF"/>
          </a:solidFill>
          <a:ln/>
        </p:spPr>
        <p:txBody>
          <a:bodyPr/>
          <a:lstStyle/>
          <a:p>
            <a:endParaRPr lang="en-US"/>
          </a:p>
        </p:txBody>
      </p:sp>
      <p:sp>
        <p:nvSpPr>
          <p:cNvPr id="43" name="Shape 40"/>
          <p:cNvSpPr/>
          <p:nvPr/>
        </p:nvSpPr>
        <p:spPr>
          <a:xfrm>
            <a:off x="4839891" y="3778848"/>
            <a:ext cx="3696891" cy="21431"/>
          </a:xfrm>
          <a:prstGeom prst="rect">
            <a:avLst/>
          </a:prstGeom>
          <a:solidFill>
            <a:srgbClr val="E74C3C"/>
          </a:solidFill>
          <a:ln/>
        </p:spPr>
        <p:txBody>
          <a:bodyPr/>
          <a:lstStyle/>
          <a:p>
            <a:endParaRPr lang="en-US"/>
          </a:p>
        </p:txBody>
      </p:sp>
      <p:sp>
        <p:nvSpPr>
          <p:cNvPr id="44" name="Text 41"/>
          <p:cNvSpPr/>
          <p:nvPr/>
        </p:nvSpPr>
        <p:spPr>
          <a:xfrm>
            <a:off x="4947047" y="3864573"/>
            <a:ext cx="3482578" cy="260021"/>
          </a:xfrm>
          <a:prstGeom prst="rect">
            <a:avLst/>
          </a:prstGeom>
          <a:noFill/>
          <a:ln/>
        </p:spPr>
        <p:txBody>
          <a:bodyPr wrap="square" lIns="0" tIns="0" rIns="0" bIns="0" rtlCol="0" anchor="t">
            <a:spAutoFit/>
          </a:bodyPr>
          <a:lstStyle/>
          <a:p>
            <a:pPr marL="0" indent="0" algn="l">
              <a:lnSpc>
                <a:spcPts val="1000"/>
              </a:lnSpc>
              <a:buNone/>
            </a:pPr>
            <a:r>
              <a:rPr lang="en-US" sz="674" i="1" dirty="0">
                <a:solidFill>
                  <a:srgbClr val="2C3E50"/>
                </a:solidFill>
              </a:rPr>
              <a:t>The actual sale resulted in only EC $3.96M for policyholders after SSB debt offset, government payments, and the EC $6.5M discount from the 2010 valuation.</a:t>
            </a:r>
            <a:endParaRPr lang="en-US" sz="674"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6397368"/>
          </a:xfrm>
          <a:prstGeom prst="rect">
            <a:avLst/>
          </a:prstGeom>
        </p:spPr>
      </p:pic>
      <p:sp>
        <p:nvSpPr>
          <p:cNvPr id="3" name="Text 0"/>
          <p:cNvSpPr/>
          <p:nvPr/>
        </p:nvSpPr>
        <p:spPr>
          <a:xfrm>
            <a:off x="428625" y="341309"/>
            <a:ext cx="8286750" cy="291443"/>
          </a:xfrm>
          <a:prstGeom prst="rect">
            <a:avLst/>
          </a:prstGeom>
          <a:noFill/>
          <a:ln/>
        </p:spPr>
        <p:txBody>
          <a:bodyPr wrap="none" lIns="0" tIns="0" rIns="0" bIns="0" rtlCol="0" anchor="t">
            <a:spAutoFit/>
          </a:bodyPr>
          <a:lstStyle/>
          <a:p>
            <a:pPr marL="0" indent="0" algn="l">
              <a:lnSpc>
                <a:spcPts val="2300"/>
              </a:lnSpc>
              <a:buNone/>
            </a:pPr>
            <a:r>
              <a:rPr lang="en-US" sz="1705" b="1" dirty="0">
                <a:solidFill>
                  <a:srgbClr val="1F4E78"/>
                </a:solidFill>
              </a:rPr>
              <a:t>Alternative Scenario: If Lands Were NOT Sold to SSB (Part 2)</a:t>
            </a:r>
            <a:endParaRPr lang="en-US" sz="1705" dirty="0"/>
          </a:p>
        </p:txBody>
      </p:sp>
      <p:sp>
        <p:nvSpPr>
          <p:cNvPr id="4" name="Text 1"/>
          <p:cNvSpPr/>
          <p:nvPr/>
        </p:nvSpPr>
        <p:spPr>
          <a:xfrm>
            <a:off x="428625" y="754196"/>
            <a:ext cx="8286750" cy="166092"/>
          </a:xfrm>
          <a:prstGeom prst="rect">
            <a:avLst/>
          </a:prstGeom>
          <a:noFill/>
          <a:ln/>
        </p:spPr>
        <p:txBody>
          <a:bodyPr wrap="none" lIns="0" tIns="0" rIns="0" bIns="0" rtlCol="0" anchor="t">
            <a:spAutoFit/>
          </a:bodyPr>
          <a:lstStyle/>
          <a:p>
            <a:pPr marL="0" indent="0" algn="l">
              <a:lnSpc>
                <a:spcPts val="1100"/>
              </a:lnSpc>
              <a:buNone/>
            </a:pPr>
            <a:r>
              <a:rPr lang="en-US" sz="888" dirty="0">
                <a:solidFill>
                  <a:srgbClr val="7F8C8D"/>
                </a:solidFill>
              </a:rPr>
              <a:t>Final Recovery Calculation and Comparison with Actual Outcome</a:t>
            </a:r>
            <a:endParaRPr lang="en-US" sz="888" dirty="0"/>
          </a:p>
        </p:txBody>
      </p:sp>
      <p:sp>
        <p:nvSpPr>
          <p:cNvPr id="5" name="Shape 2"/>
          <p:cNvSpPr/>
          <p:nvPr/>
        </p:nvSpPr>
        <p:spPr>
          <a:xfrm>
            <a:off x="428625" y="1048876"/>
            <a:ext cx="8286750" cy="1407319"/>
          </a:xfrm>
          <a:prstGeom prst="rect">
            <a:avLst/>
          </a:prstGeom>
          <a:solidFill>
            <a:srgbClr val="F1F8F4"/>
          </a:solidFill>
          <a:ln/>
        </p:spPr>
        <p:txBody>
          <a:bodyPr/>
          <a:lstStyle/>
          <a:p>
            <a:endParaRPr lang="en-US"/>
          </a:p>
        </p:txBody>
      </p:sp>
      <p:sp>
        <p:nvSpPr>
          <p:cNvPr id="6" name="Shape 3"/>
          <p:cNvSpPr/>
          <p:nvPr/>
        </p:nvSpPr>
        <p:spPr>
          <a:xfrm>
            <a:off x="428625" y="1048876"/>
            <a:ext cx="8286750" cy="35719"/>
          </a:xfrm>
          <a:prstGeom prst="rect">
            <a:avLst/>
          </a:prstGeom>
          <a:solidFill>
            <a:srgbClr val="27AE60"/>
          </a:solidFill>
          <a:ln/>
        </p:spPr>
        <p:txBody>
          <a:bodyPr/>
          <a:lstStyle/>
          <a:p>
            <a:endParaRPr lang="en-US"/>
          </a:p>
        </p:txBody>
      </p:sp>
      <p:sp>
        <p:nvSpPr>
          <p:cNvPr id="7" name="Text 4"/>
          <p:cNvSpPr/>
          <p:nvPr/>
        </p:nvSpPr>
        <p:spPr>
          <a:xfrm>
            <a:off x="607219" y="1156032"/>
            <a:ext cx="7929563" cy="146447"/>
          </a:xfrm>
          <a:prstGeom prst="rect">
            <a:avLst/>
          </a:prstGeom>
          <a:noFill/>
          <a:ln/>
        </p:spPr>
        <p:txBody>
          <a:bodyPr wrap="none" lIns="0" tIns="0" rIns="0" bIns="0" rtlCol="0" anchor="t">
            <a:spAutoFit/>
          </a:bodyPr>
          <a:lstStyle/>
          <a:p>
            <a:pPr marL="0" indent="0" algn="l">
              <a:lnSpc>
                <a:spcPts val="1000"/>
              </a:lnSpc>
              <a:buNone/>
            </a:pPr>
            <a:r>
              <a:rPr lang="en-US" sz="734" b="1" dirty="0">
                <a:solidFill>
                  <a:srgbClr val="27AE60"/>
                </a:solidFill>
              </a:rPr>
              <a:t>Completing the Alternative Scenario Calculation</a:t>
            </a:r>
            <a:endParaRPr lang="en-US" sz="734" dirty="0"/>
          </a:p>
        </p:txBody>
      </p:sp>
      <p:sp>
        <p:nvSpPr>
          <p:cNvPr id="8" name="Shape 5"/>
          <p:cNvSpPr/>
          <p:nvPr/>
        </p:nvSpPr>
        <p:spPr>
          <a:xfrm>
            <a:off x="607219" y="1388204"/>
            <a:ext cx="7929563" cy="253603"/>
          </a:xfrm>
          <a:prstGeom prst="rect">
            <a:avLst/>
          </a:prstGeom>
          <a:solidFill>
            <a:srgbClr val="000000">
              <a:alpha val="0"/>
            </a:srgbClr>
          </a:solidFill>
          <a:ln/>
        </p:spPr>
        <p:txBody>
          <a:bodyPr/>
          <a:lstStyle/>
          <a:p>
            <a:endParaRPr lang="en-US"/>
          </a:p>
        </p:txBody>
      </p:sp>
      <p:sp>
        <p:nvSpPr>
          <p:cNvPr id="9" name="Shape 6"/>
          <p:cNvSpPr/>
          <p:nvPr/>
        </p:nvSpPr>
        <p:spPr>
          <a:xfrm>
            <a:off x="607219" y="1634663"/>
            <a:ext cx="7929563" cy="7144"/>
          </a:xfrm>
          <a:prstGeom prst="rect">
            <a:avLst/>
          </a:prstGeom>
          <a:solidFill>
            <a:srgbClr val="E8E8E8"/>
          </a:solidFill>
          <a:ln/>
        </p:spPr>
        <p:txBody>
          <a:bodyPr/>
          <a:lstStyle/>
          <a:p>
            <a:endParaRPr lang="en-US"/>
          </a:p>
        </p:txBody>
      </p:sp>
      <p:sp>
        <p:nvSpPr>
          <p:cNvPr id="10" name="Text 7"/>
          <p:cNvSpPr/>
          <p:nvPr/>
        </p:nvSpPr>
        <p:spPr>
          <a:xfrm>
            <a:off x="607219" y="1438210"/>
            <a:ext cx="7160716"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Net Value Retained by CLICO (from Part 1)</a:t>
            </a:r>
            <a:endParaRPr lang="en-US" sz="683" dirty="0"/>
          </a:p>
        </p:txBody>
      </p:sp>
      <p:sp>
        <p:nvSpPr>
          <p:cNvPr id="11" name="Text 8"/>
          <p:cNvSpPr/>
          <p:nvPr/>
        </p:nvSpPr>
        <p:spPr>
          <a:xfrm>
            <a:off x="7767935" y="1438210"/>
            <a:ext cx="76884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1F4E78"/>
                </a:solidFill>
              </a:rPr>
              <a:t>EC $11,919,633</a:t>
            </a:r>
            <a:endParaRPr lang="en-US" sz="734" dirty="0"/>
          </a:p>
        </p:txBody>
      </p:sp>
      <p:sp>
        <p:nvSpPr>
          <p:cNvPr id="12" name="Shape 9"/>
          <p:cNvSpPr/>
          <p:nvPr/>
        </p:nvSpPr>
        <p:spPr>
          <a:xfrm>
            <a:off x="607219" y="1634663"/>
            <a:ext cx="7929563" cy="253603"/>
          </a:xfrm>
          <a:prstGeom prst="rect">
            <a:avLst/>
          </a:prstGeom>
          <a:solidFill>
            <a:srgbClr val="000000">
              <a:alpha val="0"/>
            </a:srgbClr>
          </a:solidFill>
          <a:ln/>
        </p:spPr>
        <p:txBody>
          <a:bodyPr/>
          <a:lstStyle/>
          <a:p>
            <a:endParaRPr lang="en-US"/>
          </a:p>
        </p:txBody>
      </p:sp>
      <p:sp>
        <p:nvSpPr>
          <p:cNvPr id="13" name="Shape 10"/>
          <p:cNvSpPr/>
          <p:nvPr/>
        </p:nvSpPr>
        <p:spPr>
          <a:xfrm>
            <a:off x="607219" y="1881122"/>
            <a:ext cx="7929563" cy="7144"/>
          </a:xfrm>
          <a:prstGeom prst="rect">
            <a:avLst/>
          </a:prstGeom>
          <a:solidFill>
            <a:srgbClr val="E8E8E8"/>
          </a:solidFill>
          <a:ln/>
        </p:spPr>
        <p:txBody>
          <a:bodyPr/>
          <a:lstStyle/>
          <a:p>
            <a:endParaRPr lang="en-US"/>
          </a:p>
        </p:txBody>
      </p:sp>
      <p:sp>
        <p:nvSpPr>
          <p:cNvPr id="14" name="Text 11"/>
          <p:cNvSpPr/>
          <p:nvPr/>
        </p:nvSpPr>
        <p:spPr>
          <a:xfrm>
            <a:off x="607219" y="1684669"/>
            <a:ext cx="7221996" cy="146447"/>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Add: Time Value Interest (2010-2025, 15 years)</a:t>
            </a:r>
            <a:endParaRPr lang="en-US" sz="683" dirty="0"/>
          </a:p>
        </p:txBody>
      </p:sp>
      <p:sp>
        <p:nvSpPr>
          <p:cNvPr id="15" name="Text 12"/>
          <p:cNvSpPr/>
          <p:nvPr/>
        </p:nvSpPr>
        <p:spPr>
          <a:xfrm>
            <a:off x="7829215" y="1684669"/>
            <a:ext cx="707566" cy="146447"/>
          </a:xfrm>
          <a:prstGeom prst="rect">
            <a:avLst/>
          </a:prstGeom>
          <a:noFill/>
          <a:ln/>
        </p:spPr>
        <p:txBody>
          <a:bodyPr wrap="none" lIns="0" tIns="0" rIns="0" bIns="0" rtlCol="0" anchor="t">
            <a:spAutoFit/>
          </a:bodyPr>
          <a:lstStyle/>
          <a:p>
            <a:pPr marL="0" indent="0" algn="r">
              <a:lnSpc>
                <a:spcPts val="1000"/>
              </a:lnSpc>
              <a:buNone/>
            </a:pPr>
            <a:r>
              <a:rPr lang="en-US" sz="734" b="1" dirty="0">
                <a:solidFill>
                  <a:srgbClr val="27AE60"/>
                </a:solidFill>
              </a:rPr>
              <a:t>EC $3,080,367</a:t>
            </a:r>
            <a:endParaRPr lang="en-US" sz="734" dirty="0"/>
          </a:p>
        </p:txBody>
      </p:sp>
      <p:sp>
        <p:nvSpPr>
          <p:cNvPr id="16" name="Shape 13"/>
          <p:cNvSpPr/>
          <p:nvPr/>
        </p:nvSpPr>
        <p:spPr>
          <a:xfrm>
            <a:off x="607219" y="1938272"/>
            <a:ext cx="7929563" cy="360759"/>
          </a:xfrm>
          <a:prstGeom prst="rect">
            <a:avLst/>
          </a:prstGeom>
          <a:solidFill>
            <a:srgbClr val="FFFFFF"/>
          </a:solidFill>
          <a:ln/>
        </p:spPr>
        <p:txBody>
          <a:bodyPr/>
          <a:lstStyle/>
          <a:p>
            <a:endParaRPr lang="en-US"/>
          </a:p>
        </p:txBody>
      </p:sp>
      <p:sp>
        <p:nvSpPr>
          <p:cNvPr id="17" name="Shape 14"/>
          <p:cNvSpPr/>
          <p:nvPr/>
        </p:nvSpPr>
        <p:spPr>
          <a:xfrm>
            <a:off x="607219" y="1938272"/>
            <a:ext cx="7929563" cy="21431"/>
          </a:xfrm>
          <a:prstGeom prst="rect">
            <a:avLst/>
          </a:prstGeom>
          <a:solidFill>
            <a:srgbClr val="27AE60"/>
          </a:solidFill>
          <a:ln/>
        </p:spPr>
        <p:txBody>
          <a:bodyPr/>
          <a:lstStyle/>
          <a:p>
            <a:endParaRPr lang="en-US"/>
          </a:p>
        </p:txBody>
      </p:sp>
      <p:sp>
        <p:nvSpPr>
          <p:cNvPr id="18" name="Shape 15"/>
          <p:cNvSpPr/>
          <p:nvPr/>
        </p:nvSpPr>
        <p:spPr>
          <a:xfrm>
            <a:off x="607219" y="2277601"/>
            <a:ext cx="7929563" cy="21431"/>
          </a:xfrm>
          <a:prstGeom prst="rect">
            <a:avLst/>
          </a:prstGeom>
          <a:solidFill>
            <a:srgbClr val="27AE60"/>
          </a:solidFill>
          <a:ln/>
        </p:spPr>
        <p:txBody>
          <a:bodyPr/>
          <a:lstStyle/>
          <a:p>
            <a:endParaRPr lang="en-US"/>
          </a:p>
        </p:txBody>
      </p:sp>
      <p:sp>
        <p:nvSpPr>
          <p:cNvPr id="19" name="Text 16"/>
          <p:cNvSpPr/>
          <p:nvPr/>
        </p:nvSpPr>
        <p:spPr>
          <a:xfrm>
            <a:off x="607219" y="2009710"/>
            <a:ext cx="167652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Estimated Value for Policyholders</a:t>
            </a:r>
            <a:endParaRPr lang="en-US" sz="683" dirty="0"/>
          </a:p>
        </p:txBody>
      </p:sp>
      <p:sp>
        <p:nvSpPr>
          <p:cNvPr id="20" name="Text 17"/>
          <p:cNvSpPr/>
          <p:nvPr/>
        </p:nvSpPr>
        <p:spPr>
          <a:xfrm>
            <a:off x="7614149" y="2009710"/>
            <a:ext cx="922632"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27AE60"/>
                </a:solidFill>
              </a:rPr>
              <a:t>EC $15,000,000</a:t>
            </a:r>
            <a:endParaRPr lang="en-US" sz="885" dirty="0"/>
          </a:p>
        </p:txBody>
      </p:sp>
      <p:sp>
        <p:nvSpPr>
          <p:cNvPr id="21" name="Shape 18"/>
          <p:cNvSpPr/>
          <p:nvPr/>
        </p:nvSpPr>
        <p:spPr>
          <a:xfrm>
            <a:off x="428625" y="2491913"/>
            <a:ext cx="4071938" cy="1644458"/>
          </a:xfrm>
          <a:prstGeom prst="rect">
            <a:avLst/>
          </a:prstGeom>
          <a:solidFill>
            <a:srgbClr val="F1F8F4"/>
          </a:solidFill>
          <a:ln/>
        </p:spPr>
        <p:txBody>
          <a:bodyPr/>
          <a:lstStyle/>
          <a:p>
            <a:endParaRPr lang="en-US"/>
          </a:p>
        </p:txBody>
      </p:sp>
      <p:sp>
        <p:nvSpPr>
          <p:cNvPr id="22" name="Shape 19"/>
          <p:cNvSpPr/>
          <p:nvPr/>
        </p:nvSpPr>
        <p:spPr>
          <a:xfrm>
            <a:off x="428625" y="2491913"/>
            <a:ext cx="4071938" cy="42863"/>
          </a:xfrm>
          <a:prstGeom prst="rect">
            <a:avLst/>
          </a:prstGeom>
          <a:solidFill>
            <a:srgbClr val="27AE60"/>
          </a:solidFill>
          <a:ln/>
        </p:spPr>
        <p:txBody>
          <a:bodyPr/>
          <a:lstStyle/>
          <a:p>
            <a:endParaRPr lang="en-US"/>
          </a:p>
        </p:txBody>
      </p:sp>
      <p:sp>
        <p:nvSpPr>
          <p:cNvPr id="23" name="Text 20"/>
          <p:cNvSpPr/>
          <p:nvPr/>
        </p:nvSpPr>
        <p:spPr>
          <a:xfrm>
            <a:off x="607219" y="2634788"/>
            <a:ext cx="3714750" cy="116086"/>
          </a:xfrm>
          <a:prstGeom prst="rect">
            <a:avLst/>
          </a:prstGeom>
          <a:noFill/>
          <a:ln/>
        </p:spPr>
        <p:txBody>
          <a:bodyPr wrap="none" lIns="0" tIns="0" rIns="0" bIns="0" rtlCol="0" anchor="t">
            <a:spAutoFit/>
          </a:bodyPr>
          <a:lstStyle/>
          <a:p>
            <a:pPr marL="0" indent="0" algn="ctr">
              <a:lnSpc>
                <a:spcPts val="800"/>
              </a:lnSpc>
              <a:buNone/>
            </a:pPr>
            <a:r>
              <a:rPr lang="en-US" sz="584" b="1" kern="0" spc="1" dirty="0">
                <a:solidFill>
                  <a:srgbClr val="27AE60"/>
                </a:solidFill>
              </a:rPr>
              <a:t>ALTERNATIVE SCENARIO</a:t>
            </a:r>
            <a:endParaRPr lang="en-US" sz="584" dirty="0"/>
          </a:p>
        </p:txBody>
      </p:sp>
      <p:sp>
        <p:nvSpPr>
          <p:cNvPr id="24" name="Text 21"/>
          <p:cNvSpPr/>
          <p:nvPr/>
        </p:nvSpPr>
        <p:spPr>
          <a:xfrm>
            <a:off x="607219" y="2836599"/>
            <a:ext cx="3714750" cy="371475"/>
          </a:xfrm>
          <a:prstGeom prst="rect">
            <a:avLst/>
          </a:prstGeom>
          <a:noFill/>
          <a:ln/>
        </p:spPr>
        <p:txBody>
          <a:bodyPr wrap="none" lIns="0" tIns="0" rIns="0" bIns="0" rtlCol="0" anchor="t">
            <a:spAutoFit/>
          </a:bodyPr>
          <a:lstStyle/>
          <a:p>
            <a:pPr marL="0" indent="0" algn="ctr">
              <a:lnSpc>
                <a:spcPts val="2900"/>
              </a:lnSpc>
              <a:buNone/>
            </a:pPr>
            <a:r>
              <a:rPr lang="en-US" sz="2649" b="1" dirty="0">
                <a:solidFill>
                  <a:srgbClr val="27AE60"/>
                </a:solidFill>
              </a:rPr>
              <a:t>EC $15.0M</a:t>
            </a:r>
            <a:endParaRPr lang="en-US" sz="2649" dirty="0"/>
          </a:p>
        </p:txBody>
      </p:sp>
      <p:sp>
        <p:nvSpPr>
          <p:cNvPr id="25" name="Text 22"/>
          <p:cNvSpPr/>
          <p:nvPr/>
        </p:nvSpPr>
        <p:spPr>
          <a:xfrm>
            <a:off x="607219" y="3279511"/>
            <a:ext cx="3714750" cy="251817"/>
          </a:xfrm>
          <a:prstGeom prst="rect">
            <a:avLst/>
          </a:prstGeom>
          <a:noFill/>
          <a:ln/>
        </p:spPr>
        <p:txBody>
          <a:bodyPr wrap="none" lIns="0" tIns="0" rIns="0" bIns="0" rtlCol="0" anchor="t">
            <a:spAutoFit/>
          </a:bodyPr>
          <a:lstStyle/>
          <a:p>
            <a:pPr marL="0" indent="0" algn="ctr">
              <a:lnSpc>
                <a:spcPts val="1800"/>
              </a:lnSpc>
              <a:buNone/>
            </a:pPr>
            <a:r>
              <a:rPr lang="en-US" sz="1295" b="1" dirty="0">
                <a:solidFill>
                  <a:srgbClr val="27AE60"/>
                </a:solidFill>
              </a:rPr>
              <a:t>81.1% Recovery</a:t>
            </a:r>
            <a:endParaRPr lang="en-US" sz="1295" dirty="0"/>
          </a:p>
        </p:txBody>
      </p:sp>
      <p:sp>
        <p:nvSpPr>
          <p:cNvPr id="26" name="Text 23"/>
          <p:cNvSpPr/>
          <p:nvPr/>
        </p:nvSpPr>
        <p:spPr>
          <a:xfrm>
            <a:off x="607219" y="3588479"/>
            <a:ext cx="3714750" cy="362155"/>
          </a:xfrm>
          <a:prstGeom prst="rect">
            <a:avLst/>
          </a:prstGeom>
          <a:noFill/>
          <a:ln/>
        </p:spPr>
        <p:txBody>
          <a:bodyPr wrap="square" lIns="0" tIns="0" rIns="0" bIns="0" rtlCol="0" anchor="t">
            <a:spAutoFit/>
          </a:bodyPr>
          <a:lstStyle/>
          <a:p>
            <a:pPr marL="0" indent="0" algn="ctr">
              <a:lnSpc>
                <a:spcPts val="1000"/>
              </a:lnSpc>
              <a:buNone/>
            </a:pPr>
            <a:r>
              <a:rPr lang="en-US" sz="674" dirty="0">
                <a:solidFill>
                  <a:srgbClr val="2C3E50"/>
                </a:solidFill>
              </a:rPr>
              <a:t>If lands were NOT sold to SSB, policyholders would have received EC $15M after paying SSB's full debt and interest, representing 81.1% recovery of the 2010 valuation.</a:t>
            </a:r>
            <a:endParaRPr lang="en-US" sz="674" dirty="0"/>
          </a:p>
        </p:txBody>
      </p:sp>
      <p:sp>
        <p:nvSpPr>
          <p:cNvPr id="27" name="Shape 24"/>
          <p:cNvSpPr/>
          <p:nvPr/>
        </p:nvSpPr>
        <p:spPr>
          <a:xfrm>
            <a:off x="4643438" y="2491913"/>
            <a:ext cx="4071938" cy="1601595"/>
          </a:xfrm>
          <a:prstGeom prst="rect">
            <a:avLst/>
          </a:prstGeom>
          <a:solidFill>
            <a:srgbClr val="FCF3F2"/>
          </a:solidFill>
          <a:ln/>
        </p:spPr>
        <p:txBody>
          <a:bodyPr/>
          <a:lstStyle/>
          <a:p>
            <a:endParaRPr lang="en-US"/>
          </a:p>
        </p:txBody>
      </p:sp>
      <p:sp>
        <p:nvSpPr>
          <p:cNvPr id="28" name="Shape 25"/>
          <p:cNvSpPr/>
          <p:nvPr/>
        </p:nvSpPr>
        <p:spPr>
          <a:xfrm>
            <a:off x="4643438" y="2491913"/>
            <a:ext cx="4071938" cy="42863"/>
          </a:xfrm>
          <a:prstGeom prst="rect">
            <a:avLst/>
          </a:prstGeom>
          <a:solidFill>
            <a:srgbClr val="E74C3C"/>
          </a:solidFill>
          <a:ln/>
        </p:spPr>
        <p:txBody>
          <a:bodyPr/>
          <a:lstStyle/>
          <a:p>
            <a:endParaRPr lang="en-US"/>
          </a:p>
        </p:txBody>
      </p:sp>
      <p:sp>
        <p:nvSpPr>
          <p:cNvPr id="29" name="Text 26"/>
          <p:cNvSpPr/>
          <p:nvPr/>
        </p:nvSpPr>
        <p:spPr>
          <a:xfrm>
            <a:off x="4822031" y="2634788"/>
            <a:ext cx="3714750" cy="116086"/>
          </a:xfrm>
          <a:prstGeom prst="rect">
            <a:avLst/>
          </a:prstGeom>
          <a:noFill/>
          <a:ln/>
        </p:spPr>
        <p:txBody>
          <a:bodyPr wrap="none" lIns="0" tIns="0" rIns="0" bIns="0" rtlCol="0" anchor="t">
            <a:spAutoFit/>
          </a:bodyPr>
          <a:lstStyle/>
          <a:p>
            <a:pPr marL="0" indent="0" algn="ctr">
              <a:lnSpc>
                <a:spcPts val="800"/>
              </a:lnSpc>
              <a:buNone/>
            </a:pPr>
            <a:r>
              <a:rPr lang="en-US" sz="584" b="1" kern="0" spc="1" dirty="0">
                <a:solidFill>
                  <a:srgbClr val="E74C3C"/>
                </a:solidFill>
              </a:rPr>
              <a:t>ACTUAL OUTCOME</a:t>
            </a:r>
            <a:endParaRPr lang="en-US" sz="584" dirty="0"/>
          </a:p>
        </p:txBody>
      </p:sp>
      <p:sp>
        <p:nvSpPr>
          <p:cNvPr id="30" name="Text 27"/>
          <p:cNvSpPr/>
          <p:nvPr/>
        </p:nvSpPr>
        <p:spPr>
          <a:xfrm>
            <a:off x="4822031" y="2836599"/>
            <a:ext cx="3714750" cy="371475"/>
          </a:xfrm>
          <a:prstGeom prst="rect">
            <a:avLst/>
          </a:prstGeom>
          <a:noFill/>
          <a:ln/>
        </p:spPr>
        <p:txBody>
          <a:bodyPr wrap="none" lIns="0" tIns="0" rIns="0" bIns="0" rtlCol="0" anchor="t">
            <a:spAutoFit/>
          </a:bodyPr>
          <a:lstStyle/>
          <a:p>
            <a:pPr marL="0" indent="0" algn="ctr">
              <a:lnSpc>
                <a:spcPts val="2900"/>
              </a:lnSpc>
              <a:buNone/>
            </a:pPr>
            <a:r>
              <a:rPr lang="en-US" sz="2649" b="1" dirty="0">
                <a:solidFill>
                  <a:srgbClr val="E74C3C"/>
                </a:solidFill>
              </a:rPr>
              <a:t>EC $3.96M</a:t>
            </a:r>
            <a:endParaRPr lang="en-US" sz="2649" dirty="0"/>
          </a:p>
        </p:txBody>
      </p:sp>
      <p:sp>
        <p:nvSpPr>
          <p:cNvPr id="31" name="Text 28"/>
          <p:cNvSpPr/>
          <p:nvPr/>
        </p:nvSpPr>
        <p:spPr>
          <a:xfrm>
            <a:off x="4822031" y="3279511"/>
            <a:ext cx="3714750" cy="251817"/>
          </a:xfrm>
          <a:prstGeom prst="rect">
            <a:avLst/>
          </a:prstGeom>
          <a:noFill/>
          <a:ln/>
        </p:spPr>
        <p:txBody>
          <a:bodyPr wrap="none" lIns="0" tIns="0" rIns="0" bIns="0" rtlCol="0" anchor="t">
            <a:spAutoFit/>
          </a:bodyPr>
          <a:lstStyle/>
          <a:p>
            <a:pPr marL="0" indent="0" algn="ctr">
              <a:lnSpc>
                <a:spcPts val="1800"/>
              </a:lnSpc>
              <a:buNone/>
            </a:pPr>
            <a:r>
              <a:rPr lang="en-US" sz="1295" b="1" dirty="0">
                <a:solidFill>
                  <a:srgbClr val="E74C3C"/>
                </a:solidFill>
              </a:rPr>
              <a:t>21.4% Recovery</a:t>
            </a:r>
            <a:endParaRPr lang="en-US" sz="1295" dirty="0"/>
          </a:p>
        </p:txBody>
      </p:sp>
      <p:sp>
        <p:nvSpPr>
          <p:cNvPr id="32" name="Text 29"/>
          <p:cNvSpPr/>
          <p:nvPr/>
        </p:nvSpPr>
        <p:spPr>
          <a:xfrm>
            <a:off x="4822031" y="3588479"/>
            <a:ext cx="3714750" cy="241436"/>
          </a:xfrm>
          <a:prstGeom prst="rect">
            <a:avLst/>
          </a:prstGeom>
          <a:noFill/>
          <a:ln/>
        </p:spPr>
        <p:txBody>
          <a:bodyPr wrap="square" lIns="0" tIns="0" rIns="0" bIns="0" rtlCol="0" anchor="t">
            <a:spAutoFit/>
          </a:bodyPr>
          <a:lstStyle/>
          <a:p>
            <a:pPr marL="0" indent="0" algn="ctr">
              <a:lnSpc>
                <a:spcPts val="1000"/>
              </a:lnSpc>
              <a:buNone/>
            </a:pPr>
            <a:r>
              <a:rPr lang="en-US" sz="674" dirty="0">
                <a:solidFill>
                  <a:srgbClr val="2C3E50"/>
                </a:solidFill>
              </a:rPr>
              <a:t>The actual sale to SSB resulted in only EC $3.96M for policyholders after debt offset, government payments, and the EC $6.5M discount from valuation.</a:t>
            </a:r>
            <a:endParaRPr lang="en-US" sz="674" dirty="0"/>
          </a:p>
        </p:txBody>
      </p:sp>
      <p:sp>
        <p:nvSpPr>
          <p:cNvPr id="33" name="Shape 30"/>
          <p:cNvSpPr/>
          <p:nvPr/>
        </p:nvSpPr>
        <p:spPr>
          <a:xfrm>
            <a:off x="428625" y="4222096"/>
            <a:ext cx="8286750" cy="1371600"/>
          </a:xfrm>
          <a:prstGeom prst="rect">
            <a:avLst/>
          </a:prstGeom>
          <a:solidFill>
            <a:srgbClr val="1F4E78"/>
          </a:solidFill>
          <a:ln/>
        </p:spPr>
        <p:txBody>
          <a:bodyPr/>
          <a:lstStyle/>
          <a:p>
            <a:endParaRPr lang="en-US"/>
          </a:p>
        </p:txBody>
      </p:sp>
      <p:sp>
        <p:nvSpPr>
          <p:cNvPr id="34" name="Text 31"/>
          <p:cNvSpPr/>
          <p:nvPr/>
        </p:nvSpPr>
        <p:spPr>
          <a:xfrm>
            <a:off x="678656" y="4364971"/>
            <a:ext cx="7786688" cy="166092"/>
          </a:xfrm>
          <a:prstGeom prst="rect">
            <a:avLst/>
          </a:prstGeom>
          <a:noFill/>
          <a:ln/>
        </p:spPr>
        <p:txBody>
          <a:bodyPr wrap="none" lIns="0" tIns="0" rIns="0" bIns="0" rtlCol="0" anchor="t">
            <a:spAutoFit/>
          </a:bodyPr>
          <a:lstStyle/>
          <a:p>
            <a:pPr marL="0" indent="0" algn="ctr">
              <a:lnSpc>
                <a:spcPts val="1100"/>
              </a:lnSpc>
              <a:buNone/>
            </a:pPr>
            <a:r>
              <a:rPr lang="en-US" sz="834" b="1" kern="0" spc="1" dirty="0">
                <a:solidFill>
                  <a:srgbClr val="FFFFFF"/>
                </a:solidFill>
              </a:rPr>
              <a:t>Policyholder Loss from SSB Transaction</a:t>
            </a:r>
            <a:endParaRPr lang="en-US" sz="834" dirty="0"/>
          </a:p>
        </p:txBody>
      </p:sp>
      <p:sp>
        <p:nvSpPr>
          <p:cNvPr id="35" name="Text 32"/>
          <p:cNvSpPr/>
          <p:nvPr/>
        </p:nvSpPr>
        <p:spPr>
          <a:xfrm>
            <a:off x="678656" y="4638219"/>
            <a:ext cx="7786688" cy="414338"/>
          </a:xfrm>
          <a:prstGeom prst="rect">
            <a:avLst/>
          </a:prstGeom>
          <a:noFill/>
          <a:ln/>
        </p:spPr>
        <p:txBody>
          <a:bodyPr wrap="none" lIns="0" tIns="0" rIns="0" bIns="0" rtlCol="0" anchor="t">
            <a:spAutoFit/>
          </a:bodyPr>
          <a:lstStyle/>
          <a:p>
            <a:pPr marL="0" indent="0" algn="ctr">
              <a:lnSpc>
                <a:spcPts val="3300"/>
              </a:lnSpc>
              <a:buNone/>
            </a:pPr>
            <a:r>
              <a:rPr lang="en-US" sz="2970" b="1" dirty="0">
                <a:solidFill>
                  <a:srgbClr val="FFC000"/>
                </a:solidFill>
              </a:rPr>
              <a:t>EC $11,044,893</a:t>
            </a:r>
            <a:endParaRPr lang="en-US" sz="2970" dirty="0"/>
          </a:p>
        </p:txBody>
      </p:sp>
      <p:sp>
        <p:nvSpPr>
          <p:cNvPr id="36" name="Text 33"/>
          <p:cNvSpPr/>
          <p:nvPr/>
        </p:nvSpPr>
        <p:spPr>
          <a:xfrm>
            <a:off x="678656" y="5138282"/>
            <a:ext cx="7786688" cy="312539"/>
          </a:xfrm>
          <a:prstGeom prst="rect">
            <a:avLst/>
          </a:prstGeom>
          <a:noFill/>
          <a:ln/>
        </p:spPr>
        <p:txBody>
          <a:bodyPr wrap="none" lIns="0" tIns="0" rIns="0" bIns="0" rtlCol="0" anchor="t">
            <a:spAutoFit/>
          </a:bodyPr>
          <a:lstStyle/>
          <a:p>
            <a:pPr marL="0" indent="0" algn="ctr">
              <a:lnSpc>
                <a:spcPts val="2200"/>
              </a:lnSpc>
              <a:buNone/>
            </a:pPr>
            <a:r>
              <a:rPr lang="en-US" sz="1602" b="1" dirty="0">
                <a:solidFill>
                  <a:srgbClr val="FFFFFF"/>
                </a:solidFill>
              </a:rPr>
              <a:t>279% More Could Have Been Recovered</a:t>
            </a:r>
            <a:endParaRPr lang="en-US" sz="1602" dirty="0"/>
          </a:p>
        </p:txBody>
      </p:sp>
      <p:sp>
        <p:nvSpPr>
          <p:cNvPr id="37" name="Shape 34"/>
          <p:cNvSpPr/>
          <p:nvPr/>
        </p:nvSpPr>
        <p:spPr>
          <a:xfrm>
            <a:off x="428625" y="5700852"/>
            <a:ext cx="8286750" cy="382191"/>
          </a:xfrm>
          <a:prstGeom prst="rect">
            <a:avLst/>
          </a:prstGeom>
          <a:solidFill>
            <a:srgbClr val="F8F9FA"/>
          </a:solidFill>
          <a:ln/>
        </p:spPr>
        <p:txBody>
          <a:bodyPr/>
          <a:lstStyle/>
          <a:p>
            <a:endParaRPr lang="en-US"/>
          </a:p>
        </p:txBody>
      </p:sp>
      <p:sp>
        <p:nvSpPr>
          <p:cNvPr id="38" name="Shape 35"/>
          <p:cNvSpPr/>
          <p:nvPr/>
        </p:nvSpPr>
        <p:spPr>
          <a:xfrm>
            <a:off x="428625" y="5700852"/>
            <a:ext cx="8286750" cy="21431"/>
          </a:xfrm>
          <a:prstGeom prst="rect">
            <a:avLst/>
          </a:prstGeom>
          <a:solidFill>
            <a:srgbClr val="1F4E78"/>
          </a:solidFill>
          <a:ln/>
        </p:spPr>
        <p:txBody>
          <a:bodyPr/>
          <a:lstStyle/>
          <a:p>
            <a:endParaRPr lang="en-US"/>
          </a:p>
        </p:txBody>
      </p:sp>
      <p:sp>
        <p:nvSpPr>
          <p:cNvPr id="39" name="Text 36"/>
          <p:cNvSpPr/>
          <p:nvPr/>
        </p:nvSpPr>
        <p:spPr>
          <a:xfrm>
            <a:off x="571500" y="5786577"/>
            <a:ext cx="8001000" cy="189309"/>
          </a:xfrm>
          <a:prstGeom prst="rect">
            <a:avLst/>
          </a:prstGeom>
          <a:noFill/>
          <a:ln/>
        </p:spPr>
        <p:txBody>
          <a:bodyPr wrap="none" lIns="0" tIns="0" rIns="0" bIns="0" rtlCol="0" anchor="t">
            <a:spAutoFit/>
          </a:bodyPr>
          <a:lstStyle/>
          <a:p>
            <a:pPr marL="0" indent="0" algn="ctr">
              <a:lnSpc>
                <a:spcPts val="1200"/>
              </a:lnSpc>
              <a:buNone/>
            </a:pPr>
            <a:r>
              <a:rPr lang="en-US" sz="885" b="1" dirty="0">
                <a:solidFill>
                  <a:srgbClr val="1F4E78"/>
                </a:solidFill>
              </a:rPr>
              <a:t>→</a:t>
            </a:r>
            <a:r>
              <a:rPr lang="en-US" sz="683" b="1" dirty="0">
                <a:solidFill>
                  <a:srgbClr val="1F4E78"/>
                </a:solidFill>
              </a:rPr>
              <a:t> See next slide for comprehensive dashboard visualization with detailed charts and metrics</a:t>
            </a:r>
            <a:endParaRPr lang="en-US" sz="88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392359"/>
          </a:xfrm>
          <a:prstGeom prst="rect">
            <a:avLst/>
          </a:prstGeom>
        </p:spPr>
      </p:pic>
      <p:sp>
        <p:nvSpPr>
          <p:cNvPr id="3" name="Text 0"/>
          <p:cNvSpPr/>
          <p:nvPr/>
        </p:nvSpPr>
        <p:spPr>
          <a:xfrm>
            <a:off x="285750" y="296019"/>
            <a:ext cx="8572500" cy="274309"/>
          </a:xfrm>
          <a:prstGeom prst="rect">
            <a:avLst/>
          </a:prstGeom>
          <a:noFill/>
          <a:ln/>
        </p:spPr>
        <p:txBody>
          <a:bodyPr wrap="none" lIns="0" tIns="0" rIns="0" bIns="0" rtlCol="0" anchor="t">
            <a:spAutoFit/>
          </a:bodyPr>
          <a:lstStyle/>
          <a:p>
            <a:pPr marL="0" indent="0" algn="ctr">
              <a:lnSpc>
                <a:spcPts val="2200"/>
              </a:lnSpc>
              <a:buNone/>
            </a:pPr>
            <a:r>
              <a:rPr lang="en-US" sz="1602" b="1" dirty="0">
                <a:solidFill>
                  <a:srgbClr val="1F4E78"/>
                </a:solidFill>
              </a:rPr>
              <a:t>Alternative vs Actual: Comprehensive Dashboard Analysis</a:t>
            </a:r>
            <a:endParaRPr lang="en-US" sz="1602" dirty="0"/>
          </a:p>
        </p:txBody>
      </p:sp>
      <p:pic>
        <p:nvPicPr>
          <p:cNvPr id="4" name="Image 1" descr="preencoded.png"/>
          <p:cNvPicPr>
            <a:picLocks noChangeAspect="1"/>
          </p:cNvPicPr>
          <p:nvPr/>
        </p:nvPicPr>
        <p:blipFill>
          <a:blip r:embed="rId4"/>
          <a:stretch>
            <a:fillRect/>
          </a:stretch>
        </p:blipFill>
        <p:spPr>
          <a:xfrm>
            <a:off x="285750" y="677484"/>
            <a:ext cx="8572500" cy="4572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350881"/>
            <a:ext cx="4444807" cy="292068"/>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Revised Total Policyholder Losses: EC $42.9M</a:t>
            </a:r>
            <a:endParaRPr lang="en-US" sz="1808" dirty="0"/>
          </a:p>
        </p:txBody>
      </p:sp>
      <p:sp>
        <p:nvSpPr>
          <p:cNvPr id="4" name="Text 1"/>
          <p:cNvSpPr/>
          <p:nvPr/>
        </p:nvSpPr>
        <p:spPr>
          <a:xfrm>
            <a:off x="428625" y="788073"/>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Full Magnitude of Value Transfer from Policyholders to SSB</a:t>
            </a:r>
            <a:endParaRPr lang="en-US" sz="942" dirty="0"/>
          </a:p>
        </p:txBody>
      </p:sp>
      <p:sp>
        <p:nvSpPr>
          <p:cNvPr id="5" name="Shape 2"/>
          <p:cNvSpPr/>
          <p:nvPr/>
        </p:nvSpPr>
        <p:spPr>
          <a:xfrm>
            <a:off x="714375" y="1120257"/>
            <a:ext cx="2143125" cy="2143125"/>
          </a:xfrm>
          <a:prstGeom prst="rect">
            <a:avLst/>
          </a:prstGeom>
          <a:solidFill>
            <a:srgbClr val="000000"/>
          </a:solidFill>
          <a:ln/>
        </p:spPr>
        <p:txBody>
          <a:bodyPr/>
          <a:lstStyle/>
          <a:p>
            <a:endParaRPr lang="en-US"/>
          </a:p>
        </p:txBody>
      </p:sp>
      <p:sp>
        <p:nvSpPr>
          <p:cNvPr id="6" name="Shape 3"/>
          <p:cNvSpPr/>
          <p:nvPr/>
        </p:nvSpPr>
        <p:spPr>
          <a:xfrm>
            <a:off x="1321594" y="1727476"/>
            <a:ext cx="928688" cy="928688"/>
          </a:xfrm>
          <a:prstGeom prst="rect">
            <a:avLst/>
          </a:prstGeom>
          <a:solidFill>
            <a:srgbClr val="FFFFFF"/>
          </a:solidFill>
          <a:ln/>
        </p:spPr>
        <p:txBody>
          <a:bodyPr/>
          <a:lstStyle/>
          <a:p>
            <a:endParaRPr lang="en-US"/>
          </a:p>
        </p:txBody>
      </p:sp>
      <p:sp>
        <p:nvSpPr>
          <p:cNvPr id="7" name="Text 4"/>
          <p:cNvSpPr/>
          <p:nvPr/>
        </p:nvSpPr>
        <p:spPr>
          <a:xfrm>
            <a:off x="1499127" y="2006975"/>
            <a:ext cx="573621" cy="126802"/>
          </a:xfrm>
          <a:prstGeom prst="rect">
            <a:avLst/>
          </a:prstGeom>
          <a:noFill/>
          <a:ln/>
        </p:spPr>
        <p:txBody>
          <a:bodyPr wrap="none" lIns="0" tIns="0" rIns="0" bIns="0" rtlCol="0" anchor="t">
            <a:spAutoFit/>
          </a:bodyPr>
          <a:lstStyle/>
          <a:p>
            <a:pPr marL="0" indent="0" algn="l">
              <a:lnSpc>
                <a:spcPts val="900"/>
              </a:lnSpc>
              <a:buNone/>
            </a:pPr>
            <a:r>
              <a:rPr lang="en-US" sz="634" b="1" dirty="0">
                <a:solidFill>
                  <a:srgbClr val="7F8C8D"/>
                </a:solidFill>
              </a:rPr>
              <a:t>Total Loss</a:t>
            </a:r>
            <a:endParaRPr lang="en-US" sz="634" dirty="0"/>
          </a:p>
        </p:txBody>
      </p:sp>
      <p:sp>
        <p:nvSpPr>
          <p:cNvPr id="8" name="Text 5"/>
          <p:cNvSpPr/>
          <p:nvPr/>
        </p:nvSpPr>
        <p:spPr>
          <a:xfrm>
            <a:off x="1324077" y="2190927"/>
            <a:ext cx="734945" cy="192360"/>
          </a:xfrm>
          <a:prstGeom prst="rect">
            <a:avLst/>
          </a:prstGeom>
          <a:noFill/>
          <a:ln/>
        </p:spPr>
        <p:txBody>
          <a:bodyPr wrap="none" lIns="0" tIns="0" rIns="0" bIns="0" rtlCol="0" anchor="t">
            <a:spAutoFit/>
          </a:bodyPr>
          <a:lstStyle/>
          <a:p>
            <a:pPr marL="0" indent="0" algn="l">
              <a:lnSpc>
                <a:spcPts val="1500"/>
              </a:lnSpc>
              <a:buNone/>
            </a:pPr>
            <a:r>
              <a:rPr lang="en-US" sz="1295" b="1" dirty="0">
                <a:solidFill>
                  <a:srgbClr val="E74C3C"/>
                </a:solidFill>
              </a:rPr>
              <a:t>EC $42.9M</a:t>
            </a:r>
            <a:endParaRPr lang="en-US" sz="1295" dirty="0"/>
          </a:p>
        </p:txBody>
      </p:sp>
      <p:sp>
        <p:nvSpPr>
          <p:cNvPr id="9" name="Shape 6"/>
          <p:cNvSpPr/>
          <p:nvPr/>
        </p:nvSpPr>
        <p:spPr>
          <a:xfrm>
            <a:off x="3393281" y="1120257"/>
            <a:ext cx="5322094" cy="371475"/>
          </a:xfrm>
          <a:prstGeom prst="rect">
            <a:avLst/>
          </a:prstGeom>
          <a:solidFill>
            <a:srgbClr val="F8F9FA"/>
          </a:solidFill>
          <a:ln/>
        </p:spPr>
        <p:txBody>
          <a:bodyPr/>
          <a:lstStyle/>
          <a:p>
            <a:endParaRPr lang="en-US"/>
          </a:p>
        </p:txBody>
      </p:sp>
      <p:sp>
        <p:nvSpPr>
          <p:cNvPr id="10" name="Shape 7"/>
          <p:cNvSpPr/>
          <p:nvPr/>
        </p:nvSpPr>
        <p:spPr>
          <a:xfrm>
            <a:off x="3393281" y="1120257"/>
            <a:ext cx="5322094" cy="28575"/>
          </a:xfrm>
          <a:prstGeom prst="rect">
            <a:avLst/>
          </a:prstGeom>
          <a:solidFill>
            <a:srgbClr val="E74C3C"/>
          </a:solidFill>
          <a:ln/>
        </p:spPr>
        <p:txBody>
          <a:bodyPr/>
          <a:lstStyle/>
          <a:p>
            <a:endParaRPr lang="en-US"/>
          </a:p>
        </p:txBody>
      </p:sp>
      <p:sp>
        <p:nvSpPr>
          <p:cNvPr id="11" name="Text 8"/>
          <p:cNvSpPr/>
          <p:nvPr/>
        </p:nvSpPr>
        <p:spPr>
          <a:xfrm>
            <a:off x="3764756" y="1238129"/>
            <a:ext cx="333613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Immediate Discount</a:t>
            </a:r>
            <a:endParaRPr lang="en-US" sz="683" dirty="0"/>
          </a:p>
        </p:txBody>
      </p:sp>
      <p:sp>
        <p:nvSpPr>
          <p:cNvPr id="12" name="Text 9"/>
          <p:cNvSpPr/>
          <p:nvPr/>
        </p:nvSpPr>
        <p:spPr>
          <a:xfrm>
            <a:off x="7186613" y="1228306"/>
            <a:ext cx="857250"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1F4E78"/>
                </a:solidFill>
              </a:rPr>
              <a:t>EC $6,500,000</a:t>
            </a:r>
            <a:endParaRPr lang="en-US" sz="784" dirty="0"/>
          </a:p>
        </p:txBody>
      </p:sp>
      <p:sp>
        <p:nvSpPr>
          <p:cNvPr id="13" name="Text 10"/>
          <p:cNvSpPr/>
          <p:nvPr/>
        </p:nvSpPr>
        <p:spPr>
          <a:xfrm>
            <a:off x="8129588" y="1218484"/>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15.5%</a:t>
            </a:r>
            <a:endParaRPr lang="en-US" sz="885" dirty="0"/>
          </a:p>
        </p:txBody>
      </p:sp>
      <p:sp>
        <p:nvSpPr>
          <p:cNvPr id="14" name="Shape 11"/>
          <p:cNvSpPr/>
          <p:nvPr/>
        </p:nvSpPr>
        <p:spPr>
          <a:xfrm>
            <a:off x="3393281" y="1548882"/>
            <a:ext cx="5322094" cy="371475"/>
          </a:xfrm>
          <a:prstGeom prst="rect">
            <a:avLst/>
          </a:prstGeom>
          <a:solidFill>
            <a:srgbClr val="F8F9FA"/>
          </a:solidFill>
          <a:ln/>
        </p:spPr>
        <p:txBody>
          <a:bodyPr/>
          <a:lstStyle/>
          <a:p>
            <a:endParaRPr lang="en-US"/>
          </a:p>
        </p:txBody>
      </p:sp>
      <p:sp>
        <p:nvSpPr>
          <p:cNvPr id="15" name="Shape 12"/>
          <p:cNvSpPr/>
          <p:nvPr/>
        </p:nvSpPr>
        <p:spPr>
          <a:xfrm>
            <a:off x="3393281" y="1548882"/>
            <a:ext cx="5322094" cy="28575"/>
          </a:xfrm>
          <a:prstGeom prst="rect">
            <a:avLst/>
          </a:prstGeom>
          <a:solidFill>
            <a:srgbClr val="C0392B"/>
          </a:solidFill>
          <a:ln/>
        </p:spPr>
        <p:txBody>
          <a:bodyPr/>
          <a:lstStyle/>
          <a:p>
            <a:endParaRPr lang="en-US"/>
          </a:p>
        </p:txBody>
      </p:sp>
      <p:sp>
        <p:nvSpPr>
          <p:cNvPr id="16" name="Text 13"/>
          <p:cNvSpPr/>
          <p:nvPr/>
        </p:nvSpPr>
        <p:spPr>
          <a:xfrm>
            <a:off x="3764756" y="1666754"/>
            <a:ext cx="333613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SSB Debt Offset</a:t>
            </a:r>
            <a:endParaRPr lang="en-US" sz="683" dirty="0"/>
          </a:p>
        </p:txBody>
      </p:sp>
      <p:sp>
        <p:nvSpPr>
          <p:cNvPr id="17" name="Text 14"/>
          <p:cNvSpPr/>
          <p:nvPr/>
        </p:nvSpPr>
        <p:spPr>
          <a:xfrm>
            <a:off x="7186613" y="1656931"/>
            <a:ext cx="857250"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1F4E78"/>
                </a:solidFill>
              </a:rPr>
              <a:t>EC $6,128,583</a:t>
            </a:r>
            <a:endParaRPr lang="en-US" sz="784" dirty="0"/>
          </a:p>
        </p:txBody>
      </p:sp>
      <p:sp>
        <p:nvSpPr>
          <p:cNvPr id="18" name="Text 15"/>
          <p:cNvSpPr/>
          <p:nvPr/>
        </p:nvSpPr>
        <p:spPr>
          <a:xfrm>
            <a:off x="8129588" y="1647109"/>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14.6%</a:t>
            </a:r>
            <a:endParaRPr lang="en-US" sz="885" dirty="0"/>
          </a:p>
        </p:txBody>
      </p:sp>
      <p:sp>
        <p:nvSpPr>
          <p:cNvPr id="19" name="Shape 16"/>
          <p:cNvSpPr/>
          <p:nvPr/>
        </p:nvSpPr>
        <p:spPr>
          <a:xfrm>
            <a:off x="3393281" y="1977507"/>
            <a:ext cx="5322094" cy="371475"/>
          </a:xfrm>
          <a:prstGeom prst="rect">
            <a:avLst/>
          </a:prstGeom>
          <a:solidFill>
            <a:srgbClr val="F8F9FA"/>
          </a:solidFill>
          <a:ln/>
        </p:spPr>
        <p:txBody>
          <a:bodyPr/>
          <a:lstStyle/>
          <a:p>
            <a:endParaRPr lang="en-US"/>
          </a:p>
        </p:txBody>
      </p:sp>
      <p:sp>
        <p:nvSpPr>
          <p:cNvPr id="20" name="Shape 17"/>
          <p:cNvSpPr/>
          <p:nvPr/>
        </p:nvSpPr>
        <p:spPr>
          <a:xfrm>
            <a:off x="3393281" y="1977507"/>
            <a:ext cx="5322094" cy="28575"/>
          </a:xfrm>
          <a:prstGeom prst="rect">
            <a:avLst/>
          </a:prstGeom>
          <a:solidFill>
            <a:srgbClr val="E67E22"/>
          </a:solidFill>
          <a:ln/>
        </p:spPr>
        <p:txBody>
          <a:bodyPr/>
          <a:lstStyle/>
          <a:p>
            <a:endParaRPr lang="en-US"/>
          </a:p>
        </p:txBody>
      </p:sp>
      <p:sp>
        <p:nvSpPr>
          <p:cNvPr id="21" name="Text 18"/>
          <p:cNvSpPr/>
          <p:nvPr/>
        </p:nvSpPr>
        <p:spPr>
          <a:xfrm>
            <a:off x="3764756" y="2095379"/>
            <a:ext cx="333613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SSB Lands Already Sold</a:t>
            </a:r>
            <a:endParaRPr lang="en-US" sz="683" dirty="0"/>
          </a:p>
        </p:txBody>
      </p:sp>
      <p:sp>
        <p:nvSpPr>
          <p:cNvPr id="22" name="Text 19"/>
          <p:cNvSpPr/>
          <p:nvPr/>
        </p:nvSpPr>
        <p:spPr>
          <a:xfrm>
            <a:off x="7186613" y="2085556"/>
            <a:ext cx="857250"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1F4E78"/>
                </a:solidFill>
              </a:rPr>
              <a:t>EC $6,058,000</a:t>
            </a:r>
            <a:endParaRPr lang="en-US" sz="784" dirty="0"/>
          </a:p>
        </p:txBody>
      </p:sp>
      <p:sp>
        <p:nvSpPr>
          <p:cNvPr id="23" name="Text 20"/>
          <p:cNvSpPr/>
          <p:nvPr/>
        </p:nvSpPr>
        <p:spPr>
          <a:xfrm>
            <a:off x="8129588" y="2075734"/>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14.5%</a:t>
            </a:r>
            <a:endParaRPr lang="en-US" sz="885" dirty="0"/>
          </a:p>
        </p:txBody>
      </p:sp>
      <p:sp>
        <p:nvSpPr>
          <p:cNvPr id="24" name="Shape 21"/>
          <p:cNvSpPr/>
          <p:nvPr/>
        </p:nvSpPr>
        <p:spPr>
          <a:xfrm>
            <a:off x="3393281" y="2406132"/>
            <a:ext cx="5322094" cy="371475"/>
          </a:xfrm>
          <a:prstGeom prst="rect">
            <a:avLst/>
          </a:prstGeom>
          <a:solidFill>
            <a:srgbClr val="F8F9FA"/>
          </a:solidFill>
          <a:ln/>
        </p:spPr>
        <p:txBody>
          <a:bodyPr/>
          <a:lstStyle/>
          <a:p>
            <a:endParaRPr lang="en-US"/>
          </a:p>
        </p:txBody>
      </p:sp>
      <p:sp>
        <p:nvSpPr>
          <p:cNvPr id="25" name="Shape 22"/>
          <p:cNvSpPr/>
          <p:nvPr/>
        </p:nvSpPr>
        <p:spPr>
          <a:xfrm>
            <a:off x="3393281" y="2406132"/>
            <a:ext cx="5322094" cy="28575"/>
          </a:xfrm>
          <a:prstGeom prst="rect">
            <a:avLst/>
          </a:prstGeom>
          <a:solidFill>
            <a:srgbClr val="F39C12"/>
          </a:solidFill>
          <a:ln/>
        </p:spPr>
        <p:txBody>
          <a:bodyPr/>
          <a:lstStyle/>
          <a:p>
            <a:endParaRPr lang="en-US"/>
          </a:p>
        </p:txBody>
      </p:sp>
      <p:sp>
        <p:nvSpPr>
          <p:cNvPr id="26" name="Text 23"/>
          <p:cNvSpPr/>
          <p:nvPr/>
        </p:nvSpPr>
        <p:spPr>
          <a:xfrm>
            <a:off x="3764756" y="2524004"/>
            <a:ext cx="333613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SSB Remaining Land Potential</a:t>
            </a:r>
            <a:endParaRPr lang="en-US" sz="683" dirty="0"/>
          </a:p>
        </p:txBody>
      </p:sp>
      <p:sp>
        <p:nvSpPr>
          <p:cNvPr id="27" name="Text 24"/>
          <p:cNvSpPr/>
          <p:nvPr/>
        </p:nvSpPr>
        <p:spPr>
          <a:xfrm>
            <a:off x="7186613" y="2514181"/>
            <a:ext cx="857250"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1F4E78"/>
                </a:solidFill>
              </a:rPr>
              <a:t>EC $22,763,474</a:t>
            </a:r>
            <a:endParaRPr lang="en-US" sz="784" dirty="0"/>
          </a:p>
        </p:txBody>
      </p:sp>
      <p:sp>
        <p:nvSpPr>
          <p:cNvPr id="28" name="Text 25"/>
          <p:cNvSpPr/>
          <p:nvPr/>
        </p:nvSpPr>
        <p:spPr>
          <a:xfrm>
            <a:off x="8129588" y="2504359"/>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54.3%</a:t>
            </a:r>
            <a:endParaRPr lang="en-US" sz="885" dirty="0"/>
          </a:p>
        </p:txBody>
      </p:sp>
      <p:sp>
        <p:nvSpPr>
          <p:cNvPr id="29" name="Shape 26"/>
          <p:cNvSpPr/>
          <p:nvPr/>
        </p:nvSpPr>
        <p:spPr>
          <a:xfrm>
            <a:off x="3393281" y="2834757"/>
            <a:ext cx="5322094" cy="371475"/>
          </a:xfrm>
          <a:prstGeom prst="rect">
            <a:avLst/>
          </a:prstGeom>
          <a:solidFill>
            <a:srgbClr val="F8F9FA"/>
          </a:solidFill>
          <a:ln/>
        </p:spPr>
        <p:txBody>
          <a:bodyPr/>
          <a:lstStyle/>
          <a:p>
            <a:endParaRPr lang="en-US"/>
          </a:p>
        </p:txBody>
      </p:sp>
      <p:sp>
        <p:nvSpPr>
          <p:cNvPr id="30" name="Shape 27"/>
          <p:cNvSpPr/>
          <p:nvPr/>
        </p:nvSpPr>
        <p:spPr>
          <a:xfrm>
            <a:off x="3393281" y="2834757"/>
            <a:ext cx="5322094" cy="28575"/>
          </a:xfrm>
          <a:prstGeom prst="rect">
            <a:avLst/>
          </a:prstGeom>
          <a:solidFill>
            <a:srgbClr val="95A5A6"/>
          </a:solidFill>
          <a:ln/>
        </p:spPr>
        <p:txBody>
          <a:bodyPr/>
          <a:lstStyle/>
          <a:p>
            <a:endParaRPr lang="en-US"/>
          </a:p>
        </p:txBody>
      </p:sp>
      <p:sp>
        <p:nvSpPr>
          <p:cNvPr id="31" name="Text 28"/>
          <p:cNvSpPr/>
          <p:nvPr/>
        </p:nvSpPr>
        <p:spPr>
          <a:xfrm>
            <a:off x="3764756" y="2952629"/>
            <a:ext cx="3336131"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Government Payments</a:t>
            </a:r>
            <a:endParaRPr lang="en-US" sz="683" dirty="0"/>
          </a:p>
        </p:txBody>
      </p:sp>
      <p:sp>
        <p:nvSpPr>
          <p:cNvPr id="32" name="Text 29"/>
          <p:cNvSpPr/>
          <p:nvPr/>
        </p:nvSpPr>
        <p:spPr>
          <a:xfrm>
            <a:off x="7186613" y="2942806"/>
            <a:ext cx="857250" cy="155377"/>
          </a:xfrm>
          <a:prstGeom prst="rect">
            <a:avLst/>
          </a:prstGeom>
          <a:noFill/>
          <a:ln/>
        </p:spPr>
        <p:txBody>
          <a:bodyPr wrap="none" lIns="0" tIns="0" rIns="0" bIns="0" rtlCol="0" anchor="t">
            <a:spAutoFit/>
          </a:bodyPr>
          <a:lstStyle/>
          <a:p>
            <a:pPr marL="0" indent="0" algn="r">
              <a:lnSpc>
                <a:spcPts val="1100"/>
              </a:lnSpc>
              <a:buNone/>
            </a:pPr>
            <a:r>
              <a:rPr lang="en-US" sz="784" b="1" dirty="0">
                <a:solidFill>
                  <a:srgbClr val="1F4E78"/>
                </a:solidFill>
              </a:rPr>
              <a:t>EC $1,464,526</a:t>
            </a:r>
            <a:endParaRPr lang="en-US" sz="784" dirty="0"/>
          </a:p>
        </p:txBody>
      </p:sp>
      <p:sp>
        <p:nvSpPr>
          <p:cNvPr id="33" name="Text 30"/>
          <p:cNvSpPr/>
          <p:nvPr/>
        </p:nvSpPr>
        <p:spPr>
          <a:xfrm>
            <a:off x="8129588" y="2932984"/>
            <a:ext cx="500063"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E74C3C"/>
                </a:solidFill>
              </a:rPr>
              <a:t>3.5%</a:t>
            </a:r>
            <a:endParaRPr lang="en-US" sz="885" dirty="0"/>
          </a:p>
        </p:txBody>
      </p:sp>
      <p:sp>
        <p:nvSpPr>
          <p:cNvPr id="34" name="Shape 31"/>
          <p:cNvSpPr/>
          <p:nvPr/>
        </p:nvSpPr>
        <p:spPr>
          <a:xfrm>
            <a:off x="428625" y="3420545"/>
            <a:ext cx="8286750" cy="1230511"/>
          </a:xfrm>
          <a:prstGeom prst="rect">
            <a:avLst/>
          </a:prstGeom>
          <a:solidFill>
            <a:srgbClr val="F8F9FA"/>
          </a:solidFill>
          <a:ln/>
        </p:spPr>
        <p:txBody>
          <a:bodyPr/>
          <a:lstStyle/>
          <a:p>
            <a:endParaRPr lang="en-US"/>
          </a:p>
        </p:txBody>
      </p:sp>
      <p:sp>
        <p:nvSpPr>
          <p:cNvPr id="35" name="Shape 32"/>
          <p:cNvSpPr/>
          <p:nvPr/>
        </p:nvSpPr>
        <p:spPr>
          <a:xfrm>
            <a:off x="428625" y="3420545"/>
            <a:ext cx="8286750" cy="28575"/>
          </a:xfrm>
          <a:prstGeom prst="rect">
            <a:avLst/>
          </a:prstGeom>
          <a:solidFill>
            <a:srgbClr val="E74C3C"/>
          </a:solidFill>
          <a:ln/>
        </p:spPr>
        <p:txBody>
          <a:bodyPr/>
          <a:lstStyle/>
          <a:p>
            <a:endParaRPr lang="en-US"/>
          </a:p>
        </p:txBody>
      </p:sp>
      <p:sp>
        <p:nvSpPr>
          <p:cNvPr id="36" name="Text 33"/>
          <p:cNvSpPr/>
          <p:nvPr/>
        </p:nvSpPr>
        <p:spPr>
          <a:xfrm>
            <a:off x="607219" y="3549132"/>
            <a:ext cx="2367636" cy="134076"/>
          </a:xfrm>
          <a:prstGeom prst="rect">
            <a:avLst/>
          </a:prstGeom>
          <a:noFill/>
          <a:ln/>
        </p:spPr>
        <p:txBody>
          <a:bodyPr wrap="none" lIns="0" tIns="0" rIns="0" bIns="0" rtlCol="0" anchor="t">
            <a:spAutoFit/>
          </a:bodyPr>
          <a:lstStyle/>
          <a:p>
            <a:pPr marL="0" indent="0" algn="l">
              <a:lnSpc>
                <a:spcPts val="1100"/>
              </a:lnSpc>
              <a:buNone/>
            </a:pPr>
            <a:r>
              <a:rPr lang="en-US" sz="834" b="1" dirty="0">
                <a:solidFill>
                  <a:srgbClr val="1F4E78"/>
                </a:solidFill>
              </a:rPr>
              <a:t>Understanding the EC $42.9M Total Loss Calculation</a:t>
            </a:r>
            <a:endParaRPr lang="en-US" sz="834" dirty="0"/>
          </a:p>
        </p:txBody>
      </p:sp>
      <p:sp>
        <p:nvSpPr>
          <p:cNvPr id="37" name="Text 34"/>
          <p:cNvSpPr/>
          <p:nvPr/>
        </p:nvSpPr>
        <p:spPr>
          <a:xfrm>
            <a:off x="607219" y="3786662"/>
            <a:ext cx="7929563" cy="707231"/>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This revised calculation shows the </a:t>
            </a:r>
            <a:r>
              <a:rPr lang="en-US" sz="784" b="1" dirty="0">
                <a:solidFill>
                  <a:srgbClr val="2C3E50"/>
                </a:solidFill>
              </a:rPr>
              <a:t>full magnitude of value transfer</a:t>
            </a:r>
            <a:r>
              <a:rPr lang="en-US" sz="834" dirty="0">
                <a:solidFill>
                  <a:srgbClr val="2C3E50"/>
                </a:solidFill>
              </a:rPr>
              <a:t> from CLICO policyholders to SSB. The EC $42.9M represents: (1) the immediate EC $6.5M discount, (2) the EC $6.1M debt offset, (3) the EC $6.058M SSB has already sold, (4) the EC $22.76M remaining land value SSB will realize, and (5) EC $1.46M in government payments. </a:t>
            </a:r>
            <a:r>
              <a:rPr lang="en-US" sz="885" b="1" dirty="0">
                <a:solidFill>
                  <a:srgbClr val="E74C3C"/>
                </a:solidFill>
              </a:rPr>
              <a:t>Net recoverable value for policyholders: EC $42.9M</a:t>
            </a:r>
            <a:r>
              <a:rPr lang="en-US" sz="834" dirty="0">
                <a:solidFill>
                  <a:srgbClr val="2C3E50"/>
                </a:solidFill>
              </a:rPr>
              <a:t> vs </a:t>
            </a:r>
            <a:r>
              <a:rPr lang="en-US" sz="885" b="1" dirty="0">
                <a:solidFill>
                  <a:srgbClr val="E74C3C"/>
                </a:solidFill>
              </a:rPr>
              <a:t>actual recovery: EC $3.96M</a:t>
            </a:r>
            <a:r>
              <a:rPr lang="en-US" sz="834" dirty="0">
                <a:solidFill>
                  <a:srgbClr val="2C3E50"/>
                </a:solidFill>
              </a:rPr>
              <a:t>. This means policyholders received only </a:t>
            </a:r>
            <a:r>
              <a:rPr lang="en-US" sz="784" b="1" dirty="0">
                <a:solidFill>
                  <a:srgbClr val="2C3E50"/>
                </a:solidFill>
              </a:rPr>
              <a:t>13.2% of what they should have recovered</a:t>
            </a:r>
            <a:r>
              <a:rPr lang="en-US" sz="834" dirty="0">
                <a:solidFill>
                  <a:srgbClr val="2C3E50"/>
                </a:solidFill>
              </a:rPr>
              <a:t>, while SSB gained the remaining 86.8% (EC $38.9M).</a:t>
            </a:r>
            <a:endParaRPr lang="en-US" sz="834"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257186"/>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Loss Attribution Analysis: EC $14.5M Breakdown</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How the Total Policyholder Loss Was Distributed Across Four Categories</a:t>
            </a:r>
            <a:endParaRPr lang="en-US" sz="942" dirty="0"/>
          </a:p>
        </p:txBody>
      </p:sp>
      <p:sp>
        <p:nvSpPr>
          <p:cNvPr id="5" name="Shape 2"/>
          <p:cNvSpPr/>
          <p:nvPr/>
        </p:nvSpPr>
        <p:spPr>
          <a:xfrm>
            <a:off x="714375" y="1184551"/>
            <a:ext cx="2286000" cy="2286000"/>
          </a:xfrm>
          <a:prstGeom prst="rect">
            <a:avLst/>
          </a:prstGeom>
          <a:solidFill>
            <a:srgbClr val="000000"/>
          </a:solidFill>
          <a:ln/>
        </p:spPr>
        <p:txBody>
          <a:bodyPr/>
          <a:lstStyle/>
          <a:p>
            <a:endParaRPr lang="en-US"/>
          </a:p>
        </p:txBody>
      </p:sp>
      <p:sp>
        <p:nvSpPr>
          <p:cNvPr id="6" name="Shape 3"/>
          <p:cNvSpPr/>
          <p:nvPr/>
        </p:nvSpPr>
        <p:spPr>
          <a:xfrm>
            <a:off x="1357313" y="1827488"/>
            <a:ext cx="1000125" cy="1000125"/>
          </a:xfrm>
          <a:prstGeom prst="rect">
            <a:avLst/>
          </a:prstGeom>
          <a:solidFill>
            <a:srgbClr val="FFFFFF"/>
          </a:solidFill>
          <a:ln/>
        </p:spPr>
        <p:txBody>
          <a:bodyPr/>
          <a:lstStyle/>
          <a:p>
            <a:endParaRPr lang="en-US"/>
          </a:p>
        </p:txBody>
      </p:sp>
      <p:sp>
        <p:nvSpPr>
          <p:cNvPr id="7" name="Text 4"/>
          <p:cNvSpPr/>
          <p:nvPr/>
        </p:nvSpPr>
        <p:spPr>
          <a:xfrm>
            <a:off x="1549859" y="2131098"/>
            <a:ext cx="615004"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Total Loss</a:t>
            </a:r>
            <a:endParaRPr lang="en-US" sz="683" dirty="0"/>
          </a:p>
        </p:txBody>
      </p:sp>
      <p:sp>
        <p:nvSpPr>
          <p:cNvPr id="8" name="Text 5"/>
          <p:cNvSpPr/>
          <p:nvPr/>
        </p:nvSpPr>
        <p:spPr>
          <a:xfrm>
            <a:off x="1359991" y="2323979"/>
            <a:ext cx="994739" cy="200025"/>
          </a:xfrm>
          <a:prstGeom prst="rect">
            <a:avLst/>
          </a:prstGeom>
          <a:noFill/>
          <a:ln/>
        </p:spPr>
        <p:txBody>
          <a:bodyPr wrap="none" lIns="0" tIns="0" rIns="0" bIns="0" rtlCol="0" anchor="t">
            <a:spAutoFit/>
          </a:bodyPr>
          <a:lstStyle/>
          <a:p>
            <a:pPr marL="0" indent="0" algn="l">
              <a:lnSpc>
                <a:spcPts val="1600"/>
              </a:lnSpc>
              <a:buNone/>
            </a:pPr>
            <a:r>
              <a:rPr lang="en-US" sz="1397" b="1" dirty="0">
                <a:solidFill>
                  <a:srgbClr val="E74C3C"/>
                </a:solidFill>
              </a:rPr>
              <a:t>EC $14.5M</a:t>
            </a:r>
            <a:endParaRPr lang="en-US" sz="1397" dirty="0"/>
          </a:p>
        </p:txBody>
      </p:sp>
      <p:sp>
        <p:nvSpPr>
          <p:cNvPr id="9" name="Shape 6"/>
          <p:cNvSpPr/>
          <p:nvPr/>
        </p:nvSpPr>
        <p:spPr>
          <a:xfrm>
            <a:off x="3571875" y="1177407"/>
            <a:ext cx="5143500" cy="510778"/>
          </a:xfrm>
          <a:prstGeom prst="rect">
            <a:avLst/>
          </a:prstGeom>
          <a:solidFill>
            <a:srgbClr val="F8F9FA"/>
          </a:solidFill>
          <a:ln/>
        </p:spPr>
        <p:txBody>
          <a:bodyPr/>
          <a:lstStyle/>
          <a:p>
            <a:endParaRPr lang="en-US"/>
          </a:p>
        </p:txBody>
      </p:sp>
      <p:sp>
        <p:nvSpPr>
          <p:cNvPr id="10" name="Shape 7"/>
          <p:cNvSpPr/>
          <p:nvPr/>
        </p:nvSpPr>
        <p:spPr>
          <a:xfrm>
            <a:off x="3571875" y="1177407"/>
            <a:ext cx="5143500" cy="28575"/>
          </a:xfrm>
          <a:prstGeom prst="rect">
            <a:avLst/>
          </a:prstGeom>
          <a:solidFill>
            <a:srgbClr val="E74C3C"/>
          </a:solidFill>
          <a:ln/>
        </p:spPr>
        <p:txBody>
          <a:bodyPr/>
          <a:lstStyle/>
          <a:p>
            <a:endParaRPr lang="en-US"/>
          </a:p>
        </p:txBody>
      </p:sp>
      <p:sp>
        <p:nvSpPr>
          <p:cNvPr id="11" name="Text 8"/>
          <p:cNvSpPr/>
          <p:nvPr/>
        </p:nvSpPr>
        <p:spPr>
          <a:xfrm>
            <a:off x="4000500" y="1270276"/>
            <a:ext cx="2821781" cy="310753"/>
          </a:xfrm>
          <a:prstGeom prst="rect">
            <a:avLst/>
          </a:prstGeom>
          <a:noFill/>
          <a:ln/>
        </p:spPr>
        <p:txBody>
          <a:bodyPr wrap="square" lIns="0" tIns="0" rIns="0" bIns="0" rtlCol="0" anchor="t">
            <a:spAutoFit/>
          </a:bodyPr>
          <a:lstStyle/>
          <a:p>
            <a:pPr marL="0" indent="0" algn="l">
              <a:lnSpc>
                <a:spcPts val="1100"/>
              </a:lnSpc>
              <a:buNone/>
            </a:pPr>
            <a:r>
              <a:rPr lang="en-US" sz="784" b="1" dirty="0">
                <a:solidFill>
                  <a:srgbClr val="2C3E50"/>
                </a:solidFill>
              </a:rPr>
              <a:t>Immediate Discount
</a:t>
            </a:r>
            <a:r>
              <a:rPr lang="en-US" sz="674" dirty="0">
                <a:solidFill>
                  <a:srgbClr val="7F8C8D"/>
                </a:solidFill>
              </a:rPr>
              <a:t>(Selling below 2010 valuation)</a:t>
            </a:r>
            <a:endParaRPr lang="en-US" sz="784" dirty="0"/>
          </a:p>
        </p:txBody>
      </p:sp>
      <p:sp>
        <p:nvSpPr>
          <p:cNvPr id="12" name="Text 9"/>
          <p:cNvSpPr/>
          <p:nvPr/>
        </p:nvSpPr>
        <p:spPr>
          <a:xfrm>
            <a:off x="6929438" y="1338142"/>
            <a:ext cx="1000125"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EC $6,500,000</a:t>
            </a:r>
            <a:endParaRPr lang="en-US" sz="885" dirty="0"/>
          </a:p>
        </p:txBody>
      </p:sp>
      <p:sp>
        <p:nvSpPr>
          <p:cNvPr id="13" name="Text 10"/>
          <p:cNvSpPr/>
          <p:nvPr/>
        </p:nvSpPr>
        <p:spPr>
          <a:xfrm>
            <a:off x="8036719" y="1328319"/>
            <a:ext cx="571500"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E74C3C"/>
                </a:solidFill>
              </a:rPr>
              <a:t>44.7%</a:t>
            </a:r>
            <a:endParaRPr lang="en-US" sz="987" dirty="0"/>
          </a:p>
        </p:txBody>
      </p:sp>
      <p:sp>
        <p:nvSpPr>
          <p:cNvPr id="14" name="Shape 11"/>
          <p:cNvSpPr/>
          <p:nvPr/>
        </p:nvSpPr>
        <p:spPr>
          <a:xfrm>
            <a:off x="3571875" y="1752479"/>
            <a:ext cx="5143500" cy="510778"/>
          </a:xfrm>
          <a:prstGeom prst="rect">
            <a:avLst/>
          </a:prstGeom>
          <a:solidFill>
            <a:srgbClr val="F8F9FA"/>
          </a:solidFill>
          <a:ln/>
        </p:spPr>
        <p:txBody>
          <a:bodyPr/>
          <a:lstStyle/>
          <a:p>
            <a:endParaRPr lang="en-US"/>
          </a:p>
        </p:txBody>
      </p:sp>
      <p:sp>
        <p:nvSpPr>
          <p:cNvPr id="15" name="Shape 12"/>
          <p:cNvSpPr/>
          <p:nvPr/>
        </p:nvSpPr>
        <p:spPr>
          <a:xfrm>
            <a:off x="3571875" y="1752479"/>
            <a:ext cx="5143500" cy="28575"/>
          </a:xfrm>
          <a:prstGeom prst="rect">
            <a:avLst/>
          </a:prstGeom>
          <a:solidFill>
            <a:srgbClr val="C0392B"/>
          </a:solidFill>
          <a:ln/>
        </p:spPr>
        <p:txBody>
          <a:bodyPr/>
          <a:lstStyle/>
          <a:p>
            <a:endParaRPr lang="en-US"/>
          </a:p>
        </p:txBody>
      </p:sp>
      <p:sp>
        <p:nvSpPr>
          <p:cNvPr id="16" name="Text 13"/>
          <p:cNvSpPr/>
          <p:nvPr/>
        </p:nvSpPr>
        <p:spPr>
          <a:xfrm>
            <a:off x="4000500" y="1852492"/>
            <a:ext cx="2821781" cy="310753"/>
          </a:xfrm>
          <a:prstGeom prst="rect">
            <a:avLst/>
          </a:prstGeom>
          <a:noFill/>
          <a:ln/>
        </p:spPr>
        <p:txBody>
          <a:bodyPr wrap="square" lIns="0" tIns="0" rIns="0" bIns="0" rtlCol="0" anchor="t">
            <a:spAutoFit/>
          </a:bodyPr>
          <a:lstStyle/>
          <a:p>
            <a:pPr marL="0" indent="0" algn="l">
              <a:lnSpc>
                <a:spcPts val="1100"/>
              </a:lnSpc>
              <a:buNone/>
            </a:pPr>
            <a:r>
              <a:rPr lang="en-US" sz="784" b="1" dirty="0">
                <a:solidFill>
                  <a:srgbClr val="2C3E50"/>
                </a:solidFill>
              </a:rPr>
              <a:t>SSB Debt Offset
</a:t>
            </a:r>
            <a:r>
              <a:rPr lang="en-US" sz="674" dirty="0">
                <a:solidFill>
                  <a:srgbClr val="7F8C8D"/>
                </a:solidFill>
              </a:rPr>
              <a:t>(Existing CLICO debt offset)</a:t>
            </a:r>
            <a:endParaRPr lang="en-US" sz="784" dirty="0"/>
          </a:p>
        </p:txBody>
      </p:sp>
      <p:sp>
        <p:nvSpPr>
          <p:cNvPr id="17" name="Text 14"/>
          <p:cNvSpPr/>
          <p:nvPr/>
        </p:nvSpPr>
        <p:spPr>
          <a:xfrm>
            <a:off x="6929438" y="1920357"/>
            <a:ext cx="1000125"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EC $6,128,583</a:t>
            </a:r>
            <a:endParaRPr lang="en-US" sz="885" dirty="0"/>
          </a:p>
        </p:txBody>
      </p:sp>
      <p:sp>
        <p:nvSpPr>
          <p:cNvPr id="18" name="Text 15"/>
          <p:cNvSpPr/>
          <p:nvPr/>
        </p:nvSpPr>
        <p:spPr>
          <a:xfrm>
            <a:off x="8036719" y="1910535"/>
            <a:ext cx="571500"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E74C3C"/>
                </a:solidFill>
              </a:rPr>
              <a:t>42.1%</a:t>
            </a:r>
            <a:endParaRPr lang="en-US" sz="987" dirty="0"/>
          </a:p>
        </p:txBody>
      </p:sp>
      <p:sp>
        <p:nvSpPr>
          <p:cNvPr id="19" name="Shape 16"/>
          <p:cNvSpPr/>
          <p:nvPr/>
        </p:nvSpPr>
        <p:spPr>
          <a:xfrm>
            <a:off x="3571875" y="2334695"/>
            <a:ext cx="5143500" cy="510778"/>
          </a:xfrm>
          <a:prstGeom prst="rect">
            <a:avLst/>
          </a:prstGeom>
          <a:solidFill>
            <a:srgbClr val="F8F9FA"/>
          </a:solidFill>
          <a:ln/>
        </p:spPr>
        <p:txBody>
          <a:bodyPr/>
          <a:lstStyle/>
          <a:p>
            <a:endParaRPr lang="en-US"/>
          </a:p>
        </p:txBody>
      </p:sp>
      <p:sp>
        <p:nvSpPr>
          <p:cNvPr id="20" name="Shape 17"/>
          <p:cNvSpPr/>
          <p:nvPr/>
        </p:nvSpPr>
        <p:spPr>
          <a:xfrm>
            <a:off x="3571875" y="2334695"/>
            <a:ext cx="5143500" cy="28575"/>
          </a:xfrm>
          <a:prstGeom prst="rect">
            <a:avLst/>
          </a:prstGeom>
          <a:solidFill>
            <a:srgbClr val="F39C12"/>
          </a:solidFill>
          <a:ln/>
        </p:spPr>
        <p:txBody>
          <a:bodyPr/>
          <a:lstStyle/>
          <a:p>
            <a:endParaRPr lang="en-US"/>
          </a:p>
        </p:txBody>
      </p:sp>
      <p:sp>
        <p:nvSpPr>
          <p:cNvPr id="21" name="Text 18"/>
          <p:cNvSpPr/>
          <p:nvPr/>
        </p:nvSpPr>
        <p:spPr>
          <a:xfrm>
            <a:off x="4000500" y="2434707"/>
            <a:ext cx="2821781" cy="310753"/>
          </a:xfrm>
          <a:prstGeom prst="rect">
            <a:avLst/>
          </a:prstGeom>
          <a:noFill/>
          <a:ln/>
        </p:spPr>
        <p:txBody>
          <a:bodyPr wrap="square" lIns="0" tIns="0" rIns="0" bIns="0" rtlCol="0" anchor="t">
            <a:spAutoFit/>
          </a:bodyPr>
          <a:lstStyle/>
          <a:p>
            <a:pPr marL="0" indent="0" algn="l">
              <a:lnSpc>
                <a:spcPts val="1100"/>
              </a:lnSpc>
              <a:buNone/>
            </a:pPr>
            <a:r>
              <a:rPr lang="en-US" sz="784" b="1" dirty="0">
                <a:solidFill>
                  <a:srgbClr val="2C3E50"/>
                </a:solidFill>
              </a:rPr>
              <a:t>Government Stamp Tax
</a:t>
            </a:r>
            <a:r>
              <a:rPr lang="en-US" sz="674" dirty="0">
                <a:solidFill>
                  <a:srgbClr val="7F8C8D"/>
                </a:solidFill>
              </a:rPr>
              <a:t>(12% of sale price)</a:t>
            </a:r>
            <a:endParaRPr lang="en-US" sz="784" dirty="0"/>
          </a:p>
        </p:txBody>
      </p:sp>
      <p:sp>
        <p:nvSpPr>
          <p:cNvPr id="22" name="Text 19"/>
          <p:cNvSpPr/>
          <p:nvPr/>
        </p:nvSpPr>
        <p:spPr>
          <a:xfrm>
            <a:off x="6929438" y="2502573"/>
            <a:ext cx="1000125"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EC $1,440,000</a:t>
            </a:r>
            <a:endParaRPr lang="en-US" sz="885" dirty="0"/>
          </a:p>
        </p:txBody>
      </p:sp>
      <p:sp>
        <p:nvSpPr>
          <p:cNvPr id="23" name="Text 20"/>
          <p:cNvSpPr/>
          <p:nvPr/>
        </p:nvSpPr>
        <p:spPr>
          <a:xfrm>
            <a:off x="8036719" y="2492750"/>
            <a:ext cx="571500"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E74C3C"/>
                </a:solidFill>
              </a:rPr>
              <a:t>9.9%</a:t>
            </a:r>
            <a:endParaRPr lang="en-US" sz="987" dirty="0"/>
          </a:p>
        </p:txBody>
      </p:sp>
      <p:sp>
        <p:nvSpPr>
          <p:cNvPr id="24" name="Shape 21"/>
          <p:cNvSpPr/>
          <p:nvPr/>
        </p:nvSpPr>
        <p:spPr>
          <a:xfrm>
            <a:off x="3571875" y="2916910"/>
            <a:ext cx="5143500" cy="510778"/>
          </a:xfrm>
          <a:prstGeom prst="rect">
            <a:avLst/>
          </a:prstGeom>
          <a:solidFill>
            <a:srgbClr val="F8F9FA"/>
          </a:solidFill>
          <a:ln/>
        </p:spPr>
        <p:txBody>
          <a:bodyPr/>
          <a:lstStyle/>
          <a:p>
            <a:endParaRPr lang="en-US"/>
          </a:p>
        </p:txBody>
      </p:sp>
      <p:sp>
        <p:nvSpPr>
          <p:cNvPr id="25" name="Shape 22"/>
          <p:cNvSpPr/>
          <p:nvPr/>
        </p:nvSpPr>
        <p:spPr>
          <a:xfrm>
            <a:off x="3571875" y="2916910"/>
            <a:ext cx="5143500" cy="28575"/>
          </a:xfrm>
          <a:prstGeom prst="rect">
            <a:avLst/>
          </a:prstGeom>
          <a:solidFill>
            <a:srgbClr val="95A5A6"/>
          </a:solidFill>
          <a:ln/>
        </p:spPr>
        <p:txBody>
          <a:bodyPr/>
          <a:lstStyle/>
          <a:p>
            <a:endParaRPr lang="en-US"/>
          </a:p>
        </p:txBody>
      </p:sp>
      <p:sp>
        <p:nvSpPr>
          <p:cNvPr id="26" name="Text 23"/>
          <p:cNvSpPr/>
          <p:nvPr/>
        </p:nvSpPr>
        <p:spPr>
          <a:xfrm>
            <a:off x="4000500" y="3016923"/>
            <a:ext cx="2821781" cy="310753"/>
          </a:xfrm>
          <a:prstGeom prst="rect">
            <a:avLst/>
          </a:prstGeom>
          <a:noFill/>
          <a:ln/>
        </p:spPr>
        <p:txBody>
          <a:bodyPr wrap="square" lIns="0" tIns="0" rIns="0" bIns="0" rtlCol="0" anchor="t">
            <a:spAutoFit/>
          </a:bodyPr>
          <a:lstStyle/>
          <a:p>
            <a:pPr marL="0" indent="0" algn="l">
              <a:lnSpc>
                <a:spcPts val="1100"/>
              </a:lnSpc>
              <a:buNone/>
            </a:pPr>
            <a:r>
              <a:rPr lang="en-US" sz="784" b="1" dirty="0">
                <a:solidFill>
                  <a:srgbClr val="2C3E50"/>
                </a:solidFill>
              </a:rPr>
              <a:t>SSB Interest + Gov Other
</a:t>
            </a:r>
            <a:r>
              <a:rPr lang="en-US" sz="674" dirty="0">
                <a:solidFill>
                  <a:srgbClr val="7F8C8D"/>
                </a:solidFill>
              </a:rPr>
              <a:t>(Interest payment + fees)</a:t>
            </a:r>
            <a:endParaRPr lang="en-US" sz="784" dirty="0"/>
          </a:p>
        </p:txBody>
      </p:sp>
      <p:sp>
        <p:nvSpPr>
          <p:cNvPr id="27" name="Text 24"/>
          <p:cNvSpPr/>
          <p:nvPr/>
        </p:nvSpPr>
        <p:spPr>
          <a:xfrm>
            <a:off x="6929438" y="3084788"/>
            <a:ext cx="1000125" cy="175022"/>
          </a:xfrm>
          <a:prstGeom prst="rect">
            <a:avLst/>
          </a:prstGeom>
          <a:noFill/>
          <a:ln/>
        </p:spPr>
        <p:txBody>
          <a:bodyPr wrap="none" lIns="0" tIns="0" rIns="0" bIns="0" rtlCol="0" anchor="t">
            <a:spAutoFit/>
          </a:bodyPr>
          <a:lstStyle/>
          <a:p>
            <a:pPr marL="0" indent="0" algn="r">
              <a:lnSpc>
                <a:spcPts val="1200"/>
              </a:lnSpc>
              <a:buNone/>
            </a:pPr>
            <a:r>
              <a:rPr lang="en-US" sz="885" b="1" dirty="0">
                <a:solidFill>
                  <a:srgbClr val="1F4E78"/>
                </a:solidFill>
              </a:rPr>
              <a:t>EC $476,310</a:t>
            </a:r>
            <a:endParaRPr lang="en-US" sz="885" dirty="0"/>
          </a:p>
        </p:txBody>
      </p:sp>
      <p:sp>
        <p:nvSpPr>
          <p:cNvPr id="28" name="Text 25"/>
          <p:cNvSpPr/>
          <p:nvPr/>
        </p:nvSpPr>
        <p:spPr>
          <a:xfrm>
            <a:off x="8036719" y="3074966"/>
            <a:ext cx="571500" cy="194667"/>
          </a:xfrm>
          <a:prstGeom prst="rect">
            <a:avLst/>
          </a:prstGeom>
          <a:noFill/>
          <a:ln/>
        </p:spPr>
        <p:txBody>
          <a:bodyPr wrap="none" lIns="0" tIns="0" rIns="0" bIns="0" rtlCol="0" anchor="t">
            <a:spAutoFit/>
          </a:bodyPr>
          <a:lstStyle/>
          <a:p>
            <a:pPr marL="0" indent="0" algn="r">
              <a:lnSpc>
                <a:spcPts val="1400"/>
              </a:lnSpc>
              <a:buNone/>
            </a:pPr>
            <a:r>
              <a:rPr lang="en-US" sz="987" b="1" dirty="0">
                <a:solidFill>
                  <a:srgbClr val="E74C3C"/>
                </a:solidFill>
              </a:rPr>
              <a:t>3.3%</a:t>
            </a:r>
            <a:endParaRPr lang="en-US" sz="987" dirty="0"/>
          </a:p>
        </p:txBody>
      </p:sp>
      <p:sp>
        <p:nvSpPr>
          <p:cNvPr id="29" name="Shape 26"/>
          <p:cNvSpPr/>
          <p:nvPr/>
        </p:nvSpPr>
        <p:spPr>
          <a:xfrm>
            <a:off x="428625" y="3642001"/>
            <a:ext cx="8286750" cy="1386585"/>
          </a:xfrm>
          <a:prstGeom prst="rect">
            <a:avLst/>
          </a:prstGeom>
          <a:solidFill>
            <a:srgbClr val="F8F9FA"/>
          </a:solidFill>
          <a:ln/>
        </p:spPr>
        <p:txBody>
          <a:bodyPr/>
          <a:lstStyle/>
          <a:p>
            <a:endParaRPr lang="en-US"/>
          </a:p>
        </p:txBody>
      </p:sp>
      <p:sp>
        <p:nvSpPr>
          <p:cNvPr id="30" name="Shape 27"/>
          <p:cNvSpPr/>
          <p:nvPr/>
        </p:nvSpPr>
        <p:spPr>
          <a:xfrm>
            <a:off x="428625" y="3642001"/>
            <a:ext cx="8286750" cy="28575"/>
          </a:xfrm>
          <a:prstGeom prst="rect">
            <a:avLst/>
          </a:prstGeom>
          <a:solidFill>
            <a:srgbClr val="E74C3C"/>
          </a:solidFill>
          <a:ln/>
        </p:spPr>
        <p:txBody>
          <a:bodyPr/>
          <a:lstStyle/>
          <a:p>
            <a:endParaRPr lang="en-US"/>
          </a:p>
        </p:txBody>
      </p:sp>
      <p:sp>
        <p:nvSpPr>
          <p:cNvPr id="31" name="Text 28"/>
          <p:cNvSpPr/>
          <p:nvPr/>
        </p:nvSpPr>
        <p:spPr>
          <a:xfrm>
            <a:off x="642938" y="3784876"/>
            <a:ext cx="7858125" cy="175022"/>
          </a:xfrm>
          <a:prstGeom prst="rect">
            <a:avLst/>
          </a:prstGeom>
          <a:noFill/>
          <a:ln/>
        </p:spPr>
        <p:txBody>
          <a:bodyPr wrap="none" lIns="0" tIns="0" rIns="0" bIns="0" rtlCol="0" anchor="t">
            <a:spAutoFit/>
          </a:bodyPr>
          <a:lstStyle/>
          <a:p>
            <a:pPr marL="0" indent="0" algn="l">
              <a:lnSpc>
                <a:spcPts val="1200"/>
              </a:lnSpc>
              <a:buNone/>
            </a:pPr>
            <a:r>
              <a:rPr lang="en-US" sz="885" b="1" dirty="0">
                <a:solidFill>
                  <a:srgbClr val="1F4E78"/>
                </a:solidFill>
              </a:rPr>
              <a:t>Key Finding: Two Factors Account for 86.8% of Total Loss</a:t>
            </a:r>
            <a:endParaRPr lang="en-US" sz="885" dirty="0"/>
          </a:p>
        </p:txBody>
      </p:sp>
      <p:sp>
        <p:nvSpPr>
          <p:cNvPr id="32" name="Text 29"/>
          <p:cNvSpPr/>
          <p:nvPr/>
        </p:nvSpPr>
        <p:spPr>
          <a:xfrm>
            <a:off x="642938" y="4045623"/>
            <a:ext cx="7858125" cy="811513"/>
          </a:xfrm>
          <a:prstGeom prst="rect">
            <a:avLst/>
          </a:prstGeom>
          <a:noFill/>
          <a:ln/>
        </p:spPr>
        <p:txBody>
          <a:bodyPr wrap="square" lIns="0" tIns="0" rIns="0" bIns="0" rtlCol="0" anchor="t">
            <a:spAutoFit/>
          </a:bodyPr>
          <a:lstStyle/>
          <a:p>
            <a:pPr marL="0" indent="0" algn="l">
              <a:lnSpc>
                <a:spcPts val="1500"/>
              </a:lnSpc>
              <a:buNone/>
            </a:pPr>
            <a:r>
              <a:rPr lang="en-US" sz="888" dirty="0">
                <a:solidFill>
                  <a:srgbClr val="2C3E50"/>
                </a:solidFill>
              </a:rPr>
              <a:t>The combination of </a:t>
            </a:r>
            <a:r>
              <a:rPr lang="en-US" sz="834" b="1" dirty="0">
                <a:solidFill>
                  <a:srgbClr val="2C3E50"/>
                </a:solidFill>
              </a:rPr>
              <a:t>selling below valuation</a:t>
            </a:r>
            <a:r>
              <a:rPr lang="en-US" sz="888" dirty="0">
                <a:solidFill>
                  <a:srgbClr val="2C3E50"/>
                </a:solidFill>
              </a:rPr>
              <a:t> (EC $6.5M, 44.7%) and the </a:t>
            </a:r>
            <a:r>
              <a:rPr lang="en-US" sz="834" b="1" dirty="0">
                <a:solidFill>
                  <a:srgbClr val="2C3E50"/>
                </a:solidFill>
              </a:rPr>
              <a:t>SSB debt offset mechanism</a:t>
            </a:r>
            <a:r>
              <a:rPr lang="en-US" sz="888" dirty="0">
                <a:solidFill>
                  <a:srgbClr val="2C3E50"/>
                </a:solidFill>
              </a:rPr>
              <a:t> (EC $6.1M, 42.1%) together account for </a:t>
            </a:r>
            <a:r>
              <a:rPr lang="en-US" sz="987" b="1" dirty="0">
                <a:solidFill>
                  <a:srgbClr val="E74C3C"/>
                </a:solidFill>
              </a:rPr>
              <a:t>EC $12.6 million (86.8%)</a:t>
            </a:r>
            <a:r>
              <a:rPr lang="en-US" sz="888" dirty="0">
                <a:solidFill>
                  <a:srgbClr val="2C3E50"/>
                </a:solidFill>
              </a:rPr>
              <a:t> of the total EC $14.5M policyholder loss. These two structural choices had nearly equal impact, each reducing policyholder recovery by approximately EC $6 million. Government payments (stamp tax, fees, and interest) accounted for the remaining 13.2% (EC $1.9M) of the loss.</a:t>
            </a:r>
            <a:endParaRPr lang="en-US" sz="888"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926215"/>
          </a:xfrm>
          <a:prstGeom prst="rect">
            <a:avLst/>
          </a:prstGeom>
        </p:spPr>
      </p:pic>
      <p:sp>
        <p:nvSpPr>
          <p:cNvPr id="3" name="Text 0"/>
          <p:cNvSpPr/>
          <p:nvPr/>
        </p:nvSpPr>
        <p:spPr>
          <a:xfrm>
            <a:off x="428625" y="386600"/>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Scenario Impact: Visual Comparison of Recovery Amounts</a:t>
            </a:r>
            <a:endParaRPr lang="en-US" sz="1808" dirty="0"/>
          </a:p>
        </p:txBody>
      </p:sp>
      <p:sp>
        <p:nvSpPr>
          <p:cNvPr id="4" name="Text 1"/>
          <p:cNvSpPr/>
          <p:nvPr/>
        </p:nvSpPr>
        <p:spPr>
          <a:xfrm>
            <a:off x="428625" y="823792"/>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Policyholder Recovery Across Five Transaction Structure Scenarios</a:t>
            </a:r>
            <a:endParaRPr lang="en-US" sz="942" dirty="0"/>
          </a:p>
        </p:txBody>
      </p:sp>
      <p:sp>
        <p:nvSpPr>
          <p:cNvPr id="5" name="Shape 2"/>
          <p:cNvSpPr/>
          <p:nvPr/>
        </p:nvSpPr>
        <p:spPr>
          <a:xfrm>
            <a:off x="428625" y="1141688"/>
            <a:ext cx="8286750" cy="564356"/>
          </a:xfrm>
          <a:prstGeom prst="rect">
            <a:avLst/>
          </a:prstGeom>
          <a:solidFill>
            <a:srgbClr val="F8F9FA"/>
          </a:solidFill>
          <a:ln/>
        </p:spPr>
        <p:txBody>
          <a:bodyPr/>
          <a:lstStyle/>
          <a:p>
            <a:endParaRPr lang="en-US"/>
          </a:p>
        </p:txBody>
      </p:sp>
      <p:sp>
        <p:nvSpPr>
          <p:cNvPr id="6" name="Shape 3"/>
          <p:cNvSpPr/>
          <p:nvPr/>
        </p:nvSpPr>
        <p:spPr>
          <a:xfrm>
            <a:off x="428625" y="1141688"/>
            <a:ext cx="8286750" cy="28575"/>
          </a:xfrm>
          <a:prstGeom prst="rect">
            <a:avLst/>
          </a:prstGeom>
          <a:solidFill>
            <a:srgbClr val="1F4E78"/>
          </a:solidFill>
          <a:ln/>
        </p:spPr>
        <p:txBody>
          <a:bodyPr/>
          <a:lstStyle/>
          <a:p>
            <a:endParaRPr lang="en-US"/>
          </a:p>
        </p:txBody>
      </p:sp>
      <p:sp>
        <p:nvSpPr>
          <p:cNvPr id="7" name="Text 4"/>
          <p:cNvSpPr/>
          <p:nvPr/>
        </p:nvSpPr>
        <p:spPr>
          <a:xfrm>
            <a:off x="607219" y="1227413"/>
            <a:ext cx="7929563" cy="364331"/>
          </a:xfrm>
          <a:prstGeom prst="rect">
            <a:avLst/>
          </a:prstGeom>
          <a:noFill/>
          <a:ln/>
        </p:spPr>
        <p:txBody>
          <a:bodyPr wrap="square" lIns="0" tIns="0" rIns="0" bIns="0" rtlCol="0" anchor="t">
            <a:spAutoFit/>
          </a:bodyPr>
          <a:lstStyle/>
          <a:p>
            <a:pPr marL="0" indent="0" algn="l">
              <a:lnSpc>
                <a:spcPts val="1400"/>
              </a:lnSpc>
              <a:buNone/>
            </a:pPr>
            <a:r>
              <a:rPr lang="en-US" sz="834" b="1" dirty="0">
                <a:solidFill>
                  <a:srgbClr val="2C3E50"/>
                </a:solidFill>
              </a:rPr>
              <a:t>Visual Analysis:</a:t>
            </a:r>
            <a:r>
              <a:rPr lang="en-US" sz="888" dirty="0">
                <a:solidFill>
                  <a:srgbClr val="2C3E50"/>
                </a:solidFill>
              </a:rPr>
              <a:t> The following chart compares how much CLICO policyholders would have recovered under five different transaction scenarios, demonstrating the financial impact of structural choices made in 2013.</a:t>
            </a:r>
            <a:endParaRPr lang="en-US" sz="834" dirty="0"/>
          </a:p>
        </p:txBody>
      </p:sp>
      <p:sp>
        <p:nvSpPr>
          <p:cNvPr id="8" name="Shape 5"/>
          <p:cNvSpPr/>
          <p:nvPr/>
        </p:nvSpPr>
        <p:spPr>
          <a:xfrm>
            <a:off x="342900" y="3570563"/>
            <a:ext cx="1714500" cy="857250"/>
          </a:xfrm>
          <a:prstGeom prst="rect">
            <a:avLst/>
          </a:prstGeom>
          <a:solidFill>
            <a:srgbClr val="E74C3C"/>
          </a:solidFill>
          <a:ln/>
        </p:spPr>
        <p:txBody>
          <a:bodyPr/>
          <a:lstStyle/>
          <a:p>
            <a:endParaRPr lang="en-US"/>
          </a:p>
        </p:txBody>
      </p:sp>
      <p:sp>
        <p:nvSpPr>
          <p:cNvPr id="9" name="Text 6"/>
          <p:cNvSpPr/>
          <p:nvPr/>
        </p:nvSpPr>
        <p:spPr>
          <a:xfrm>
            <a:off x="854292" y="3969553"/>
            <a:ext cx="691688" cy="18858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FFFFFF"/>
                </a:solidFill>
              </a:rPr>
              <a:t>EC $4.0M</a:t>
            </a:r>
            <a:endParaRPr lang="en-US" sz="1090" dirty="0"/>
          </a:p>
        </p:txBody>
      </p:sp>
      <p:sp>
        <p:nvSpPr>
          <p:cNvPr id="10" name="Text 7"/>
          <p:cNvSpPr/>
          <p:nvPr/>
        </p:nvSpPr>
        <p:spPr>
          <a:xfrm>
            <a:off x="870812" y="4193856"/>
            <a:ext cx="658648" cy="126802"/>
          </a:xfrm>
          <a:prstGeom prst="rect">
            <a:avLst/>
          </a:prstGeom>
          <a:noFill/>
          <a:ln/>
        </p:spPr>
        <p:txBody>
          <a:bodyPr wrap="none" lIns="0" tIns="0" rIns="0" bIns="0" rtlCol="0" anchor="t">
            <a:spAutoFit/>
          </a:bodyPr>
          <a:lstStyle/>
          <a:p>
            <a:pPr marL="0" indent="0" algn="ctr">
              <a:lnSpc>
                <a:spcPts val="900"/>
              </a:lnSpc>
              <a:buNone/>
            </a:pPr>
            <a:r>
              <a:rPr lang="en-US" sz="674" dirty="0">
                <a:solidFill>
                  <a:srgbClr val="FFFFFF">
                    <a:alpha val="90000"/>
                  </a:srgbClr>
                </a:solidFill>
              </a:rPr>
              <a:t>21.4% recovery</a:t>
            </a:r>
            <a:endParaRPr lang="en-US" sz="674" dirty="0"/>
          </a:p>
        </p:txBody>
      </p:sp>
      <p:sp>
        <p:nvSpPr>
          <p:cNvPr id="11" name="Text 8"/>
          <p:cNvSpPr/>
          <p:nvPr/>
        </p:nvSpPr>
        <p:spPr>
          <a:xfrm>
            <a:off x="838470" y="4590334"/>
            <a:ext cx="408701"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ACTUAL</a:t>
            </a:r>
            <a:endParaRPr lang="en-US" sz="734" dirty="0"/>
          </a:p>
        </p:txBody>
      </p:sp>
      <p:sp>
        <p:nvSpPr>
          <p:cNvPr id="12" name="Text 9"/>
          <p:cNvSpPr/>
          <p:nvPr/>
        </p:nvSpPr>
        <p:spPr>
          <a:xfrm>
            <a:off x="1247170" y="4590334"/>
            <a:ext cx="314632"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(2013)</a:t>
            </a:r>
            <a:endParaRPr lang="en-US" sz="734" dirty="0"/>
          </a:p>
        </p:txBody>
      </p:sp>
      <p:sp>
        <p:nvSpPr>
          <p:cNvPr id="13" name="Shape 10"/>
          <p:cNvSpPr/>
          <p:nvPr/>
        </p:nvSpPr>
        <p:spPr>
          <a:xfrm>
            <a:off x="2028825" y="2570438"/>
            <a:ext cx="1714500" cy="1857375"/>
          </a:xfrm>
          <a:prstGeom prst="rect">
            <a:avLst/>
          </a:prstGeom>
          <a:solidFill>
            <a:srgbClr val="27AE60"/>
          </a:solidFill>
          <a:ln/>
        </p:spPr>
        <p:txBody>
          <a:bodyPr/>
          <a:lstStyle/>
          <a:p>
            <a:endParaRPr lang="en-US"/>
          </a:p>
        </p:txBody>
      </p:sp>
      <p:sp>
        <p:nvSpPr>
          <p:cNvPr id="14" name="Text 11"/>
          <p:cNvSpPr/>
          <p:nvPr/>
        </p:nvSpPr>
        <p:spPr>
          <a:xfrm>
            <a:off x="2495290" y="3969553"/>
            <a:ext cx="781571" cy="18858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FFFFFF"/>
                </a:solidFill>
              </a:rPr>
              <a:t>EC $10.5M</a:t>
            </a:r>
            <a:endParaRPr lang="en-US" sz="1090" dirty="0"/>
          </a:p>
        </p:txBody>
      </p:sp>
      <p:sp>
        <p:nvSpPr>
          <p:cNvPr id="15" name="Text 12"/>
          <p:cNvSpPr/>
          <p:nvPr/>
        </p:nvSpPr>
        <p:spPr>
          <a:xfrm>
            <a:off x="2556737" y="4193856"/>
            <a:ext cx="658648" cy="126802"/>
          </a:xfrm>
          <a:prstGeom prst="rect">
            <a:avLst/>
          </a:prstGeom>
          <a:noFill/>
          <a:ln/>
        </p:spPr>
        <p:txBody>
          <a:bodyPr wrap="none" lIns="0" tIns="0" rIns="0" bIns="0" rtlCol="0" anchor="t">
            <a:spAutoFit/>
          </a:bodyPr>
          <a:lstStyle/>
          <a:p>
            <a:pPr marL="0" indent="0" algn="ctr">
              <a:lnSpc>
                <a:spcPts val="900"/>
              </a:lnSpc>
              <a:buNone/>
            </a:pPr>
            <a:r>
              <a:rPr lang="en-US" sz="674" dirty="0">
                <a:solidFill>
                  <a:srgbClr val="FFFFFF">
                    <a:alpha val="90000"/>
                  </a:srgbClr>
                </a:solidFill>
              </a:rPr>
              <a:t>56.5% recovery</a:t>
            </a:r>
            <a:endParaRPr lang="en-US" sz="674" dirty="0"/>
          </a:p>
        </p:txBody>
      </p:sp>
      <p:sp>
        <p:nvSpPr>
          <p:cNvPr id="16" name="Text 13"/>
          <p:cNvSpPr/>
          <p:nvPr/>
        </p:nvSpPr>
        <p:spPr>
          <a:xfrm>
            <a:off x="2441907" y="4590334"/>
            <a:ext cx="388441"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At 2010</a:t>
            </a:r>
            <a:endParaRPr lang="en-US" sz="734" dirty="0"/>
          </a:p>
        </p:txBody>
      </p:sp>
      <p:sp>
        <p:nvSpPr>
          <p:cNvPr id="17" name="Text 14"/>
          <p:cNvSpPr/>
          <p:nvPr/>
        </p:nvSpPr>
        <p:spPr>
          <a:xfrm>
            <a:off x="2830348" y="4590334"/>
            <a:ext cx="499895"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Valuation</a:t>
            </a:r>
            <a:endParaRPr lang="en-US" sz="734" dirty="0"/>
          </a:p>
        </p:txBody>
      </p:sp>
      <p:sp>
        <p:nvSpPr>
          <p:cNvPr id="18" name="Shape 15"/>
          <p:cNvSpPr/>
          <p:nvPr/>
        </p:nvSpPr>
        <p:spPr>
          <a:xfrm>
            <a:off x="3714750" y="1998938"/>
            <a:ext cx="1714500" cy="2428875"/>
          </a:xfrm>
          <a:prstGeom prst="rect">
            <a:avLst/>
          </a:prstGeom>
          <a:solidFill>
            <a:srgbClr val="229954"/>
          </a:solidFill>
          <a:ln/>
        </p:spPr>
        <p:txBody>
          <a:bodyPr/>
          <a:lstStyle/>
          <a:p>
            <a:endParaRPr lang="en-US"/>
          </a:p>
        </p:txBody>
      </p:sp>
      <p:sp>
        <p:nvSpPr>
          <p:cNvPr id="19" name="Text 16"/>
          <p:cNvSpPr/>
          <p:nvPr/>
        </p:nvSpPr>
        <p:spPr>
          <a:xfrm>
            <a:off x="4181215" y="3969553"/>
            <a:ext cx="781571" cy="18858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FFFFFF"/>
                </a:solidFill>
              </a:rPr>
              <a:t>EC $20.8M</a:t>
            </a:r>
            <a:endParaRPr lang="en-US" sz="1090" dirty="0"/>
          </a:p>
        </p:txBody>
      </p:sp>
      <p:sp>
        <p:nvSpPr>
          <p:cNvPr id="20" name="Text 17"/>
          <p:cNvSpPr/>
          <p:nvPr/>
        </p:nvSpPr>
        <p:spPr>
          <a:xfrm>
            <a:off x="4216124" y="4193856"/>
            <a:ext cx="711752" cy="126802"/>
          </a:xfrm>
          <a:prstGeom prst="rect">
            <a:avLst/>
          </a:prstGeom>
          <a:noFill/>
          <a:ln/>
        </p:spPr>
        <p:txBody>
          <a:bodyPr wrap="none" lIns="0" tIns="0" rIns="0" bIns="0" rtlCol="0" anchor="t">
            <a:spAutoFit/>
          </a:bodyPr>
          <a:lstStyle/>
          <a:p>
            <a:pPr marL="0" indent="0" algn="ctr">
              <a:lnSpc>
                <a:spcPts val="900"/>
              </a:lnSpc>
              <a:buNone/>
            </a:pPr>
            <a:r>
              <a:rPr lang="en-US" sz="674" dirty="0">
                <a:solidFill>
                  <a:srgbClr val="FFFFFF">
                    <a:alpha val="90000"/>
                  </a:srgbClr>
                </a:solidFill>
              </a:rPr>
              <a:t>112.3% recovery</a:t>
            </a:r>
            <a:endParaRPr lang="en-US" sz="674" dirty="0"/>
          </a:p>
        </p:txBody>
      </p:sp>
      <p:sp>
        <p:nvSpPr>
          <p:cNvPr id="21" name="Text 18"/>
          <p:cNvSpPr/>
          <p:nvPr/>
        </p:nvSpPr>
        <p:spPr>
          <a:xfrm>
            <a:off x="4029521" y="4590334"/>
            <a:ext cx="388441"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At 2025</a:t>
            </a:r>
            <a:endParaRPr lang="en-US" sz="734" dirty="0"/>
          </a:p>
        </p:txBody>
      </p:sp>
      <p:sp>
        <p:nvSpPr>
          <p:cNvPr id="22" name="Text 19"/>
          <p:cNvSpPr/>
          <p:nvPr/>
        </p:nvSpPr>
        <p:spPr>
          <a:xfrm>
            <a:off x="4417963" y="4590334"/>
            <a:ext cx="696516"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Market Value</a:t>
            </a:r>
            <a:endParaRPr lang="en-US" sz="734" dirty="0"/>
          </a:p>
        </p:txBody>
      </p:sp>
      <p:sp>
        <p:nvSpPr>
          <p:cNvPr id="23" name="Shape 20"/>
          <p:cNvSpPr/>
          <p:nvPr/>
        </p:nvSpPr>
        <p:spPr>
          <a:xfrm>
            <a:off x="5400675" y="2606157"/>
            <a:ext cx="1714500" cy="1821656"/>
          </a:xfrm>
          <a:prstGeom prst="rect">
            <a:avLst/>
          </a:prstGeom>
          <a:solidFill>
            <a:srgbClr val="27AE60"/>
          </a:solidFill>
          <a:ln/>
        </p:spPr>
        <p:txBody>
          <a:bodyPr/>
          <a:lstStyle/>
          <a:p>
            <a:endParaRPr lang="en-US"/>
          </a:p>
        </p:txBody>
      </p:sp>
      <p:sp>
        <p:nvSpPr>
          <p:cNvPr id="24" name="Text 21"/>
          <p:cNvSpPr/>
          <p:nvPr/>
        </p:nvSpPr>
        <p:spPr>
          <a:xfrm>
            <a:off x="5867140" y="3969553"/>
            <a:ext cx="781571" cy="18858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FFFFFF"/>
                </a:solidFill>
              </a:rPr>
              <a:t>EC $10.1M</a:t>
            </a:r>
            <a:endParaRPr lang="en-US" sz="1090" dirty="0"/>
          </a:p>
        </p:txBody>
      </p:sp>
      <p:sp>
        <p:nvSpPr>
          <p:cNvPr id="25" name="Text 22"/>
          <p:cNvSpPr/>
          <p:nvPr/>
        </p:nvSpPr>
        <p:spPr>
          <a:xfrm>
            <a:off x="5928587" y="4193856"/>
            <a:ext cx="658648" cy="126802"/>
          </a:xfrm>
          <a:prstGeom prst="rect">
            <a:avLst/>
          </a:prstGeom>
          <a:noFill/>
          <a:ln/>
        </p:spPr>
        <p:txBody>
          <a:bodyPr wrap="none" lIns="0" tIns="0" rIns="0" bIns="0" rtlCol="0" anchor="t">
            <a:spAutoFit/>
          </a:bodyPr>
          <a:lstStyle/>
          <a:p>
            <a:pPr marL="0" indent="0" algn="ctr">
              <a:lnSpc>
                <a:spcPts val="900"/>
              </a:lnSpc>
              <a:buNone/>
            </a:pPr>
            <a:r>
              <a:rPr lang="en-US" sz="674" dirty="0">
                <a:solidFill>
                  <a:srgbClr val="FFFFFF">
                    <a:alpha val="90000"/>
                  </a:srgbClr>
                </a:solidFill>
              </a:rPr>
              <a:t>54.5% recovery</a:t>
            </a:r>
            <a:endParaRPr lang="en-US" sz="674" dirty="0"/>
          </a:p>
        </p:txBody>
      </p:sp>
      <p:sp>
        <p:nvSpPr>
          <p:cNvPr id="26" name="Text 23"/>
          <p:cNvSpPr/>
          <p:nvPr/>
        </p:nvSpPr>
        <p:spPr>
          <a:xfrm>
            <a:off x="5773071" y="4590334"/>
            <a:ext cx="367680"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No SSB</a:t>
            </a:r>
            <a:endParaRPr lang="en-US" sz="734" dirty="0"/>
          </a:p>
        </p:txBody>
      </p:sp>
      <p:sp>
        <p:nvSpPr>
          <p:cNvPr id="27" name="Text 24"/>
          <p:cNvSpPr/>
          <p:nvPr/>
        </p:nvSpPr>
        <p:spPr>
          <a:xfrm>
            <a:off x="6140751" y="4590334"/>
            <a:ext cx="602028"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Debt Offset</a:t>
            </a:r>
            <a:endParaRPr lang="en-US" sz="734" dirty="0"/>
          </a:p>
        </p:txBody>
      </p:sp>
      <p:sp>
        <p:nvSpPr>
          <p:cNvPr id="28" name="Shape 25"/>
          <p:cNvSpPr/>
          <p:nvPr/>
        </p:nvSpPr>
        <p:spPr>
          <a:xfrm>
            <a:off x="7086600" y="3320532"/>
            <a:ext cx="1714500" cy="1107281"/>
          </a:xfrm>
          <a:prstGeom prst="rect">
            <a:avLst/>
          </a:prstGeom>
          <a:solidFill>
            <a:srgbClr val="27AE60"/>
          </a:solidFill>
          <a:ln/>
        </p:spPr>
        <p:txBody>
          <a:bodyPr/>
          <a:lstStyle/>
          <a:p>
            <a:endParaRPr lang="en-US"/>
          </a:p>
        </p:txBody>
      </p:sp>
      <p:sp>
        <p:nvSpPr>
          <p:cNvPr id="29" name="Text 26"/>
          <p:cNvSpPr/>
          <p:nvPr/>
        </p:nvSpPr>
        <p:spPr>
          <a:xfrm>
            <a:off x="7597992" y="3969553"/>
            <a:ext cx="691688" cy="18858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FFFFFF"/>
                </a:solidFill>
              </a:rPr>
              <a:t>EC $5.4M</a:t>
            </a:r>
            <a:endParaRPr lang="en-US" sz="1090" dirty="0"/>
          </a:p>
        </p:txBody>
      </p:sp>
      <p:sp>
        <p:nvSpPr>
          <p:cNvPr id="30" name="Text 27"/>
          <p:cNvSpPr/>
          <p:nvPr/>
        </p:nvSpPr>
        <p:spPr>
          <a:xfrm>
            <a:off x="7614512" y="4193856"/>
            <a:ext cx="658648" cy="126802"/>
          </a:xfrm>
          <a:prstGeom prst="rect">
            <a:avLst/>
          </a:prstGeom>
          <a:noFill/>
          <a:ln/>
        </p:spPr>
        <p:txBody>
          <a:bodyPr wrap="none" lIns="0" tIns="0" rIns="0" bIns="0" rtlCol="0" anchor="t">
            <a:spAutoFit/>
          </a:bodyPr>
          <a:lstStyle/>
          <a:p>
            <a:pPr marL="0" indent="0" algn="ctr">
              <a:lnSpc>
                <a:spcPts val="900"/>
              </a:lnSpc>
              <a:buNone/>
            </a:pPr>
            <a:r>
              <a:rPr lang="en-US" sz="674" dirty="0">
                <a:solidFill>
                  <a:srgbClr val="FFFFFF">
                    <a:alpha val="90000"/>
                  </a:srgbClr>
                </a:solidFill>
              </a:rPr>
              <a:t>29.3% recovery</a:t>
            </a:r>
            <a:endParaRPr lang="en-US" sz="674" dirty="0"/>
          </a:p>
        </p:txBody>
      </p:sp>
      <p:sp>
        <p:nvSpPr>
          <p:cNvPr id="31" name="Text 28"/>
          <p:cNvSpPr/>
          <p:nvPr/>
        </p:nvSpPr>
        <p:spPr>
          <a:xfrm>
            <a:off x="7495384" y="4590334"/>
            <a:ext cx="378591"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No Gov</a:t>
            </a:r>
            <a:endParaRPr lang="en-US" sz="734" dirty="0"/>
          </a:p>
        </p:txBody>
      </p:sp>
      <p:sp>
        <p:nvSpPr>
          <p:cNvPr id="32" name="Text 29"/>
          <p:cNvSpPr/>
          <p:nvPr/>
        </p:nvSpPr>
        <p:spPr>
          <a:xfrm>
            <a:off x="7873975" y="4590334"/>
            <a:ext cx="518340" cy="139303"/>
          </a:xfrm>
          <a:prstGeom prst="rect">
            <a:avLst/>
          </a:prstGeom>
          <a:noFill/>
          <a:ln/>
        </p:spPr>
        <p:txBody>
          <a:bodyPr wrap="none" lIns="0" tIns="0" rIns="0" bIns="0" rtlCol="0" anchor="t">
            <a:spAutoFit/>
          </a:bodyPr>
          <a:lstStyle/>
          <a:p>
            <a:pPr marL="0" indent="0" algn="ctr">
              <a:lnSpc>
                <a:spcPts val="1100"/>
              </a:lnSpc>
              <a:buNone/>
            </a:pPr>
            <a:r>
              <a:rPr lang="en-US" sz="734" b="1" dirty="0">
                <a:solidFill>
                  <a:srgbClr val="2C3E50"/>
                </a:solidFill>
              </a:rPr>
              <a:t>Payments</a:t>
            </a:r>
            <a:endParaRPr lang="en-US" sz="734" dirty="0"/>
          </a:p>
        </p:txBody>
      </p:sp>
      <p:sp>
        <p:nvSpPr>
          <p:cNvPr id="33" name="Text 30"/>
          <p:cNvSpPr/>
          <p:nvPr/>
        </p:nvSpPr>
        <p:spPr>
          <a:xfrm>
            <a:off x="3150701" y="5145760"/>
            <a:ext cx="768204"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Actual Outcome</a:t>
            </a:r>
            <a:endParaRPr lang="en-US" sz="683" dirty="0"/>
          </a:p>
        </p:txBody>
      </p:sp>
      <p:sp>
        <p:nvSpPr>
          <p:cNvPr id="34" name="Text 31"/>
          <p:cNvSpPr/>
          <p:nvPr/>
        </p:nvSpPr>
        <p:spPr>
          <a:xfrm>
            <a:off x="4418967" y="5145760"/>
            <a:ext cx="1860054"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2C3E50"/>
                </a:solidFill>
              </a:rPr>
              <a:t>Alternative Scenarios (Better Recovery)</a:t>
            </a:r>
            <a:endParaRPr lang="en-US" sz="683" dirty="0"/>
          </a:p>
        </p:txBody>
      </p:sp>
      <p:sp>
        <p:nvSpPr>
          <p:cNvPr id="35" name="Shape 32"/>
          <p:cNvSpPr/>
          <p:nvPr/>
        </p:nvSpPr>
        <p:spPr>
          <a:xfrm>
            <a:off x="428625" y="5285063"/>
            <a:ext cx="8286750" cy="398264"/>
          </a:xfrm>
          <a:prstGeom prst="rect">
            <a:avLst/>
          </a:prstGeom>
          <a:solidFill>
            <a:srgbClr val="F8F9FA"/>
          </a:solidFill>
          <a:ln/>
        </p:spPr>
        <p:txBody>
          <a:bodyPr/>
          <a:lstStyle/>
          <a:p>
            <a:endParaRPr lang="en-US"/>
          </a:p>
        </p:txBody>
      </p:sp>
      <p:sp>
        <p:nvSpPr>
          <p:cNvPr id="36" name="Shape 33"/>
          <p:cNvSpPr/>
          <p:nvPr/>
        </p:nvSpPr>
        <p:spPr>
          <a:xfrm>
            <a:off x="428625" y="5285063"/>
            <a:ext cx="8286750" cy="28575"/>
          </a:xfrm>
          <a:prstGeom prst="rect">
            <a:avLst/>
          </a:prstGeom>
          <a:solidFill>
            <a:srgbClr val="7F8C8D"/>
          </a:solidFill>
          <a:ln/>
        </p:spPr>
        <p:txBody>
          <a:bodyPr/>
          <a:lstStyle/>
          <a:p>
            <a:endParaRPr lang="en-US"/>
          </a:p>
        </p:txBody>
      </p:sp>
      <p:sp>
        <p:nvSpPr>
          <p:cNvPr id="37" name="Text 34"/>
          <p:cNvSpPr/>
          <p:nvPr/>
        </p:nvSpPr>
        <p:spPr>
          <a:xfrm>
            <a:off x="607219" y="5392220"/>
            <a:ext cx="7929563" cy="155377"/>
          </a:xfrm>
          <a:prstGeom prst="rect">
            <a:avLst/>
          </a:prstGeom>
          <a:noFill/>
          <a:ln/>
        </p:spPr>
        <p:txBody>
          <a:bodyPr wrap="none" lIns="0" tIns="0" rIns="0" bIns="0" rtlCol="0" anchor="t">
            <a:spAutoFit/>
          </a:bodyPr>
          <a:lstStyle/>
          <a:p>
            <a:pPr marL="0" indent="0" algn="ctr">
              <a:lnSpc>
                <a:spcPts val="1100"/>
              </a:lnSpc>
              <a:buNone/>
            </a:pPr>
            <a:r>
              <a:rPr lang="en-US" sz="784" b="1" dirty="0">
                <a:solidFill>
                  <a:srgbClr val="2C3E50"/>
                </a:solidFill>
              </a:rPr>
              <a:t>Detailed quantitative analysis and financial impact assessment follows in the next slide</a:t>
            </a:r>
            <a:endParaRPr lang="en-US" sz="784"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916169"/>
          </a:xfrm>
          <a:prstGeom prst="rect">
            <a:avLst/>
          </a:prstGeom>
        </p:spPr>
      </p:pic>
      <p:sp>
        <p:nvSpPr>
          <p:cNvPr id="3" name="Text 0"/>
          <p:cNvSpPr/>
          <p:nvPr/>
        </p:nvSpPr>
        <p:spPr>
          <a:xfrm>
            <a:off x="428625" y="422318"/>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Scenario Impact: Quantitative Analysis and Key Finding</a:t>
            </a:r>
            <a:endParaRPr lang="en-US" sz="1808" dirty="0"/>
          </a:p>
        </p:txBody>
      </p:sp>
      <p:sp>
        <p:nvSpPr>
          <p:cNvPr id="4" name="Text 1"/>
          <p:cNvSpPr/>
          <p:nvPr/>
        </p:nvSpPr>
        <p:spPr>
          <a:xfrm>
            <a:off x="428625" y="859510"/>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Detailed Comparison of Policyholder Recovery Across Scenarios</a:t>
            </a:r>
            <a:endParaRPr lang="en-US" sz="942" dirty="0"/>
          </a:p>
        </p:txBody>
      </p:sp>
      <p:sp>
        <p:nvSpPr>
          <p:cNvPr id="5" name="Shape 2"/>
          <p:cNvSpPr/>
          <p:nvPr/>
        </p:nvSpPr>
        <p:spPr>
          <a:xfrm>
            <a:off x="428625" y="1248845"/>
            <a:ext cx="2900363" cy="298252"/>
          </a:xfrm>
          <a:prstGeom prst="rect">
            <a:avLst/>
          </a:prstGeom>
          <a:solidFill>
            <a:srgbClr val="1F4E78"/>
          </a:solidFill>
          <a:ln/>
        </p:spPr>
        <p:txBody>
          <a:bodyPr/>
          <a:lstStyle/>
          <a:p>
            <a:endParaRPr lang="en-US"/>
          </a:p>
        </p:txBody>
      </p:sp>
      <p:sp>
        <p:nvSpPr>
          <p:cNvPr id="6" name="Text 3"/>
          <p:cNvSpPr/>
          <p:nvPr/>
        </p:nvSpPr>
        <p:spPr>
          <a:xfrm>
            <a:off x="428625" y="1248845"/>
            <a:ext cx="2900363"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Scenario</a:t>
            </a:r>
            <a:endParaRPr lang="en-US" sz="734" dirty="0"/>
          </a:p>
        </p:txBody>
      </p:sp>
      <p:sp>
        <p:nvSpPr>
          <p:cNvPr id="7" name="Shape 4"/>
          <p:cNvSpPr/>
          <p:nvPr/>
        </p:nvSpPr>
        <p:spPr>
          <a:xfrm>
            <a:off x="3328988" y="1248845"/>
            <a:ext cx="2071688" cy="298252"/>
          </a:xfrm>
          <a:prstGeom prst="rect">
            <a:avLst/>
          </a:prstGeom>
          <a:solidFill>
            <a:srgbClr val="1F4E78"/>
          </a:solidFill>
          <a:ln/>
        </p:spPr>
        <p:txBody>
          <a:bodyPr/>
          <a:lstStyle/>
          <a:p>
            <a:endParaRPr lang="en-US"/>
          </a:p>
        </p:txBody>
      </p:sp>
      <p:sp>
        <p:nvSpPr>
          <p:cNvPr id="8" name="Text 5"/>
          <p:cNvSpPr/>
          <p:nvPr/>
        </p:nvSpPr>
        <p:spPr>
          <a:xfrm>
            <a:off x="3328988" y="1248845"/>
            <a:ext cx="2071688"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Policyholder Recovery</a:t>
            </a:r>
            <a:endParaRPr lang="en-US" sz="734" dirty="0"/>
          </a:p>
        </p:txBody>
      </p:sp>
      <p:sp>
        <p:nvSpPr>
          <p:cNvPr id="9" name="Shape 6"/>
          <p:cNvSpPr/>
          <p:nvPr/>
        </p:nvSpPr>
        <p:spPr>
          <a:xfrm>
            <a:off x="5400675" y="1248845"/>
            <a:ext cx="1657350" cy="298252"/>
          </a:xfrm>
          <a:prstGeom prst="rect">
            <a:avLst/>
          </a:prstGeom>
          <a:solidFill>
            <a:srgbClr val="1F4E78"/>
          </a:solidFill>
          <a:ln/>
        </p:spPr>
        <p:txBody>
          <a:bodyPr/>
          <a:lstStyle/>
          <a:p>
            <a:endParaRPr lang="en-US"/>
          </a:p>
        </p:txBody>
      </p:sp>
      <p:sp>
        <p:nvSpPr>
          <p:cNvPr id="10" name="Text 7"/>
          <p:cNvSpPr/>
          <p:nvPr/>
        </p:nvSpPr>
        <p:spPr>
          <a:xfrm>
            <a:off x="5400675" y="1248845"/>
            <a:ext cx="1657350"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Recovery Rate</a:t>
            </a:r>
            <a:endParaRPr lang="en-US" sz="734" dirty="0"/>
          </a:p>
        </p:txBody>
      </p:sp>
      <p:sp>
        <p:nvSpPr>
          <p:cNvPr id="11" name="Shape 8"/>
          <p:cNvSpPr/>
          <p:nvPr/>
        </p:nvSpPr>
        <p:spPr>
          <a:xfrm>
            <a:off x="7058025" y="1248845"/>
            <a:ext cx="1657350" cy="298252"/>
          </a:xfrm>
          <a:prstGeom prst="rect">
            <a:avLst/>
          </a:prstGeom>
          <a:solidFill>
            <a:srgbClr val="1F4E78"/>
          </a:solidFill>
          <a:ln/>
        </p:spPr>
        <p:txBody>
          <a:bodyPr/>
          <a:lstStyle/>
          <a:p>
            <a:endParaRPr lang="en-US"/>
          </a:p>
        </p:txBody>
      </p:sp>
      <p:sp>
        <p:nvSpPr>
          <p:cNvPr id="12" name="Text 9"/>
          <p:cNvSpPr/>
          <p:nvPr/>
        </p:nvSpPr>
        <p:spPr>
          <a:xfrm>
            <a:off x="7058025" y="1248845"/>
            <a:ext cx="1657350" cy="298252"/>
          </a:xfrm>
          <a:prstGeom prst="rect">
            <a:avLst/>
          </a:prstGeom>
          <a:noFill/>
          <a:ln/>
        </p:spPr>
        <p:txBody>
          <a:bodyPr wrap="square" lIns="127508" tIns="102108" rIns="127508" bIns="102108" rtlCol="0" anchor="ctr">
            <a:spAutoFit/>
          </a:bodyPr>
          <a:lstStyle/>
          <a:p>
            <a:pPr marL="0" indent="0" algn="r">
              <a:lnSpc>
                <a:spcPts val="1000"/>
              </a:lnSpc>
              <a:buNone/>
            </a:pPr>
            <a:r>
              <a:rPr lang="en-US" sz="734" b="1" dirty="0">
                <a:solidFill>
                  <a:srgbClr val="FFFFFF"/>
                </a:solidFill>
              </a:rPr>
              <a:t>Difference vs Actual</a:t>
            </a:r>
            <a:endParaRPr lang="en-US" sz="734" dirty="0"/>
          </a:p>
        </p:txBody>
      </p:sp>
      <p:sp>
        <p:nvSpPr>
          <p:cNvPr id="13" name="Shape 10"/>
          <p:cNvSpPr/>
          <p:nvPr/>
        </p:nvSpPr>
        <p:spPr>
          <a:xfrm>
            <a:off x="428625" y="1547096"/>
            <a:ext cx="8286750" cy="330398"/>
          </a:xfrm>
          <a:prstGeom prst="rect">
            <a:avLst/>
          </a:prstGeom>
          <a:solidFill>
            <a:srgbClr val="FFEBEE"/>
          </a:solidFill>
          <a:ln/>
        </p:spPr>
        <p:txBody>
          <a:bodyPr/>
          <a:lstStyle/>
          <a:p>
            <a:endParaRPr lang="en-US"/>
          </a:p>
        </p:txBody>
      </p:sp>
      <p:sp>
        <p:nvSpPr>
          <p:cNvPr id="14" name="Text 11"/>
          <p:cNvSpPr/>
          <p:nvPr/>
        </p:nvSpPr>
        <p:spPr>
          <a:xfrm>
            <a:off x="428625" y="1547096"/>
            <a:ext cx="2900363" cy="330398"/>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C3E50"/>
                </a:solidFill>
              </a:rPr>
              <a:t>ACTUAL (2013)</a:t>
            </a:r>
            <a:endParaRPr lang="en-US" sz="784" dirty="0"/>
          </a:p>
        </p:txBody>
      </p:sp>
      <p:sp>
        <p:nvSpPr>
          <p:cNvPr id="15" name="Text 12"/>
          <p:cNvSpPr/>
          <p:nvPr/>
        </p:nvSpPr>
        <p:spPr>
          <a:xfrm>
            <a:off x="3328988" y="1547096"/>
            <a:ext cx="2071688" cy="330398"/>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E74C3C"/>
                </a:solidFill>
              </a:rPr>
              <a:t>EC $3,955,107</a:t>
            </a:r>
            <a:endParaRPr lang="en-US" sz="784" dirty="0"/>
          </a:p>
        </p:txBody>
      </p:sp>
      <p:sp>
        <p:nvSpPr>
          <p:cNvPr id="16" name="Text 13"/>
          <p:cNvSpPr/>
          <p:nvPr/>
        </p:nvSpPr>
        <p:spPr>
          <a:xfrm>
            <a:off x="5400675" y="1547096"/>
            <a:ext cx="1657350" cy="330398"/>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C3E50"/>
                </a:solidFill>
              </a:rPr>
              <a:t>21.4%</a:t>
            </a:r>
            <a:endParaRPr lang="en-US" sz="784" dirty="0"/>
          </a:p>
        </p:txBody>
      </p:sp>
      <p:sp>
        <p:nvSpPr>
          <p:cNvPr id="17" name="Text 14"/>
          <p:cNvSpPr/>
          <p:nvPr/>
        </p:nvSpPr>
        <p:spPr>
          <a:xfrm>
            <a:off x="7058025" y="1547096"/>
            <a:ext cx="1657350" cy="330398"/>
          </a:xfrm>
          <a:prstGeom prst="rect">
            <a:avLst/>
          </a:prstGeom>
          <a:noFill/>
          <a:ln/>
        </p:spPr>
        <p:txBody>
          <a:bodyPr wrap="square" lIns="127508" tIns="102108" rIns="127508" bIns="102108" rtlCol="0" anchor="ctr">
            <a:spAutoFit/>
          </a:bodyPr>
          <a:lstStyle/>
          <a:p>
            <a:pPr marL="0" indent="0" algn="r">
              <a:lnSpc>
                <a:spcPts val="1100"/>
              </a:lnSpc>
              <a:buNone/>
            </a:pPr>
            <a:r>
              <a:rPr lang="en-US" sz="784" b="1" dirty="0">
                <a:solidFill>
                  <a:srgbClr val="2C3E50"/>
                </a:solidFill>
              </a:rPr>
              <a:t>BASELINE</a:t>
            </a:r>
            <a:endParaRPr lang="en-US" sz="784" dirty="0"/>
          </a:p>
        </p:txBody>
      </p:sp>
      <p:sp>
        <p:nvSpPr>
          <p:cNvPr id="18" name="Text 15"/>
          <p:cNvSpPr/>
          <p:nvPr/>
        </p:nvSpPr>
        <p:spPr>
          <a:xfrm>
            <a:off x="428625" y="1877495"/>
            <a:ext cx="2900363" cy="333970"/>
          </a:xfrm>
          <a:prstGeom prst="rect">
            <a:avLst/>
          </a:prstGeom>
          <a:noFill/>
          <a:ln/>
        </p:spPr>
        <p:txBody>
          <a:bodyPr wrap="square" lIns="127508" tIns="102108" rIns="127508" bIns="102108" rtlCol="0" anchor="ctr">
            <a:spAutoFit/>
          </a:bodyPr>
          <a:lstStyle/>
          <a:p>
            <a:pPr marL="0" indent="0" algn="l">
              <a:lnSpc>
                <a:spcPts val="1100"/>
              </a:lnSpc>
              <a:buNone/>
            </a:pPr>
            <a:r>
              <a:rPr lang="en-US" sz="834" dirty="0">
                <a:solidFill>
                  <a:srgbClr val="2C3E50"/>
                </a:solidFill>
              </a:rPr>
              <a:t>At 2010 Valuation</a:t>
            </a:r>
            <a:endParaRPr lang="en-US" sz="834" dirty="0"/>
          </a:p>
        </p:txBody>
      </p:sp>
      <p:sp>
        <p:nvSpPr>
          <p:cNvPr id="19" name="Text 16"/>
          <p:cNvSpPr/>
          <p:nvPr/>
        </p:nvSpPr>
        <p:spPr>
          <a:xfrm>
            <a:off x="3328988" y="1877495"/>
            <a:ext cx="2071688"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7AE60"/>
                </a:solidFill>
              </a:rPr>
              <a:t>EC $10,455,107</a:t>
            </a:r>
            <a:endParaRPr lang="en-US" sz="784" dirty="0"/>
          </a:p>
        </p:txBody>
      </p:sp>
      <p:sp>
        <p:nvSpPr>
          <p:cNvPr id="20" name="Text 17"/>
          <p:cNvSpPr/>
          <p:nvPr/>
        </p:nvSpPr>
        <p:spPr>
          <a:xfrm>
            <a:off x="5400675" y="1877495"/>
            <a:ext cx="1657350"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C3E50"/>
                </a:solidFill>
              </a:rPr>
              <a:t>56.5%</a:t>
            </a:r>
            <a:endParaRPr lang="en-US" sz="784" dirty="0"/>
          </a:p>
        </p:txBody>
      </p:sp>
      <p:sp>
        <p:nvSpPr>
          <p:cNvPr id="21" name="Text 18"/>
          <p:cNvSpPr/>
          <p:nvPr/>
        </p:nvSpPr>
        <p:spPr>
          <a:xfrm>
            <a:off x="7058025" y="1877495"/>
            <a:ext cx="1657350" cy="333970"/>
          </a:xfrm>
          <a:prstGeom prst="rect">
            <a:avLst/>
          </a:prstGeom>
          <a:noFill/>
          <a:ln/>
        </p:spPr>
        <p:txBody>
          <a:bodyPr wrap="square" lIns="127508" tIns="102108" rIns="127508" bIns="102108" rtlCol="0" anchor="ctr">
            <a:spAutoFit/>
          </a:bodyPr>
          <a:lstStyle/>
          <a:p>
            <a:pPr marL="0" indent="0" algn="r">
              <a:lnSpc>
                <a:spcPts val="1100"/>
              </a:lnSpc>
              <a:buNone/>
            </a:pPr>
            <a:r>
              <a:rPr lang="en-US" sz="784" b="1" dirty="0">
                <a:solidFill>
                  <a:srgbClr val="2C3E50"/>
                </a:solidFill>
              </a:rPr>
              <a:t>+EC $6,500,000</a:t>
            </a:r>
            <a:endParaRPr lang="en-US" sz="784" dirty="0"/>
          </a:p>
        </p:txBody>
      </p:sp>
      <p:sp>
        <p:nvSpPr>
          <p:cNvPr id="22" name="Text 19"/>
          <p:cNvSpPr/>
          <p:nvPr/>
        </p:nvSpPr>
        <p:spPr>
          <a:xfrm>
            <a:off x="428625" y="2211465"/>
            <a:ext cx="2900363" cy="333970"/>
          </a:xfrm>
          <a:prstGeom prst="rect">
            <a:avLst/>
          </a:prstGeom>
          <a:noFill/>
          <a:ln/>
        </p:spPr>
        <p:txBody>
          <a:bodyPr wrap="square" lIns="127508" tIns="102108" rIns="127508" bIns="102108" rtlCol="0" anchor="ctr">
            <a:spAutoFit/>
          </a:bodyPr>
          <a:lstStyle/>
          <a:p>
            <a:pPr marL="0" indent="0" algn="l">
              <a:lnSpc>
                <a:spcPts val="1100"/>
              </a:lnSpc>
              <a:buNone/>
            </a:pPr>
            <a:r>
              <a:rPr lang="en-US" sz="834" dirty="0">
                <a:solidFill>
                  <a:srgbClr val="2C3E50"/>
                </a:solidFill>
              </a:rPr>
              <a:t>At 2025 Market Value</a:t>
            </a:r>
            <a:endParaRPr lang="en-US" sz="834" dirty="0"/>
          </a:p>
        </p:txBody>
      </p:sp>
      <p:sp>
        <p:nvSpPr>
          <p:cNvPr id="23" name="Text 20"/>
          <p:cNvSpPr/>
          <p:nvPr/>
        </p:nvSpPr>
        <p:spPr>
          <a:xfrm>
            <a:off x="3328988" y="2211465"/>
            <a:ext cx="2071688"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7AE60"/>
                </a:solidFill>
              </a:rPr>
              <a:t>EC $20,776,581</a:t>
            </a:r>
            <a:endParaRPr lang="en-US" sz="784" dirty="0"/>
          </a:p>
        </p:txBody>
      </p:sp>
      <p:sp>
        <p:nvSpPr>
          <p:cNvPr id="24" name="Text 21"/>
          <p:cNvSpPr/>
          <p:nvPr/>
        </p:nvSpPr>
        <p:spPr>
          <a:xfrm>
            <a:off x="5400675" y="2211465"/>
            <a:ext cx="1657350"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C3E50"/>
                </a:solidFill>
              </a:rPr>
              <a:t>112.3%</a:t>
            </a:r>
            <a:endParaRPr lang="en-US" sz="784" dirty="0"/>
          </a:p>
        </p:txBody>
      </p:sp>
      <p:sp>
        <p:nvSpPr>
          <p:cNvPr id="25" name="Text 22"/>
          <p:cNvSpPr/>
          <p:nvPr/>
        </p:nvSpPr>
        <p:spPr>
          <a:xfrm>
            <a:off x="7058025" y="2211465"/>
            <a:ext cx="1657350" cy="333970"/>
          </a:xfrm>
          <a:prstGeom prst="rect">
            <a:avLst/>
          </a:prstGeom>
          <a:noFill/>
          <a:ln/>
        </p:spPr>
        <p:txBody>
          <a:bodyPr wrap="square" lIns="127508" tIns="102108" rIns="127508" bIns="102108" rtlCol="0" anchor="ctr">
            <a:spAutoFit/>
          </a:bodyPr>
          <a:lstStyle/>
          <a:p>
            <a:pPr marL="0" indent="0" algn="r">
              <a:lnSpc>
                <a:spcPts val="1100"/>
              </a:lnSpc>
              <a:buNone/>
            </a:pPr>
            <a:r>
              <a:rPr lang="en-US" sz="784" b="1" dirty="0">
                <a:solidFill>
                  <a:srgbClr val="2C3E50"/>
                </a:solidFill>
              </a:rPr>
              <a:t>+EC $16,821,474</a:t>
            </a:r>
            <a:endParaRPr lang="en-US" sz="784" dirty="0"/>
          </a:p>
        </p:txBody>
      </p:sp>
      <p:sp>
        <p:nvSpPr>
          <p:cNvPr id="26" name="Text 23"/>
          <p:cNvSpPr/>
          <p:nvPr/>
        </p:nvSpPr>
        <p:spPr>
          <a:xfrm>
            <a:off x="428625" y="2545435"/>
            <a:ext cx="2900363" cy="333970"/>
          </a:xfrm>
          <a:prstGeom prst="rect">
            <a:avLst/>
          </a:prstGeom>
          <a:noFill/>
          <a:ln/>
        </p:spPr>
        <p:txBody>
          <a:bodyPr wrap="square" lIns="127508" tIns="102108" rIns="127508" bIns="102108" rtlCol="0" anchor="ctr">
            <a:spAutoFit/>
          </a:bodyPr>
          <a:lstStyle/>
          <a:p>
            <a:pPr marL="0" indent="0" algn="l">
              <a:lnSpc>
                <a:spcPts val="1100"/>
              </a:lnSpc>
              <a:buNone/>
            </a:pPr>
            <a:r>
              <a:rPr lang="en-US" sz="834" dirty="0">
                <a:solidFill>
                  <a:srgbClr val="2C3E50"/>
                </a:solidFill>
              </a:rPr>
              <a:t>No SSB Debt Offset</a:t>
            </a:r>
            <a:endParaRPr lang="en-US" sz="834" dirty="0"/>
          </a:p>
        </p:txBody>
      </p:sp>
      <p:sp>
        <p:nvSpPr>
          <p:cNvPr id="27" name="Text 24"/>
          <p:cNvSpPr/>
          <p:nvPr/>
        </p:nvSpPr>
        <p:spPr>
          <a:xfrm>
            <a:off x="3328988" y="2545435"/>
            <a:ext cx="2071688"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7AE60"/>
                </a:solidFill>
              </a:rPr>
              <a:t>EC $10,083,690</a:t>
            </a:r>
            <a:endParaRPr lang="en-US" sz="784" dirty="0"/>
          </a:p>
        </p:txBody>
      </p:sp>
      <p:sp>
        <p:nvSpPr>
          <p:cNvPr id="28" name="Text 25"/>
          <p:cNvSpPr/>
          <p:nvPr/>
        </p:nvSpPr>
        <p:spPr>
          <a:xfrm>
            <a:off x="5400675" y="2545435"/>
            <a:ext cx="1657350"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C3E50"/>
                </a:solidFill>
              </a:rPr>
              <a:t>54.5%</a:t>
            </a:r>
            <a:endParaRPr lang="en-US" sz="784" dirty="0"/>
          </a:p>
        </p:txBody>
      </p:sp>
      <p:sp>
        <p:nvSpPr>
          <p:cNvPr id="29" name="Text 26"/>
          <p:cNvSpPr/>
          <p:nvPr/>
        </p:nvSpPr>
        <p:spPr>
          <a:xfrm>
            <a:off x="7058025" y="2545435"/>
            <a:ext cx="1657350" cy="333970"/>
          </a:xfrm>
          <a:prstGeom prst="rect">
            <a:avLst/>
          </a:prstGeom>
          <a:noFill/>
          <a:ln/>
        </p:spPr>
        <p:txBody>
          <a:bodyPr wrap="square" lIns="127508" tIns="102108" rIns="127508" bIns="102108" rtlCol="0" anchor="ctr">
            <a:spAutoFit/>
          </a:bodyPr>
          <a:lstStyle/>
          <a:p>
            <a:pPr marL="0" indent="0" algn="r">
              <a:lnSpc>
                <a:spcPts val="1100"/>
              </a:lnSpc>
              <a:buNone/>
            </a:pPr>
            <a:r>
              <a:rPr lang="en-US" sz="784" b="1" dirty="0">
                <a:solidFill>
                  <a:srgbClr val="2C3E50"/>
                </a:solidFill>
              </a:rPr>
              <a:t>+EC $6,128,583</a:t>
            </a:r>
            <a:endParaRPr lang="en-US" sz="784" dirty="0"/>
          </a:p>
        </p:txBody>
      </p:sp>
      <p:sp>
        <p:nvSpPr>
          <p:cNvPr id="30" name="Text 27"/>
          <p:cNvSpPr/>
          <p:nvPr/>
        </p:nvSpPr>
        <p:spPr>
          <a:xfrm>
            <a:off x="428625" y="2879406"/>
            <a:ext cx="2900363" cy="333970"/>
          </a:xfrm>
          <a:prstGeom prst="rect">
            <a:avLst/>
          </a:prstGeom>
          <a:noFill/>
          <a:ln/>
        </p:spPr>
        <p:txBody>
          <a:bodyPr wrap="square" lIns="127508" tIns="102108" rIns="127508" bIns="102108" rtlCol="0" anchor="ctr">
            <a:spAutoFit/>
          </a:bodyPr>
          <a:lstStyle/>
          <a:p>
            <a:pPr marL="0" indent="0" algn="l">
              <a:lnSpc>
                <a:spcPts val="1100"/>
              </a:lnSpc>
              <a:buNone/>
            </a:pPr>
            <a:r>
              <a:rPr lang="en-US" sz="834" dirty="0">
                <a:solidFill>
                  <a:srgbClr val="2C3E50"/>
                </a:solidFill>
              </a:rPr>
              <a:t>No Government Payments</a:t>
            </a:r>
            <a:endParaRPr lang="en-US" sz="834" dirty="0"/>
          </a:p>
        </p:txBody>
      </p:sp>
      <p:sp>
        <p:nvSpPr>
          <p:cNvPr id="31" name="Text 28"/>
          <p:cNvSpPr/>
          <p:nvPr/>
        </p:nvSpPr>
        <p:spPr>
          <a:xfrm>
            <a:off x="3328988" y="2879406"/>
            <a:ext cx="2071688"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7AE60"/>
                </a:solidFill>
              </a:rPr>
              <a:t>EC $5,419,633</a:t>
            </a:r>
            <a:endParaRPr lang="en-US" sz="784" dirty="0"/>
          </a:p>
        </p:txBody>
      </p:sp>
      <p:sp>
        <p:nvSpPr>
          <p:cNvPr id="32" name="Text 29"/>
          <p:cNvSpPr/>
          <p:nvPr/>
        </p:nvSpPr>
        <p:spPr>
          <a:xfrm>
            <a:off x="5400675" y="2879406"/>
            <a:ext cx="1657350" cy="333970"/>
          </a:xfrm>
          <a:prstGeom prst="rect">
            <a:avLst/>
          </a:prstGeom>
          <a:noFill/>
          <a:ln/>
        </p:spPr>
        <p:txBody>
          <a:bodyPr wrap="square" lIns="127508" tIns="102108" rIns="127508" bIns="102108" rtlCol="0" anchor="ctr">
            <a:spAutoFit/>
          </a:bodyPr>
          <a:lstStyle/>
          <a:p>
            <a:pPr marL="0" indent="0" algn="l">
              <a:lnSpc>
                <a:spcPts val="1100"/>
              </a:lnSpc>
              <a:buNone/>
            </a:pPr>
            <a:r>
              <a:rPr lang="en-US" sz="784" b="1" dirty="0">
                <a:solidFill>
                  <a:srgbClr val="2C3E50"/>
                </a:solidFill>
              </a:rPr>
              <a:t>29.3%</a:t>
            </a:r>
            <a:endParaRPr lang="en-US" sz="784" dirty="0"/>
          </a:p>
        </p:txBody>
      </p:sp>
      <p:sp>
        <p:nvSpPr>
          <p:cNvPr id="33" name="Text 30"/>
          <p:cNvSpPr/>
          <p:nvPr/>
        </p:nvSpPr>
        <p:spPr>
          <a:xfrm>
            <a:off x="7058025" y="2879406"/>
            <a:ext cx="1657350" cy="333970"/>
          </a:xfrm>
          <a:prstGeom prst="rect">
            <a:avLst/>
          </a:prstGeom>
          <a:noFill/>
          <a:ln/>
        </p:spPr>
        <p:txBody>
          <a:bodyPr wrap="square" lIns="127508" tIns="102108" rIns="127508" bIns="102108" rtlCol="0" anchor="ctr">
            <a:spAutoFit/>
          </a:bodyPr>
          <a:lstStyle/>
          <a:p>
            <a:pPr marL="0" indent="0" algn="r">
              <a:lnSpc>
                <a:spcPts val="1100"/>
              </a:lnSpc>
              <a:buNone/>
            </a:pPr>
            <a:r>
              <a:rPr lang="en-US" sz="784" b="1" dirty="0">
                <a:solidFill>
                  <a:srgbClr val="2C3E50"/>
                </a:solidFill>
              </a:rPr>
              <a:t>+EC $1,464,526</a:t>
            </a:r>
            <a:endParaRPr lang="en-US" sz="784" dirty="0"/>
          </a:p>
        </p:txBody>
      </p:sp>
      <p:sp>
        <p:nvSpPr>
          <p:cNvPr id="34" name="Shape 31"/>
          <p:cNvSpPr/>
          <p:nvPr/>
        </p:nvSpPr>
        <p:spPr>
          <a:xfrm>
            <a:off x="428625" y="3431260"/>
            <a:ext cx="8286750" cy="2234878"/>
          </a:xfrm>
          <a:prstGeom prst="rect">
            <a:avLst/>
          </a:prstGeom>
          <a:solidFill>
            <a:srgbClr val="F8F9FA"/>
          </a:solidFill>
          <a:ln/>
        </p:spPr>
        <p:txBody>
          <a:bodyPr/>
          <a:lstStyle/>
          <a:p>
            <a:endParaRPr lang="en-US"/>
          </a:p>
        </p:txBody>
      </p:sp>
      <p:sp>
        <p:nvSpPr>
          <p:cNvPr id="35" name="Shape 32"/>
          <p:cNvSpPr/>
          <p:nvPr/>
        </p:nvSpPr>
        <p:spPr>
          <a:xfrm>
            <a:off x="428625" y="3431260"/>
            <a:ext cx="8286750" cy="28575"/>
          </a:xfrm>
          <a:prstGeom prst="rect">
            <a:avLst/>
          </a:prstGeom>
          <a:solidFill>
            <a:srgbClr val="E74C3C"/>
          </a:solidFill>
          <a:ln/>
        </p:spPr>
        <p:txBody>
          <a:bodyPr/>
          <a:lstStyle/>
          <a:p>
            <a:endParaRPr lang="en-US"/>
          </a:p>
        </p:txBody>
      </p:sp>
      <p:sp>
        <p:nvSpPr>
          <p:cNvPr id="36" name="Text 33"/>
          <p:cNvSpPr/>
          <p:nvPr/>
        </p:nvSpPr>
        <p:spPr>
          <a:xfrm>
            <a:off x="642938" y="3609854"/>
            <a:ext cx="7858125" cy="194667"/>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Critical Impact Analysis</a:t>
            </a:r>
            <a:endParaRPr lang="en-US" sz="987" dirty="0"/>
          </a:p>
        </p:txBody>
      </p:sp>
      <p:sp>
        <p:nvSpPr>
          <p:cNvPr id="37" name="Text 34"/>
          <p:cNvSpPr/>
          <p:nvPr/>
        </p:nvSpPr>
        <p:spPr>
          <a:xfrm>
            <a:off x="642938" y="3911678"/>
            <a:ext cx="7858125" cy="480027"/>
          </a:xfrm>
          <a:prstGeom prst="rect">
            <a:avLst/>
          </a:prstGeom>
          <a:noFill/>
          <a:ln/>
        </p:spPr>
        <p:txBody>
          <a:bodyPr wrap="square" lIns="0" tIns="0" rIns="0" bIns="0" rtlCol="0" anchor="t">
            <a:spAutoFit/>
          </a:bodyPr>
          <a:lstStyle/>
          <a:p>
            <a:pPr marL="0" indent="0" algn="l">
              <a:lnSpc>
                <a:spcPts val="1600"/>
              </a:lnSpc>
              <a:buNone/>
            </a:pPr>
            <a:r>
              <a:rPr lang="en-US" sz="885" b="1" dirty="0">
                <a:solidFill>
                  <a:srgbClr val="2C3E50"/>
                </a:solidFill>
              </a:rPr>
              <a:t>The transaction structure choices resulted in policyholders receiving </a:t>
            </a:r>
            <a:r>
              <a:rPr lang="en-US" sz="1193" b="1" dirty="0">
                <a:solidFill>
                  <a:srgbClr val="E74C3C"/>
                </a:solidFill>
              </a:rPr>
              <a:t>EC $6.5 million less</a:t>
            </a:r>
            <a:r>
              <a:rPr lang="en-US" sz="885" b="1" dirty="0">
                <a:solidFill>
                  <a:srgbClr val="2C3E50"/>
                </a:solidFill>
              </a:rPr>
              <a:t> than if the property had been sold at its 2010 valuation. This loss was driven by two primary mechanisms:</a:t>
            </a:r>
            <a:endParaRPr lang="en-US" sz="885" dirty="0"/>
          </a:p>
        </p:txBody>
      </p:sp>
      <p:sp>
        <p:nvSpPr>
          <p:cNvPr id="38" name="Shape 35"/>
          <p:cNvSpPr/>
          <p:nvPr/>
        </p:nvSpPr>
        <p:spPr>
          <a:xfrm>
            <a:off x="642938" y="4534579"/>
            <a:ext cx="3857625" cy="924390"/>
          </a:xfrm>
          <a:prstGeom prst="rect">
            <a:avLst/>
          </a:prstGeom>
          <a:solidFill>
            <a:srgbClr val="FFFFFF"/>
          </a:solidFill>
          <a:ln/>
        </p:spPr>
        <p:txBody>
          <a:bodyPr/>
          <a:lstStyle/>
          <a:p>
            <a:endParaRPr lang="en-US"/>
          </a:p>
        </p:txBody>
      </p:sp>
      <p:sp>
        <p:nvSpPr>
          <p:cNvPr id="39" name="Shape 36"/>
          <p:cNvSpPr/>
          <p:nvPr/>
        </p:nvSpPr>
        <p:spPr>
          <a:xfrm>
            <a:off x="642938" y="4534579"/>
            <a:ext cx="3857625" cy="21431"/>
          </a:xfrm>
          <a:prstGeom prst="rect">
            <a:avLst/>
          </a:prstGeom>
          <a:solidFill>
            <a:srgbClr val="27AE60"/>
          </a:solidFill>
          <a:ln/>
        </p:spPr>
        <p:txBody>
          <a:bodyPr/>
          <a:lstStyle/>
          <a:p>
            <a:endParaRPr lang="en-US"/>
          </a:p>
        </p:txBody>
      </p:sp>
      <p:sp>
        <p:nvSpPr>
          <p:cNvPr id="40" name="Text 37"/>
          <p:cNvSpPr/>
          <p:nvPr/>
        </p:nvSpPr>
        <p:spPr>
          <a:xfrm>
            <a:off x="785813" y="4641735"/>
            <a:ext cx="3571875"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SSB Debt Offset Impact</a:t>
            </a:r>
            <a:endParaRPr lang="en-US" sz="683" dirty="0"/>
          </a:p>
        </p:txBody>
      </p:sp>
      <p:sp>
        <p:nvSpPr>
          <p:cNvPr id="41" name="Text 38"/>
          <p:cNvSpPr/>
          <p:nvPr/>
        </p:nvSpPr>
        <p:spPr>
          <a:xfrm>
            <a:off x="785813" y="4834617"/>
            <a:ext cx="3571875" cy="200025"/>
          </a:xfrm>
          <a:prstGeom prst="rect">
            <a:avLst/>
          </a:prstGeom>
          <a:noFill/>
          <a:ln/>
        </p:spPr>
        <p:txBody>
          <a:bodyPr wrap="none" lIns="0" tIns="0" rIns="0" bIns="0" rtlCol="0" anchor="t">
            <a:spAutoFit/>
          </a:bodyPr>
          <a:lstStyle/>
          <a:p>
            <a:pPr marL="0" indent="0" algn="l">
              <a:lnSpc>
                <a:spcPts val="1600"/>
              </a:lnSpc>
              <a:buNone/>
            </a:pPr>
            <a:r>
              <a:rPr lang="en-US" sz="1397" b="1" dirty="0">
                <a:solidFill>
                  <a:srgbClr val="27AE60"/>
                </a:solidFill>
              </a:rPr>
              <a:t>EC $6.1M</a:t>
            </a:r>
            <a:endParaRPr lang="en-US" sz="1397" dirty="0"/>
          </a:p>
        </p:txBody>
      </p:sp>
      <p:sp>
        <p:nvSpPr>
          <p:cNvPr id="42" name="Text 39"/>
          <p:cNvSpPr/>
          <p:nvPr/>
        </p:nvSpPr>
        <p:spPr>
          <a:xfrm>
            <a:off x="785813" y="5070360"/>
            <a:ext cx="3571875" cy="260021"/>
          </a:xfrm>
          <a:prstGeom prst="rect">
            <a:avLst/>
          </a:prstGeom>
          <a:noFill/>
          <a:ln/>
        </p:spPr>
        <p:txBody>
          <a:bodyPr wrap="square" lIns="0" tIns="0" rIns="0" bIns="0" rtlCol="0" anchor="t">
            <a:spAutoFit/>
          </a:bodyPr>
          <a:lstStyle/>
          <a:p>
            <a:pPr marL="0" indent="0" algn="l">
              <a:lnSpc>
                <a:spcPts val="1000"/>
              </a:lnSpc>
              <a:buNone/>
            </a:pPr>
            <a:r>
              <a:rPr lang="en-US" sz="727" dirty="0">
                <a:solidFill>
                  <a:srgbClr val="2C3E50"/>
                </a:solidFill>
              </a:rPr>
              <a:t>Reduced policyholder recovery by offsetting existing debt against sale proceeds</a:t>
            </a:r>
            <a:endParaRPr lang="en-US" sz="727" dirty="0"/>
          </a:p>
        </p:txBody>
      </p:sp>
      <p:sp>
        <p:nvSpPr>
          <p:cNvPr id="43" name="Shape 40"/>
          <p:cNvSpPr/>
          <p:nvPr/>
        </p:nvSpPr>
        <p:spPr>
          <a:xfrm>
            <a:off x="4643438" y="4534579"/>
            <a:ext cx="3857625" cy="924390"/>
          </a:xfrm>
          <a:prstGeom prst="rect">
            <a:avLst/>
          </a:prstGeom>
          <a:solidFill>
            <a:srgbClr val="FFFFFF"/>
          </a:solidFill>
          <a:ln/>
        </p:spPr>
        <p:txBody>
          <a:bodyPr/>
          <a:lstStyle/>
          <a:p>
            <a:endParaRPr lang="en-US"/>
          </a:p>
        </p:txBody>
      </p:sp>
      <p:sp>
        <p:nvSpPr>
          <p:cNvPr id="44" name="Shape 41"/>
          <p:cNvSpPr/>
          <p:nvPr/>
        </p:nvSpPr>
        <p:spPr>
          <a:xfrm>
            <a:off x="4643438" y="4534579"/>
            <a:ext cx="3857625" cy="21431"/>
          </a:xfrm>
          <a:prstGeom prst="rect">
            <a:avLst/>
          </a:prstGeom>
          <a:solidFill>
            <a:srgbClr val="7F8C8D"/>
          </a:solidFill>
          <a:ln/>
        </p:spPr>
        <p:txBody>
          <a:bodyPr/>
          <a:lstStyle/>
          <a:p>
            <a:endParaRPr lang="en-US"/>
          </a:p>
        </p:txBody>
      </p:sp>
      <p:sp>
        <p:nvSpPr>
          <p:cNvPr id="45" name="Text 42"/>
          <p:cNvSpPr/>
          <p:nvPr/>
        </p:nvSpPr>
        <p:spPr>
          <a:xfrm>
            <a:off x="4786313" y="4641735"/>
            <a:ext cx="3571875" cy="135731"/>
          </a:xfrm>
          <a:prstGeom prst="rect">
            <a:avLst/>
          </a:prstGeom>
          <a:noFill/>
          <a:ln/>
        </p:spPr>
        <p:txBody>
          <a:bodyPr wrap="none" lIns="0" tIns="0" rIns="0" bIns="0" rtlCol="0" anchor="t">
            <a:spAutoFit/>
          </a:bodyPr>
          <a:lstStyle/>
          <a:p>
            <a:pPr marL="0" indent="0" algn="l">
              <a:lnSpc>
                <a:spcPts val="900"/>
              </a:lnSpc>
              <a:buNone/>
            </a:pPr>
            <a:r>
              <a:rPr lang="en-US" sz="683" b="1" dirty="0">
                <a:solidFill>
                  <a:srgbClr val="7F8C8D"/>
                </a:solidFill>
              </a:rPr>
              <a:t>Government Payments Impact</a:t>
            </a:r>
            <a:endParaRPr lang="en-US" sz="683" dirty="0"/>
          </a:p>
        </p:txBody>
      </p:sp>
      <p:sp>
        <p:nvSpPr>
          <p:cNvPr id="46" name="Text 43"/>
          <p:cNvSpPr/>
          <p:nvPr/>
        </p:nvSpPr>
        <p:spPr>
          <a:xfrm>
            <a:off x="4786313" y="4834617"/>
            <a:ext cx="3571875" cy="200025"/>
          </a:xfrm>
          <a:prstGeom prst="rect">
            <a:avLst/>
          </a:prstGeom>
          <a:noFill/>
          <a:ln/>
        </p:spPr>
        <p:txBody>
          <a:bodyPr wrap="none" lIns="0" tIns="0" rIns="0" bIns="0" rtlCol="0" anchor="t">
            <a:spAutoFit/>
          </a:bodyPr>
          <a:lstStyle/>
          <a:p>
            <a:pPr marL="0" indent="0" algn="l">
              <a:lnSpc>
                <a:spcPts val="1600"/>
              </a:lnSpc>
              <a:buNone/>
            </a:pPr>
            <a:r>
              <a:rPr lang="en-US" sz="1397" b="1" dirty="0">
                <a:solidFill>
                  <a:srgbClr val="7F8C8D"/>
                </a:solidFill>
              </a:rPr>
              <a:t>EC $1.5M</a:t>
            </a:r>
            <a:endParaRPr lang="en-US" sz="1397" dirty="0"/>
          </a:p>
        </p:txBody>
      </p:sp>
      <p:sp>
        <p:nvSpPr>
          <p:cNvPr id="47" name="Text 44"/>
          <p:cNvSpPr/>
          <p:nvPr/>
        </p:nvSpPr>
        <p:spPr>
          <a:xfrm>
            <a:off x="4786313" y="5070360"/>
            <a:ext cx="3571875" cy="260021"/>
          </a:xfrm>
          <a:prstGeom prst="rect">
            <a:avLst/>
          </a:prstGeom>
          <a:noFill/>
          <a:ln/>
        </p:spPr>
        <p:txBody>
          <a:bodyPr wrap="square" lIns="0" tIns="0" rIns="0" bIns="0" rtlCol="0" anchor="t">
            <a:spAutoFit/>
          </a:bodyPr>
          <a:lstStyle/>
          <a:p>
            <a:pPr marL="0" indent="0" algn="l">
              <a:lnSpc>
                <a:spcPts val="1000"/>
              </a:lnSpc>
              <a:buNone/>
            </a:pPr>
            <a:r>
              <a:rPr lang="en-US" sz="727" dirty="0">
                <a:solidFill>
                  <a:srgbClr val="2C3E50"/>
                </a:solidFill>
              </a:rPr>
              <a:t>Stamp taxes, land taxes, and license fees paid before policyholder distribution</a:t>
            </a:r>
            <a:endParaRPr lang="en-US" sz="727"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6204096"/>
          </a:xfrm>
          <a:prstGeom prst="rect">
            <a:avLst/>
          </a:prstGeom>
        </p:spPr>
      </p:pic>
      <p:sp>
        <p:nvSpPr>
          <p:cNvPr id="3" name="Text 0"/>
          <p:cNvSpPr/>
          <p:nvPr/>
        </p:nvSpPr>
        <p:spPr>
          <a:xfrm>
            <a:off x="428625" y="422318"/>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Time Value Analysis: 2010 Valuation Was Reasonable</a:t>
            </a:r>
            <a:endParaRPr lang="en-US" sz="1808" dirty="0"/>
          </a:p>
        </p:txBody>
      </p:sp>
      <p:sp>
        <p:nvSpPr>
          <p:cNvPr id="4" name="Text 1"/>
          <p:cNvSpPr/>
          <p:nvPr/>
        </p:nvSpPr>
        <p:spPr>
          <a:xfrm>
            <a:off x="428625" y="859510"/>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Growth Projection Validation (2010-2025, 15-Year Period)</a:t>
            </a:r>
            <a:endParaRPr lang="en-US" sz="942" dirty="0"/>
          </a:p>
        </p:txBody>
      </p:sp>
      <p:sp>
        <p:nvSpPr>
          <p:cNvPr id="5" name="Shape 2"/>
          <p:cNvSpPr/>
          <p:nvPr/>
        </p:nvSpPr>
        <p:spPr>
          <a:xfrm>
            <a:off x="428625" y="1213126"/>
            <a:ext cx="8286750" cy="607219"/>
          </a:xfrm>
          <a:prstGeom prst="rect">
            <a:avLst/>
          </a:prstGeom>
          <a:solidFill>
            <a:srgbClr val="F8F9FA"/>
          </a:solidFill>
          <a:ln/>
        </p:spPr>
        <p:txBody>
          <a:bodyPr/>
          <a:lstStyle/>
          <a:p>
            <a:endParaRPr lang="en-US"/>
          </a:p>
        </p:txBody>
      </p:sp>
      <p:sp>
        <p:nvSpPr>
          <p:cNvPr id="6" name="Shape 3"/>
          <p:cNvSpPr/>
          <p:nvPr/>
        </p:nvSpPr>
        <p:spPr>
          <a:xfrm>
            <a:off x="428625" y="1213126"/>
            <a:ext cx="8286750" cy="28575"/>
          </a:xfrm>
          <a:prstGeom prst="rect">
            <a:avLst/>
          </a:prstGeom>
          <a:solidFill>
            <a:srgbClr val="1F4E78"/>
          </a:solidFill>
          <a:ln/>
        </p:spPr>
        <p:txBody>
          <a:bodyPr/>
          <a:lstStyle/>
          <a:p>
            <a:endParaRPr lang="en-US"/>
          </a:p>
        </p:txBody>
      </p:sp>
      <p:sp>
        <p:nvSpPr>
          <p:cNvPr id="7" name="Text 4"/>
          <p:cNvSpPr/>
          <p:nvPr/>
        </p:nvSpPr>
        <p:spPr>
          <a:xfrm>
            <a:off x="607219" y="1320282"/>
            <a:ext cx="7929563" cy="364331"/>
          </a:xfrm>
          <a:prstGeom prst="rect">
            <a:avLst/>
          </a:prstGeom>
          <a:noFill/>
          <a:ln/>
        </p:spPr>
        <p:txBody>
          <a:bodyPr wrap="square" lIns="0" tIns="0" rIns="0" bIns="0" rtlCol="0" anchor="t">
            <a:spAutoFit/>
          </a:bodyPr>
          <a:lstStyle/>
          <a:p>
            <a:pPr marL="0" indent="0" algn="l">
              <a:lnSpc>
                <a:spcPts val="1400"/>
              </a:lnSpc>
              <a:buNone/>
            </a:pPr>
            <a:r>
              <a:rPr lang="en-US" sz="888" dirty="0">
                <a:solidFill>
                  <a:srgbClr val="2C3E50"/>
                </a:solidFill>
              </a:rPr>
              <a:t>If the </a:t>
            </a:r>
            <a:r>
              <a:rPr lang="en-US" sz="834" b="1" dirty="0">
                <a:solidFill>
                  <a:srgbClr val="1F4E78"/>
                </a:solidFill>
              </a:rPr>
              <a:t>EC $18.5M valuation from 2010</a:t>
            </a:r>
            <a:r>
              <a:rPr lang="en-US" sz="888" dirty="0">
                <a:solidFill>
                  <a:srgbClr val="2C3E50"/>
                </a:solidFill>
              </a:rPr>
              <a:t> had grown at various market rates over 15 years, would it align with the </a:t>
            </a:r>
            <a:r>
              <a:rPr lang="en-US" sz="834" b="1" dirty="0">
                <a:solidFill>
                  <a:srgbClr val="1F4E78"/>
                </a:solidFill>
              </a:rPr>
              <a:t>2025 actual market value of EC $28.8M</a:t>
            </a:r>
            <a:r>
              <a:rPr lang="en-US" sz="888" dirty="0">
                <a:solidFill>
                  <a:srgbClr val="2C3E50"/>
                </a:solidFill>
              </a:rPr>
              <a:t>?</a:t>
            </a:r>
            <a:endParaRPr lang="en-US" sz="888" dirty="0"/>
          </a:p>
        </p:txBody>
      </p:sp>
      <p:sp>
        <p:nvSpPr>
          <p:cNvPr id="8" name="Shape 5"/>
          <p:cNvSpPr/>
          <p:nvPr/>
        </p:nvSpPr>
        <p:spPr>
          <a:xfrm>
            <a:off x="428625" y="1970363"/>
            <a:ext cx="2486025" cy="298252"/>
          </a:xfrm>
          <a:prstGeom prst="rect">
            <a:avLst/>
          </a:prstGeom>
          <a:solidFill>
            <a:srgbClr val="1F4E78"/>
          </a:solidFill>
          <a:ln/>
        </p:spPr>
        <p:txBody>
          <a:bodyPr/>
          <a:lstStyle/>
          <a:p>
            <a:endParaRPr lang="en-US"/>
          </a:p>
        </p:txBody>
      </p:sp>
      <p:sp>
        <p:nvSpPr>
          <p:cNvPr id="9" name="Text 6"/>
          <p:cNvSpPr/>
          <p:nvPr/>
        </p:nvSpPr>
        <p:spPr>
          <a:xfrm>
            <a:off x="428625" y="1970363"/>
            <a:ext cx="2486025"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Growth Rate Scenario</a:t>
            </a:r>
            <a:endParaRPr lang="en-US" sz="734" dirty="0"/>
          </a:p>
        </p:txBody>
      </p:sp>
      <p:sp>
        <p:nvSpPr>
          <p:cNvPr id="10" name="Shape 7"/>
          <p:cNvSpPr/>
          <p:nvPr/>
        </p:nvSpPr>
        <p:spPr>
          <a:xfrm>
            <a:off x="2914650" y="1970363"/>
            <a:ext cx="2071688" cy="298252"/>
          </a:xfrm>
          <a:prstGeom prst="rect">
            <a:avLst/>
          </a:prstGeom>
          <a:solidFill>
            <a:srgbClr val="1F4E78"/>
          </a:solidFill>
          <a:ln/>
        </p:spPr>
        <p:txBody>
          <a:bodyPr/>
          <a:lstStyle/>
          <a:p>
            <a:endParaRPr lang="en-US"/>
          </a:p>
        </p:txBody>
      </p:sp>
      <p:sp>
        <p:nvSpPr>
          <p:cNvPr id="11" name="Text 8"/>
          <p:cNvSpPr/>
          <p:nvPr/>
        </p:nvSpPr>
        <p:spPr>
          <a:xfrm>
            <a:off x="2914650" y="1970363"/>
            <a:ext cx="2071688" cy="298252"/>
          </a:xfrm>
          <a:prstGeom prst="rect">
            <a:avLst/>
          </a:prstGeom>
          <a:noFill/>
          <a:ln/>
        </p:spPr>
        <p:txBody>
          <a:bodyPr wrap="square" lIns="127508" tIns="102108" rIns="127508" bIns="102108" rtlCol="0" anchor="ctr">
            <a:spAutoFit/>
          </a:bodyPr>
          <a:lstStyle/>
          <a:p>
            <a:pPr marL="0" indent="0" algn="l">
              <a:lnSpc>
                <a:spcPts val="1000"/>
              </a:lnSpc>
              <a:buNone/>
            </a:pPr>
            <a:r>
              <a:rPr lang="en-US" sz="734" b="1" dirty="0">
                <a:solidFill>
                  <a:srgbClr val="FFFFFF"/>
                </a:solidFill>
              </a:rPr>
              <a:t>Projected 2025 Value</a:t>
            </a:r>
            <a:endParaRPr lang="en-US" sz="734" dirty="0"/>
          </a:p>
        </p:txBody>
      </p:sp>
      <p:sp>
        <p:nvSpPr>
          <p:cNvPr id="12" name="Shape 9"/>
          <p:cNvSpPr/>
          <p:nvPr/>
        </p:nvSpPr>
        <p:spPr>
          <a:xfrm>
            <a:off x="4986338" y="1970363"/>
            <a:ext cx="3729038" cy="298252"/>
          </a:xfrm>
          <a:prstGeom prst="rect">
            <a:avLst/>
          </a:prstGeom>
          <a:solidFill>
            <a:srgbClr val="1F4E78"/>
          </a:solidFill>
          <a:ln/>
        </p:spPr>
        <p:txBody>
          <a:bodyPr/>
          <a:lstStyle/>
          <a:p>
            <a:endParaRPr lang="en-US"/>
          </a:p>
        </p:txBody>
      </p:sp>
      <p:sp>
        <p:nvSpPr>
          <p:cNvPr id="13" name="Text 10"/>
          <p:cNvSpPr/>
          <p:nvPr/>
        </p:nvSpPr>
        <p:spPr>
          <a:xfrm>
            <a:off x="4986338" y="1970363"/>
            <a:ext cx="3729038" cy="298252"/>
          </a:xfrm>
          <a:prstGeom prst="rect">
            <a:avLst/>
          </a:prstGeom>
          <a:noFill/>
          <a:ln/>
        </p:spPr>
        <p:txBody>
          <a:bodyPr wrap="square" lIns="127508" tIns="102108" rIns="127508" bIns="102108" rtlCol="0" anchor="ctr">
            <a:spAutoFit/>
          </a:bodyPr>
          <a:lstStyle/>
          <a:p>
            <a:pPr marL="0" indent="0" algn="ctr">
              <a:lnSpc>
                <a:spcPts val="1000"/>
              </a:lnSpc>
              <a:buNone/>
            </a:pPr>
            <a:r>
              <a:rPr lang="en-US" sz="734" b="1" dirty="0">
                <a:solidFill>
                  <a:srgbClr val="FFFFFF"/>
                </a:solidFill>
              </a:rPr>
              <a:t>vs Actual Market Value</a:t>
            </a:r>
            <a:endParaRPr lang="en-US" sz="734" dirty="0"/>
          </a:p>
        </p:txBody>
      </p:sp>
      <p:sp>
        <p:nvSpPr>
          <p:cNvPr id="14" name="Text 11"/>
          <p:cNvSpPr/>
          <p:nvPr/>
        </p:nvSpPr>
        <p:spPr>
          <a:xfrm>
            <a:off x="428625" y="2268615"/>
            <a:ext cx="2486025" cy="375047"/>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Conservative (2%)</a:t>
            </a:r>
            <a:endParaRPr lang="en-US" sz="784" dirty="0"/>
          </a:p>
        </p:txBody>
      </p:sp>
      <p:sp>
        <p:nvSpPr>
          <p:cNvPr id="15" name="Text 12"/>
          <p:cNvSpPr/>
          <p:nvPr/>
        </p:nvSpPr>
        <p:spPr>
          <a:xfrm>
            <a:off x="2914650" y="2268615"/>
            <a:ext cx="2071688" cy="375047"/>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EC $24,892,982</a:t>
            </a:r>
            <a:endParaRPr lang="en-US" sz="784" dirty="0"/>
          </a:p>
        </p:txBody>
      </p:sp>
      <p:sp>
        <p:nvSpPr>
          <p:cNvPr id="16" name="Shape 13"/>
          <p:cNvSpPr/>
          <p:nvPr/>
        </p:nvSpPr>
        <p:spPr>
          <a:xfrm>
            <a:off x="5829244" y="2368628"/>
            <a:ext cx="1285875" cy="171450"/>
          </a:xfrm>
          <a:prstGeom prst="rect">
            <a:avLst/>
          </a:prstGeom>
          <a:solidFill>
            <a:srgbClr val="F0F0F0"/>
          </a:solidFill>
          <a:ln/>
        </p:spPr>
        <p:txBody>
          <a:bodyPr/>
          <a:lstStyle/>
          <a:p>
            <a:endParaRPr lang="en-US"/>
          </a:p>
        </p:txBody>
      </p:sp>
      <p:sp>
        <p:nvSpPr>
          <p:cNvPr id="17" name="Shape 14"/>
          <p:cNvSpPr/>
          <p:nvPr/>
        </p:nvSpPr>
        <p:spPr>
          <a:xfrm>
            <a:off x="5829244" y="2368628"/>
            <a:ext cx="1110993" cy="171450"/>
          </a:xfrm>
          <a:prstGeom prst="rect">
            <a:avLst/>
          </a:prstGeom>
          <a:solidFill>
            <a:srgbClr val="95A5A6"/>
          </a:solidFill>
          <a:ln/>
        </p:spPr>
        <p:txBody>
          <a:bodyPr/>
          <a:lstStyle/>
          <a:p>
            <a:endParaRPr lang="en-US"/>
          </a:p>
        </p:txBody>
      </p:sp>
      <p:sp>
        <p:nvSpPr>
          <p:cNvPr id="18" name="Text 15"/>
          <p:cNvSpPr/>
          <p:nvPr/>
        </p:nvSpPr>
        <p:spPr>
          <a:xfrm>
            <a:off x="5829244" y="2368628"/>
            <a:ext cx="1110993"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86.4%</a:t>
            </a:r>
            <a:endParaRPr lang="en-US" sz="634" dirty="0"/>
          </a:p>
        </p:txBody>
      </p:sp>
      <p:sp>
        <p:nvSpPr>
          <p:cNvPr id="19" name="Text 16"/>
          <p:cNvSpPr/>
          <p:nvPr/>
        </p:nvSpPr>
        <p:spPr>
          <a:xfrm>
            <a:off x="7186557" y="2381129"/>
            <a:ext cx="685912"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95A5A6"/>
                </a:solidFill>
              </a:rPr>
              <a:t>Below actual</a:t>
            </a:r>
            <a:endParaRPr lang="en-US" sz="734" dirty="0"/>
          </a:p>
        </p:txBody>
      </p:sp>
      <p:sp>
        <p:nvSpPr>
          <p:cNvPr id="20" name="Shape 17"/>
          <p:cNvSpPr/>
          <p:nvPr/>
        </p:nvSpPr>
        <p:spPr>
          <a:xfrm>
            <a:off x="428625" y="2643662"/>
            <a:ext cx="8286750" cy="385763"/>
          </a:xfrm>
          <a:prstGeom prst="rect">
            <a:avLst/>
          </a:prstGeom>
          <a:solidFill>
            <a:srgbClr val="E8F5E9"/>
          </a:solidFill>
          <a:ln/>
        </p:spPr>
        <p:txBody>
          <a:bodyPr/>
          <a:lstStyle/>
          <a:p>
            <a:endParaRPr lang="en-US"/>
          </a:p>
        </p:txBody>
      </p:sp>
      <p:sp>
        <p:nvSpPr>
          <p:cNvPr id="21" name="Text 18"/>
          <p:cNvSpPr/>
          <p:nvPr/>
        </p:nvSpPr>
        <p:spPr>
          <a:xfrm>
            <a:off x="428625" y="2643662"/>
            <a:ext cx="2486025" cy="385763"/>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7AE60"/>
                </a:solidFill>
              </a:rPr>
              <a:t>ACTUAL 2025 VALUE</a:t>
            </a:r>
            <a:endParaRPr lang="en-US" sz="784" dirty="0"/>
          </a:p>
        </p:txBody>
      </p:sp>
      <p:sp>
        <p:nvSpPr>
          <p:cNvPr id="22" name="Text 19"/>
          <p:cNvSpPr/>
          <p:nvPr/>
        </p:nvSpPr>
        <p:spPr>
          <a:xfrm>
            <a:off x="2914650" y="2643662"/>
            <a:ext cx="2071688" cy="385763"/>
          </a:xfrm>
          <a:prstGeom prst="rect">
            <a:avLst/>
          </a:prstGeom>
          <a:noFill/>
          <a:ln/>
        </p:spPr>
        <p:txBody>
          <a:bodyPr wrap="square" lIns="127508" tIns="119126" rIns="127508" bIns="119126" rtlCol="0" anchor="ctr">
            <a:spAutoFit/>
          </a:bodyPr>
          <a:lstStyle/>
          <a:p>
            <a:pPr marL="0" indent="0" algn="l">
              <a:lnSpc>
                <a:spcPts val="1400"/>
              </a:lnSpc>
              <a:buNone/>
            </a:pPr>
            <a:r>
              <a:rPr lang="en-US" sz="987" b="1" dirty="0">
                <a:solidFill>
                  <a:srgbClr val="27AE60"/>
                </a:solidFill>
              </a:rPr>
              <a:t>EC $28,821,474</a:t>
            </a:r>
            <a:endParaRPr lang="en-US" sz="987" dirty="0"/>
          </a:p>
        </p:txBody>
      </p:sp>
      <p:sp>
        <p:nvSpPr>
          <p:cNvPr id="23" name="Shape 20"/>
          <p:cNvSpPr/>
          <p:nvPr/>
        </p:nvSpPr>
        <p:spPr>
          <a:xfrm>
            <a:off x="5886450" y="2747246"/>
            <a:ext cx="1285875" cy="171450"/>
          </a:xfrm>
          <a:prstGeom prst="rect">
            <a:avLst/>
          </a:prstGeom>
          <a:solidFill>
            <a:srgbClr val="F0F0F0"/>
          </a:solidFill>
          <a:ln/>
        </p:spPr>
        <p:txBody>
          <a:bodyPr/>
          <a:lstStyle/>
          <a:p>
            <a:endParaRPr lang="en-US"/>
          </a:p>
        </p:txBody>
      </p:sp>
      <p:sp>
        <p:nvSpPr>
          <p:cNvPr id="24" name="Shape 21"/>
          <p:cNvSpPr/>
          <p:nvPr/>
        </p:nvSpPr>
        <p:spPr>
          <a:xfrm>
            <a:off x="5886450" y="2747246"/>
            <a:ext cx="1285875" cy="171450"/>
          </a:xfrm>
          <a:prstGeom prst="rect">
            <a:avLst/>
          </a:prstGeom>
          <a:solidFill>
            <a:srgbClr val="27AE60"/>
          </a:solidFill>
          <a:ln/>
        </p:spPr>
        <p:txBody>
          <a:bodyPr/>
          <a:lstStyle/>
          <a:p>
            <a:endParaRPr lang="en-US"/>
          </a:p>
        </p:txBody>
      </p:sp>
      <p:sp>
        <p:nvSpPr>
          <p:cNvPr id="25" name="Text 22"/>
          <p:cNvSpPr/>
          <p:nvPr/>
        </p:nvSpPr>
        <p:spPr>
          <a:xfrm>
            <a:off x="5886450" y="2747246"/>
            <a:ext cx="1285875"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100%</a:t>
            </a:r>
            <a:endParaRPr lang="en-US" sz="634" dirty="0"/>
          </a:p>
        </p:txBody>
      </p:sp>
      <p:sp>
        <p:nvSpPr>
          <p:cNvPr id="26" name="Text 23"/>
          <p:cNvSpPr/>
          <p:nvPr/>
        </p:nvSpPr>
        <p:spPr>
          <a:xfrm>
            <a:off x="7243763" y="2759748"/>
            <a:ext cx="571500"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27AE60"/>
                </a:solidFill>
              </a:rPr>
              <a:t>BASELINE</a:t>
            </a:r>
            <a:endParaRPr lang="en-US" sz="734" dirty="0"/>
          </a:p>
        </p:txBody>
      </p:sp>
      <p:sp>
        <p:nvSpPr>
          <p:cNvPr id="27" name="Text 24"/>
          <p:cNvSpPr/>
          <p:nvPr/>
        </p:nvSpPr>
        <p:spPr>
          <a:xfrm>
            <a:off x="428625" y="3029424"/>
            <a:ext cx="2486025" cy="385763"/>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Realistic Growth (5%)</a:t>
            </a:r>
            <a:endParaRPr lang="en-US" sz="784" dirty="0"/>
          </a:p>
        </p:txBody>
      </p:sp>
      <p:sp>
        <p:nvSpPr>
          <p:cNvPr id="28" name="Text 25"/>
          <p:cNvSpPr/>
          <p:nvPr/>
        </p:nvSpPr>
        <p:spPr>
          <a:xfrm>
            <a:off x="2914650" y="3029424"/>
            <a:ext cx="2071688" cy="385763"/>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EC $38,489,929</a:t>
            </a:r>
            <a:endParaRPr lang="en-US" sz="784" dirty="0"/>
          </a:p>
        </p:txBody>
      </p:sp>
      <p:sp>
        <p:nvSpPr>
          <p:cNvPr id="29" name="Shape 26"/>
          <p:cNvSpPr/>
          <p:nvPr/>
        </p:nvSpPr>
        <p:spPr>
          <a:xfrm>
            <a:off x="5826063" y="3140153"/>
            <a:ext cx="1285875" cy="171450"/>
          </a:xfrm>
          <a:prstGeom prst="rect">
            <a:avLst/>
          </a:prstGeom>
          <a:solidFill>
            <a:srgbClr val="F0F0F0"/>
          </a:solidFill>
          <a:ln/>
        </p:spPr>
        <p:txBody>
          <a:bodyPr/>
          <a:lstStyle/>
          <a:p>
            <a:endParaRPr lang="en-US"/>
          </a:p>
        </p:txBody>
      </p:sp>
      <p:sp>
        <p:nvSpPr>
          <p:cNvPr id="30" name="Shape 27"/>
          <p:cNvSpPr/>
          <p:nvPr/>
        </p:nvSpPr>
        <p:spPr>
          <a:xfrm>
            <a:off x="5826063" y="3140153"/>
            <a:ext cx="1285875" cy="171450"/>
          </a:xfrm>
          <a:prstGeom prst="rect">
            <a:avLst/>
          </a:prstGeom>
          <a:solidFill>
            <a:srgbClr val="7F8C8D"/>
          </a:solidFill>
          <a:ln/>
        </p:spPr>
        <p:txBody>
          <a:bodyPr/>
          <a:lstStyle/>
          <a:p>
            <a:endParaRPr lang="en-US"/>
          </a:p>
        </p:txBody>
      </p:sp>
      <p:sp>
        <p:nvSpPr>
          <p:cNvPr id="31" name="Text 28"/>
          <p:cNvSpPr/>
          <p:nvPr/>
        </p:nvSpPr>
        <p:spPr>
          <a:xfrm>
            <a:off x="5826063" y="3140153"/>
            <a:ext cx="1285875"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133.6%</a:t>
            </a:r>
            <a:endParaRPr lang="en-US" sz="634" dirty="0"/>
          </a:p>
        </p:txBody>
      </p:sp>
      <p:sp>
        <p:nvSpPr>
          <p:cNvPr id="32" name="Text 29"/>
          <p:cNvSpPr/>
          <p:nvPr/>
        </p:nvSpPr>
        <p:spPr>
          <a:xfrm>
            <a:off x="7183375" y="3152654"/>
            <a:ext cx="692246"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7F8C8D"/>
                </a:solidFill>
              </a:rPr>
              <a:t>Above actual</a:t>
            </a:r>
            <a:endParaRPr lang="en-US" sz="734" dirty="0"/>
          </a:p>
        </p:txBody>
      </p:sp>
      <p:sp>
        <p:nvSpPr>
          <p:cNvPr id="33" name="Text 30"/>
          <p:cNvSpPr/>
          <p:nvPr/>
        </p:nvSpPr>
        <p:spPr>
          <a:xfrm>
            <a:off x="428625" y="3415187"/>
            <a:ext cx="2486025" cy="378619"/>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CBI Market Low (8%)</a:t>
            </a:r>
            <a:endParaRPr lang="en-US" sz="784" dirty="0"/>
          </a:p>
        </p:txBody>
      </p:sp>
      <p:sp>
        <p:nvSpPr>
          <p:cNvPr id="34" name="Text 31"/>
          <p:cNvSpPr/>
          <p:nvPr/>
        </p:nvSpPr>
        <p:spPr>
          <a:xfrm>
            <a:off x="2914650" y="3415187"/>
            <a:ext cx="2071688" cy="378619"/>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EC $58,632,267</a:t>
            </a:r>
            <a:endParaRPr lang="en-US" sz="784" dirty="0"/>
          </a:p>
        </p:txBody>
      </p:sp>
      <p:sp>
        <p:nvSpPr>
          <p:cNvPr id="35" name="Shape 32"/>
          <p:cNvSpPr/>
          <p:nvPr/>
        </p:nvSpPr>
        <p:spPr>
          <a:xfrm>
            <a:off x="5826063" y="3518771"/>
            <a:ext cx="1285875" cy="171450"/>
          </a:xfrm>
          <a:prstGeom prst="rect">
            <a:avLst/>
          </a:prstGeom>
          <a:solidFill>
            <a:srgbClr val="F0F0F0"/>
          </a:solidFill>
          <a:ln/>
        </p:spPr>
        <p:txBody>
          <a:bodyPr/>
          <a:lstStyle/>
          <a:p>
            <a:endParaRPr lang="en-US"/>
          </a:p>
        </p:txBody>
      </p:sp>
      <p:sp>
        <p:nvSpPr>
          <p:cNvPr id="36" name="Shape 33"/>
          <p:cNvSpPr/>
          <p:nvPr/>
        </p:nvSpPr>
        <p:spPr>
          <a:xfrm>
            <a:off x="5826063" y="3518771"/>
            <a:ext cx="1285875" cy="171450"/>
          </a:xfrm>
          <a:prstGeom prst="rect">
            <a:avLst/>
          </a:prstGeom>
          <a:solidFill>
            <a:srgbClr val="7F8C8D"/>
          </a:solidFill>
          <a:ln/>
        </p:spPr>
        <p:txBody>
          <a:bodyPr/>
          <a:lstStyle/>
          <a:p>
            <a:endParaRPr lang="en-US"/>
          </a:p>
        </p:txBody>
      </p:sp>
      <p:sp>
        <p:nvSpPr>
          <p:cNvPr id="37" name="Text 34"/>
          <p:cNvSpPr/>
          <p:nvPr/>
        </p:nvSpPr>
        <p:spPr>
          <a:xfrm>
            <a:off x="5826063" y="3518771"/>
            <a:ext cx="1285875"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203.4%</a:t>
            </a:r>
            <a:endParaRPr lang="en-US" sz="634" dirty="0"/>
          </a:p>
        </p:txBody>
      </p:sp>
      <p:sp>
        <p:nvSpPr>
          <p:cNvPr id="38" name="Text 35"/>
          <p:cNvSpPr/>
          <p:nvPr/>
        </p:nvSpPr>
        <p:spPr>
          <a:xfrm>
            <a:off x="7183375" y="3531273"/>
            <a:ext cx="692246"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7F8C8D"/>
                </a:solidFill>
              </a:rPr>
              <a:t>Above actual</a:t>
            </a:r>
            <a:endParaRPr lang="en-US" sz="734" dirty="0"/>
          </a:p>
        </p:txBody>
      </p:sp>
      <p:sp>
        <p:nvSpPr>
          <p:cNvPr id="39" name="Text 36"/>
          <p:cNvSpPr/>
          <p:nvPr/>
        </p:nvSpPr>
        <p:spPr>
          <a:xfrm>
            <a:off x="428625" y="3793806"/>
            <a:ext cx="2486025" cy="378619"/>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CBI Market Mid (10%)</a:t>
            </a:r>
            <a:endParaRPr lang="en-US" sz="784" dirty="0"/>
          </a:p>
        </p:txBody>
      </p:sp>
      <p:sp>
        <p:nvSpPr>
          <p:cNvPr id="40" name="Text 37"/>
          <p:cNvSpPr/>
          <p:nvPr/>
        </p:nvSpPr>
        <p:spPr>
          <a:xfrm>
            <a:off x="2914650" y="3793806"/>
            <a:ext cx="2071688" cy="378619"/>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EC $77,254,691</a:t>
            </a:r>
            <a:endParaRPr lang="en-US" sz="784" dirty="0"/>
          </a:p>
        </p:txBody>
      </p:sp>
      <p:sp>
        <p:nvSpPr>
          <p:cNvPr id="41" name="Shape 38"/>
          <p:cNvSpPr/>
          <p:nvPr/>
        </p:nvSpPr>
        <p:spPr>
          <a:xfrm>
            <a:off x="5826063" y="3897390"/>
            <a:ext cx="1285875" cy="171450"/>
          </a:xfrm>
          <a:prstGeom prst="rect">
            <a:avLst/>
          </a:prstGeom>
          <a:solidFill>
            <a:srgbClr val="F0F0F0"/>
          </a:solidFill>
          <a:ln/>
        </p:spPr>
        <p:txBody>
          <a:bodyPr/>
          <a:lstStyle/>
          <a:p>
            <a:endParaRPr lang="en-US"/>
          </a:p>
        </p:txBody>
      </p:sp>
      <p:sp>
        <p:nvSpPr>
          <p:cNvPr id="42" name="Shape 39"/>
          <p:cNvSpPr/>
          <p:nvPr/>
        </p:nvSpPr>
        <p:spPr>
          <a:xfrm>
            <a:off x="5826063" y="3897390"/>
            <a:ext cx="1285875" cy="171450"/>
          </a:xfrm>
          <a:prstGeom prst="rect">
            <a:avLst/>
          </a:prstGeom>
          <a:solidFill>
            <a:srgbClr val="7F8C8D"/>
          </a:solidFill>
          <a:ln/>
        </p:spPr>
        <p:txBody>
          <a:bodyPr/>
          <a:lstStyle/>
          <a:p>
            <a:endParaRPr lang="en-US"/>
          </a:p>
        </p:txBody>
      </p:sp>
      <p:sp>
        <p:nvSpPr>
          <p:cNvPr id="43" name="Text 40"/>
          <p:cNvSpPr/>
          <p:nvPr/>
        </p:nvSpPr>
        <p:spPr>
          <a:xfrm>
            <a:off x="5826063" y="3897390"/>
            <a:ext cx="1285875"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268.0%</a:t>
            </a:r>
            <a:endParaRPr lang="en-US" sz="634" dirty="0"/>
          </a:p>
        </p:txBody>
      </p:sp>
      <p:sp>
        <p:nvSpPr>
          <p:cNvPr id="44" name="Text 41"/>
          <p:cNvSpPr/>
          <p:nvPr/>
        </p:nvSpPr>
        <p:spPr>
          <a:xfrm>
            <a:off x="7183375" y="3909892"/>
            <a:ext cx="692246"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7F8C8D"/>
                </a:solidFill>
              </a:rPr>
              <a:t>Above actual</a:t>
            </a:r>
            <a:endParaRPr lang="en-US" sz="734" dirty="0"/>
          </a:p>
        </p:txBody>
      </p:sp>
      <p:sp>
        <p:nvSpPr>
          <p:cNvPr id="45" name="Text 42"/>
          <p:cNvSpPr/>
          <p:nvPr/>
        </p:nvSpPr>
        <p:spPr>
          <a:xfrm>
            <a:off x="428625" y="4172424"/>
            <a:ext cx="2486025" cy="378619"/>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CBI Market High (12%)</a:t>
            </a:r>
            <a:endParaRPr lang="en-US" sz="784" dirty="0"/>
          </a:p>
        </p:txBody>
      </p:sp>
      <p:sp>
        <p:nvSpPr>
          <p:cNvPr id="46" name="Text 43"/>
          <p:cNvSpPr/>
          <p:nvPr/>
        </p:nvSpPr>
        <p:spPr>
          <a:xfrm>
            <a:off x="2914650" y="4172424"/>
            <a:ext cx="2071688" cy="378619"/>
          </a:xfrm>
          <a:prstGeom prst="rect">
            <a:avLst/>
          </a:prstGeom>
          <a:noFill/>
          <a:ln/>
        </p:spPr>
        <p:txBody>
          <a:bodyPr wrap="square" lIns="127508" tIns="119126" rIns="127508" bIns="119126" rtlCol="0" anchor="ctr">
            <a:spAutoFit/>
          </a:bodyPr>
          <a:lstStyle/>
          <a:p>
            <a:pPr marL="0" indent="0" algn="l">
              <a:lnSpc>
                <a:spcPts val="1100"/>
              </a:lnSpc>
              <a:buNone/>
            </a:pPr>
            <a:r>
              <a:rPr lang="en-US" sz="784" b="1" dirty="0">
                <a:solidFill>
                  <a:srgbClr val="2C3E50"/>
                </a:solidFill>
              </a:rPr>
              <a:t>EC $101,465,563</a:t>
            </a:r>
            <a:endParaRPr lang="en-US" sz="784" dirty="0"/>
          </a:p>
        </p:txBody>
      </p:sp>
      <p:sp>
        <p:nvSpPr>
          <p:cNvPr id="47" name="Shape 44"/>
          <p:cNvSpPr/>
          <p:nvPr/>
        </p:nvSpPr>
        <p:spPr>
          <a:xfrm>
            <a:off x="5826063" y="4276009"/>
            <a:ext cx="1285875" cy="171450"/>
          </a:xfrm>
          <a:prstGeom prst="rect">
            <a:avLst/>
          </a:prstGeom>
          <a:solidFill>
            <a:srgbClr val="F0F0F0"/>
          </a:solidFill>
          <a:ln/>
        </p:spPr>
        <p:txBody>
          <a:bodyPr/>
          <a:lstStyle/>
          <a:p>
            <a:endParaRPr lang="en-US"/>
          </a:p>
        </p:txBody>
      </p:sp>
      <p:sp>
        <p:nvSpPr>
          <p:cNvPr id="48" name="Shape 45"/>
          <p:cNvSpPr/>
          <p:nvPr/>
        </p:nvSpPr>
        <p:spPr>
          <a:xfrm>
            <a:off x="5826063" y="4276009"/>
            <a:ext cx="1285875" cy="171450"/>
          </a:xfrm>
          <a:prstGeom prst="rect">
            <a:avLst/>
          </a:prstGeom>
          <a:solidFill>
            <a:srgbClr val="7F8C8D"/>
          </a:solidFill>
          <a:ln/>
        </p:spPr>
        <p:txBody>
          <a:bodyPr/>
          <a:lstStyle/>
          <a:p>
            <a:endParaRPr lang="en-US"/>
          </a:p>
        </p:txBody>
      </p:sp>
      <p:sp>
        <p:nvSpPr>
          <p:cNvPr id="49" name="Text 46"/>
          <p:cNvSpPr/>
          <p:nvPr/>
        </p:nvSpPr>
        <p:spPr>
          <a:xfrm>
            <a:off x="5826063" y="4276009"/>
            <a:ext cx="1285875" cy="171450"/>
          </a:xfrm>
          <a:prstGeom prst="rect">
            <a:avLst/>
          </a:prstGeom>
          <a:noFill/>
          <a:ln/>
        </p:spPr>
        <p:txBody>
          <a:bodyPr wrap="square" lIns="0" tIns="0" rIns="0" bIns="0" rtlCol="0" anchor="ctr">
            <a:spAutoFit/>
          </a:bodyPr>
          <a:lstStyle/>
          <a:p>
            <a:pPr marL="0" indent="0" algn="ctr">
              <a:lnSpc>
                <a:spcPts val="900"/>
              </a:lnSpc>
              <a:buNone/>
            </a:pPr>
            <a:r>
              <a:rPr lang="en-US" sz="634" b="1" dirty="0">
                <a:solidFill>
                  <a:srgbClr val="FFFFFF"/>
                </a:solidFill>
              </a:rPr>
              <a:t>352.0%</a:t>
            </a:r>
            <a:endParaRPr lang="en-US" sz="634" dirty="0"/>
          </a:p>
        </p:txBody>
      </p:sp>
      <p:sp>
        <p:nvSpPr>
          <p:cNvPr id="50" name="Text 47"/>
          <p:cNvSpPr/>
          <p:nvPr/>
        </p:nvSpPr>
        <p:spPr>
          <a:xfrm>
            <a:off x="7183375" y="4288510"/>
            <a:ext cx="692246" cy="146447"/>
          </a:xfrm>
          <a:prstGeom prst="rect">
            <a:avLst/>
          </a:prstGeom>
          <a:noFill/>
          <a:ln/>
        </p:spPr>
        <p:txBody>
          <a:bodyPr wrap="none" lIns="0" tIns="0" rIns="0" bIns="0" rtlCol="0" anchor="t">
            <a:spAutoFit/>
          </a:bodyPr>
          <a:lstStyle/>
          <a:p>
            <a:pPr marL="0" indent="0" algn="ctr">
              <a:lnSpc>
                <a:spcPts val="1000"/>
              </a:lnSpc>
              <a:buNone/>
            </a:pPr>
            <a:r>
              <a:rPr lang="en-US" sz="734" b="1" dirty="0">
                <a:solidFill>
                  <a:srgbClr val="7F8C8D"/>
                </a:solidFill>
              </a:rPr>
              <a:t>Above actual</a:t>
            </a:r>
            <a:endParaRPr lang="en-US" sz="734" dirty="0"/>
          </a:p>
        </p:txBody>
      </p:sp>
      <p:sp>
        <p:nvSpPr>
          <p:cNvPr id="51" name="Shape 48"/>
          <p:cNvSpPr/>
          <p:nvPr/>
        </p:nvSpPr>
        <p:spPr>
          <a:xfrm>
            <a:off x="428625" y="4733209"/>
            <a:ext cx="8286750" cy="1192281"/>
          </a:xfrm>
          <a:prstGeom prst="rect">
            <a:avLst/>
          </a:prstGeom>
          <a:solidFill>
            <a:srgbClr val="F8F9FA"/>
          </a:solidFill>
          <a:ln/>
        </p:spPr>
        <p:txBody>
          <a:bodyPr/>
          <a:lstStyle/>
          <a:p>
            <a:endParaRPr lang="en-US"/>
          </a:p>
        </p:txBody>
      </p:sp>
      <p:sp>
        <p:nvSpPr>
          <p:cNvPr id="52" name="Shape 49"/>
          <p:cNvSpPr/>
          <p:nvPr/>
        </p:nvSpPr>
        <p:spPr>
          <a:xfrm>
            <a:off x="428625" y="4733209"/>
            <a:ext cx="8286750" cy="28575"/>
          </a:xfrm>
          <a:prstGeom prst="rect">
            <a:avLst/>
          </a:prstGeom>
          <a:solidFill>
            <a:srgbClr val="27AE60"/>
          </a:solidFill>
          <a:ln/>
        </p:spPr>
        <p:txBody>
          <a:bodyPr/>
          <a:lstStyle/>
          <a:p>
            <a:endParaRPr lang="en-US"/>
          </a:p>
        </p:txBody>
      </p:sp>
      <p:sp>
        <p:nvSpPr>
          <p:cNvPr id="53" name="Text 50"/>
          <p:cNvSpPr/>
          <p:nvPr/>
        </p:nvSpPr>
        <p:spPr>
          <a:xfrm>
            <a:off x="607219" y="4876084"/>
            <a:ext cx="7929563" cy="175022"/>
          </a:xfrm>
          <a:prstGeom prst="rect">
            <a:avLst/>
          </a:prstGeom>
          <a:noFill/>
          <a:ln/>
        </p:spPr>
        <p:txBody>
          <a:bodyPr wrap="none" lIns="0" tIns="0" rIns="0" bIns="0" rtlCol="0" anchor="t">
            <a:spAutoFit/>
          </a:bodyPr>
          <a:lstStyle/>
          <a:p>
            <a:pPr marL="0" indent="0" algn="l">
              <a:lnSpc>
                <a:spcPts val="1200"/>
              </a:lnSpc>
              <a:buNone/>
            </a:pPr>
            <a:r>
              <a:rPr lang="en-US" sz="885" b="1" dirty="0">
                <a:solidFill>
                  <a:srgbClr val="1F4E78"/>
                </a:solidFill>
              </a:rPr>
              <a:t>Validation Conclusion</a:t>
            </a:r>
            <a:endParaRPr lang="en-US" sz="885" dirty="0"/>
          </a:p>
        </p:txBody>
      </p:sp>
      <p:sp>
        <p:nvSpPr>
          <p:cNvPr id="54" name="Text 51"/>
          <p:cNvSpPr/>
          <p:nvPr/>
        </p:nvSpPr>
        <p:spPr>
          <a:xfrm>
            <a:off x="607219" y="5136831"/>
            <a:ext cx="7929563" cy="617209"/>
          </a:xfrm>
          <a:prstGeom prst="rect">
            <a:avLst/>
          </a:prstGeom>
          <a:noFill/>
          <a:ln/>
        </p:spPr>
        <p:txBody>
          <a:bodyPr wrap="square" lIns="0" tIns="0" rIns="0" bIns="0" rtlCol="0" anchor="t">
            <a:spAutoFit/>
          </a:bodyPr>
          <a:lstStyle/>
          <a:p>
            <a:pPr marL="0" indent="0" algn="l">
              <a:lnSpc>
                <a:spcPts val="1500"/>
              </a:lnSpc>
              <a:buNone/>
            </a:pPr>
            <a:r>
              <a:rPr lang="en-US" sz="888" dirty="0">
                <a:solidFill>
                  <a:srgbClr val="2C3E50"/>
                </a:solidFill>
              </a:rPr>
              <a:t>The actual 2025 market value of </a:t>
            </a:r>
            <a:r>
              <a:rPr lang="en-US" sz="987" b="1" dirty="0">
                <a:solidFill>
                  <a:srgbClr val="27AE60"/>
                </a:solidFill>
              </a:rPr>
              <a:t>EC $28.8M</a:t>
            </a:r>
            <a:r>
              <a:rPr lang="en-US" sz="888" dirty="0">
                <a:solidFill>
                  <a:srgbClr val="2C3E50"/>
                </a:solidFill>
              </a:rPr>
              <a:t> falls between conservative (2%) and realistic (5%) growth projections from the 2010 valuation. This suggests the </a:t>
            </a:r>
            <a:r>
              <a:rPr lang="en-US" sz="834" b="1" dirty="0">
                <a:solidFill>
                  <a:srgbClr val="2C3E50"/>
                </a:solidFill>
              </a:rPr>
              <a:t>original EC $18.5M valuation was reasonable and appropriately conservative</a:t>
            </a:r>
            <a:r>
              <a:rPr lang="en-US" sz="888" dirty="0">
                <a:solidFill>
                  <a:srgbClr val="2C3E50"/>
                </a:solidFill>
              </a:rPr>
              <a:t>, as it would have required only 2.9% annual growth to reach the current market value—well within normal real estate appreciation rates.</a:t>
            </a:r>
            <a:endParaRPr lang="en-US" sz="888"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500771"/>
          </a:xfrm>
          <a:prstGeom prst="rect">
            <a:avLst/>
          </a:prstGeom>
        </p:spPr>
      </p:pic>
      <p:sp>
        <p:nvSpPr>
          <p:cNvPr id="3" name="Text 0"/>
          <p:cNvSpPr/>
          <p:nvPr/>
        </p:nvSpPr>
        <p:spPr>
          <a:xfrm>
            <a:off x="428625" y="422318"/>
            <a:ext cx="8286750" cy="308604"/>
          </a:xfrm>
          <a:prstGeom prst="rect">
            <a:avLst/>
          </a:prstGeom>
          <a:noFill/>
          <a:ln/>
        </p:spPr>
        <p:txBody>
          <a:bodyPr wrap="none" lIns="0" tIns="0" rIns="0" bIns="0" rtlCol="0" anchor="t">
            <a:spAutoFit/>
          </a:bodyPr>
          <a:lstStyle/>
          <a:p>
            <a:pPr marL="0" indent="0" algn="l">
              <a:lnSpc>
                <a:spcPts val="2400"/>
              </a:lnSpc>
              <a:buNone/>
            </a:pPr>
            <a:r>
              <a:rPr lang="en-US" sz="1808" b="1" dirty="0">
                <a:solidFill>
                  <a:srgbClr val="1F4E78"/>
                </a:solidFill>
              </a:rPr>
              <a:t>Critical Observations: SSB Returns and Policyholder Losses</a:t>
            </a:r>
            <a:endParaRPr lang="en-US" sz="1808" dirty="0"/>
          </a:p>
        </p:txBody>
      </p:sp>
      <p:sp>
        <p:nvSpPr>
          <p:cNvPr id="4" name="Text 1"/>
          <p:cNvSpPr/>
          <p:nvPr/>
        </p:nvSpPr>
        <p:spPr>
          <a:xfrm>
            <a:off x="428625" y="859510"/>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Key Findings from Douglas Estate Transaction Analysis (Part 1 of 2)</a:t>
            </a:r>
            <a:endParaRPr lang="en-US" sz="942" dirty="0"/>
          </a:p>
        </p:txBody>
      </p:sp>
      <p:sp>
        <p:nvSpPr>
          <p:cNvPr id="5" name="Shape 2"/>
          <p:cNvSpPr/>
          <p:nvPr/>
        </p:nvSpPr>
        <p:spPr>
          <a:xfrm>
            <a:off x="428625" y="1341713"/>
            <a:ext cx="428625" cy="428625"/>
          </a:xfrm>
          <a:prstGeom prst="rect">
            <a:avLst/>
          </a:prstGeom>
          <a:solidFill>
            <a:srgbClr val="1F4E78"/>
          </a:solidFill>
          <a:ln/>
        </p:spPr>
        <p:txBody>
          <a:bodyPr/>
          <a:lstStyle/>
          <a:p>
            <a:endParaRPr lang="en-US"/>
          </a:p>
        </p:txBody>
      </p:sp>
      <p:sp>
        <p:nvSpPr>
          <p:cNvPr id="6" name="Text 3"/>
          <p:cNvSpPr/>
          <p:nvPr/>
        </p:nvSpPr>
        <p:spPr>
          <a:xfrm>
            <a:off x="428625" y="1341713"/>
            <a:ext cx="428625" cy="428625"/>
          </a:xfrm>
          <a:prstGeom prst="rect">
            <a:avLst/>
          </a:prstGeom>
          <a:noFill/>
          <a:ln/>
        </p:spPr>
        <p:txBody>
          <a:bodyPr wrap="square" lIns="0" tIns="0" rIns="0" bIns="0" rtlCol="0" anchor="ctr">
            <a:spAutoFit/>
          </a:bodyPr>
          <a:lstStyle/>
          <a:p>
            <a:pPr marL="0" indent="0" algn="ctr">
              <a:lnSpc>
                <a:spcPts val="2200"/>
              </a:lnSpc>
              <a:buNone/>
            </a:pPr>
            <a:r>
              <a:rPr lang="en-US" sz="1602" b="1" dirty="0">
                <a:solidFill>
                  <a:srgbClr val="FFFFFF"/>
                </a:solidFill>
              </a:rPr>
              <a:t>1</a:t>
            </a:r>
            <a:endParaRPr lang="en-US" sz="1602" dirty="0"/>
          </a:p>
        </p:txBody>
      </p:sp>
      <p:sp>
        <p:nvSpPr>
          <p:cNvPr id="7" name="Text 4"/>
          <p:cNvSpPr/>
          <p:nvPr/>
        </p:nvSpPr>
        <p:spPr>
          <a:xfrm>
            <a:off x="1000125" y="1341713"/>
            <a:ext cx="7715250"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Extraordinary SSB Investment Returns</a:t>
            </a:r>
            <a:endParaRPr lang="en-US" sz="987" dirty="0"/>
          </a:p>
        </p:txBody>
      </p:sp>
      <p:sp>
        <p:nvSpPr>
          <p:cNvPr id="8" name="Text 5"/>
          <p:cNvSpPr/>
          <p:nvPr/>
        </p:nvSpPr>
        <p:spPr>
          <a:xfrm>
            <a:off x="1000125" y="1570313"/>
            <a:ext cx="7715250" cy="188584"/>
          </a:xfrm>
          <a:prstGeom prst="rect">
            <a:avLst/>
          </a:prstGeom>
          <a:noFill/>
          <a:ln/>
        </p:spPr>
        <p:txBody>
          <a:bodyPr wrap="none" lIns="0" tIns="0" rIns="0" bIns="0" rtlCol="0" anchor="t">
            <a:spAutoFit/>
          </a:bodyPr>
          <a:lstStyle/>
          <a:p>
            <a:pPr marL="0" indent="0" algn="l">
              <a:lnSpc>
                <a:spcPts val="1500"/>
              </a:lnSpc>
              <a:buNone/>
            </a:pPr>
            <a:r>
              <a:rPr lang="en-US" sz="1193" b="1" dirty="0">
                <a:solidFill>
                  <a:srgbClr val="27AE60"/>
                </a:solidFill>
              </a:rPr>
              <a:t>14.9% Annualized Return (432% Total ROI)</a:t>
            </a:r>
            <a:endParaRPr lang="en-US" sz="1193" dirty="0"/>
          </a:p>
        </p:txBody>
      </p:sp>
      <p:sp>
        <p:nvSpPr>
          <p:cNvPr id="9" name="Text 6"/>
          <p:cNvSpPr/>
          <p:nvPr/>
        </p:nvSpPr>
        <p:spPr>
          <a:xfrm>
            <a:off x="1000125" y="1816047"/>
            <a:ext cx="7715250"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SSB's investment performance exceeded the highest CBI real estate market benchmark (12%) by 137%, achieving EC $28.8M current value from EC $5.4M net investment. This exceptional return was enabled by the debt offset mechanism reducing the effective purchase price to EC $3.10 per square foot.</a:t>
            </a:r>
            <a:endParaRPr lang="en-US" sz="834" dirty="0"/>
          </a:p>
        </p:txBody>
      </p:sp>
      <p:sp>
        <p:nvSpPr>
          <p:cNvPr id="10" name="Shape 7"/>
          <p:cNvSpPr/>
          <p:nvPr/>
        </p:nvSpPr>
        <p:spPr>
          <a:xfrm>
            <a:off x="428625" y="2730447"/>
            <a:ext cx="428625" cy="428625"/>
          </a:xfrm>
          <a:prstGeom prst="rect">
            <a:avLst/>
          </a:prstGeom>
          <a:solidFill>
            <a:srgbClr val="1F4E78"/>
          </a:solidFill>
          <a:ln/>
        </p:spPr>
        <p:txBody>
          <a:bodyPr/>
          <a:lstStyle/>
          <a:p>
            <a:endParaRPr lang="en-US"/>
          </a:p>
        </p:txBody>
      </p:sp>
      <p:sp>
        <p:nvSpPr>
          <p:cNvPr id="11" name="Text 8"/>
          <p:cNvSpPr/>
          <p:nvPr/>
        </p:nvSpPr>
        <p:spPr>
          <a:xfrm>
            <a:off x="428625" y="2730447"/>
            <a:ext cx="428625" cy="428625"/>
          </a:xfrm>
          <a:prstGeom prst="rect">
            <a:avLst/>
          </a:prstGeom>
          <a:noFill/>
          <a:ln/>
        </p:spPr>
        <p:txBody>
          <a:bodyPr wrap="square" lIns="0" tIns="0" rIns="0" bIns="0" rtlCol="0" anchor="ctr">
            <a:spAutoFit/>
          </a:bodyPr>
          <a:lstStyle/>
          <a:p>
            <a:pPr marL="0" indent="0" algn="ctr">
              <a:lnSpc>
                <a:spcPts val="2200"/>
              </a:lnSpc>
              <a:buNone/>
            </a:pPr>
            <a:r>
              <a:rPr lang="en-US" sz="1602" b="1" dirty="0">
                <a:solidFill>
                  <a:srgbClr val="FFFFFF"/>
                </a:solidFill>
              </a:rPr>
              <a:t>2</a:t>
            </a:r>
            <a:endParaRPr lang="en-US" sz="1602" dirty="0"/>
          </a:p>
        </p:txBody>
      </p:sp>
      <p:sp>
        <p:nvSpPr>
          <p:cNvPr id="12" name="Text 9"/>
          <p:cNvSpPr/>
          <p:nvPr/>
        </p:nvSpPr>
        <p:spPr>
          <a:xfrm>
            <a:off x="1000125" y="2730447"/>
            <a:ext cx="7715250"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Severe CLICO Policyholder Losses</a:t>
            </a:r>
            <a:endParaRPr lang="en-US" sz="987" dirty="0"/>
          </a:p>
        </p:txBody>
      </p:sp>
      <p:sp>
        <p:nvSpPr>
          <p:cNvPr id="13" name="Text 10"/>
          <p:cNvSpPr/>
          <p:nvPr/>
        </p:nvSpPr>
        <p:spPr>
          <a:xfrm>
            <a:off x="1000125" y="2959047"/>
            <a:ext cx="7715250" cy="188584"/>
          </a:xfrm>
          <a:prstGeom prst="rect">
            <a:avLst/>
          </a:prstGeom>
          <a:noFill/>
          <a:ln/>
        </p:spPr>
        <p:txBody>
          <a:bodyPr wrap="none" lIns="0" tIns="0" rIns="0" bIns="0" rtlCol="0" anchor="t">
            <a:spAutoFit/>
          </a:bodyPr>
          <a:lstStyle/>
          <a:p>
            <a:pPr marL="0" indent="0" algn="l">
              <a:lnSpc>
                <a:spcPts val="1500"/>
              </a:lnSpc>
              <a:buNone/>
            </a:pPr>
            <a:r>
              <a:rPr lang="en-US" sz="1193" b="1" dirty="0">
                <a:solidFill>
                  <a:srgbClr val="E74C3C"/>
                </a:solidFill>
              </a:rPr>
              <a:t>78.6% Loss Rate (EC $14.5M Lost)</a:t>
            </a:r>
            <a:endParaRPr lang="en-US" sz="1193" dirty="0"/>
          </a:p>
        </p:txBody>
      </p:sp>
      <p:sp>
        <p:nvSpPr>
          <p:cNvPr id="14" name="Text 11"/>
          <p:cNvSpPr/>
          <p:nvPr/>
        </p:nvSpPr>
        <p:spPr>
          <a:xfrm>
            <a:off x="1000125" y="3204781"/>
            <a:ext cx="7715250"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Policyholders recovered only 21.4% (EC $4.0M) of the 2010 property valuation (EC $18.5M). If the property had been sold at its valuation, recovery would have been 56.5% instead of 21.4% — a difference of EC $6.5 million. The loss resulted from immediate discount (EC $6.5M), SSB payments (EC $6.6M), and government payments (EC $1.5M).</a:t>
            </a:r>
            <a:endParaRPr lang="en-US" sz="834" dirty="0"/>
          </a:p>
        </p:txBody>
      </p:sp>
      <p:sp>
        <p:nvSpPr>
          <p:cNvPr id="15" name="Shape 12"/>
          <p:cNvSpPr/>
          <p:nvPr/>
        </p:nvSpPr>
        <p:spPr>
          <a:xfrm>
            <a:off x="428625" y="4119181"/>
            <a:ext cx="428625" cy="428625"/>
          </a:xfrm>
          <a:prstGeom prst="rect">
            <a:avLst/>
          </a:prstGeom>
          <a:solidFill>
            <a:srgbClr val="1F4E78"/>
          </a:solidFill>
          <a:ln/>
        </p:spPr>
        <p:txBody>
          <a:bodyPr/>
          <a:lstStyle/>
          <a:p>
            <a:endParaRPr lang="en-US"/>
          </a:p>
        </p:txBody>
      </p:sp>
      <p:sp>
        <p:nvSpPr>
          <p:cNvPr id="16" name="Text 13"/>
          <p:cNvSpPr/>
          <p:nvPr/>
        </p:nvSpPr>
        <p:spPr>
          <a:xfrm>
            <a:off x="428625" y="4119181"/>
            <a:ext cx="428625" cy="428625"/>
          </a:xfrm>
          <a:prstGeom prst="rect">
            <a:avLst/>
          </a:prstGeom>
          <a:noFill/>
          <a:ln/>
        </p:spPr>
        <p:txBody>
          <a:bodyPr wrap="square" lIns="0" tIns="0" rIns="0" bIns="0" rtlCol="0" anchor="ctr">
            <a:spAutoFit/>
          </a:bodyPr>
          <a:lstStyle/>
          <a:p>
            <a:pPr marL="0" indent="0" algn="ctr">
              <a:lnSpc>
                <a:spcPts val="2200"/>
              </a:lnSpc>
              <a:buNone/>
            </a:pPr>
            <a:r>
              <a:rPr lang="en-US" sz="1602" b="1" dirty="0">
                <a:solidFill>
                  <a:srgbClr val="FFFFFF"/>
                </a:solidFill>
              </a:rPr>
              <a:t>3</a:t>
            </a:r>
            <a:endParaRPr lang="en-US" sz="1602" dirty="0"/>
          </a:p>
        </p:txBody>
      </p:sp>
      <p:sp>
        <p:nvSpPr>
          <p:cNvPr id="17" name="Text 14"/>
          <p:cNvSpPr/>
          <p:nvPr/>
        </p:nvSpPr>
        <p:spPr>
          <a:xfrm>
            <a:off x="1000125" y="4119181"/>
            <a:ext cx="7715250"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Debt Offset Mechanism Impact</a:t>
            </a:r>
            <a:endParaRPr lang="en-US" sz="987" dirty="0"/>
          </a:p>
        </p:txBody>
      </p:sp>
      <p:sp>
        <p:nvSpPr>
          <p:cNvPr id="18" name="Text 15"/>
          <p:cNvSpPr/>
          <p:nvPr/>
        </p:nvSpPr>
        <p:spPr>
          <a:xfrm>
            <a:off x="1000125" y="4347781"/>
            <a:ext cx="7715250" cy="188584"/>
          </a:xfrm>
          <a:prstGeom prst="rect">
            <a:avLst/>
          </a:prstGeom>
          <a:noFill/>
          <a:ln/>
        </p:spPr>
        <p:txBody>
          <a:bodyPr wrap="none" lIns="0" tIns="0" rIns="0" bIns="0" rtlCol="0" anchor="t">
            <a:spAutoFit/>
          </a:bodyPr>
          <a:lstStyle/>
          <a:p>
            <a:pPr marL="0" indent="0" algn="l">
              <a:lnSpc>
                <a:spcPts val="1500"/>
              </a:lnSpc>
              <a:buNone/>
            </a:pPr>
            <a:r>
              <a:rPr lang="en-US" sz="1193" b="1" dirty="0">
                <a:solidFill>
                  <a:srgbClr val="FFC000"/>
                </a:solidFill>
              </a:rPr>
              <a:t>EC $6.1M Debt Offset + EC $452K Interest</a:t>
            </a:r>
            <a:endParaRPr lang="en-US" sz="1193" dirty="0"/>
          </a:p>
        </p:txBody>
      </p:sp>
      <p:sp>
        <p:nvSpPr>
          <p:cNvPr id="19" name="Text 16"/>
          <p:cNvSpPr/>
          <p:nvPr/>
        </p:nvSpPr>
        <p:spPr>
          <a:xfrm>
            <a:off x="1000125" y="4593515"/>
            <a:ext cx="7715250"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The debt offset mechanism allowed SSB to offset EC $6.6M (54.9% of the EC $12M sale price) against existing CLICO obligations, reducing SSB's actual cash payment to EC $5.4M. This created a significant advantage for SSB while reducing funds available to policyholders, who owned the underlying asset.</a:t>
            </a:r>
            <a:endParaRPr lang="en-US" sz="834"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658603"/>
          </a:xfrm>
          <a:prstGeom prst="rect">
            <a:avLst/>
          </a:prstGeom>
        </p:spPr>
      </p:pic>
      <p:sp>
        <p:nvSpPr>
          <p:cNvPr id="3" name="Text 0"/>
          <p:cNvSpPr/>
          <p:nvPr/>
        </p:nvSpPr>
        <p:spPr>
          <a:xfrm>
            <a:off x="428625" y="422318"/>
            <a:ext cx="8286750" cy="292068"/>
          </a:xfrm>
          <a:prstGeom prst="rect">
            <a:avLst/>
          </a:prstGeom>
          <a:noFill/>
          <a:ln/>
        </p:spPr>
        <p:txBody>
          <a:bodyPr wrap="square" lIns="0" tIns="0" rIns="0" bIns="0" rtlCol="0" anchor="t">
            <a:spAutoFit/>
          </a:bodyPr>
          <a:lstStyle/>
          <a:p>
            <a:pPr marL="0" indent="0">
              <a:lnSpc>
                <a:spcPts val="2400"/>
              </a:lnSpc>
              <a:buNone/>
            </a:pPr>
            <a:r>
              <a:rPr lang="en-US" sz="1808" b="1" dirty="0">
                <a:solidFill>
                  <a:srgbClr val="1F4E78"/>
                </a:solidFill>
              </a:rPr>
              <a:t>Critical Observations: Payment Priority and Valuation Information</a:t>
            </a:r>
            <a:endParaRPr lang="en-US" sz="1808" dirty="0"/>
          </a:p>
        </p:txBody>
      </p:sp>
      <p:sp>
        <p:nvSpPr>
          <p:cNvPr id="4" name="Text 1"/>
          <p:cNvSpPr/>
          <p:nvPr/>
        </p:nvSpPr>
        <p:spPr>
          <a:xfrm>
            <a:off x="428625" y="1168115"/>
            <a:ext cx="8286750" cy="175022"/>
          </a:xfrm>
          <a:prstGeom prst="rect">
            <a:avLst/>
          </a:prstGeom>
          <a:noFill/>
          <a:ln/>
        </p:spPr>
        <p:txBody>
          <a:bodyPr wrap="none" lIns="0" tIns="0" rIns="0" bIns="0" rtlCol="0" anchor="t">
            <a:spAutoFit/>
          </a:bodyPr>
          <a:lstStyle/>
          <a:p>
            <a:pPr marL="0" indent="0" algn="l">
              <a:lnSpc>
                <a:spcPts val="1200"/>
              </a:lnSpc>
              <a:buNone/>
            </a:pPr>
            <a:r>
              <a:rPr lang="en-US" sz="942" dirty="0">
                <a:solidFill>
                  <a:srgbClr val="7F8C8D"/>
                </a:solidFill>
              </a:rPr>
              <a:t>Continued: Key Issues Requiring Review</a:t>
            </a:r>
            <a:endParaRPr lang="en-US" sz="942" dirty="0"/>
          </a:p>
        </p:txBody>
      </p:sp>
      <p:sp>
        <p:nvSpPr>
          <p:cNvPr id="5" name="Shape 2"/>
          <p:cNvSpPr/>
          <p:nvPr/>
        </p:nvSpPr>
        <p:spPr>
          <a:xfrm>
            <a:off x="428625" y="1650318"/>
            <a:ext cx="428625" cy="428625"/>
          </a:xfrm>
          <a:prstGeom prst="rect">
            <a:avLst/>
          </a:prstGeom>
          <a:solidFill>
            <a:srgbClr val="1F4E78"/>
          </a:solidFill>
          <a:ln/>
        </p:spPr>
        <p:txBody>
          <a:bodyPr/>
          <a:lstStyle/>
          <a:p>
            <a:endParaRPr lang="en-US"/>
          </a:p>
        </p:txBody>
      </p:sp>
      <p:sp>
        <p:nvSpPr>
          <p:cNvPr id="6" name="Text 3"/>
          <p:cNvSpPr/>
          <p:nvPr/>
        </p:nvSpPr>
        <p:spPr>
          <a:xfrm>
            <a:off x="428625" y="1650318"/>
            <a:ext cx="428625" cy="428625"/>
          </a:xfrm>
          <a:prstGeom prst="rect">
            <a:avLst/>
          </a:prstGeom>
          <a:noFill/>
          <a:ln/>
        </p:spPr>
        <p:txBody>
          <a:bodyPr wrap="square" lIns="0" tIns="0" rIns="0" bIns="0" rtlCol="0" anchor="ctr">
            <a:spAutoFit/>
          </a:bodyPr>
          <a:lstStyle/>
          <a:p>
            <a:pPr marL="0" indent="0" algn="ctr">
              <a:lnSpc>
                <a:spcPts val="2200"/>
              </a:lnSpc>
              <a:buNone/>
            </a:pPr>
            <a:r>
              <a:rPr lang="en-US" sz="1602" b="1" dirty="0">
                <a:solidFill>
                  <a:srgbClr val="FFFFFF"/>
                </a:solidFill>
              </a:rPr>
              <a:t>4</a:t>
            </a:r>
            <a:endParaRPr lang="en-US" sz="1602" dirty="0"/>
          </a:p>
        </p:txBody>
      </p:sp>
      <p:sp>
        <p:nvSpPr>
          <p:cNvPr id="7" name="Text 4"/>
          <p:cNvSpPr/>
          <p:nvPr/>
        </p:nvSpPr>
        <p:spPr>
          <a:xfrm>
            <a:off x="1000125" y="1650318"/>
            <a:ext cx="7715250"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Government Payment Priority</a:t>
            </a:r>
            <a:endParaRPr lang="en-US" sz="987" dirty="0"/>
          </a:p>
        </p:txBody>
      </p:sp>
      <p:sp>
        <p:nvSpPr>
          <p:cNvPr id="8" name="Text 5"/>
          <p:cNvSpPr/>
          <p:nvPr/>
        </p:nvSpPr>
        <p:spPr>
          <a:xfrm>
            <a:off x="1000125" y="1878918"/>
            <a:ext cx="7715250" cy="188584"/>
          </a:xfrm>
          <a:prstGeom prst="rect">
            <a:avLst/>
          </a:prstGeom>
          <a:noFill/>
          <a:ln/>
        </p:spPr>
        <p:txBody>
          <a:bodyPr wrap="none" lIns="0" tIns="0" rIns="0" bIns="0" rtlCol="0" anchor="t">
            <a:spAutoFit/>
          </a:bodyPr>
          <a:lstStyle/>
          <a:p>
            <a:pPr marL="0" indent="0" algn="l">
              <a:lnSpc>
                <a:spcPts val="1500"/>
              </a:lnSpc>
              <a:buNone/>
            </a:pPr>
            <a:r>
              <a:rPr lang="en-US" sz="1193" b="1" dirty="0">
                <a:solidFill>
                  <a:srgbClr val="FFC000"/>
                </a:solidFill>
              </a:rPr>
              <a:t>EC $1.46M (12.2% of Sale Proceeds)</a:t>
            </a:r>
            <a:endParaRPr lang="en-US" sz="1193" dirty="0"/>
          </a:p>
        </p:txBody>
      </p:sp>
      <p:sp>
        <p:nvSpPr>
          <p:cNvPr id="9" name="Text 6"/>
          <p:cNvSpPr/>
          <p:nvPr/>
        </p:nvSpPr>
        <p:spPr>
          <a:xfrm>
            <a:off x="1000125" y="2124652"/>
            <a:ext cx="7715250"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Government received EC $1.46M in stamp taxes (12%), land taxes, and license fees before policyholders received any distribution. Combined with SSB's 54.9% share, this meant 67% of sale proceeds went to SSB and government before policyholders, who owned the asset, received the remaining 33%.</a:t>
            </a:r>
            <a:endParaRPr lang="en-US" sz="834" dirty="0"/>
          </a:p>
        </p:txBody>
      </p:sp>
      <p:sp>
        <p:nvSpPr>
          <p:cNvPr id="10" name="Shape 7"/>
          <p:cNvSpPr/>
          <p:nvPr/>
        </p:nvSpPr>
        <p:spPr>
          <a:xfrm>
            <a:off x="428625" y="3039052"/>
            <a:ext cx="428625" cy="428625"/>
          </a:xfrm>
          <a:prstGeom prst="rect">
            <a:avLst/>
          </a:prstGeom>
          <a:solidFill>
            <a:srgbClr val="1F4E78"/>
          </a:solidFill>
          <a:ln/>
        </p:spPr>
        <p:txBody>
          <a:bodyPr/>
          <a:lstStyle/>
          <a:p>
            <a:endParaRPr lang="en-US"/>
          </a:p>
        </p:txBody>
      </p:sp>
      <p:sp>
        <p:nvSpPr>
          <p:cNvPr id="11" name="Text 8"/>
          <p:cNvSpPr/>
          <p:nvPr/>
        </p:nvSpPr>
        <p:spPr>
          <a:xfrm>
            <a:off x="428625" y="3039052"/>
            <a:ext cx="428625" cy="428625"/>
          </a:xfrm>
          <a:prstGeom prst="rect">
            <a:avLst/>
          </a:prstGeom>
          <a:noFill/>
          <a:ln/>
        </p:spPr>
        <p:txBody>
          <a:bodyPr wrap="square" lIns="0" tIns="0" rIns="0" bIns="0" rtlCol="0" anchor="ctr">
            <a:spAutoFit/>
          </a:bodyPr>
          <a:lstStyle/>
          <a:p>
            <a:pPr marL="0" indent="0" algn="ctr">
              <a:lnSpc>
                <a:spcPts val="2200"/>
              </a:lnSpc>
              <a:buNone/>
            </a:pPr>
            <a:r>
              <a:rPr lang="en-US" sz="1602" b="1" dirty="0">
                <a:solidFill>
                  <a:srgbClr val="FFFFFF"/>
                </a:solidFill>
              </a:rPr>
              <a:t>5</a:t>
            </a:r>
            <a:endParaRPr lang="en-US" sz="1602" dirty="0"/>
          </a:p>
        </p:txBody>
      </p:sp>
      <p:sp>
        <p:nvSpPr>
          <p:cNvPr id="12" name="Text 9"/>
          <p:cNvSpPr/>
          <p:nvPr/>
        </p:nvSpPr>
        <p:spPr>
          <a:xfrm>
            <a:off x="1000125" y="3039052"/>
            <a:ext cx="7715250" cy="171450"/>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F4E78"/>
                </a:solidFill>
              </a:rPr>
              <a:t>Missing Valuation Documentation</a:t>
            </a:r>
            <a:endParaRPr lang="en-US" sz="987" dirty="0"/>
          </a:p>
        </p:txBody>
      </p:sp>
      <p:sp>
        <p:nvSpPr>
          <p:cNvPr id="13" name="Text 10"/>
          <p:cNvSpPr/>
          <p:nvPr/>
        </p:nvSpPr>
        <p:spPr>
          <a:xfrm>
            <a:off x="1000125" y="3267652"/>
            <a:ext cx="981038" cy="184666"/>
          </a:xfrm>
          <a:prstGeom prst="rect">
            <a:avLst/>
          </a:prstGeom>
          <a:noFill/>
          <a:ln/>
        </p:spPr>
        <p:txBody>
          <a:bodyPr wrap="none" lIns="0" tIns="0" rIns="0" bIns="0" rtlCol="0" anchor="t">
            <a:spAutoFit/>
          </a:bodyPr>
          <a:lstStyle/>
          <a:p>
            <a:pPr marL="0" indent="0" algn="l">
              <a:lnSpc>
                <a:spcPts val="1500"/>
              </a:lnSpc>
              <a:buNone/>
            </a:pPr>
            <a:r>
              <a:rPr lang="en-US" sz="1193" b="1" dirty="0">
                <a:solidFill>
                  <a:srgbClr val="E74C3C"/>
                </a:solidFill>
              </a:rPr>
              <a:t>Valuer Identity </a:t>
            </a:r>
            <a:endParaRPr lang="en-US" sz="1193" dirty="0"/>
          </a:p>
        </p:txBody>
      </p:sp>
      <p:sp>
        <p:nvSpPr>
          <p:cNvPr id="14" name="Text 11"/>
          <p:cNvSpPr/>
          <p:nvPr/>
        </p:nvSpPr>
        <p:spPr>
          <a:xfrm>
            <a:off x="1000125" y="3513386"/>
            <a:ext cx="7715250" cy="701539"/>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The EC $18.5M valuation is referenced in court documents but the written valuation report was not attached to court filings.  Although we do not have the valuation report, methodology, assumptions, our research has identified the most likely valuers as  James Buchanan &amp; Associates or Edwin Glasford Associates. We have made contact with them but they have not been wiling to provide a copy of the valuation. The valuation which was filed with the Court documents may have been destroyed in a fire at the Court a few years ago.</a:t>
            </a:r>
            <a:endParaRPr lang="en-US" sz="834" dirty="0"/>
          </a:p>
        </p:txBody>
      </p:sp>
      <p:sp>
        <p:nvSpPr>
          <p:cNvPr id="15" name="Shape 12"/>
          <p:cNvSpPr/>
          <p:nvPr/>
        </p:nvSpPr>
        <p:spPr>
          <a:xfrm>
            <a:off x="428625" y="4299198"/>
            <a:ext cx="8286750" cy="1109374"/>
          </a:xfrm>
          <a:prstGeom prst="rect">
            <a:avLst/>
          </a:prstGeom>
          <a:solidFill>
            <a:srgbClr val="F8F9FA"/>
          </a:solidFill>
          <a:ln/>
        </p:spPr>
        <p:txBody>
          <a:bodyPr/>
          <a:lstStyle/>
          <a:p>
            <a:endParaRPr lang="en-US"/>
          </a:p>
        </p:txBody>
      </p:sp>
      <p:sp>
        <p:nvSpPr>
          <p:cNvPr id="16" name="Shape 13"/>
          <p:cNvSpPr/>
          <p:nvPr/>
        </p:nvSpPr>
        <p:spPr>
          <a:xfrm>
            <a:off x="428625" y="4299198"/>
            <a:ext cx="8286750" cy="28575"/>
          </a:xfrm>
          <a:prstGeom prst="rect">
            <a:avLst/>
          </a:prstGeom>
          <a:solidFill>
            <a:srgbClr val="1F4E78"/>
          </a:solidFill>
          <a:ln/>
        </p:spPr>
        <p:txBody>
          <a:bodyPr/>
          <a:lstStyle/>
          <a:p>
            <a:endParaRPr lang="en-US"/>
          </a:p>
        </p:txBody>
      </p:sp>
      <p:sp>
        <p:nvSpPr>
          <p:cNvPr id="17" name="Text 14"/>
          <p:cNvSpPr/>
          <p:nvPr/>
        </p:nvSpPr>
        <p:spPr>
          <a:xfrm>
            <a:off x="607219" y="4442073"/>
            <a:ext cx="7929563" cy="175022"/>
          </a:xfrm>
          <a:prstGeom prst="rect">
            <a:avLst/>
          </a:prstGeom>
          <a:noFill/>
          <a:ln/>
        </p:spPr>
        <p:txBody>
          <a:bodyPr wrap="none" lIns="0" tIns="0" rIns="0" bIns="0" rtlCol="0" anchor="t">
            <a:spAutoFit/>
          </a:bodyPr>
          <a:lstStyle/>
          <a:p>
            <a:pPr marL="0" indent="0" algn="l">
              <a:lnSpc>
                <a:spcPts val="1200"/>
              </a:lnSpc>
              <a:buNone/>
            </a:pPr>
            <a:r>
              <a:rPr lang="en-US" sz="885" b="1" dirty="0">
                <a:solidFill>
                  <a:srgbClr val="1F4E78"/>
                </a:solidFill>
              </a:rPr>
              <a:t>Overall Assessment</a:t>
            </a:r>
            <a:endParaRPr lang="en-US" sz="885" dirty="0"/>
          </a:p>
        </p:txBody>
      </p:sp>
      <p:sp>
        <p:nvSpPr>
          <p:cNvPr id="18" name="Text 15"/>
          <p:cNvSpPr/>
          <p:nvPr/>
        </p:nvSpPr>
        <p:spPr>
          <a:xfrm>
            <a:off x="607219" y="4688532"/>
            <a:ext cx="7929563" cy="342466"/>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2C3E50"/>
                </a:solidFill>
              </a:rPr>
              <a:t>These five critical issues demonstrate a transaction structure that produced exceptional returns for SSB while resulting in severe losses for CLICO policyholders. The debt offset mechanism, government payment priority, and sale below valuation combined to reduce policyholder recovery to 21.4% of the original asset value. </a:t>
            </a:r>
            <a:endParaRPr lang="en-US" sz="83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3620</TotalTime>
  <Words>5550</Words>
  <Application>Microsoft Office PowerPoint</Application>
  <PresentationFormat>On-screen Show (16:9)</PresentationFormat>
  <Paragraphs>674</Paragraphs>
  <Slides>27</Slides>
  <Notes>27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27</vt:i4>
      </vt:variant>
    </vt:vector>
  </HeadingPairs>
  <TitlesOfParts>
    <vt:vector size="29"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cuthbert john</cp:lastModifiedBy>
  <cp:revision>3</cp:revision>
  <cp:lastPrinted>2026-03-15T17:01:17Z</cp:lastPrinted>
  <dcterms:created xsi:type="dcterms:W3CDTF">2025-11-16T16:38:50Z</dcterms:created>
  <dcterms:modified xsi:type="dcterms:W3CDTF">2026-03-22T16:03:11Z</dcterms:modified>
</cp:coreProperties>
</file>