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Types>
</file>

<file path=_rels/.rels><?xml version="1.0" encoding="UTF-8"?>
<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3" autoAdjust="0"/>
    <p:restoredTop sz="94711" autoAdjust="0"/>
  </p:normalViewPr>
  <p:slideViewPr>
    <p:cSldViewPr snapToGrid="0" snapToObjects="1">
      <p:cViewPr varScale="1">
        <p:scale>
          <a:sx n="84" d="100"/>
          <a:sy n="84" d="100"/>
        </p:scale>
        <p:origin x="127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41EB5C9-1307-BA42-ABA2-0BC069CD8E7F}" type="datetimeFigureOut">
              <a:rPr lang="en-US" smtClean="0"/>
              <a:t>4/5/2019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1EB5C9-1307-BA42-ABA2-0BC069CD8E7F}" type="datetimeFigureOut">
              <a:rPr lang="en-US" smtClean="0"/>
              <a:t>4/5/2019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4/5/2019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41EB5C9-1307-BA42-ABA2-0BC069CD8E7F}" type="datetimeFigureOut">
              <a:rPr lang="en-US" smtClean="0"/>
              <a:t>4/5/2019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41EB5C9-1307-BA42-ABA2-0BC069CD8E7F}" type="datetimeFigureOut">
              <a:rPr lang="en-US" smtClean="0"/>
              <a:t>4/5/2019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1EB5C9-1307-BA42-ABA2-0BC069CD8E7F}" type="datetimeFigureOut">
              <a:rPr lang="en-US" smtClean="0"/>
              <a:t>4/5/2019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4/5/2019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4/5/2019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4/5/2019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1EB5C9-1307-BA42-ABA2-0BC069CD8E7F}" type="datetimeFigureOut">
              <a:rPr lang="en-US" smtClean="0"/>
              <a:t>4/5/2019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1EB5C9-1307-BA42-ABA2-0BC069CD8E7F}" type="datetimeFigureOut">
              <a:rPr lang="en-US" smtClean="0"/>
              <a:t>4/5/2019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1EB5C9-1307-BA42-ABA2-0BC069CD8E7F}" type="datetimeFigureOut">
              <a:rPr lang="en-US" smtClean="0"/>
              <a:t>4/5/2019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p>
            <a:pPr lvl="0" marL="0" indent="0">
              <a:buNone/>
            </a:pPr>
            <a:r>
              <a:rPr/>
              <a:t>NALT</a:t>
            </a:r>
            <a:r>
              <a:rPr/>
              <a:t> </a:t>
            </a:r>
            <a:r>
              <a:rPr/>
              <a:t>Research</a:t>
            </a:r>
            <a:r>
              <a:rPr/>
              <a:t> </a:t>
            </a:r>
            <a:r>
              <a:rPr/>
              <a:t>Presentation</a:t>
            </a:r>
            <a:r>
              <a:rPr/>
              <a:t> </a:t>
            </a:r>
            <a:r>
              <a:rPr/>
              <a:t>Deck</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Non-Arm’s</a:t>
            </a:r>
            <a:r>
              <a:rPr/>
              <a:t> </a:t>
            </a:r>
            <a:r>
              <a:rPr/>
              <a:t>Length</a:t>
            </a:r>
            <a:r>
              <a:rPr/>
              <a:t> </a:t>
            </a:r>
            <a:r>
              <a:rPr/>
              <a:t>Transactions:</a:t>
            </a:r>
            <a:r>
              <a:rPr/>
              <a:t> </a:t>
            </a:r>
            <a:r>
              <a:rPr/>
              <a:t>The</a:t>
            </a:r>
            <a:r>
              <a:rPr/>
              <a:t> </a:t>
            </a:r>
            <a:r>
              <a:rPr/>
              <a:t>CLICO</a:t>
            </a:r>
            <a:r>
              <a:rPr/>
              <a:t> </a:t>
            </a:r>
            <a:r>
              <a:rPr/>
              <a:t>Collapse</a:t>
            </a:r>
            <a:r>
              <a:rPr/>
              <a:t> </a:t>
            </a:r>
            <a:r>
              <a:rPr/>
              <a:t>and</a:t>
            </a:r>
            <a:r>
              <a:rPr/>
              <a:t> </a:t>
            </a:r>
            <a:r>
              <a:rPr/>
              <a:t>a</a:t>
            </a:r>
            <a:r>
              <a:rPr/>
              <a:t> </a:t>
            </a:r>
            <a:r>
              <a:rPr/>
              <a:t>Blueprint</a:t>
            </a:r>
            <a:r>
              <a:rPr/>
              <a:t> </a:t>
            </a:r>
            <a:r>
              <a:rPr/>
              <a:t>for</a:t>
            </a:r>
            <a:r>
              <a:rPr/>
              <a:t> </a:t>
            </a:r>
            <a:r>
              <a:rPr/>
              <a:t>Reform</a:t>
            </a:r>
          </a:p>
        </p:txBody>
      </p:sp>
      <p:sp>
        <p:nvSpPr>
          <p:cNvPr id="3" name="Content Placeholder 2"/>
          <p:cNvSpPr>
            <a:spLocks noGrp="1"/>
          </p:cNvSpPr>
          <p:nvPr>
            <p:ph idx="1"/>
          </p:nvPr>
        </p:nvSpPr>
        <p:spPr/>
        <p:txBody>
          <a:bodyPr/>
          <a:lstStyle/>
          <a:p>
            <a:pPr lvl="0" marL="0" indent="0">
              <a:buNone/>
            </a:pPr>
            <a:r>
              <a:rPr b="1"/>
              <a:t>Presenter:</a:t>
            </a:r>
            <a:r>
              <a:rPr/>
              <a:t> [Your Name], Research Scientist &amp; Judicial Consultant</a:t>
            </a:r>
            <a:br/>
            <a:r>
              <a:rPr b="1"/>
              <a:t>Duration:</a:t>
            </a:r>
            <a:r>
              <a:rPr/>
              <a:t> 20 minutes + 10 minutes Q&amp;A</a:t>
            </a:r>
            <a:br/>
            <a:r>
              <a:rPr b="1"/>
              <a:t>Platform:</a:t>
            </a:r>
            <a:r>
              <a:rPr/>
              <a:t> https://naltresplat-ljdukbba.manus.space/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1:</a:t>
            </a:r>
            <a:r>
              <a:rPr/>
              <a:t> </a:t>
            </a:r>
            <a:r>
              <a:rPr/>
              <a:t>Title</a:t>
            </a:r>
            <a:r>
              <a:rPr/>
              <a:t> </a:t>
            </a:r>
            <a:r>
              <a:rPr/>
              <a:t>Slide</a:t>
            </a:r>
          </a:p>
        </p:txBody>
      </p:sp>
      <p:sp>
        <p:nvSpPr>
          <p:cNvPr id="3" name="Content Placeholder 2"/>
          <p:cNvSpPr>
            <a:spLocks noGrp="1"/>
          </p:cNvSpPr>
          <p:nvPr>
            <p:ph idx="1"/>
          </p:nvPr>
        </p:nvSpPr>
        <p:spPr/>
        <p:txBody>
          <a:bodyPr/>
          <a:lstStyle/>
          <a:p>
            <a:pPr lvl="0" marL="0" indent="0">
              <a:buNone/>
            </a:pPr>
            <a:r>
              <a:rPr b="1"/>
              <a:t>NON-ARM’S LENGTH TRANSACTIONS IN THE EASTERN CARIBBEAN</a:t>
            </a:r>
          </a:p>
          <a:p>
            <a:pPr lvl="0" marL="0" indent="0">
              <a:buNone/>
            </a:pPr>
            <a:r>
              <a:rPr b="1"/>
              <a:t>The CLICO Collapse and a Six-Point Legislative Reform Plan</a:t>
            </a:r>
          </a:p>
          <a:p>
            <a:pPr lvl="0" marL="0" indent="0">
              <a:buNone/>
            </a:pPr>
            <a:r>
              <a:rPr/>
              <a:t>Doctoral Research by [Your Name]</a:t>
            </a:r>
            <a:br/>
            <a:r>
              <a:rPr/>
              <a:t>Research Scientist &amp; Judicial Consultant</a:t>
            </a:r>
            <a:br/>
            <a:r>
              <a:rPr/>
              <a:t>NALT Research Institute</a:t>
            </a:r>
          </a:p>
          <a:p>
            <a:pPr lvl="0" marL="0" indent="0">
              <a:buNone/>
            </a:pPr>
            <a:r>
              <a:rPr i="1"/>
              <a:t>Presented to: [Target Institution/Person]</a:t>
            </a:r>
            <a:br/>
            <a:r>
              <a:rPr i="1"/>
              <a:t>Date: [Meeting Date]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2:</a:t>
            </a:r>
            <a:r>
              <a:rPr/>
              <a:t> </a:t>
            </a:r>
            <a:r>
              <a:rPr/>
              <a:t>The</a:t>
            </a:r>
            <a:r>
              <a:rPr/>
              <a:t> </a:t>
            </a:r>
            <a:r>
              <a:rPr/>
              <a:t>Human</a:t>
            </a:r>
            <a:r>
              <a:rPr/>
              <a:t> </a:t>
            </a:r>
            <a:r>
              <a:rPr/>
              <a:t>Cost</a:t>
            </a:r>
          </a:p>
        </p:txBody>
      </p:sp>
      <p:sp>
        <p:nvSpPr>
          <p:cNvPr id="3" name="Content Placeholder 2"/>
          <p:cNvSpPr>
            <a:spLocks noGrp="1"/>
          </p:cNvSpPr>
          <p:nvPr>
            <p:ph idx="1"/>
          </p:nvPr>
        </p:nvSpPr>
        <p:spPr/>
        <p:txBody>
          <a:bodyPr/>
          <a:lstStyle/>
          <a:p>
            <a:pPr lvl="0" marL="0" indent="0">
              <a:buNone/>
            </a:pPr>
            <a:r>
              <a:rPr b="1"/>
              <a:t>30,000 Policyholders Lost Their Life Savings</a:t>
            </a:r>
          </a:p>
          <a:p>
            <a:pPr lvl="0" marL="0" indent="0">
              <a:buNone/>
            </a:pPr>
            <a:r>
              <a:rPr/>
              <a:t>When Colonial Life Insurance Company (CLICO) collapsed in 2009, it was not just a corporate failure—it was a human tragedy. Retirees who had saved for decades were forced back to work in their seventies. Parents could not afford to send their children to university. Small business owners lost the capital they needed to keep their doors open.</a:t>
            </a:r>
          </a:p>
          <a:p>
            <a:pPr lvl="0" marL="0" indent="0">
              <a:buNone/>
            </a:pPr>
            <a:r>
              <a:rPr/>
              <a:t>This was the largest corporate failure in Caribbean history, affecting families across St. Kitts and Nevis, Antigua and Barbuda, Grenada, St. Lucia, and Dominica. The collapse eroded trust in financial institutions and demonstrated that governance failures in small jurisdictions can have devastating consequences for the most vulnerable.</a:t>
            </a:r>
          </a:p>
          <a:p>
            <a:pPr lvl="0" marL="0" indent="0">
              <a:buNone/>
            </a:pPr>
            <a:r>
              <a:rPr b="1"/>
              <a:t>Key Statistic:</a:t>
            </a:r>
            <a:r>
              <a:rPr/>
              <a:t> EC$30 million in assets were undervalued and sold to related parties during the judicial management process, directly reducing funds available to compensate policyholders.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3:</a:t>
            </a:r>
            <a:r>
              <a:rPr/>
              <a:t> </a:t>
            </a:r>
            <a:r>
              <a:rPr/>
              <a:t>The</a:t>
            </a:r>
            <a:r>
              <a:rPr/>
              <a:t> </a:t>
            </a:r>
            <a:r>
              <a:rPr/>
              <a:t>Research</a:t>
            </a:r>
            <a:r>
              <a:rPr/>
              <a:t> </a:t>
            </a:r>
            <a:r>
              <a:rPr/>
              <a:t>Question</a:t>
            </a:r>
          </a:p>
        </p:txBody>
      </p:sp>
      <p:sp>
        <p:nvSpPr>
          <p:cNvPr id="3" name="Content Placeholder 2"/>
          <p:cNvSpPr>
            <a:spLocks noGrp="1"/>
          </p:cNvSpPr>
          <p:nvPr>
            <p:ph idx="1"/>
          </p:nvPr>
        </p:nvSpPr>
        <p:spPr/>
        <p:txBody>
          <a:bodyPr/>
          <a:lstStyle/>
          <a:p>
            <a:pPr lvl="0" marL="0" indent="0">
              <a:buNone/>
            </a:pPr>
            <a:r>
              <a:rPr b="1"/>
              <a:t>Why Did CLICO Collapse?</a:t>
            </a:r>
          </a:p>
          <a:p>
            <a:pPr lvl="0" marL="0" indent="0">
              <a:buNone/>
            </a:pPr>
            <a:r>
              <a:rPr/>
              <a:t>The conventional narrative blamed market forces: the 2008 global financial crisis, overexposure to real estate, liquidity mismatches. But forensic analysis reveals a different story. CLICO collapsed because shadow directors—individuals exercising de facto control through family ties and political connections without legal accountability—systematically stripped assets through undervalued sales to related parties.</a:t>
            </a:r>
          </a:p>
          <a:p>
            <a:pPr lvl="0" marL="0" indent="0">
              <a:buNone/>
            </a:pPr>
            <a:r>
              <a:rPr b="1"/>
              <a:t>The Central Question:</a:t>
            </a:r>
            <a:r>
              <a:rPr/>
              <a:t> How do shadow directors exploit legal loopholes to loot institutions serving the vulnerable, and what legislative reforms can prevent this from happening again?</a:t>
            </a:r>
          </a:p>
          <a:p>
            <a:pPr lvl="0" marL="0" indent="0">
              <a:buNone/>
            </a:pPr>
            <a:r>
              <a:rPr b="1"/>
              <a:t>Research Methodology:</a:t>
            </a:r>
            <a:r>
              <a:rPr/>
              <a:t> - Forensic accounting reconstruction of asset sales - Comparative legal analysis of shadow director liability regimes - Interviews with judicial managers, regulators, and policymakers - Policy evaluation of OECD principles implementation in Commonwealth jurisdictions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4:</a:t>
            </a:r>
            <a:r>
              <a:rPr/>
              <a:t> </a:t>
            </a:r>
            <a:r>
              <a:rPr/>
              <a:t>The</a:t>
            </a:r>
            <a:r>
              <a:rPr/>
              <a:t> </a:t>
            </a:r>
            <a:r>
              <a:rPr/>
              <a:t>Smoking</a:t>
            </a:r>
            <a:r>
              <a:rPr/>
              <a:t> </a:t>
            </a:r>
            <a:r>
              <a:rPr/>
              <a:t>Gun</a:t>
            </a:r>
            <a:r>
              <a:rPr/>
              <a:t> </a:t>
            </a:r>
            <a:r>
              <a:rPr/>
              <a:t>Transaction</a:t>
            </a:r>
          </a:p>
        </p:txBody>
      </p:sp>
      <p:sp>
        <p:nvSpPr>
          <p:cNvPr id="3" name="Content Placeholder 2"/>
          <p:cNvSpPr>
            <a:spLocks noGrp="1"/>
          </p:cNvSpPr>
          <p:nvPr>
            <p:ph idx="1"/>
          </p:nvPr>
        </p:nvSpPr>
        <p:spPr/>
        <p:txBody>
          <a:bodyPr/>
          <a:lstStyle/>
          <a:p>
            <a:pPr lvl="0" marL="0" indent="0">
              <a:buNone/>
            </a:pPr>
            <a:r>
              <a:rPr b="1"/>
              <a:t>The Douglas Estate Sale: EC$31 Million Appraised, EC$16 Million Sold</a:t>
            </a:r>
          </a:p>
          <a:p>
            <a:pPr lvl="0" marL="0" indent="0">
              <a:buNone/>
            </a:pPr>
            <a:r>
              <a:rPr/>
              <a:t>In 2012, during the judicial management of CLICO’s assets, the Douglas Estate—a prime piece of commercial real estate in St. Kitts—was independently appraised at EC$31 million by a qualified valuator. Yet it was sold to the Government of St. Kitts and Nevis for just EC$16 million, a 48% discount.</a:t>
            </a:r>
          </a:p>
          <a:p>
            <a:pPr lvl="0" marL="0" indent="0">
              <a:buNone/>
            </a:pPr>
            <a:r>
              <a:rPr b="1"/>
              <a:t>Forensic Red Flags:</a:t>
            </a:r>
            <a:r>
              <a:rPr/>
              <a:t> - Round-number payment (exactly EC$16 million, no negotiation) - Missing competitive bidding (no public tender despite statutory requirements) - Suspicious timing (sale completed despite warnings from Court-appointed Judicial Manager) - Conflict of interest (buyer was the same government entity responsible for regulating the seller)</a:t>
            </a:r>
          </a:p>
          <a:p>
            <a:pPr lvl="0" marL="0" indent="0">
              <a:buNone/>
            </a:pPr>
            <a:r>
              <a:rPr b="1"/>
              <a:t>The Invisible Hand:</a:t>
            </a:r>
            <a:r>
              <a:rPr/>
              <a:t> The transaction was orchestrated by a shadow director who exercised informal control over both buyer and seller without triggering fiduciary duties under Caribbean corporate law.</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5:</a:t>
            </a:r>
            <a:r>
              <a:rPr/>
              <a:t> </a:t>
            </a:r>
            <a:r>
              <a:rPr/>
              <a:t>What</a:t>
            </a:r>
            <a:r>
              <a:rPr/>
              <a:t> </a:t>
            </a:r>
            <a:r>
              <a:rPr/>
              <a:t>Is</a:t>
            </a:r>
            <a:r>
              <a:rPr/>
              <a:t> </a:t>
            </a:r>
            <a:r>
              <a:rPr/>
              <a:t>a</a:t>
            </a:r>
            <a:r>
              <a:rPr/>
              <a:t> </a:t>
            </a:r>
            <a:r>
              <a:rPr/>
              <a:t>Shadow</a:t>
            </a:r>
            <a:r>
              <a:rPr/>
              <a:t> </a:t>
            </a:r>
            <a:r>
              <a:rPr/>
              <a:t>Director?</a:t>
            </a:r>
          </a:p>
        </p:txBody>
      </p:sp>
      <p:sp>
        <p:nvSpPr>
          <p:cNvPr id="3" name="Content Placeholder 2"/>
          <p:cNvSpPr>
            <a:spLocks noGrp="1"/>
          </p:cNvSpPr>
          <p:nvPr>
            <p:ph idx="1"/>
          </p:nvPr>
        </p:nvSpPr>
        <p:spPr/>
        <p:txBody>
          <a:bodyPr/>
          <a:lstStyle/>
          <a:p>
            <a:pPr lvl="0" marL="0" indent="0">
              <a:buNone/>
            </a:pPr>
            <a:r>
              <a:rPr b="1"/>
              <a:t>The Governance Equivalent of Dark Matter</a:t>
            </a:r>
          </a:p>
          <a:p>
            <a:pPr lvl="0" marL="0" indent="0">
              <a:buNone/>
            </a:pPr>
            <a:r>
              <a:rPr/>
              <a:t>A shadow director is an individual who exercises de facto control over a company through family ties, political connections, or informal agreements—without holding a formal title or board position. Because they are not legally recognized as directors, they face no fiduciary duties, no duty of care, no duty of loyalty, and no legal accountability for their decisions.</a:t>
            </a:r>
          </a:p>
          <a:p>
            <a:pPr lvl="0" marL="0" indent="0">
              <a:buNone/>
            </a:pPr>
            <a:r>
              <a:rPr b="1"/>
              <a:t>How Shadow Directors Operate:</a:t>
            </a:r>
            <a:r>
              <a:rPr/>
              <a:t> - Place family members or political appointees in formal director positions - Issue instructions through informal channels (phone calls, private meetings) - Exercise veto power over major transactions - Benefit from related-party transactions without disclosure</a:t>
            </a:r>
          </a:p>
          <a:p>
            <a:pPr lvl="0" marL="0" indent="0">
              <a:buNone/>
            </a:pPr>
            <a:r>
              <a:rPr b="1"/>
              <a:t>The Legal Loophole:</a:t>
            </a:r>
            <a:r>
              <a:rPr/>
              <a:t> Caribbean corporate law defines “director” narrowly, requiring formal appointment by shareholders or the board. Informal controllers fall outside this definition and can orchestrate asset-stripping with impunity.</a:t>
            </a:r>
          </a:p>
          <a:p>
            <a:pPr lvl="0" marL="0" indent="0">
              <a:buNone/>
            </a:pPr>
            <a:r>
              <a:rPr b="1"/>
              <a:t>Global Prevalence:</a:t>
            </a:r>
            <a:r>
              <a:rPr/>
              <a:t> Research has identified shadow director schemes in 47 Commonwealth jurisdictions, from microfinance institutions in India to pension funds in Africa to insurance companies in the Pacific.</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6:</a:t>
            </a:r>
            <a:r>
              <a:rPr/>
              <a:t> </a:t>
            </a:r>
            <a:r>
              <a:rPr/>
              <a:t>The</a:t>
            </a:r>
            <a:r>
              <a:rPr/>
              <a:t> </a:t>
            </a:r>
            <a:r>
              <a:rPr/>
              <a:t>Mechanism</a:t>
            </a:r>
            <a:r>
              <a:rPr/>
              <a:t> </a:t>
            </a:r>
            <a:r>
              <a:rPr/>
              <a:t>of</a:t>
            </a:r>
            <a:r>
              <a:rPr/>
              <a:t> </a:t>
            </a:r>
            <a:r>
              <a:rPr/>
              <a:t>Asset-Stripping</a:t>
            </a:r>
          </a:p>
        </p:txBody>
      </p:sp>
      <p:sp>
        <p:nvSpPr>
          <p:cNvPr id="3" name="Content Placeholder 2"/>
          <p:cNvSpPr>
            <a:spLocks noGrp="1"/>
          </p:cNvSpPr>
          <p:nvPr>
            <p:ph idx="1"/>
          </p:nvPr>
        </p:nvSpPr>
        <p:spPr/>
        <p:txBody>
          <a:bodyPr/>
          <a:lstStyle/>
          <a:p>
            <a:pPr lvl="0" marL="0" indent="0">
              <a:buNone/>
            </a:pPr>
            <a:r>
              <a:rPr b="1"/>
              <a:t>How Shadow Directors Loot Companies in Four Steps</a:t>
            </a:r>
          </a:p>
          <a:p>
            <a:pPr lvl="0" marL="0" indent="0">
              <a:buNone/>
            </a:pPr>
            <a:r>
              <a:rPr b="1"/>
              <a:t>Step One: Establish Informal Control.</a:t>
            </a:r>
            <a:r>
              <a:rPr/>
              <a:t> Place trusted associates in formal director positions while retaining de facto decision-making power through family ties or political connections.</a:t>
            </a:r>
          </a:p>
          <a:p>
            <a:pPr lvl="0" marL="0" indent="0">
              <a:buNone/>
            </a:pPr>
            <a:r>
              <a:rPr b="1"/>
              <a:t>Step Two: Identify Valuable Assets.</a:t>
            </a:r>
            <a:r>
              <a:rPr/>
              <a:t> Target assets that can be sold to related parties at below-market prices, such as real estate, intellectual property, or operating subsidiaries.</a:t>
            </a:r>
          </a:p>
          <a:p>
            <a:pPr lvl="0" marL="0" indent="0">
              <a:buNone/>
            </a:pPr>
            <a:r>
              <a:rPr b="1"/>
              <a:t>Step Three: Manufacture a Crisis.</a:t>
            </a:r>
            <a:r>
              <a:rPr/>
              <a:t> Create a liquidity shortage or regulatory pressure that justifies a “fire sale” of assets to “stabilize” the company.</a:t>
            </a:r>
          </a:p>
          <a:p>
            <a:pPr lvl="0" marL="0" indent="0">
              <a:buNone/>
            </a:pPr>
            <a:r>
              <a:rPr b="1"/>
              <a:t>Step Four: Execute the Transaction.</a:t>
            </a:r>
            <a:r>
              <a:rPr/>
              <a:t> Sell assets to related parties at discounted prices, using the “market value” defense to claim the sale was legitimate. Ensure that the formal directors approve the transaction to create a paper trail of compliance.</a:t>
            </a:r>
          </a:p>
          <a:p>
            <a:pPr lvl="0" marL="0" indent="0">
              <a:buNone/>
            </a:pPr>
            <a:r>
              <a:rPr b="1"/>
              <a:t>The Result:</a:t>
            </a:r>
            <a:r>
              <a:rPr/>
              <a:t> Assets flow out of the company to entities controlled by the shadow director, while creditors and minority shareholders are left with an empty shell.</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7:</a:t>
            </a:r>
            <a:r>
              <a:rPr/>
              <a:t> </a:t>
            </a:r>
            <a:r>
              <a:rPr/>
              <a:t>Why</a:t>
            </a:r>
            <a:r>
              <a:rPr/>
              <a:t> </a:t>
            </a:r>
            <a:r>
              <a:rPr/>
              <a:t>Existing</a:t>
            </a:r>
            <a:r>
              <a:rPr/>
              <a:t> </a:t>
            </a:r>
            <a:r>
              <a:rPr/>
              <a:t>Law</a:t>
            </a:r>
            <a:r>
              <a:rPr/>
              <a:t> </a:t>
            </a:r>
            <a:r>
              <a:rPr/>
              <a:t>Fails</a:t>
            </a:r>
          </a:p>
        </p:txBody>
      </p:sp>
      <p:sp>
        <p:nvSpPr>
          <p:cNvPr id="3" name="Content Placeholder 2"/>
          <p:cNvSpPr>
            <a:spLocks noGrp="1"/>
          </p:cNvSpPr>
          <p:nvPr>
            <p:ph idx="1"/>
          </p:nvPr>
        </p:nvSpPr>
        <p:spPr/>
        <p:txBody>
          <a:bodyPr/>
          <a:lstStyle/>
          <a:p>
            <a:pPr lvl="0" marL="0" indent="0">
              <a:buNone/>
            </a:pPr>
            <a:r>
              <a:rPr b="1"/>
              <a:t>Three Critical Gaps in Caribbean Corporate Governance</a:t>
            </a:r>
          </a:p>
          <a:p>
            <a:pPr lvl="0" marL="0" indent="0">
              <a:buNone/>
            </a:pPr>
            <a:r>
              <a:rPr b="1"/>
              <a:t>Gap One: Narrow Definition of “Related Party.”</a:t>
            </a:r>
            <a:r>
              <a:rPr/>
              <a:t> Caribbean corporate law defines related parties as blood relatives and formal shareholders only. It does not capture informal controllers who exercise power through political connections or nominee arrangements.</a:t>
            </a:r>
          </a:p>
          <a:p>
            <a:pPr lvl="0" marL="0" indent="0">
              <a:buNone/>
            </a:pPr>
            <a:r>
              <a:rPr b="1"/>
              <a:t>Gap Two: No Fiduciary Duties for Shadow Directors.</a:t>
            </a:r>
            <a:r>
              <a:rPr/>
              <a:t> Because shadow directors are not legally recognized as directors, they face no duty of care, no duty of loyalty, and no obligation to act in the best interests of the company or its stakeholders.</a:t>
            </a:r>
          </a:p>
          <a:p>
            <a:pPr lvl="0" marL="0" indent="0">
              <a:buNone/>
            </a:pPr>
            <a:r>
              <a:rPr b="1"/>
              <a:t>Gap Three: Regulatory Capture.</a:t>
            </a:r>
            <a:r>
              <a:rPr/>
              <a:t> Financial regulators lack statutory independence and face political pressure to approve transactions that benefit shadow directors. In the CLICO case, the regulator was the same government entity that purchased undervalued assets, creating an obvious conflict of interest.</a:t>
            </a:r>
          </a:p>
          <a:p>
            <a:pPr lvl="0" marL="0" indent="0">
              <a:buNone/>
            </a:pPr>
            <a:r>
              <a:rPr b="1"/>
              <a:t>The Consequence:</a:t>
            </a:r>
            <a:r>
              <a:rPr/>
              <a:t> Shadow directors can orchestrate asset-stripping while technically complying with the law, because the law is blind to informal control structures.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8:</a:t>
            </a:r>
            <a:r>
              <a:rPr/>
              <a:t> </a:t>
            </a:r>
            <a:r>
              <a:rPr/>
              <a:t>The</a:t>
            </a:r>
            <a:r>
              <a:rPr/>
              <a:t> </a:t>
            </a:r>
            <a:r>
              <a:rPr/>
              <a:t>Global</a:t>
            </a:r>
            <a:r>
              <a:rPr/>
              <a:t> </a:t>
            </a:r>
            <a:r>
              <a:rPr/>
              <a:t>Scale</a:t>
            </a:r>
            <a:r>
              <a:rPr/>
              <a:t> </a:t>
            </a:r>
            <a:r>
              <a:rPr/>
              <a:t>of</a:t>
            </a:r>
            <a:r>
              <a:rPr/>
              <a:t> </a:t>
            </a:r>
            <a:r>
              <a:rPr/>
              <a:t>the</a:t>
            </a:r>
            <a:r>
              <a:rPr/>
              <a:t> </a:t>
            </a:r>
            <a:r>
              <a:rPr/>
              <a:t>Problem</a:t>
            </a:r>
          </a:p>
        </p:txBody>
      </p:sp>
      <p:sp>
        <p:nvSpPr>
          <p:cNvPr id="3" name="Content Placeholder 2"/>
          <p:cNvSpPr>
            <a:spLocks noGrp="1"/>
          </p:cNvSpPr>
          <p:nvPr>
            <p:ph idx="1"/>
          </p:nvPr>
        </p:nvSpPr>
        <p:spPr/>
        <p:txBody>
          <a:bodyPr/>
          <a:lstStyle/>
          <a:p>
            <a:pPr lvl="0" marL="0" indent="0">
              <a:buNone/>
            </a:pPr>
            <a:r>
              <a:rPr b="1"/>
              <a:t>$1.3 Trillion Annual Cost to Emerging Economies</a:t>
            </a:r>
          </a:p>
          <a:p>
            <a:pPr lvl="0" marL="0" indent="0">
              <a:buNone/>
            </a:pPr>
            <a:r>
              <a:rPr/>
              <a:t>The CLICO case is not an isolated incident. The World Bank estimates that related-party transactions cost emerging economies $1.3 trillion annually in lost tax revenue and investor confidence. These transactions take many forms—asset tunneling, transfer pricing, self-dealing, dividend stripping—but they all exploit the same governance failure: the inability of legal systems to capture informal control.</a:t>
            </a:r>
          </a:p>
          <a:p>
            <a:pPr lvl="0" marL="0" indent="0">
              <a:buNone/>
            </a:pPr>
            <a:r>
              <a:rPr b="1"/>
              <a:t>Parallel Cases Identified:</a:t>
            </a:r>
            <a:r>
              <a:rPr/>
              <a:t> - </a:t>
            </a:r>
            <a:r>
              <a:rPr b="1"/>
              <a:t>India:</a:t>
            </a:r>
            <a:r>
              <a:rPr/>
              <a:t> Microfinance institutions looted by shadow directors with political connections - </a:t>
            </a:r>
            <a:r>
              <a:rPr b="1"/>
              <a:t>Africa:</a:t>
            </a:r>
            <a:r>
              <a:rPr/>
              <a:t> Pension funds stripped through undervalued real estate sales - </a:t>
            </a:r>
            <a:r>
              <a:rPr b="1"/>
              <a:t>Latin America:</a:t>
            </a:r>
            <a:r>
              <a:rPr/>
              <a:t> State-owned enterprises sold to related parties at fire-sale prices - </a:t>
            </a:r>
            <a:r>
              <a:rPr b="1"/>
              <a:t>Pacific Islands:</a:t>
            </a:r>
            <a:r>
              <a:rPr/>
              <a:t> Insurance companies collapsed after asset transfers to family-controlled entities</a:t>
            </a:r>
          </a:p>
          <a:p>
            <a:pPr lvl="0" marL="0" indent="0">
              <a:buNone/>
            </a:pPr>
            <a:r>
              <a:rPr b="1"/>
              <a:t>The Common Thread:</a:t>
            </a:r>
            <a:r>
              <a:rPr/>
              <a:t> All of these cases occurred in Commonwealth jurisdictions that inherited corporate law frameworks from the UK but failed to update them to address shadow director liability.</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9:</a:t>
            </a:r>
            <a:r>
              <a:rPr/>
              <a:t> </a:t>
            </a:r>
            <a:r>
              <a:rPr/>
              <a:t>The</a:t>
            </a:r>
            <a:r>
              <a:rPr/>
              <a:t> </a:t>
            </a:r>
            <a:r>
              <a:rPr/>
              <a:t>Six-Point</a:t>
            </a:r>
            <a:r>
              <a:rPr/>
              <a:t> </a:t>
            </a:r>
            <a:r>
              <a:rPr/>
              <a:t>Reform</a:t>
            </a:r>
            <a:r>
              <a:rPr/>
              <a:t> </a:t>
            </a:r>
            <a:r>
              <a:rPr/>
              <a:t>Plan</a:t>
            </a:r>
            <a:r>
              <a:rPr/>
              <a:t> </a:t>
            </a:r>
            <a:r>
              <a:rPr/>
              <a:t>(Overview)</a:t>
            </a:r>
          </a:p>
        </p:txBody>
      </p:sp>
      <p:sp>
        <p:nvSpPr>
          <p:cNvPr id="3" name="Content Placeholder 2"/>
          <p:cNvSpPr>
            <a:spLocks noGrp="1"/>
          </p:cNvSpPr>
          <p:nvPr>
            <p:ph idx="1"/>
          </p:nvPr>
        </p:nvSpPr>
        <p:spPr/>
        <p:txBody>
          <a:bodyPr/>
          <a:lstStyle/>
          <a:p>
            <a:pPr lvl="0" marL="0" indent="0">
              <a:buNone/>
            </a:pPr>
            <a:r>
              <a:rPr b="1"/>
              <a:t>A Legislative Blueprint for Commonwealth Caribbean Jurisdictions</a:t>
            </a:r>
          </a:p>
          <a:p>
            <a:pPr lvl="0" marL="0" indent="0">
              <a:buNone/>
            </a:pPr>
            <a:r>
              <a:rPr/>
              <a:t>This research proposes a comprehensive legislative framework that addresses the governance failures enabling shadow director asset-stripping. The six reforms are drafted as model legislation compatible with existing Commonwealth corporate law, insurance regulation, and insolvency frameworks.</a:t>
            </a:r>
          </a:p>
          <a:p>
            <a:pPr lvl="0" marL="0" indent="0">
              <a:buNone/>
            </a:pPr>
            <a:r>
              <a:rPr b="1"/>
              <a:t>Reform One:</a:t>
            </a:r>
            <a:r>
              <a:rPr/>
              <a:t> Codify Shadow Director Liability</a:t>
            </a:r>
            <a:br/>
            <a:r>
              <a:rPr b="1"/>
              <a:t>Reform Two:</a:t>
            </a:r>
            <a:r>
              <a:rPr/>
              <a:t> Mandate Independent Valuations</a:t>
            </a:r>
            <a:br/>
            <a:r>
              <a:rPr b="1"/>
              <a:t>Reform Three:</a:t>
            </a:r>
            <a:r>
              <a:rPr/>
              <a:t> Insulate Regulators from Political Interference</a:t>
            </a:r>
            <a:br/>
            <a:r>
              <a:rPr b="1"/>
              <a:t>Reform Four:</a:t>
            </a:r>
            <a:r>
              <a:rPr/>
              <a:t> Strengthen Insolvency Frameworks</a:t>
            </a:r>
            <a:br/>
            <a:r>
              <a:rPr b="1"/>
              <a:t>Reform Five:</a:t>
            </a:r>
            <a:r>
              <a:rPr/>
              <a:t> Public Sector Integrity Standards</a:t>
            </a:r>
            <a:br/>
            <a:r>
              <a:rPr b="1"/>
              <a:t>Reform Six:</a:t>
            </a:r>
            <a:r>
              <a:rPr/>
              <a:t> Whistleblower Protections</a:t>
            </a:r>
          </a:p>
          <a:p>
            <a:pPr lvl="0" marL="0" indent="0">
              <a:buNone/>
            </a:pPr>
            <a:r>
              <a:rPr/>
              <a:t>Each reform is supported by comparative analysis of international best practices, political economy analysis of implementation challenges, and stakeholder engagement strategies to overcome resistance from vested interests.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10:</a:t>
            </a:r>
            <a:r>
              <a:rPr/>
              <a:t> </a:t>
            </a:r>
            <a:r>
              <a:rPr/>
              <a:t>Reform</a:t>
            </a:r>
            <a:r>
              <a:rPr/>
              <a:t> </a:t>
            </a:r>
            <a:r>
              <a:rPr/>
              <a:t>One</a:t>
            </a:r>
            <a:r>
              <a:rPr/>
              <a:t> </a:t>
            </a:r>
            <a:r>
              <a:rPr/>
              <a:t>–</a:t>
            </a:r>
            <a:r>
              <a:rPr/>
              <a:t> </a:t>
            </a:r>
            <a:r>
              <a:rPr/>
              <a:t>Codify</a:t>
            </a:r>
            <a:r>
              <a:rPr/>
              <a:t> </a:t>
            </a:r>
            <a:r>
              <a:rPr/>
              <a:t>Shadow</a:t>
            </a:r>
            <a:r>
              <a:rPr/>
              <a:t> </a:t>
            </a:r>
            <a:r>
              <a:rPr/>
              <a:t>Director</a:t>
            </a:r>
            <a:r>
              <a:rPr/>
              <a:t> </a:t>
            </a:r>
            <a:r>
              <a:rPr/>
              <a:t>Liability</a:t>
            </a:r>
          </a:p>
        </p:txBody>
      </p:sp>
      <p:sp>
        <p:nvSpPr>
          <p:cNvPr id="3" name="Content Placeholder 2"/>
          <p:cNvSpPr>
            <a:spLocks noGrp="1"/>
          </p:cNvSpPr>
          <p:nvPr>
            <p:ph idx="1"/>
          </p:nvPr>
        </p:nvSpPr>
        <p:spPr/>
        <p:txBody>
          <a:bodyPr/>
          <a:lstStyle/>
          <a:p>
            <a:pPr lvl="0" marL="0" indent="0">
              <a:buNone/>
            </a:pPr>
            <a:r>
              <a:rPr b="1"/>
              <a:t>Expand the Definition of “Director” to Include Informal Controllers</a:t>
            </a:r>
          </a:p>
          <a:p>
            <a:pPr lvl="0" marL="0" indent="0">
              <a:buNone/>
            </a:pPr>
            <a:r>
              <a:rPr b="1"/>
              <a:t>The Problem:</a:t>
            </a:r>
            <a:r>
              <a:rPr/>
              <a:t> Caribbean corporate law defines “director” as someone formally appointed by shareholders or the board. Informal controllers who exercise de facto power fall outside this definition and face no fiduciary duties.</a:t>
            </a:r>
          </a:p>
          <a:p>
            <a:pPr lvl="0" marL="0" indent="0">
              <a:buNone/>
            </a:pPr>
            <a:r>
              <a:rPr b="1"/>
              <a:t>The Solution:</a:t>
            </a:r>
            <a:r>
              <a:rPr/>
              <a:t> Adopt the UK Companies Act 2006 definition of “shadow director” as “a person in accordance with whose directions or instructions the directors of the company are accustomed to act.” Impose the same fiduciary duties on shadow directors as on formal board members: duty of care, duty of loyalty, duty to act in good faith, and duty to avoid conflicts of interest.</a:t>
            </a:r>
          </a:p>
          <a:p>
            <a:pPr lvl="0" marL="0" indent="0">
              <a:buNone/>
            </a:pPr>
            <a:r>
              <a:rPr b="1"/>
              <a:t>Implementation:</a:t>
            </a:r>
            <a:r>
              <a:rPr/>
              <a:t> Amend the Companies Act to include shadow director definition and extend fiduciary duty provisions to cover informal controllers. Create a rebuttable presumption that individuals who regularly instruct formal directors are shadow directors, shifting the burden of proof to the alleged controller.</a:t>
            </a:r>
          </a:p>
          <a:p>
            <a:pPr lvl="0" marL="0" indent="0">
              <a:buNone/>
            </a:pPr>
            <a:r>
              <a:rPr b="1"/>
              <a:t>Impact:</a:t>
            </a:r>
            <a:r>
              <a:rPr/>
              <a:t> Closes the loophole that allowed CLICO’s informal controllers to orchestrate asset sales without legal accountability. Ensures that anyone exercising real power over a company faces real legal consequences for breaching fiduciary duties.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11:</a:t>
            </a:r>
            <a:r>
              <a:rPr/>
              <a:t> </a:t>
            </a:r>
            <a:r>
              <a:rPr/>
              <a:t>Reform</a:t>
            </a:r>
            <a:r>
              <a:rPr/>
              <a:t> </a:t>
            </a:r>
            <a:r>
              <a:rPr/>
              <a:t>Two</a:t>
            </a:r>
            <a:r>
              <a:rPr/>
              <a:t> </a:t>
            </a:r>
            <a:r>
              <a:rPr/>
              <a:t>–</a:t>
            </a:r>
            <a:r>
              <a:rPr/>
              <a:t> </a:t>
            </a:r>
            <a:r>
              <a:rPr/>
              <a:t>Mandate</a:t>
            </a:r>
            <a:r>
              <a:rPr/>
              <a:t> </a:t>
            </a:r>
            <a:r>
              <a:rPr/>
              <a:t>Independent</a:t>
            </a:r>
            <a:r>
              <a:rPr/>
              <a:t> </a:t>
            </a:r>
            <a:r>
              <a:rPr/>
              <a:t>Valuations</a:t>
            </a:r>
          </a:p>
        </p:txBody>
      </p:sp>
      <p:sp>
        <p:nvSpPr>
          <p:cNvPr id="3" name="Content Placeholder 2"/>
          <p:cNvSpPr>
            <a:spLocks noGrp="1"/>
          </p:cNvSpPr>
          <p:nvPr>
            <p:ph idx="1"/>
          </p:nvPr>
        </p:nvSpPr>
        <p:spPr/>
        <p:txBody>
          <a:bodyPr/>
          <a:lstStyle/>
          <a:p>
            <a:pPr lvl="0" marL="0" indent="0">
              <a:buNone/>
            </a:pPr>
            <a:r>
              <a:rPr b="1"/>
              <a:t>Require Independent Appraisal for All Asset Sales Above a Threshold</a:t>
            </a:r>
          </a:p>
          <a:p>
            <a:pPr lvl="0" marL="0" indent="0">
              <a:buNone/>
            </a:pPr>
            <a:r>
              <a:rPr b="1"/>
              <a:t>The Problem:</a:t>
            </a:r>
            <a:r>
              <a:rPr/>
              <a:t> In the CLICO case, the government buyer disputed the independent appraisal and claimed the Douglas Estate was worth only EC$16 million, despite the EC$31 million valuation. Because Caribbean law does not mandate independent valuations, the “market value” defense was weaponized to justify a fire sale.</a:t>
            </a:r>
          </a:p>
          <a:p>
            <a:pPr lvl="0" marL="0" indent="0">
              <a:buNone/>
            </a:pPr>
            <a:r>
              <a:rPr b="1"/>
              <a:t>The Solution:</a:t>
            </a:r>
            <a:r>
              <a:rPr/>
              <a:t> Require all asset sales above a threshold (e.g., EC$1 million) to undergo independent appraisal by a qualified valuator with public disclosure of the valuation report. Create a professional certification regime for valuators and impose criminal penalties for false or misleading appraisals.</a:t>
            </a:r>
          </a:p>
          <a:p>
            <a:pPr lvl="0" marL="0" indent="0">
              <a:buNone/>
            </a:pPr>
            <a:r>
              <a:rPr b="1"/>
              <a:t>Implementation:</a:t>
            </a:r>
            <a:r>
              <a:rPr/>
              <a:t> Amend the Insolvency Act to require judicial managers to obtain independent valuations before selling assets. Amend the Companies Act to require board approval of any sale that deviates by more than 10% from the independent valuation, with disclosure to shareholders and regulators.</a:t>
            </a:r>
          </a:p>
          <a:p>
            <a:pPr lvl="0" marL="0" indent="0">
              <a:buNone/>
            </a:pPr>
            <a:r>
              <a:rPr b="1"/>
              <a:t>Impact:</a:t>
            </a:r>
            <a:r>
              <a:rPr/>
              <a:t> Prevents the “market value” defense from being used to justify undervalued sales to related parties. Creates a public record that forensic accountants and regulators can use to identify suspicious transactions.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12:</a:t>
            </a:r>
            <a:r>
              <a:rPr/>
              <a:t> </a:t>
            </a:r>
            <a:r>
              <a:rPr/>
              <a:t>Reforms</a:t>
            </a:r>
            <a:r>
              <a:rPr/>
              <a:t> </a:t>
            </a:r>
            <a:r>
              <a:rPr/>
              <a:t>Three</a:t>
            </a:r>
            <a:r>
              <a:rPr/>
              <a:t> </a:t>
            </a:r>
            <a:r>
              <a:rPr/>
              <a:t>&amp;</a:t>
            </a:r>
            <a:r>
              <a:rPr/>
              <a:t> </a:t>
            </a:r>
            <a:r>
              <a:rPr/>
              <a:t>Four</a:t>
            </a:r>
            <a:r>
              <a:rPr/>
              <a:t> </a:t>
            </a:r>
            <a:r>
              <a:rPr/>
              <a:t>–</a:t>
            </a:r>
            <a:r>
              <a:rPr/>
              <a:t> </a:t>
            </a:r>
            <a:r>
              <a:rPr/>
              <a:t>Regulatory</a:t>
            </a:r>
            <a:r>
              <a:rPr/>
              <a:t> </a:t>
            </a:r>
            <a:r>
              <a:rPr/>
              <a:t>Independence</a:t>
            </a:r>
            <a:r>
              <a:rPr/>
              <a:t> </a:t>
            </a:r>
            <a:r>
              <a:rPr/>
              <a:t>and</a:t>
            </a:r>
            <a:r>
              <a:rPr/>
              <a:t> </a:t>
            </a:r>
            <a:r>
              <a:rPr/>
              <a:t>Insolvency</a:t>
            </a:r>
            <a:r>
              <a:rPr/>
              <a:t> </a:t>
            </a:r>
            <a:r>
              <a:rPr/>
              <a:t>Modernization</a:t>
            </a:r>
          </a:p>
        </p:txBody>
      </p:sp>
      <p:sp>
        <p:nvSpPr>
          <p:cNvPr id="3" name="Content Placeholder 2"/>
          <p:cNvSpPr>
            <a:spLocks noGrp="1"/>
          </p:cNvSpPr>
          <p:nvPr>
            <p:ph idx="1"/>
          </p:nvPr>
        </p:nvSpPr>
        <p:spPr/>
        <p:txBody>
          <a:bodyPr/>
          <a:lstStyle/>
          <a:p>
            <a:pPr lvl="0" marL="0" indent="0">
              <a:buNone/>
            </a:pPr>
            <a:r>
              <a:rPr b="1"/>
              <a:t>Insulate Regulators and Empower Judicial Managers</a:t>
            </a:r>
          </a:p>
          <a:p>
            <a:pPr lvl="0" marL="0" indent="0">
              <a:buNone/>
            </a:pPr>
            <a:r>
              <a:rPr b="1"/>
              <a:t>Reform Three: Regulatory Independence</a:t>
            </a:r>
          </a:p>
          <a:p>
            <a:pPr lvl="0" marL="0" indent="0">
              <a:buNone/>
            </a:pPr>
            <a:r>
              <a:rPr b="1"/>
              <a:t>The Problem:</a:t>
            </a:r>
            <a:r>
              <a:rPr/>
              <a:t> In the CLICO case, the financial regulator was the same government entity that purchased undervalued assets, creating regulatory capture.</a:t>
            </a:r>
          </a:p>
          <a:p>
            <a:pPr lvl="0" marL="0" indent="0">
              <a:buNone/>
            </a:pPr>
            <a:r>
              <a:rPr b="1"/>
              <a:t>The Solution:</a:t>
            </a:r>
            <a:r>
              <a:rPr/>
              <a:t> Establish statutory independence for financial regulators with fixed terms, protected budgets, and whistleblower channels. Adopt OECD Principles of Corporate Governance standards for regulatory independence.</a:t>
            </a:r>
          </a:p>
          <a:p>
            <a:pPr lvl="0" marL="0" indent="0">
              <a:buNone/>
            </a:pPr>
            <a:r>
              <a:rPr b="1"/>
              <a:t>Impact:</a:t>
            </a:r>
            <a:r>
              <a:rPr/>
              <a:t> Ensures that regulators can resist political pressure to approve transactions that benefit shadow directors.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marL="0" indent="0">
              <a:buNone/>
            </a:pPr>
            <a:r>
              <a:rPr b="1"/>
              <a:t>Reform Four: Insolvency Modernization</a:t>
            </a:r>
          </a:p>
          <a:p>
            <a:pPr lvl="0" marL="0" indent="0">
              <a:buNone/>
            </a:pPr>
            <a:r>
              <a:rPr b="1"/>
              <a:t>The Problem:</a:t>
            </a:r>
            <a:r>
              <a:rPr/>
              <a:t> Caribbean insolvency law prioritizes political expediency over stakeholder recovery and lacks clawback provisions for undervalued transactions.</a:t>
            </a:r>
          </a:p>
          <a:p>
            <a:pPr lvl="0" marL="0" indent="0">
              <a:buNone/>
            </a:pPr>
            <a:r>
              <a:rPr b="1"/>
              <a:t>The Solution:</a:t>
            </a:r>
            <a:r>
              <a:rPr/>
              <a:t> Update bankruptcy laws to include clawback provisions for transactions completed within three years of insolvency. Empower judicial managers to reverse asset-stripping and recover funds for creditors. Align with UNCITRAL Model Law on Cross-Border Insolvency.</a:t>
            </a:r>
          </a:p>
          <a:p>
            <a:pPr lvl="0" marL="0" indent="0">
              <a:buNone/>
            </a:pPr>
            <a:r>
              <a:rPr b="1"/>
              <a:t>Impact:</a:t>
            </a:r>
            <a:r>
              <a:rPr/>
              <a:t> Gives judicial managers the legal tools to undo shadow director asset-stripping and maximize creditor recovery.</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13:</a:t>
            </a:r>
            <a:r>
              <a:rPr/>
              <a:t> </a:t>
            </a:r>
            <a:r>
              <a:rPr/>
              <a:t>Reforms</a:t>
            </a:r>
            <a:r>
              <a:rPr/>
              <a:t> </a:t>
            </a:r>
            <a:r>
              <a:rPr/>
              <a:t>Five</a:t>
            </a:r>
            <a:r>
              <a:rPr/>
              <a:t> </a:t>
            </a:r>
            <a:r>
              <a:rPr/>
              <a:t>&amp;</a:t>
            </a:r>
            <a:r>
              <a:rPr/>
              <a:t> </a:t>
            </a:r>
            <a:r>
              <a:rPr/>
              <a:t>Six</a:t>
            </a:r>
            <a:r>
              <a:rPr/>
              <a:t> </a:t>
            </a:r>
            <a:r>
              <a:rPr/>
              <a:t>–</a:t>
            </a:r>
            <a:r>
              <a:rPr/>
              <a:t> </a:t>
            </a:r>
            <a:r>
              <a:rPr/>
              <a:t>Public</a:t>
            </a:r>
            <a:r>
              <a:rPr/>
              <a:t> </a:t>
            </a:r>
            <a:r>
              <a:rPr/>
              <a:t>Sector</a:t>
            </a:r>
            <a:r>
              <a:rPr/>
              <a:t> </a:t>
            </a:r>
            <a:r>
              <a:rPr/>
              <a:t>Integrity</a:t>
            </a:r>
            <a:r>
              <a:rPr/>
              <a:t> </a:t>
            </a:r>
            <a:r>
              <a:rPr/>
              <a:t>and</a:t>
            </a:r>
            <a:r>
              <a:rPr/>
              <a:t> </a:t>
            </a:r>
            <a:r>
              <a:rPr/>
              <a:t>Whistleblower</a:t>
            </a:r>
            <a:r>
              <a:rPr/>
              <a:t> </a:t>
            </a:r>
            <a:r>
              <a:rPr/>
              <a:t>Protections</a:t>
            </a:r>
          </a:p>
        </p:txBody>
      </p:sp>
      <p:sp>
        <p:nvSpPr>
          <p:cNvPr id="3" name="Content Placeholder 2"/>
          <p:cNvSpPr>
            <a:spLocks noGrp="1"/>
          </p:cNvSpPr>
          <p:nvPr>
            <p:ph idx="1"/>
          </p:nvPr>
        </p:nvSpPr>
        <p:spPr/>
        <p:txBody>
          <a:bodyPr/>
          <a:lstStyle/>
          <a:p>
            <a:pPr lvl="0" marL="0" indent="0">
              <a:buNone/>
            </a:pPr>
            <a:r>
              <a:rPr b="1"/>
              <a:t>Close the Government Conflict-of-Interest Loophole</a:t>
            </a:r>
          </a:p>
          <a:p>
            <a:pPr lvl="0" marL="0" indent="0">
              <a:buNone/>
            </a:pPr>
            <a:r>
              <a:rPr b="1"/>
              <a:t>Reform Five: Public Sector Integrity Standards</a:t>
            </a:r>
          </a:p>
          <a:p>
            <a:pPr lvl="0" marL="0" indent="0">
              <a:buNone/>
            </a:pPr>
            <a:r>
              <a:rPr b="1"/>
              <a:t>The Problem:</a:t>
            </a:r>
            <a:r>
              <a:rPr/>
              <a:t> Government officials involved in purchasing assets from insolvent entities face no conflict-of-interest disclosure requirements.</a:t>
            </a:r>
          </a:p>
          <a:p>
            <a:pPr lvl="0" marL="0" indent="0">
              <a:buNone/>
            </a:pPr>
            <a:r>
              <a:rPr b="1"/>
              <a:t>The Solution:</a:t>
            </a:r>
            <a:r>
              <a:rPr/>
              <a:t> Mandate disclosure for all government asset purchases from insolvent entities, with criminal penalties for non-compliance. Require competitive bidding and independent oversight by the auditor general.</a:t>
            </a:r>
          </a:p>
          <a:p>
            <a:pPr lvl="0" marL="0" indent="0">
              <a:buNone/>
            </a:pPr>
            <a:r>
              <a:rPr b="1"/>
              <a:t>Impact:</a:t>
            </a:r>
            <a:r>
              <a:rPr/>
              <a:t> Addresses the dual role of government as buyer and regulator in the CLICO case.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marL="0" indent="0">
              <a:buNone/>
            </a:pPr>
            <a:r>
              <a:rPr b="1"/>
              <a:t>Reform Six: Whistleblower Protections</a:t>
            </a:r>
          </a:p>
          <a:p>
            <a:pPr lvl="0" marL="0" indent="0">
              <a:buNone/>
            </a:pPr>
            <a:r>
              <a:rPr b="1"/>
              <a:t>The Problem:</a:t>
            </a:r>
            <a:r>
              <a:rPr/>
              <a:t> Employees who witness related-party transactions face retaliation if they report misconduct.</a:t>
            </a:r>
          </a:p>
          <a:p>
            <a:pPr lvl="0" marL="0" indent="0">
              <a:buNone/>
            </a:pPr>
            <a:r>
              <a:rPr b="1"/>
              <a:t>The Solution:</a:t>
            </a:r>
            <a:r>
              <a:rPr/>
              <a:t> Create legal safe harbors and financial incentives for whistleblowers, modeled on the U.S. False Claims Act. Protect from retaliation and provide a percentage of recovered funds as a reward.</a:t>
            </a:r>
          </a:p>
          <a:p>
            <a:pPr lvl="0" marL="0" indent="0">
              <a:buNone/>
            </a:pPr>
            <a:r>
              <a:rPr b="1"/>
              <a:t>Impact:</a:t>
            </a:r>
            <a:r>
              <a:rPr/>
              <a:t> Encourages internal reporting before asset-stripping reaches catastrophic levels.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14:</a:t>
            </a:r>
            <a:r>
              <a:rPr/>
              <a:t> </a:t>
            </a:r>
            <a:r>
              <a:rPr/>
              <a:t>Existing</a:t>
            </a:r>
            <a:r>
              <a:rPr/>
              <a:t> </a:t>
            </a:r>
            <a:r>
              <a:rPr/>
              <a:t>Traction</a:t>
            </a:r>
            <a:r>
              <a:rPr/>
              <a:t> </a:t>
            </a:r>
            <a:r>
              <a:rPr/>
              <a:t>and</a:t>
            </a:r>
            <a:r>
              <a:rPr/>
              <a:t> </a:t>
            </a:r>
            <a:r>
              <a:rPr/>
              <a:t>Platform</a:t>
            </a:r>
          </a:p>
        </p:txBody>
      </p:sp>
      <p:sp>
        <p:nvSpPr>
          <p:cNvPr id="3" name="Content Placeholder 2"/>
          <p:cNvSpPr>
            <a:spLocks noGrp="1"/>
          </p:cNvSpPr>
          <p:nvPr>
            <p:ph idx="1"/>
          </p:nvPr>
        </p:nvSpPr>
        <p:spPr/>
        <p:txBody>
          <a:bodyPr/>
          <a:lstStyle/>
          <a:p>
            <a:pPr lvl="0" marL="0" indent="0">
              <a:buNone/>
            </a:pPr>
            <a:r>
              <a:rPr b="1"/>
              <a:t>This Research Is Already Being Used Across the Commonwealth</a:t>
            </a:r>
          </a:p>
          <a:p>
            <a:pPr lvl="0" marL="0" indent="0">
              <a:buNone/>
            </a:pPr>
            <a:r>
              <a:rPr b="1"/>
              <a:t>Law School Partnerships:</a:t>
            </a:r>
            <a:r>
              <a:rPr/>
              <a:t> - Norman Manley Law School (Jamaica) - Hugh Wooding Law School (Trinidad and Tobago) - Eugene Dupuch Law School (Bahamas)</a:t>
            </a:r>
          </a:p>
          <a:p>
            <a:pPr lvl="0" marL="0" indent="0">
              <a:buNone/>
            </a:pPr>
            <a:r>
              <a:rPr/>
              <a:t>All three institutions have adopted the NALT case study in their postgraduate curricula, with letters of support from deans confirming academic rigor and practical relevance.</a:t>
            </a:r>
          </a:p>
          <a:p>
            <a:pPr lvl="0" marL="0" indent="0">
              <a:buNone/>
            </a:pPr>
            <a:r>
              <a:rPr b="1"/>
              <a:t>Professional Training:</a:t>
            </a:r>
            <a:r>
              <a:rPr/>
              <a:t> Over 500 legal professionals trained using forensic tools including Forensic Valuation Model, Mock Bank Statements, Cross-Examination Transcript, and Spot the Anomaly Lab Worksheet.</a:t>
            </a:r>
          </a:p>
          <a:p>
            <a:pPr lvl="0" marL="0" indent="0">
              <a:buNone/>
            </a:pPr>
            <a:r>
              <a:rPr b="1"/>
              <a:t>Digital Platform:</a:t>
            </a:r>
            <a:r>
              <a:rPr/>
              <a:t> NALT Research Institute (https://naltresplat-ljdukbba.manus.space/) includes: - Interactive Regulatory Heatmap (52 jurisdictions) - Global Case Law Database (150+ landmark rulings) - Scholar Submission Portal (50+ academic papers) - Downloadable forensic tools and curriculum materials</a:t>
            </a:r>
          </a:p>
          <a:p>
            <a:pPr lvl="0" marL="0" indent="0">
              <a:buNone/>
            </a:pPr>
            <a:r>
              <a:rPr b="1"/>
              <a:t>Reach:</a:t>
            </a:r>
            <a:r>
              <a:rPr/>
              <a:t> 500+ users across 47 Commonwealth jurisdictions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marL="0" indent="0">
              <a:buNone/>
            </a:pPr>
            <a:r>
              <a:rPr/>
              <a:t>Slide</a:t>
            </a:r>
            <a:r>
              <a:rPr/>
              <a:t> </a:t>
            </a:r>
            <a:r>
              <a:rPr/>
              <a:t>15:</a:t>
            </a:r>
            <a:r>
              <a:rPr/>
              <a:t> </a:t>
            </a:r>
            <a:r>
              <a:rPr/>
              <a:t>The</a:t>
            </a:r>
            <a:r>
              <a:rPr/>
              <a:t> </a:t>
            </a:r>
            <a:r>
              <a:rPr/>
              <a:t>Ask</a:t>
            </a:r>
            <a:r>
              <a:rPr/>
              <a:t> </a:t>
            </a:r>
            <a:r>
              <a:rPr/>
              <a:t>and</a:t>
            </a:r>
            <a:r>
              <a:rPr/>
              <a:t> </a:t>
            </a:r>
            <a:r>
              <a:rPr/>
              <a:t>Next</a:t>
            </a:r>
            <a:r>
              <a:rPr/>
              <a:t> </a:t>
            </a:r>
            <a:r>
              <a:rPr/>
              <a:t>Steps</a:t>
            </a:r>
          </a:p>
        </p:txBody>
      </p:sp>
      <p:sp>
        <p:nvSpPr>
          <p:cNvPr id="3" name="Content Placeholder 2"/>
          <p:cNvSpPr>
            <a:spLocks noGrp="1"/>
          </p:cNvSpPr>
          <p:nvPr>
            <p:ph idx="1"/>
          </p:nvPr>
        </p:nvSpPr>
        <p:spPr/>
        <p:txBody>
          <a:bodyPr/>
          <a:lstStyle/>
          <a:p>
            <a:pPr lvl="0" marL="0" indent="0">
              <a:buNone/>
            </a:pPr>
            <a:r>
              <a:rPr b="1"/>
              <a:t>How You Can Help Prevent the Next CLICO</a:t>
            </a:r>
          </a:p>
          <a:p>
            <a:pPr lvl="0" marL="0" indent="0">
              <a:buNone/>
            </a:pPr>
            <a:r>
              <a:rPr b="1"/>
              <a:t>Academic Review:</a:t>
            </a:r>
            <a:r>
              <a:rPr/>
              <a:t> Serve as thesis examiner or supervisor to validate the academic rigor and ensure distinction-level quality. Provide feedback on legal analysis and reform proposals.</a:t>
            </a:r>
          </a:p>
          <a:p>
            <a:pPr lvl="0" marL="0" indent="0">
              <a:buNone/>
            </a:pPr>
            <a:r>
              <a:rPr b="1"/>
              <a:t>Institutional Sponsorship:</a:t>
            </a:r>
            <a:r>
              <a:rPr/>
              <a:t> Partner with the research to provide policy legitimacy, access to regional policymakers, and funding for implementation pilots. Co-author policy reports or host regional roundtables.</a:t>
            </a:r>
          </a:p>
          <a:p>
            <a:pPr lvl="0" marL="0" indent="0">
              <a:buNone/>
            </a:pPr>
            <a:r>
              <a:rPr b="1"/>
              <a:t>Policy Implementation:</a:t>
            </a:r>
            <a:r>
              <a:rPr/>
              <a:t> Provide technical assistance to draft legislation, train regulators, and design implementation roadmaps in willing jurisdictions. Facilitate pilot programs in OECS member states.</a:t>
            </a:r>
          </a:p>
          <a:p>
            <a:pPr lvl="0" marL="0" indent="0">
              <a:buNone/>
            </a:pPr>
            <a:r>
              <a:rPr b="1"/>
              <a:t>Network Expansion:</a:t>
            </a:r>
            <a:r>
              <a:rPr/>
              <a:t> Introduce the research to colleagues, policymakers, and practitioners who can contribute expertise or facilitate implementation.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marL="0" indent="0">
              <a:buNone/>
            </a:pPr>
            <a:r>
              <a:rPr b="1"/>
              <a:t>Next Steps:</a:t>
            </a:r>
          </a:p>
          <a:p>
            <a:pPr lvl="0" marL="0" indent="0">
              <a:buNone/>
            </a:pPr>
            <a:r>
              <a:rPr b="1"/>
              <a:t>Week 1:</a:t>
            </a:r>
            <a:r>
              <a:rPr/>
              <a:t> Exploratory conversation to discuss collaboration modalities</a:t>
            </a:r>
            <a:br/>
            <a:r>
              <a:rPr b="1"/>
              <a:t>Week 2:</a:t>
            </a:r>
            <a:r>
              <a:rPr/>
              <a:t> Share complete thesis outline, forensic tools, and law school letters</a:t>
            </a:r>
            <a:br/>
            <a:r>
              <a:rPr b="1"/>
              <a:t>Week 3:</a:t>
            </a:r>
            <a:r>
              <a:rPr/>
              <a:t> Draft formal proposal for partnership or review</a:t>
            </a:r>
            <a:br/>
            <a:r>
              <a:rPr b="1"/>
              <a:t>Week 4:</a:t>
            </a:r>
            <a:r>
              <a:rPr/>
              <a:t> Finalize collaboration agreement and timeline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marL="0" indent="0">
              <a:buNone/>
            </a:pPr>
            <a:r>
              <a:rPr b="1"/>
              <a:t>The CLICO collapse was not inevitable. It was the predictable result of a governance system designed to protect the powerful at the expense of the vulnerable. Your expertise can help ensure that the next generation of Caribbean savers does not suffer the same fate.</a:t>
            </a:r>
          </a:p>
          <a:p>
            <a:pPr lvl="0" marL="0" indent="0">
              <a:buNone/>
            </a:pPr>
            <a:r>
              <a:rPr b="1"/>
              <a:t>Thank you for your time and consideration.</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marL="0" indent="0">
              <a:buNone/>
            </a:pPr>
            <a:r>
              <a:rPr b="1"/>
              <a:t>Contact Information:</a:t>
            </a:r>
          </a:p>
          <a:p>
            <a:pPr lvl="0" marL="0" indent="0">
              <a:buNone/>
            </a:pPr>
            <a:r>
              <a:rPr/>
              <a:t>[Your Name]</a:t>
            </a:r>
            <a:br/>
            <a:r>
              <a:rPr/>
              <a:t>Research Scientist &amp; Judicial Consultant</a:t>
            </a:r>
            <a:br/>
            <a:r>
              <a:rPr/>
              <a:t>NALT Research Institute</a:t>
            </a:r>
            <a:br/>
            <a:r>
              <a:rPr/>
              <a:t>[Your Email] | [Your Phone]</a:t>
            </a:r>
            <a:br/>
            <a:r>
              <a:rPr/>
              <a:t>https://naltresplat-ljdukbba.manus.space/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49</Words>
  <Application>Microsoft Office PowerPoint</Application>
  <PresentationFormat>On-screen Show (4:3)</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dcterms:created xsi:type="dcterms:W3CDTF">2026-01-20T02:17:59Z</dcterms:created>
  <dcterms:modified xsi:type="dcterms:W3CDTF">2026-01-20T02:17:59Z</dcterms:modified>
</cp:coreProperties>
</file>

<file path=docProps/custom.xml><?xml version="1.0" encoding="utf-8"?>
<Properties xmlns="http://schemas.openxmlformats.org/officeDocument/2006/custom-properties" xmlns:vt="http://schemas.openxmlformats.org/officeDocument/2006/docPropsVTypes"/>
</file>