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047674" cy="514350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" name="Text 1"/>
          <p:cNvSpPr/>
          <p:nvPr/>
        </p:nvSpPr>
        <p:spPr>
          <a:xfrm>
            <a:off x="428625" y="1505936"/>
            <a:ext cx="2190424" cy="150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EAT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COOK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JOY</a:t>
            </a:r>
            <a:endParaRPr lang="en-US" sz="3294" dirty="0"/>
          </a:p>
        </p:txBody>
      </p:sp>
      <p:sp>
        <p:nvSpPr>
          <p:cNvPr id="5" name="Text 2"/>
          <p:cNvSpPr/>
          <p:nvPr/>
        </p:nvSpPr>
        <p:spPr>
          <a:xfrm>
            <a:off x="428625" y="3157538"/>
            <a:ext cx="2190424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69" i="1" dirty="0">
                <a:solidFill>
                  <a:srgbClr val="FFFFFF">
                    <a:alpha val="9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Bringing the Joy of Cooking to Every Home</a:t>
            </a:r>
            <a:endParaRPr lang="en-US" sz="1269" dirty="0"/>
          </a:p>
        </p:txBody>
      </p:sp>
      <p:sp>
        <p:nvSpPr>
          <p:cNvPr id="6" name="Shape 3"/>
          <p:cNvSpPr/>
          <p:nvPr/>
        </p:nvSpPr>
        <p:spPr>
          <a:xfrm>
            <a:off x="7611638" y="428625"/>
            <a:ext cx="1103709" cy="310753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7" name="Text 4"/>
          <p:cNvSpPr/>
          <p:nvPr/>
        </p:nvSpPr>
        <p:spPr>
          <a:xfrm>
            <a:off x="7611638" y="428625"/>
            <a:ext cx="1103709" cy="310753"/>
          </a:xfrm>
          <a:prstGeom prst="rect">
            <a:avLst/>
          </a:prstGeom>
          <a:noFill/>
          <a:ln/>
        </p:spPr>
        <p:txBody>
          <a:bodyPr wrap="square" lIns="170053" tIns="85090" rIns="170053" bIns="8509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2025 – 2030</a:t>
            </a:r>
            <a:endParaRPr lang="en-US" sz="987" dirty="0"/>
          </a:p>
        </p:txBody>
      </p:sp>
      <p:sp>
        <p:nvSpPr>
          <p:cNvPr id="8" name="Text 5"/>
          <p:cNvSpPr/>
          <p:nvPr/>
        </p:nvSpPr>
        <p:spPr>
          <a:xfrm>
            <a:off x="3476299" y="1577346"/>
            <a:ext cx="2619524" cy="30860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INVESTOR PITCH DECK</a:t>
            </a:r>
            <a:endParaRPr lang="en-US" sz="1193" dirty="0"/>
          </a:p>
        </p:txBody>
      </p:sp>
      <p:sp>
        <p:nvSpPr>
          <p:cNvPr id="9" name="Text 6"/>
          <p:cNvSpPr/>
          <p:nvPr/>
        </p:nvSpPr>
        <p:spPr>
          <a:xfrm>
            <a:off x="3476299" y="2002036"/>
            <a:ext cx="2189559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5-Year Growth Roadmap to $200M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3476299" y="2259211"/>
            <a:ext cx="598289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Valuation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3476299" y="2728913"/>
            <a:ext cx="2619524" cy="30860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YC SAFE</a:t>
            </a:r>
            <a:endParaRPr lang="en-US" sz="1193" dirty="0"/>
          </a:p>
        </p:txBody>
      </p:sp>
      <p:sp>
        <p:nvSpPr>
          <p:cNvPr id="12" name="Text 9"/>
          <p:cNvSpPr/>
          <p:nvPr/>
        </p:nvSpPr>
        <p:spPr>
          <a:xfrm>
            <a:off x="3476299" y="3153603"/>
            <a:ext cx="2132409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$27.5M Cap · Min. Check $25,000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3476299" y="3651879"/>
            <a:ext cx="2619524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www.eatcookjoy.com</a:t>
            </a:r>
            <a:endParaRPr lang="en-US" sz="1193" dirty="0"/>
          </a:p>
        </p:txBody>
      </p:sp>
      <p:sp>
        <p:nvSpPr>
          <p:cNvPr id="14" name="Shape 11"/>
          <p:cNvSpPr/>
          <p:nvPr/>
        </p:nvSpPr>
        <p:spPr>
          <a:xfrm>
            <a:off x="5857847" y="1143000"/>
            <a:ext cx="2857500" cy="2857500"/>
          </a:xfrm>
          <a:prstGeom prst="ellipse">
            <a:avLst/>
          </a:prstGeom>
          <a:solidFill>
            <a:srgbClr val="000000">
              <a:alpha val="0"/>
            </a:srgbClr>
          </a:solidFill>
          <a:ln w="54864">
            <a:solidFill>
              <a:srgbClr val="F3F3F3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47" y="1143000"/>
            <a:ext cx="2857500" cy="28575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476299" y="4739878"/>
            <a:ext cx="1968103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727" i="1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Confidential — For Accredited Investors Only</a:t>
            </a:r>
            <a:endParaRPr lang="en-US" sz="72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047674" cy="514350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" name="Text 1"/>
          <p:cNvSpPr/>
          <p:nvPr/>
        </p:nvSpPr>
        <p:spPr>
          <a:xfrm>
            <a:off x="418328" y="2068841"/>
            <a:ext cx="2210991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PROBLEM</a:t>
            </a:r>
            <a:endParaRPr lang="en-US" sz="3294" dirty="0"/>
          </a:p>
        </p:txBody>
      </p:sp>
      <p:sp>
        <p:nvSpPr>
          <p:cNvPr id="5" name="Shape 2"/>
          <p:cNvSpPr/>
          <p:nvPr/>
        </p:nvSpPr>
        <p:spPr>
          <a:xfrm>
            <a:off x="3333424" y="428625"/>
            <a:ext cx="1746340" cy="366474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6" name="Shape 3"/>
          <p:cNvSpPr/>
          <p:nvPr/>
        </p:nvSpPr>
        <p:spPr>
          <a:xfrm>
            <a:off x="3333424" y="428625"/>
            <a:ext cx="1746340" cy="5715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7" name="Text 4"/>
          <p:cNvSpPr/>
          <p:nvPr/>
        </p:nvSpPr>
        <p:spPr>
          <a:xfrm>
            <a:off x="3547737" y="714375"/>
            <a:ext cx="1317715" cy="445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Time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Cook</a:t>
            </a:r>
            <a:endParaRPr lang="en-US" sz="1193" dirty="0"/>
          </a:p>
        </p:txBody>
      </p:sp>
      <p:sp>
        <p:nvSpPr>
          <p:cNvPr id="8" name="Text 5"/>
          <p:cNvSpPr/>
          <p:nvPr/>
        </p:nvSpPr>
        <p:spPr>
          <a:xfrm>
            <a:off x="3547737" y="1374446"/>
            <a:ext cx="1317715" cy="1234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70% of working adults skip home cooking due to time constraints, rising meal costs, and the complexity of recipes.</a:t>
            </a:r>
            <a:endParaRPr lang="en-US" sz="942" dirty="0"/>
          </a:p>
        </p:txBody>
      </p:sp>
      <p:sp>
        <p:nvSpPr>
          <p:cNvPr id="9" name="Shape 6"/>
          <p:cNvSpPr/>
          <p:nvPr/>
        </p:nvSpPr>
        <p:spPr>
          <a:xfrm>
            <a:off x="5222639" y="428625"/>
            <a:ext cx="1746340" cy="3664744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0" name="Shape 7"/>
          <p:cNvSpPr/>
          <p:nvPr/>
        </p:nvSpPr>
        <p:spPr>
          <a:xfrm>
            <a:off x="5222639" y="428625"/>
            <a:ext cx="1746340" cy="5715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11" name="Text 8"/>
          <p:cNvSpPr/>
          <p:nvPr/>
        </p:nvSpPr>
        <p:spPr>
          <a:xfrm>
            <a:off x="5436952" y="714375"/>
            <a:ext cx="1317715" cy="445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Food Waste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Crisis</a:t>
            </a:r>
            <a:endParaRPr lang="en-US" sz="1193" dirty="0"/>
          </a:p>
        </p:txBody>
      </p:sp>
      <p:sp>
        <p:nvSpPr>
          <p:cNvPr id="12" name="Text 9"/>
          <p:cNvSpPr/>
          <p:nvPr/>
        </p:nvSpPr>
        <p:spPr>
          <a:xfrm>
            <a:off x="5436952" y="1374446"/>
            <a:ext cx="1317715" cy="3200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$1 Trillion</a:t>
            </a:r>
            <a:endParaRPr lang="en-US" sz="1397" dirty="0"/>
          </a:p>
        </p:txBody>
      </p:sp>
      <p:sp>
        <p:nvSpPr>
          <p:cNvPr id="13" name="Text 10"/>
          <p:cNvSpPr/>
          <p:nvPr/>
        </p:nvSpPr>
        <p:spPr>
          <a:xfrm>
            <a:off x="5436952" y="1828409"/>
            <a:ext cx="1067991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wasted globally on</a:t>
            </a:r>
            <a:endParaRPr lang="en-US" sz="942" dirty="0"/>
          </a:p>
        </p:txBody>
      </p:sp>
      <p:sp>
        <p:nvSpPr>
          <p:cNvPr id="14" name="Text 11"/>
          <p:cNvSpPr/>
          <p:nvPr/>
        </p:nvSpPr>
        <p:spPr>
          <a:xfrm>
            <a:off x="5436952" y="2034127"/>
            <a:ext cx="801886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food annually.</a:t>
            </a:r>
            <a:endParaRPr lang="en-US" sz="942" dirty="0"/>
          </a:p>
        </p:txBody>
      </p:sp>
      <p:sp>
        <p:nvSpPr>
          <p:cNvPr id="15" name="Text 12"/>
          <p:cNvSpPr/>
          <p:nvPr/>
        </p:nvSpPr>
        <p:spPr>
          <a:xfrm>
            <a:off x="5436952" y="2239845"/>
            <a:ext cx="1141214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Households discard</a:t>
            </a:r>
            <a:endParaRPr lang="en-US" sz="942" dirty="0"/>
          </a:p>
        </p:txBody>
      </p:sp>
      <p:sp>
        <p:nvSpPr>
          <p:cNvPr id="16" name="Text 13"/>
          <p:cNvSpPr/>
          <p:nvPr/>
        </p:nvSpPr>
        <p:spPr>
          <a:xfrm>
            <a:off x="5436952" y="2445562"/>
            <a:ext cx="1082278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30% of groceries —</a:t>
            </a:r>
            <a:endParaRPr lang="en-US" sz="942" dirty="0"/>
          </a:p>
        </p:txBody>
      </p:sp>
      <p:sp>
        <p:nvSpPr>
          <p:cNvPr id="17" name="Text 14"/>
          <p:cNvSpPr/>
          <p:nvPr/>
        </p:nvSpPr>
        <p:spPr>
          <a:xfrm>
            <a:off x="5436952" y="2651280"/>
            <a:ext cx="1253728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due to wrong portions</a:t>
            </a:r>
            <a:endParaRPr lang="en-US" sz="942" dirty="0"/>
          </a:p>
        </p:txBody>
      </p:sp>
      <p:sp>
        <p:nvSpPr>
          <p:cNvPr id="18" name="Text 15"/>
          <p:cNvSpPr/>
          <p:nvPr/>
        </p:nvSpPr>
        <p:spPr>
          <a:xfrm>
            <a:off x="5436952" y="2856998"/>
            <a:ext cx="664369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expired</a:t>
            </a:r>
            <a:endParaRPr lang="en-US" sz="942" dirty="0"/>
          </a:p>
        </p:txBody>
      </p:sp>
      <p:sp>
        <p:nvSpPr>
          <p:cNvPr id="19" name="Text 16"/>
          <p:cNvSpPr/>
          <p:nvPr/>
        </p:nvSpPr>
        <p:spPr>
          <a:xfrm>
            <a:off x="5436952" y="3062715"/>
            <a:ext cx="67151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ingredients.</a:t>
            </a:r>
            <a:endParaRPr lang="en-US" sz="942" dirty="0"/>
          </a:p>
        </p:txBody>
      </p:sp>
      <p:sp>
        <p:nvSpPr>
          <p:cNvPr id="20" name="Shape 17"/>
          <p:cNvSpPr/>
          <p:nvPr/>
        </p:nvSpPr>
        <p:spPr>
          <a:xfrm>
            <a:off x="7111854" y="428625"/>
            <a:ext cx="1746340" cy="366474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1" name="Shape 18"/>
          <p:cNvSpPr/>
          <p:nvPr/>
        </p:nvSpPr>
        <p:spPr>
          <a:xfrm>
            <a:off x="7111854" y="428625"/>
            <a:ext cx="1746340" cy="5715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22" name="Text 19"/>
          <p:cNvSpPr/>
          <p:nvPr/>
        </p:nvSpPr>
        <p:spPr>
          <a:xfrm>
            <a:off x="7326167" y="714375"/>
            <a:ext cx="1317715" cy="445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Unhealthy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Defaults</a:t>
            </a:r>
            <a:endParaRPr lang="en-US" sz="1193" dirty="0"/>
          </a:p>
        </p:txBody>
      </p:sp>
      <p:sp>
        <p:nvSpPr>
          <p:cNvPr id="23" name="Text 20"/>
          <p:cNvSpPr/>
          <p:nvPr/>
        </p:nvSpPr>
        <p:spPr>
          <a:xfrm>
            <a:off x="7326167" y="1374446"/>
            <a:ext cx="1317715" cy="1440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Fast food consumption has increased 35% post-pandemic. Home cooking skills are at an all-time low across Gen Z &amp; Millennials.</a:t>
            </a:r>
            <a:endParaRPr lang="en-US" sz="942" dirty="0"/>
          </a:p>
        </p:txBody>
      </p:sp>
      <p:sp>
        <p:nvSpPr>
          <p:cNvPr id="24" name="Shape 21"/>
          <p:cNvSpPr/>
          <p:nvPr/>
        </p:nvSpPr>
        <p:spPr>
          <a:xfrm>
            <a:off x="3047674" y="4521994"/>
            <a:ext cx="6096298" cy="621506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25" name="Text 22"/>
          <p:cNvSpPr/>
          <p:nvPr/>
        </p:nvSpPr>
        <p:spPr>
          <a:xfrm>
            <a:off x="3047674" y="4521994"/>
            <a:ext cx="6096298" cy="621506"/>
          </a:xfrm>
          <a:prstGeom prst="rect">
            <a:avLst/>
          </a:prstGeom>
          <a:noFill/>
          <a:ln/>
        </p:spPr>
        <p:txBody>
          <a:bodyPr wrap="square" lIns="340233" tIns="170053" rIns="340233" bIns="170053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Global Meal Kit &amp; Home Cooking Market: $25.7 BILLION by 2030 — Growing at 13.6% CAGR</a:t>
            </a:r>
            <a:endParaRPr lang="en-US" sz="98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047674" cy="514350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" name="Text 1"/>
          <p:cNvSpPr/>
          <p:nvPr/>
        </p:nvSpPr>
        <p:spPr>
          <a:xfrm>
            <a:off x="360285" y="2068841"/>
            <a:ext cx="2327077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OUR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SOLUTION</a:t>
            </a:r>
            <a:endParaRPr lang="en-US" sz="3294" dirty="0"/>
          </a:p>
        </p:txBody>
      </p:sp>
      <p:sp>
        <p:nvSpPr>
          <p:cNvPr id="5" name="Text 2"/>
          <p:cNvSpPr/>
          <p:nvPr/>
        </p:nvSpPr>
        <p:spPr>
          <a:xfrm>
            <a:off x="3190549" y="142875"/>
            <a:ext cx="5810548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86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Chef-Curated Cooking Platform That Makes Home Cooking</a:t>
            </a:r>
            <a:endParaRPr lang="en-US" sz="1486" dirty="0"/>
          </a:p>
        </p:txBody>
      </p:sp>
      <p:sp>
        <p:nvSpPr>
          <p:cNvPr id="6" name="Text 3"/>
          <p:cNvSpPr/>
          <p:nvPr/>
        </p:nvSpPr>
        <p:spPr>
          <a:xfrm>
            <a:off x="3190549" y="419695"/>
            <a:ext cx="5810548" cy="301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spc="2" kern="0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EASY · JOYFUL · AFFORDABLE</a:t>
            </a:r>
            <a:endParaRPr lang="en-US" sz="1808" dirty="0"/>
          </a:p>
        </p:txBody>
      </p:sp>
      <p:sp>
        <p:nvSpPr>
          <p:cNvPr id="7" name="Shape 4"/>
          <p:cNvSpPr/>
          <p:nvPr/>
        </p:nvSpPr>
        <p:spPr>
          <a:xfrm>
            <a:off x="3190549" y="864394"/>
            <a:ext cx="5810548" cy="642938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8" name="Shape 5"/>
          <p:cNvSpPr/>
          <p:nvPr/>
        </p:nvSpPr>
        <p:spPr>
          <a:xfrm>
            <a:off x="3190549" y="864394"/>
            <a:ext cx="57150" cy="642938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9" name="Text 6"/>
          <p:cNvSpPr/>
          <p:nvPr/>
        </p:nvSpPr>
        <p:spPr>
          <a:xfrm>
            <a:off x="3190549" y="864394"/>
            <a:ext cx="5810548" cy="642938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t">
            <a:spAutoFit/>
          </a:bodyPr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 AI-powered app that </a:t>
            </a:r>
            <a:pPr algn="ctr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manages your meals</a:t>
            </a:r>
            <a:pPr algn="ctr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pPr algn="ctr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places your grocery order</a:t>
            </a:r>
            <a:pPr algn="ctr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and </a:t>
            </a:r>
            <a:pPr algn="ctr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connects you with chefs</a:t>
            </a:r>
            <a:pPr algn="ctr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when you need the cooking help — all in one seamless experience.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190549" y="1650206"/>
            <a:ext cx="2862411" cy="147697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1" name="Shape 8"/>
          <p:cNvSpPr/>
          <p:nvPr/>
        </p:nvSpPr>
        <p:spPr>
          <a:xfrm>
            <a:off x="3190549" y="1650206"/>
            <a:ext cx="2862411" cy="2857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12" name="Text 9"/>
          <p:cNvSpPr/>
          <p:nvPr/>
        </p:nvSpPr>
        <p:spPr>
          <a:xfrm>
            <a:off x="3297706" y="1757363"/>
            <a:ext cx="2648099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Meal Management</a:t>
            </a:r>
            <a:endParaRPr lang="en-US" sz="987" dirty="0"/>
          </a:p>
        </p:txBody>
      </p:sp>
      <p:sp>
        <p:nvSpPr>
          <p:cNvPr id="13" name="Text 10"/>
          <p:cNvSpPr/>
          <p:nvPr/>
        </p:nvSpPr>
        <p:spPr>
          <a:xfrm>
            <a:off x="3297706" y="1982391"/>
            <a:ext cx="2648099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Personalized meal planning powered by AI — tracks dietary needs, preferences, pantry inventory, and builds your weekly meal plan.</a:t>
            </a:r>
            <a:endParaRPr lang="en-US" sz="834" dirty="0"/>
          </a:p>
        </p:txBody>
      </p:sp>
      <p:sp>
        <p:nvSpPr>
          <p:cNvPr id="14" name="Shape 11"/>
          <p:cNvSpPr/>
          <p:nvPr/>
        </p:nvSpPr>
        <p:spPr>
          <a:xfrm>
            <a:off x="6138686" y="1650206"/>
            <a:ext cx="2862411" cy="147697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Shape 12"/>
          <p:cNvSpPr/>
          <p:nvPr/>
        </p:nvSpPr>
        <p:spPr>
          <a:xfrm>
            <a:off x="6138686" y="1650206"/>
            <a:ext cx="2862411" cy="2857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16" name="Text 13"/>
          <p:cNvSpPr/>
          <p:nvPr/>
        </p:nvSpPr>
        <p:spPr>
          <a:xfrm>
            <a:off x="6245842" y="1757363"/>
            <a:ext cx="2648099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Smart Grocery Ordering</a:t>
            </a:r>
            <a:endParaRPr lang="en-US" sz="987" dirty="0"/>
          </a:p>
        </p:txBody>
      </p:sp>
      <p:sp>
        <p:nvSpPr>
          <p:cNvPr id="17" name="Text 14"/>
          <p:cNvSpPr/>
          <p:nvPr/>
        </p:nvSpPr>
        <p:spPr>
          <a:xfrm>
            <a:off x="6245842" y="1982391"/>
            <a:ext cx="26480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app places your grocery order directly with partner stores — right ingredients, right portions, zero waste. Up to 20% savings through partnerships.</a:t>
            </a:r>
            <a:endParaRPr lang="en-US" sz="834" dirty="0"/>
          </a:p>
        </p:txBody>
      </p:sp>
      <p:sp>
        <p:nvSpPr>
          <p:cNvPr id="18" name="Shape 15"/>
          <p:cNvSpPr/>
          <p:nvPr/>
        </p:nvSpPr>
        <p:spPr>
          <a:xfrm>
            <a:off x="3190549" y="3198614"/>
            <a:ext cx="2862411" cy="1319808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9" name="Shape 16"/>
          <p:cNvSpPr/>
          <p:nvPr/>
        </p:nvSpPr>
        <p:spPr>
          <a:xfrm>
            <a:off x="3190549" y="3198614"/>
            <a:ext cx="2862411" cy="2857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20" name="Text 17"/>
          <p:cNvSpPr/>
          <p:nvPr/>
        </p:nvSpPr>
        <p:spPr>
          <a:xfrm>
            <a:off x="3297706" y="3305770"/>
            <a:ext cx="2648099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Chef Discovery &amp; Connection</a:t>
            </a:r>
            <a:endParaRPr lang="en-US" sz="987" dirty="0"/>
          </a:p>
        </p:txBody>
      </p:sp>
      <p:sp>
        <p:nvSpPr>
          <p:cNvPr id="21" name="Text 18"/>
          <p:cNvSpPr/>
          <p:nvPr/>
        </p:nvSpPr>
        <p:spPr>
          <a:xfrm>
            <a:off x="3297706" y="3530798"/>
            <a:ext cx="2648099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 instantly with vetted local chefs for meal prep sessions or full-service cooking on your schedule.</a:t>
            </a:r>
            <a:endParaRPr lang="en-US" sz="834" dirty="0"/>
          </a:p>
        </p:txBody>
      </p:sp>
      <p:sp>
        <p:nvSpPr>
          <p:cNvPr id="22" name="Shape 19"/>
          <p:cNvSpPr/>
          <p:nvPr/>
        </p:nvSpPr>
        <p:spPr>
          <a:xfrm>
            <a:off x="6138686" y="3198614"/>
            <a:ext cx="2862411" cy="1319808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3" name="Shape 20"/>
          <p:cNvSpPr/>
          <p:nvPr/>
        </p:nvSpPr>
        <p:spPr>
          <a:xfrm>
            <a:off x="6138686" y="3198614"/>
            <a:ext cx="2862411" cy="2857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24" name="Text 21"/>
          <p:cNvSpPr/>
          <p:nvPr/>
        </p:nvSpPr>
        <p:spPr>
          <a:xfrm>
            <a:off x="6245842" y="3320058"/>
            <a:ext cx="2648099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Hub</a:t>
            </a:r>
            <a:endParaRPr lang="en-US" sz="987" dirty="0"/>
          </a:p>
        </p:txBody>
      </p:sp>
      <p:sp>
        <p:nvSpPr>
          <p:cNvPr id="25" name="Text 22"/>
          <p:cNvSpPr/>
          <p:nvPr/>
        </p:nvSpPr>
        <p:spPr>
          <a:xfrm>
            <a:off x="6245842" y="3545086"/>
            <a:ext cx="2648099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Cook together — virtual dinner parties, challenges, leaderboards, and social sharing to make cooking a shared joy.</a:t>
            </a:r>
            <a:endParaRPr lang="en-US" sz="834" dirty="0"/>
          </a:p>
        </p:txBody>
      </p:sp>
      <p:sp>
        <p:nvSpPr>
          <p:cNvPr id="26" name="Shape 23"/>
          <p:cNvSpPr/>
          <p:nvPr/>
        </p:nvSpPr>
        <p:spPr>
          <a:xfrm>
            <a:off x="3047674" y="4661297"/>
            <a:ext cx="6096298" cy="482203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27" name="Text 24"/>
          <p:cNvSpPr/>
          <p:nvPr/>
        </p:nvSpPr>
        <p:spPr>
          <a:xfrm>
            <a:off x="3047674" y="4661297"/>
            <a:ext cx="6096298" cy="482203"/>
          </a:xfrm>
          <a:prstGeom prst="rect">
            <a:avLst/>
          </a:prstGeom>
          <a:noFill/>
          <a:ln/>
        </p:spPr>
        <p:txBody>
          <a:bodyPr wrap="square" lIns="340233" tIns="127508" rIns="340233" bIns="127508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84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Founded by Zainab Ghadiyali | AI-Powered | Community-First | Scalable SaaS + Commerce Model</a:t>
            </a:r>
            <a:endParaRPr lang="en-US" sz="7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2743200" cy="514350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" name="Text 1"/>
          <p:cNvSpPr/>
          <p:nvPr/>
        </p:nvSpPr>
        <p:spPr>
          <a:xfrm>
            <a:off x="214313" y="1442703"/>
            <a:ext cx="2314575" cy="1089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634" b="1" spc="3" kern="0" dirty="0">
                <a:solidFill>
                  <a:srgbClr val="FFFFFF">
                    <a:alpha val="7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REVENUE STRATEGY</a:t>
            </a:r>
            <a:endParaRPr lang="en-US" sz="634" dirty="0"/>
          </a:p>
        </p:txBody>
      </p:sp>
      <p:sp>
        <p:nvSpPr>
          <p:cNvPr id="5" name="Text 2"/>
          <p:cNvSpPr/>
          <p:nvPr/>
        </p:nvSpPr>
        <p:spPr>
          <a:xfrm>
            <a:off x="214313" y="1665945"/>
            <a:ext cx="2314575" cy="840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862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BUSINESS</a:t>
            </a:r>
            <a:pPr algn="l" indent="0" marL="0">
              <a:lnSpc>
                <a:spcPts val="3300"/>
              </a:lnSpc>
              <a:buNone/>
            </a:pPr>
            <a:r>
              <a:rPr lang="en-US" sz="2862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3300"/>
              </a:lnSpc>
              <a:buNone/>
            </a:pPr>
            <a:r>
              <a:rPr lang="en-US" sz="2862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MODEL</a:t>
            </a:r>
            <a:endParaRPr lang="en-US" sz="2862" dirty="0"/>
          </a:p>
        </p:txBody>
      </p:sp>
      <p:sp>
        <p:nvSpPr>
          <p:cNvPr id="6" name="Shape 3"/>
          <p:cNvSpPr/>
          <p:nvPr/>
        </p:nvSpPr>
        <p:spPr>
          <a:xfrm>
            <a:off x="214313" y="2720318"/>
            <a:ext cx="2314575" cy="294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 4"/>
          <p:cNvSpPr/>
          <p:nvPr/>
        </p:nvSpPr>
        <p:spPr>
          <a:xfrm>
            <a:off x="214313" y="2720318"/>
            <a:ext cx="2314575" cy="294680"/>
          </a:xfrm>
          <a:prstGeom prst="rect">
            <a:avLst/>
          </a:prstGeom>
          <a:noFill/>
          <a:ln/>
        </p:spPr>
        <p:txBody>
          <a:bodyPr wrap="square" lIns="153035" tIns="85090" rIns="153035" bIns="8509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spc="2" kern="0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FREEMIUM</a:t>
            </a:r>
            <a:endParaRPr lang="en-US" sz="885" dirty="0"/>
          </a:p>
        </p:txBody>
      </p:sp>
      <p:sp>
        <p:nvSpPr>
          <p:cNvPr id="8" name="Text 5"/>
          <p:cNvSpPr/>
          <p:nvPr/>
        </p:nvSpPr>
        <p:spPr>
          <a:xfrm>
            <a:off x="214313" y="3186447"/>
            <a:ext cx="23145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0" dirty="0">
                <a:solidFill>
                  <a:srgbClr val="FFFFFF">
                    <a:alpha val="9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Four distinct revenue streams built on a free-to-join app that converts users into paying subscribers, grocery buyers, and chef clients.</a:t>
            </a:r>
            <a:endParaRPr lang="en-US" sz="780" dirty="0"/>
          </a:p>
        </p:txBody>
      </p:sp>
      <p:sp>
        <p:nvSpPr>
          <p:cNvPr id="9" name="Shape 6"/>
          <p:cNvSpPr/>
          <p:nvPr/>
        </p:nvSpPr>
        <p:spPr>
          <a:xfrm>
            <a:off x="2743200" y="0"/>
            <a:ext cx="3200400" cy="2408337"/>
          </a:xfrm>
          <a:prstGeom prst="rect">
            <a:avLst/>
          </a:prstGeom>
          <a:solidFill>
            <a:srgbClr val="0A0A0A"/>
          </a:solidFill>
          <a:ln/>
        </p:spPr>
      </p:sp>
      <p:sp>
        <p:nvSpPr>
          <p:cNvPr id="10" name="Shape 7"/>
          <p:cNvSpPr/>
          <p:nvPr/>
        </p:nvSpPr>
        <p:spPr>
          <a:xfrm>
            <a:off x="5936456" y="0"/>
            <a:ext cx="7144" cy="2408337"/>
          </a:xfrm>
          <a:prstGeom prst="rect">
            <a:avLst/>
          </a:prstGeom>
          <a:solidFill>
            <a:srgbClr val="E5E5E5"/>
          </a:solidFill>
          <a:ln/>
        </p:spPr>
      </p:sp>
      <p:sp>
        <p:nvSpPr>
          <p:cNvPr id="11" name="Shape 8"/>
          <p:cNvSpPr/>
          <p:nvPr/>
        </p:nvSpPr>
        <p:spPr>
          <a:xfrm>
            <a:off x="2743200" y="2401193"/>
            <a:ext cx="3200400" cy="7144"/>
          </a:xfrm>
          <a:prstGeom prst="rect">
            <a:avLst/>
          </a:prstGeom>
          <a:solidFill>
            <a:srgbClr val="E5E5E5"/>
          </a:solidFill>
          <a:ln/>
        </p:spPr>
      </p:sp>
      <p:sp>
        <p:nvSpPr>
          <p:cNvPr id="12" name="Text 9"/>
          <p:cNvSpPr/>
          <p:nvPr/>
        </p:nvSpPr>
        <p:spPr>
          <a:xfrm>
            <a:off x="3000375" y="403175"/>
            <a:ext cx="26860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29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$10</a:t>
            </a:r>
            <a:pPr algn="l" indent="0" marL="0">
              <a:lnSpc>
                <a:spcPts val="3600"/>
              </a:lnSpc>
              <a:buNone/>
            </a:pPr>
            <a:r>
              <a:rPr lang="en-US" sz="1486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/mo</a:t>
            </a:r>
            <a:endParaRPr lang="en-US" sz="3294" dirty="0"/>
          </a:p>
        </p:txBody>
      </p:sp>
      <p:sp>
        <p:nvSpPr>
          <p:cNvPr id="13" name="Text 10"/>
          <p:cNvSpPr/>
          <p:nvPr/>
        </p:nvSpPr>
        <p:spPr>
          <a:xfrm>
            <a:off x="3000375" y="917525"/>
            <a:ext cx="2686050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SUBSCRIPTION</a:t>
            </a:r>
            <a:endParaRPr lang="en-US" sz="987" dirty="0"/>
          </a:p>
        </p:txBody>
      </p:sp>
      <p:sp>
        <p:nvSpPr>
          <p:cNvPr id="14" name="Text 11"/>
          <p:cNvSpPr/>
          <p:nvPr/>
        </p:nvSpPr>
        <p:spPr>
          <a:xfrm>
            <a:off x="3000375" y="1263997"/>
            <a:ext cx="2686050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780" dirty="0">
                <a:solidFill>
                  <a:srgbClr val="AAAA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Free app for all users. Premium tier at </a:t>
            </a:r>
            <a:pPr algn="l" indent="0" marL="0">
              <a:lnSpc>
                <a:spcPts val="1300"/>
              </a:lnSpc>
              <a:buNone/>
            </a:pPr>
            <a:r>
              <a:rPr lang="en-US" sz="734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$10/month</a:t>
            </a:r>
            <a:pPr algn="l" indent="0" marL="0">
              <a:lnSpc>
                <a:spcPts val="1300"/>
              </a:lnSpc>
              <a:buNone/>
            </a:pPr>
            <a:r>
              <a:rPr lang="en-US" sz="780" dirty="0">
                <a:solidFill>
                  <a:srgbClr val="AAAA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unlocks AI meal management, automated grocery </a:t>
            </a:r>
            <a:pPr algn="l" indent="0" marL="0">
              <a:lnSpc>
                <a:spcPts val="1300"/>
              </a:lnSpc>
              <a:buNone/>
            </a:pPr>
            <a:r>
              <a:rPr lang="en-US" sz="780" dirty="0">
                <a:solidFill>
                  <a:srgbClr val="AAAA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ordering &amp; chef connections.</a:t>
            </a:r>
            <a:endParaRPr lang="en-US" sz="780" dirty="0"/>
          </a:p>
        </p:txBody>
      </p:sp>
      <p:sp>
        <p:nvSpPr>
          <p:cNvPr id="15" name="Text 12"/>
          <p:cNvSpPr/>
          <p:nvPr/>
        </p:nvSpPr>
        <p:spPr>
          <a:xfrm>
            <a:off x="3000375" y="1831925"/>
            <a:ext cx="2686050" cy="173236"/>
          </a:xfrm>
          <a:prstGeom prst="rect">
            <a:avLst/>
          </a:prstGeom>
          <a:noFill/>
          <a:ln/>
        </p:spPr>
        <p:txBody>
          <a:bodyPr wrap="square" lIns="85090" tIns="34036" rIns="85090" bIns="34036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spc="2" kern="0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FREE + PAID TIER</a:t>
            </a:r>
            <a:endParaRPr lang="en-US" sz="584" dirty="0"/>
          </a:p>
        </p:txBody>
      </p:sp>
      <p:sp>
        <p:nvSpPr>
          <p:cNvPr id="16" name="Shape 13"/>
          <p:cNvSpPr/>
          <p:nvPr/>
        </p:nvSpPr>
        <p:spPr>
          <a:xfrm>
            <a:off x="5943600" y="0"/>
            <a:ext cx="3200400" cy="2408337"/>
          </a:xfrm>
          <a:prstGeom prst="rect">
            <a:avLst/>
          </a:prstGeom>
          <a:solidFill>
            <a:srgbClr val="F7F7F7"/>
          </a:solidFill>
          <a:ln/>
        </p:spPr>
      </p:sp>
      <p:sp>
        <p:nvSpPr>
          <p:cNvPr id="17" name="Shape 14"/>
          <p:cNvSpPr/>
          <p:nvPr/>
        </p:nvSpPr>
        <p:spPr>
          <a:xfrm>
            <a:off x="5943600" y="2401193"/>
            <a:ext cx="3200400" cy="7144"/>
          </a:xfrm>
          <a:prstGeom prst="rect">
            <a:avLst/>
          </a:prstGeom>
          <a:solidFill>
            <a:srgbClr val="E5E5E5"/>
          </a:solidFill>
          <a:ln/>
        </p:spPr>
      </p:sp>
      <p:sp>
        <p:nvSpPr>
          <p:cNvPr id="18" name="Text 15"/>
          <p:cNvSpPr/>
          <p:nvPr/>
        </p:nvSpPr>
        <p:spPr>
          <a:xfrm>
            <a:off x="6200775" y="403175"/>
            <a:ext cx="26860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29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20%</a:t>
            </a:r>
            <a:endParaRPr lang="en-US" sz="3294" dirty="0"/>
          </a:p>
        </p:txBody>
      </p:sp>
      <p:sp>
        <p:nvSpPr>
          <p:cNvPr id="19" name="Text 16"/>
          <p:cNvSpPr/>
          <p:nvPr/>
        </p:nvSpPr>
        <p:spPr>
          <a:xfrm>
            <a:off x="6200775" y="917525"/>
            <a:ext cx="2686050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spc="1" kern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GROCERY COMMISSION</a:t>
            </a:r>
            <a:endParaRPr lang="en-US" sz="987" dirty="0"/>
          </a:p>
        </p:txBody>
      </p:sp>
      <p:sp>
        <p:nvSpPr>
          <p:cNvPr id="20" name="Text 17"/>
          <p:cNvSpPr/>
          <p:nvPr/>
        </p:nvSpPr>
        <p:spPr>
          <a:xfrm>
            <a:off x="6200775" y="1263997"/>
            <a:ext cx="2686050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78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Earn </a:t>
            </a:r>
            <a:pPr algn="l" indent="0" marL="0">
              <a:lnSpc>
                <a:spcPts val="1300"/>
              </a:lnSpc>
              <a:buNone/>
            </a:pPr>
            <a:r>
              <a:rPr lang="en-US" sz="734" b="1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 to 20% commission</a:t>
            </a:r>
            <a:pPr algn="l" indent="0" marL="0">
              <a:lnSpc>
                <a:spcPts val="1300"/>
              </a:lnSpc>
              <a:buNone/>
            </a:pPr>
            <a:r>
              <a:rPr lang="en-US" sz="78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on every grocery order </a:t>
            </a:r>
            <a:pPr algn="l" indent="0" marL="0">
              <a:lnSpc>
                <a:spcPts val="1300"/>
              </a:lnSpc>
              <a:buNone/>
            </a:pPr>
            <a:r>
              <a:rPr lang="en-US" sz="78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placed through the app from partner stores — zero </a:t>
            </a:r>
            <a:pPr algn="l" indent="0" marL="0">
              <a:lnSpc>
                <a:spcPts val="1300"/>
              </a:lnSpc>
              <a:buNone/>
            </a:pPr>
            <a:r>
              <a:rPr lang="en-US" sz="78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friction for the user.</a:t>
            </a:r>
            <a:endParaRPr lang="en-US" sz="780" dirty="0"/>
          </a:p>
        </p:txBody>
      </p:sp>
      <p:sp>
        <p:nvSpPr>
          <p:cNvPr id="21" name="Text 18"/>
          <p:cNvSpPr/>
          <p:nvPr/>
        </p:nvSpPr>
        <p:spPr>
          <a:xfrm>
            <a:off x="6200775" y="1831925"/>
            <a:ext cx="2686050" cy="173236"/>
          </a:xfrm>
          <a:prstGeom prst="rect">
            <a:avLst/>
          </a:prstGeom>
          <a:noFill/>
          <a:ln/>
        </p:spPr>
        <p:txBody>
          <a:bodyPr wrap="square" lIns="85090" tIns="34036" rIns="85090" bIns="34036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spc="2" kern="0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STORE PARTNERSHIPS</a:t>
            </a:r>
            <a:endParaRPr lang="en-US" sz="584" dirty="0"/>
          </a:p>
        </p:txBody>
      </p:sp>
      <p:sp>
        <p:nvSpPr>
          <p:cNvPr id="22" name="Shape 19"/>
          <p:cNvSpPr/>
          <p:nvPr/>
        </p:nvSpPr>
        <p:spPr>
          <a:xfrm>
            <a:off x="2743200" y="2408337"/>
            <a:ext cx="3200400" cy="2408337"/>
          </a:xfrm>
          <a:prstGeom prst="rect">
            <a:avLst/>
          </a:prstGeom>
          <a:solidFill>
            <a:srgbClr val="F7F7F7"/>
          </a:solidFill>
          <a:ln/>
        </p:spPr>
      </p:sp>
      <p:sp>
        <p:nvSpPr>
          <p:cNvPr id="23" name="Shape 20"/>
          <p:cNvSpPr/>
          <p:nvPr/>
        </p:nvSpPr>
        <p:spPr>
          <a:xfrm>
            <a:off x="5936456" y="2408337"/>
            <a:ext cx="7144" cy="2408337"/>
          </a:xfrm>
          <a:prstGeom prst="rect">
            <a:avLst/>
          </a:prstGeom>
          <a:solidFill>
            <a:srgbClr val="E5E5E5"/>
          </a:solidFill>
          <a:ln/>
        </p:spPr>
      </p:sp>
      <p:sp>
        <p:nvSpPr>
          <p:cNvPr id="24" name="Text 21"/>
          <p:cNvSpPr/>
          <p:nvPr/>
        </p:nvSpPr>
        <p:spPr>
          <a:xfrm>
            <a:off x="3000375" y="2811512"/>
            <a:ext cx="26860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29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$30</a:t>
            </a:r>
            <a:pPr algn="l" indent="0" marL="0">
              <a:lnSpc>
                <a:spcPts val="3600"/>
              </a:lnSpc>
              <a:buNone/>
            </a:pPr>
            <a:r>
              <a:rPr lang="en-US" sz="1486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–$150</a:t>
            </a:r>
            <a:endParaRPr lang="en-US" sz="3294" dirty="0"/>
          </a:p>
        </p:txBody>
      </p:sp>
      <p:sp>
        <p:nvSpPr>
          <p:cNvPr id="25" name="Text 22"/>
          <p:cNvSpPr/>
          <p:nvPr/>
        </p:nvSpPr>
        <p:spPr>
          <a:xfrm>
            <a:off x="3000375" y="3325862"/>
            <a:ext cx="2686050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spc="1" kern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CHEF DISCOVERY FEE</a:t>
            </a:r>
            <a:endParaRPr lang="en-US" sz="987" dirty="0"/>
          </a:p>
        </p:txBody>
      </p:sp>
      <p:sp>
        <p:nvSpPr>
          <p:cNvPr id="26" name="Text 23"/>
          <p:cNvSpPr/>
          <p:nvPr/>
        </p:nvSpPr>
        <p:spPr>
          <a:xfrm>
            <a:off x="3000375" y="3672334"/>
            <a:ext cx="2686050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734" b="1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$30–$150 referral fee</a:t>
            </a:r>
            <a:pPr algn="l" indent="0" marL="0">
              <a:lnSpc>
                <a:spcPts val="1300"/>
              </a:lnSpc>
              <a:buNone/>
            </a:pPr>
            <a:r>
              <a:rPr lang="en-US" sz="78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per chef booking or discovery. </a:t>
            </a:r>
            <a:pPr algn="l" indent="0" marL="0">
              <a:lnSpc>
                <a:spcPts val="1300"/>
              </a:lnSpc>
              <a:buNone/>
            </a:pPr>
            <a:r>
              <a:rPr lang="en-US" sz="78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Connects home cooks with vetted professional chefs on </a:t>
            </a:r>
            <a:pPr algn="l" indent="0" marL="0">
              <a:lnSpc>
                <a:spcPts val="1300"/>
              </a:lnSpc>
              <a:buNone/>
            </a:pPr>
            <a:r>
              <a:rPr lang="en-US" sz="78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demand.</a:t>
            </a:r>
            <a:endParaRPr lang="en-US" sz="734" dirty="0"/>
          </a:p>
        </p:txBody>
      </p:sp>
      <p:sp>
        <p:nvSpPr>
          <p:cNvPr id="27" name="Text 24"/>
          <p:cNvSpPr/>
          <p:nvPr/>
        </p:nvSpPr>
        <p:spPr>
          <a:xfrm>
            <a:off x="3000375" y="4240262"/>
            <a:ext cx="2686050" cy="173236"/>
          </a:xfrm>
          <a:prstGeom prst="rect">
            <a:avLst/>
          </a:prstGeom>
          <a:noFill/>
          <a:ln/>
        </p:spPr>
        <p:txBody>
          <a:bodyPr wrap="square" lIns="85090" tIns="34036" rIns="85090" bIns="34036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spc="2" kern="0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CHEF MARKETPLACE</a:t>
            </a:r>
            <a:endParaRPr lang="en-US" sz="584" dirty="0"/>
          </a:p>
        </p:txBody>
      </p:sp>
      <p:sp>
        <p:nvSpPr>
          <p:cNvPr id="28" name="Shape 25"/>
          <p:cNvSpPr/>
          <p:nvPr/>
        </p:nvSpPr>
        <p:spPr>
          <a:xfrm>
            <a:off x="5943600" y="2408337"/>
            <a:ext cx="3200400" cy="2408337"/>
          </a:xfrm>
          <a:prstGeom prst="rect">
            <a:avLst/>
          </a:prstGeom>
          <a:solidFill>
            <a:srgbClr val="0A0A0A"/>
          </a:solidFill>
          <a:ln/>
        </p:spPr>
      </p:sp>
      <p:sp>
        <p:nvSpPr>
          <p:cNvPr id="29" name="Text 26"/>
          <p:cNvSpPr/>
          <p:nvPr/>
        </p:nvSpPr>
        <p:spPr>
          <a:xfrm>
            <a:off x="6200775" y="2774733"/>
            <a:ext cx="2686050" cy="691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26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B2B</a:t>
            </a:r>
            <a:pPr algn="l" indent="0" marL="0">
              <a:lnSpc>
                <a:spcPts val="2700"/>
              </a:lnSpc>
              <a:buNone/>
            </a:pPr>
            <a:r>
              <a:rPr lang="en-US" sz="2226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2700"/>
              </a:lnSpc>
              <a:buNone/>
            </a:pPr>
            <a:r>
              <a:rPr lang="en-US" sz="2226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</a:t>
            </a:r>
            <a:endParaRPr lang="en-US" sz="2226" dirty="0"/>
          </a:p>
        </p:txBody>
      </p:sp>
      <p:sp>
        <p:nvSpPr>
          <p:cNvPr id="30" name="Text 27"/>
          <p:cNvSpPr/>
          <p:nvPr/>
        </p:nvSpPr>
        <p:spPr>
          <a:xfrm>
            <a:off x="6200775" y="3523376"/>
            <a:ext cx="2686050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&amp; DATA LICENSING</a:t>
            </a:r>
            <a:endParaRPr lang="en-US" sz="987" dirty="0"/>
          </a:p>
        </p:txBody>
      </p:sp>
      <p:sp>
        <p:nvSpPr>
          <p:cNvPr id="31" name="Text 28"/>
          <p:cNvSpPr/>
          <p:nvPr/>
        </p:nvSpPr>
        <p:spPr>
          <a:xfrm>
            <a:off x="6200775" y="3869848"/>
            <a:ext cx="2686050" cy="321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780" dirty="0">
                <a:solidFill>
                  <a:srgbClr val="AAAA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Anonymised taste profiles &amp; meal data licensed to retailers, CPG brands &amp; enterprise partners via API.</a:t>
            </a:r>
            <a:endParaRPr lang="en-US" sz="780" dirty="0"/>
          </a:p>
        </p:txBody>
      </p:sp>
      <p:sp>
        <p:nvSpPr>
          <p:cNvPr id="32" name="Text 29"/>
          <p:cNvSpPr/>
          <p:nvPr/>
        </p:nvSpPr>
        <p:spPr>
          <a:xfrm>
            <a:off x="6200775" y="4277041"/>
            <a:ext cx="2686050" cy="173236"/>
          </a:xfrm>
          <a:prstGeom prst="rect">
            <a:avLst/>
          </a:prstGeom>
          <a:noFill/>
          <a:ln/>
        </p:spPr>
        <p:txBody>
          <a:bodyPr wrap="square" lIns="85090" tIns="34036" rIns="85090" bIns="34036" rtlCol="0" anchor="t">
            <a:spAutoFit/>
          </a:bodyPr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584" b="1" spc="2" kern="0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ENTERPRISE APIS</a:t>
            </a:r>
            <a:endParaRPr lang="en-US" sz="584" dirty="0"/>
          </a:p>
        </p:txBody>
      </p:sp>
      <p:sp>
        <p:nvSpPr>
          <p:cNvPr id="33" name="Shape 30"/>
          <p:cNvSpPr/>
          <p:nvPr/>
        </p:nvSpPr>
        <p:spPr>
          <a:xfrm>
            <a:off x="2743200" y="4816673"/>
            <a:ext cx="6400800" cy="326827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34" name="Text 31"/>
          <p:cNvSpPr/>
          <p:nvPr/>
        </p:nvSpPr>
        <p:spPr>
          <a:xfrm>
            <a:off x="2743200" y="4816673"/>
            <a:ext cx="6400800" cy="326827"/>
          </a:xfrm>
          <a:prstGeom prst="rect">
            <a:avLst/>
          </a:prstGeom>
          <a:noFill/>
          <a:ln/>
        </p:spPr>
        <p:txBody>
          <a:bodyPr wrap="square" lIns="306197" tIns="119126" rIns="306197" bIns="119126" rtlCol="0" anchor="t">
            <a:spAutoFit/>
          </a:bodyPr>
          <a:lstStyle/>
          <a:p>
            <a:pPr algn="ctr" indent="0" marL="0">
              <a:lnSpc>
                <a:spcPts val="1000"/>
              </a:lnSpc>
              <a:buNone/>
            </a:pPr>
            <a:r>
              <a:rPr lang="en-US" sz="734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LTV $480 · CAC $22 · LTV:CAC = 21.8x · Gross Margin 68% · Payback &lt; 2 Months</a:t>
            </a:r>
            <a:endParaRPr lang="en-US" sz="7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047674" cy="514350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" name="Text 1"/>
          <p:cNvSpPr/>
          <p:nvPr/>
        </p:nvSpPr>
        <p:spPr>
          <a:xfrm>
            <a:off x="57596" y="2068841"/>
            <a:ext cx="2932509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TRACTION &amp;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MILESTONES</a:t>
            </a:r>
            <a:endParaRPr lang="en-US" sz="3294" dirty="0"/>
          </a:p>
        </p:txBody>
      </p:sp>
      <p:sp>
        <p:nvSpPr>
          <p:cNvPr id="5" name="Shape 2"/>
          <p:cNvSpPr/>
          <p:nvPr/>
        </p:nvSpPr>
        <p:spPr>
          <a:xfrm>
            <a:off x="3333424" y="214313"/>
            <a:ext cx="1047815" cy="707231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6" name="Text 3"/>
          <p:cNvSpPr/>
          <p:nvPr/>
        </p:nvSpPr>
        <p:spPr>
          <a:xfrm>
            <a:off x="3404862" y="357188"/>
            <a:ext cx="904940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$1.2M</a:t>
            </a:r>
            <a:endParaRPr lang="en-US" sz="1602" dirty="0"/>
          </a:p>
        </p:txBody>
      </p:sp>
      <p:sp>
        <p:nvSpPr>
          <p:cNvPr id="7" name="Text 4"/>
          <p:cNvSpPr/>
          <p:nvPr/>
        </p:nvSpPr>
        <p:spPr>
          <a:xfrm>
            <a:off x="3404862" y="660797"/>
            <a:ext cx="904940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ARR (Beta)</a:t>
            </a:r>
            <a:endParaRPr lang="en-US" sz="727" dirty="0"/>
          </a:p>
        </p:txBody>
      </p:sp>
      <p:sp>
        <p:nvSpPr>
          <p:cNvPr id="8" name="Shape 5"/>
          <p:cNvSpPr/>
          <p:nvPr/>
        </p:nvSpPr>
        <p:spPr>
          <a:xfrm>
            <a:off x="4452677" y="214313"/>
            <a:ext cx="1047815" cy="707231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9" name="Text 6"/>
          <p:cNvSpPr/>
          <p:nvPr/>
        </p:nvSpPr>
        <p:spPr>
          <a:xfrm>
            <a:off x="4524115" y="357188"/>
            <a:ext cx="904940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~100K</a:t>
            </a:r>
            <a:endParaRPr lang="en-US" sz="1602" dirty="0"/>
          </a:p>
        </p:txBody>
      </p:sp>
      <p:sp>
        <p:nvSpPr>
          <p:cNvPr id="10" name="Text 7"/>
          <p:cNvSpPr/>
          <p:nvPr/>
        </p:nvSpPr>
        <p:spPr>
          <a:xfrm>
            <a:off x="4524115" y="660797"/>
            <a:ext cx="904940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Servings</a:t>
            </a:r>
            <a:endParaRPr lang="en-US" sz="727" dirty="0"/>
          </a:p>
        </p:txBody>
      </p:sp>
      <p:sp>
        <p:nvSpPr>
          <p:cNvPr id="11" name="Shape 8"/>
          <p:cNvSpPr/>
          <p:nvPr/>
        </p:nvSpPr>
        <p:spPr>
          <a:xfrm>
            <a:off x="5571930" y="214313"/>
            <a:ext cx="1047815" cy="707231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2" name="Text 9"/>
          <p:cNvSpPr/>
          <p:nvPr/>
        </p:nvSpPr>
        <p:spPr>
          <a:xfrm>
            <a:off x="5643367" y="357188"/>
            <a:ext cx="904940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92%</a:t>
            </a:r>
            <a:endParaRPr lang="en-US" sz="1602" dirty="0"/>
          </a:p>
        </p:txBody>
      </p:sp>
      <p:sp>
        <p:nvSpPr>
          <p:cNvPr id="13" name="Text 10"/>
          <p:cNvSpPr/>
          <p:nvPr/>
        </p:nvSpPr>
        <p:spPr>
          <a:xfrm>
            <a:off x="5643367" y="660797"/>
            <a:ext cx="904940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Retention</a:t>
            </a:r>
            <a:endParaRPr lang="en-US" sz="727" dirty="0"/>
          </a:p>
        </p:txBody>
      </p:sp>
      <p:sp>
        <p:nvSpPr>
          <p:cNvPr id="14" name="Shape 11"/>
          <p:cNvSpPr/>
          <p:nvPr/>
        </p:nvSpPr>
        <p:spPr>
          <a:xfrm>
            <a:off x="6691182" y="214313"/>
            <a:ext cx="1047815" cy="707231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15" name="Text 12"/>
          <p:cNvSpPr/>
          <p:nvPr/>
        </p:nvSpPr>
        <p:spPr>
          <a:xfrm>
            <a:off x="6762620" y="357188"/>
            <a:ext cx="904940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4.8★</a:t>
            </a:r>
            <a:endParaRPr lang="en-US" sz="1602" dirty="0"/>
          </a:p>
        </p:txBody>
      </p:sp>
      <p:sp>
        <p:nvSpPr>
          <p:cNvPr id="16" name="Text 13"/>
          <p:cNvSpPr/>
          <p:nvPr/>
        </p:nvSpPr>
        <p:spPr>
          <a:xfrm>
            <a:off x="6762620" y="660797"/>
            <a:ext cx="904940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 Store</a:t>
            </a:r>
            <a:endParaRPr lang="en-US" sz="727" dirty="0"/>
          </a:p>
        </p:txBody>
      </p:sp>
      <p:sp>
        <p:nvSpPr>
          <p:cNvPr id="17" name="Shape 14"/>
          <p:cNvSpPr/>
          <p:nvPr/>
        </p:nvSpPr>
        <p:spPr>
          <a:xfrm>
            <a:off x="7810435" y="214313"/>
            <a:ext cx="1047815" cy="707231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8" name="Text 15"/>
          <p:cNvSpPr/>
          <p:nvPr/>
        </p:nvSpPr>
        <p:spPr>
          <a:xfrm>
            <a:off x="7881872" y="357188"/>
            <a:ext cx="904940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3x</a:t>
            </a:r>
            <a:endParaRPr lang="en-US" sz="1602" dirty="0"/>
          </a:p>
        </p:txBody>
      </p:sp>
      <p:sp>
        <p:nvSpPr>
          <p:cNvPr id="19" name="Text 16"/>
          <p:cNvSpPr/>
          <p:nvPr/>
        </p:nvSpPr>
        <p:spPr>
          <a:xfrm>
            <a:off x="7881872" y="660797"/>
            <a:ext cx="904940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YoY Growth</a:t>
            </a:r>
            <a:endParaRPr lang="en-US" sz="727" dirty="0"/>
          </a:p>
        </p:txBody>
      </p:sp>
      <p:sp>
        <p:nvSpPr>
          <p:cNvPr id="20" name="Text 17"/>
          <p:cNvSpPr/>
          <p:nvPr/>
        </p:nvSpPr>
        <p:spPr>
          <a:xfrm>
            <a:off x="3333424" y="1135856"/>
            <a:ext cx="2476649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MILESTONE TIMELINE</a:t>
            </a:r>
            <a:endParaRPr lang="en-US" sz="987" dirty="0"/>
          </a:p>
        </p:txBody>
      </p:sp>
      <p:sp>
        <p:nvSpPr>
          <p:cNvPr id="21" name="Text 18"/>
          <p:cNvSpPr/>
          <p:nvPr/>
        </p:nvSpPr>
        <p:spPr>
          <a:xfrm>
            <a:off x="3333424" y="1446609"/>
            <a:ext cx="428625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2022</a:t>
            </a:r>
            <a:endParaRPr lang="en-US" sz="987" dirty="0"/>
          </a:p>
        </p:txBody>
      </p:sp>
      <p:sp>
        <p:nvSpPr>
          <p:cNvPr id="22" name="Text 19"/>
          <p:cNvSpPr/>
          <p:nvPr/>
        </p:nvSpPr>
        <p:spPr>
          <a:xfrm>
            <a:off x="3762049" y="1446609"/>
            <a:ext cx="2048024" cy="320018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Founded · First 100 members · MVP app launch</a:t>
            </a:r>
            <a:endParaRPr lang="en-US" sz="834" dirty="0"/>
          </a:p>
        </p:txBody>
      </p:sp>
      <p:sp>
        <p:nvSpPr>
          <p:cNvPr id="23" name="Text 20"/>
          <p:cNvSpPr/>
          <p:nvPr/>
        </p:nvSpPr>
        <p:spPr>
          <a:xfrm>
            <a:off x="3333424" y="1909502"/>
            <a:ext cx="428625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2023</a:t>
            </a:r>
            <a:endParaRPr lang="en-US" sz="987" dirty="0"/>
          </a:p>
        </p:txBody>
      </p:sp>
      <p:sp>
        <p:nvSpPr>
          <p:cNvPr id="24" name="Text 21"/>
          <p:cNvSpPr/>
          <p:nvPr/>
        </p:nvSpPr>
        <p:spPr>
          <a:xfrm>
            <a:off x="3762049" y="1909502"/>
            <a:ext cx="2048024" cy="320018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YC Batch · $27.5M valuation · 3,000 subscribers</a:t>
            </a:r>
            <a:endParaRPr lang="en-US" sz="834" dirty="0"/>
          </a:p>
        </p:txBody>
      </p:sp>
      <p:sp>
        <p:nvSpPr>
          <p:cNvPr id="25" name="Text 22"/>
          <p:cNvSpPr/>
          <p:nvPr/>
        </p:nvSpPr>
        <p:spPr>
          <a:xfrm>
            <a:off x="3333424" y="2372395"/>
            <a:ext cx="428625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2024</a:t>
            </a:r>
            <a:endParaRPr lang="en-US" sz="987" dirty="0"/>
          </a:p>
        </p:txBody>
      </p:sp>
      <p:sp>
        <p:nvSpPr>
          <p:cNvPr id="26" name="Text 23"/>
          <p:cNvSpPr/>
          <p:nvPr/>
        </p:nvSpPr>
        <p:spPr>
          <a:xfrm>
            <a:off x="3762049" y="2372395"/>
            <a:ext cx="2048024" cy="320018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$380K ARR · Meal kit launch · 12,000 members</a:t>
            </a:r>
            <a:endParaRPr lang="en-US" sz="834" dirty="0"/>
          </a:p>
        </p:txBody>
      </p:sp>
      <p:sp>
        <p:nvSpPr>
          <p:cNvPr id="27" name="Text 24"/>
          <p:cNvSpPr/>
          <p:nvPr/>
        </p:nvSpPr>
        <p:spPr>
          <a:xfrm>
            <a:off x="3333424" y="2835287"/>
            <a:ext cx="428625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2025</a:t>
            </a:r>
            <a:endParaRPr lang="en-US" sz="987" dirty="0"/>
          </a:p>
        </p:txBody>
      </p:sp>
      <p:sp>
        <p:nvSpPr>
          <p:cNvPr id="28" name="Text 25"/>
          <p:cNvSpPr/>
          <p:nvPr/>
        </p:nvSpPr>
        <p:spPr>
          <a:xfrm>
            <a:off x="3762049" y="2835287"/>
            <a:ext cx="2048024" cy="480027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784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Private beta in Texas → $1.2M ARR</a:t>
            </a:r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· ~100K servings · 92% retention · </a:t>
            </a:r>
            <a:pPr algn="l" indent="0" marL="0">
              <a:lnSpc>
                <a:spcPts val="13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Series A prep</a:t>
            </a:r>
            <a:endParaRPr lang="en-US" sz="784" dirty="0"/>
          </a:p>
        </p:txBody>
      </p:sp>
      <p:sp>
        <p:nvSpPr>
          <p:cNvPr id="29" name="Shape 26"/>
          <p:cNvSpPr/>
          <p:nvPr/>
        </p:nvSpPr>
        <p:spPr>
          <a:xfrm>
            <a:off x="6024386" y="1135856"/>
            <a:ext cx="2833836" cy="3311128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0" name="Shape 27"/>
          <p:cNvSpPr/>
          <p:nvPr/>
        </p:nvSpPr>
        <p:spPr>
          <a:xfrm>
            <a:off x="6024386" y="1135856"/>
            <a:ext cx="2833836" cy="2857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31" name="Text 28"/>
          <p:cNvSpPr/>
          <p:nvPr/>
        </p:nvSpPr>
        <p:spPr>
          <a:xfrm>
            <a:off x="6202980" y="1314450"/>
            <a:ext cx="2476649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VALIDATION</a:t>
            </a:r>
            <a:endParaRPr lang="en-US" sz="987" dirty="0"/>
          </a:p>
        </p:txBody>
      </p:sp>
      <p:sp>
        <p:nvSpPr>
          <p:cNvPr id="32" name="Text 29"/>
          <p:cNvSpPr/>
          <p:nvPr/>
        </p:nvSpPr>
        <p:spPr>
          <a:xfrm>
            <a:off x="6202980" y="1625203"/>
            <a:ext cx="2476649" cy="17145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Named </a:t>
            </a:r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Austin's Top 25 Startups To Watch</a:t>
            </a:r>
            <a:endParaRPr lang="en-US" sz="834" dirty="0"/>
          </a:p>
        </p:txBody>
      </p:sp>
      <p:sp>
        <p:nvSpPr>
          <p:cNvPr id="33" name="Text 30"/>
          <p:cNvSpPr/>
          <p:nvPr/>
        </p:nvSpPr>
        <p:spPr>
          <a:xfrm>
            <a:off x="6202980" y="1903809"/>
            <a:ext cx="2476649" cy="17145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YC-backed — Top 2% of applicants accepted</a:t>
            </a:r>
            <a:endParaRPr lang="en-US" sz="834" dirty="0"/>
          </a:p>
        </p:txBody>
      </p:sp>
      <p:sp>
        <p:nvSpPr>
          <p:cNvPr id="34" name="Text 31"/>
          <p:cNvSpPr/>
          <p:nvPr/>
        </p:nvSpPr>
        <p:spPr>
          <a:xfrm>
            <a:off x="6202980" y="2182416"/>
            <a:ext cx="2476649" cy="17145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Featured in TechCrunch &amp; Forbes</a:t>
            </a:r>
            <a:endParaRPr lang="en-US" sz="834" dirty="0"/>
          </a:p>
        </p:txBody>
      </p:sp>
      <p:sp>
        <p:nvSpPr>
          <p:cNvPr id="35" name="Text 32"/>
          <p:cNvSpPr/>
          <p:nvPr/>
        </p:nvSpPr>
        <p:spPr>
          <a:xfrm>
            <a:off x="6202980" y="2461022"/>
            <a:ext cx="2476649" cy="17145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Partnership with 3 Michelin-starred chefs</a:t>
            </a:r>
            <a:endParaRPr lang="en-US" sz="834" dirty="0"/>
          </a:p>
        </p:txBody>
      </p:sp>
      <p:sp>
        <p:nvSpPr>
          <p:cNvPr id="36" name="Text 33"/>
          <p:cNvSpPr/>
          <p:nvPr/>
        </p:nvSpPr>
        <p:spPr>
          <a:xfrm>
            <a:off x="6202980" y="2739628"/>
            <a:ext cx="2476649" cy="17145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Zero paid marketing — all organic growth</a:t>
            </a:r>
            <a:endParaRPr lang="en-US" sz="834" dirty="0"/>
          </a:p>
        </p:txBody>
      </p:sp>
      <p:sp>
        <p:nvSpPr>
          <p:cNvPr id="37" name="Text 34"/>
          <p:cNvSpPr/>
          <p:nvPr/>
        </p:nvSpPr>
        <p:spPr>
          <a:xfrm>
            <a:off x="6202980" y="3018234"/>
            <a:ext cx="2476649" cy="17145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NPS Score: 72 (World Class)</a:t>
            </a:r>
            <a:endParaRPr lang="en-US" sz="834" dirty="0"/>
          </a:p>
        </p:txBody>
      </p:sp>
      <p:sp>
        <p:nvSpPr>
          <p:cNvPr id="38" name="Shape 35"/>
          <p:cNvSpPr/>
          <p:nvPr/>
        </p:nvSpPr>
        <p:spPr>
          <a:xfrm>
            <a:off x="3047674" y="4661297"/>
            <a:ext cx="6096298" cy="482203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39" name="Text 36"/>
          <p:cNvSpPr/>
          <p:nvPr/>
        </p:nvSpPr>
        <p:spPr>
          <a:xfrm>
            <a:off x="3047674" y="4661297"/>
            <a:ext cx="6096298" cy="482203"/>
          </a:xfrm>
          <a:prstGeom prst="rect">
            <a:avLst/>
          </a:prstGeom>
          <a:noFill/>
          <a:ln/>
        </p:spPr>
        <p:txBody>
          <a:bodyPr wrap="square" lIns="340233" tIns="127508" rIns="340233" bIns="127508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84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Texas Private Beta Proves Product-Market Fit · $1.2M ARR · 92% Retention · Ready to Scale Nationally</a:t>
            </a:r>
            <a:endParaRPr lang="en-US" sz="784" dirty="0"/>
          </a:p>
        </p:txBody>
      </p:sp>
      <p:sp>
        <p:nvSpPr>
          <p:cNvPr id="40" name="Text 37"/>
          <p:cNvSpPr/>
          <p:nvPr/>
        </p:nvSpPr>
        <p:spPr>
          <a:xfrm>
            <a:off x="6202980" y="1625203"/>
            <a:ext cx="5179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</a:t>
            </a:r>
            <a:endParaRPr lang="en-US" sz="621" dirty="0"/>
          </a:p>
        </p:txBody>
      </p:sp>
      <p:sp>
        <p:nvSpPr>
          <p:cNvPr id="41" name="Text 38"/>
          <p:cNvSpPr/>
          <p:nvPr/>
        </p:nvSpPr>
        <p:spPr>
          <a:xfrm>
            <a:off x="6202980" y="1903809"/>
            <a:ext cx="5179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</a:t>
            </a:r>
            <a:endParaRPr lang="en-US" sz="621" dirty="0"/>
          </a:p>
        </p:txBody>
      </p:sp>
      <p:sp>
        <p:nvSpPr>
          <p:cNvPr id="42" name="Text 39"/>
          <p:cNvSpPr/>
          <p:nvPr/>
        </p:nvSpPr>
        <p:spPr>
          <a:xfrm>
            <a:off x="6202980" y="2182416"/>
            <a:ext cx="5179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</a:t>
            </a:r>
            <a:endParaRPr lang="en-US" sz="621" dirty="0"/>
          </a:p>
        </p:txBody>
      </p:sp>
      <p:sp>
        <p:nvSpPr>
          <p:cNvPr id="43" name="Text 40"/>
          <p:cNvSpPr/>
          <p:nvPr/>
        </p:nvSpPr>
        <p:spPr>
          <a:xfrm>
            <a:off x="6202980" y="2461022"/>
            <a:ext cx="5179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</a:t>
            </a:r>
            <a:endParaRPr lang="en-US" sz="621" dirty="0"/>
          </a:p>
        </p:txBody>
      </p:sp>
      <p:sp>
        <p:nvSpPr>
          <p:cNvPr id="44" name="Text 41"/>
          <p:cNvSpPr/>
          <p:nvPr/>
        </p:nvSpPr>
        <p:spPr>
          <a:xfrm>
            <a:off x="6202980" y="2739628"/>
            <a:ext cx="5179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</a:t>
            </a:r>
            <a:endParaRPr lang="en-US" sz="621" dirty="0"/>
          </a:p>
        </p:txBody>
      </p:sp>
      <p:sp>
        <p:nvSpPr>
          <p:cNvPr id="45" name="Text 42"/>
          <p:cNvSpPr/>
          <p:nvPr/>
        </p:nvSpPr>
        <p:spPr>
          <a:xfrm>
            <a:off x="6202980" y="3018234"/>
            <a:ext cx="5179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62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</a:t>
            </a:r>
            <a:endParaRPr lang="en-US" sz="6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047674" cy="514350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" name="Text 1"/>
          <p:cNvSpPr/>
          <p:nvPr/>
        </p:nvSpPr>
        <p:spPr>
          <a:xfrm>
            <a:off x="287062" y="2068841"/>
            <a:ext cx="2473523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FINANCIAL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ROADMAP</a:t>
            </a:r>
            <a:endParaRPr lang="en-US" sz="3294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849" y="171450"/>
            <a:ext cx="5581055" cy="157162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3319137" y="1814513"/>
            <a:ext cx="5567660" cy="30539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7" name="Shape 3"/>
          <p:cNvSpPr/>
          <p:nvPr/>
        </p:nvSpPr>
        <p:spPr>
          <a:xfrm>
            <a:off x="3319137" y="1814513"/>
            <a:ext cx="782603" cy="305395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8" name="Text 4"/>
          <p:cNvSpPr/>
          <p:nvPr/>
        </p:nvSpPr>
        <p:spPr>
          <a:xfrm>
            <a:off x="3319137" y="1814513"/>
            <a:ext cx="782603" cy="305395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Year</a:t>
            </a:r>
            <a:endParaRPr lang="en-US" sz="784" dirty="0"/>
          </a:p>
        </p:txBody>
      </p:sp>
      <p:sp>
        <p:nvSpPr>
          <p:cNvPr id="9" name="Shape 5"/>
          <p:cNvSpPr/>
          <p:nvPr/>
        </p:nvSpPr>
        <p:spPr>
          <a:xfrm>
            <a:off x="4101740" y="1814513"/>
            <a:ext cx="813160" cy="305395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0" name="Text 6"/>
          <p:cNvSpPr/>
          <p:nvPr/>
        </p:nvSpPr>
        <p:spPr>
          <a:xfrm>
            <a:off x="4101740" y="1814513"/>
            <a:ext cx="813160" cy="305395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Revenue</a:t>
            </a:r>
            <a:endParaRPr lang="en-US" sz="784" dirty="0"/>
          </a:p>
        </p:txBody>
      </p:sp>
      <p:sp>
        <p:nvSpPr>
          <p:cNvPr id="11" name="Shape 7"/>
          <p:cNvSpPr/>
          <p:nvPr/>
        </p:nvSpPr>
        <p:spPr>
          <a:xfrm>
            <a:off x="4914900" y="1814513"/>
            <a:ext cx="867212" cy="305395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2" name="Text 8"/>
          <p:cNvSpPr/>
          <p:nvPr/>
        </p:nvSpPr>
        <p:spPr>
          <a:xfrm>
            <a:off x="4914900" y="1814513"/>
            <a:ext cx="867212" cy="305395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Members</a:t>
            </a:r>
            <a:endParaRPr lang="en-US" sz="784" dirty="0"/>
          </a:p>
        </p:txBody>
      </p:sp>
      <p:sp>
        <p:nvSpPr>
          <p:cNvPr id="13" name="Shape 9"/>
          <p:cNvSpPr/>
          <p:nvPr/>
        </p:nvSpPr>
        <p:spPr>
          <a:xfrm>
            <a:off x="5782112" y="1814513"/>
            <a:ext cx="867212" cy="305395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4" name="Text 10"/>
          <p:cNvSpPr/>
          <p:nvPr/>
        </p:nvSpPr>
        <p:spPr>
          <a:xfrm>
            <a:off x="5782112" y="1814513"/>
            <a:ext cx="867212" cy="305395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Valuation</a:t>
            </a:r>
            <a:endParaRPr lang="en-US" sz="784" dirty="0"/>
          </a:p>
        </p:txBody>
      </p:sp>
      <p:sp>
        <p:nvSpPr>
          <p:cNvPr id="15" name="Shape 11"/>
          <p:cNvSpPr/>
          <p:nvPr/>
        </p:nvSpPr>
        <p:spPr>
          <a:xfrm>
            <a:off x="6649324" y="1814513"/>
            <a:ext cx="2237473" cy="305395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6" name="Text 12"/>
          <p:cNvSpPr/>
          <p:nvPr/>
        </p:nvSpPr>
        <p:spPr>
          <a:xfrm>
            <a:off x="6649324" y="1814513"/>
            <a:ext cx="2237473" cy="305395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Milestone</a:t>
            </a:r>
            <a:endParaRPr lang="en-US" sz="784" dirty="0"/>
          </a:p>
        </p:txBody>
      </p:sp>
      <p:sp>
        <p:nvSpPr>
          <p:cNvPr id="17" name="Shape 13"/>
          <p:cNvSpPr/>
          <p:nvPr/>
        </p:nvSpPr>
        <p:spPr>
          <a:xfrm>
            <a:off x="3319137" y="2119908"/>
            <a:ext cx="782603" cy="308967"/>
          </a:xfrm>
          <a:prstGeom prst="rect">
            <a:avLst/>
          </a:prstGeom>
          <a:solidFill>
            <a:srgbClr val="FFF3F3"/>
          </a:solidFill>
          <a:ln/>
        </p:spPr>
      </p:sp>
      <p:sp>
        <p:nvSpPr>
          <p:cNvPr id="18" name="Shape 14"/>
          <p:cNvSpPr/>
          <p:nvPr/>
        </p:nvSpPr>
        <p:spPr>
          <a:xfrm>
            <a:off x="3319137" y="2421731"/>
            <a:ext cx="782603" cy="7144"/>
          </a:xfrm>
          <a:prstGeom prst="rect">
            <a:avLst/>
          </a:prstGeom>
          <a:solidFill>
            <a:srgbClr val="DDDDDD"/>
          </a:solidFill>
          <a:ln/>
        </p:spPr>
      </p:sp>
      <p:sp>
        <p:nvSpPr>
          <p:cNvPr id="19" name="Shape 15"/>
          <p:cNvSpPr/>
          <p:nvPr/>
        </p:nvSpPr>
        <p:spPr>
          <a:xfrm>
            <a:off x="3319137" y="2119908"/>
            <a:ext cx="28575" cy="308967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20" name="Text 16"/>
          <p:cNvSpPr/>
          <p:nvPr/>
        </p:nvSpPr>
        <p:spPr>
          <a:xfrm>
            <a:off x="3390574" y="2207419"/>
            <a:ext cx="394692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2025 ★</a:t>
            </a:r>
            <a:endParaRPr lang="en-US" sz="784" dirty="0"/>
          </a:p>
        </p:txBody>
      </p:sp>
      <p:sp>
        <p:nvSpPr>
          <p:cNvPr id="21" name="Shape 17"/>
          <p:cNvSpPr/>
          <p:nvPr/>
        </p:nvSpPr>
        <p:spPr>
          <a:xfrm>
            <a:off x="4073221" y="2119908"/>
            <a:ext cx="818015" cy="308967"/>
          </a:xfrm>
          <a:prstGeom prst="rect">
            <a:avLst/>
          </a:prstGeom>
          <a:solidFill>
            <a:srgbClr val="FFF3F3"/>
          </a:solidFill>
          <a:ln/>
        </p:spPr>
      </p:sp>
      <p:sp>
        <p:nvSpPr>
          <p:cNvPr id="22" name="Shape 18"/>
          <p:cNvSpPr/>
          <p:nvPr/>
        </p:nvSpPr>
        <p:spPr>
          <a:xfrm>
            <a:off x="4073221" y="2421731"/>
            <a:ext cx="818015" cy="7144"/>
          </a:xfrm>
          <a:prstGeom prst="rect">
            <a:avLst/>
          </a:prstGeom>
          <a:solidFill>
            <a:srgbClr val="DDDDDD"/>
          </a:solidFill>
          <a:ln/>
        </p:spPr>
      </p:sp>
      <p:sp>
        <p:nvSpPr>
          <p:cNvPr id="23" name="Shape 19"/>
          <p:cNvSpPr/>
          <p:nvPr/>
        </p:nvSpPr>
        <p:spPr>
          <a:xfrm>
            <a:off x="4073221" y="2119908"/>
            <a:ext cx="28575" cy="308967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24" name="Text 20"/>
          <p:cNvSpPr/>
          <p:nvPr/>
        </p:nvSpPr>
        <p:spPr>
          <a:xfrm>
            <a:off x="4073221" y="2119908"/>
            <a:ext cx="818015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$1.2M</a:t>
            </a:r>
            <a:endParaRPr lang="en-US" sz="834" dirty="0"/>
          </a:p>
        </p:txBody>
      </p:sp>
      <p:sp>
        <p:nvSpPr>
          <p:cNvPr id="25" name="Shape 21"/>
          <p:cNvSpPr/>
          <p:nvPr/>
        </p:nvSpPr>
        <p:spPr>
          <a:xfrm>
            <a:off x="4877619" y="2119908"/>
            <a:ext cx="875361" cy="308967"/>
          </a:xfrm>
          <a:prstGeom prst="rect">
            <a:avLst/>
          </a:prstGeom>
          <a:solidFill>
            <a:srgbClr val="FFF3F3"/>
          </a:solidFill>
          <a:ln/>
        </p:spPr>
      </p:sp>
      <p:sp>
        <p:nvSpPr>
          <p:cNvPr id="26" name="Shape 22"/>
          <p:cNvSpPr/>
          <p:nvPr/>
        </p:nvSpPr>
        <p:spPr>
          <a:xfrm>
            <a:off x="4877619" y="2421731"/>
            <a:ext cx="875361" cy="7144"/>
          </a:xfrm>
          <a:prstGeom prst="rect">
            <a:avLst/>
          </a:prstGeom>
          <a:solidFill>
            <a:srgbClr val="DDDDDD"/>
          </a:solidFill>
          <a:ln/>
        </p:spPr>
      </p:sp>
      <p:sp>
        <p:nvSpPr>
          <p:cNvPr id="27" name="Shape 23"/>
          <p:cNvSpPr/>
          <p:nvPr/>
        </p:nvSpPr>
        <p:spPr>
          <a:xfrm>
            <a:off x="4877619" y="2119908"/>
            <a:ext cx="28575" cy="308967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28" name="Text 24"/>
          <p:cNvSpPr/>
          <p:nvPr/>
        </p:nvSpPr>
        <p:spPr>
          <a:xfrm>
            <a:off x="4877619" y="2119908"/>
            <a:ext cx="875361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30K</a:t>
            </a:r>
            <a:endParaRPr lang="en-US" sz="834" dirty="0"/>
          </a:p>
        </p:txBody>
      </p:sp>
      <p:sp>
        <p:nvSpPr>
          <p:cNvPr id="29" name="Shape 25"/>
          <p:cNvSpPr/>
          <p:nvPr/>
        </p:nvSpPr>
        <p:spPr>
          <a:xfrm>
            <a:off x="5752979" y="2119908"/>
            <a:ext cx="875361" cy="308967"/>
          </a:xfrm>
          <a:prstGeom prst="rect">
            <a:avLst/>
          </a:prstGeom>
          <a:solidFill>
            <a:srgbClr val="FFF3F3"/>
          </a:solidFill>
          <a:ln/>
        </p:spPr>
      </p:sp>
      <p:sp>
        <p:nvSpPr>
          <p:cNvPr id="30" name="Shape 26"/>
          <p:cNvSpPr/>
          <p:nvPr/>
        </p:nvSpPr>
        <p:spPr>
          <a:xfrm>
            <a:off x="5752979" y="2421731"/>
            <a:ext cx="875361" cy="7144"/>
          </a:xfrm>
          <a:prstGeom prst="rect">
            <a:avLst/>
          </a:prstGeom>
          <a:solidFill>
            <a:srgbClr val="DDDDDD"/>
          </a:solidFill>
          <a:ln/>
        </p:spPr>
      </p:sp>
      <p:sp>
        <p:nvSpPr>
          <p:cNvPr id="31" name="Shape 27"/>
          <p:cNvSpPr/>
          <p:nvPr/>
        </p:nvSpPr>
        <p:spPr>
          <a:xfrm>
            <a:off x="5752979" y="2119908"/>
            <a:ext cx="28575" cy="308967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32" name="Text 28"/>
          <p:cNvSpPr/>
          <p:nvPr/>
        </p:nvSpPr>
        <p:spPr>
          <a:xfrm>
            <a:off x="5752979" y="2119908"/>
            <a:ext cx="875361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$27.5M</a:t>
            </a:r>
            <a:endParaRPr lang="en-US" sz="784" dirty="0"/>
          </a:p>
        </p:txBody>
      </p:sp>
      <p:sp>
        <p:nvSpPr>
          <p:cNvPr id="33" name="Shape 29"/>
          <p:cNvSpPr/>
          <p:nvPr/>
        </p:nvSpPr>
        <p:spPr>
          <a:xfrm>
            <a:off x="6628340" y="2119908"/>
            <a:ext cx="2258457" cy="308967"/>
          </a:xfrm>
          <a:prstGeom prst="rect">
            <a:avLst/>
          </a:prstGeom>
          <a:solidFill>
            <a:srgbClr val="FFF3F3"/>
          </a:solidFill>
          <a:ln/>
        </p:spPr>
      </p:sp>
      <p:sp>
        <p:nvSpPr>
          <p:cNvPr id="34" name="Shape 30"/>
          <p:cNvSpPr/>
          <p:nvPr/>
        </p:nvSpPr>
        <p:spPr>
          <a:xfrm>
            <a:off x="6628340" y="2421731"/>
            <a:ext cx="2258457" cy="7144"/>
          </a:xfrm>
          <a:prstGeom prst="rect">
            <a:avLst/>
          </a:prstGeom>
          <a:solidFill>
            <a:srgbClr val="DDDDDD"/>
          </a:solidFill>
          <a:ln/>
        </p:spPr>
      </p:sp>
      <p:sp>
        <p:nvSpPr>
          <p:cNvPr id="35" name="Shape 31"/>
          <p:cNvSpPr/>
          <p:nvPr/>
        </p:nvSpPr>
        <p:spPr>
          <a:xfrm>
            <a:off x="6628340" y="2119908"/>
            <a:ext cx="28575" cy="308967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36" name="Text 32"/>
          <p:cNvSpPr/>
          <p:nvPr/>
        </p:nvSpPr>
        <p:spPr>
          <a:xfrm>
            <a:off x="6628340" y="2119908"/>
            <a:ext cx="2258457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 Round · Current Cap</a:t>
            </a:r>
            <a:endParaRPr lang="en-US" sz="834" dirty="0"/>
          </a:p>
        </p:txBody>
      </p:sp>
      <p:sp>
        <p:nvSpPr>
          <p:cNvPr id="37" name="Shape 33"/>
          <p:cNvSpPr/>
          <p:nvPr/>
        </p:nvSpPr>
        <p:spPr>
          <a:xfrm>
            <a:off x="3304849" y="2425303"/>
            <a:ext cx="5581948" cy="308967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8" name="Text 34"/>
          <p:cNvSpPr/>
          <p:nvPr/>
        </p:nvSpPr>
        <p:spPr>
          <a:xfrm>
            <a:off x="3304849" y="2425303"/>
            <a:ext cx="751991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2026</a:t>
            </a:r>
            <a:endParaRPr lang="en-US" sz="834" dirty="0"/>
          </a:p>
        </p:txBody>
      </p:sp>
      <p:sp>
        <p:nvSpPr>
          <p:cNvPr id="39" name="Text 35"/>
          <p:cNvSpPr/>
          <p:nvPr/>
        </p:nvSpPr>
        <p:spPr>
          <a:xfrm>
            <a:off x="4056841" y="2425303"/>
            <a:ext cx="820778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$3.5M</a:t>
            </a:r>
            <a:endParaRPr lang="en-US" sz="834" dirty="0"/>
          </a:p>
        </p:txBody>
      </p:sp>
      <p:sp>
        <p:nvSpPr>
          <p:cNvPr id="40" name="Text 36"/>
          <p:cNvSpPr/>
          <p:nvPr/>
        </p:nvSpPr>
        <p:spPr>
          <a:xfrm>
            <a:off x="4877619" y="2425303"/>
            <a:ext cx="875361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75K</a:t>
            </a:r>
            <a:endParaRPr lang="en-US" sz="834" dirty="0"/>
          </a:p>
        </p:txBody>
      </p:sp>
      <p:sp>
        <p:nvSpPr>
          <p:cNvPr id="41" name="Text 37"/>
          <p:cNvSpPr/>
          <p:nvPr/>
        </p:nvSpPr>
        <p:spPr>
          <a:xfrm>
            <a:off x="5752979" y="2425303"/>
            <a:ext cx="875361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$50M</a:t>
            </a:r>
            <a:endParaRPr lang="en-US" sz="784" dirty="0"/>
          </a:p>
        </p:txBody>
      </p:sp>
      <p:sp>
        <p:nvSpPr>
          <p:cNvPr id="42" name="Text 38"/>
          <p:cNvSpPr/>
          <p:nvPr/>
        </p:nvSpPr>
        <p:spPr>
          <a:xfrm>
            <a:off x="6628340" y="2425303"/>
            <a:ext cx="2258457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Series A Raise</a:t>
            </a:r>
            <a:endParaRPr lang="en-US" sz="834" dirty="0"/>
          </a:p>
        </p:txBody>
      </p:sp>
      <p:sp>
        <p:nvSpPr>
          <p:cNvPr id="43" name="Text 39"/>
          <p:cNvSpPr/>
          <p:nvPr/>
        </p:nvSpPr>
        <p:spPr>
          <a:xfrm>
            <a:off x="3304849" y="2734270"/>
            <a:ext cx="751991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2027</a:t>
            </a:r>
            <a:endParaRPr lang="en-US" sz="834" dirty="0"/>
          </a:p>
        </p:txBody>
      </p:sp>
      <p:sp>
        <p:nvSpPr>
          <p:cNvPr id="44" name="Text 40"/>
          <p:cNvSpPr/>
          <p:nvPr/>
        </p:nvSpPr>
        <p:spPr>
          <a:xfrm>
            <a:off x="4056841" y="2734270"/>
            <a:ext cx="820778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$8.0M</a:t>
            </a:r>
            <a:endParaRPr lang="en-US" sz="834" dirty="0"/>
          </a:p>
        </p:txBody>
      </p:sp>
      <p:sp>
        <p:nvSpPr>
          <p:cNvPr id="45" name="Text 41"/>
          <p:cNvSpPr/>
          <p:nvPr/>
        </p:nvSpPr>
        <p:spPr>
          <a:xfrm>
            <a:off x="4877619" y="2734270"/>
            <a:ext cx="875361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180K</a:t>
            </a:r>
            <a:endParaRPr lang="en-US" sz="834" dirty="0"/>
          </a:p>
        </p:txBody>
      </p:sp>
      <p:sp>
        <p:nvSpPr>
          <p:cNvPr id="46" name="Text 42"/>
          <p:cNvSpPr/>
          <p:nvPr/>
        </p:nvSpPr>
        <p:spPr>
          <a:xfrm>
            <a:off x="5752979" y="2734270"/>
            <a:ext cx="875361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$80M</a:t>
            </a:r>
            <a:endParaRPr lang="en-US" sz="784" dirty="0"/>
          </a:p>
        </p:txBody>
      </p:sp>
      <p:sp>
        <p:nvSpPr>
          <p:cNvPr id="47" name="Text 43"/>
          <p:cNvSpPr/>
          <p:nvPr/>
        </p:nvSpPr>
        <p:spPr>
          <a:xfrm>
            <a:off x="6628340" y="2734270"/>
            <a:ext cx="2258457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International Launch</a:t>
            </a:r>
            <a:endParaRPr lang="en-US" sz="834" dirty="0"/>
          </a:p>
        </p:txBody>
      </p:sp>
      <p:sp>
        <p:nvSpPr>
          <p:cNvPr id="48" name="Shape 44"/>
          <p:cNvSpPr/>
          <p:nvPr/>
        </p:nvSpPr>
        <p:spPr>
          <a:xfrm>
            <a:off x="3304849" y="3046809"/>
            <a:ext cx="5581948" cy="312539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49" name="Text 45"/>
          <p:cNvSpPr/>
          <p:nvPr/>
        </p:nvSpPr>
        <p:spPr>
          <a:xfrm>
            <a:off x="3304849" y="3046809"/>
            <a:ext cx="751991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2028</a:t>
            </a:r>
            <a:endParaRPr lang="en-US" sz="834" dirty="0"/>
          </a:p>
        </p:txBody>
      </p:sp>
      <p:sp>
        <p:nvSpPr>
          <p:cNvPr id="50" name="Text 46"/>
          <p:cNvSpPr/>
          <p:nvPr/>
        </p:nvSpPr>
        <p:spPr>
          <a:xfrm>
            <a:off x="4056841" y="3046809"/>
            <a:ext cx="820778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$18M</a:t>
            </a:r>
            <a:endParaRPr lang="en-US" sz="834" dirty="0"/>
          </a:p>
        </p:txBody>
      </p:sp>
      <p:sp>
        <p:nvSpPr>
          <p:cNvPr id="51" name="Text 47"/>
          <p:cNvSpPr/>
          <p:nvPr/>
        </p:nvSpPr>
        <p:spPr>
          <a:xfrm>
            <a:off x="4877619" y="3046809"/>
            <a:ext cx="875361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400K</a:t>
            </a:r>
            <a:endParaRPr lang="en-US" sz="834" dirty="0"/>
          </a:p>
        </p:txBody>
      </p:sp>
      <p:sp>
        <p:nvSpPr>
          <p:cNvPr id="52" name="Text 48"/>
          <p:cNvSpPr/>
          <p:nvPr/>
        </p:nvSpPr>
        <p:spPr>
          <a:xfrm>
            <a:off x="5752979" y="3046809"/>
            <a:ext cx="875361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$120M</a:t>
            </a:r>
            <a:endParaRPr lang="en-US" sz="784" dirty="0"/>
          </a:p>
        </p:txBody>
      </p:sp>
      <p:sp>
        <p:nvSpPr>
          <p:cNvPr id="53" name="Text 49"/>
          <p:cNvSpPr/>
          <p:nvPr/>
        </p:nvSpPr>
        <p:spPr>
          <a:xfrm>
            <a:off x="6628340" y="3046809"/>
            <a:ext cx="2258457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Profitability · Strategic Partner</a:t>
            </a:r>
            <a:endParaRPr lang="en-US" sz="834" dirty="0"/>
          </a:p>
        </p:txBody>
      </p:sp>
      <p:sp>
        <p:nvSpPr>
          <p:cNvPr id="54" name="Text 50"/>
          <p:cNvSpPr/>
          <p:nvPr/>
        </p:nvSpPr>
        <p:spPr>
          <a:xfrm>
            <a:off x="3304849" y="3359348"/>
            <a:ext cx="751991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2029</a:t>
            </a:r>
            <a:endParaRPr lang="en-US" sz="834" dirty="0"/>
          </a:p>
        </p:txBody>
      </p:sp>
      <p:sp>
        <p:nvSpPr>
          <p:cNvPr id="55" name="Text 51"/>
          <p:cNvSpPr/>
          <p:nvPr/>
        </p:nvSpPr>
        <p:spPr>
          <a:xfrm>
            <a:off x="4056841" y="3359348"/>
            <a:ext cx="820778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$38M</a:t>
            </a:r>
            <a:endParaRPr lang="en-US" sz="834" dirty="0"/>
          </a:p>
        </p:txBody>
      </p:sp>
      <p:sp>
        <p:nvSpPr>
          <p:cNvPr id="56" name="Text 52"/>
          <p:cNvSpPr/>
          <p:nvPr/>
        </p:nvSpPr>
        <p:spPr>
          <a:xfrm>
            <a:off x="4877619" y="3359348"/>
            <a:ext cx="875361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850K</a:t>
            </a:r>
            <a:endParaRPr lang="en-US" sz="834" dirty="0"/>
          </a:p>
        </p:txBody>
      </p:sp>
      <p:sp>
        <p:nvSpPr>
          <p:cNvPr id="57" name="Text 53"/>
          <p:cNvSpPr/>
          <p:nvPr/>
        </p:nvSpPr>
        <p:spPr>
          <a:xfrm>
            <a:off x="5752979" y="3359348"/>
            <a:ext cx="875361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$160M</a:t>
            </a:r>
            <a:endParaRPr lang="en-US" sz="784" dirty="0"/>
          </a:p>
        </p:txBody>
      </p:sp>
      <p:sp>
        <p:nvSpPr>
          <p:cNvPr id="58" name="Text 54"/>
          <p:cNvSpPr/>
          <p:nvPr/>
        </p:nvSpPr>
        <p:spPr>
          <a:xfrm>
            <a:off x="6628340" y="3359348"/>
            <a:ext cx="2258457" cy="312539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Pre-IPO / M&amp;A Ready</a:t>
            </a:r>
            <a:endParaRPr lang="en-US" sz="834" dirty="0"/>
          </a:p>
        </p:txBody>
      </p:sp>
      <p:sp>
        <p:nvSpPr>
          <p:cNvPr id="59" name="Shape 55"/>
          <p:cNvSpPr/>
          <p:nvPr/>
        </p:nvSpPr>
        <p:spPr>
          <a:xfrm>
            <a:off x="3304849" y="3671888"/>
            <a:ext cx="5581948" cy="308967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60" name="Text 56"/>
          <p:cNvSpPr/>
          <p:nvPr/>
        </p:nvSpPr>
        <p:spPr>
          <a:xfrm>
            <a:off x="3304849" y="3671888"/>
            <a:ext cx="751991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2030</a:t>
            </a:r>
            <a:endParaRPr lang="en-US" sz="784" dirty="0"/>
          </a:p>
        </p:txBody>
      </p:sp>
      <p:sp>
        <p:nvSpPr>
          <p:cNvPr id="61" name="Text 57"/>
          <p:cNvSpPr/>
          <p:nvPr/>
        </p:nvSpPr>
        <p:spPr>
          <a:xfrm>
            <a:off x="4056841" y="3671888"/>
            <a:ext cx="820778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$75M</a:t>
            </a:r>
            <a:endParaRPr lang="en-US" sz="784" dirty="0"/>
          </a:p>
        </p:txBody>
      </p:sp>
      <p:sp>
        <p:nvSpPr>
          <p:cNvPr id="62" name="Text 58"/>
          <p:cNvSpPr/>
          <p:nvPr/>
        </p:nvSpPr>
        <p:spPr>
          <a:xfrm>
            <a:off x="4877619" y="3671888"/>
            <a:ext cx="875361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1.5M</a:t>
            </a:r>
            <a:endParaRPr lang="en-US" sz="784" dirty="0"/>
          </a:p>
        </p:txBody>
      </p:sp>
      <p:sp>
        <p:nvSpPr>
          <p:cNvPr id="63" name="Text 59"/>
          <p:cNvSpPr/>
          <p:nvPr/>
        </p:nvSpPr>
        <p:spPr>
          <a:xfrm>
            <a:off x="5752979" y="3671888"/>
            <a:ext cx="875361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$200M</a:t>
            </a:r>
            <a:endParaRPr lang="en-US" sz="784" dirty="0"/>
          </a:p>
        </p:txBody>
      </p:sp>
      <p:sp>
        <p:nvSpPr>
          <p:cNvPr id="64" name="Text 60"/>
          <p:cNvSpPr/>
          <p:nvPr/>
        </p:nvSpPr>
        <p:spPr>
          <a:xfrm>
            <a:off x="6628340" y="3671888"/>
            <a:ext cx="2258457" cy="308967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Liquidity Event</a:t>
            </a:r>
            <a:endParaRPr lang="en-US" sz="784" dirty="0"/>
          </a:p>
        </p:txBody>
      </p:sp>
      <p:sp>
        <p:nvSpPr>
          <p:cNvPr id="65" name="Text 61"/>
          <p:cNvSpPr/>
          <p:nvPr/>
        </p:nvSpPr>
        <p:spPr>
          <a:xfrm>
            <a:off x="3304849" y="4080867"/>
            <a:ext cx="5581948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900"/>
              </a:lnSpc>
              <a:buNone/>
            </a:pPr>
            <a:r>
              <a:rPr lang="en-US" sz="727" i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★ Current SAFE Cap: $27.5M | Target 2030 Valuation: $200M | Conservative 10x Revenue Multiple vs. SaaS peers at 15–25x</a:t>
            </a:r>
            <a:endParaRPr lang="en-US" sz="727" dirty="0"/>
          </a:p>
        </p:txBody>
      </p:sp>
      <p:sp>
        <p:nvSpPr>
          <p:cNvPr id="66" name="Shape 62"/>
          <p:cNvSpPr/>
          <p:nvPr/>
        </p:nvSpPr>
        <p:spPr>
          <a:xfrm>
            <a:off x="3047674" y="4895255"/>
            <a:ext cx="6096298" cy="24824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67" name="Text 63"/>
          <p:cNvSpPr/>
          <p:nvPr/>
        </p:nvSpPr>
        <p:spPr>
          <a:xfrm>
            <a:off x="3047674" y="4895255"/>
            <a:ext cx="6096298" cy="248245"/>
          </a:xfrm>
          <a:prstGeom prst="rect">
            <a:avLst/>
          </a:prstGeom>
          <a:noFill/>
          <a:ln/>
        </p:spPr>
        <p:txBody>
          <a:bodyPr wrap="square" lIns="297688" tIns="68072" rIns="297688" bIns="68072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84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$200M Valuation Target by 2030 · Current Cap $27.5M · 10x Revenue Multiple · 1.5M Members</a:t>
            </a:r>
            <a:endParaRPr lang="en-US" sz="7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047674" cy="514350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" name="Text 1"/>
          <p:cNvSpPr/>
          <p:nvPr/>
        </p:nvSpPr>
        <p:spPr>
          <a:xfrm>
            <a:off x="27236" y="2068841"/>
            <a:ext cx="2993231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INVESTMENT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TERMS</a:t>
            </a:r>
            <a:endParaRPr lang="en-US" sz="3294" dirty="0"/>
          </a:p>
        </p:txBody>
      </p:sp>
      <p:sp>
        <p:nvSpPr>
          <p:cNvPr id="5" name="Shape 2"/>
          <p:cNvSpPr/>
          <p:nvPr/>
        </p:nvSpPr>
        <p:spPr>
          <a:xfrm>
            <a:off x="3261987" y="257175"/>
            <a:ext cx="2769543" cy="462915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6" name="Shape 3"/>
          <p:cNvSpPr/>
          <p:nvPr/>
        </p:nvSpPr>
        <p:spPr>
          <a:xfrm>
            <a:off x="3261987" y="257175"/>
            <a:ext cx="2769543" cy="5715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7" name="Text 4"/>
          <p:cNvSpPr/>
          <p:nvPr/>
        </p:nvSpPr>
        <p:spPr>
          <a:xfrm>
            <a:off x="3433437" y="428625"/>
            <a:ext cx="2426643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 INSTRUMENT DETAILS</a:t>
            </a:r>
            <a:endParaRPr lang="en-US" sz="1193" dirty="0"/>
          </a:p>
        </p:txBody>
      </p:sp>
      <p:sp>
        <p:nvSpPr>
          <p:cNvPr id="8" name="Text 5"/>
          <p:cNvSpPr/>
          <p:nvPr/>
        </p:nvSpPr>
        <p:spPr>
          <a:xfrm>
            <a:off x="3433437" y="757238"/>
            <a:ext cx="1177603" cy="303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Instrument:</a:t>
            </a:r>
            <a:endParaRPr lang="en-US" sz="942" dirty="0"/>
          </a:p>
        </p:txBody>
      </p:sp>
      <p:sp>
        <p:nvSpPr>
          <p:cNvPr id="9" name="Text 6"/>
          <p:cNvSpPr/>
          <p:nvPr/>
        </p:nvSpPr>
        <p:spPr>
          <a:xfrm>
            <a:off x="4682477" y="757238"/>
            <a:ext cx="1177603" cy="303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YC Standard Post-Money SAFE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3433437" y="1187648"/>
            <a:ext cx="117760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Valuation Cap:</a:t>
            </a:r>
            <a:endParaRPr lang="en-US" sz="942" dirty="0"/>
          </a:p>
        </p:txBody>
      </p:sp>
      <p:sp>
        <p:nvSpPr>
          <p:cNvPr id="11" name="Text 8"/>
          <p:cNvSpPr/>
          <p:nvPr/>
        </p:nvSpPr>
        <p:spPr>
          <a:xfrm>
            <a:off x="4682477" y="1146572"/>
            <a:ext cx="1177603" cy="233958"/>
          </a:xfrm>
          <a:prstGeom prst="rect">
            <a:avLst/>
          </a:prstGeom>
          <a:noFill/>
          <a:ln/>
        </p:spPr>
        <p:txBody>
          <a:bodyPr wrap="none" lIns="0" tIns="0" rIns="0" bIns="42545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$27,500,000</a:t>
            </a:r>
            <a:endParaRPr lang="en-US" sz="1090" dirty="0"/>
          </a:p>
        </p:txBody>
      </p:sp>
      <p:sp>
        <p:nvSpPr>
          <p:cNvPr id="12" name="Text 9"/>
          <p:cNvSpPr/>
          <p:nvPr/>
        </p:nvSpPr>
        <p:spPr>
          <a:xfrm>
            <a:off x="3433437" y="1466255"/>
            <a:ext cx="117760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Discount:</a:t>
            </a:r>
            <a:endParaRPr lang="en-US" sz="942" dirty="0"/>
          </a:p>
        </p:txBody>
      </p:sp>
      <p:sp>
        <p:nvSpPr>
          <p:cNvPr id="13" name="Text 10"/>
          <p:cNvSpPr/>
          <p:nvPr/>
        </p:nvSpPr>
        <p:spPr>
          <a:xfrm>
            <a:off x="4682477" y="1466255"/>
            <a:ext cx="117760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None</a:t>
            </a:r>
            <a:endParaRPr lang="en-US" sz="885" dirty="0"/>
          </a:p>
        </p:txBody>
      </p:sp>
      <p:sp>
        <p:nvSpPr>
          <p:cNvPr id="14" name="Text 11"/>
          <p:cNvSpPr/>
          <p:nvPr/>
        </p:nvSpPr>
        <p:spPr>
          <a:xfrm>
            <a:off x="3433437" y="1703784"/>
            <a:ext cx="117760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Min. Check Size:</a:t>
            </a:r>
            <a:endParaRPr lang="en-US" sz="942" dirty="0"/>
          </a:p>
        </p:txBody>
      </p:sp>
      <p:sp>
        <p:nvSpPr>
          <p:cNvPr id="15" name="Text 12"/>
          <p:cNvSpPr/>
          <p:nvPr/>
        </p:nvSpPr>
        <p:spPr>
          <a:xfrm>
            <a:off x="4682477" y="1703784"/>
            <a:ext cx="117760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$25,000</a:t>
            </a:r>
            <a:endParaRPr lang="en-US" sz="885" dirty="0"/>
          </a:p>
        </p:txBody>
      </p:sp>
      <p:sp>
        <p:nvSpPr>
          <p:cNvPr id="16" name="Text 13"/>
          <p:cNvSpPr/>
          <p:nvPr/>
        </p:nvSpPr>
        <p:spPr>
          <a:xfrm>
            <a:off x="3433437" y="1941314"/>
            <a:ext cx="1177603" cy="303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Conversion Trigger:</a:t>
            </a:r>
            <a:endParaRPr lang="en-US" sz="942" dirty="0"/>
          </a:p>
        </p:txBody>
      </p:sp>
      <p:sp>
        <p:nvSpPr>
          <p:cNvPr id="17" name="Text 14"/>
          <p:cNvSpPr/>
          <p:nvPr/>
        </p:nvSpPr>
        <p:spPr>
          <a:xfrm>
            <a:off x="4682477" y="1941314"/>
            <a:ext cx="1177603" cy="303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Next Priced Round (Series A+)</a:t>
            </a:r>
            <a:endParaRPr lang="en-US" sz="885" dirty="0"/>
          </a:p>
        </p:txBody>
      </p:sp>
      <p:sp>
        <p:nvSpPr>
          <p:cNvPr id="18" name="Text 15"/>
          <p:cNvSpPr/>
          <p:nvPr/>
        </p:nvSpPr>
        <p:spPr>
          <a:xfrm>
            <a:off x="3433437" y="2330648"/>
            <a:ext cx="1177603" cy="303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Equity Basis:</a:t>
            </a:r>
            <a:endParaRPr lang="en-US" sz="942" dirty="0"/>
          </a:p>
        </p:txBody>
      </p:sp>
      <p:sp>
        <p:nvSpPr>
          <p:cNvPr id="19" name="Text 16"/>
          <p:cNvSpPr/>
          <p:nvPr/>
        </p:nvSpPr>
        <p:spPr>
          <a:xfrm>
            <a:off x="4682477" y="2330648"/>
            <a:ext cx="1177603" cy="303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Post-Money Cap Table</a:t>
            </a:r>
            <a:endParaRPr lang="en-US" sz="885" dirty="0"/>
          </a:p>
        </p:txBody>
      </p:sp>
      <p:sp>
        <p:nvSpPr>
          <p:cNvPr id="20" name="Text 17"/>
          <p:cNvSpPr/>
          <p:nvPr/>
        </p:nvSpPr>
        <p:spPr>
          <a:xfrm>
            <a:off x="3433437" y="2719983"/>
            <a:ext cx="117760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Pro-Rata Rights:</a:t>
            </a:r>
            <a:endParaRPr lang="en-US" sz="942" dirty="0"/>
          </a:p>
        </p:txBody>
      </p:sp>
      <p:sp>
        <p:nvSpPr>
          <p:cNvPr id="21" name="Text 18"/>
          <p:cNvSpPr/>
          <p:nvPr/>
        </p:nvSpPr>
        <p:spPr>
          <a:xfrm>
            <a:off x="4682477" y="2719983"/>
            <a:ext cx="117760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Yes (above $50K)</a:t>
            </a:r>
            <a:endParaRPr lang="en-US" sz="885" dirty="0"/>
          </a:p>
        </p:txBody>
      </p:sp>
      <p:sp>
        <p:nvSpPr>
          <p:cNvPr id="22" name="Text 19"/>
          <p:cNvSpPr/>
          <p:nvPr/>
        </p:nvSpPr>
        <p:spPr>
          <a:xfrm>
            <a:off x="3433437" y="2957513"/>
            <a:ext cx="117760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Info Rights:</a:t>
            </a:r>
            <a:endParaRPr lang="en-US" sz="942" dirty="0"/>
          </a:p>
        </p:txBody>
      </p:sp>
      <p:sp>
        <p:nvSpPr>
          <p:cNvPr id="23" name="Text 20"/>
          <p:cNvSpPr/>
          <p:nvPr/>
        </p:nvSpPr>
        <p:spPr>
          <a:xfrm>
            <a:off x="4682477" y="2957513"/>
            <a:ext cx="117760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Quarterly Financials</a:t>
            </a:r>
            <a:endParaRPr lang="en-US" sz="885" dirty="0"/>
          </a:p>
        </p:txBody>
      </p:sp>
      <p:sp>
        <p:nvSpPr>
          <p:cNvPr id="24" name="Shape 21"/>
          <p:cNvSpPr/>
          <p:nvPr/>
        </p:nvSpPr>
        <p:spPr>
          <a:xfrm>
            <a:off x="6160117" y="257175"/>
            <a:ext cx="2769543" cy="462915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25" name="Shape 22"/>
          <p:cNvSpPr/>
          <p:nvPr/>
        </p:nvSpPr>
        <p:spPr>
          <a:xfrm>
            <a:off x="6160117" y="257175"/>
            <a:ext cx="2769543" cy="5715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26" name="Text 23"/>
          <p:cNvSpPr/>
          <p:nvPr/>
        </p:nvSpPr>
        <p:spPr>
          <a:xfrm>
            <a:off x="6331567" y="428625"/>
            <a:ext cx="242664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YOUR $50,000 RETURN SCENARIO</a:t>
            </a:r>
            <a:endParaRPr lang="en-US" sz="1193" dirty="0"/>
          </a:p>
        </p:txBody>
      </p:sp>
      <p:sp>
        <p:nvSpPr>
          <p:cNvPr id="27" name="Text 24"/>
          <p:cNvSpPr/>
          <p:nvPr/>
        </p:nvSpPr>
        <p:spPr>
          <a:xfrm>
            <a:off x="6331567" y="957263"/>
            <a:ext cx="242664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AAAA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Ownership at Conversion</a:t>
            </a:r>
            <a:endParaRPr lang="en-US" sz="942" dirty="0"/>
          </a:p>
        </p:txBody>
      </p:sp>
      <p:sp>
        <p:nvSpPr>
          <p:cNvPr id="28" name="Text 25"/>
          <p:cNvSpPr/>
          <p:nvPr/>
        </p:nvSpPr>
        <p:spPr>
          <a:xfrm>
            <a:off x="6331567" y="1166217"/>
            <a:ext cx="24266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29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0.1818%</a:t>
            </a:r>
            <a:endParaRPr lang="en-US" sz="3294" dirty="0"/>
          </a:p>
        </p:txBody>
      </p:sp>
      <p:sp>
        <p:nvSpPr>
          <p:cNvPr id="29" name="Text 26"/>
          <p:cNvSpPr/>
          <p:nvPr/>
        </p:nvSpPr>
        <p:spPr>
          <a:xfrm>
            <a:off x="6331567" y="1680567"/>
            <a:ext cx="2426643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727" i="1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$50,000 ÷ $27.5M Cap</a:t>
            </a:r>
            <a:endParaRPr lang="en-US" sz="727" dirty="0"/>
          </a:p>
        </p:txBody>
      </p:sp>
      <p:sp>
        <p:nvSpPr>
          <p:cNvPr id="30" name="Text 27"/>
          <p:cNvSpPr/>
          <p:nvPr/>
        </p:nvSpPr>
        <p:spPr>
          <a:xfrm>
            <a:off x="6331567" y="1941314"/>
            <a:ext cx="242664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AAAA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Exit Scenario Returns:</a:t>
            </a:r>
            <a:endParaRPr lang="en-US" sz="942" dirty="0"/>
          </a:p>
        </p:txBody>
      </p:sp>
      <p:sp>
        <p:nvSpPr>
          <p:cNvPr id="31" name="Text 28"/>
          <p:cNvSpPr/>
          <p:nvPr/>
        </p:nvSpPr>
        <p:spPr>
          <a:xfrm>
            <a:off x="6331567" y="2278856"/>
            <a:ext cx="887611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$100M Exit</a:t>
            </a:r>
            <a:endParaRPr lang="en-US" sz="1050" dirty="0"/>
          </a:p>
        </p:txBody>
      </p:sp>
      <p:sp>
        <p:nvSpPr>
          <p:cNvPr id="32" name="Text 29"/>
          <p:cNvSpPr/>
          <p:nvPr/>
        </p:nvSpPr>
        <p:spPr>
          <a:xfrm>
            <a:off x="7644008" y="2278856"/>
            <a:ext cx="410766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$182K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8479603" y="2278856"/>
            <a:ext cx="278606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3.6x</a:t>
            </a:r>
            <a:endParaRPr lang="en-US" sz="987" dirty="0"/>
          </a:p>
        </p:txBody>
      </p:sp>
      <p:sp>
        <p:nvSpPr>
          <p:cNvPr id="34" name="Shape 31"/>
          <p:cNvSpPr/>
          <p:nvPr/>
        </p:nvSpPr>
        <p:spPr>
          <a:xfrm>
            <a:off x="6331567" y="2582466"/>
            <a:ext cx="2426643" cy="310753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35" name="Text 32"/>
          <p:cNvSpPr/>
          <p:nvPr/>
        </p:nvSpPr>
        <p:spPr>
          <a:xfrm>
            <a:off x="6403005" y="2653903"/>
            <a:ext cx="907256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$200M Exit</a:t>
            </a:r>
            <a:endParaRPr lang="en-US" sz="987" dirty="0"/>
          </a:p>
        </p:txBody>
      </p:sp>
      <p:sp>
        <p:nvSpPr>
          <p:cNvPr id="36" name="Text 33"/>
          <p:cNvSpPr/>
          <p:nvPr/>
        </p:nvSpPr>
        <p:spPr>
          <a:xfrm>
            <a:off x="7649366" y="2653903"/>
            <a:ext cx="419695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$364K</a:t>
            </a:r>
            <a:endParaRPr lang="en-US" sz="987" dirty="0"/>
          </a:p>
        </p:txBody>
      </p:sp>
      <p:sp>
        <p:nvSpPr>
          <p:cNvPr id="37" name="Text 34"/>
          <p:cNvSpPr/>
          <p:nvPr/>
        </p:nvSpPr>
        <p:spPr>
          <a:xfrm>
            <a:off x="8408166" y="2653903"/>
            <a:ext cx="278606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7.3x</a:t>
            </a:r>
            <a:endParaRPr lang="en-US" sz="987" dirty="0"/>
          </a:p>
        </p:txBody>
      </p:sp>
      <p:sp>
        <p:nvSpPr>
          <p:cNvPr id="38" name="Text 35"/>
          <p:cNvSpPr/>
          <p:nvPr/>
        </p:nvSpPr>
        <p:spPr>
          <a:xfrm>
            <a:off x="6331567" y="3021806"/>
            <a:ext cx="887611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$500M Exit</a:t>
            </a:r>
            <a:endParaRPr lang="en-US" sz="1050" dirty="0"/>
          </a:p>
        </p:txBody>
      </p:sp>
      <p:sp>
        <p:nvSpPr>
          <p:cNvPr id="39" name="Text 36"/>
          <p:cNvSpPr/>
          <p:nvPr/>
        </p:nvSpPr>
        <p:spPr>
          <a:xfrm>
            <a:off x="7664546" y="3021806"/>
            <a:ext cx="410766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$909K</a:t>
            </a:r>
            <a:endParaRPr lang="en-US" sz="1050" dirty="0"/>
          </a:p>
        </p:txBody>
      </p:sp>
      <p:sp>
        <p:nvSpPr>
          <p:cNvPr id="40" name="Text 37"/>
          <p:cNvSpPr/>
          <p:nvPr/>
        </p:nvSpPr>
        <p:spPr>
          <a:xfrm>
            <a:off x="8520680" y="3021806"/>
            <a:ext cx="237530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18x</a:t>
            </a:r>
            <a:endParaRPr lang="en-US" sz="9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047674" cy="514350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" name="Text 1"/>
          <p:cNvSpPr/>
          <p:nvPr/>
        </p:nvSpPr>
        <p:spPr>
          <a:xfrm>
            <a:off x="388860" y="1817387"/>
            <a:ext cx="2269927" cy="150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EAT COOK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JOY WINS</a:t>
            </a:r>
            <a:endParaRPr lang="en-US" sz="3294" dirty="0"/>
          </a:p>
        </p:txBody>
      </p:sp>
      <p:sp>
        <p:nvSpPr>
          <p:cNvPr id="5" name="Shape 2"/>
          <p:cNvSpPr/>
          <p:nvPr/>
        </p:nvSpPr>
        <p:spPr>
          <a:xfrm>
            <a:off x="3333424" y="285750"/>
            <a:ext cx="1746340" cy="3982641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6" name="Shape 3"/>
          <p:cNvSpPr/>
          <p:nvPr/>
        </p:nvSpPr>
        <p:spPr>
          <a:xfrm>
            <a:off x="3333424" y="285750"/>
            <a:ext cx="1746340" cy="5715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7" name="Text 4"/>
          <p:cNvSpPr/>
          <p:nvPr/>
        </p:nvSpPr>
        <p:spPr>
          <a:xfrm>
            <a:off x="3476299" y="500063"/>
            <a:ext cx="1460590" cy="445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AI-Personalization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Moat</a:t>
            </a:r>
            <a:endParaRPr lang="en-US" sz="1193" dirty="0"/>
          </a:p>
        </p:txBody>
      </p:sp>
      <p:sp>
        <p:nvSpPr>
          <p:cNvPr id="8" name="Text 5"/>
          <p:cNvSpPr/>
          <p:nvPr/>
        </p:nvSpPr>
        <p:spPr>
          <a:xfrm>
            <a:off x="3476299" y="1160134"/>
            <a:ext cx="1460590" cy="3429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Proprietary taste graph — 2M+ data points</a:t>
            </a:r>
            <a:endParaRPr lang="en-US" sz="834" dirty="0"/>
          </a:p>
        </p:txBody>
      </p:sp>
      <p:sp>
        <p:nvSpPr>
          <p:cNvPr id="9" name="Text 6"/>
          <p:cNvSpPr/>
          <p:nvPr/>
        </p:nvSpPr>
        <p:spPr>
          <a:xfrm>
            <a:off x="3476299" y="1645909"/>
            <a:ext cx="1460590" cy="3429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Recipes tailored to skill + pantry</a:t>
            </a:r>
            <a:endParaRPr lang="en-US" sz="834" dirty="0"/>
          </a:p>
        </p:txBody>
      </p:sp>
      <p:sp>
        <p:nvSpPr>
          <p:cNvPr id="10" name="Text 7"/>
          <p:cNvSpPr/>
          <p:nvPr/>
        </p:nvSpPr>
        <p:spPr>
          <a:xfrm>
            <a:off x="3476299" y="2131684"/>
            <a:ext cx="1460590" cy="3429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Gets smarter with every cook</a:t>
            </a:r>
            <a:endParaRPr lang="en-US" sz="834" dirty="0"/>
          </a:p>
        </p:txBody>
      </p:sp>
      <p:sp>
        <p:nvSpPr>
          <p:cNvPr id="11" name="Text 8"/>
          <p:cNvSpPr/>
          <p:nvPr/>
        </p:nvSpPr>
        <p:spPr>
          <a:xfrm>
            <a:off x="3476299" y="2617459"/>
            <a:ext cx="1460590" cy="3429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Impossible to replicate without our data</a:t>
            </a:r>
            <a:endParaRPr lang="en-US" sz="834" dirty="0"/>
          </a:p>
        </p:txBody>
      </p:sp>
      <p:sp>
        <p:nvSpPr>
          <p:cNvPr id="12" name="Shape 9"/>
          <p:cNvSpPr/>
          <p:nvPr/>
        </p:nvSpPr>
        <p:spPr>
          <a:xfrm>
            <a:off x="5222639" y="285750"/>
            <a:ext cx="1746340" cy="3982641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3" name="Shape 10"/>
          <p:cNvSpPr/>
          <p:nvPr/>
        </p:nvSpPr>
        <p:spPr>
          <a:xfrm>
            <a:off x="5222639" y="285750"/>
            <a:ext cx="1746340" cy="5715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14" name="Text 11"/>
          <p:cNvSpPr/>
          <p:nvPr/>
        </p:nvSpPr>
        <p:spPr>
          <a:xfrm>
            <a:off x="3476299" y="1160134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  <p:sp>
        <p:nvSpPr>
          <p:cNvPr id="15" name="Text 12"/>
          <p:cNvSpPr/>
          <p:nvPr/>
        </p:nvSpPr>
        <p:spPr>
          <a:xfrm>
            <a:off x="3476299" y="1645909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  <p:sp>
        <p:nvSpPr>
          <p:cNvPr id="16" name="Text 13"/>
          <p:cNvSpPr/>
          <p:nvPr/>
        </p:nvSpPr>
        <p:spPr>
          <a:xfrm>
            <a:off x="3476299" y="2131684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  <p:sp>
        <p:nvSpPr>
          <p:cNvPr id="17" name="Text 14"/>
          <p:cNvSpPr/>
          <p:nvPr/>
        </p:nvSpPr>
        <p:spPr>
          <a:xfrm>
            <a:off x="3476299" y="2617459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  <p:sp>
        <p:nvSpPr>
          <p:cNvPr id="18" name="Text 15"/>
          <p:cNvSpPr/>
          <p:nvPr/>
        </p:nvSpPr>
        <p:spPr>
          <a:xfrm>
            <a:off x="5365514" y="500063"/>
            <a:ext cx="1460590" cy="445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Network Effect</a:t>
            </a:r>
            <a:endParaRPr lang="en-US" sz="1193" dirty="0"/>
          </a:p>
        </p:txBody>
      </p:sp>
      <p:sp>
        <p:nvSpPr>
          <p:cNvPr id="19" name="Text 16"/>
          <p:cNvSpPr/>
          <p:nvPr/>
        </p:nvSpPr>
        <p:spPr>
          <a:xfrm>
            <a:off x="5365514" y="1160134"/>
            <a:ext cx="1460590" cy="3429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Each new member makes platform more valuable</a:t>
            </a:r>
            <a:endParaRPr lang="en-US" sz="834" dirty="0"/>
          </a:p>
        </p:txBody>
      </p:sp>
      <p:sp>
        <p:nvSpPr>
          <p:cNvPr id="20" name="Text 17"/>
          <p:cNvSpPr/>
          <p:nvPr/>
        </p:nvSpPr>
        <p:spPr>
          <a:xfrm>
            <a:off x="5365514" y="1645909"/>
            <a:ext cx="1460590" cy="3429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Chef loyalty program locks in supply</a:t>
            </a:r>
            <a:endParaRPr lang="en-US" sz="834" dirty="0"/>
          </a:p>
        </p:txBody>
      </p:sp>
      <p:sp>
        <p:nvSpPr>
          <p:cNvPr id="21" name="Text 18"/>
          <p:cNvSpPr/>
          <p:nvPr/>
        </p:nvSpPr>
        <p:spPr>
          <a:xfrm>
            <a:off x="5365514" y="2131684"/>
            <a:ext cx="1460590" cy="3429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Social cooking creates daily engagement habit</a:t>
            </a:r>
            <a:endParaRPr lang="en-US" sz="834" dirty="0"/>
          </a:p>
        </p:txBody>
      </p:sp>
      <p:sp>
        <p:nvSpPr>
          <p:cNvPr id="22" name="Text 19"/>
          <p:cNvSpPr/>
          <p:nvPr/>
        </p:nvSpPr>
        <p:spPr>
          <a:xfrm>
            <a:off x="5365514" y="2617459"/>
            <a:ext cx="1460590" cy="3429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Viral referral loop — avg 2.3 invites/member</a:t>
            </a:r>
            <a:endParaRPr lang="en-US" sz="834" dirty="0"/>
          </a:p>
        </p:txBody>
      </p:sp>
      <p:sp>
        <p:nvSpPr>
          <p:cNvPr id="23" name="Shape 20"/>
          <p:cNvSpPr/>
          <p:nvPr/>
        </p:nvSpPr>
        <p:spPr>
          <a:xfrm>
            <a:off x="7111854" y="285750"/>
            <a:ext cx="1746340" cy="3982641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4" name="Shape 21"/>
          <p:cNvSpPr/>
          <p:nvPr/>
        </p:nvSpPr>
        <p:spPr>
          <a:xfrm>
            <a:off x="7111854" y="285750"/>
            <a:ext cx="1746340" cy="5715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25" name="Text 22"/>
          <p:cNvSpPr/>
          <p:nvPr/>
        </p:nvSpPr>
        <p:spPr>
          <a:xfrm>
            <a:off x="5365514" y="1160134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  <p:sp>
        <p:nvSpPr>
          <p:cNvPr id="26" name="Text 23"/>
          <p:cNvSpPr/>
          <p:nvPr/>
        </p:nvSpPr>
        <p:spPr>
          <a:xfrm>
            <a:off x="5365514" y="1645909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  <p:sp>
        <p:nvSpPr>
          <p:cNvPr id="27" name="Text 24"/>
          <p:cNvSpPr/>
          <p:nvPr/>
        </p:nvSpPr>
        <p:spPr>
          <a:xfrm>
            <a:off x="5365514" y="2131684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  <p:sp>
        <p:nvSpPr>
          <p:cNvPr id="28" name="Text 25"/>
          <p:cNvSpPr/>
          <p:nvPr/>
        </p:nvSpPr>
        <p:spPr>
          <a:xfrm>
            <a:off x="5365514" y="2617459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  <p:sp>
        <p:nvSpPr>
          <p:cNvPr id="29" name="Text 26"/>
          <p:cNvSpPr/>
          <p:nvPr/>
        </p:nvSpPr>
        <p:spPr>
          <a:xfrm>
            <a:off x="7254729" y="500063"/>
            <a:ext cx="1460590" cy="445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Vertical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ctr" indent="0" marL="0">
              <a:lnSpc>
                <a:spcPts val="18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Integration</a:t>
            </a:r>
            <a:endParaRPr lang="en-US" sz="1193" dirty="0"/>
          </a:p>
        </p:txBody>
      </p:sp>
      <p:sp>
        <p:nvSpPr>
          <p:cNvPr id="30" name="Text 27"/>
          <p:cNvSpPr/>
          <p:nvPr/>
        </p:nvSpPr>
        <p:spPr>
          <a:xfrm>
            <a:off x="7254729" y="1160134"/>
            <a:ext cx="1460590" cy="3429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Content + Commerce + Community in one app</a:t>
            </a:r>
            <a:endParaRPr lang="en-US" sz="834" dirty="0"/>
          </a:p>
        </p:txBody>
      </p:sp>
      <p:sp>
        <p:nvSpPr>
          <p:cNvPr id="31" name="Text 28"/>
          <p:cNvSpPr/>
          <p:nvPr/>
        </p:nvSpPr>
        <p:spPr>
          <a:xfrm>
            <a:off x="7254729" y="1645909"/>
            <a:ext cx="1460590" cy="3429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Competitors only own one layer</a:t>
            </a:r>
            <a:endParaRPr lang="en-US" sz="834" dirty="0"/>
          </a:p>
        </p:txBody>
      </p:sp>
      <p:sp>
        <p:nvSpPr>
          <p:cNvPr id="32" name="Text 29"/>
          <p:cNvSpPr/>
          <p:nvPr/>
        </p:nvSpPr>
        <p:spPr>
          <a:xfrm>
            <a:off x="7254729" y="2131684"/>
            <a:ext cx="1460590" cy="34290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Supplier relationships = 40% cost advantage</a:t>
            </a:r>
            <a:endParaRPr lang="en-US" sz="834" dirty="0"/>
          </a:p>
        </p:txBody>
      </p:sp>
      <p:sp>
        <p:nvSpPr>
          <p:cNvPr id="33" name="Text 30"/>
          <p:cNvSpPr/>
          <p:nvPr/>
        </p:nvSpPr>
        <p:spPr>
          <a:xfrm>
            <a:off x="7254729" y="2617459"/>
            <a:ext cx="1460590" cy="514350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Zero-waste model resonates with Gen Z &amp; Millennials</a:t>
            </a:r>
            <a:endParaRPr lang="en-US" sz="834" dirty="0"/>
          </a:p>
        </p:txBody>
      </p:sp>
      <p:sp>
        <p:nvSpPr>
          <p:cNvPr id="34" name="Shape 31"/>
          <p:cNvSpPr/>
          <p:nvPr/>
        </p:nvSpPr>
        <p:spPr>
          <a:xfrm>
            <a:off x="3047674" y="4554141"/>
            <a:ext cx="6096298" cy="589359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35" name="Text 32"/>
          <p:cNvSpPr/>
          <p:nvPr/>
        </p:nvSpPr>
        <p:spPr>
          <a:xfrm>
            <a:off x="3047674" y="4554141"/>
            <a:ext cx="6096298" cy="589359"/>
          </a:xfrm>
          <a:prstGeom prst="rect">
            <a:avLst/>
          </a:prstGeom>
          <a:noFill/>
          <a:ln/>
        </p:spPr>
        <p:txBody>
          <a:bodyPr wrap="square" lIns="340233" tIns="170053" rIns="340233" bIns="170053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885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single competitor combines AI + Live Chefs + Meal Kits + Community — Eat Cook Joy owns the full stack.</a:t>
            </a:r>
            <a:endParaRPr lang="en-US" sz="885" dirty="0"/>
          </a:p>
        </p:txBody>
      </p:sp>
      <p:sp>
        <p:nvSpPr>
          <p:cNvPr id="36" name="Text 33"/>
          <p:cNvSpPr/>
          <p:nvPr/>
        </p:nvSpPr>
        <p:spPr>
          <a:xfrm>
            <a:off x="7254729" y="1160134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  <p:sp>
        <p:nvSpPr>
          <p:cNvPr id="37" name="Text 34"/>
          <p:cNvSpPr/>
          <p:nvPr/>
        </p:nvSpPr>
        <p:spPr>
          <a:xfrm>
            <a:off x="7254729" y="1645909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  <p:sp>
        <p:nvSpPr>
          <p:cNvPr id="38" name="Text 35"/>
          <p:cNvSpPr/>
          <p:nvPr/>
        </p:nvSpPr>
        <p:spPr>
          <a:xfrm>
            <a:off x="7254729" y="2131684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  <p:sp>
        <p:nvSpPr>
          <p:cNvPr id="39" name="Text 36"/>
          <p:cNvSpPr/>
          <p:nvPr/>
        </p:nvSpPr>
        <p:spPr>
          <a:xfrm>
            <a:off x="7254729" y="2617459"/>
            <a:ext cx="5179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</a:t>
            </a:r>
            <a:endParaRPr lang="en-US" sz="98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047674" cy="514350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" name="Text 1"/>
          <p:cNvSpPr/>
          <p:nvPr/>
        </p:nvSpPr>
        <p:spPr>
          <a:xfrm>
            <a:off x="718365" y="2068841"/>
            <a:ext cx="1610916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OF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FUNDS</a:t>
            </a:r>
            <a:endParaRPr lang="en-US" sz="3294" dirty="0"/>
          </a:p>
        </p:txBody>
      </p:sp>
      <p:sp>
        <p:nvSpPr>
          <p:cNvPr id="5" name="Shape 2"/>
          <p:cNvSpPr/>
          <p:nvPr/>
        </p:nvSpPr>
        <p:spPr>
          <a:xfrm>
            <a:off x="3304849" y="171450"/>
            <a:ext cx="5581948" cy="671513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6" name="Shape 3"/>
          <p:cNvSpPr/>
          <p:nvPr/>
        </p:nvSpPr>
        <p:spPr>
          <a:xfrm>
            <a:off x="3304849" y="171450"/>
            <a:ext cx="57150" cy="671513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7" name="Text 4"/>
          <p:cNvSpPr/>
          <p:nvPr/>
        </p:nvSpPr>
        <p:spPr>
          <a:xfrm>
            <a:off x="3304849" y="171450"/>
            <a:ext cx="5581948" cy="671513"/>
          </a:xfrm>
          <a:prstGeom prst="rect">
            <a:avLst/>
          </a:prstGeom>
          <a:noFill/>
          <a:ln/>
        </p:spPr>
        <p:txBody>
          <a:bodyPr wrap="square" lIns="255143" tIns="170053" rIns="255143" bIns="170053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Funds are primarily directed toward </a:t>
            </a:r>
            <a:pPr algn="l" indent="0" marL="0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accelerating product development</a:t>
            </a:r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and </a:t>
            </a:r>
            <a:pPr algn="l" indent="0" marL="0">
              <a:lnSpc>
                <a:spcPts val="1500"/>
              </a:lnSpc>
              <a:buNone/>
            </a:pPr>
            <a:r>
              <a:rPr lang="en-US" sz="885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scaling user onboarding</a:t>
            </a:r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the two highest-leverage growth levers at this stage.</a:t>
            </a:r>
            <a:endParaRPr lang="en-US" sz="942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849" y="1667173"/>
            <a:ext cx="2175272" cy="2357438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623359" y="1344141"/>
            <a:ext cx="3263438" cy="638975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0" name="Shape 6"/>
          <p:cNvSpPr/>
          <p:nvPr/>
        </p:nvSpPr>
        <p:spPr>
          <a:xfrm>
            <a:off x="5623359" y="1344141"/>
            <a:ext cx="28575" cy="63897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11" name="Text 7"/>
          <p:cNvSpPr/>
          <p:nvPr/>
        </p:nvSpPr>
        <p:spPr>
          <a:xfrm>
            <a:off x="5709084" y="1429866"/>
            <a:ext cx="326827" cy="467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35%</a:t>
            </a:r>
            <a:endParaRPr lang="en-US" sz="1193" dirty="0"/>
          </a:p>
        </p:txBody>
      </p:sp>
      <p:sp>
        <p:nvSpPr>
          <p:cNvPr id="12" name="Text 8"/>
          <p:cNvSpPr/>
          <p:nvPr/>
        </p:nvSpPr>
        <p:spPr>
          <a:xfrm>
            <a:off x="6035911" y="1429866"/>
            <a:ext cx="1350169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Tech &amp; AI Development</a:t>
            </a:r>
            <a:endParaRPr lang="en-US" sz="885" dirty="0"/>
          </a:p>
        </p:txBody>
      </p:sp>
      <p:sp>
        <p:nvSpPr>
          <p:cNvPr id="13" name="Text 9"/>
          <p:cNvSpPr/>
          <p:nvPr/>
        </p:nvSpPr>
        <p:spPr>
          <a:xfrm>
            <a:off x="8284936" y="1429866"/>
            <a:ext cx="516136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$2.625M</a:t>
            </a:r>
            <a:endParaRPr lang="en-US" sz="885" dirty="0"/>
          </a:p>
        </p:txBody>
      </p:sp>
      <p:sp>
        <p:nvSpPr>
          <p:cNvPr id="14" name="Text 10"/>
          <p:cNvSpPr/>
          <p:nvPr/>
        </p:nvSpPr>
        <p:spPr>
          <a:xfrm>
            <a:off x="6035911" y="1617390"/>
            <a:ext cx="2765161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27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engine v3, iOS/Android app overhaul, ML infrastructure, grocery ordering integration</a:t>
            </a:r>
            <a:endParaRPr lang="en-US" sz="727" dirty="0"/>
          </a:p>
        </p:txBody>
      </p:sp>
      <p:sp>
        <p:nvSpPr>
          <p:cNvPr id="15" name="Shape 11"/>
          <p:cNvSpPr/>
          <p:nvPr/>
        </p:nvSpPr>
        <p:spPr>
          <a:xfrm>
            <a:off x="5623359" y="2040266"/>
            <a:ext cx="3263438" cy="638975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6" name="Shape 12"/>
          <p:cNvSpPr/>
          <p:nvPr/>
        </p:nvSpPr>
        <p:spPr>
          <a:xfrm>
            <a:off x="5623359" y="2040266"/>
            <a:ext cx="28575" cy="638975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7" name="Text 13"/>
          <p:cNvSpPr/>
          <p:nvPr/>
        </p:nvSpPr>
        <p:spPr>
          <a:xfrm>
            <a:off x="5709084" y="2125991"/>
            <a:ext cx="326827" cy="467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30%</a:t>
            </a:r>
            <a:endParaRPr lang="en-US" sz="1193" dirty="0"/>
          </a:p>
        </p:txBody>
      </p:sp>
      <p:sp>
        <p:nvSpPr>
          <p:cNvPr id="18" name="Text 14"/>
          <p:cNvSpPr/>
          <p:nvPr/>
        </p:nvSpPr>
        <p:spPr>
          <a:xfrm>
            <a:off x="6035911" y="2125991"/>
            <a:ext cx="1148358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Marketing &amp; Growth</a:t>
            </a:r>
            <a:endParaRPr lang="en-US" sz="885" dirty="0"/>
          </a:p>
        </p:txBody>
      </p:sp>
      <p:sp>
        <p:nvSpPr>
          <p:cNvPr id="19" name="Text 15"/>
          <p:cNvSpPr/>
          <p:nvPr/>
        </p:nvSpPr>
        <p:spPr>
          <a:xfrm>
            <a:off x="8358160" y="2125991"/>
            <a:ext cx="442913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$2.25M</a:t>
            </a:r>
            <a:endParaRPr lang="en-US" sz="885" dirty="0"/>
          </a:p>
        </p:txBody>
      </p:sp>
      <p:sp>
        <p:nvSpPr>
          <p:cNvPr id="20" name="Text 16"/>
          <p:cNvSpPr/>
          <p:nvPr/>
        </p:nvSpPr>
        <p:spPr>
          <a:xfrm>
            <a:off x="6035911" y="2313515"/>
            <a:ext cx="2765161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27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Performance mktg, influencer, PR, SEO, community growth, user onboarding optimization</a:t>
            </a:r>
            <a:endParaRPr lang="en-US" sz="727" dirty="0"/>
          </a:p>
        </p:txBody>
      </p:sp>
      <p:sp>
        <p:nvSpPr>
          <p:cNvPr id="21" name="Shape 17"/>
          <p:cNvSpPr/>
          <p:nvPr/>
        </p:nvSpPr>
        <p:spPr>
          <a:xfrm>
            <a:off x="5623359" y="2736391"/>
            <a:ext cx="3263438" cy="49897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2" name="Shape 18"/>
          <p:cNvSpPr/>
          <p:nvPr/>
        </p:nvSpPr>
        <p:spPr>
          <a:xfrm>
            <a:off x="5623359" y="2736391"/>
            <a:ext cx="28575" cy="498974"/>
          </a:xfrm>
          <a:prstGeom prst="rect">
            <a:avLst/>
          </a:prstGeom>
          <a:solidFill>
            <a:srgbClr val="555555"/>
          </a:solidFill>
          <a:ln/>
        </p:spPr>
      </p:sp>
      <p:sp>
        <p:nvSpPr>
          <p:cNvPr id="23" name="Text 19"/>
          <p:cNvSpPr/>
          <p:nvPr/>
        </p:nvSpPr>
        <p:spPr>
          <a:xfrm>
            <a:off x="5709084" y="2822116"/>
            <a:ext cx="428625" cy="3275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20%</a:t>
            </a:r>
            <a:endParaRPr lang="en-US" sz="1193" dirty="0"/>
          </a:p>
        </p:txBody>
      </p:sp>
      <p:sp>
        <p:nvSpPr>
          <p:cNvPr id="24" name="Text 20"/>
          <p:cNvSpPr/>
          <p:nvPr/>
        </p:nvSpPr>
        <p:spPr>
          <a:xfrm>
            <a:off x="6137709" y="2822116"/>
            <a:ext cx="1309092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Operations &amp; Logistics</a:t>
            </a:r>
            <a:endParaRPr lang="en-US" sz="885" dirty="0"/>
          </a:p>
        </p:txBody>
      </p:sp>
      <p:sp>
        <p:nvSpPr>
          <p:cNvPr id="25" name="Text 21"/>
          <p:cNvSpPr/>
          <p:nvPr/>
        </p:nvSpPr>
        <p:spPr>
          <a:xfrm>
            <a:off x="8431383" y="2822116"/>
            <a:ext cx="369689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$1.5M</a:t>
            </a:r>
            <a:endParaRPr lang="en-US" sz="885" dirty="0"/>
          </a:p>
        </p:txBody>
      </p:sp>
      <p:sp>
        <p:nvSpPr>
          <p:cNvPr id="26" name="Text 22"/>
          <p:cNvSpPr/>
          <p:nvPr/>
        </p:nvSpPr>
        <p:spPr>
          <a:xfrm>
            <a:off x="6137709" y="3009640"/>
            <a:ext cx="2663363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27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Supply chain, cold storage, last-mile delivery optimization</a:t>
            </a:r>
            <a:endParaRPr lang="en-US" sz="727" dirty="0"/>
          </a:p>
        </p:txBody>
      </p:sp>
      <p:sp>
        <p:nvSpPr>
          <p:cNvPr id="27" name="Shape 23"/>
          <p:cNvSpPr/>
          <p:nvPr/>
        </p:nvSpPr>
        <p:spPr>
          <a:xfrm>
            <a:off x="5623359" y="3292515"/>
            <a:ext cx="3263438" cy="49897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8" name="Shape 24"/>
          <p:cNvSpPr/>
          <p:nvPr/>
        </p:nvSpPr>
        <p:spPr>
          <a:xfrm>
            <a:off x="5623359" y="3292515"/>
            <a:ext cx="28575" cy="498974"/>
          </a:xfrm>
          <a:prstGeom prst="rect">
            <a:avLst/>
          </a:prstGeom>
          <a:solidFill>
            <a:srgbClr val="888888"/>
          </a:solidFill>
          <a:ln/>
        </p:spPr>
      </p:sp>
      <p:sp>
        <p:nvSpPr>
          <p:cNvPr id="29" name="Text 25"/>
          <p:cNvSpPr/>
          <p:nvPr/>
        </p:nvSpPr>
        <p:spPr>
          <a:xfrm>
            <a:off x="5709084" y="3378240"/>
            <a:ext cx="428625" cy="3275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10%</a:t>
            </a:r>
            <a:endParaRPr lang="en-US" sz="1193" dirty="0"/>
          </a:p>
        </p:txBody>
      </p:sp>
      <p:sp>
        <p:nvSpPr>
          <p:cNvPr id="30" name="Text 26"/>
          <p:cNvSpPr/>
          <p:nvPr/>
        </p:nvSpPr>
        <p:spPr>
          <a:xfrm>
            <a:off x="6137709" y="3378240"/>
            <a:ext cx="707231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Team Hiring</a:t>
            </a:r>
            <a:endParaRPr lang="en-US" sz="885" dirty="0"/>
          </a:p>
        </p:txBody>
      </p:sp>
      <p:sp>
        <p:nvSpPr>
          <p:cNvPr id="31" name="Text 27"/>
          <p:cNvSpPr/>
          <p:nvPr/>
        </p:nvSpPr>
        <p:spPr>
          <a:xfrm>
            <a:off x="8426025" y="3378240"/>
            <a:ext cx="375047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$750K</a:t>
            </a:r>
            <a:endParaRPr lang="en-US" sz="885" dirty="0"/>
          </a:p>
        </p:txBody>
      </p:sp>
      <p:sp>
        <p:nvSpPr>
          <p:cNvPr id="32" name="Text 28"/>
          <p:cNvSpPr/>
          <p:nvPr/>
        </p:nvSpPr>
        <p:spPr>
          <a:xfrm>
            <a:off x="6137709" y="3565764"/>
            <a:ext cx="2663363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27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Engineering, data science, chef partnerships, BD</a:t>
            </a:r>
            <a:endParaRPr lang="en-US" sz="727" dirty="0"/>
          </a:p>
        </p:txBody>
      </p:sp>
      <p:sp>
        <p:nvSpPr>
          <p:cNvPr id="33" name="Shape 29"/>
          <p:cNvSpPr/>
          <p:nvPr/>
        </p:nvSpPr>
        <p:spPr>
          <a:xfrm>
            <a:off x="5623359" y="3848640"/>
            <a:ext cx="3263438" cy="49897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4" name="Shape 30"/>
          <p:cNvSpPr/>
          <p:nvPr/>
        </p:nvSpPr>
        <p:spPr>
          <a:xfrm>
            <a:off x="5623359" y="3848640"/>
            <a:ext cx="28575" cy="498974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35" name="Text 31"/>
          <p:cNvSpPr/>
          <p:nvPr/>
        </p:nvSpPr>
        <p:spPr>
          <a:xfrm>
            <a:off x="5709084" y="3934365"/>
            <a:ext cx="428625" cy="3275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CCCCC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5%</a:t>
            </a:r>
            <a:endParaRPr lang="en-US" sz="1193" dirty="0"/>
          </a:p>
        </p:txBody>
      </p:sp>
      <p:sp>
        <p:nvSpPr>
          <p:cNvPr id="36" name="Text 32"/>
          <p:cNvSpPr/>
          <p:nvPr/>
        </p:nvSpPr>
        <p:spPr>
          <a:xfrm>
            <a:off x="6137709" y="3934365"/>
            <a:ext cx="1318022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Legal &amp; Administration</a:t>
            </a:r>
            <a:endParaRPr lang="en-US" sz="885" dirty="0"/>
          </a:p>
        </p:txBody>
      </p:sp>
      <p:sp>
        <p:nvSpPr>
          <p:cNvPr id="37" name="Text 33"/>
          <p:cNvSpPr/>
          <p:nvPr/>
        </p:nvSpPr>
        <p:spPr>
          <a:xfrm>
            <a:off x="8426025" y="3934365"/>
            <a:ext cx="375047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$375K</a:t>
            </a:r>
            <a:endParaRPr lang="en-US" sz="885" dirty="0"/>
          </a:p>
        </p:txBody>
      </p:sp>
      <p:sp>
        <p:nvSpPr>
          <p:cNvPr id="38" name="Text 34"/>
          <p:cNvSpPr/>
          <p:nvPr/>
        </p:nvSpPr>
        <p:spPr>
          <a:xfrm>
            <a:off x="6137709" y="4121888"/>
            <a:ext cx="2663363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727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IP protection, international licensing, compliance</a:t>
            </a:r>
            <a:endParaRPr lang="en-US" sz="727" dirty="0"/>
          </a:p>
        </p:txBody>
      </p:sp>
      <p:sp>
        <p:nvSpPr>
          <p:cNvPr id="39" name="Shape 35"/>
          <p:cNvSpPr/>
          <p:nvPr/>
        </p:nvSpPr>
        <p:spPr>
          <a:xfrm>
            <a:off x="3047674" y="4877395"/>
            <a:ext cx="6096298" cy="26610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0" name="Text 36"/>
          <p:cNvSpPr/>
          <p:nvPr/>
        </p:nvSpPr>
        <p:spPr>
          <a:xfrm>
            <a:off x="3047674" y="4877395"/>
            <a:ext cx="6096298" cy="266105"/>
          </a:xfrm>
          <a:prstGeom prst="rect">
            <a:avLst/>
          </a:prstGeom>
          <a:noFill/>
          <a:ln/>
        </p:spPr>
        <p:txBody>
          <a:bodyPr wrap="square" lIns="297688" tIns="68072" rIns="297688" bIns="68072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885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Total Raise: $7.5M SAFE Round · 18-Month Runway · Deployed Across 5 Growth Pillars</a:t>
            </a:r>
            <a:endParaRPr lang="en-US" sz="8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047674" cy="514350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" name="Text 1"/>
          <p:cNvSpPr/>
          <p:nvPr/>
        </p:nvSpPr>
        <p:spPr>
          <a:xfrm>
            <a:off x="867491" y="2068841"/>
            <a:ext cx="1312664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000"/>
              </a:lnSpc>
              <a:buNone/>
            </a:pPr>
            <a:r>
              <a:rPr lang="en-US" sz="3294" b="1" spc="2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TEAM</a:t>
            </a:r>
            <a:endParaRPr lang="en-US" sz="3294" dirty="0"/>
          </a:p>
        </p:txBody>
      </p:sp>
      <p:sp>
        <p:nvSpPr>
          <p:cNvPr id="5" name="Shape 2"/>
          <p:cNvSpPr/>
          <p:nvPr/>
        </p:nvSpPr>
        <p:spPr>
          <a:xfrm>
            <a:off x="3333424" y="285750"/>
            <a:ext cx="5524798" cy="1198364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6" name="Shape 3"/>
          <p:cNvSpPr/>
          <p:nvPr/>
        </p:nvSpPr>
        <p:spPr>
          <a:xfrm>
            <a:off x="3333424" y="285750"/>
            <a:ext cx="57150" cy="1198364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7" name="Shape 4"/>
          <p:cNvSpPr/>
          <p:nvPr/>
        </p:nvSpPr>
        <p:spPr>
          <a:xfrm>
            <a:off x="3547737" y="527745"/>
            <a:ext cx="714375" cy="714375"/>
          </a:xfrm>
          <a:prstGeom prst="ellipse">
            <a:avLst/>
          </a:prstGeom>
          <a:solidFill>
            <a:srgbClr val="333333"/>
          </a:solidFill>
          <a:ln/>
        </p:spPr>
      </p:sp>
      <p:sp>
        <p:nvSpPr>
          <p:cNvPr id="8" name="Text 5"/>
          <p:cNvSpPr/>
          <p:nvPr/>
        </p:nvSpPr>
        <p:spPr>
          <a:xfrm>
            <a:off x="3547737" y="527745"/>
            <a:ext cx="71437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ZG</a:t>
            </a:r>
            <a:endParaRPr lang="en-US" sz="1808" dirty="0"/>
          </a:p>
        </p:txBody>
      </p:sp>
      <p:sp>
        <p:nvSpPr>
          <p:cNvPr id="9" name="Text 6"/>
          <p:cNvSpPr/>
          <p:nvPr/>
        </p:nvSpPr>
        <p:spPr>
          <a:xfrm>
            <a:off x="4476424" y="500063"/>
            <a:ext cx="4167485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02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ZAINAB GHADIYALI</a:t>
            </a:r>
            <a:endParaRPr lang="en-US" sz="1602" dirty="0"/>
          </a:p>
        </p:txBody>
      </p:sp>
      <p:sp>
        <p:nvSpPr>
          <p:cNvPr id="10" name="Text 7"/>
          <p:cNvSpPr/>
          <p:nvPr/>
        </p:nvSpPr>
        <p:spPr>
          <a:xfrm>
            <a:off x="4476424" y="839391"/>
            <a:ext cx="4167485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Founder &amp; CEO · YC Alum · AI &amp; Food Tech Entrepreneur</a:t>
            </a:r>
            <a:endParaRPr lang="en-US" sz="885" dirty="0"/>
          </a:p>
        </p:txBody>
      </p:sp>
      <p:sp>
        <p:nvSpPr>
          <p:cNvPr id="11" name="Text 8"/>
          <p:cNvSpPr/>
          <p:nvPr/>
        </p:nvSpPr>
        <p:spPr>
          <a:xfrm>
            <a:off x="4476424" y="1098352"/>
            <a:ext cx="416748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DDDDD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Former Apple Engineer · Built &amp; sold 2 startups · TEDx Speaker · Stanford MBA</a:t>
            </a:r>
            <a:endParaRPr lang="en-US" sz="834" dirty="0"/>
          </a:p>
        </p:txBody>
      </p:sp>
      <p:sp>
        <p:nvSpPr>
          <p:cNvPr id="12" name="Text 9"/>
          <p:cNvSpPr/>
          <p:nvPr/>
        </p:nvSpPr>
        <p:spPr>
          <a:xfrm>
            <a:off x="7943822" y="500063"/>
            <a:ext cx="700088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$27.5M</a:t>
            </a:r>
            <a:endParaRPr lang="en-US" sz="1397" dirty="0"/>
          </a:p>
        </p:txBody>
      </p:sp>
      <p:sp>
        <p:nvSpPr>
          <p:cNvPr id="13" name="Text 10"/>
          <p:cNvSpPr/>
          <p:nvPr/>
        </p:nvSpPr>
        <p:spPr>
          <a:xfrm>
            <a:off x="7943822" y="734020"/>
            <a:ext cx="700088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ts val="900"/>
              </a:lnSpc>
              <a:buNone/>
            </a:pPr>
            <a:r>
              <a:rPr lang="en-US" sz="727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Valuation Cap</a:t>
            </a:r>
            <a:endParaRPr lang="en-US" sz="727" dirty="0"/>
          </a:p>
        </p:txBody>
      </p:sp>
      <p:sp>
        <p:nvSpPr>
          <p:cNvPr id="14" name="Shape 11"/>
          <p:cNvSpPr/>
          <p:nvPr/>
        </p:nvSpPr>
        <p:spPr>
          <a:xfrm>
            <a:off x="3333424" y="1698427"/>
            <a:ext cx="1274043" cy="2811066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Shape 12"/>
          <p:cNvSpPr/>
          <p:nvPr/>
        </p:nvSpPr>
        <p:spPr>
          <a:xfrm>
            <a:off x="3333424" y="1698427"/>
            <a:ext cx="1274043" cy="2857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16" name="Shape 13"/>
          <p:cNvSpPr/>
          <p:nvPr/>
        </p:nvSpPr>
        <p:spPr>
          <a:xfrm>
            <a:off x="3684696" y="1877020"/>
            <a:ext cx="571500" cy="571500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17" name="Text 14"/>
          <p:cNvSpPr/>
          <p:nvPr/>
        </p:nvSpPr>
        <p:spPr>
          <a:xfrm>
            <a:off x="3684696" y="1877020"/>
            <a:ext cx="571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</a:t>
            </a:r>
            <a:endParaRPr lang="en-US" sz="1193" dirty="0"/>
          </a:p>
        </p:txBody>
      </p:sp>
      <p:sp>
        <p:nvSpPr>
          <p:cNvPr id="18" name="Text 15"/>
          <p:cNvSpPr/>
          <p:nvPr/>
        </p:nvSpPr>
        <p:spPr>
          <a:xfrm>
            <a:off x="3684696" y="2591395"/>
            <a:ext cx="571500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Alex Kim</a:t>
            </a:r>
            <a:endParaRPr lang="en-US" sz="987" dirty="0"/>
          </a:p>
        </p:txBody>
      </p:sp>
      <p:sp>
        <p:nvSpPr>
          <p:cNvPr id="19" name="Text 16"/>
          <p:cNvSpPr/>
          <p:nvPr/>
        </p:nvSpPr>
        <p:spPr>
          <a:xfrm>
            <a:off x="3859718" y="2794992"/>
            <a:ext cx="221456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CTO</a:t>
            </a:r>
            <a:endParaRPr lang="en-US" sz="784" dirty="0"/>
          </a:p>
        </p:txBody>
      </p:sp>
      <p:sp>
        <p:nvSpPr>
          <p:cNvPr id="20" name="Text 17"/>
          <p:cNvSpPr/>
          <p:nvPr/>
        </p:nvSpPr>
        <p:spPr>
          <a:xfrm>
            <a:off x="3440581" y="3036094"/>
            <a:ext cx="1059731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27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AI/ML Lead from Google</a:t>
            </a:r>
            <a:endParaRPr lang="en-US" sz="727" dirty="0"/>
          </a:p>
        </p:txBody>
      </p:sp>
      <p:sp>
        <p:nvSpPr>
          <p:cNvPr id="21" name="Shape 18"/>
          <p:cNvSpPr/>
          <p:nvPr/>
        </p:nvSpPr>
        <p:spPr>
          <a:xfrm>
            <a:off x="4750343" y="1698427"/>
            <a:ext cx="1274043" cy="2811066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2" name="Shape 19"/>
          <p:cNvSpPr/>
          <p:nvPr/>
        </p:nvSpPr>
        <p:spPr>
          <a:xfrm>
            <a:off x="4750343" y="1698427"/>
            <a:ext cx="1274043" cy="2857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23" name="Shape 20"/>
          <p:cNvSpPr/>
          <p:nvPr/>
        </p:nvSpPr>
        <p:spPr>
          <a:xfrm>
            <a:off x="5101614" y="1877020"/>
            <a:ext cx="571500" cy="571500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24" name="Text 21"/>
          <p:cNvSpPr/>
          <p:nvPr/>
        </p:nvSpPr>
        <p:spPr>
          <a:xfrm>
            <a:off x="5101614" y="1877020"/>
            <a:ext cx="571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PM</a:t>
            </a:r>
            <a:endParaRPr lang="en-US" sz="1193" dirty="0"/>
          </a:p>
        </p:txBody>
      </p:sp>
      <p:sp>
        <p:nvSpPr>
          <p:cNvPr id="25" name="Text 22"/>
          <p:cNvSpPr/>
          <p:nvPr/>
        </p:nvSpPr>
        <p:spPr>
          <a:xfrm>
            <a:off x="5001602" y="2591395"/>
            <a:ext cx="771525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Priya Mehta</a:t>
            </a:r>
            <a:endParaRPr lang="en-US" sz="987" dirty="0"/>
          </a:p>
        </p:txBody>
      </p:sp>
      <p:sp>
        <p:nvSpPr>
          <p:cNvPr id="26" name="Text 23"/>
          <p:cNvSpPr/>
          <p:nvPr/>
        </p:nvSpPr>
        <p:spPr>
          <a:xfrm>
            <a:off x="4987314" y="2794992"/>
            <a:ext cx="800100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Head of Growth</a:t>
            </a:r>
            <a:endParaRPr lang="en-US" sz="784" dirty="0"/>
          </a:p>
        </p:txBody>
      </p:sp>
      <p:sp>
        <p:nvSpPr>
          <p:cNvPr id="27" name="Text 24"/>
          <p:cNvSpPr/>
          <p:nvPr/>
        </p:nvSpPr>
        <p:spPr>
          <a:xfrm>
            <a:off x="4868549" y="3036094"/>
            <a:ext cx="1037630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27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Ex-Airbnb · 0–1M users</a:t>
            </a:r>
            <a:endParaRPr lang="en-US" sz="727" dirty="0"/>
          </a:p>
        </p:txBody>
      </p:sp>
      <p:sp>
        <p:nvSpPr>
          <p:cNvPr id="28" name="Shape 25"/>
          <p:cNvSpPr/>
          <p:nvPr/>
        </p:nvSpPr>
        <p:spPr>
          <a:xfrm>
            <a:off x="6167261" y="1698427"/>
            <a:ext cx="1274043" cy="2811066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9" name="Shape 26"/>
          <p:cNvSpPr/>
          <p:nvPr/>
        </p:nvSpPr>
        <p:spPr>
          <a:xfrm>
            <a:off x="6167261" y="1698427"/>
            <a:ext cx="1274043" cy="2857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30" name="Shape 27"/>
          <p:cNvSpPr/>
          <p:nvPr/>
        </p:nvSpPr>
        <p:spPr>
          <a:xfrm>
            <a:off x="6518532" y="1877020"/>
            <a:ext cx="571500" cy="571500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31" name="Text 28"/>
          <p:cNvSpPr/>
          <p:nvPr/>
        </p:nvSpPr>
        <p:spPr>
          <a:xfrm>
            <a:off x="6518532" y="1877020"/>
            <a:ext cx="571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RC</a:t>
            </a:r>
            <a:endParaRPr lang="en-US" sz="1193" dirty="0"/>
          </a:p>
        </p:txBody>
      </p:sp>
      <p:sp>
        <p:nvSpPr>
          <p:cNvPr id="32" name="Text 29"/>
          <p:cNvSpPr/>
          <p:nvPr/>
        </p:nvSpPr>
        <p:spPr>
          <a:xfrm>
            <a:off x="6395303" y="2591395"/>
            <a:ext cx="817959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Rafael Costa</a:t>
            </a:r>
            <a:endParaRPr lang="en-US" sz="987" dirty="0"/>
          </a:p>
        </p:txBody>
      </p:sp>
      <p:sp>
        <p:nvSpPr>
          <p:cNvPr id="33" name="Text 30"/>
          <p:cNvSpPr/>
          <p:nvPr/>
        </p:nvSpPr>
        <p:spPr>
          <a:xfrm>
            <a:off x="6534606" y="2794992"/>
            <a:ext cx="539353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Head Chef</a:t>
            </a:r>
            <a:endParaRPr lang="en-US" sz="784" dirty="0"/>
          </a:p>
        </p:txBody>
      </p:sp>
      <p:sp>
        <p:nvSpPr>
          <p:cNvPr id="34" name="Text 31"/>
          <p:cNvSpPr/>
          <p:nvPr/>
        </p:nvSpPr>
        <p:spPr>
          <a:xfrm>
            <a:off x="6274417" y="3036094"/>
            <a:ext cx="1059731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27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Michelin-starred · 15 yrs</a:t>
            </a:r>
            <a:endParaRPr lang="en-US" sz="727" dirty="0"/>
          </a:p>
        </p:txBody>
      </p:sp>
      <p:sp>
        <p:nvSpPr>
          <p:cNvPr id="35" name="Shape 32"/>
          <p:cNvSpPr/>
          <p:nvPr/>
        </p:nvSpPr>
        <p:spPr>
          <a:xfrm>
            <a:off x="7584179" y="1698427"/>
            <a:ext cx="1274043" cy="2811066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6" name="Shape 33"/>
          <p:cNvSpPr/>
          <p:nvPr/>
        </p:nvSpPr>
        <p:spPr>
          <a:xfrm>
            <a:off x="7584179" y="1698427"/>
            <a:ext cx="1274043" cy="2857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37" name="Shape 34"/>
          <p:cNvSpPr/>
          <p:nvPr/>
        </p:nvSpPr>
        <p:spPr>
          <a:xfrm>
            <a:off x="7935451" y="1877020"/>
            <a:ext cx="571500" cy="571500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38" name="Text 35"/>
          <p:cNvSpPr/>
          <p:nvPr/>
        </p:nvSpPr>
        <p:spPr>
          <a:xfrm>
            <a:off x="7935451" y="1877020"/>
            <a:ext cx="571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DL</a:t>
            </a:r>
            <a:endParaRPr lang="en-US" sz="1193" dirty="0"/>
          </a:p>
        </p:txBody>
      </p:sp>
      <p:sp>
        <p:nvSpPr>
          <p:cNvPr id="39" name="Text 36"/>
          <p:cNvSpPr/>
          <p:nvPr/>
        </p:nvSpPr>
        <p:spPr>
          <a:xfrm>
            <a:off x="7942594" y="2591395"/>
            <a:ext cx="557213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Dana Liu</a:t>
            </a:r>
            <a:endParaRPr lang="en-US" sz="987" dirty="0"/>
          </a:p>
        </p:txBody>
      </p:sp>
      <p:sp>
        <p:nvSpPr>
          <p:cNvPr id="40" name="Text 37"/>
          <p:cNvSpPr/>
          <p:nvPr/>
        </p:nvSpPr>
        <p:spPr>
          <a:xfrm>
            <a:off x="8113151" y="2794992"/>
            <a:ext cx="216098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CFO</a:t>
            </a:r>
            <a:endParaRPr lang="en-US" sz="784" dirty="0"/>
          </a:p>
        </p:txBody>
      </p:sp>
      <p:sp>
        <p:nvSpPr>
          <p:cNvPr id="41" name="Text 38"/>
          <p:cNvSpPr/>
          <p:nvPr/>
        </p:nvSpPr>
        <p:spPr>
          <a:xfrm>
            <a:off x="7691335" y="3036094"/>
            <a:ext cx="1059731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27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Ex-Goldman Sachs · MBA Wharton</a:t>
            </a:r>
            <a:endParaRPr lang="en-US" sz="727" dirty="0"/>
          </a:p>
        </p:txBody>
      </p:sp>
      <p:sp>
        <p:nvSpPr>
          <p:cNvPr id="42" name="Shape 39"/>
          <p:cNvSpPr/>
          <p:nvPr/>
        </p:nvSpPr>
        <p:spPr>
          <a:xfrm>
            <a:off x="3047674" y="4795242"/>
            <a:ext cx="6096298" cy="348258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43" name="Text 40"/>
          <p:cNvSpPr/>
          <p:nvPr/>
        </p:nvSpPr>
        <p:spPr>
          <a:xfrm>
            <a:off x="3047674" y="4795242"/>
            <a:ext cx="6096298" cy="348258"/>
          </a:xfrm>
          <a:prstGeom prst="rect">
            <a:avLst/>
          </a:prstGeom>
          <a:noFill/>
          <a:ln/>
        </p:spPr>
        <p:txBody>
          <a:bodyPr wrap="square" lIns="340233" tIns="127508" rIns="340233" bIns="127508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84" b="1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Backed by Y Combinator · Advisory Board includes Fortune 500 CMOs &amp; Top VC Investors</a:t>
            </a:r>
            <a:endParaRPr lang="en-US" sz="7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677596"/>
            <a:ext cx="7715250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spc="3" kern="0" dirty="0">
                <a:solidFill>
                  <a:srgbClr val="B80C0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ASK</a:t>
            </a:r>
            <a:endParaRPr lang="en-US" sz="987" dirty="0"/>
          </a:p>
        </p:txBody>
      </p:sp>
      <p:sp>
        <p:nvSpPr>
          <p:cNvPr id="4" name="Text 1"/>
          <p:cNvSpPr/>
          <p:nvPr/>
        </p:nvSpPr>
        <p:spPr>
          <a:xfrm>
            <a:off x="714375" y="1059786"/>
            <a:ext cx="5715000" cy="12344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900"/>
              </a:lnSpc>
              <a:buNone/>
            </a:pPr>
            <a:r>
              <a:rPr lang="en-US" sz="3731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Join the Eat Cook Joy</a:t>
            </a:r>
            <a:pPr algn="l" indent="0" marL="0">
              <a:lnSpc>
                <a:spcPts val="4900"/>
              </a:lnSpc>
              <a:buNone/>
            </a:pPr>
            <a:r>
              <a:rPr lang="en-US" sz="3731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pPr algn="l" indent="0" marL="0">
              <a:lnSpc>
                <a:spcPts val="4900"/>
              </a:lnSpc>
              <a:buNone/>
            </a:pPr>
            <a:r>
              <a:rPr lang="en-US" sz="3731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Investor Table</a:t>
            </a:r>
            <a:endParaRPr lang="en-US" sz="3731" dirty="0"/>
          </a:p>
        </p:txBody>
      </p:sp>
      <p:sp>
        <p:nvSpPr>
          <p:cNvPr id="5" name="Shape 2"/>
          <p:cNvSpPr/>
          <p:nvPr/>
        </p:nvSpPr>
        <p:spPr>
          <a:xfrm>
            <a:off x="714375" y="2865704"/>
            <a:ext cx="2428875" cy="16002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6" name="Text 3"/>
          <p:cNvSpPr/>
          <p:nvPr/>
        </p:nvSpPr>
        <p:spPr>
          <a:xfrm>
            <a:off x="928688" y="3151454"/>
            <a:ext cx="2000250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AAAA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Minimum Investment</a:t>
            </a:r>
            <a:endParaRPr lang="en-US" sz="942" dirty="0"/>
          </a:p>
        </p:txBody>
      </p:sp>
      <p:sp>
        <p:nvSpPr>
          <p:cNvPr id="7" name="Text 4"/>
          <p:cNvSpPr/>
          <p:nvPr/>
        </p:nvSpPr>
        <p:spPr>
          <a:xfrm>
            <a:off x="928688" y="3446134"/>
            <a:ext cx="20002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3504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$25,000</a:t>
            </a:r>
            <a:endParaRPr lang="en-US" sz="3504" dirty="0"/>
          </a:p>
        </p:txBody>
      </p:sp>
      <p:sp>
        <p:nvSpPr>
          <p:cNvPr id="8" name="Text 5"/>
          <p:cNvSpPr/>
          <p:nvPr/>
        </p:nvSpPr>
        <p:spPr>
          <a:xfrm>
            <a:off x="928688" y="4046209"/>
            <a:ext cx="2000250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34" i="1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YC SAFE instrument</a:t>
            </a:r>
            <a:endParaRPr lang="en-US" sz="834" dirty="0"/>
          </a:p>
        </p:txBody>
      </p:sp>
      <p:sp>
        <p:nvSpPr>
          <p:cNvPr id="9" name="Shape 6"/>
          <p:cNvSpPr/>
          <p:nvPr/>
        </p:nvSpPr>
        <p:spPr>
          <a:xfrm>
            <a:off x="3357563" y="2865704"/>
            <a:ext cx="2428875" cy="1600200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10" name="Text 7"/>
          <p:cNvSpPr/>
          <p:nvPr/>
        </p:nvSpPr>
        <p:spPr>
          <a:xfrm>
            <a:off x="3571875" y="3151454"/>
            <a:ext cx="2000250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FFFFFF">
                    <a:alpha val="9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Valuation Cap</a:t>
            </a:r>
            <a:endParaRPr lang="en-US" sz="942" dirty="0"/>
          </a:p>
        </p:txBody>
      </p:sp>
      <p:sp>
        <p:nvSpPr>
          <p:cNvPr id="11" name="Text 8"/>
          <p:cNvSpPr/>
          <p:nvPr/>
        </p:nvSpPr>
        <p:spPr>
          <a:xfrm>
            <a:off x="3571875" y="3446134"/>
            <a:ext cx="20002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3504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$27.5M</a:t>
            </a:r>
            <a:endParaRPr lang="en-US" sz="3504" dirty="0"/>
          </a:p>
        </p:txBody>
      </p:sp>
      <p:sp>
        <p:nvSpPr>
          <p:cNvPr id="12" name="Text 9"/>
          <p:cNvSpPr/>
          <p:nvPr/>
        </p:nvSpPr>
        <p:spPr>
          <a:xfrm>
            <a:off x="3571875" y="4046209"/>
            <a:ext cx="2000250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34" i="1" dirty="0">
                <a:solidFill>
                  <a:srgbClr val="FFFFFF">
                    <a:alpha val="8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Post-money cap</a:t>
            </a:r>
            <a:endParaRPr lang="en-US" sz="834" dirty="0"/>
          </a:p>
        </p:txBody>
      </p:sp>
      <p:sp>
        <p:nvSpPr>
          <p:cNvPr id="13" name="Shape 10"/>
          <p:cNvSpPr/>
          <p:nvPr/>
        </p:nvSpPr>
        <p:spPr>
          <a:xfrm>
            <a:off x="6000750" y="2865704"/>
            <a:ext cx="2428875" cy="16002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4" name="Text 11"/>
          <p:cNvSpPr/>
          <p:nvPr/>
        </p:nvSpPr>
        <p:spPr>
          <a:xfrm>
            <a:off x="6215063" y="3151454"/>
            <a:ext cx="2000250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AAAA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Your Target Equity</a:t>
            </a:r>
            <a:endParaRPr lang="en-US" sz="942" dirty="0"/>
          </a:p>
        </p:txBody>
      </p:sp>
      <p:sp>
        <p:nvSpPr>
          <p:cNvPr id="15" name="Text 12"/>
          <p:cNvSpPr/>
          <p:nvPr/>
        </p:nvSpPr>
        <p:spPr>
          <a:xfrm>
            <a:off x="6215063" y="3446134"/>
            <a:ext cx="20002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3504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0.18%</a:t>
            </a:r>
            <a:endParaRPr lang="en-US" sz="3504" dirty="0"/>
          </a:p>
        </p:txBody>
      </p:sp>
      <p:sp>
        <p:nvSpPr>
          <p:cNvPr id="16" name="Text 13"/>
          <p:cNvSpPr/>
          <p:nvPr/>
        </p:nvSpPr>
        <p:spPr>
          <a:xfrm>
            <a:off x="6215063" y="4046209"/>
            <a:ext cx="2000250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34" i="1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$50K investment</a:t>
            </a:r>
            <a:endParaRPr lang="en-US" sz="834" dirty="0"/>
          </a:p>
        </p:txBody>
      </p:sp>
      <p:sp>
        <p:nvSpPr>
          <p:cNvPr id="17" name="Shape 14"/>
          <p:cNvSpPr/>
          <p:nvPr/>
        </p:nvSpPr>
        <p:spPr>
          <a:xfrm>
            <a:off x="0" y="4705945"/>
            <a:ext cx="9144000" cy="437555"/>
          </a:xfrm>
          <a:prstGeom prst="rect">
            <a:avLst/>
          </a:prstGeom>
          <a:solidFill>
            <a:srgbClr val="B80C09"/>
          </a:solidFill>
          <a:ln/>
        </p:spPr>
      </p:sp>
      <p:sp>
        <p:nvSpPr>
          <p:cNvPr id="18" name="Text 15"/>
          <p:cNvSpPr/>
          <p:nvPr/>
        </p:nvSpPr>
        <p:spPr>
          <a:xfrm>
            <a:off x="0" y="4705945"/>
            <a:ext cx="9144000" cy="437555"/>
          </a:xfrm>
          <a:prstGeom prst="rect">
            <a:avLst/>
          </a:prstGeom>
          <a:noFill/>
          <a:ln/>
        </p:spPr>
        <p:txBody>
          <a:bodyPr wrap="square" lIns="340233" tIns="170053" rIns="340233" bIns="170053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42" spc="1" kern="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Contact: invest@eatcookjoy.com · www.eatcookjoy.com</a:t>
            </a:r>
            <a:endParaRPr lang="en-US" sz="9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2026-03-12T09:23:08Z</dcterms:created>
  <dcterms:modified xsi:type="dcterms:W3CDTF">2026-03-12T09:23:08Z</dcterms:modified>
</cp:coreProperties>
</file>