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371600"/>
            <a:ext cx="5486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5400" b="1">
                <a:solidFill>
                  <a:srgbClr val="1F1B1A"/>
                </a:solidFill>
              </a:defRPr>
            </a:pPr>
            <a:r>
              <a:t>Your favorites for less than takeout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200400"/>
            <a:ext cx="5486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7A7470"/>
                </a:solidFill>
              </a:defRPr>
            </a:pPr>
            <a:r>
              <a:t>AI-powered meal planning, grocery coordination, and chef-enabled food support — bringing the joy of cooking to every home.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1B1A"/>
                </a:solidFill>
              </a:defRPr>
            </a:pPr>
            <a:r>
              <a:t>$1.2M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93776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A7470"/>
                </a:solidFill>
              </a:defRPr>
            </a:pPr>
            <a:r>
              <a:t>ARR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029200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1B1A"/>
                </a:solidFill>
              </a:defRPr>
            </a:pPr>
            <a:r>
              <a:t>100K+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539496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A7470"/>
                </a:solidFill>
              </a:defRPr>
            </a:pPr>
            <a:r>
              <a:t>Servings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5486400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1B1A"/>
                </a:solidFill>
              </a:defRPr>
            </a:pPr>
            <a:r>
              <a:t>8 mo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85216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A7470"/>
                </a:solidFill>
              </a:defRPr>
            </a:pPr>
            <a:r>
              <a:t>To $1.2M ARR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5943600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1B1A"/>
                </a:solidFill>
              </a:defRPr>
            </a:pPr>
            <a:r>
              <a:t>92%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630936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A7470"/>
                </a:solidFill>
              </a:defRPr>
            </a:pPr>
            <a:r>
              <a:t>Retention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400" b="1">
                <a:solidFill>
                  <a:srgbClr val="1F1B1A"/>
                </a:solidFill>
              </a:defRPr>
            </a:pPr>
            <a:r>
              <a:t>Why Cooking Feels Broken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Cooking today is fragmented, stressful, and hard to sustain. People juggle meal planning, grocery shopping, dietary restrictions, and execution with little support — leading to takeout dependency, food waste, and burnout.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Meal Planning Friction: Deciding what to cook takes time and mental energy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Grocery Coordination Is Inefficient: Shopping is fragmented across stores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Execution Gap: Many people want to cook more but lack confidence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Food Support Is Hard to Access: Professional chef support is expensive and fragmented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400" b="1">
                <a:solidFill>
                  <a:srgbClr val="1F1B1A"/>
                </a:solidFill>
              </a:defRPr>
            </a:pPr>
            <a:r>
              <a:t>AI-Powered Meal Management + Chef Connection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From high-touch service to AI-powered food platform.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AI Meal Planning: Personalized meal plans based on preferences, health goals, budget, and lifestyle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Smart Grocery Coordination: Ingredient planning and grocery ordering workflows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Chef Connection Layer: Access to vetted chefs for meal prep and support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Joyful Cooking Experience: A more intuitive and supportive way to cook at home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400" b="1">
                <a:solidFill>
                  <a:srgbClr val="1F1B1A"/>
                </a:solidFill>
              </a:defRPr>
            </a:pPr>
            <a:r>
              <a:t>Four Revenue Streams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Diversified monetization across subscriptions, commissions, marketplace fees, and enterprise licensing.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1. Freemium Subscription: $10/month - Premium tier unlocks AI meal management and chef connections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2. Grocery Commission: Up to 20% commission on grocery sales from stores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3. Chef Discovery Fee: $30-$150 referral fee per chef booking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4. B2B Data Licensing: Enterprise API &amp; retail data partnerships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400" b="1">
                <a:solidFill>
                  <a:srgbClr val="1F1B1A"/>
                </a:solidFill>
              </a:defRPr>
            </a:pPr>
            <a:r>
              <a:t>Traction &amp; Milestones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Private beta in Texas generated $1.2M ARR in 8 months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~100K servings processed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92% retention in meal prep clients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2025 Austin's Top 25 Startups To Watch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Strong product-market fit validation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Ready to scale nationally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400" b="1">
                <a:solidFill>
                  <a:srgbClr val="1F1B1A"/>
                </a:solidFill>
              </a:defRPr>
            </a:pPr>
            <a:r>
              <a:t>Financial 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defRPr sz="1300">
                <a:solidFill>
                  <a:srgbClr val="7A7470"/>
                </a:solidFill>
              </a:defRPr>
            </a:pPr>
            <a:r>
              <a:t>5-Year Growth Projection:</a:t>
            </a:r>
          </a:p>
          <a:p>
            <a:pPr>
              <a:spcBef>
                <a:spcPts val="400"/>
              </a:spcBef>
              <a:spcAft>
                <a:spcPts val="400"/>
              </a:spcAft>
              <a:defRPr sz="1300">
                <a:solidFill>
                  <a:srgbClr val="7A7470"/>
                </a:solidFill>
              </a:defRPr>
            </a:pPr>
          </a:p>
          <a:p>
            <a:pPr>
              <a:spcBef>
                <a:spcPts val="400"/>
              </a:spcBef>
              <a:spcAft>
                <a:spcPts val="400"/>
              </a:spcAft>
              <a:defRPr sz="1300">
                <a:solidFill>
                  <a:srgbClr val="7A7470"/>
                </a:solidFill>
              </a:defRPr>
            </a:pPr>
            <a:r>
              <a:t>2025: $1.2M ARR | 25K Members | $27.5M Valuation</a:t>
            </a:r>
          </a:p>
          <a:p>
            <a:pPr>
              <a:spcBef>
                <a:spcPts val="400"/>
              </a:spcBef>
              <a:spcAft>
                <a:spcPts val="400"/>
              </a:spcAft>
              <a:defRPr sz="1300">
                <a:solidFill>
                  <a:srgbClr val="7A7470"/>
                </a:solidFill>
              </a:defRPr>
            </a:pPr>
            <a:r>
              <a:t>2026: $3.5M ARR | 75K Members | $50M Valuation</a:t>
            </a:r>
          </a:p>
          <a:p>
            <a:pPr>
              <a:spcBef>
                <a:spcPts val="400"/>
              </a:spcBef>
              <a:spcAft>
                <a:spcPts val="400"/>
              </a:spcAft>
              <a:defRPr sz="1300">
                <a:solidFill>
                  <a:srgbClr val="7A7470"/>
                </a:solidFill>
              </a:defRPr>
            </a:pPr>
            <a:r>
              <a:t>2027: $8.0M ARR | 180K Members | $80M Valuation</a:t>
            </a:r>
          </a:p>
          <a:p>
            <a:pPr>
              <a:spcBef>
                <a:spcPts val="400"/>
              </a:spcBef>
              <a:spcAft>
                <a:spcPts val="400"/>
              </a:spcAft>
              <a:defRPr sz="1300">
                <a:solidFill>
                  <a:srgbClr val="7A7470"/>
                </a:solidFill>
              </a:defRPr>
            </a:pPr>
            <a:r>
              <a:t>2028: $18M ARR | 400K Members | $120M Valuation</a:t>
            </a:r>
          </a:p>
          <a:p>
            <a:pPr>
              <a:spcBef>
                <a:spcPts val="400"/>
              </a:spcBef>
              <a:spcAft>
                <a:spcPts val="400"/>
              </a:spcAft>
              <a:defRPr sz="1300">
                <a:solidFill>
                  <a:srgbClr val="7A7470"/>
                </a:solidFill>
              </a:defRPr>
            </a:pPr>
            <a:r>
              <a:t>2029: $38M ARR | 850K Members | $160M Valuation</a:t>
            </a:r>
          </a:p>
          <a:p>
            <a:pPr>
              <a:spcBef>
                <a:spcPts val="400"/>
              </a:spcBef>
              <a:spcAft>
                <a:spcPts val="400"/>
              </a:spcAft>
              <a:defRPr sz="1300">
                <a:solidFill>
                  <a:srgbClr val="7A7470"/>
                </a:solidFill>
              </a:defRPr>
            </a:pPr>
            <a:r>
              <a:t>2030: $75M ARR | 1.5M Members | $200M Valuation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400" b="1">
                <a:solidFill>
                  <a:srgbClr val="1F1B1A"/>
                </a:solidFill>
              </a:defRPr>
            </a:pPr>
            <a:r>
              <a:t>Investment Terms (SAFE)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Simple Agreement for Future Equity (SAFE)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Valuation Cap: $27.5M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Minimum Investment: $25K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Equity: 0.18% per $25K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Conversion: Upon Series A funding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No interest or maturity date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Investor-friendly terms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400" b="1">
                <a:solidFill>
                  <a:srgbClr val="1F1B1A"/>
                </a:solidFill>
              </a:defRPr>
            </a:pPr>
            <a:r>
              <a:t>Competitive Moats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Defensible competitive advantages: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AI Personalization: Proprietary meal planning algorithm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Network Effect: Chef marketplace grows with user base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Vertical Integration: End-to-end meal + grocery + chef experience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Data Moat: Behavioral data from 100K+ servings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Brand &amp; Community: Strong retention and word-of-mouth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400" b="1">
                <a:solidFill>
                  <a:srgbClr val="1F1B1A"/>
                </a:solidFill>
              </a:defRPr>
            </a:pPr>
            <a:r>
              <a:t>Use of Funds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$7.5M Allocation: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35% Product Development: AI, mobile, infrastructure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30% Marketing &amp; User Acquisition: Growth campaigns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20% Operations &amp; Infrastructure: Scaling support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10% Team Expansion: Engineering and growth hires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400">
                <a:solidFill>
                  <a:srgbClr val="7A7470"/>
                </a:solidFill>
              </a:defRPr>
            </a:pPr>
            <a:r>
              <a:t>• 5% Legal &amp; Compliance: Regulatory requirements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400" b="1">
                <a:solidFill>
                  <a:srgbClr val="1F1B1A"/>
                </a:solidFill>
              </a:defRPr>
            </a:pPr>
            <a:r>
              <a:t>The Team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800"/>
              </a:spcAft>
              <a:defRPr sz="1600">
                <a:solidFill>
                  <a:srgbClr val="1F1B1A"/>
                </a:solidFill>
              </a:defRPr>
            </a:pPr>
            <a:r>
              <a:t>Zainab Ghadiyali</a:t>
            </a:r>
          </a:p>
          <a:p>
            <a:pPr>
              <a:spcBef>
                <a:spcPts val="800"/>
              </a:spcBef>
              <a:spcAft>
                <a:spcPts val="800"/>
              </a:spcAft>
              <a:defRPr sz="1600">
                <a:solidFill>
                  <a:srgbClr val="1F1B1A"/>
                </a:solidFill>
              </a:defRPr>
            </a:pPr>
            <a:r>
              <a:t>Founder &amp; CEO</a:t>
            </a:r>
          </a:p>
          <a:p>
            <a:pPr>
              <a:spcBef>
                <a:spcPts val="800"/>
              </a:spcBef>
              <a:spcAft>
                <a:spcPts val="800"/>
              </a:spcAft>
              <a:defRPr sz="1600">
                <a:solidFill>
                  <a:srgbClr val="1F1B1A"/>
                </a:solidFill>
              </a:defRPr>
            </a:pPr>
          </a:p>
          <a:p>
            <a:pPr>
              <a:spcBef>
                <a:spcPts val="800"/>
              </a:spcBef>
              <a:spcAft>
                <a:spcPts val="800"/>
              </a:spcAft>
              <a:defRPr sz="1600">
                <a:solidFill>
                  <a:srgbClr val="1F1B1A"/>
                </a:solidFill>
              </a:defRPr>
            </a:pPr>
            <a:r>
              <a:t>TEDx Speaker</a:t>
            </a:r>
          </a:p>
          <a:p>
            <a:pPr>
              <a:spcBef>
                <a:spcPts val="800"/>
              </a:spcBef>
              <a:spcAft>
                <a:spcPts val="800"/>
              </a:spcAft>
              <a:defRPr sz="1600">
                <a:solidFill>
                  <a:srgbClr val="1F1B1A"/>
                </a:solidFill>
              </a:defRPr>
            </a:pPr>
            <a:r>
              <a:t>Based in San Francisco, CA</a:t>
            </a:r>
          </a:p>
          <a:p>
            <a:pPr>
              <a:spcBef>
                <a:spcPts val="800"/>
              </a:spcBef>
              <a:spcAft>
                <a:spcPts val="800"/>
              </a:spcAft>
              <a:defRPr sz="1600">
                <a:solidFill>
                  <a:srgbClr val="1F1B1A"/>
                </a:solidFill>
              </a:defRPr>
            </a:pPr>
          </a:p>
          <a:p>
            <a:pPr>
              <a:spcBef>
                <a:spcPts val="800"/>
              </a:spcBef>
              <a:spcAft>
                <a:spcPts val="800"/>
              </a:spcAft>
              <a:defRPr sz="1600">
                <a:solidFill>
                  <a:srgbClr val="1F1B1A"/>
                </a:solidFill>
              </a:defRPr>
            </a:pPr>
            <a:r>
              <a:t>Previously: Airbnb, Facebook, Canva</a:t>
            </a:r>
          </a:p>
          <a:p>
            <a:pPr>
              <a:spcBef>
                <a:spcPts val="800"/>
              </a:spcBef>
              <a:spcAft>
                <a:spcPts val="800"/>
              </a:spcAft>
              <a:defRPr sz="1600">
                <a:solidFill>
                  <a:srgbClr val="1F1B1A"/>
                </a:solidFill>
              </a:defRPr>
            </a:pPr>
            <a:r>
              <a:t>Email: zainab@eatcookjoy.com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941C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5400" b="1">
                <a:solidFill>
                  <a:srgbClr val="FFFFFF"/>
                </a:solidFill>
              </a:defRPr>
            </a:pPr>
            <a:r>
              <a:t>The Ask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200400"/>
            <a:ext cx="82296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defRPr sz="2000">
                <a:solidFill>
                  <a:srgbClr val="FFFFFF"/>
                </a:solidFill>
              </a:defRPr>
            </a:pPr>
            <a:r>
              <a:t>$25K Minimum Investment</a:t>
            </a:r>
          </a:p>
          <a:p>
            <a:pPr>
              <a:spcBef>
                <a:spcPts val="1200"/>
              </a:spcBef>
              <a:spcAft>
                <a:spcPts val="1200"/>
              </a:spcAft>
              <a:defRPr sz="2000">
                <a:solidFill>
                  <a:srgbClr val="FFFFFF"/>
                </a:solidFill>
              </a:defRPr>
            </a:pPr>
          </a:p>
          <a:p>
            <a:pPr>
              <a:spcBef>
                <a:spcPts val="1200"/>
              </a:spcBef>
              <a:spcAft>
                <a:spcPts val="1200"/>
              </a:spcAft>
              <a:defRPr sz="2000">
                <a:solidFill>
                  <a:srgbClr val="FFFFFF"/>
                </a:solidFill>
              </a:defRPr>
            </a:pPr>
            <a:r>
              <a:t>0.18% Equity per $25K</a:t>
            </a:r>
          </a:p>
          <a:p>
            <a:pPr>
              <a:spcBef>
                <a:spcPts val="1200"/>
              </a:spcBef>
              <a:spcAft>
                <a:spcPts val="1200"/>
              </a:spcAft>
              <a:defRPr sz="2000">
                <a:solidFill>
                  <a:srgbClr val="FFFFFF"/>
                </a:solidFill>
              </a:defRPr>
            </a:pPr>
          </a:p>
          <a:p>
            <a:pPr>
              <a:spcBef>
                <a:spcPts val="1200"/>
              </a:spcBef>
              <a:spcAft>
                <a:spcPts val="1200"/>
              </a:spcAft>
              <a:defRPr sz="2000">
                <a:solidFill>
                  <a:srgbClr val="FFFFFF"/>
                </a:solidFill>
              </a:defRPr>
            </a:pPr>
            <a:r>
              <a:t>Convert to Series A at $50M+ valuation</a:t>
            </a:r>
          </a:p>
          <a:p>
            <a:pPr>
              <a:spcBef>
                <a:spcPts val="1200"/>
              </a:spcBef>
              <a:spcAft>
                <a:spcPts val="1200"/>
              </a:spcAft>
              <a:defRPr sz="2000">
                <a:solidFill>
                  <a:srgbClr val="FFFFFF"/>
                </a:solidFill>
              </a:defRPr>
            </a:pPr>
          </a:p>
          <a:p>
            <a:pPr>
              <a:spcBef>
                <a:spcPts val="1200"/>
              </a:spcBef>
              <a:spcAft>
                <a:spcPts val="1200"/>
              </a:spcAft>
              <a:defRPr sz="2000">
                <a:solidFill>
                  <a:srgbClr val="FFFFFF"/>
                </a:solidFill>
              </a:defRPr>
            </a:pPr>
            <a:r>
              <a:t>Join us in bringing the joy of cooking to every home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