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4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2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35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ags/tag55.xml" ContentType="application/vnd.openxmlformats-officedocument.presentationml.tags+xml"/>
  <Override PartName="/ppt/tags/tag74.xml" ContentType="application/vnd.openxmlformats-officedocument.presentationml.tags+xml"/>
  <Override PartName="/ppt/tags/tag27.xml" ContentType="application/vnd.openxmlformats-officedocument.presentationml.tags+xml"/>
  <Override PartName="/ppt/tags/tag75.xml" ContentType="application/vnd.openxmlformats-officedocument.presentationml.tags+xml"/>
  <Override PartName="/ppt/tags/tag26.xml" ContentType="application/vnd.openxmlformats-officedocument.presentationml.tags+xml"/>
  <Override PartName="/ppt/tags/tag46.xml" ContentType="application/vnd.openxmlformats-officedocument.presentationml.tags+xml"/>
  <Override PartName="/ppt/tags/tag76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tags/tag5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45.xml" ContentType="application/vnd.openxmlformats-officedocument.presentationml.tags+xml"/>
  <Override PartName="/ppt/tags/tag25.xml" ContentType="application/vnd.openxmlformats-officedocument.presentationml.tags+xml"/>
  <Override PartName="/ppt/tags/tag24.xml" ContentType="application/vnd.openxmlformats-officedocument.presentationml.tags+xml"/>
  <Override PartName="/ppt/tags/tag23.xml" ContentType="application/vnd.openxmlformats-officedocument.presentationml.tags+xml"/>
  <Override PartName="/ppt/tags/tag22.xml" ContentType="application/vnd.openxmlformats-officedocument.presentationml.tags+xml"/>
  <Override PartName="/ppt/tags/tag21.xml" ContentType="application/vnd.openxmlformats-officedocument.presentationml.tags+xml"/>
  <Override PartName="/ppt/tags/tag20.xml" ContentType="application/vnd.openxmlformats-officedocument.presentationml.tags+xml"/>
  <Override PartName="/ppt/tags/tag19.xml" ContentType="application/vnd.openxmlformats-officedocument.presentationml.tags+xml"/>
  <Override PartName="/ppt/tags/tag18.xml" ContentType="application/vnd.openxmlformats-officedocument.presentationml.tags+xml"/>
  <Override PartName="/ppt/tags/tag17.xml" ContentType="application/vnd.openxmlformats-officedocument.presentationml.tags+xml"/>
  <Override PartName="/ppt/tags/tag16.xml" ContentType="application/vnd.openxmlformats-officedocument.presentationml.tags+xml"/>
  <Override PartName="/ppt/tags/tag15.xml" ContentType="application/vnd.openxmlformats-officedocument.presentationml.tags+xml"/>
  <Override PartName="/ppt/tags/tag14.xml" ContentType="application/vnd.openxmlformats-officedocument.presentationml.tags+xml"/>
  <Override PartName="/ppt/tags/tag13.xml" ContentType="application/vnd.openxmlformats-officedocument.presentationml.tags+xml"/>
  <Override PartName="/ppt/tags/tag12.xml" ContentType="application/vnd.openxmlformats-officedocument.presentationml.tags+xml"/>
  <Override PartName="/ppt/tags/tag11.xml" ContentType="application/vnd.openxmlformats-officedocument.presentationml.tags+xml"/>
  <Override PartName="/ppt/tags/tag10.xml" ContentType="application/vnd.openxmlformats-officedocument.presentationml.tags+xml"/>
  <Override PartName="/ppt/tags/tag9.xml" ContentType="application/vnd.openxmlformats-officedocument.presentationml.tags+xml"/>
  <Override PartName="/ppt/tags/tag51.xml" ContentType="application/vnd.openxmlformats-officedocument.presentationml.tags+xml"/>
  <Override PartName="/ppt/tags/tag8.xml" ContentType="application/vnd.openxmlformats-officedocument.presentationml.tags+xml"/>
  <Override PartName="/ppt/tags/tag7.xml" ContentType="application/vnd.openxmlformats-officedocument.presentationml.tags+xml"/>
  <Override PartName="/ppt/tags/tag6.xml" ContentType="application/vnd.openxmlformats-officedocument.presentationml.tags+xml"/>
  <Override PartName="/ppt/tags/tag5.xml" ContentType="application/vnd.openxmlformats-officedocument.presentationml.tag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ppt/tags/tag1.xml" ContentType="application/vnd.openxmlformats-officedocument.presentationml.tags+xml"/>
  <Override PartName="/ppt/tags/tag57.xml" ContentType="application/vnd.openxmlformats-officedocument.presentationml.tags+xml"/>
  <Override PartName="/ppt/tags/tag44.xml" ContentType="application/vnd.openxmlformats-officedocument.presentationml.tags+xml"/>
  <Override PartName="/ppt/tags/tag49.xml" ContentType="application/vnd.openxmlformats-officedocument.presentationml.tags+xml"/>
  <Override PartName="/ppt/tags/tag58.xml" ContentType="application/vnd.openxmlformats-officedocument.presentationml.tags+xml"/>
  <Override PartName="/ppt/tags/tag43.xml" ContentType="application/vnd.openxmlformats-officedocument.presentationml.tags+xml"/>
  <Override PartName="/ppt/tags/tag53.xml" ContentType="application/vnd.openxmlformats-officedocument.presentationml.tags+xml"/>
  <Override PartName="/ppt/tags/tag48.xml" ContentType="application/vnd.openxmlformats-officedocument.presentationml.tags+xml"/>
  <Override PartName="/ppt/tags/tag59.xml" ContentType="application/vnd.openxmlformats-officedocument.presentationml.tags+xml"/>
  <Override PartName="/ppt/tags/tag42.xml" ContentType="application/vnd.openxmlformats-officedocument.presentationml.tags+xml"/>
  <Override PartName="/ppt/tags/tag50.xml" ContentType="application/vnd.openxmlformats-officedocument.presentationml.tags+xml"/>
  <Override PartName="/ppt/tags/tag60.xml" ContentType="application/vnd.openxmlformats-officedocument.presentationml.tags+xml"/>
  <Override PartName="/ppt/tags/tag41.xml" ContentType="application/vnd.openxmlformats-officedocument.presentationml.tags+xml"/>
  <Override PartName="/ppt/tags/tag61.xml" ContentType="application/vnd.openxmlformats-officedocument.presentationml.tags+xml"/>
  <Override PartName="/ppt/tags/tag40.xml" ContentType="application/vnd.openxmlformats-officedocument.presentationml.tags+xml"/>
  <Override PartName="/ppt/tags/tag54.xml" ContentType="application/vnd.openxmlformats-officedocument.presentationml.tags+xml"/>
  <Override PartName="/ppt/tags/tag62.xml" ContentType="application/vnd.openxmlformats-officedocument.presentationml.tags+xml"/>
  <Override PartName="/ppt/tags/tag39.xml" ContentType="application/vnd.openxmlformats-officedocument.presentationml.tags+xml"/>
  <Override PartName="/ppt/tags/tag63.xml" ContentType="application/vnd.openxmlformats-officedocument.presentationml.tags+xml"/>
  <Override PartName="/ppt/tags/tag47.xml" ContentType="application/vnd.openxmlformats-officedocument.presentationml.tags+xml"/>
  <Override PartName="/ppt/tags/tag38.xml" ContentType="application/vnd.openxmlformats-officedocument.presentationml.tags+xml"/>
  <Override PartName="/docProps/custom.xml" ContentType="application/vnd.openxmlformats-officedocument.custom-properties+xml"/>
  <Override PartName="/ppt/tags/tag64.xml" ContentType="application/vnd.openxmlformats-officedocument.presentationml.tags+xml"/>
  <Override PartName="/ppt/tags/tag37.xml" ContentType="application/vnd.openxmlformats-officedocument.presentationml.tags+xml"/>
  <Override PartName="/ppt/tags/tag65.xml" ContentType="application/vnd.openxmlformats-officedocument.presentationml.tags+xml"/>
  <Override PartName="/ppt/tags/tag36.xml" ContentType="application/vnd.openxmlformats-officedocument.presentationml.tags+xml"/>
  <Override PartName="/ppt/tags/tag66.xml" ContentType="application/vnd.openxmlformats-officedocument.presentationml.tags+xml"/>
  <Override PartName="/ppt/tags/tag35.xml" ContentType="application/vnd.openxmlformats-officedocument.presentationml.tags+xml"/>
  <Override PartName="/ppt/tags/tag52.xml" ContentType="application/vnd.openxmlformats-officedocument.presentationml.tags+xml"/>
  <Override PartName="/ppt/tags/tag67.xml" ContentType="application/vnd.openxmlformats-officedocument.presentationml.tags+xml"/>
  <Override PartName="/ppt/tags/tag34.xml" ContentType="application/vnd.openxmlformats-officedocument.presentationml.tags+xml"/>
  <Override PartName="/ppt/tags/tag68.xml" ContentType="application/vnd.openxmlformats-officedocument.presentationml.tags+xml"/>
  <Override PartName="/ppt/tags/tag33.xml" ContentType="application/vnd.openxmlformats-officedocument.presentationml.tags+xml"/>
  <Override PartName="/ppt/tags/tag69.xml" ContentType="application/vnd.openxmlformats-officedocument.presentationml.tags+xml"/>
  <Override PartName="/ppt/tags/tag32.xml" ContentType="application/vnd.openxmlformats-officedocument.presentationml.tags+xml"/>
  <Override PartName="/ppt/tags/tag70.xml" ContentType="application/vnd.openxmlformats-officedocument.presentationml.tags+xml"/>
  <Override PartName="/ppt/tags/tag31.xml" ContentType="application/vnd.openxmlformats-officedocument.presentationml.tags+xml"/>
  <Override PartName="/ppt/tags/tag71.xml" ContentType="application/vnd.openxmlformats-officedocument.presentationml.tags+xml"/>
  <Override PartName="/ppt/tags/tag30.xml" ContentType="application/vnd.openxmlformats-officedocument.presentationml.tags+xml"/>
  <Override PartName="/ppt/tags/tag72.xml" ContentType="application/vnd.openxmlformats-officedocument.presentationml.tags+xml"/>
  <Override PartName="/ppt/tags/tag29.xml" ContentType="application/vnd.openxmlformats-officedocument.presentationml.tags+xml"/>
  <Override PartName="/ppt/tags/tag73.xml" ContentType="application/vnd.openxmlformats-officedocument.presentationml.tags+xml"/>
  <Override PartName="/ppt/tags/tag28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70"/>
  </p:notesMasterIdLst>
  <p:handoutMasterIdLst>
    <p:handoutMasterId r:id="rId71"/>
  </p:handoutMasterIdLst>
  <p:sldIdLst>
    <p:sldId id="256" r:id="rId2"/>
    <p:sldId id="2147482367" r:id="rId3"/>
    <p:sldId id="343" r:id="rId4"/>
    <p:sldId id="297" r:id="rId5"/>
    <p:sldId id="2147482380" r:id="rId6"/>
    <p:sldId id="357" r:id="rId7"/>
    <p:sldId id="355" r:id="rId8"/>
    <p:sldId id="294" r:id="rId9"/>
    <p:sldId id="2147482381" r:id="rId10"/>
    <p:sldId id="295" r:id="rId11"/>
    <p:sldId id="296" r:id="rId12"/>
    <p:sldId id="283" r:id="rId13"/>
    <p:sldId id="344" r:id="rId14"/>
    <p:sldId id="299" r:id="rId15"/>
    <p:sldId id="300" r:id="rId16"/>
    <p:sldId id="301" r:id="rId17"/>
    <p:sldId id="302" r:id="rId18"/>
    <p:sldId id="303" r:id="rId19"/>
    <p:sldId id="2147482384" r:id="rId20"/>
    <p:sldId id="305" r:id="rId21"/>
    <p:sldId id="2147482383" r:id="rId22"/>
    <p:sldId id="2147482386" r:id="rId23"/>
    <p:sldId id="345" r:id="rId24"/>
    <p:sldId id="2147482387" r:id="rId25"/>
    <p:sldId id="2147482388" r:id="rId26"/>
    <p:sldId id="2147482389" r:id="rId27"/>
    <p:sldId id="2147482390" r:id="rId28"/>
    <p:sldId id="2147482391" r:id="rId29"/>
    <p:sldId id="313" r:id="rId30"/>
    <p:sldId id="314" r:id="rId31"/>
    <p:sldId id="315" r:id="rId32"/>
    <p:sldId id="316" r:id="rId33"/>
    <p:sldId id="317" r:id="rId34"/>
    <p:sldId id="318" r:id="rId35"/>
    <p:sldId id="319" r:id="rId36"/>
    <p:sldId id="320" r:id="rId37"/>
    <p:sldId id="321" r:id="rId38"/>
    <p:sldId id="322" r:id="rId39"/>
    <p:sldId id="323" r:id="rId40"/>
    <p:sldId id="324" r:id="rId41"/>
    <p:sldId id="2147482394" r:id="rId42"/>
    <p:sldId id="327" r:id="rId43"/>
    <p:sldId id="328" r:id="rId44"/>
    <p:sldId id="329" r:id="rId45"/>
    <p:sldId id="346" r:id="rId46"/>
    <p:sldId id="347" r:id="rId47"/>
    <p:sldId id="330" r:id="rId48"/>
    <p:sldId id="332" r:id="rId49"/>
    <p:sldId id="333" r:id="rId50"/>
    <p:sldId id="337" r:id="rId51"/>
    <p:sldId id="335" r:id="rId52"/>
    <p:sldId id="336" r:id="rId53"/>
    <p:sldId id="338" r:id="rId54"/>
    <p:sldId id="340" r:id="rId55"/>
    <p:sldId id="339" r:id="rId56"/>
    <p:sldId id="341" r:id="rId57"/>
    <p:sldId id="342" r:id="rId58"/>
    <p:sldId id="287" r:id="rId59"/>
    <p:sldId id="350" r:id="rId60"/>
    <p:sldId id="2147482396" r:id="rId61"/>
    <p:sldId id="351" r:id="rId62"/>
    <p:sldId id="352" r:id="rId63"/>
    <p:sldId id="353" r:id="rId64"/>
    <p:sldId id="354" r:id="rId65"/>
    <p:sldId id="358" r:id="rId66"/>
    <p:sldId id="359" r:id="rId67"/>
    <p:sldId id="360" r:id="rId68"/>
    <p:sldId id="2147482374" r:id="rId69"/>
  </p:sldIdLst>
  <p:sldSz cx="12192000" cy="6858000"/>
  <p:notesSz cx="6858000" cy="9144000"/>
  <p:custDataLst>
    <p:tags r:id="rId7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7C2F"/>
    <a:srgbClr val="1DA76F"/>
    <a:srgbClr val="296CA0"/>
    <a:srgbClr val="0D5085"/>
    <a:srgbClr val="F2F2F2"/>
    <a:srgbClr val="68615D"/>
    <a:srgbClr val="0A4E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5DF183-B282-4A4F-9C11-79C74E2A77DE}" v="37" dt="2026-04-05T09:03:11.6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953" autoAdjust="0"/>
  </p:normalViewPr>
  <p:slideViewPr>
    <p:cSldViewPr snapToGrid="0">
      <p:cViewPr>
        <p:scale>
          <a:sx n="66" d="100"/>
          <a:sy n="66" d="100"/>
        </p:scale>
        <p:origin x="1656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583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viewProps" Target="viewProps.xml"/><Relationship Id="rId79" Type="http://schemas.openxmlformats.org/officeDocument/2006/relationships/customXml" Target="../customXml/item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gs" Target="tags/tag1.xml"/><Relationship Id="rId80" Type="http://schemas.openxmlformats.org/officeDocument/2006/relationships/customXml" Target="../customXml/item2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78" Type="http://schemas.microsoft.com/office/2015/10/relationships/revisionInfo" Target="revisionInfo.xml"/><Relationship Id="rId8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stafa Fahmy" userId="c621f279-0aae-4b20-be11-911e13893833" providerId="ADAL" clId="{EA6D839D-F226-48E1-AD9A-456C2AA04FAD}"/>
    <pc:docChg chg="undo custSel addSld delSld modSld sldOrd modMainMaster">
      <pc:chgData name="Mostafa Fahmy" userId="c621f279-0aae-4b20-be11-911e13893833" providerId="ADAL" clId="{EA6D839D-F226-48E1-AD9A-456C2AA04FAD}" dt="2026-04-05T09:03:31.766" v="409" actId="478"/>
      <pc:docMkLst>
        <pc:docMk/>
      </pc:docMkLst>
      <pc:sldChg chg="modSp new mod">
        <pc:chgData name="Mostafa Fahmy" userId="c621f279-0aae-4b20-be11-911e13893833" providerId="ADAL" clId="{EA6D839D-F226-48E1-AD9A-456C2AA04FAD}" dt="2026-04-05T07:14:39.803" v="33" actId="20577"/>
        <pc:sldMkLst>
          <pc:docMk/>
          <pc:sldMk cId="3753085307" sldId="256"/>
        </pc:sldMkLst>
        <pc:spChg chg="mod">
          <ac:chgData name="Mostafa Fahmy" userId="c621f279-0aae-4b20-be11-911e13893833" providerId="ADAL" clId="{EA6D839D-F226-48E1-AD9A-456C2AA04FAD}" dt="2026-04-05T07:14:21.594" v="3" actId="20577"/>
          <ac:spMkLst>
            <pc:docMk/>
            <pc:sldMk cId="3753085307" sldId="256"/>
            <ac:spMk id="2" creationId="{3F659A09-EFE2-238B-55FF-B2CA91DB8286}"/>
          </ac:spMkLst>
        </pc:spChg>
        <pc:spChg chg="mod">
          <ac:chgData name="Mostafa Fahmy" userId="c621f279-0aae-4b20-be11-911e13893833" providerId="ADAL" clId="{EA6D839D-F226-48E1-AD9A-456C2AA04FAD}" dt="2026-04-05T07:14:39.803" v="33" actId="20577"/>
          <ac:spMkLst>
            <pc:docMk/>
            <pc:sldMk cId="3753085307" sldId="256"/>
            <ac:spMk id="3" creationId="{D9043F8F-F779-D075-3C96-F4B659B5EB86}"/>
          </ac:spMkLst>
        </pc:spChg>
      </pc:sldChg>
      <pc:sldChg chg="add ord">
        <pc:chgData name="Mostafa Fahmy" userId="c621f279-0aae-4b20-be11-911e13893833" providerId="ADAL" clId="{EA6D839D-F226-48E1-AD9A-456C2AA04FAD}" dt="2026-04-05T07:38:57.022" v="71"/>
        <pc:sldMkLst>
          <pc:docMk/>
          <pc:sldMk cId="0" sldId="257"/>
        </pc:sldMkLst>
      </pc:sldChg>
      <pc:sldChg chg="addSp delSp modSp add mod ord">
        <pc:chgData name="Mostafa Fahmy" userId="c621f279-0aae-4b20-be11-911e13893833" providerId="ADAL" clId="{EA6D839D-F226-48E1-AD9A-456C2AA04FAD}" dt="2026-04-05T08:26:48.148" v="309" actId="1076"/>
        <pc:sldMkLst>
          <pc:docMk/>
          <pc:sldMk cId="3378200938" sldId="258"/>
        </pc:sldMkLst>
        <pc:spChg chg="mod">
          <ac:chgData name="Mostafa Fahmy" userId="c621f279-0aae-4b20-be11-911e13893833" providerId="ADAL" clId="{EA6D839D-F226-48E1-AD9A-456C2AA04FAD}" dt="2026-04-05T08:26:48.148" v="309" actId="1076"/>
          <ac:spMkLst>
            <pc:docMk/>
            <pc:sldMk cId="3378200938" sldId="258"/>
            <ac:spMk id="4" creationId="{D4A03A5F-9DBC-0C9A-4441-8CD58BF325F4}"/>
          </ac:spMkLst>
        </pc:spChg>
        <pc:spChg chg="add del">
          <ac:chgData name="Mostafa Fahmy" userId="c621f279-0aae-4b20-be11-911e13893833" providerId="ADAL" clId="{EA6D839D-F226-48E1-AD9A-456C2AA04FAD}" dt="2026-04-05T07:36:32.794" v="56" actId="22"/>
          <ac:spMkLst>
            <pc:docMk/>
            <pc:sldMk cId="3378200938" sldId="258"/>
            <ac:spMk id="8" creationId="{173A4756-2C58-0820-787A-C10D01F3C260}"/>
          </ac:spMkLst>
        </pc:spChg>
      </pc:sldChg>
      <pc:sldChg chg="add del">
        <pc:chgData name="Mostafa Fahmy" userId="c621f279-0aae-4b20-be11-911e13893833" providerId="ADAL" clId="{EA6D839D-F226-48E1-AD9A-456C2AA04FAD}" dt="2026-04-05T07:28:09.052" v="36" actId="2890"/>
        <pc:sldMkLst>
          <pc:docMk/>
          <pc:sldMk cId="2597744099" sldId="259"/>
        </pc:sldMkLst>
      </pc:sldChg>
      <pc:sldChg chg="modSp add mod">
        <pc:chgData name="Mostafa Fahmy" userId="c621f279-0aae-4b20-be11-911e13893833" providerId="ADAL" clId="{EA6D839D-F226-48E1-AD9A-456C2AA04FAD}" dt="2026-04-05T07:29:41.369" v="44" actId="27636"/>
        <pc:sldMkLst>
          <pc:docMk/>
          <pc:sldMk cId="3352075132" sldId="259"/>
        </pc:sldMkLst>
        <pc:spChg chg="mod">
          <ac:chgData name="Mostafa Fahmy" userId="c621f279-0aae-4b20-be11-911e13893833" providerId="ADAL" clId="{EA6D839D-F226-48E1-AD9A-456C2AA04FAD}" dt="2026-04-05T07:28:44.850" v="42"/>
          <ac:spMkLst>
            <pc:docMk/>
            <pc:sldMk cId="3352075132" sldId="259"/>
            <ac:spMk id="2" creationId="{C96ADC2B-1E04-9760-4A85-29BE17CA93AD}"/>
          </ac:spMkLst>
        </pc:spChg>
        <pc:spChg chg="mod">
          <ac:chgData name="Mostafa Fahmy" userId="c621f279-0aae-4b20-be11-911e13893833" providerId="ADAL" clId="{EA6D839D-F226-48E1-AD9A-456C2AA04FAD}" dt="2026-04-05T07:29:41.369" v="44" actId="27636"/>
          <ac:spMkLst>
            <pc:docMk/>
            <pc:sldMk cId="3352075132" sldId="259"/>
            <ac:spMk id="3" creationId="{2DA62B09-7FE0-0955-F226-067E89665389}"/>
          </ac:spMkLst>
        </pc:spChg>
      </pc:sldChg>
      <pc:sldChg chg="addSp delSp modSp add mod">
        <pc:chgData name="Mostafa Fahmy" userId="c621f279-0aae-4b20-be11-911e13893833" providerId="ADAL" clId="{EA6D839D-F226-48E1-AD9A-456C2AA04FAD}" dt="2026-04-05T07:35:54.445" v="54" actId="255"/>
        <pc:sldMkLst>
          <pc:docMk/>
          <pc:sldMk cId="8054257" sldId="260"/>
        </pc:sldMkLst>
        <pc:spChg chg="del">
          <ac:chgData name="Mostafa Fahmy" userId="c621f279-0aae-4b20-be11-911e13893833" providerId="ADAL" clId="{EA6D839D-F226-48E1-AD9A-456C2AA04FAD}" dt="2026-04-05T07:31:09.687" v="46" actId="478"/>
          <ac:spMkLst>
            <pc:docMk/>
            <pc:sldMk cId="8054257" sldId="260"/>
            <ac:spMk id="2" creationId="{658307B8-C543-7A10-06F5-B8434289133F}"/>
          </ac:spMkLst>
        </pc:spChg>
        <pc:spChg chg="del">
          <ac:chgData name="Mostafa Fahmy" userId="c621f279-0aae-4b20-be11-911e13893833" providerId="ADAL" clId="{EA6D839D-F226-48E1-AD9A-456C2AA04FAD}" dt="2026-04-05T07:31:09.687" v="46" actId="478"/>
          <ac:spMkLst>
            <pc:docMk/>
            <pc:sldMk cId="8054257" sldId="260"/>
            <ac:spMk id="3" creationId="{A5C72A55-CE8A-50EF-7E8C-DD53DDAB26A1}"/>
          </ac:spMkLst>
        </pc:spChg>
        <pc:spChg chg="add del mod">
          <ac:chgData name="Mostafa Fahmy" userId="c621f279-0aae-4b20-be11-911e13893833" providerId="ADAL" clId="{EA6D839D-F226-48E1-AD9A-456C2AA04FAD}" dt="2026-04-05T07:31:18.542" v="48" actId="478"/>
          <ac:spMkLst>
            <pc:docMk/>
            <pc:sldMk cId="8054257" sldId="260"/>
            <ac:spMk id="5" creationId="{2FCF57BB-A3D3-4EF1-8A50-EC6958B31F05}"/>
          </ac:spMkLst>
        </pc:spChg>
        <pc:spChg chg="add del mod">
          <ac:chgData name="Mostafa Fahmy" userId="c621f279-0aae-4b20-be11-911e13893833" providerId="ADAL" clId="{EA6D839D-F226-48E1-AD9A-456C2AA04FAD}" dt="2026-04-05T07:31:20.300" v="49" actId="478"/>
          <ac:spMkLst>
            <pc:docMk/>
            <pc:sldMk cId="8054257" sldId="260"/>
            <ac:spMk id="7" creationId="{5B318DBC-31FE-7EDC-B9C7-D16475980829}"/>
          </ac:spMkLst>
        </pc:spChg>
        <pc:spChg chg="add mod">
          <ac:chgData name="Mostafa Fahmy" userId="c621f279-0aae-4b20-be11-911e13893833" providerId="ADAL" clId="{EA6D839D-F226-48E1-AD9A-456C2AA04FAD}" dt="2026-04-05T07:35:54.445" v="54" actId="255"/>
          <ac:spMkLst>
            <pc:docMk/>
            <pc:sldMk cId="8054257" sldId="260"/>
            <ac:spMk id="11" creationId="{01ABF2BA-1187-B50D-047D-09D5EAE051B5}"/>
          </ac:spMkLst>
        </pc:spChg>
        <pc:picChg chg="add">
          <ac:chgData name="Mostafa Fahmy" userId="c621f279-0aae-4b20-be11-911e13893833" providerId="ADAL" clId="{EA6D839D-F226-48E1-AD9A-456C2AA04FAD}" dt="2026-04-05T07:31:12.820" v="47" actId="22"/>
          <ac:picMkLst>
            <pc:docMk/>
            <pc:sldMk cId="8054257" sldId="260"/>
            <ac:picMk id="9" creationId="{7BCC3514-ADFA-72AE-5094-1C713D2C2CD1}"/>
          </ac:picMkLst>
        </pc:picChg>
      </pc:sldChg>
      <pc:sldChg chg="add setBg">
        <pc:chgData name="Mostafa Fahmy" userId="c621f279-0aae-4b20-be11-911e13893833" providerId="ADAL" clId="{EA6D839D-F226-48E1-AD9A-456C2AA04FAD}" dt="2026-04-05T08:36:30.910" v="395"/>
        <pc:sldMkLst>
          <pc:docMk/>
          <pc:sldMk cId="2516256618" sldId="280"/>
        </pc:sldMkLst>
      </pc:sldChg>
      <pc:sldChg chg="add setBg">
        <pc:chgData name="Mostafa Fahmy" userId="c621f279-0aae-4b20-be11-911e13893833" providerId="ADAL" clId="{EA6D839D-F226-48E1-AD9A-456C2AA04FAD}" dt="2026-04-05T08:36:43.730" v="396"/>
        <pc:sldMkLst>
          <pc:docMk/>
          <pc:sldMk cId="4038655480" sldId="306"/>
        </pc:sldMkLst>
      </pc:sldChg>
      <pc:sldChg chg="add setBg">
        <pc:chgData name="Mostafa Fahmy" userId="c621f279-0aae-4b20-be11-911e13893833" providerId="ADAL" clId="{EA6D839D-F226-48E1-AD9A-456C2AA04FAD}" dt="2026-04-05T08:36:43.730" v="396"/>
        <pc:sldMkLst>
          <pc:docMk/>
          <pc:sldMk cId="229079725" sldId="307"/>
        </pc:sldMkLst>
      </pc:sldChg>
      <pc:sldChg chg="add setBg">
        <pc:chgData name="Mostafa Fahmy" userId="c621f279-0aae-4b20-be11-911e13893833" providerId="ADAL" clId="{EA6D839D-F226-48E1-AD9A-456C2AA04FAD}" dt="2026-04-05T08:36:43.730" v="396"/>
        <pc:sldMkLst>
          <pc:docMk/>
          <pc:sldMk cId="2175109652" sldId="308"/>
        </pc:sldMkLst>
      </pc:sldChg>
      <pc:sldChg chg="add setBg">
        <pc:chgData name="Mostafa Fahmy" userId="c621f279-0aae-4b20-be11-911e13893833" providerId="ADAL" clId="{EA6D839D-F226-48E1-AD9A-456C2AA04FAD}" dt="2026-04-05T08:36:43.730" v="396"/>
        <pc:sldMkLst>
          <pc:docMk/>
          <pc:sldMk cId="25222600" sldId="309"/>
        </pc:sldMkLst>
      </pc:sldChg>
      <pc:sldChg chg="add setBg">
        <pc:chgData name="Mostafa Fahmy" userId="c621f279-0aae-4b20-be11-911e13893833" providerId="ADAL" clId="{EA6D839D-F226-48E1-AD9A-456C2AA04FAD}" dt="2026-04-05T08:36:43.730" v="396"/>
        <pc:sldMkLst>
          <pc:docMk/>
          <pc:sldMk cId="1481417290" sldId="310"/>
        </pc:sldMkLst>
      </pc:sldChg>
      <pc:sldChg chg="add setBg">
        <pc:chgData name="Mostafa Fahmy" userId="c621f279-0aae-4b20-be11-911e13893833" providerId="ADAL" clId="{EA6D839D-F226-48E1-AD9A-456C2AA04FAD}" dt="2026-04-05T08:36:43.730" v="396"/>
        <pc:sldMkLst>
          <pc:docMk/>
          <pc:sldMk cId="1280575498" sldId="311"/>
        </pc:sldMkLst>
      </pc:sldChg>
      <pc:sldChg chg="add modNotesTx">
        <pc:chgData name="Mostafa Fahmy" userId="c621f279-0aae-4b20-be11-911e13893833" providerId="ADAL" clId="{EA6D839D-F226-48E1-AD9A-456C2AA04FAD}" dt="2026-04-05T08:26:00.527" v="305" actId="782"/>
        <pc:sldMkLst>
          <pc:docMk/>
          <pc:sldMk cId="3233016575" sldId="312"/>
        </pc:sldMkLst>
      </pc:sldChg>
      <pc:sldChg chg="add">
        <pc:chgData name="Mostafa Fahmy" userId="c621f279-0aae-4b20-be11-911e13893833" providerId="ADAL" clId="{EA6D839D-F226-48E1-AD9A-456C2AA04FAD}" dt="2026-04-05T07:34:55.977" v="50"/>
        <pc:sldMkLst>
          <pc:docMk/>
          <pc:sldMk cId="665131699" sldId="2147482366"/>
        </pc:sldMkLst>
      </pc:sldChg>
      <pc:sldChg chg="addSp delSp modSp add mod">
        <pc:chgData name="Mostafa Fahmy" userId="c621f279-0aae-4b20-be11-911e13893833" providerId="ADAL" clId="{EA6D839D-F226-48E1-AD9A-456C2AA04FAD}" dt="2026-04-05T07:36:48.106" v="60" actId="478"/>
        <pc:sldMkLst>
          <pc:docMk/>
          <pc:sldMk cId="2926401026" sldId="2147482367"/>
        </pc:sldMkLst>
        <pc:spChg chg="mod">
          <ac:chgData name="Mostafa Fahmy" userId="c621f279-0aae-4b20-be11-911e13893833" providerId="ADAL" clId="{EA6D839D-F226-48E1-AD9A-456C2AA04FAD}" dt="2026-04-05T07:36:43.079" v="58"/>
          <ac:spMkLst>
            <pc:docMk/>
            <pc:sldMk cId="2926401026" sldId="2147482367"/>
            <ac:spMk id="2" creationId="{C7963E73-F983-47D0-B7D5-94FDCBF4525A}"/>
          </ac:spMkLst>
        </pc:spChg>
        <pc:spChg chg="del">
          <ac:chgData name="Mostafa Fahmy" userId="c621f279-0aae-4b20-be11-911e13893833" providerId="ADAL" clId="{EA6D839D-F226-48E1-AD9A-456C2AA04FAD}" dt="2026-04-05T07:36:45.589" v="59" actId="478"/>
          <ac:spMkLst>
            <pc:docMk/>
            <pc:sldMk cId="2926401026" sldId="2147482367"/>
            <ac:spMk id="3" creationId="{32B204EB-897D-D096-7F88-B663FC2D6122}"/>
          </ac:spMkLst>
        </pc:spChg>
        <pc:spChg chg="add del mod">
          <ac:chgData name="Mostafa Fahmy" userId="c621f279-0aae-4b20-be11-911e13893833" providerId="ADAL" clId="{EA6D839D-F226-48E1-AD9A-456C2AA04FAD}" dt="2026-04-05T07:36:48.106" v="60" actId="478"/>
          <ac:spMkLst>
            <pc:docMk/>
            <pc:sldMk cId="2926401026" sldId="2147482367"/>
            <ac:spMk id="5" creationId="{5584935D-5449-1D22-6F1D-5DD93C9602EC}"/>
          </ac:spMkLst>
        </pc:spChg>
      </pc:sldChg>
      <pc:sldChg chg="addSp delSp modSp add del mod modAnim">
        <pc:chgData name="Mostafa Fahmy" userId="c621f279-0aae-4b20-be11-911e13893833" providerId="ADAL" clId="{EA6D839D-F226-48E1-AD9A-456C2AA04FAD}" dt="2026-04-05T07:37:25.224" v="66" actId="47"/>
        <pc:sldMkLst>
          <pc:docMk/>
          <pc:sldMk cId="2196559172" sldId="2147482368"/>
        </pc:sldMkLst>
        <pc:spChg chg="del">
          <ac:chgData name="Mostafa Fahmy" userId="c621f279-0aae-4b20-be11-911e13893833" providerId="ADAL" clId="{EA6D839D-F226-48E1-AD9A-456C2AA04FAD}" dt="2026-04-05T07:37:10.695" v="62" actId="478"/>
          <ac:spMkLst>
            <pc:docMk/>
            <pc:sldMk cId="2196559172" sldId="2147482368"/>
            <ac:spMk id="2" creationId="{214312D7-B0AC-F7FA-247B-B9A83A3B5F85}"/>
          </ac:spMkLst>
        </pc:spChg>
        <pc:spChg chg="add del mod">
          <ac:chgData name="Mostafa Fahmy" userId="c621f279-0aae-4b20-be11-911e13893833" providerId="ADAL" clId="{EA6D839D-F226-48E1-AD9A-456C2AA04FAD}" dt="2026-04-05T07:37:12.069" v="63" actId="478"/>
          <ac:spMkLst>
            <pc:docMk/>
            <pc:sldMk cId="2196559172" sldId="2147482368"/>
            <ac:spMk id="4" creationId="{EF37BBA1-BA0B-6279-DB0B-456E12E3FEEE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12" creationId="{4494F6FD-6D39-FE0E-3322-BDC21E6AD475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17" creationId="{2AE8D443-385D-CEB7-DF03-50C56D798742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18" creationId="{AC53F215-0FF1-402C-C4A2-46AF7A678814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22" creationId="{7E547CBB-5F78-F4BF-F03A-D5F9B0A80150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32" creationId="{6A3EDD04-B672-0E48-B2B1-3A840E426A2B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34" creationId="{7FCA8DA1-1AF9-C276-06FF-074F757B65EE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37" creationId="{3F377F16-10A6-9C54-004A-6568C5C2C2FA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45" creationId="{288AFB11-3E35-1AA5-8A5A-74BEF6225E40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49" creationId="{2DEAFFF4-9581-96B2-B153-4CE7A25728E6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51" creationId="{5625CE26-EE03-E57D-2953-33194A61D179}"/>
          </ac:spMkLst>
        </pc:spChg>
      </pc:sldChg>
      <pc:sldChg chg="addSp modSp add mod ord">
        <pc:chgData name="Mostafa Fahmy" userId="c621f279-0aae-4b20-be11-911e13893833" providerId="ADAL" clId="{EA6D839D-F226-48E1-AD9A-456C2AA04FAD}" dt="2026-04-05T07:43:17.672" v="196" actId="20577"/>
        <pc:sldMkLst>
          <pc:docMk/>
          <pc:sldMk cId="4177860078" sldId="2147482368"/>
        </pc:sldMkLst>
        <pc:spChg chg="mod">
          <ac:chgData name="Mostafa Fahmy" userId="c621f279-0aae-4b20-be11-911e13893833" providerId="ADAL" clId="{EA6D839D-F226-48E1-AD9A-456C2AA04FAD}" dt="2026-04-05T07:40:24.947" v="97" actId="1076"/>
          <ac:spMkLst>
            <pc:docMk/>
            <pc:sldMk cId="4177860078" sldId="2147482368"/>
            <ac:spMk id="2" creationId="{765BF593-5F43-F95B-5021-6C3C788BE53B}"/>
          </ac:spMkLst>
        </pc:spChg>
        <pc:spChg chg="add mod">
          <ac:chgData name="Mostafa Fahmy" userId="c621f279-0aae-4b20-be11-911e13893833" providerId="ADAL" clId="{EA6D839D-F226-48E1-AD9A-456C2AA04FAD}" dt="2026-04-05T07:42:05.352" v="184" actId="1076"/>
          <ac:spMkLst>
            <pc:docMk/>
            <pc:sldMk cId="4177860078" sldId="2147482368"/>
            <ac:spMk id="3" creationId="{DAF01679-FFFB-33C3-522C-0F6A3DCCB11C}"/>
          </ac:spMkLst>
        </pc:spChg>
        <pc:graphicFrameChg chg="add mod modGraphic">
          <ac:chgData name="Mostafa Fahmy" userId="c621f279-0aae-4b20-be11-911e13893833" providerId="ADAL" clId="{EA6D839D-F226-48E1-AD9A-456C2AA04FAD}" dt="2026-04-05T07:42:41.889" v="190" actId="255"/>
          <ac:graphicFrameMkLst>
            <pc:docMk/>
            <pc:sldMk cId="4177860078" sldId="2147482368"/>
            <ac:graphicFrameMk id="4" creationId="{86CAA349-84D1-DD15-BB85-932A4D1EF9DB}"/>
          </ac:graphicFrameMkLst>
        </pc:graphicFrameChg>
        <pc:graphicFrameChg chg="add mod modGraphic">
          <ac:chgData name="Mostafa Fahmy" userId="c621f279-0aae-4b20-be11-911e13893833" providerId="ADAL" clId="{EA6D839D-F226-48E1-AD9A-456C2AA04FAD}" dt="2026-04-05T07:43:17.672" v="196" actId="20577"/>
          <ac:graphicFrameMkLst>
            <pc:docMk/>
            <pc:sldMk cId="4177860078" sldId="2147482368"/>
            <ac:graphicFrameMk id="5" creationId="{93E1FE59-2456-373E-6BA7-5A39C791B538}"/>
          </ac:graphicFrameMkLst>
        </pc:graphicFrameChg>
      </pc:sldChg>
      <pc:sldChg chg="delSp modSp add mod">
        <pc:chgData name="Mostafa Fahmy" userId="c621f279-0aae-4b20-be11-911e13893833" providerId="ADAL" clId="{EA6D839D-F226-48E1-AD9A-456C2AA04FAD}" dt="2026-04-05T08:25:29.233" v="304" actId="782"/>
        <pc:sldMkLst>
          <pc:docMk/>
          <pc:sldMk cId="335902729" sldId="2147482369"/>
        </pc:sldMkLst>
        <pc:spChg chg="mod">
          <ac:chgData name="Mostafa Fahmy" userId="c621f279-0aae-4b20-be11-911e13893833" providerId="ADAL" clId="{EA6D839D-F226-48E1-AD9A-456C2AA04FAD}" dt="2026-04-05T07:45:03.758" v="232" actId="20577"/>
          <ac:spMkLst>
            <pc:docMk/>
            <pc:sldMk cId="335902729" sldId="2147482369"/>
            <ac:spMk id="2" creationId="{90E8C823-58BA-B81C-D9C9-A3BE0C581221}"/>
          </ac:spMkLst>
        </pc:spChg>
        <pc:spChg chg="mod">
          <ac:chgData name="Mostafa Fahmy" userId="c621f279-0aae-4b20-be11-911e13893833" providerId="ADAL" clId="{EA6D839D-F226-48E1-AD9A-456C2AA04FAD}" dt="2026-04-05T08:25:29.233" v="304" actId="782"/>
          <ac:spMkLst>
            <pc:docMk/>
            <pc:sldMk cId="335902729" sldId="2147482369"/>
            <ac:spMk id="3" creationId="{94E6C218-C41E-F330-FB97-E4F10525FEC3}"/>
          </ac:spMkLst>
        </pc:spChg>
        <pc:graphicFrameChg chg="del">
          <ac:chgData name="Mostafa Fahmy" userId="c621f279-0aae-4b20-be11-911e13893833" providerId="ADAL" clId="{EA6D839D-F226-48E1-AD9A-456C2AA04FAD}" dt="2026-04-05T07:46:18.971" v="280" actId="478"/>
          <ac:graphicFrameMkLst>
            <pc:docMk/>
            <pc:sldMk cId="335902729" sldId="2147482369"/>
            <ac:graphicFrameMk id="4" creationId="{73852FC7-429D-AE4A-112A-60916193456D}"/>
          </ac:graphicFrameMkLst>
        </pc:graphicFrameChg>
        <pc:graphicFrameChg chg="del">
          <ac:chgData name="Mostafa Fahmy" userId="c621f279-0aae-4b20-be11-911e13893833" providerId="ADAL" clId="{EA6D839D-F226-48E1-AD9A-456C2AA04FAD}" dt="2026-04-05T07:46:18.971" v="280" actId="478"/>
          <ac:graphicFrameMkLst>
            <pc:docMk/>
            <pc:sldMk cId="335902729" sldId="2147482369"/>
            <ac:graphicFrameMk id="5" creationId="{E51BAF36-BA00-9922-32DF-E60BBA9707B1}"/>
          </ac:graphicFrameMkLst>
        </pc:graphicFrameChg>
      </pc:sldChg>
      <pc:sldChg chg="addSp delSp modSp add mod modNotesTx">
        <pc:chgData name="Mostafa Fahmy" userId="c621f279-0aae-4b20-be11-911e13893833" providerId="ADAL" clId="{EA6D839D-F226-48E1-AD9A-456C2AA04FAD}" dt="2026-04-05T08:59:29.478" v="403" actId="782"/>
        <pc:sldMkLst>
          <pc:docMk/>
          <pc:sldMk cId="1103214199" sldId="2147482370"/>
        </pc:sldMkLst>
        <pc:spChg chg="mod">
          <ac:chgData name="Mostafa Fahmy" userId="c621f279-0aae-4b20-be11-911e13893833" providerId="ADAL" clId="{EA6D839D-F226-48E1-AD9A-456C2AA04FAD}" dt="2026-04-05T07:52:19.572" v="287" actId="20577"/>
          <ac:spMkLst>
            <pc:docMk/>
            <pc:sldMk cId="1103214199" sldId="2147482370"/>
            <ac:spMk id="2" creationId="{A47088A4-1D84-53A7-68D1-7E98537E537A}"/>
          </ac:spMkLst>
        </pc:spChg>
        <pc:spChg chg="del mod">
          <ac:chgData name="Mostafa Fahmy" userId="c621f279-0aae-4b20-be11-911e13893833" providerId="ADAL" clId="{EA6D839D-F226-48E1-AD9A-456C2AA04FAD}" dt="2026-04-05T08:59:25.948" v="401" actId="478"/>
          <ac:spMkLst>
            <pc:docMk/>
            <pc:sldMk cId="1103214199" sldId="2147482370"/>
            <ac:spMk id="3" creationId="{BD7F02F5-8E6F-6D96-D038-4A67350B6ADE}"/>
          </ac:spMkLst>
        </pc:spChg>
        <pc:spChg chg="add mod">
          <ac:chgData name="Mostafa Fahmy" userId="c621f279-0aae-4b20-be11-911e13893833" providerId="ADAL" clId="{EA6D839D-F226-48E1-AD9A-456C2AA04FAD}" dt="2026-04-05T08:59:29.478" v="403" actId="782"/>
          <ac:spMkLst>
            <pc:docMk/>
            <pc:sldMk cId="1103214199" sldId="2147482370"/>
            <ac:spMk id="5" creationId="{5AC1F9DD-30D5-0AAF-2DD5-7FEB750FF0E0}"/>
          </ac:spMkLst>
        </pc:spChg>
      </pc:sldChg>
      <pc:sldChg chg="modSp add mod">
        <pc:chgData name="Mostafa Fahmy" userId="c621f279-0aae-4b20-be11-911e13893833" providerId="ADAL" clId="{EA6D839D-F226-48E1-AD9A-456C2AA04FAD}" dt="2026-04-05T08:41:34.766" v="398" actId="20577"/>
        <pc:sldMkLst>
          <pc:docMk/>
          <pc:sldMk cId="2130220847" sldId="2147482371"/>
        </pc:sldMkLst>
        <pc:spChg chg="mod">
          <ac:chgData name="Mostafa Fahmy" userId="c621f279-0aae-4b20-be11-911e13893833" providerId="ADAL" clId="{EA6D839D-F226-48E1-AD9A-456C2AA04FAD}" dt="2026-04-05T08:41:34.766" v="398" actId="20577"/>
          <ac:spMkLst>
            <pc:docMk/>
            <pc:sldMk cId="2130220847" sldId="2147482371"/>
            <ac:spMk id="10" creationId="{20F53950-DD5F-7E58-8714-A0AA147DBD09}"/>
          </ac:spMkLst>
        </pc:spChg>
      </pc:sldChg>
      <pc:sldChg chg="addSp delSp modSp add del mod ord modAnim">
        <pc:chgData name="Mostafa Fahmy" userId="c621f279-0aae-4b20-be11-911e13893833" providerId="ADAL" clId="{EA6D839D-F226-48E1-AD9A-456C2AA04FAD}" dt="2026-04-05T08:34:32.136" v="394" actId="47"/>
        <pc:sldMkLst>
          <pc:docMk/>
          <pc:sldMk cId="2732426586" sldId="2147482371"/>
        </pc:sldMkLst>
        <pc:spChg chg="mod">
          <ac:chgData name="Mostafa Fahmy" userId="c621f279-0aae-4b20-be11-911e13893833" providerId="ADAL" clId="{EA6D839D-F226-48E1-AD9A-456C2AA04FAD}" dt="2026-04-05T08:27:33.822" v="316" actId="1076"/>
          <ac:spMkLst>
            <pc:docMk/>
            <pc:sldMk cId="2732426586" sldId="2147482371"/>
            <ac:spMk id="2" creationId="{0AF632F8-DF8F-DD0D-F2B7-551B600C171B}"/>
          </ac:spMkLst>
        </pc:spChg>
        <pc:spChg chg="del">
          <ac:chgData name="Mostafa Fahmy" userId="c621f279-0aae-4b20-be11-911e13893833" providerId="ADAL" clId="{EA6D839D-F226-48E1-AD9A-456C2AA04FAD}" dt="2026-04-05T08:27:37.553" v="317" actId="478"/>
          <ac:spMkLst>
            <pc:docMk/>
            <pc:sldMk cId="2732426586" sldId="2147482371"/>
            <ac:spMk id="3" creationId="{641FB7D1-553E-82BA-D139-F646479E3F92}"/>
          </ac:spMkLst>
        </pc:spChg>
        <pc:spChg chg="mod topLvl">
          <ac:chgData name="Mostafa Fahmy" userId="c621f279-0aae-4b20-be11-911e13893833" providerId="ADAL" clId="{EA6D839D-F226-48E1-AD9A-456C2AA04FAD}" dt="2026-04-05T08:34:02.654" v="387" actId="165"/>
          <ac:spMkLst>
            <pc:docMk/>
            <pc:sldMk cId="2732426586" sldId="2147482371"/>
            <ac:spMk id="5" creationId="{C5A9E8EB-8E0D-04F1-975D-30F7F8AF3FAB}"/>
          </ac:spMkLst>
        </pc:spChg>
        <pc:spChg chg="mod topLvl">
          <ac:chgData name="Mostafa Fahmy" userId="c621f279-0aae-4b20-be11-911e13893833" providerId="ADAL" clId="{EA6D839D-F226-48E1-AD9A-456C2AA04FAD}" dt="2026-04-05T08:34:02.654" v="387" actId="165"/>
          <ac:spMkLst>
            <pc:docMk/>
            <pc:sldMk cId="2732426586" sldId="2147482371"/>
            <ac:spMk id="7" creationId="{7A21660A-3CB7-C0E1-1E33-F3C6C3974D09}"/>
          </ac:spMkLst>
        </pc:spChg>
        <pc:spChg chg="mod">
          <ac:chgData name="Mostafa Fahmy" userId="c621f279-0aae-4b20-be11-911e13893833" providerId="ADAL" clId="{EA6D839D-F226-48E1-AD9A-456C2AA04FAD}" dt="2026-04-05T08:30:24.432" v="341" actId="14100"/>
          <ac:spMkLst>
            <pc:docMk/>
            <pc:sldMk cId="2732426586" sldId="2147482371"/>
            <ac:spMk id="8" creationId="{13BC364C-26D3-BF42-F57C-521E5A7FC72F}"/>
          </ac:spMkLst>
        </pc:spChg>
        <pc:spChg chg="mod topLvl">
          <ac:chgData name="Mostafa Fahmy" userId="c621f279-0aae-4b20-be11-911e13893833" providerId="ADAL" clId="{EA6D839D-F226-48E1-AD9A-456C2AA04FAD}" dt="2026-04-05T08:34:02.654" v="387" actId="165"/>
          <ac:spMkLst>
            <pc:docMk/>
            <pc:sldMk cId="2732426586" sldId="2147482371"/>
            <ac:spMk id="9" creationId="{EFB89F33-EDA1-7814-3C95-9029DFCEA4FD}"/>
          </ac:spMkLst>
        </pc:spChg>
        <pc:spChg chg="mod topLvl">
          <ac:chgData name="Mostafa Fahmy" userId="c621f279-0aae-4b20-be11-911e13893833" providerId="ADAL" clId="{EA6D839D-F226-48E1-AD9A-456C2AA04FAD}" dt="2026-04-05T08:34:02.654" v="387" actId="165"/>
          <ac:spMkLst>
            <pc:docMk/>
            <pc:sldMk cId="2732426586" sldId="2147482371"/>
            <ac:spMk id="10" creationId="{DA0DD43F-1298-0187-D367-6FB3BE04EA5C}"/>
          </ac:spMkLst>
        </pc:spChg>
        <pc:spChg chg="mod">
          <ac:chgData name="Mostafa Fahmy" userId="c621f279-0aae-4b20-be11-911e13893833" providerId="ADAL" clId="{EA6D839D-F226-48E1-AD9A-456C2AA04FAD}" dt="2026-04-05T08:27:54.096" v="318"/>
          <ac:spMkLst>
            <pc:docMk/>
            <pc:sldMk cId="2732426586" sldId="2147482371"/>
            <ac:spMk id="17" creationId="{9265232E-904A-F905-32EC-EEE6C5DCE798}"/>
          </ac:spMkLst>
        </pc:spChg>
        <pc:spChg chg="mod topLvl">
          <ac:chgData name="Mostafa Fahmy" userId="c621f279-0aae-4b20-be11-911e13893833" providerId="ADAL" clId="{EA6D839D-F226-48E1-AD9A-456C2AA04FAD}" dt="2026-04-05T08:34:02.654" v="387" actId="165"/>
          <ac:spMkLst>
            <pc:docMk/>
            <pc:sldMk cId="2732426586" sldId="2147482371"/>
            <ac:spMk id="19" creationId="{B1FF4457-00D4-029E-40EB-85DF2D140DA4}"/>
          </ac:spMkLst>
        </pc:spChg>
        <pc:spChg chg="mod topLvl">
          <ac:chgData name="Mostafa Fahmy" userId="c621f279-0aae-4b20-be11-911e13893833" providerId="ADAL" clId="{EA6D839D-F226-48E1-AD9A-456C2AA04FAD}" dt="2026-04-05T08:34:02.654" v="387" actId="165"/>
          <ac:spMkLst>
            <pc:docMk/>
            <pc:sldMk cId="2732426586" sldId="2147482371"/>
            <ac:spMk id="20" creationId="{95068781-B7D4-7A4D-9107-23C5F0789D56}"/>
          </ac:spMkLst>
        </pc:spChg>
        <pc:spChg chg="mod topLvl">
          <ac:chgData name="Mostafa Fahmy" userId="c621f279-0aae-4b20-be11-911e13893833" providerId="ADAL" clId="{EA6D839D-F226-48E1-AD9A-456C2AA04FAD}" dt="2026-04-05T08:34:02.654" v="387" actId="165"/>
          <ac:spMkLst>
            <pc:docMk/>
            <pc:sldMk cId="2732426586" sldId="2147482371"/>
            <ac:spMk id="21" creationId="{3E390890-B9AF-DBDF-4CD1-CCB56C771AEF}"/>
          </ac:spMkLst>
        </pc:spChg>
        <pc:spChg chg="mod topLvl">
          <ac:chgData name="Mostafa Fahmy" userId="c621f279-0aae-4b20-be11-911e13893833" providerId="ADAL" clId="{EA6D839D-F226-48E1-AD9A-456C2AA04FAD}" dt="2026-04-05T08:34:02.654" v="387" actId="165"/>
          <ac:spMkLst>
            <pc:docMk/>
            <pc:sldMk cId="2732426586" sldId="2147482371"/>
            <ac:spMk id="28" creationId="{3D09E9E1-E234-8723-0F43-DB58164CF66C}"/>
          </ac:spMkLst>
        </pc:spChg>
        <pc:spChg chg="del mod">
          <ac:chgData name="Mostafa Fahmy" userId="c621f279-0aae-4b20-be11-911e13893833" providerId="ADAL" clId="{EA6D839D-F226-48E1-AD9A-456C2AA04FAD}" dt="2026-04-05T08:32:53.693" v="381" actId="478"/>
          <ac:spMkLst>
            <pc:docMk/>
            <pc:sldMk cId="2732426586" sldId="2147482371"/>
            <ac:spMk id="29" creationId="{D5511A1D-3526-426F-E9DA-FBF404269356}"/>
          </ac:spMkLst>
        </pc:spChg>
        <pc:spChg chg="del mod">
          <ac:chgData name="Mostafa Fahmy" userId="c621f279-0aae-4b20-be11-911e13893833" providerId="ADAL" clId="{EA6D839D-F226-48E1-AD9A-456C2AA04FAD}" dt="2026-04-05T08:32:48.881" v="379" actId="478"/>
          <ac:spMkLst>
            <pc:docMk/>
            <pc:sldMk cId="2732426586" sldId="2147482371"/>
            <ac:spMk id="30" creationId="{6032CDB3-57FA-398E-C93C-22D6FE120899}"/>
          </ac:spMkLst>
        </pc:spChg>
        <pc:spChg chg="del mod">
          <ac:chgData name="Mostafa Fahmy" userId="c621f279-0aae-4b20-be11-911e13893833" providerId="ADAL" clId="{EA6D839D-F226-48E1-AD9A-456C2AA04FAD}" dt="2026-04-05T08:32:34.629" v="375" actId="478"/>
          <ac:spMkLst>
            <pc:docMk/>
            <pc:sldMk cId="2732426586" sldId="2147482371"/>
            <ac:spMk id="32" creationId="{44766BEA-3512-5512-E184-86F0F9BC26EE}"/>
          </ac:spMkLst>
        </pc:spChg>
        <pc:spChg chg="mod topLvl">
          <ac:chgData name="Mostafa Fahmy" userId="c621f279-0aae-4b20-be11-911e13893833" providerId="ADAL" clId="{EA6D839D-F226-48E1-AD9A-456C2AA04FAD}" dt="2026-04-05T08:34:02.654" v="387" actId="165"/>
          <ac:spMkLst>
            <pc:docMk/>
            <pc:sldMk cId="2732426586" sldId="2147482371"/>
            <ac:spMk id="33" creationId="{16E169CC-1679-99C2-02E6-C295C5CEFD96}"/>
          </ac:spMkLst>
        </pc:spChg>
        <pc:spChg chg="mod">
          <ac:chgData name="Mostafa Fahmy" userId="c621f279-0aae-4b20-be11-911e13893833" providerId="ADAL" clId="{EA6D839D-F226-48E1-AD9A-456C2AA04FAD}" dt="2026-04-05T08:33:37.996" v="386"/>
          <ac:spMkLst>
            <pc:docMk/>
            <pc:sldMk cId="2732426586" sldId="2147482371"/>
            <ac:spMk id="36" creationId="{73775836-CCB1-4E35-74F3-FF7A185FD6A7}"/>
          </ac:spMkLst>
        </pc:spChg>
        <pc:spChg chg="del mod">
          <ac:chgData name="Mostafa Fahmy" userId="c621f279-0aae-4b20-be11-911e13893833" providerId="ADAL" clId="{EA6D839D-F226-48E1-AD9A-456C2AA04FAD}" dt="2026-04-05T08:34:10.943" v="388" actId="478"/>
          <ac:spMkLst>
            <pc:docMk/>
            <pc:sldMk cId="2732426586" sldId="2147482371"/>
            <ac:spMk id="37" creationId="{785EAF5A-A807-42BC-6E8A-683619EE03FF}"/>
          </ac:spMkLst>
        </pc:spChg>
        <pc:spChg chg="del mod topLvl">
          <ac:chgData name="Mostafa Fahmy" userId="c621f279-0aae-4b20-be11-911e13893833" providerId="ADAL" clId="{EA6D839D-F226-48E1-AD9A-456C2AA04FAD}" dt="2026-04-05T08:34:10.943" v="388" actId="478"/>
          <ac:spMkLst>
            <pc:docMk/>
            <pc:sldMk cId="2732426586" sldId="2147482371"/>
            <ac:spMk id="38" creationId="{1621927B-1198-218B-C887-366A0DF64F95}"/>
          </ac:spMkLst>
        </pc:spChg>
        <pc:spChg chg="del mod">
          <ac:chgData name="Mostafa Fahmy" userId="c621f279-0aae-4b20-be11-911e13893833" providerId="ADAL" clId="{EA6D839D-F226-48E1-AD9A-456C2AA04FAD}" dt="2026-04-05T08:34:10.943" v="388" actId="478"/>
          <ac:spMkLst>
            <pc:docMk/>
            <pc:sldMk cId="2732426586" sldId="2147482371"/>
            <ac:spMk id="40" creationId="{1D52A614-50BC-C394-990A-079B7F2AF0E3}"/>
          </ac:spMkLst>
        </pc:spChg>
        <pc:spChg chg="mod">
          <ac:chgData name="Mostafa Fahmy" userId="c621f279-0aae-4b20-be11-911e13893833" providerId="ADAL" clId="{EA6D839D-F226-48E1-AD9A-456C2AA04FAD}" dt="2026-04-05T08:34:29.765" v="393" actId="1076"/>
          <ac:spMkLst>
            <pc:docMk/>
            <pc:sldMk cId="2732426586" sldId="2147482371"/>
            <ac:spMk id="41" creationId="{A1E41C59-B4A2-0E55-1533-1E31AAD0BA48}"/>
          </ac:spMkLst>
        </pc:spChg>
        <pc:grpChg chg="mod">
          <ac:chgData name="Mostafa Fahmy" userId="c621f279-0aae-4b20-be11-911e13893833" providerId="ADAL" clId="{EA6D839D-F226-48E1-AD9A-456C2AA04FAD}" dt="2026-04-05T08:30:05.841" v="337" actId="14100"/>
          <ac:grpSpMkLst>
            <pc:docMk/>
            <pc:sldMk cId="2732426586" sldId="2147482371"/>
            <ac:grpSpMk id="16" creationId="{BA270590-760A-AA42-F6FA-A7558C949A94}"/>
          </ac:grpSpMkLst>
        </pc:grpChg>
        <pc:grpChg chg="mod">
          <ac:chgData name="Mostafa Fahmy" userId="c621f279-0aae-4b20-be11-911e13893833" providerId="ADAL" clId="{EA6D839D-F226-48E1-AD9A-456C2AA04FAD}" dt="2026-04-05T08:32:50.812" v="380" actId="478"/>
          <ac:grpSpMkLst>
            <pc:docMk/>
            <pc:sldMk cId="2732426586" sldId="2147482371"/>
            <ac:grpSpMk id="27" creationId="{980C8265-9DC0-5545-BB36-4C7A6F9A822D}"/>
          </ac:grpSpMkLst>
        </pc:grpChg>
        <pc:grpChg chg="mod">
          <ac:chgData name="Mostafa Fahmy" userId="c621f279-0aae-4b20-be11-911e13893833" providerId="ADAL" clId="{EA6D839D-F226-48E1-AD9A-456C2AA04FAD}" dt="2026-04-05T08:33:37.996" v="386"/>
          <ac:grpSpMkLst>
            <pc:docMk/>
            <pc:sldMk cId="2732426586" sldId="2147482371"/>
            <ac:grpSpMk id="35" creationId="{18F3ECEB-8CB1-3F01-588D-3745ED9949E3}"/>
          </ac:grpSpMkLst>
        </pc:grpChg>
        <pc:picChg chg="del mod">
          <ac:chgData name="Mostafa Fahmy" userId="c621f279-0aae-4b20-be11-911e13893833" providerId="ADAL" clId="{EA6D839D-F226-48E1-AD9A-456C2AA04FAD}" dt="2026-04-05T08:30:35.617" v="345" actId="478"/>
          <ac:picMkLst>
            <pc:docMk/>
            <pc:sldMk cId="2732426586" sldId="2147482371"/>
            <ac:picMk id="6" creationId="{6B3C9B0C-5C24-119B-F2FB-D67328CBF8AB}"/>
          </ac:picMkLst>
        </pc:picChg>
        <pc:picChg chg="mod">
          <ac:chgData name="Mostafa Fahmy" userId="c621f279-0aae-4b20-be11-911e13893833" providerId="ADAL" clId="{EA6D839D-F226-48E1-AD9A-456C2AA04FAD}" dt="2026-04-05T08:30:24.432" v="341" actId="14100"/>
          <ac:picMkLst>
            <pc:docMk/>
            <pc:sldMk cId="2732426586" sldId="2147482371"/>
            <ac:picMk id="12" creationId="{9A09059D-988A-915A-FD34-0B6D931A3656}"/>
          </ac:picMkLst>
        </pc:picChg>
        <pc:picChg chg="mod">
          <ac:chgData name="Mostafa Fahmy" userId="c621f279-0aae-4b20-be11-911e13893833" providerId="ADAL" clId="{EA6D839D-F226-48E1-AD9A-456C2AA04FAD}" dt="2026-04-05T08:30:24.432" v="341" actId="14100"/>
          <ac:picMkLst>
            <pc:docMk/>
            <pc:sldMk cId="2732426586" sldId="2147482371"/>
            <ac:picMk id="13" creationId="{141057B8-DDE3-D4BD-BDB0-D522131CAAE7}"/>
          </ac:picMkLst>
        </pc:picChg>
        <pc:picChg chg="mod">
          <ac:chgData name="Mostafa Fahmy" userId="c621f279-0aae-4b20-be11-911e13893833" providerId="ADAL" clId="{EA6D839D-F226-48E1-AD9A-456C2AA04FAD}" dt="2026-04-05T08:30:24.432" v="341" actId="14100"/>
          <ac:picMkLst>
            <pc:docMk/>
            <pc:sldMk cId="2732426586" sldId="2147482371"/>
            <ac:picMk id="14" creationId="{244FBB36-A911-678E-E49F-17FEC74ADB57}"/>
          </ac:picMkLst>
        </pc:picChg>
        <pc:picChg chg="mod">
          <ac:chgData name="Mostafa Fahmy" userId="c621f279-0aae-4b20-be11-911e13893833" providerId="ADAL" clId="{EA6D839D-F226-48E1-AD9A-456C2AA04FAD}" dt="2026-04-05T08:30:24.432" v="341" actId="14100"/>
          <ac:picMkLst>
            <pc:docMk/>
            <pc:sldMk cId="2732426586" sldId="2147482371"/>
            <ac:picMk id="15" creationId="{A08AE181-E8AE-AF9B-ECE3-8A6206831173}"/>
          </ac:picMkLst>
        </pc:picChg>
        <pc:picChg chg="del">
          <ac:chgData name="Mostafa Fahmy" userId="c621f279-0aae-4b20-be11-911e13893833" providerId="ADAL" clId="{EA6D839D-F226-48E1-AD9A-456C2AA04FAD}" dt="2026-04-05T08:30:34.490" v="344" actId="478"/>
          <ac:picMkLst>
            <pc:docMk/>
            <pc:sldMk cId="2732426586" sldId="2147482371"/>
            <ac:picMk id="18" creationId="{837A2419-1FF8-8401-6F48-B7348EB8412C}"/>
          </ac:picMkLst>
        </pc:picChg>
        <pc:picChg chg="del mod">
          <ac:chgData name="Mostafa Fahmy" userId="c621f279-0aae-4b20-be11-911e13893833" providerId="ADAL" clId="{EA6D839D-F226-48E1-AD9A-456C2AA04FAD}" dt="2026-04-05T08:30:29.874" v="342" actId="478"/>
          <ac:picMkLst>
            <pc:docMk/>
            <pc:sldMk cId="2732426586" sldId="2147482371"/>
            <ac:picMk id="31" creationId="{6DF27FDF-F47E-51FE-F46D-3AA4112A8101}"/>
          </ac:picMkLst>
        </pc:picChg>
        <pc:picChg chg="del mod">
          <ac:chgData name="Mostafa Fahmy" userId="c621f279-0aae-4b20-be11-911e13893833" providerId="ADAL" clId="{EA6D839D-F226-48E1-AD9A-456C2AA04FAD}" dt="2026-04-05T08:32:50.812" v="380" actId="478"/>
          <ac:picMkLst>
            <pc:docMk/>
            <pc:sldMk cId="2732426586" sldId="2147482371"/>
            <ac:picMk id="34" creationId="{FDD67025-7074-D58F-3A52-14FB253E00A6}"/>
          </ac:picMkLst>
        </pc:picChg>
        <pc:picChg chg="del mod">
          <ac:chgData name="Mostafa Fahmy" userId="c621f279-0aae-4b20-be11-911e13893833" providerId="ADAL" clId="{EA6D839D-F226-48E1-AD9A-456C2AA04FAD}" dt="2026-04-05T08:34:12.628" v="389" actId="478"/>
          <ac:picMkLst>
            <pc:docMk/>
            <pc:sldMk cId="2732426586" sldId="2147482371"/>
            <ac:picMk id="39" creationId="{E929592A-85C6-C3E2-DAAC-2B9C58658EB8}"/>
          </ac:picMkLst>
        </pc:picChg>
        <pc:picChg chg="del">
          <ac:chgData name="Mostafa Fahmy" userId="c621f279-0aae-4b20-be11-911e13893833" providerId="ADAL" clId="{EA6D839D-F226-48E1-AD9A-456C2AA04FAD}" dt="2026-04-05T08:30:32.865" v="343" actId="478"/>
          <ac:picMkLst>
            <pc:docMk/>
            <pc:sldMk cId="2732426586" sldId="2147482371"/>
            <ac:picMk id="42" creationId="{D17C716E-65A0-7141-0C52-746A0934C4BD}"/>
          </ac:picMkLst>
        </pc:picChg>
        <pc:picChg chg="add mod">
          <ac:chgData name="Mostafa Fahmy" userId="c621f279-0aae-4b20-be11-911e13893833" providerId="ADAL" clId="{EA6D839D-F226-48E1-AD9A-456C2AA04FAD}" dt="2026-04-05T08:33:14.691" v="383" actId="1076"/>
          <ac:picMkLst>
            <pc:docMk/>
            <pc:sldMk cId="2732426586" sldId="2147482371"/>
            <ac:picMk id="43" creationId="{73BED2A5-38C0-A442-2CA0-6CF1B535AF70}"/>
          </ac:picMkLst>
        </pc:picChg>
      </pc:sldChg>
      <pc:sldMasterChg chg="modSldLayout">
        <pc:chgData name="Mostafa Fahmy" userId="c621f279-0aae-4b20-be11-911e13893833" providerId="ADAL" clId="{EA6D839D-F226-48E1-AD9A-456C2AA04FAD}" dt="2026-04-05T09:03:31.766" v="409" actId="478"/>
        <pc:sldMasterMkLst>
          <pc:docMk/>
          <pc:sldMasterMk cId="1923429688" sldId="2147483648"/>
        </pc:sldMasterMkLst>
        <pc:sldLayoutChg chg="delSp mod">
          <pc:chgData name="Mostafa Fahmy" userId="c621f279-0aae-4b20-be11-911e13893833" providerId="ADAL" clId="{EA6D839D-F226-48E1-AD9A-456C2AA04FAD}" dt="2026-04-05T09:03:31.766" v="409" actId="478"/>
          <pc:sldLayoutMkLst>
            <pc:docMk/>
            <pc:sldMasterMk cId="1923429688" sldId="2147483648"/>
            <pc:sldLayoutMk cId="4101494599" sldId="2147483660"/>
          </pc:sldLayoutMkLst>
          <pc:picChg chg="del">
            <ac:chgData name="Mostafa Fahmy" userId="c621f279-0aae-4b20-be11-911e13893833" providerId="ADAL" clId="{EA6D839D-F226-48E1-AD9A-456C2AA04FAD}" dt="2026-04-05T09:03:31.766" v="409" actId="478"/>
            <ac:picMkLst>
              <pc:docMk/>
              <pc:sldMasterMk cId="1923429688" sldId="2147483648"/>
              <pc:sldLayoutMk cId="4101494599" sldId="2147483660"/>
              <ac:picMk id="3" creationId="{3778CB0E-4F35-652B-B325-B9866AF77BB2}"/>
            </ac:picMkLst>
          </pc:picChg>
        </pc:sldLayoutChg>
        <pc:sldLayoutChg chg="addSp delSp modSp mod">
          <pc:chgData name="Mostafa Fahmy" userId="c621f279-0aae-4b20-be11-911e13893833" providerId="ADAL" clId="{EA6D839D-F226-48E1-AD9A-456C2AA04FAD}" dt="2026-04-05T09:03:29" v="408" actId="478"/>
          <pc:sldLayoutMkLst>
            <pc:docMk/>
            <pc:sldMasterMk cId="1923429688" sldId="2147483648"/>
            <pc:sldLayoutMk cId="3227963766" sldId="2147483661"/>
          </pc:sldLayoutMkLst>
          <pc:spChg chg="add del">
            <ac:chgData name="Mostafa Fahmy" userId="c621f279-0aae-4b20-be11-911e13893833" providerId="ADAL" clId="{EA6D839D-F226-48E1-AD9A-456C2AA04FAD}" dt="2026-04-05T09:03:11.608" v="404" actId="11529"/>
            <ac:spMkLst>
              <pc:docMk/>
              <pc:sldMasterMk cId="1923429688" sldId="2147483648"/>
              <pc:sldLayoutMk cId="3227963766" sldId="2147483661"/>
              <ac:spMk id="4" creationId="{2F3726A1-37E9-BD70-8797-DE7E9B621DCD}"/>
            </ac:spMkLst>
          </pc:spChg>
          <pc:spChg chg="add del mod">
            <ac:chgData name="Mostafa Fahmy" userId="c621f279-0aae-4b20-be11-911e13893833" providerId="ADAL" clId="{EA6D839D-F226-48E1-AD9A-456C2AA04FAD}" dt="2026-04-05T09:03:26.791" v="406" actId="478"/>
            <ac:spMkLst>
              <pc:docMk/>
              <pc:sldMasterMk cId="1923429688" sldId="2147483648"/>
              <pc:sldLayoutMk cId="3227963766" sldId="2147483661"/>
              <ac:spMk id="5" creationId="{2BD45BC6-BE1C-8A76-EB09-198660350F5E}"/>
            </ac:spMkLst>
          </pc:spChg>
          <pc:picChg chg="del">
            <ac:chgData name="Mostafa Fahmy" userId="c621f279-0aae-4b20-be11-911e13893833" providerId="ADAL" clId="{EA6D839D-F226-48E1-AD9A-456C2AA04FAD}" dt="2026-04-05T09:03:27.910" v="407" actId="478"/>
            <ac:picMkLst>
              <pc:docMk/>
              <pc:sldMasterMk cId="1923429688" sldId="2147483648"/>
              <pc:sldLayoutMk cId="3227963766" sldId="2147483661"/>
              <ac:picMk id="2" creationId="{BE7E8843-CA02-EF53-65F8-3040DE9D99A8}"/>
            </ac:picMkLst>
          </pc:picChg>
          <pc:picChg chg="del">
            <ac:chgData name="Mostafa Fahmy" userId="c621f279-0aae-4b20-be11-911e13893833" providerId="ADAL" clId="{EA6D839D-F226-48E1-AD9A-456C2AA04FAD}" dt="2026-04-05T09:03:29" v="408" actId="478"/>
            <ac:picMkLst>
              <pc:docMk/>
              <pc:sldMasterMk cId="1923429688" sldId="2147483648"/>
              <pc:sldLayoutMk cId="3227963766" sldId="2147483661"/>
              <ac:picMk id="3" creationId="{E853B92F-AB29-CB7F-6F40-731AF9600DAE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DA7D51F-E5A2-5842-3041-6C61EB9531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39B989-BA6D-246A-9E4C-913A075BFA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2E49A8-DFCC-4F2C-9E37-4E9EE731644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1DD0AC-4E6B-BFAF-7B0D-ED266EF22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C2971E-DC57-C33A-293C-91729A8CBCE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59D753-3197-4F24-AE95-C9C3027F6B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43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B3BED5-A9A8-4FE1-A262-06E3666A149B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A4290-9603-4436-8B20-F8E2DCD4C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243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خلوني أسألكم سؤال صريح…</a:t>
            </a:r>
            <a:br>
              <a:rPr lang="ar-SA" dirty="0"/>
            </a:br>
            <a:r>
              <a:rPr lang="ar-SA" dirty="0"/>
              <a:t>كم واحد فيكم عمل في فريق فيه أشخاص أذكياء وخبراتهم عالية…</a:t>
            </a:r>
            <a:br>
              <a:rPr lang="ar-SA" dirty="0"/>
            </a:br>
            <a:r>
              <a:rPr lang="ar-SA" dirty="0"/>
              <a:t>ومع ذلك النتائج كانت أقل بكثير من المتوقع؟</a:t>
            </a:r>
          </a:p>
          <a:p>
            <a:pPr algn="r" rtl="1"/>
            <a:r>
              <a:rPr lang="ar-SA" dirty="0"/>
              <a:t>توقف لحظة.</a:t>
            </a:r>
          </a:p>
          <a:p>
            <a:pPr algn="r" rtl="1"/>
            <a:r>
              <a:rPr lang="ar-SA" dirty="0"/>
              <a:t>دع بعض المشاركين يرفعون أيديهم.</a:t>
            </a:r>
          </a:p>
          <a:p>
            <a:pPr algn="r" rtl="1"/>
            <a:r>
              <a:rPr lang="ar-SA" dirty="0"/>
              <a:t>ثم قل:</a:t>
            </a:r>
          </a:p>
          <a:p>
            <a:pPr algn="r" rtl="1"/>
            <a:r>
              <a:rPr lang="ar-SA" dirty="0"/>
              <a:t>هذا واحد من أكبر ألغاز القيادة داخل المؤسسات.</a:t>
            </a:r>
            <a:br>
              <a:rPr lang="ar-SA" dirty="0"/>
            </a:br>
            <a:r>
              <a:rPr lang="ar-SA" dirty="0"/>
              <a:t>الفرق غالباً لا تفشل لأن الأشخاص ضعفاء…</a:t>
            </a:r>
            <a:br>
              <a:rPr lang="ar-SA" dirty="0"/>
            </a:br>
            <a:r>
              <a:rPr lang="ar-SA" dirty="0"/>
              <a:t>بل لأن </a:t>
            </a:r>
            <a:r>
              <a:rPr lang="ar-SA" b="1" dirty="0"/>
              <a:t>طريقة عمل الفريق نفسها غير مصممة بشكل صحيح</a:t>
            </a:r>
            <a:r>
              <a:rPr lang="ar-SA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040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2CA59-25A6-8C41-FAC3-F3E34A176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A6F630-48A7-58A5-360F-45A24DC68F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5D09F4-AED7-BDFD-93BE-3BEC8C4154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buNone/>
            </a:pPr>
            <a:r>
              <a:rPr lang="ar-SA" dirty="0"/>
              <a:t>اليوم سنحاول فهم هذا اللغز.</a:t>
            </a:r>
          </a:p>
          <a:p>
            <a:pPr algn="r" rtl="1">
              <a:buNone/>
            </a:pPr>
            <a:r>
              <a:rPr lang="ar-SA" dirty="0"/>
              <a:t>وليس من خلال النظريات فقط…</a:t>
            </a:r>
            <a:br>
              <a:rPr lang="ar-SA" dirty="0"/>
            </a:br>
            <a:r>
              <a:rPr lang="ar-SA" dirty="0"/>
              <a:t>بل من خلال </a:t>
            </a:r>
            <a:r>
              <a:rPr lang="ar-SA" b="1" dirty="0"/>
              <a:t>تجارب، محاكاة، ودراسات حالة حقيقية</a:t>
            </a:r>
            <a:r>
              <a:rPr lang="ar-SA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CBA384-669C-964E-529D-DAF727B8B0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25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DA0AC-B193-6343-4E5E-7A7A0E4DB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09FAED-A5A4-9CD5-BE20-AB0C94DAA5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AE992F-212F-B06E-D3C7-2F25B1A9AE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إطار اليوم (</a:t>
            </a:r>
            <a:r>
              <a:rPr lang="en-US" b="1" dirty="0"/>
              <a:t>Framework Overview)</a:t>
            </a:r>
          </a:p>
          <a:p>
            <a:pPr algn="r" rtl="1"/>
            <a:r>
              <a:rPr lang="ar-SA" b="1" dirty="0"/>
              <a:t>الشريحة</a:t>
            </a:r>
          </a:p>
          <a:p>
            <a:pPr algn="r" rtl="1"/>
            <a:r>
              <a:rPr lang="ar-SA" b="1" dirty="0"/>
              <a:t>رحلة اليوم</a:t>
            </a:r>
            <a:endParaRPr lang="ar-SA" dirty="0"/>
          </a:p>
          <a:p>
            <a:pPr algn="r" rtl="1"/>
            <a:r>
              <a:rPr lang="ar-SA" dirty="0"/>
              <a:t>قل:</a:t>
            </a:r>
          </a:p>
          <a:p>
            <a:pPr algn="r" rtl="1"/>
            <a:r>
              <a:rPr lang="ar-SA" dirty="0"/>
              <a:t>اليوم سنمر بخمس أفكار قيادية رئيسية.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1 — ديناميكيات الفرق</a:t>
            </a:r>
          </a:p>
          <a:p>
            <a:pPr algn="r" rtl="1"/>
            <a:r>
              <a:rPr lang="ar-SA" dirty="0"/>
              <a:t>أولاً سنفهم كيف تتطور الفرق.</a:t>
            </a:r>
          </a:p>
          <a:p>
            <a:pPr algn="r" rtl="1"/>
            <a:r>
              <a:rPr lang="ar-SA" dirty="0"/>
              <a:t>سنستخدم نموذج </a:t>
            </a:r>
            <a:r>
              <a:rPr lang="ar-SA" b="1" dirty="0"/>
              <a:t>مراحل تطور الفريق</a:t>
            </a:r>
            <a:r>
              <a:rPr lang="ar-SA" dirty="0"/>
              <a:t> الذي قدمه الباحث</a:t>
            </a:r>
            <a:br>
              <a:rPr lang="ar-SA" dirty="0"/>
            </a:br>
            <a:r>
              <a:rPr lang="en-US" dirty="0"/>
              <a:t>Bruce Tuckman.</a:t>
            </a:r>
          </a:p>
          <a:p>
            <a:pPr algn="r" rtl="1"/>
            <a:r>
              <a:rPr lang="ar-SA" dirty="0"/>
              <a:t>هذا النموذج يوضح أن الفرق لا تبدأ بالأداء العالي…</a:t>
            </a:r>
            <a:br>
              <a:rPr lang="ar-SA" dirty="0"/>
            </a:br>
            <a:r>
              <a:rPr lang="ar-SA" dirty="0"/>
              <a:t>بل تمر بمراحل طبيعية من التشكّل، الاختلاف، ثم التعاون.</a:t>
            </a:r>
          </a:p>
          <a:p>
            <a:pPr algn="r" rtl="1"/>
            <a:r>
              <a:rPr lang="ar-SA" dirty="0"/>
              <a:t>وسنعيش هذا النموذج عملياً في نشاط تفاعلي.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2 — تصميم الفريق (</a:t>
            </a:r>
            <a:r>
              <a:rPr lang="en-US" b="1" dirty="0"/>
              <a:t>Team Architecture)</a:t>
            </a:r>
          </a:p>
          <a:p>
            <a:pPr algn="r" rtl="1"/>
            <a:r>
              <a:rPr lang="ar-SA" dirty="0"/>
              <a:t>بعد ذلك سنطرح سؤالاً مهماً:</a:t>
            </a:r>
          </a:p>
          <a:p>
            <a:pPr algn="r" rtl="1"/>
            <a:r>
              <a:rPr lang="ar-SA" dirty="0"/>
              <a:t>إذا كانت الفرق تمر بهذه المراحل…</a:t>
            </a:r>
            <a:br>
              <a:rPr lang="ar-SA" dirty="0"/>
            </a:br>
            <a:r>
              <a:rPr lang="ar-SA" dirty="0"/>
              <a:t>كيف يمكن للقائد أن </a:t>
            </a:r>
            <a:r>
              <a:rPr lang="ar-SA" b="1" dirty="0"/>
              <a:t>يصمم فريقاً يعمل بفعالية منذ البداية؟</a:t>
            </a:r>
            <a:endParaRPr lang="ar-SA" dirty="0"/>
          </a:p>
          <a:p>
            <a:pPr algn="r" rtl="1"/>
            <a:r>
              <a:rPr lang="ar-SA" dirty="0"/>
              <a:t>سنناقش ما يسمى </a:t>
            </a:r>
            <a:r>
              <a:rPr lang="en-US" b="1" dirty="0"/>
              <a:t>Team Architecture</a:t>
            </a:r>
            <a:r>
              <a:rPr lang="en-US" dirty="0"/>
              <a:t>:</a:t>
            </a:r>
          </a:p>
          <a:p>
            <a:pPr algn="r" rtl="1"/>
            <a:r>
              <a:rPr lang="ar-SA" dirty="0"/>
              <a:t>وضوح الهدف</a:t>
            </a:r>
            <a:br>
              <a:rPr lang="ar-SA" dirty="0"/>
            </a:br>
            <a:r>
              <a:rPr lang="ar-SA" dirty="0"/>
              <a:t>الأدوار</a:t>
            </a:r>
            <a:br>
              <a:rPr lang="ar-SA" dirty="0"/>
            </a:br>
            <a:r>
              <a:rPr lang="ar-SA" dirty="0"/>
              <a:t>القرارات</a:t>
            </a:r>
            <a:br>
              <a:rPr lang="ar-SA" dirty="0"/>
            </a:br>
            <a:r>
              <a:rPr lang="ar-SA" dirty="0"/>
              <a:t>طريقة العمل.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3 — وضوح الأدوار واتخاذ القرار</a:t>
            </a:r>
          </a:p>
          <a:p>
            <a:pPr algn="r" rtl="1"/>
            <a:r>
              <a:rPr lang="ar-SA" dirty="0"/>
              <a:t>ثالثاً سنرى واحدة من أكثر مشاكل الفرق القيادية شيوعاً:</a:t>
            </a:r>
          </a:p>
          <a:p>
            <a:pPr algn="r" rtl="1"/>
            <a:r>
              <a:rPr lang="ar-SA" dirty="0"/>
              <a:t>الجميع يعمل…</a:t>
            </a:r>
            <a:br>
              <a:rPr lang="ar-SA" dirty="0"/>
            </a:br>
            <a:r>
              <a:rPr lang="ar-SA" dirty="0"/>
              <a:t>لكن لا أحد يعرف من المسؤول عن القرار.</a:t>
            </a:r>
          </a:p>
          <a:p>
            <a:pPr algn="r" rtl="1"/>
            <a:r>
              <a:rPr lang="ar-SA" dirty="0"/>
              <a:t>ولهذا سنستخدم أداة عملية جداً اسمها </a:t>
            </a:r>
            <a:r>
              <a:rPr lang="en-US" b="1" dirty="0"/>
              <a:t>RACI Matrix</a:t>
            </a:r>
            <a:br>
              <a:rPr lang="en-US" dirty="0"/>
            </a:br>
            <a:r>
              <a:rPr lang="ar-SA" dirty="0"/>
              <a:t>لتوضيح:</a:t>
            </a:r>
          </a:p>
          <a:p>
            <a:pPr algn="r" rtl="1"/>
            <a:r>
              <a:rPr lang="ar-SA" dirty="0"/>
              <a:t>من ينفذ</a:t>
            </a:r>
            <a:br>
              <a:rPr lang="ar-SA" dirty="0"/>
            </a:br>
            <a:r>
              <a:rPr lang="ar-SA" dirty="0"/>
              <a:t>من يقرر</a:t>
            </a:r>
            <a:br>
              <a:rPr lang="ar-SA" dirty="0"/>
            </a:br>
            <a:r>
              <a:rPr lang="ar-SA" dirty="0"/>
              <a:t>من يُستشار</a:t>
            </a:r>
            <a:br>
              <a:rPr lang="ar-SA" dirty="0"/>
            </a:br>
            <a:r>
              <a:rPr lang="ar-SA" dirty="0"/>
              <a:t>ومن يجب إعلامه.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4 — تحديد الأولويات</a:t>
            </a:r>
          </a:p>
          <a:p>
            <a:pPr algn="r" rtl="1"/>
            <a:r>
              <a:rPr lang="ar-SA" dirty="0"/>
              <a:t>المشكلة الرابعة التي تواجه معظم الفرق القيادية هي:</a:t>
            </a:r>
          </a:p>
          <a:p>
            <a:pPr algn="r" rtl="1"/>
            <a:r>
              <a:rPr lang="ar-SA" dirty="0"/>
              <a:t>كثرة المبادرات.</a:t>
            </a:r>
          </a:p>
          <a:p>
            <a:pPr algn="r" rtl="1"/>
            <a:r>
              <a:rPr lang="ar-SA" dirty="0"/>
              <a:t>كل شيء يبدو مهماً…</a:t>
            </a:r>
            <a:br>
              <a:rPr lang="ar-SA" dirty="0"/>
            </a:br>
            <a:r>
              <a:rPr lang="ar-SA" dirty="0"/>
              <a:t>لكن الموارد والوقت محدودان.</a:t>
            </a:r>
          </a:p>
          <a:p>
            <a:pPr algn="r" rtl="1"/>
            <a:r>
              <a:rPr lang="ar-SA" dirty="0"/>
              <a:t>سنستخدم إطاراً بسيطاً من المفكر الإداري</a:t>
            </a:r>
            <a:br>
              <a:rPr lang="ar-SA" dirty="0"/>
            </a:br>
            <a:r>
              <a:rPr lang="en-US" dirty="0"/>
              <a:t>Peter Drucker</a:t>
            </a:r>
          </a:p>
          <a:p>
            <a:pPr algn="r" rtl="1"/>
            <a:r>
              <a:rPr lang="ar-SA" dirty="0"/>
              <a:t>الذي كان يقول:</a:t>
            </a:r>
          </a:p>
          <a:p>
            <a:pPr algn="r" rtl="1"/>
            <a:r>
              <a:rPr lang="ar-SA" dirty="0"/>
              <a:t>الفعالية لا تأتي من فعل أشياء أكثر…</a:t>
            </a:r>
            <a:br>
              <a:rPr lang="ar-SA" dirty="0"/>
            </a:br>
            <a:r>
              <a:rPr lang="ar-SA" dirty="0"/>
              <a:t>بل من التركيز على الأشياء الصحيحة.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5 — الاجتماعات واتخاذ القرارات</a:t>
            </a:r>
          </a:p>
          <a:p>
            <a:pPr algn="r" rtl="1"/>
            <a:r>
              <a:rPr lang="ar-SA" dirty="0"/>
              <a:t>وأخيراً سنناقش شيئاً يقضي القادة فيه وقتاً طويلاً…</a:t>
            </a:r>
          </a:p>
          <a:p>
            <a:pPr algn="r" rtl="1"/>
            <a:r>
              <a:rPr lang="ar-SA" dirty="0"/>
              <a:t>الاجتماعات.</a:t>
            </a:r>
          </a:p>
          <a:p>
            <a:pPr algn="r" rtl="1"/>
            <a:r>
              <a:rPr lang="ar-SA" dirty="0"/>
              <a:t>لكن السؤال:</a:t>
            </a:r>
          </a:p>
          <a:p>
            <a:pPr algn="r" rtl="1"/>
            <a:r>
              <a:rPr lang="ar-SA" dirty="0"/>
              <a:t>هل اجتماعاتنا تقود فعلاً إلى </a:t>
            </a:r>
            <a:r>
              <a:rPr lang="ar-SA" b="1" dirty="0"/>
              <a:t>قرارات وتنفيذ</a:t>
            </a:r>
            <a:r>
              <a:rPr lang="ar-SA" dirty="0"/>
              <a:t>؟</a:t>
            </a:r>
            <a:br>
              <a:rPr lang="ar-SA" dirty="0"/>
            </a:br>
            <a:r>
              <a:rPr lang="ar-SA" dirty="0"/>
              <a:t>أم مجرد نقاشات طويلة؟</a:t>
            </a:r>
          </a:p>
          <a:p>
            <a:pPr algn="r" rtl="1"/>
            <a:r>
              <a:rPr lang="ar-SA" dirty="0"/>
              <a:t>سنرى كيف يمكن تصميم اجتماعات قيادية فعّالة.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إغلاق الافتتاح</a:t>
            </a:r>
          </a:p>
          <a:p>
            <a:pPr algn="r" rtl="1"/>
            <a:r>
              <a:rPr lang="ar-SA" dirty="0"/>
              <a:t>قل:</a:t>
            </a:r>
          </a:p>
          <a:p>
            <a:pPr algn="r" rtl="1"/>
            <a:r>
              <a:rPr lang="ar-SA" dirty="0"/>
              <a:t>الهدف من اليوم ليس تعلم نظريات جديدة…</a:t>
            </a:r>
            <a:br>
              <a:rPr lang="ar-SA" dirty="0"/>
            </a:br>
            <a:r>
              <a:rPr lang="ar-SA" dirty="0"/>
              <a:t>بل </a:t>
            </a:r>
            <a:r>
              <a:rPr lang="ar-SA" b="1" dirty="0"/>
              <a:t>تغيير طريقة تفكيرنا في قيادة الفرق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وخلال اليوم سنقوم بعدة أنشطة تفاعلية لنرى:</a:t>
            </a:r>
          </a:p>
          <a:p>
            <a:pPr algn="r" rtl="1"/>
            <a:r>
              <a:rPr lang="ar-SA" dirty="0"/>
              <a:t>كيف تعمل الفرق تحت الضغط</a:t>
            </a:r>
            <a:br>
              <a:rPr lang="ar-SA" dirty="0"/>
            </a:br>
            <a:r>
              <a:rPr lang="ar-SA" dirty="0"/>
              <a:t>كيف تتخذ القرارات</a:t>
            </a:r>
            <a:br>
              <a:rPr lang="ar-SA" dirty="0"/>
            </a:br>
            <a:r>
              <a:rPr lang="ar-SA" dirty="0"/>
              <a:t>وكيف يمكن للقائد تحسين أداء الفريق.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43E18A-0112-2A15-A612-62C27B392F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086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قصة حقيقية: كارثة مكوك تشالنجر – ناسا</a:t>
            </a:r>
          </a:p>
          <a:p>
            <a:pPr algn="r" rtl="1"/>
            <a:r>
              <a:rPr lang="ar-SA" dirty="0"/>
              <a:t>في عام 1986 كانت وكالة ناسا تستعد لإطلاق مكوك الفضاء تشالنجر.</a:t>
            </a:r>
          </a:p>
          <a:p>
            <a:pPr algn="r" rtl="1"/>
            <a:r>
              <a:rPr lang="ar-SA" dirty="0"/>
              <a:t>قبل الإطلاق بساعات، لاحظ بعض المهندسين مشكلة خطيرة.</a:t>
            </a:r>
          </a:p>
          <a:p>
            <a:pPr algn="r" rtl="1"/>
            <a:r>
              <a:rPr lang="ar-SA" dirty="0"/>
              <a:t>درجة الحرارة كانت منخفضة جداً، وهذا قد يؤثر على قطعة وهي مسؤولة عن إغلاق أحد أجزاء الصاروخ ومنع تسرب الغازات.</a:t>
            </a:r>
          </a:p>
          <a:p>
            <a:pPr algn="r" rtl="1"/>
            <a:r>
              <a:rPr lang="ar-SA" dirty="0"/>
              <a:t>المهندسون حذروا الإدارة وقالوا:</a:t>
            </a:r>
          </a:p>
          <a:p>
            <a:pPr algn="r" rtl="1"/>
            <a:r>
              <a:rPr lang="ar-SA" dirty="0"/>
              <a:t>إطلاق المكوك في هذا الطقس قد يكون خطيراً.</a:t>
            </a:r>
          </a:p>
          <a:p>
            <a:pPr algn="r" rtl="1"/>
            <a:r>
              <a:rPr lang="ar-SA" dirty="0"/>
              <a:t>لكن في نفس الوقت كان هناك ضغط كبير لإطلاق المهمة:</a:t>
            </a:r>
          </a:p>
          <a:p>
            <a:pPr algn="r" rtl="1"/>
            <a:r>
              <a:rPr lang="ar-SA" dirty="0"/>
              <a:t>تأجيل الإطلاق عدة مرات سابقاً</a:t>
            </a:r>
          </a:p>
          <a:p>
            <a:pPr algn="r" rtl="1"/>
            <a:r>
              <a:rPr lang="ar-SA" dirty="0"/>
              <a:t>ضغط إعلامي كبير</a:t>
            </a:r>
          </a:p>
          <a:p>
            <a:pPr algn="r" rtl="1"/>
            <a:r>
              <a:rPr lang="ar-SA" dirty="0"/>
              <a:t>وجود معلمة مدرسة ضمن طاقم الرحلة لأول مرة</a:t>
            </a:r>
          </a:p>
          <a:p>
            <a:pPr algn="r" rtl="1"/>
            <a:r>
              <a:rPr lang="ar-SA" dirty="0"/>
              <a:t>رغبة الإدارة في عدم التأجيل مرة أخرى</a:t>
            </a:r>
          </a:p>
          <a:p>
            <a:pPr algn="r" rtl="1"/>
            <a:r>
              <a:rPr lang="ar-SA" dirty="0"/>
              <a:t>خلال الاجتماع، كان بعض المهندسين غير مرتاحين للقرار، لكن أصواتهم لم تكن قوية بما يكفي لإيقاف الإطلاق.</a:t>
            </a:r>
          </a:p>
          <a:p>
            <a:pPr algn="r" rtl="1"/>
            <a:endParaRPr lang="en-US" dirty="0"/>
          </a:p>
          <a:p>
            <a:pPr algn="r" rtl="1"/>
            <a:r>
              <a:rPr lang="ar-SA" dirty="0"/>
              <a:t>خلال الاجتماع، كان بعض المهندسين </a:t>
            </a:r>
            <a:r>
              <a:rPr lang="ar-SA" b="1" dirty="0"/>
              <a:t>غير مرتاحين للقرار</a:t>
            </a:r>
            <a:r>
              <a:rPr lang="ar-SA" dirty="0"/>
              <a:t>، لكن أصواتهم لم تكن قوية بما يكفي لإيقاف الإطلاق.</a:t>
            </a:r>
          </a:p>
          <a:p>
            <a:pPr algn="r" rtl="1"/>
            <a:r>
              <a:rPr lang="ar-SA" dirty="0"/>
              <a:t>في النهاية تم اتخاذ القرار:</a:t>
            </a:r>
          </a:p>
          <a:p>
            <a:pPr algn="r" rtl="1"/>
            <a:r>
              <a:rPr lang="ar-SA" b="1" dirty="0"/>
              <a:t>سنطلق المكوك.</a:t>
            </a:r>
            <a:endParaRPr lang="ar-SA" dirty="0"/>
          </a:p>
          <a:p>
            <a:pPr algn="r" rtl="1"/>
            <a:r>
              <a:rPr lang="ar-SA" dirty="0"/>
              <a:t>بعد </a:t>
            </a:r>
            <a:r>
              <a:rPr lang="ar-SA" b="1" dirty="0"/>
              <a:t>73 ثانية فقط من الإقلاع</a:t>
            </a:r>
            <a:r>
              <a:rPr lang="ar-SA" dirty="0"/>
              <a:t> انفجر مكوك تشالنجر أمام ملايين المشاهدين.</a:t>
            </a:r>
          </a:p>
          <a:p>
            <a:pPr algn="r" rtl="1"/>
            <a:r>
              <a:rPr lang="ar-SA" dirty="0"/>
              <a:t>وتوفي </a:t>
            </a:r>
            <a:r>
              <a:rPr lang="ar-SA" b="1" dirty="0"/>
              <a:t>جميع أفراد الطاقم السبعة</a:t>
            </a:r>
            <a:r>
              <a:rPr lang="ar-SA" dirty="0"/>
              <a:t>.</a:t>
            </a:r>
          </a:p>
          <a:p>
            <a:pPr algn="r" rtl="1"/>
            <a:endParaRPr lang="en-US" dirty="0"/>
          </a:p>
          <a:p>
            <a:pPr algn="r" rtl="1"/>
            <a:r>
              <a:rPr lang="ar-SA" b="1" dirty="0"/>
              <a:t>ماذا اكتشف الباحثون لاحقاً؟</a:t>
            </a:r>
          </a:p>
          <a:p>
            <a:pPr algn="r" rtl="1"/>
            <a:r>
              <a:rPr lang="ar-SA" dirty="0"/>
              <a:t>التحقيقات أظهرت أن المشكلة لم تكن </a:t>
            </a:r>
            <a:r>
              <a:rPr lang="ar-SA" b="1" dirty="0"/>
              <a:t>تقنية فقط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بل كانت مشكلة </a:t>
            </a:r>
            <a:r>
              <a:rPr lang="ar-SA" b="1" dirty="0"/>
              <a:t>ديناميكيات فريق القيادة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ظهر ما يسمى بـ:</a:t>
            </a:r>
          </a:p>
          <a:p>
            <a:pPr algn="r" rtl="1"/>
            <a:r>
              <a:rPr lang="en-US" b="1" dirty="0"/>
              <a:t>Groupthink – </a:t>
            </a:r>
            <a:r>
              <a:rPr lang="ar-SA" b="1" dirty="0"/>
              <a:t>التفكير الجماعي</a:t>
            </a:r>
            <a:endParaRPr lang="ar-SA" dirty="0"/>
          </a:p>
          <a:p>
            <a:pPr algn="r" rtl="1"/>
            <a:r>
              <a:rPr lang="ar-SA" dirty="0"/>
              <a:t>وهو عندما:</a:t>
            </a:r>
          </a:p>
          <a:p>
            <a:pPr algn="r" rtl="1"/>
            <a:r>
              <a:rPr lang="ar-SA" dirty="0"/>
              <a:t>يتجنب الفريق الاختلاف</a:t>
            </a:r>
          </a:p>
          <a:p>
            <a:pPr algn="r" rtl="1"/>
            <a:r>
              <a:rPr lang="ar-SA" dirty="0"/>
              <a:t>يظن القادة أن الجميع متفق</a:t>
            </a:r>
          </a:p>
          <a:p>
            <a:pPr algn="r" rtl="1"/>
            <a:r>
              <a:rPr lang="ar-SA" dirty="0"/>
              <a:t>لا يتم طرح المخاوف بوضوح</a:t>
            </a:r>
          </a:p>
          <a:p>
            <a:pPr algn="r" rtl="1"/>
            <a:endParaRPr lang="en-US" dirty="0"/>
          </a:p>
          <a:p>
            <a:pPr algn="r" rtl="1"/>
            <a:r>
              <a:rPr lang="ar-SA" b="1" dirty="0"/>
              <a:t>الدرس القيادي</a:t>
            </a:r>
          </a:p>
          <a:p>
            <a:pPr algn="r" rtl="1"/>
            <a:r>
              <a:rPr lang="ar-SA" dirty="0"/>
              <a:t>عندما </a:t>
            </a:r>
            <a:r>
              <a:rPr lang="ar-SA" b="1" dirty="0"/>
              <a:t>لا يشعر أعضاء الفريق بالأمان للتعبير عن رأيهم</a:t>
            </a:r>
            <a:r>
              <a:rPr lang="ar-SA" dirty="0"/>
              <a:t>:</a:t>
            </a:r>
          </a:p>
          <a:p>
            <a:pPr algn="r" rtl="1"/>
            <a:r>
              <a:rPr lang="ar-SA" dirty="0"/>
              <a:t>المخاطر الحقيقية لا تُقال</a:t>
            </a:r>
          </a:p>
          <a:p>
            <a:pPr algn="r" rtl="1"/>
            <a:r>
              <a:rPr lang="ar-SA" dirty="0"/>
              <a:t>القرارات تصبح خطيرة</a:t>
            </a:r>
          </a:p>
          <a:p>
            <a:pPr algn="r" rtl="1"/>
            <a:r>
              <a:rPr lang="ar-SA" dirty="0"/>
              <a:t>ولهذا السبب تقول الباحثة </a:t>
            </a:r>
            <a:r>
              <a:rPr lang="en-US" b="1" dirty="0"/>
              <a:t>Amy Edmondson</a:t>
            </a:r>
            <a:r>
              <a:rPr lang="en-US" dirty="0"/>
              <a:t>:</a:t>
            </a:r>
          </a:p>
          <a:p>
            <a:pPr algn="r" rtl="1"/>
            <a:r>
              <a:rPr lang="ar-SA" dirty="0"/>
              <a:t>الفرق عالية الأداء ليست الفرق التي تتجنب الخلاف،</a:t>
            </a:r>
            <a:br>
              <a:rPr lang="ar-SA" dirty="0"/>
            </a:br>
            <a:r>
              <a:rPr lang="ar-SA" dirty="0"/>
              <a:t>بل الفرق التي تستطيع مناقشة الاختلاف بأمان.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538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354D9-E049-082A-3B09-8B9EFCB15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053AC5-E981-D875-060C-E4FB4063B1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C50838-055B-B2E2-B664-DF5AAA8F3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قصة حقيقية: كارثة مكوك تشالنجر – ناسا</a:t>
            </a:r>
          </a:p>
          <a:p>
            <a:pPr algn="r" rtl="1"/>
            <a:r>
              <a:rPr lang="ar-SA" dirty="0"/>
              <a:t>في عام 1986 كانت وكالة ناسا تستعد لإطلاق مكوك الفضاء تشالنجر.</a:t>
            </a:r>
          </a:p>
          <a:p>
            <a:pPr algn="r" rtl="1"/>
            <a:r>
              <a:rPr lang="ar-SA" dirty="0"/>
              <a:t>قبل الإطلاق بساعات، لاحظ بعض المهندسين مشكلة خطيرة.</a:t>
            </a:r>
          </a:p>
          <a:p>
            <a:pPr algn="r" rtl="1"/>
            <a:r>
              <a:rPr lang="ar-SA" dirty="0"/>
              <a:t>درجة الحرارة كانت منخفضة جداً، وهذا قد يؤثر على قطعة وهي مسؤولة عن إغلاق أحد أجزاء الصاروخ ومنع تسرب الغازات.</a:t>
            </a:r>
          </a:p>
          <a:p>
            <a:pPr algn="r" rtl="1"/>
            <a:r>
              <a:rPr lang="ar-SA" dirty="0"/>
              <a:t>المهندسون حذروا الإدارة وقالوا:</a:t>
            </a:r>
          </a:p>
          <a:p>
            <a:pPr algn="r" rtl="1"/>
            <a:r>
              <a:rPr lang="ar-SA" dirty="0"/>
              <a:t>إطلاق المكوك في هذا الطقس قد يكون خطيراً.</a:t>
            </a:r>
          </a:p>
          <a:p>
            <a:pPr algn="r" rtl="1"/>
            <a:r>
              <a:rPr lang="ar-SA" dirty="0"/>
              <a:t>لكن في نفس الوقت كان هناك ضغط كبير لإطلاق المهمة:</a:t>
            </a:r>
          </a:p>
          <a:p>
            <a:pPr algn="r" rtl="1"/>
            <a:r>
              <a:rPr lang="ar-SA" dirty="0"/>
              <a:t>تأجيل الإطلاق عدة مرات سابقاً</a:t>
            </a:r>
          </a:p>
          <a:p>
            <a:pPr algn="r" rtl="1"/>
            <a:r>
              <a:rPr lang="ar-SA" dirty="0"/>
              <a:t>ضغط إعلامي كبير</a:t>
            </a:r>
          </a:p>
          <a:p>
            <a:pPr algn="r" rtl="1"/>
            <a:r>
              <a:rPr lang="ar-SA" dirty="0"/>
              <a:t>وجود معلمة مدرسة ضمن طاقم الرحلة لأول مرة</a:t>
            </a:r>
          </a:p>
          <a:p>
            <a:pPr algn="r" rtl="1"/>
            <a:r>
              <a:rPr lang="ar-SA" dirty="0"/>
              <a:t>رغبة الإدارة في عدم التأجيل مرة أخرى</a:t>
            </a:r>
          </a:p>
          <a:p>
            <a:pPr algn="r" rtl="1"/>
            <a:r>
              <a:rPr lang="ar-SA" dirty="0"/>
              <a:t>خلال الاجتماع، كان بعض المهندسين غير مرتاحين للقرار، لكن أصواتهم لم تكن قوية بما يكفي لإيقاف الإطلاق.</a:t>
            </a:r>
          </a:p>
          <a:p>
            <a:pPr algn="r" rtl="1"/>
            <a:endParaRPr lang="en-US" dirty="0"/>
          </a:p>
          <a:p>
            <a:pPr algn="r" rtl="1"/>
            <a:r>
              <a:rPr lang="ar-SA" dirty="0"/>
              <a:t>خلال الاجتماع، كان بعض المهندسين </a:t>
            </a:r>
            <a:r>
              <a:rPr lang="ar-SA" b="1" dirty="0"/>
              <a:t>غير مرتاحين للقرار</a:t>
            </a:r>
            <a:r>
              <a:rPr lang="ar-SA" dirty="0"/>
              <a:t>، لكن أصواتهم لم تكن قوية بما يكفي لإيقاف الإطلاق.</a:t>
            </a:r>
          </a:p>
          <a:p>
            <a:pPr algn="r" rtl="1"/>
            <a:r>
              <a:rPr lang="ar-SA" dirty="0"/>
              <a:t>في النهاية تم اتخاذ القرار:</a:t>
            </a:r>
          </a:p>
          <a:p>
            <a:pPr algn="r" rtl="1"/>
            <a:r>
              <a:rPr lang="ar-SA" b="1" dirty="0"/>
              <a:t>سنطلق المكوك.</a:t>
            </a:r>
            <a:endParaRPr lang="ar-SA" dirty="0"/>
          </a:p>
          <a:p>
            <a:pPr algn="r" rtl="1"/>
            <a:r>
              <a:rPr lang="ar-SA" dirty="0"/>
              <a:t>بعد </a:t>
            </a:r>
            <a:r>
              <a:rPr lang="ar-SA" b="1" dirty="0"/>
              <a:t>73 ثانية فقط من الإقلاع</a:t>
            </a:r>
            <a:r>
              <a:rPr lang="ar-SA" dirty="0"/>
              <a:t> انفجر مكوك تشالنجر أمام ملايين المشاهدين.</a:t>
            </a:r>
          </a:p>
          <a:p>
            <a:pPr algn="r" rtl="1"/>
            <a:r>
              <a:rPr lang="ar-SA" dirty="0"/>
              <a:t>وتوفي </a:t>
            </a:r>
            <a:r>
              <a:rPr lang="ar-SA" b="1" dirty="0"/>
              <a:t>جميع أفراد الطاقم السبعة</a:t>
            </a:r>
            <a:r>
              <a:rPr lang="ar-SA" dirty="0"/>
              <a:t>.</a:t>
            </a:r>
          </a:p>
          <a:p>
            <a:pPr algn="r" rtl="1"/>
            <a:endParaRPr lang="en-US" dirty="0"/>
          </a:p>
          <a:p>
            <a:pPr algn="r" rtl="1"/>
            <a:r>
              <a:rPr lang="ar-SA" b="1" dirty="0"/>
              <a:t>ماذا اكتشف الباحثون لاحقاً؟</a:t>
            </a:r>
          </a:p>
          <a:p>
            <a:pPr algn="r" rtl="1"/>
            <a:r>
              <a:rPr lang="ar-SA" dirty="0"/>
              <a:t>التحقيقات أظهرت أن المشكلة لم تكن </a:t>
            </a:r>
            <a:r>
              <a:rPr lang="ar-SA" b="1" dirty="0"/>
              <a:t>تقنية فقط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بل كانت مشكلة </a:t>
            </a:r>
            <a:r>
              <a:rPr lang="ar-SA" b="1" dirty="0"/>
              <a:t>ديناميكيات فريق القيادة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ظهر ما يسمى بـ:</a:t>
            </a:r>
          </a:p>
          <a:p>
            <a:pPr algn="r" rtl="1"/>
            <a:r>
              <a:rPr lang="en-US" b="1" dirty="0"/>
              <a:t>Groupthink – </a:t>
            </a:r>
            <a:r>
              <a:rPr lang="ar-SA" b="1" dirty="0"/>
              <a:t>التفكير الجماعي</a:t>
            </a:r>
            <a:endParaRPr lang="ar-SA" dirty="0"/>
          </a:p>
          <a:p>
            <a:pPr algn="r" rtl="1"/>
            <a:r>
              <a:rPr lang="ar-SA" dirty="0"/>
              <a:t>وهو عندما:</a:t>
            </a:r>
          </a:p>
          <a:p>
            <a:pPr algn="r" rtl="1"/>
            <a:r>
              <a:rPr lang="ar-SA" dirty="0"/>
              <a:t>يتجنب الفريق الاختلاف</a:t>
            </a:r>
          </a:p>
          <a:p>
            <a:pPr algn="r" rtl="1"/>
            <a:r>
              <a:rPr lang="ar-SA" dirty="0"/>
              <a:t>يظن القادة أن الجميع متفق</a:t>
            </a:r>
          </a:p>
          <a:p>
            <a:pPr algn="r" rtl="1"/>
            <a:r>
              <a:rPr lang="ar-SA" dirty="0"/>
              <a:t>لا يتم طرح المخاوف بوضوح</a:t>
            </a:r>
          </a:p>
          <a:p>
            <a:pPr algn="r" rtl="1"/>
            <a:endParaRPr lang="en-US" dirty="0"/>
          </a:p>
          <a:p>
            <a:pPr algn="r" rtl="1"/>
            <a:r>
              <a:rPr lang="ar-SA" b="1" dirty="0"/>
              <a:t>الدرس القيادي</a:t>
            </a:r>
          </a:p>
          <a:p>
            <a:pPr algn="r" rtl="1"/>
            <a:r>
              <a:rPr lang="ar-SA" dirty="0"/>
              <a:t>عندما </a:t>
            </a:r>
            <a:r>
              <a:rPr lang="ar-SA" b="1" dirty="0"/>
              <a:t>لا يشعر أعضاء الفريق بالأمان للتعبير عن رأيهم</a:t>
            </a:r>
            <a:r>
              <a:rPr lang="ar-SA" dirty="0"/>
              <a:t>:</a:t>
            </a:r>
          </a:p>
          <a:p>
            <a:pPr algn="r" rtl="1"/>
            <a:r>
              <a:rPr lang="ar-SA" dirty="0"/>
              <a:t>المخاطر الحقيقية لا تُقال</a:t>
            </a:r>
          </a:p>
          <a:p>
            <a:pPr algn="r" rtl="1"/>
            <a:r>
              <a:rPr lang="ar-SA" dirty="0"/>
              <a:t>القرارات تصبح خطيرة</a:t>
            </a:r>
          </a:p>
          <a:p>
            <a:pPr algn="r" rtl="1"/>
            <a:r>
              <a:rPr lang="ar-SA" dirty="0"/>
              <a:t>ولهذا السبب تقول الباحثة </a:t>
            </a:r>
            <a:r>
              <a:rPr lang="en-US" b="1" dirty="0"/>
              <a:t>Amy Edmondson</a:t>
            </a:r>
            <a:r>
              <a:rPr lang="en-US" dirty="0"/>
              <a:t>:</a:t>
            </a:r>
          </a:p>
          <a:p>
            <a:pPr algn="r" rtl="1"/>
            <a:r>
              <a:rPr lang="ar-SA" dirty="0"/>
              <a:t>الفرق عالية الأداء ليست الفرق التي تتجنب الخلاف،</a:t>
            </a:r>
            <a:br>
              <a:rPr lang="ar-SA" dirty="0"/>
            </a:br>
            <a:r>
              <a:rPr lang="ar-SA" dirty="0"/>
              <a:t>بل الفرق التي تستطيع مناقشة الاختلاف بأمان.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5765AC-AFF6-C9C3-3C85-FD993ABE74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2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4A4E7-BEDE-C604-8ADC-A2F9DF02E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B49FB9-23D8-9D48-5931-6006DBEA44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9B136B-AADE-CF45-CBA2-19EB086659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قصة حقيقية: كارثة مكوك تشالنجر – ناسا</a:t>
            </a:r>
          </a:p>
          <a:p>
            <a:pPr algn="r" rtl="1"/>
            <a:r>
              <a:rPr lang="ar-SA" dirty="0"/>
              <a:t>في عام 1986 كانت وكالة ناسا تستعد لإطلاق مكوك الفضاء تشالنجر.</a:t>
            </a:r>
          </a:p>
          <a:p>
            <a:pPr algn="r" rtl="1"/>
            <a:r>
              <a:rPr lang="ar-SA" dirty="0"/>
              <a:t>قبل الإطلاق بساعات، لاحظ بعض المهندسين مشكلة خطيرة.</a:t>
            </a:r>
          </a:p>
          <a:p>
            <a:pPr algn="r" rtl="1"/>
            <a:r>
              <a:rPr lang="ar-SA" dirty="0"/>
              <a:t>درجة الحرارة كانت منخفضة جداً، وهذا قد يؤثر على قطعة وهي مسؤولة عن إغلاق أحد أجزاء الصاروخ ومنع تسرب الغازات.</a:t>
            </a:r>
          </a:p>
          <a:p>
            <a:pPr algn="r" rtl="1"/>
            <a:r>
              <a:rPr lang="ar-SA" dirty="0"/>
              <a:t>المهندسون حذروا الإدارة وقالوا:</a:t>
            </a:r>
          </a:p>
          <a:p>
            <a:pPr algn="r" rtl="1"/>
            <a:r>
              <a:rPr lang="ar-SA" dirty="0"/>
              <a:t>إطلاق المكوك في هذا الطقس قد يكون خطيراً.</a:t>
            </a:r>
          </a:p>
          <a:p>
            <a:pPr algn="r" rtl="1"/>
            <a:r>
              <a:rPr lang="ar-SA" dirty="0"/>
              <a:t>لكن في نفس الوقت كان هناك ضغط كبير لإطلاق المهمة:</a:t>
            </a:r>
          </a:p>
          <a:p>
            <a:pPr algn="r" rtl="1"/>
            <a:r>
              <a:rPr lang="ar-SA" dirty="0"/>
              <a:t>تأجيل الإطلاق عدة مرات سابقاً</a:t>
            </a:r>
          </a:p>
          <a:p>
            <a:pPr algn="r" rtl="1"/>
            <a:r>
              <a:rPr lang="ar-SA" dirty="0"/>
              <a:t>ضغط إعلامي كبير</a:t>
            </a:r>
          </a:p>
          <a:p>
            <a:pPr algn="r" rtl="1"/>
            <a:r>
              <a:rPr lang="ar-SA" dirty="0"/>
              <a:t>وجود معلمة مدرسة ضمن طاقم الرحلة لأول مرة</a:t>
            </a:r>
          </a:p>
          <a:p>
            <a:pPr algn="r" rtl="1"/>
            <a:r>
              <a:rPr lang="ar-SA" dirty="0"/>
              <a:t>رغبة الإدارة في عدم التأجيل مرة أخرى</a:t>
            </a:r>
          </a:p>
          <a:p>
            <a:pPr algn="r" rtl="1"/>
            <a:r>
              <a:rPr lang="ar-SA" dirty="0"/>
              <a:t>خلال الاجتماع، كان بعض المهندسين غير مرتاحين للقرار، لكن أصواتهم لم تكن قوية بما يكفي لإيقاف الإطلاق.</a:t>
            </a:r>
          </a:p>
          <a:p>
            <a:pPr algn="r" rtl="1"/>
            <a:endParaRPr lang="en-US" dirty="0"/>
          </a:p>
          <a:p>
            <a:pPr algn="r" rtl="1"/>
            <a:r>
              <a:rPr lang="ar-SA" dirty="0"/>
              <a:t>خلال الاجتماع، كان بعض المهندسين </a:t>
            </a:r>
            <a:r>
              <a:rPr lang="ar-SA" b="1" dirty="0"/>
              <a:t>غير مرتاحين للقرار</a:t>
            </a:r>
            <a:r>
              <a:rPr lang="ar-SA" dirty="0"/>
              <a:t>، لكن أصواتهم لم تكن قوية بما يكفي لإيقاف الإطلاق.</a:t>
            </a:r>
          </a:p>
          <a:p>
            <a:pPr algn="r" rtl="1"/>
            <a:r>
              <a:rPr lang="ar-SA" dirty="0"/>
              <a:t>في النهاية تم اتخاذ القرار:</a:t>
            </a:r>
          </a:p>
          <a:p>
            <a:pPr algn="r" rtl="1"/>
            <a:r>
              <a:rPr lang="ar-SA" b="1" dirty="0"/>
              <a:t>سنطلق المكوك.</a:t>
            </a:r>
            <a:endParaRPr lang="ar-SA" dirty="0"/>
          </a:p>
          <a:p>
            <a:pPr algn="r" rtl="1"/>
            <a:r>
              <a:rPr lang="ar-SA" dirty="0"/>
              <a:t>بعد </a:t>
            </a:r>
            <a:r>
              <a:rPr lang="ar-SA" b="1" dirty="0"/>
              <a:t>73 ثانية فقط من الإقلاع</a:t>
            </a:r>
            <a:r>
              <a:rPr lang="ar-SA" dirty="0"/>
              <a:t> انفجر مكوك تشالنجر أمام ملايين المشاهدين.</a:t>
            </a:r>
          </a:p>
          <a:p>
            <a:pPr algn="r" rtl="1"/>
            <a:r>
              <a:rPr lang="ar-SA" dirty="0"/>
              <a:t>وتوفي </a:t>
            </a:r>
            <a:r>
              <a:rPr lang="ar-SA" b="1" dirty="0"/>
              <a:t>جميع أفراد الطاقم السبعة</a:t>
            </a:r>
            <a:r>
              <a:rPr lang="ar-SA" dirty="0"/>
              <a:t>.</a:t>
            </a:r>
          </a:p>
          <a:p>
            <a:pPr algn="r" rtl="1"/>
            <a:endParaRPr lang="en-US" dirty="0"/>
          </a:p>
          <a:p>
            <a:pPr algn="r" rtl="1"/>
            <a:r>
              <a:rPr lang="ar-SA" b="1" dirty="0"/>
              <a:t>ماذا اكتشف الباحثون لاحقاً؟</a:t>
            </a:r>
          </a:p>
          <a:p>
            <a:pPr algn="r" rtl="1"/>
            <a:r>
              <a:rPr lang="ar-SA" dirty="0"/>
              <a:t>التحقيقات أظهرت أن المشكلة لم تكن </a:t>
            </a:r>
            <a:r>
              <a:rPr lang="ar-SA" b="1" dirty="0"/>
              <a:t>تقنية فقط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بل كانت مشكلة </a:t>
            </a:r>
            <a:r>
              <a:rPr lang="ar-SA" b="1" dirty="0"/>
              <a:t>ديناميكيات فريق القيادة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ظهر ما يسمى بـ:</a:t>
            </a:r>
          </a:p>
          <a:p>
            <a:pPr algn="r" rtl="1"/>
            <a:r>
              <a:rPr lang="en-US" b="1" dirty="0"/>
              <a:t>Groupthink – </a:t>
            </a:r>
            <a:r>
              <a:rPr lang="ar-SA" b="1" dirty="0"/>
              <a:t>التفكير الجماعي</a:t>
            </a:r>
            <a:endParaRPr lang="ar-SA" dirty="0"/>
          </a:p>
          <a:p>
            <a:pPr algn="r" rtl="1"/>
            <a:r>
              <a:rPr lang="ar-SA" dirty="0"/>
              <a:t>وهو عندما:</a:t>
            </a:r>
          </a:p>
          <a:p>
            <a:pPr algn="r" rtl="1"/>
            <a:r>
              <a:rPr lang="ar-SA" dirty="0"/>
              <a:t>يتجنب الفريق الاختلاف</a:t>
            </a:r>
          </a:p>
          <a:p>
            <a:pPr algn="r" rtl="1"/>
            <a:r>
              <a:rPr lang="ar-SA" dirty="0"/>
              <a:t>يظن القادة أن الجميع متفق</a:t>
            </a:r>
          </a:p>
          <a:p>
            <a:pPr algn="r" rtl="1"/>
            <a:r>
              <a:rPr lang="ar-SA" dirty="0"/>
              <a:t>لا يتم طرح المخاوف بوضوح</a:t>
            </a:r>
          </a:p>
          <a:p>
            <a:pPr algn="r" rtl="1"/>
            <a:endParaRPr lang="en-US" dirty="0"/>
          </a:p>
          <a:p>
            <a:pPr algn="r" rtl="1"/>
            <a:r>
              <a:rPr lang="ar-SA" b="1" dirty="0"/>
              <a:t>الدرس القيادي</a:t>
            </a:r>
          </a:p>
          <a:p>
            <a:pPr algn="r" rtl="1"/>
            <a:r>
              <a:rPr lang="ar-SA" dirty="0"/>
              <a:t>عندما </a:t>
            </a:r>
            <a:r>
              <a:rPr lang="ar-SA" b="1" dirty="0"/>
              <a:t>لا يشعر أعضاء الفريق بالأمان للتعبير عن رأيهم</a:t>
            </a:r>
            <a:r>
              <a:rPr lang="ar-SA" dirty="0"/>
              <a:t>:</a:t>
            </a:r>
          </a:p>
          <a:p>
            <a:pPr algn="r" rtl="1"/>
            <a:r>
              <a:rPr lang="ar-SA" dirty="0"/>
              <a:t>المخاطر الحقيقية لا تُقال</a:t>
            </a:r>
          </a:p>
          <a:p>
            <a:pPr algn="r" rtl="1"/>
            <a:r>
              <a:rPr lang="ar-SA" dirty="0"/>
              <a:t>القرارات تصبح خطيرة</a:t>
            </a:r>
          </a:p>
          <a:p>
            <a:pPr algn="r" rtl="1"/>
            <a:r>
              <a:rPr lang="ar-SA" dirty="0"/>
              <a:t>ولهذا السبب تقول الباحثة </a:t>
            </a:r>
            <a:r>
              <a:rPr lang="en-US" b="1" dirty="0"/>
              <a:t>Amy Edmondson</a:t>
            </a:r>
            <a:r>
              <a:rPr lang="en-US" dirty="0"/>
              <a:t>:</a:t>
            </a:r>
          </a:p>
          <a:p>
            <a:pPr algn="r" rtl="1"/>
            <a:r>
              <a:rPr lang="ar-SA" dirty="0"/>
              <a:t>الفرق عالية الأداء ليست الفرق التي تتجنب الخلاف،</a:t>
            </a:r>
            <a:br>
              <a:rPr lang="ar-SA" dirty="0"/>
            </a:br>
            <a:r>
              <a:rPr lang="ar-SA" dirty="0"/>
              <a:t>بل الفرق التي تستطيع مناقشة الاختلاف بأمان.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D06150-DE44-9040-85F8-A12E7C53ED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8734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87DD4-BE06-15C0-7D74-823605498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3606D8-CE51-3E63-23A1-6E69130C0A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38C766-A43D-C7F8-0E5F-1DE7AF5F10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820B8-895D-DCAE-3AA0-ECB232309E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843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EG" dirty="0"/>
              <a:t>إجابات</a:t>
            </a:r>
            <a:r>
              <a:rPr lang="ar-SA" dirty="0"/>
              <a:t> نموذجية:</a:t>
            </a:r>
          </a:p>
          <a:p>
            <a:pPr algn="r" rtl="1"/>
            <a:r>
              <a:rPr lang="ar-SA" dirty="0"/>
              <a:t>غموض الأدوار</a:t>
            </a:r>
            <a:br>
              <a:rPr lang="ar-SA" dirty="0"/>
            </a:br>
            <a:r>
              <a:rPr lang="ar-SA" dirty="0"/>
              <a:t>تضارب الصلاحيات</a:t>
            </a:r>
            <a:br>
              <a:rPr lang="ar-SA" dirty="0"/>
            </a:br>
            <a:r>
              <a:rPr lang="ar-SA" dirty="0"/>
              <a:t>الاجتماعات غير الفعّالة</a:t>
            </a:r>
            <a:br>
              <a:rPr lang="ar-SA" dirty="0"/>
            </a:br>
            <a:r>
              <a:rPr lang="ar-SA" dirty="0"/>
              <a:t>ضعف الثقة</a:t>
            </a:r>
            <a:br>
              <a:rPr lang="ar-SA" dirty="0"/>
            </a:br>
            <a:r>
              <a:rPr lang="ar-SA" dirty="0"/>
              <a:t>غياب الأولويات</a:t>
            </a:r>
            <a:endParaRPr lang="ar-EG" dirty="0"/>
          </a:p>
          <a:p>
            <a:pPr algn="r" rtl="1"/>
            <a:endParaRPr lang="ar-SA" dirty="0"/>
          </a:p>
          <a:p>
            <a:pPr algn="r" rtl="1"/>
            <a:r>
              <a:rPr lang="ar-SA" dirty="0"/>
              <a:t>ثم نقوم بتجميعها في فئتين على الشريحة:</a:t>
            </a:r>
          </a:p>
          <a:p>
            <a:pPr algn="r" rtl="1"/>
            <a:r>
              <a:rPr lang="ar-SA" b="1" dirty="0"/>
              <a:t>المشكلات السلوكية</a:t>
            </a:r>
            <a:endParaRPr lang="ar-SA" dirty="0"/>
          </a:p>
          <a:p>
            <a:pPr algn="r" rtl="1"/>
            <a:r>
              <a:rPr lang="ar-SA" dirty="0"/>
              <a:t>التواصل</a:t>
            </a:r>
            <a:br>
              <a:rPr lang="ar-SA" dirty="0"/>
            </a:br>
            <a:r>
              <a:rPr lang="ar-SA" dirty="0"/>
              <a:t>الثقة</a:t>
            </a:r>
            <a:br>
              <a:rPr lang="ar-SA" dirty="0"/>
            </a:br>
            <a:r>
              <a:rPr lang="ar-SA" dirty="0"/>
              <a:t>الصراع</a:t>
            </a:r>
          </a:p>
          <a:p>
            <a:pPr algn="r" rtl="1"/>
            <a:r>
              <a:rPr lang="ar-SA" b="1" dirty="0"/>
              <a:t>المشكلات الهيكلية</a:t>
            </a:r>
            <a:endParaRPr lang="ar-SA" dirty="0"/>
          </a:p>
          <a:p>
            <a:pPr algn="r" rtl="1"/>
            <a:r>
              <a:rPr lang="ar-SA" dirty="0"/>
              <a:t>الأدوار</a:t>
            </a:r>
            <a:br>
              <a:rPr lang="ar-SA" dirty="0"/>
            </a:br>
            <a:r>
              <a:rPr lang="ar-SA" dirty="0"/>
              <a:t>سلطة اتخاذ القرار</a:t>
            </a:r>
            <a:br>
              <a:rPr lang="ar-SA" dirty="0"/>
            </a:br>
            <a:r>
              <a:rPr lang="ar-SA" dirty="0"/>
              <a:t>الأولويات</a:t>
            </a:r>
          </a:p>
          <a:p>
            <a:pPr algn="r" rtl="1"/>
            <a:r>
              <a:rPr lang="ar-SA" dirty="0"/>
              <a:t>ثم نطرح السؤال الرئيسي:</a:t>
            </a:r>
            <a:endParaRPr lang="ar-EG" dirty="0"/>
          </a:p>
          <a:p>
            <a:pPr algn="r" rtl="1"/>
            <a:endParaRPr lang="ar-SA" dirty="0"/>
          </a:p>
          <a:p>
            <a:pPr algn="r" rtl="1"/>
            <a:r>
              <a:rPr lang="ar-SA" b="1" dirty="0"/>
              <a:t>أيهما أكثر تأثيراً على الأداء؟</a:t>
            </a:r>
            <a:br>
              <a:rPr lang="ar-SA" dirty="0"/>
            </a:br>
            <a:r>
              <a:rPr lang="ar-SA" b="1" dirty="0"/>
              <a:t>السلوك أم </a:t>
            </a:r>
            <a:r>
              <a:rPr lang="ar-EG" b="1" dirty="0"/>
              <a:t>الهيكلة</a:t>
            </a:r>
            <a:r>
              <a:rPr lang="ar-SA" b="1" dirty="0"/>
              <a:t>؟</a:t>
            </a:r>
            <a:endParaRPr lang="ar-EG" b="1" dirty="0"/>
          </a:p>
          <a:p>
            <a:pPr algn="r" rtl="1"/>
            <a:endParaRPr lang="ar-SA" dirty="0"/>
          </a:p>
          <a:p>
            <a:pPr algn="r" rtl="1"/>
            <a:r>
              <a:rPr lang="ar-SA" dirty="0"/>
              <a:t>لا تجيبوا الآن.</a:t>
            </a:r>
          </a:p>
          <a:p>
            <a:pPr algn="r" rtl="1"/>
            <a:r>
              <a:rPr lang="ar-SA" dirty="0"/>
              <a:t>سنكشف الإجابة تدريجياً.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151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14BFE-EB8B-A43C-FD7C-2899EFD4D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DC4C5F-D0DD-59CA-13B7-C3456A7EB2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16E9B3-A3BC-94E0-5DAE-A65BCBD1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EG" dirty="0"/>
              <a:t>إجابات</a:t>
            </a:r>
            <a:r>
              <a:rPr lang="ar-SA" dirty="0"/>
              <a:t> نموذجية:</a:t>
            </a:r>
          </a:p>
          <a:p>
            <a:pPr algn="r" rtl="1"/>
            <a:r>
              <a:rPr lang="ar-SA" dirty="0"/>
              <a:t>غموض الأدوار</a:t>
            </a:r>
            <a:br>
              <a:rPr lang="ar-SA" dirty="0"/>
            </a:br>
            <a:r>
              <a:rPr lang="ar-SA" dirty="0"/>
              <a:t>تضارب الصلاحيات</a:t>
            </a:r>
            <a:br>
              <a:rPr lang="ar-SA" dirty="0"/>
            </a:br>
            <a:r>
              <a:rPr lang="ar-SA" dirty="0"/>
              <a:t>الاجتماعات غير الفعّالة</a:t>
            </a:r>
            <a:br>
              <a:rPr lang="ar-SA" dirty="0"/>
            </a:br>
            <a:r>
              <a:rPr lang="ar-SA" dirty="0"/>
              <a:t>ضعف الثقة</a:t>
            </a:r>
            <a:br>
              <a:rPr lang="ar-SA" dirty="0"/>
            </a:br>
            <a:r>
              <a:rPr lang="ar-SA" dirty="0"/>
              <a:t>غياب الأولويات</a:t>
            </a:r>
            <a:endParaRPr lang="ar-EG" dirty="0"/>
          </a:p>
          <a:p>
            <a:pPr algn="r" rtl="1"/>
            <a:endParaRPr lang="ar-SA" dirty="0"/>
          </a:p>
          <a:p>
            <a:pPr algn="r" rtl="1"/>
            <a:r>
              <a:rPr lang="ar-SA" dirty="0"/>
              <a:t>ثم نقوم بتجميعها في فئتين على الشريحة:</a:t>
            </a:r>
          </a:p>
          <a:p>
            <a:pPr algn="r" rtl="1"/>
            <a:r>
              <a:rPr lang="ar-SA" b="1" dirty="0"/>
              <a:t>المشكلات السلوكية</a:t>
            </a:r>
            <a:endParaRPr lang="ar-SA" dirty="0"/>
          </a:p>
          <a:p>
            <a:pPr algn="r" rtl="1"/>
            <a:r>
              <a:rPr lang="ar-SA" dirty="0"/>
              <a:t>التواصل</a:t>
            </a:r>
            <a:br>
              <a:rPr lang="ar-SA" dirty="0"/>
            </a:br>
            <a:r>
              <a:rPr lang="ar-SA" dirty="0"/>
              <a:t>الثقة</a:t>
            </a:r>
            <a:br>
              <a:rPr lang="ar-SA" dirty="0"/>
            </a:br>
            <a:r>
              <a:rPr lang="ar-SA" dirty="0"/>
              <a:t>الصراع</a:t>
            </a:r>
          </a:p>
          <a:p>
            <a:pPr algn="r" rtl="1"/>
            <a:r>
              <a:rPr lang="ar-SA" b="1" dirty="0"/>
              <a:t>المشكلات الهيكلية</a:t>
            </a:r>
            <a:endParaRPr lang="ar-SA" dirty="0"/>
          </a:p>
          <a:p>
            <a:pPr algn="r" rtl="1"/>
            <a:r>
              <a:rPr lang="ar-SA" dirty="0"/>
              <a:t>الأدوار</a:t>
            </a:r>
            <a:br>
              <a:rPr lang="ar-SA" dirty="0"/>
            </a:br>
            <a:r>
              <a:rPr lang="ar-SA" dirty="0"/>
              <a:t>سلطة اتخاذ القرار</a:t>
            </a:r>
            <a:br>
              <a:rPr lang="ar-SA" dirty="0"/>
            </a:br>
            <a:r>
              <a:rPr lang="ar-SA" dirty="0"/>
              <a:t>الأولويات</a:t>
            </a:r>
          </a:p>
          <a:p>
            <a:pPr algn="r" rtl="1"/>
            <a:r>
              <a:rPr lang="ar-SA" dirty="0"/>
              <a:t>ثم نطرح السؤال الرئيسي:</a:t>
            </a:r>
            <a:endParaRPr lang="ar-EG" dirty="0"/>
          </a:p>
          <a:p>
            <a:pPr algn="r" rtl="1"/>
            <a:endParaRPr lang="ar-SA" dirty="0"/>
          </a:p>
          <a:p>
            <a:pPr algn="r" rtl="1"/>
            <a:r>
              <a:rPr lang="ar-SA" b="1" dirty="0"/>
              <a:t>أيهما أكثر تأثيراً على الأداء؟</a:t>
            </a:r>
            <a:br>
              <a:rPr lang="ar-SA" dirty="0"/>
            </a:br>
            <a:r>
              <a:rPr lang="ar-SA" b="1" dirty="0"/>
              <a:t>السلوك أم </a:t>
            </a:r>
            <a:r>
              <a:rPr lang="ar-EG" b="1" dirty="0"/>
              <a:t>الهيكلة</a:t>
            </a:r>
            <a:r>
              <a:rPr lang="ar-SA" b="1" dirty="0"/>
              <a:t>؟</a:t>
            </a:r>
            <a:endParaRPr lang="ar-EG" b="1" dirty="0"/>
          </a:p>
          <a:p>
            <a:pPr algn="r" rtl="1"/>
            <a:endParaRPr lang="ar-SA" dirty="0"/>
          </a:p>
          <a:p>
            <a:pPr algn="r" rtl="1"/>
            <a:r>
              <a:rPr lang="ar-SA" dirty="0"/>
              <a:t>لا تجيبوا الآن.</a:t>
            </a:r>
          </a:p>
          <a:p>
            <a:pPr algn="r" rtl="1"/>
            <a:r>
              <a:rPr lang="ar-SA" dirty="0"/>
              <a:t>سنكشف الإجابة تدريجياً.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39D532-05E7-2E0A-0564-DB6AB0EE0B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30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5DBE7-D537-DFF3-12AB-F1295158C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D463EB-435D-932D-E7F3-348B4BE768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7F5C4C-5BDB-EB9C-EF67-503F2DFD68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B9256-9966-AA5B-D20B-E401F89F52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3609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92D88-888D-F337-20BE-795638021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55BF18-A47A-44C5-ED2F-B4287C7286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47CC9C-7064-C538-41B7-6E1CE0E335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A3C5B2-F4C1-1430-45F7-8F7ABA1EA9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61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45912-A43F-4CAA-A64B-22A2CBCA2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BC05D7-FEB5-5508-96AF-2E298F1E16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3BC206-88E5-D488-2505-C640E93950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A99E6-6099-BF2A-B3BF-88FABB3B17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614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D54FB-D6C3-C69D-BD63-6F5B2EF7B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04F38F-7099-B98E-E911-4CE0D5EC25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59806C-C9B7-BEE0-8304-57788791FE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في بداية النشاط</a:t>
            </a:r>
            <a:endParaRPr lang="ar-SA" dirty="0"/>
          </a:p>
          <a:p>
            <a:pPr algn="r" rtl="1"/>
            <a:r>
              <a:rPr lang="ar-SA" b="1" dirty="0"/>
              <a:t>السؤال:</a:t>
            </a:r>
            <a:br>
              <a:rPr lang="ar-SA" dirty="0"/>
            </a:br>
            <a:r>
              <a:rPr lang="ar-SA" dirty="0"/>
              <a:t>كيف بدأ النقاش داخل فريقكم؟</a:t>
            </a:r>
          </a:p>
          <a:p>
            <a:pPr algn="r" rtl="1"/>
            <a:r>
              <a:rPr lang="ar-SA" b="1" dirty="0"/>
              <a:t>أسئلة مساعدة يمكن طرحها شفهياً:</a:t>
            </a:r>
            <a:br>
              <a:rPr lang="ar-SA" dirty="0"/>
            </a:br>
            <a:r>
              <a:rPr lang="ar-SA" dirty="0"/>
              <a:t>هل كان النقاش هادئاً؟</a:t>
            </a:r>
            <a:br>
              <a:rPr lang="ar-SA" dirty="0"/>
            </a:br>
            <a:r>
              <a:rPr lang="ar-SA" dirty="0"/>
              <a:t>هل كان الجميع حذراً في الحديث؟</a:t>
            </a:r>
          </a:p>
          <a:p>
            <a:pPr algn="r" rtl="1"/>
            <a:r>
              <a:rPr lang="ar-SA" b="1" dirty="0"/>
              <a:t>ملاحظة للميسّر:</a:t>
            </a:r>
            <a:br>
              <a:rPr lang="ar-SA" dirty="0"/>
            </a:br>
            <a:r>
              <a:rPr lang="ar-SA" dirty="0"/>
              <a:t>اربط إجابات المشاركين بمرحلة </a:t>
            </a:r>
            <a:r>
              <a:rPr lang="ar-SA" b="1" dirty="0"/>
              <a:t>التشكّل</a:t>
            </a:r>
            <a:r>
              <a:rPr lang="ar-SA" dirty="0"/>
              <a:t> في عمل الفرق.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عند ظهور الاختلاف</a:t>
            </a:r>
            <a:endParaRPr lang="ar-SA" dirty="0"/>
          </a:p>
          <a:p>
            <a:pPr algn="r" rtl="1"/>
            <a:r>
              <a:rPr lang="ar-SA" b="1" dirty="0"/>
              <a:t>السؤال:</a:t>
            </a:r>
            <a:br>
              <a:rPr lang="ar-SA" dirty="0"/>
            </a:br>
            <a:r>
              <a:rPr lang="ar-SA" dirty="0"/>
              <a:t>ماذا حدث عندما اختلفتم حول ترتيب الأدوات؟</a:t>
            </a:r>
          </a:p>
          <a:p>
            <a:pPr algn="r" rtl="1"/>
            <a:r>
              <a:rPr lang="ar-SA" b="1" dirty="0"/>
              <a:t>أسئلة مساعدة يمكن طرحها شفهياً:</a:t>
            </a:r>
            <a:br>
              <a:rPr lang="ar-SA" dirty="0"/>
            </a:br>
            <a:r>
              <a:rPr lang="ar-SA" dirty="0"/>
              <a:t>هل ارتفع صوت النقاش؟</a:t>
            </a:r>
            <a:br>
              <a:rPr lang="ar-SA" dirty="0"/>
            </a:br>
            <a:r>
              <a:rPr lang="ar-SA" dirty="0"/>
              <a:t>هل حاول البعض إقناع الآخرين؟</a:t>
            </a:r>
          </a:p>
          <a:p>
            <a:pPr algn="r" rtl="1"/>
            <a:r>
              <a:rPr lang="ar-SA" b="1" dirty="0"/>
              <a:t>ملاحظة للميسّر:</a:t>
            </a:r>
            <a:br>
              <a:rPr lang="ar-SA" dirty="0"/>
            </a:br>
            <a:r>
              <a:rPr lang="ar-SA" dirty="0"/>
              <a:t>استخدم الإجابات لإبراز مرحلة </a:t>
            </a:r>
            <a:r>
              <a:rPr lang="ar-SA" b="1" dirty="0"/>
              <a:t>الصراع</a:t>
            </a:r>
            <a:r>
              <a:rPr lang="ar-SA" dirty="0"/>
              <a:t>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كيف تجاوزتم الخلاف؟</a:t>
            </a:r>
            <a:endParaRPr lang="ar-SA" dirty="0"/>
          </a:p>
          <a:p>
            <a:pPr algn="r" rtl="1"/>
            <a:r>
              <a:rPr lang="ar-SA" b="1" dirty="0"/>
              <a:t>السؤال:</a:t>
            </a:r>
            <a:br>
              <a:rPr lang="ar-SA" dirty="0"/>
            </a:br>
            <a:r>
              <a:rPr lang="ar-SA" dirty="0"/>
              <a:t>كيف تمكن الفريق من التقدم في اتخاذ القرار؟</a:t>
            </a:r>
          </a:p>
          <a:p>
            <a:pPr algn="r" rtl="1"/>
            <a:r>
              <a:rPr lang="ar-SA" b="1" dirty="0"/>
              <a:t>أسئلة مساعدة يمكن طرحها شفهياً:</a:t>
            </a:r>
            <a:br>
              <a:rPr lang="ar-SA" dirty="0"/>
            </a:br>
            <a:r>
              <a:rPr lang="ar-SA" dirty="0"/>
              <a:t>هل وضعتم قاعدة للنقاش؟</a:t>
            </a:r>
            <a:br>
              <a:rPr lang="ar-SA" dirty="0"/>
            </a:br>
            <a:r>
              <a:rPr lang="ar-SA" dirty="0"/>
              <a:t>هل قاد أحدكم الحوار؟</a:t>
            </a:r>
          </a:p>
          <a:p>
            <a:pPr algn="r" rtl="1"/>
            <a:r>
              <a:rPr lang="ar-SA" b="1" dirty="0"/>
              <a:t>ملاحظة للميسّر:</a:t>
            </a:r>
            <a:br>
              <a:rPr lang="ar-SA" dirty="0"/>
            </a:br>
            <a:r>
              <a:rPr lang="ar-SA" dirty="0"/>
              <a:t>اربط ذلك بمرحلة </a:t>
            </a:r>
            <a:r>
              <a:rPr lang="ar-SA" b="1" dirty="0"/>
              <a:t>وضع القواعد والتنظيم</a:t>
            </a:r>
            <a:r>
              <a:rPr lang="ar-SA" dirty="0"/>
              <a:t> داخل الفريق.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في الدقائق الأخيرة</a:t>
            </a:r>
            <a:endParaRPr lang="ar-SA" dirty="0"/>
          </a:p>
          <a:p>
            <a:pPr algn="r" rtl="1"/>
            <a:r>
              <a:rPr lang="ar-SA" b="1" dirty="0"/>
              <a:t>السؤال:</a:t>
            </a:r>
            <a:br>
              <a:rPr lang="ar-SA" dirty="0"/>
            </a:br>
            <a:r>
              <a:rPr lang="ar-SA" dirty="0"/>
              <a:t>هل أصبح اتخاذ القرار أسرع؟</a:t>
            </a:r>
          </a:p>
          <a:p>
            <a:pPr algn="r" rtl="1"/>
            <a:r>
              <a:rPr lang="ar-SA" b="1" dirty="0"/>
              <a:t>سؤال إضافي:</a:t>
            </a:r>
            <a:br>
              <a:rPr lang="ar-SA" dirty="0"/>
            </a:br>
            <a:r>
              <a:rPr lang="ar-SA" dirty="0"/>
              <a:t>هل شعرتم أن الفريق بدأ يعمل بانسجام؟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/>
              <a:t>ملاحظة للميسّر:</a:t>
            </a:r>
            <a:br>
              <a:rPr lang="ar-SA" dirty="0"/>
            </a:br>
            <a:r>
              <a:rPr lang="ar-SA" dirty="0"/>
              <a:t>اربط ذلك بمرحلة </a:t>
            </a:r>
            <a:r>
              <a:rPr lang="ar-SA" b="1" dirty="0"/>
              <a:t>الأداء الفعّال</a:t>
            </a:r>
            <a:r>
              <a:rPr lang="ar-SA" dirty="0"/>
              <a:t> للفريق.</a:t>
            </a:r>
            <a:br>
              <a:rPr lang="ar-EG" dirty="0"/>
            </a:br>
            <a:br>
              <a:rPr lang="ar-EG" dirty="0"/>
            </a:br>
            <a:r>
              <a:rPr lang="ar-SA" b="1" dirty="0"/>
              <a:t>في أي لحظة بدأ الفريق يعمل بشكل أفضل؟</a:t>
            </a:r>
            <a:endParaRPr lang="ar-SA" dirty="0"/>
          </a:p>
          <a:p>
            <a:pPr algn="r" rtl="1"/>
            <a:endParaRPr lang="ar-S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0E2191-415D-EFB1-0113-5E9AB77A7E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9951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08A08-3412-7BA4-A326-CD14B9470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529582-4738-C091-8A6B-16B3F09E3D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7A6CAF-9886-5F00-1DE9-8E5E11AE4D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ابدأ بهذه الجملة:</a:t>
            </a:r>
          </a:p>
          <a:p>
            <a:pPr algn="r" rtl="1"/>
            <a:r>
              <a:rPr lang="ar-SA" dirty="0"/>
              <a:t>ما حدث معكم قبل قليل في نشاط قارب النجاة ليس عشوائياً.</a:t>
            </a:r>
            <a:br>
              <a:rPr lang="ar-SA" dirty="0"/>
            </a:br>
            <a:r>
              <a:rPr lang="ar-SA" dirty="0"/>
              <a:t>بل هو مسار طبيعي تمر به معظم فرق العمل عندما تبدأ العمل معاً.</a:t>
            </a:r>
          </a:p>
          <a:p>
            <a:pPr algn="r" rtl="1"/>
            <a:r>
              <a:rPr lang="ar-SA" dirty="0"/>
              <a:t>في عام </a:t>
            </a:r>
            <a:r>
              <a:rPr lang="ar-SA" b="1" dirty="0"/>
              <a:t>1965</a:t>
            </a:r>
            <a:r>
              <a:rPr lang="ar-SA" dirty="0"/>
              <a:t> قدم الباحث </a:t>
            </a:r>
            <a:r>
              <a:rPr lang="en-US" b="1" dirty="0"/>
              <a:t>Bruce Tuckman</a:t>
            </a:r>
            <a:r>
              <a:rPr lang="en-US" dirty="0"/>
              <a:t> </a:t>
            </a:r>
            <a:r>
              <a:rPr lang="ar-SA" dirty="0"/>
              <a:t>نموذجاً يشرح كيف تتطور الفرق داخل المؤسسات.</a:t>
            </a:r>
            <a:br>
              <a:rPr lang="ar-SA" dirty="0"/>
            </a:br>
            <a:r>
              <a:rPr lang="ar-SA" dirty="0"/>
              <a:t>ووجد أن معظم الفرق تمر بأربع مراحل رئيسية قبل أن تصل إلى الأداء العالي.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1. </a:t>
            </a:r>
            <a:r>
              <a:rPr lang="en-US" b="1" dirty="0"/>
              <a:t>Forming</a:t>
            </a:r>
          </a:p>
          <a:p>
            <a:pPr algn="r" rtl="1"/>
            <a:r>
              <a:rPr lang="ar-SA" b="1" dirty="0"/>
              <a:t>مرحلة التشكّل</a:t>
            </a:r>
          </a:p>
          <a:p>
            <a:pPr algn="r" rtl="1"/>
            <a:r>
              <a:rPr lang="ar-SA" dirty="0"/>
              <a:t>في البداية يكون الفريق في مرحلة التعارف وفهم المهمة.</a:t>
            </a:r>
          </a:p>
          <a:p>
            <a:pPr algn="r" rtl="1"/>
            <a:r>
              <a:rPr lang="ar-SA" dirty="0"/>
              <a:t>الأشخاص غالباً:</a:t>
            </a:r>
          </a:p>
          <a:p>
            <a:pPr algn="r" rtl="1"/>
            <a:r>
              <a:rPr lang="ar-SA" dirty="0"/>
              <a:t>يتصرفون بحذر</a:t>
            </a:r>
          </a:p>
          <a:p>
            <a:pPr algn="r" rtl="1"/>
            <a:r>
              <a:rPr lang="ar-SA" dirty="0"/>
              <a:t>يحاولون فهم المطلوب</a:t>
            </a:r>
          </a:p>
          <a:p>
            <a:pPr algn="r" rtl="1"/>
            <a:r>
              <a:rPr lang="ar-SA" dirty="0"/>
              <a:t>يكون النقاش هادئاً</a:t>
            </a:r>
          </a:p>
          <a:p>
            <a:pPr algn="r" rtl="1"/>
            <a:r>
              <a:rPr lang="ar-SA" dirty="0"/>
              <a:t>وهذا غالباً ما يحدث في </a:t>
            </a:r>
            <a:r>
              <a:rPr lang="ar-SA" b="1" dirty="0"/>
              <a:t>الدقائق الأولى من أي نشاط أو مشروع جديد</a:t>
            </a:r>
            <a:r>
              <a:rPr lang="ar-SA" dirty="0"/>
              <a:t>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2. </a:t>
            </a:r>
            <a:r>
              <a:rPr lang="en-US" b="1" dirty="0"/>
              <a:t>Storming</a:t>
            </a:r>
          </a:p>
          <a:p>
            <a:pPr algn="r" rtl="1"/>
            <a:r>
              <a:rPr lang="ar-SA" b="1" dirty="0"/>
              <a:t>مرحلة الاختلاف</a:t>
            </a:r>
          </a:p>
          <a:p>
            <a:pPr algn="r" rtl="1"/>
            <a:r>
              <a:rPr lang="ar-SA" dirty="0"/>
              <a:t>بعد فترة قصيرة تبدأ الآراء المختلفة بالظهور.</a:t>
            </a:r>
          </a:p>
          <a:p>
            <a:pPr algn="r" rtl="1"/>
            <a:r>
              <a:rPr lang="ar-SA" dirty="0"/>
              <a:t>قد يحدث:</a:t>
            </a:r>
          </a:p>
          <a:p>
            <a:pPr algn="r" rtl="1"/>
            <a:r>
              <a:rPr lang="ar-SA" dirty="0"/>
              <a:t>جدال</a:t>
            </a:r>
          </a:p>
          <a:p>
            <a:pPr algn="r" rtl="1"/>
            <a:r>
              <a:rPr lang="ar-SA" dirty="0"/>
              <a:t>اختلاف في وجهات النظر</a:t>
            </a:r>
          </a:p>
          <a:p>
            <a:pPr algn="r" rtl="1"/>
            <a:r>
              <a:rPr lang="ar-SA" dirty="0"/>
              <a:t>محاولة إقناع الآخرين</a:t>
            </a:r>
          </a:p>
          <a:p>
            <a:pPr algn="r" rtl="1"/>
            <a:r>
              <a:rPr lang="ar-SA" dirty="0"/>
              <a:t>وهذا ما حدث عندما بدأتم </a:t>
            </a:r>
            <a:r>
              <a:rPr lang="ar-SA" b="1" dirty="0"/>
              <a:t>الاختلاف حول ترتيب الأدوات في النشاط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هذه مرحلة طبيعية في أي فريق.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3. </a:t>
            </a:r>
            <a:r>
              <a:rPr lang="en-US" b="1" dirty="0"/>
              <a:t>Norming</a:t>
            </a:r>
          </a:p>
          <a:p>
            <a:pPr algn="r" rtl="1"/>
            <a:r>
              <a:rPr lang="ar-SA" b="1" dirty="0"/>
              <a:t>مرحلة التنظيم</a:t>
            </a:r>
          </a:p>
          <a:p>
            <a:pPr algn="r" rtl="1"/>
            <a:r>
              <a:rPr lang="ar-SA" dirty="0"/>
              <a:t>بعد الاختلاف يبدأ الفريق في إيجاد طريقة للعمل معاً.</a:t>
            </a:r>
          </a:p>
          <a:p>
            <a:pPr algn="r" rtl="1"/>
            <a:r>
              <a:rPr lang="ar-SA" dirty="0"/>
              <a:t>مثلاً:</a:t>
            </a:r>
          </a:p>
          <a:p>
            <a:pPr algn="r" rtl="1"/>
            <a:r>
              <a:rPr lang="ar-SA" dirty="0"/>
              <a:t>وضع قواعد للنقاش</a:t>
            </a:r>
          </a:p>
          <a:p>
            <a:pPr algn="r" rtl="1"/>
            <a:r>
              <a:rPr lang="ar-SA" dirty="0"/>
              <a:t>الاستماع لبعضهم</a:t>
            </a:r>
          </a:p>
          <a:p>
            <a:pPr algn="r" rtl="1"/>
            <a:r>
              <a:rPr lang="ar-SA" dirty="0"/>
              <a:t>البحث عن حلول مشتركة</a:t>
            </a:r>
          </a:p>
          <a:p>
            <a:pPr algn="r" rtl="1"/>
            <a:r>
              <a:rPr lang="ar-SA" dirty="0"/>
              <a:t>وهنا يبدأ الفريق في العمل بشكل أكثر تعاوناً.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4. </a:t>
            </a:r>
            <a:r>
              <a:rPr lang="en-US" b="1" dirty="0"/>
              <a:t>Performing</a:t>
            </a:r>
          </a:p>
          <a:p>
            <a:pPr algn="r" rtl="1"/>
            <a:r>
              <a:rPr lang="ar-SA" b="1" dirty="0"/>
              <a:t>مرحلة الأداء</a:t>
            </a:r>
          </a:p>
          <a:p>
            <a:pPr algn="r" rtl="1"/>
            <a:r>
              <a:rPr lang="ar-SA" dirty="0"/>
              <a:t>في هذه المرحلة يعمل الفريق بكفاءة عالية.</a:t>
            </a:r>
          </a:p>
          <a:p>
            <a:pPr algn="r" rtl="1"/>
            <a:r>
              <a:rPr lang="ar-SA" dirty="0"/>
              <a:t>الأعضاء:</a:t>
            </a:r>
          </a:p>
          <a:p>
            <a:pPr algn="r" rtl="1"/>
            <a:r>
              <a:rPr lang="ar-SA" dirty="0"/>
              <a:t>يعرفون أدوارهم</a:t>
            </a:r>
          </a:p>
          <a:p>
            <a:pPr algn="r" rtl="1"/>
            <a:r>
              <a:rPr lang="ar-SA" dirty="0"/>
              <a:t>يتخذون القرارات بسرعة</a:t>
            </a:r>
          </a:p>
          <a:p>
            <a:pPr algn="r" rtl="1"/>
            <a:r>
              <a:rPr lang="ar-SA" dirty="0"/>
              <a:t>يعملون بانسجام</a:t>
            </a:r>
          </a:p>
          <a:p>
            <a:pPr algn="r" rtl="1"/>
            <a:r>
              <a:rPr lang="ar-SA" dirty="0"/>
              <a:t>وغالباً شعرتم بهذا في </a:t>
            </a:r>
            <a:r>
              <a:rPr lang="ar-SA" b="1" dirty="0"/>
              <a:t>الدقائق الأخيرة من النشاط عندما أصبح اتخاذ القرار أسرع</a:t>
            </a:r>
            <a:r>
              <a:rPr lang="ar-SA" dirty="0"/>
              <a:t>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الرسالة القيادية</a:t>
            </a:r>
          </a:p>
          <a:p>
            <a:pPr algn="r" rtl="1"/>
            <a:r>
              <a:rPr lang="ar-SA" dirty="0"/>
              <a:t>الفرق عالية الأداء لا تبدأ بالأداء العالي.</a:t>
            </a:r>
            <a:br>
              <a:rPr lang="ar-SA" dirty="0"/>
            </a:br>
            <a:r>
              <a:rPr lang="ar-SA" dirty="0"/>
              <a:t>بل تمر بمراحل طبيعية من التشكّل والاختلاف قبل أن تصل إلى التعاون الحقيقي.</a:t>
            </a:r>
          </a:p>
          <a:p>
            <a:pPr algn="r" rtl="1"/>
            <a:r>
              <a:rPr lang="ar-SA" dirty="0"/>
              <a:t>ودور القائد هو </a:t>
            </a:r>
            <a:r>
              <a:rPr lang="ar-SA" b="1" dirty="0"/>
              <a:t>مساعدة الفريق على الانتقال من الاختلاف إلى الأداء الفعّال</a:t>
            </a:r>
            <a:r>
              <a:rPr lang="ar-SA" dirty="0"/>
              <a:t>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3364F-9B7D-0AB5-B35B-C41A1DABF6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363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4A73E-7A47-CAF1-E8D1-8C054E3B9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F7CFDC-D27C-6E2E-4904-CD015CE654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9ACFD6-41E0-A8CE-1801-1BCD1A7A5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ابدأ بهذه الجملة:</a:t>
            </a:r>
          </a:p>
          <a:p>
            <a:pPr algn="r" rtl="1"/>
            <a:r>
              <a:rPr lang="ar-SA" dirty="0"/>
              <a:t>ما حدث معكم قبل قليل في نشاط قارب النجاة ليس عشوائياً.</a:t>
            </a:r>
            <a:br>
              <a:rPr lang="ar-SA" dirty="0"/>
            </a:br>
            <a:r>
              <a:rPr lang="ar-SA" dirty="0"/>
              <a:t>بل هو مسار طبيعي تمر به معظم فرق العمل عندما تبدأ العمل معاً.</a:t>
            </a:r>
          </a:p>
          <a:p>
            <a:pPr algn="r" rtl="1"/>
            <a:r>
              <a:rPr lang="ar-SA" dirty="0"/>
              <a:t>في عام </a:t>
            </a:r>
            <a:r>
              <a:rPr lang="ar-SA" b="1" dirty="0"/>
              <a:t>1965</a:t>
            </a:r>
            <a:r>
              <a:rPr lang="ar-SA" dirty="0"/>
              <a:t> قدم الباحث </a:t>
            </a:r>
            <a:r>
              <a:rPr lang="en-US" b="1" dirty="0"/>
              <a:t>Bruce Tuckman</a:t>
            </a:r>
            <a:r>
              <a:rPr lang="en-US" dirty="0"/>
              <a:t> </a:t>
            </a:r>
            <a:r>
              <a:rPr lang="ar-SA" dirty="0"/>
              <a:t>نموذجاً يشرح كيف تتطور الفرق داخل المؤسسات.</a:t>
            </a:r>
            <a:br>
              <a:rPr lang="ar-SA" dirty="0"/>
            </a:br>
            <a:r>
              <a:rPr lang="ar-SA" dirty="0"/>
              <a:t>ووجد أن معظم الفرق تمر بأربع مراحل رئيسية قبل أن تصل إلى الأداء العالي.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1. </a:t>
            </a:r>
            <a:r>
              <a:rPr lang="en-US" b="1" dirty="0"/>
              <a:t>Forming</a:t>
            </a:r>
          </a:p>
          <a:p>
            <a:pPr algn="r" rtl="1"/>
            <a:r>
              <a:rPr lang="ar-SA" b="1" dirty="0"/>
              <a:t>مرحلة التشكّل</a:t>
            </a:r>
          </a:p>
          <a:p>
            <a:pPr algn="r" rtl="1"/>
            <a:r>
              <a:rPr lang="ar-SA" dirty="0"/>
              <a:t>في البداية يكون الفريق في مرحلة التعارف وفهم المهمة.</a:t>
            </a:r>
          </a:p>
          <a:p>
            <a:pPr algn="r" rtl="1"/>
            <a:r>
              <a:rPr lang="ar-SA" dirty="0"/>
              <a:t>الأشخاص غالباً:</a:t>
            </a:r>
          </a:p>
          <a:p>
            <a:pPr algn="r" rtl="1"/>
            <a:r>
              <a:rPr lang="ar-SA" dirty="0"/>
              <a:t>يتصرفون بحذر</a:t>
            </a:r>
          </a:p>
          <a:p>
            <a:pPr algn="r" rtl="1"/>
            <a:r>
              <a:rPr lang="ar-SA" dirty="0"/>
              <a:t>يحاولون فهم المطلوب</a:t>
            </a:r>
          </a:p>
          <a:p>
            <a:pPr algn="r" rtl="1"/>
            <a:r>
              <a:rPr lang="ar-SA" dirty="0"/>
              <a:t>يكون النقاش هادئاً</a:t>
            </a:r>
          </a:p>
          <a:p>
            <a:pPr algn="r" rtl="1"/>
            <a:r>
              <a:rPr lang="ar-SA" dirty="0"/>
              <a:t>وهذا غالباً ما يحدث في </a:t>
            </a:r>
            <a:r>
              <a:rPr lang="ar-SA" b="1" dirty="0"/>
              <a:t>الدقائق الأولى من أي نشاط أو مشروع جديد</a:t>
            </a:r>
            <a:r>
              <a:rPr lang="ar-SA" dirty="0"/>
              <a:t>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2. </a:t>
            </a:r>
            <a:r>
              <a:rPr lang="en-US" b="1" dirty="0"/>
              <a:t>Storming</a:t>
            </a:r>
          </a:p>
          <a:p>
            <a:pPr algn="r" rtl="1"/>
            <a:r>
              <a:rPr lang="ar-SA" b="1" dirty="0"/>
              <a:t>مرحلة الاختلاف</a:t>
            </a:r>
          </a:p>
          <a:p>
            <a:pPr algn="r" rtl="1"/>
            <a:r>
              <a:rPr lang="ar-SA" dirty="0"/>
              <a:t>بعد فترة قصيرة تبدأ الآراء المختلفة بالظهور.</a:t>
            </a:r>
          </a:p>
          <a:p>
            <a:pPr algn="r" rtl="1"/>
            <a:r>
              <a:rPr lang="ar-SA" dirty="0"/>
              <a:t>قد يحدث:</a:t>
            </a:r>
          </a:p>
          <a:p>
            <a:pPr algn="r" rtl="1"/>
            <a:r>
              <a:rPr lang="ar-SA" dirty="0"/>
              <a:t>جدال</a:t>
            </a:r>
          </a:p>
          <a:p>
            <a:pPr algn="r" rtl="1"/>
            <a:r>
              <a:rPr lang="ar-SA" dirty="0"/>
              <a:t>اختلاف في وجهات النظر</a:t>
            </a:r>
          </a:p>
          <a:p>
            <a:pPr algn="r" rtl="1"/>
            <a:r>
              <a:rPr lang="ar-SA" dirty="0"/>
              <a:t>محاولة إقناع الآخرين</a:t>
            </a:r>
          </a:p>
          <a:p>
            <a:pPr algn="r" rtl="1"/>
            <a:r>
              <a:rPr lang="ar-SA" dirty="0"/>
              <a:t>وهذا ما حدث عندما بدأتم </a:t>
            </a:r>
            <a:r>
              <a:rPr lang="ar-SA" b="1" dirty="0"/>
              <a:t>الاختلاف حول ترتيب الأدوات في النشاط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هذه مرحلة طبيعية في أي فريق.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3. </a:t>
            </a:r>
            <a:r>
              <a:rPr lang="en-US" b="1" dirty="0"/>
              <a:t>Norming</a:t>
            </a:r>
          </a:p>
          <a:p>
            <a:pPr algn="r" rtl="1"/>
            <a:r>
              <a:rPr lang="ar-SA" b="1" dirty="0"/>
              <a:t>مرحلة التنظيم</a:t>
            </a:r>
          </a:p>
          <a:p>
            <a:pPr algn="r" rtl="1"/>
            <a:r>
              <a:rPr lang="ar-SA" dirty="0"/>
              <a:t>بعد الاختلاف يبدأ الفريق في إيجاد طريقة للعمل معاً.</a:t>
            </a:r>
          </a:p>
          <a:p>
            <a:pPr algn="r" rtl="1"/>
            <a:r>
              <a:rPr lang="ar-SA" dirty="0"/>
              <a:t>مثلاً:</a:t>
            </a:r>
          </a:p>
          <a:p>
            <a:pPr algn="r" rtl="1"/>
            <a:r>
              <a:rPr lang="ar-SA" dirty="0"/>
              <a:t>وضع قواعد للنقاش</a:t>
            </a:r>
          </a:p>
          <a:p>
            <a:pPr algn="r" rtl="1"/>
            <a:r>
              <a:rPr lang="ar-SA" dirty="0"/>
              <a:t>الاستماع لبعضهم</a:t>
            </a:r>
          </a:p>
          <a:p>
            <a:pPr algn="r" rtl="1"/>
            <a:r>
              <a:rPr lang="ar-SA" dirty="0"/>
              <a:t>البحث عن حلول مشتركة</a:t>
            </a:r>
          </a:p>
          <a:p>
            <a:pPr algn="r" rtl="1"/>
            <a:r>
              <a:rPr lang="ar-SA" dirty="0"/>
              <a:t>وهنا يبدأ الفريق في العمل بشكل أكثر تعاوناً.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4. </a:t>
            </a:r>
            <a:r>
              <a:rPr lang="en-US" b="1" dirty="0"/>
              <a:t>Performing</a:t>
            </a:r>
          </a:p>
          <a:p>
            <a:pPr algn="r" rtl="1"/>
            <a:r>
              <a:rPr lang="ar-SA" b="1" dirty="0"/>
              <a:t>مرحلة الأداء</a:t>
            </a:r>
          </a:p>
          <a:p>
            <a:pPr algn="r" rtl="1"/>
            <a:r>
              <a:rPr lang="ar-SA" dirty="0"/>
              <a:t>في هذه المرحلة يعمل الفريق بكفاءة عالية.</a:t>
            </a:r>
          </a:p>
          <a:p>
            <a:pPr algn="r" rtl="1"/>
            <a:r>
              <a:rPr lang="ar-SA" dirty="0"/>
              <a:t>الأعضاء:</a:t>
            </a:r>
          </a:p>
          <a:p>
            <a:pPr algn="r" rtl="1"/>
            <a:r>
              <a:rPr lang="ar-SA" dirty="0"/>
              <a:t>يعرفون أدوارهم</a:t>
            </a:r>
          </a:p>
          <a:p>
            <a:pPr algn="r" rtl="1"/>
            <a:r>
              <a:rPr lang="ar-SA" dirty="0"/>
              <a:t>يتخذون القرارات بسرعة</a:t>
            </a:r>
          </a:p>
          <a:p>
            <a:pPr algn="r" rtl="1"/>
            <a:r>
              <a:rPr lang="ar-SA" dirty="0"/>
              <a:t>يعملون بانسجام</a:t>
            </a:r>
          </a:p>
          <a:p>
            <a:pPr algn="r" rtl="1"/>
            <a:r>
              <a:rPr lang="ar-SA" dirty="0"/>
              <a:t>وغالباً شعرتم بهذا في </a:t>
            </a:r>
            <a:r>
              <a:rPr lang="ar-SA" b="1" dirty="0"/>
              <a:t>الدقائق الأخيرة من النشاط عندما أصبح اتخاذ القرار أسرع</a:t>
            </a:r>
            <a:r>
              <a:rPr lang="ar-SA" dirty="0"/>
              <a:t>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الرسالة القيادية</a:t>
            </a:r>
          </a:p>
          <a:p>
            <a:pPr algn="r" rtl="1"/>
            <a:r>
              <a:rPr lang="ar-SA" dirty="0"/>
              <a:t>الفرق عالية الأداء لا تبدأ بالأداء العالي.</a:t>
            </a:r>
            <a:br>
              <a:rPr lang="ar-SA" dirty="0"/>
            </a:br>
            <a:r>
              <a:rPr lang="ar-SA" dirty="0"/>
              <a:t>بل تمر بمراحل طبيعية من التشكّل والاختلاف قبل أن تصل إلى التعاون الحقيقي.</a:t>
            </a:r>
          </a:p>
          <a:p>
            <a:pPr algn="r" rtl="1"/>
            <a:r>
              <a:rPr lang="ar-SA" dirty="0"/>
              <a:t>ودور القائد هو </a:t>
            </a:r>
            <a:r>
              <a:rPr lang="ar-SA" b="1" dirty="0"/>
              <a:t>مساعدة الفريق على الانتقال من الاختلاف إلى الأداء الفعّال</a:t>
            </a:r>
            <a:r>
              <a:rPr lang="ar-SA" dirty="0"/>
              <a:t>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4145A8-B9F7-1BF8-EC74-365D8AA902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8017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AF998-C3FF-30AA-B855-DFD8A8322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E42554-8B72-7982-58E5-1789CDC884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B9F94D-64F0-5E76-42F5-F0ADB71FF3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BB127F-5843-18BB-AC4C-4CB0F537D4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4501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DB29D-C348-0664-3569-317DC8711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62FE2E-C541-43AB-84C1-5F6F7D8194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408E15-0ED0-CE5C-72AF-D99807DA56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هل تصل الفرق إلى الأداء العالي تلقائياً؟</a:t>
            </a:r>
            <a:endParaRPr lang="ar-SA" dirty="0"/>
          </a:p>
          <a:p>
            <a:pPr algn="r" rtl="1"/>
            <a:r>
              <a:rPr lang="en-US" dirty="0"/>
              <a:t>Say:</a:t>
            </a:r>
          </a:p>
          <a:p>
            <a:pPr algn="r" rtl="1"/>
            <a:r>
              <a:rPr lang="ar-SA" dirty="0"/>
              <a:t>قبل قليل رأينا أن الفرق تمر بمراحل مختلفة.</a:t>
            </a:r>
            <a:br>
              <a:rPr lang="ar-SA" dirty="0"/>
            </a:br>
            <a:r>
              <a:rPr lang="ar-SA" dirty="0"/>
              <a:t>لكن السؤال الحقيقي هو:</a:t>
            </a:r>
            <a:br>
              <a:rPr lang="ar-SA" dirty="0"/>
            </a:br>
            <a:r>
              <a:rPr lang="ar-SA" dirty="0"/>
              <a:t>لماذا تبقى بعض الفرق عالقة في مرحلة </a:t>
            </a:r>
            <a:r>
              <a:rPr lang="en-US" dirty="0"/>
              <a:t>Storming؟</a:t>
            </a:r>
          </a:p>
          <a:p>
            <a:pPr algn="r" rtl="1"/>
            <a:r>
              <a:rPr lang="en-US" dirty="0"/>
              <a:t>Pause.</a:t>
            </a:r>
          </a:p>
          <a:p>
            <a:pPr algn="r" rtl="1"/>
            <a:r>
              <a:rPr lang="en-US" dirty="0"/>
              <a:t>Then answer:</a:t>
            </a:r>
          </a:p>
          <a:p>
            <a:pPr algn="r" rtl="1"/>
            <a:r>
              <a:rPr lang="ar-SA" dirty="0"/>
              <a:t>في كثير من الأحيان السبب ليس الأشخاص…</a:t>
            </a:r>
            <a:br>
              <a:rPr lang="ar-SA" dirty="0"/>
            </a:br>
            <a:r>
              <a:rPr lang="ar-SA" dirty="0"/>
              <a:t>بل </a:t>
            </a:r>
            <a:r>
              <a:rPr lang="ar-SA" b="1" dirty="0"/>
              <a:t>تصميم الفريق نفسه</a:t>
            </a:r>
            <a:r>
              <a:rPr lang="ar-SA" dirty="0"/>
              <a:t>.</a:t>
            </a:r>
          </a:p>
          <a:p>
            <a:pPr algn="r" rtl="1"/>
            <a:r>
              <a:rPr lang="en-US" dirty="0"/>
              <a:t>Introduce the concept:</a:t>
            </a:r>
          </a:p>
          <a:p>
            <a:pPr algn="r" rtl="1"/>
            <a:r>
              <a:rPr lang="en-US" b="1" dirty="0"/>
              <a:t>Team Architecture</a:t>
            </a:r>
            <a:endParaRPr lang="en-US" dirty="0"/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53BEE2-98CF-DA12-99AB-EE4274ADCE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8939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57361-41A4-7FF1-5B56-AB0925321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429961-796A-2763-303C-DB7ABF2E6B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4CF93F-0867-78C3-5D73-70C4CD685E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65BB4-6063-8394-E42A-1654EF4C1D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868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EF561-F69C-6B52-1974-F8CF1A128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0D726C-476A-89A0-FA40-FD4BEE3FA1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ED9E61-6F01-9160-D1B2-69319E868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E953AB-F306-4479-B780-AAA75765E1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801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50D73-977E-74A0-64F1-00F4DD65F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169DD0-DD13-98BC-0B0F-022A8FF154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62D474-999C-EF79-FB81-6DB6DD27F3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84ED2-F83B-42F7-9F50-2BBD002164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4884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D3A73-D5F1-6F11-B618-E110C7EF3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71A5D-603A-0151-D488-AD7C0292A1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C1E1B6-AD52-69F7-2286-A2F46B530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ملاحظة للميسّر:</a:t>
            </a:r>
          </a:p>
          <a:p>
            <a:pPr algn="r" rtl="1"/>
            <a:r>
              <a:rPr lang="ar-SA" dirty="0"/>
              <a:t>ابدأ بسؤال بسيط للمشاركين: هل يمكن أن يعمل فريق بكفاءة دون هدف واضح؟</a:t>
            </a:r>
          </a:p>
          <a:p>
            <a:pPr algn="r" rtl="1"/>
            <a:r>
              <a:rPr lang="ar-SA" dirty="0"/>
              <a:t>اشرح أن الهدف يحدد سبب وجود الفريق، ويعطي معنى لعمله اليومي.</a:t>
            </a:r>
          </a:p>
          <a:p>
            <a:pPr algn="r" rtl="1"/>
            <a:r>
              <a:rPr lang="ar-SA" dirty="0"/>
              <a:t>أكد أن الهدف يجب أن يكون مرتبطاً مباشرة باستراتيجية المنظمة، وليس مجرد وصف للنشاط.</a:t>
            </a:r>
          </a:p>
          <a:p>
            <a:pPr algn="r" rtl="1"/>
            <a:r>
              <a:rPr lang="ar-SA" dirty="0"/>
              <a:t>نقطة توضيحية:</a:t>
            </a:r>
          </a:p>
          <a:p>
            <a:pPr algn="r" rtl="1"/>
            <a:r>
              <a:rPr lang="ar-SA" dirty="0"/>
              <a:t>كثير من الفرق تصف نفسها بما تقوم به، وليس بما تحققه.</a:t>
            </a:r>
          </a:p>
          <a:p>
            <a:pPr algn="r" rtl="1"/>
            <a:r>
              <a:rPr lang="ar-SA" dirty="0"/>
              <a:t>الفرق الفعّالة تعرّف نفسها من خلال الأثر أو النتيجة.</a:t>
            </a:r>
          </a:p>
          <a:p>
            <a:pPr algn="r" rtl="1"/>
            <a:r>
              <a:rPr lang="ar-SA" dirty="0"/>
              <a:t>اسأل المشاركين:</a:t>
            </a:r>
          </a:p>
          <a:p>
            <a:pPr algn="r" rtl="1"/>
            <a:r>
              <a:rPr lang="ar-SA" dirty="0"/>
              <a:t>هل هدف فريقكم يصف العمل… أم يصف النتيجة التي يحققها؟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66B0C-4C7D-6519-A267-6FC4952EB9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1654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6D2EC-C765-4048-2A56-4339732C6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460646-591E-84B8-E227-F50BB539B9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2628C7-F7B4-04C5-D070-B84E40D33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2️⃣ الأولويات</a:t>
            </a:r>
            <a:endParaRPr lang="ar-SA" dirty="0"/>
          </a:p>
          <a:p>
            <a:pPr algn="r" rtl="1"/>
            <a:r>
              <a:rPr lang="ar-SA" b="1" dirty="0"/>
              <a:t>ملاحظة للميسّر:</a:t>
            </a:r>
            <a:br>
              <a:rPr lang="ar-SA" dirty="0"/>
            </a:br>
            <a:r>
              <a:rPr lang="ar-SA" dirty="0"/>
              <a:t>اشرح أن أحد أكبر أسباب ضعف الأداء هو كثرة المبادرات وعدم وضوح ما هو الأهم.</a:t>
            </a:r>
          </a:p>
          <a:p>
            <a:pPr algn="r" rtl="1"/>
            <a:r>
              <a:rPr lang="ar-SA" b="1" dirty="0"/>
              <a:t>الفكرة الأساسية:</a:t>
            </a:r>
            <a:br>
              <a:rPr lang="ar-SA" dirty="0"/>
            </a:br>
            <a:r>
              <a:rPr lang="ar-SA" dirty="0"/>
              <a:t>عندما تكون كل الأمور مهمة، لا يصبح أي شيء مهماً فعلاً.</a:t>
            </a:r>
          </a:p>
          <a:p>
            <a:pPr algn="r" rtl="1"/>
            <a:r>
              <a:rPr lang="ar-SA" b="1" dirty="0"/>
              <a:t>اسأل المشاركين:</a:t>
            </a:r>
            <a:br>
              <a:rPr lang="ar-SA" dirty="0"/>
            </a:br>
            <a:r>
              <a:rPr lang="ar-SA" dirty="0"/>
              <a:t>لو طلبت منكم تحديد أهم </a:t>
            </a:r>
            <a:r>
              <a:rPr lang="ar-SA" b="1" dirty="0"/>
              <a:t>3 إلى 5 نتائج</a:t>
            </a:r>
            <a:r>
              <a:rPr lang="ar-SA" dirty="0"/>
              <a:t> يجب أن يحققها فريقكم هذا العام، هل ستكون الإجابة واضحة ومتفقاً عليها؟</a:t>
            </a:r>
          </a:p>
          <a:p>
            <a:pPr algn="r" rtl="1"/>
            <a:r>
              <a:rPr lang="ar-SA" dirty="0"/>
              <a:t>أكد أن تحديد عدد محدود من الأولويات يساعد الفريق على </a:t>
            </a:r>
            <a:r>
              <a:rPr lang="ar-SA" b="1" dirty="0"/>
              <a:t>التركيز والتنفيذ</a:t>
            </a:r>
            <a:r>
              <a:rPr lang="ar-SA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BFFB83-22EE-5D3A-6C78-742089EBC5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4410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34089-CA63-D0ED-2FF3-EDB6152DD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B2A77C-1E7D-DAB7-106E-171A14663E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A05350-FF4A-F786-DAD9-BF5CAD8456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3️⃣ الأدوار</a:t>
            </a:r>
            <a:endParaRPr lang="ar-SA" dirty="0"/>
          </a:p>
          <a:p>
            <a:pPr algn="r" rtl="1"/>
            <a:r>
              <a:rPr lang="ar-SA" b="1" dirty="0"/>
              <a:t>ملاحظة للميسّر:</a:t>
            </a:r>
            <a:br>
              <a:rPr lang="ar-SA" dirty="0"/>
            </a:br>
            <a:r>
              <a:rPr lang="ar-SA" dirty="0"/>
              <a:t>اطلب من المشاركين التفكير في تجربة واجهوا فيها مشكلة بسبب عدم وضوح المسؤوليات.</a:t>
            </a:r>
          </a:p>
          <a:p>
            <a:pPr algn="r" rtl="1"/>
            <a:r>
              <a:rPr lang="ar-SA" b="1" dirty="0"/>
              <a:t>اشرح الفكرة:</a:t>
            </a:r>
            <a:br>
              <a:rPr lang="ar-SA" dirty="0"/>
            </a:br>
            <a:r>
              <a:rPr lang="ar-SA" dirty="0"/>
              <a:t>الكثير من الصراعات داخل الفرق ليست شخصية، بل ناتجة عن </a:t>
            </a:r>
            <a:r>
              <a:rPr lang="ar-SA" b="1" dirty="0"/>
              <a:t>عدم وضوح الأدوار</a:t>
            </a:r>
            <a:r>
              <a:rPr lang="ar-SA" dirty="0"/>
              <a:t>.</a:t>
            </a:r>
          </a:p>
          <a:p>
            <a:pPr algn="r" rtl="1"/>
            <a:r>
              <a:rPr lang="ar-SA" b="1" dirty="0"/>
              <a:t>أمثلة للمشكلات الشائعة:</a:t>
            </a:r>
            <a:endParaRPr lang="ar-SA" dirty="0"/>
          </a:p>
          <a:p>
            <a:pPr algn="r" rtl="1"/>
            <a:r>
              <a:rPr lang="ar-SA" dirty="0"/>
              <a:t>شخصان يعتقدان أنهما مسؤولان عن نفس المهمة</a:t>
            </a:r>
          </a:p>
          <a:p>
            <a:pPr algn="r" rtl="1"/>
            <a:r>
              <a:rPr lang="ar-SA" dirty="0"/>
              <a:t>مهمة مهمة لا يشعر أحد بملكيّتها</a:t>
            </a:r>
          </a:p>
          <a:p>
            <a:pPr algn="r" rtl="1"/>
            <a:r>
              <a:rPr lang="ar-SA" dirty="0"/>
              <a:t>تكرار العمل بين أعضاء الفريق</a:t>
            </a:r>
          </a:p>
          <a:p>
            <a:pPr algn="r" rtl="1"/>
            <a:r>
              <a:rPr lang="ar-SA" dirty="0"/>
              <a:t>أكد أن وضوح الأدوار يخلق </a:t>
            </a:r>
            <a:r>
              <a:rPr lang="ar-SA" b="1" dirty="0"/>
              <a:t>المساءلة ويقلل الاحتكاك داخل الفريق</a:t>
            </a:r>
            <a:r>
              <a:rPr lang="ar-SA" dirty="0"/>
              <a:t>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47D47-E105-0AA7-E31E-6F13196B92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7457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2E387-DD96-B9FC-3CC9-FE0AF06D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2450F5-1AE8-B7CF-7B1D-B6EFB1EB56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33085D-C829-AB05-D8A7-DD0965184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4️⃣ صلاحيات اتخاذ القرار</a:t>
            </a:r>
            <a:endParaRPr lang="ar-SA" dirty="0"/>
          </a:p>
          <a:p>
            <a:pPr algn="r" rtl="1"/>
            <a:r>
              <a:rPr lang="ar-SA" b="1" dirty="0"/>
              <a:t>ملاحظة للميسّر:</a:t>
            </a:r>
            <a:br>
              <a:rPr lang="ar-SA" dirty="0"/>
            </a:br>
            <a:r>
              <a:rPr lang="ar-SA" dirty="0"/>
              <a:t>اشرح أن بطء القرارات من أكثر المشكلات انتشاراً في المؤسسات.</a:t>
            </a:r>
          </a:p>
          <a:p>
            <a:pPr algn="r" rtl="1"/>
            <a:r>
              <a:rPr lang="ar-SA" b="1" dirty="0"/>
              <a:t>اسأل المشاركين:</a:t>
            </a:r>
            <a:br>
              <a:rPr lang="ar-SA" dirty="0"/>
            </a:br>
            <a:r>
              <a:rPr lang="ar-SA" dirty="0"/>
              <a:t>كم مرة اضطر فريقكم لانتظار موافقة من مستوى أعلى لاتخاذ قرار؟</a:t>
            </a:r>
          </a:p>
          <a:p>
            <a:pPr algn="r" rtl="1"/>
            <a:r>
              <a:rPr lang="ar-SA" b="1" dirty="0"/>
              <a:t>الفكرة الأساسية:</a:t>
            </a:r>
            <a:br>
              <a:rPr lang="ar-SA" dirty="0"/>
            </a:br>
            <a:r>
              <a:rPr lang="ar-SA" dirty="0"/>
              <a:t>لكي يعمل الفريق بكفاءة يجب أن تكون صلاحيات القرار واضحة.</a:t>
            </a:r>
          </a:p>
          <a:p>
            <a:pPr algn="r" rtl="1"/>
            <a:r>
              <a:rPr lang="ar-SA" dirty="0"/>
              <a:t>أكد على ثلاث نقاط يجب أن يعرفها الفريق:</a:t>
            </a:r>
          </a:p>
          <a:p>
            <a:pPr algn="r" rtl="1"/>
            <a:r>
              <a:rPr lang="ar-SA" dirty="0"/>
              <a:t>من يوصي بالقرار</a:t>
            </a:r>
          </a:p>
          <a:p>
            <a:pPr algn="r" rtl="1"/>
            <a:r>
              <a:rPr lang="ar-SA" dirty="0"/>
              <a:t>من يتخذ القرار</a:t>
            </a:r>
          </a:p>
          <a:p>
            <a:pPr algn="r" rtl="1"/>
            <a:r>
              <a:rPr lang="ar-SA" dirty="0"/>
              <a:t>من ينفذ القرار</a:t>
            </a:r>
          </a:p>
          <a:p>
            <a:pPr algn="r" rtl="1"/>
            <a:r>
              <a:rPr lang="ar-SA" dirty="0"/>
              <a:t>وضوح هذه الأدوار يسرّع العمل ويمنع تعطّل التنفيذ.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E69DA5-4A49-6123-527E-B68A63AC95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8134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2066B-3F3A-82A6-404D-140F72F16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9BC3B3-464A-C2A9-F091-D18D292D6F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4B9AC1-65D7-3110-30EF-9C2750CBB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5️⃣ إيقاع العمل</a:t>
            </a:r>
            <a:endParaRPr lang="ar-SA" dirty="0"/>
          </a:p>
          <a:p>
            <a:pPr algn="r" rtl="1"/>
            <a:r>
              <a:rPr lang="ar-SA" b="1" dirty="0"/>
              <a:t>ملاحظة للميسّر:</a:t>
            </a:r>
            <a:br>
              <a:rPr lang="ar-SA" dirty="0"/>
            </a:br>
            <a:r>
              <a:rPr lang="ar-SA" dirty="0"/>
              <a:t>اشرح أن الفرق الناجحة لا تعتمد فقط على الاجتماعات، بل على </a:t>
            </a:r>
            <a:r>
              <a:rPr lang="ar-SA" b="1" dirty="0"/>
              <a:t>نظام منتظم لإدارة العمل</a:t>
            </a:r>
            <a:r>
              <a:rPr lang="ar-SA" dirty="0"/>
              <a:t>.</a:t>
            </a:r>
          </a:p>
          <a:p>
            <a:pPr algn="r" rtl="1"/>
            <a:r>
              <a:rPr lang="ar-SA" b="1" dirty="0"/>
              <a:t>اسأل المشاركين:</a:t>
            </a:r>
            <a:br>
              <a:rPr lang="ar-SA" dirty="0"/>
            </a:br>
            <a:r>
              <a:rPr lang="ar-SA" dirty="0"/>
              <a:t>هل اجتماعات فرقكم تساعد فعلاً على التقدم، أم تستهلك الوقت فقط؟</a:t>
            </a:r>
          </a:p>
          <a:p>
            <a:pPr algn="r" rtl="1"/>
            <a:r>
              <a:rPr lang="ar-SA" b="1" dirty="0"/>
              <a:t>أمثلة يمكن ذكرها:</a:t>
            </a:r>
            <a:endParaRPr lang="ar-SA" dirty="0"/>
          </a:p>
          <a:p>
            <a:pPr algn="r" rtl="1"/>
            <a:r>
              <a:rPr lang="ar-SA" dirty="0"/>
              <a:t>اجتماع أسبوعي لمتابعة التقدم</a:t>
            </a:r>
          </a:p>
          <a:p>
            <a:pPr algn="r" rtl="1"/>
            <a:r>
              <a:rPr lang="ar-SA" dirty="0"/>
              <a:t>مراجعات دورية للنتائج</a:t>
            </a:r>
          </a:p>
          <a:p>
            <a:pPr algn="r" rtl="1"/>
            <a:r>
              <a:rPr lang="ar-SA" dirty="0"/>
              <a:t>نقاط محددة لاتخاذ القرارات</a:t>
            </a:r>
          </a:p>
          <a:p>
            <a:pPr algn="r" rtl="1"/>
            <a:r>
              <a:rPr lang="ar-SA" b="1" dirty="0"/>
              <a:t>الخلاصة التي يؤكد عليها الميسّر:</a:t>
            </a:r>
            <a:br>
              <a:rPr lang="ar-SA" dirty="0"/>
            </a:br>
            <a:r>
              <a:rPr lang="ar-SA" dirty="0"/>
              <a:t>إيقاع العمل الجيد يخلق </a:t>
            </a:r>
            <a:r>
              <a:rPr lang="ar-SA" b="1" dirty="0"/>
              <a:t>انضباطاً في التنفيذ</a:t>
            </a:r>
            <a:r>
              <a:rPr lang="ar-SA" dirty="0"/>
              <a:t> ويضمن أن الفريق يتحرك باستمرار نحو نتائجه.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AE9BF1-4780-D2FA-838C-BC948F1572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5460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58562-9A34-08B9-D876-4AD00BC59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F5C307-2024-876E-29A6-E3201E7DEB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E1A8E1-DB9B-89CA-44A6-9D2D3B51BD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6E12BC-CA26-021A-4FD7-54968BFFCA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830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436C6-A0D9-2536-3078-9262DE8E3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2E9B94-A6CB-A1CB-CD3F-79E27CFBE0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2A827E-6034-ADA3-0880-6C909F2C20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دراسة حالة: مشروع التحول الرقمي</a:t>
            </a:r>
          </a:p>
          <a:p>
            <a:pPr algn="r" rtl="1"/>
            <a:r>
              <a:rPr lang="en-US" dirty="0"/>
              <a:t>Instructions:</a:t>
            </a:r>
          </a:p>
          <a:p>
            <a:pPr algn="r" rtl="1"/>
            <a:r>
              <a:rPr lang="ar-SA" dirty="0"/>
              <a:t>اقرأوا الحالة وحددوا:</a:t>
            </a:r>
          </a:p>
          <a:p>
            <a:pPr algn="r" rtl="1"/>
            <a:r>
              <a:rPr lang="ar-SA" dirty="0"/>
              <a:t>1️⃣ في أي مرحلة من </a:t>
            </a:r>
            <a:r>
              <a:rPr lang="en-US" dirty="0"/>
              <a:t>Tuckman </a:t>
            </a:r>
            <a:r>
              <a:rPr lang="ar-SA" dirty="0"/>
              <a:t>يقع الفريق؟</a:t>
            </a:r>
            <a:br>
              <a:rPr lang="ar-SA" dirty="0"/>
            </a:br>
            <a:r>
              <a:rPr lang="ar-SA" dirty="0"/>
              <a:t>2️⃣ ما العنصر المفقود في تصميم الفريق؟</a:t>
            </a:r>
          </a:p>
          <a:p>
            <a:pPr algn="r" rtl="1"/>
            <a:r>
              <a:rPr lang="en-US" dirty="0"/>
              <a:t>Time: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0B852-23E8-5DFE-D82D-BEC3CDF673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1294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3EA82-49FC-FA9C-DC85-5B8FF94E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8B72E1-1C5E-DE9D-5C74-F713EB5211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E94395-CDAE-55D3-91FF-2F13ED519B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دراسة حالة: مشروع التحول الرقمي</a:t>
            </a:r>
          </a:p>
          <a:p>
            <a:pPr algn="r" rtl="1"/>
            <a:r>
              <a:rPr lang="en-US" dirty="0"/>
              <a:t>Instructions:</a:t>
            </a:r>
          </a:p>
          <a:p>
            <a:pPr algn="r" rtl="1"/>
            <a:r>
              <a:rPr lang="ar-SA" dirty="0"/>
              <a:t>اقرأوا الحالة وحددوا:</a:t>
            </a:r>
          </a:p>
          <a:p>
            <a:pPr algn="r" rtl="1"/>
            <a:r>
              <a:rPr lang="ar-SA" dirty="0"/>
              <a:t>1️⃣ في أي مرحلة من </a:t>
            </a:r>
            <a:r>
              <a:rPr lang="en-US" dirty="0"/>
              <a:t>Tuckman </a:t>
            </a:r>
            <a:r>
              <a:rPr lang="ar-SA" dirty="0"/>
              <a:t>يقع الفريق؟</a:t>
            </a:r>
            <a:br>
              <a:rPr lang="ar-SA" dirty="0"/>
            </a:br>
            <a:r>
              <a:rPr lang="ar-SA" dirty="0"/>
              <a:t>2️⃣ ما العنصر المفقود في تصميم الفريق؟</a:t>
            </a:r>
          </a:p>
          <a:p>
            <a:pPr algn="r" rtl="1"/>
            <a:r>
              <a:rPr lang="en-US" dirty="0"/>
              <a:t>Time: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A86C0-D575-027C-39C2-E6BAE52CCD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3198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9ABAD-651F-CF9B-41F2-367946065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2D77FB-8194-C172-8612-A7993F9E5D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143BFF-2BDF-E10D-C895-A56AA6B557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dirty="0"/>
              <a:t>Correct answer:</a:t>
            </a:r>
          </a:p>
          <a:p>
            <a:pPr algn="r" rtl="1"/>
            <a:r>
              <a:rPr lang="en-US" b="1" dirty="0"/>
              <a:t>Storming</a:t>
            </a:r>
            <a:endParaRPr lang="en-US" dirty="0"/>
          </a:p>
          <a:p>
            <a:pPr algn="r" rtl="1"/>
            <a:endParaRPr lang="en-US" dirty="0"/>
          </a:p>
          <a:p>
            <a:pPr algn="r" rtl="1"/>
            <a:r>
              <a:rPr lang="ar-SA" dirty="0"/>
              <a:t>الفريق ما زال في مرحلة الاختلاف والصراع حول الأولويات.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7686E-8A30-468A-297A-D4379F92CF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4724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F6F92-0165-26BD-E20E-77B2103F2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C4CFF1-E83F-285D-CCCD-CC5F0F9D3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FF6D8F-CE0B-A1C7-338B-50CDC0DD8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2781D-5070-E1D0-56AE-B218415204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410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01160-84C6-24F8-718B-12CCFF1F5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9EB88E-728E-1F98-EE43-81E1DCDA4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447EE8-B0C2-D3B5-160D-7875932B6E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الإجابة الصحيحة:</a:t>
            </a:r>
            <a:endParaRPr lang="ar-SA" dirty="0"/>
          </a:p>
          <a:p>
            <a:pPr algn="r" rtl="1"/>
            <a:r>
              <a:rPr lang="ar-SA" dirty="0"/>
              <a:t>صلاحيات اتخاذ القرار</a:t>
            </a:r>
          </a:p>
          <a:p>
            <a:pPr algn="r" rtl="1"/>
            <a:r>
              <a:rPr lang="ar-SA" b="1" dirty="0"/>
              <a:t>التوضيح:</a:t>
            </a:r>
            <a:endParaRPr lang="ar-SA" dirty="0"/>
          </a:p>
          <a:p>
            <a:pPr algn="r" rtl="1"/>
            <a:r>
              <a:rPr lang="ar-SA" dirty="0"/>
              <a:t>لا يوجد وضوح حول من يملك صلاحية اتخاذ القرار.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41D53-0B32-6A2C-2C61-8C444139A6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4896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D39A0-ED1A-8911-9410-DC64ADD8F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6CEED8-D434-1F5B-9FD0-BD38F5C6BE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372AE7-62A9-EE2A-D4C6-89467EC7FB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الإجابة الصحيحة:</a:t>
            </a:r>
            <a:endParaRPr lang="ar-SA" dirty="0"/>
          </a:p>
          <a:p>
            <a:pPr algn="r" rtl="1"/>
            <a:r>
              <a:rPr lang="ar-SA" dirty="0"/>
              <a:t>الأولويات</a:t>
            </a:r>
          </a:p>
          <a:p>
            <a:pPr algn="r" rtl="1"/>
            <a:r>
              <a:rPr lang="ar-SA" b="1" dirty="0"/>
              <a:t>التوضيح:</a:t>
            </a:r>
            <a:endParaRPr lang="ar-SA" dirty="0"/>
          </a:p>
          <a:p>
            <a:pPr algn="r" rtl="1"/>
            <a:r>
              <a:rPr lang="ar-SA" dirty="0"/>
              <a:t>الفريق لم يحدد أولويات واضحة للمشروع.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6B493-C268-C469-614B-FCD7E4314A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0307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FE239-1686-3E0D-7A30-046854532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CF6610-1CD1-0329-9A37-6DA1478C87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758168-4C82-123D-3629-14D3D4A726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E74AFF-3291-FDE1-C4F5-A544C9F1C0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198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0E738-0836-B9D5-B40A-4328F1DB6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9D39A3-BBB8-CC9A-7A0C-D852C7745A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B6F147-3BB6-3BCA-FE9D-79B0B49CCC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الإجابة الصحيحة:</a:t>
            </a:r>
            <a:endParaRPr lang="ar-SA" dirty="0"/>
          </a:p>
          <a:p>
            <a:pPr algn="r" rtl="1"/>
            <a:r>
              <a:rPr lang="en-US" dirty="0"/>
              <a:t>B</a:t>
            </a:r>
          </a:p>
          <a:p>
            <a:pPr algn="r" rtl="1"/>
            <a:r>
              <a:rPr lang="ar-SA" b="1" dirty="0"/>
              <a:t>التوضيح:</a:t>
            </a:r>
            <a:endParaRPr lang="ar-SA" dirty="0"/>
          </a:p>
          <a:p>
            <a:pPr algn="r" rtl="1"/>
            <a:r>
              <a:rPr lang="ar-SA" dirty="0"/>
              <a:t>تحتاج الفرق إلى </a:t>
            </a:r>
            <a:r>
              <a:rPr lang="ar-SA" b="1" dirty="0"/>
              <a:t>هيكلية واضحة</a:t>
            </a:r>
            <a:r>
              <a:rPr lang="ar-SA" dirty="0"/>
              <a:t> قبل البدء في التنفيذ.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64391-4B05-75B3-B56E-F61FA0F3B1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69093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FEB3C-8C86-2FB0-850A-338722726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F8D926-93F3-9355-73F2-7AF69295CA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ABE4F1-CFAF-5DAD-1DF0-03015EE123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أسئلة مساعدة للنقاش:</a:t>
            </a:r>
            <a:endParaRPr lang="ar-SA" dirty="0"/>
          </a:p>
          <a:p>
            <a:pPr algn="r" rtl="1"/>
            <a:r>
              <a:rPr lang="ar-SA" dirty="0"/>
              <a:t>• تحديد هدف واضح للفريق</a:t>
            </a:r>
            <a:br>
              <a:rPr lang="ar-SA" dirty="0"/>
            </a:br>
            <a:r>
              <a:rPr lang="ar-SA" dirty="0"/>
              <a:t>• تحديد 3–5 أولويات رئيسية</a:t>
            </a:r>
            <a:br>
              <a:rPr lang="ar-SA" dirty="0"/>
            </a:br>
            <a:r>
              <a:rPr lang="ar-SA" dirty="0"/>
              <a:t>• توضيح الأدوار</a:t>
            </a:r>
            <a:br>
              <a:rPr lang="ar-SA" dirty="0"/>
            </a:br>
            <a:r>
              <a:rPr lang="ar-SA" dirty="0"/>
              <a:t>• تحديد من يملك صلاحية اتخاذ القرار</a:t>
            </a:r>
            <a:br>
              <a:rPr lang="ar-SA" dirty="0"/>
            </a:br>
            <a:r>
              <a:rPr lang="ar-SA" dirty="0"/>
              <a:t>• تنظيم الاجتماعات وإيقاع العمل</a:t>
            </a:r>
          </a:p>
          <a:p>
            <a:pPr algn="r" rtl="1"/>
            <a:r>
              <a:rPr lang="ar-SA" dirty="0"/>
              <a:t>تتم مناقشة هذه النقاط داخل المجموعات.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78348E-6444-D51E-190A-EA7A1A38F7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7052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EEF98-2E1D-EBF7-C9FA-A9A160181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191CBF-750A-4B8F-0944-2A13E32485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FA1A43-CCDE-460B-8576-0E993E955D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الفرق عالية الأداء تحتاج إلى:</a:t>
            </a:r>
          </a:p>
          <a:p>
            <a:pPr algn="r" rtl="1"/>
            <a:r>
              <a:rPr lang="ar-SA" dirty="0"/>
              <a:t>• هدف واضح</a:t>
            </a:r>
            <a:br>
              <a:rPr lang="ar-SA" dirty="0"/>
            </a:br>
            <a:r>
              <a:rPr lang="ar-SA" dirty="0"/>
              <a:t>• أولويات متوافقة ومحددة</a:t>
            </a:r>
            <a:br>
              <a:rPr lang="ar-SA" dirty="0"/>
            </a:br>
            <a:r>
              <a:rPr lang="ar-SA" dirty="0"/>
              <a:t>• أدوار واضحة</a:t>
            </a:r>
            <a:br>
              <a:rPr lang="ar-SA" dirty="0"/>
            </a:br>
            <a:r>
              <a:rPr lang="ar-SA" dirty="0"/>
              <a:t>• صلاحيات واضحة لاتخاذ القرار</a:t>
            </a:r>
            <a:br>
              <a:rPr lang="ar-SA" dirty="0"/>
            </a:br>
            <a:r>
              <a:rPr lang="ar-SA" dirty="0"/>
              <a:t>• إيقاع عمل منضبط ومنظم</a:t>
            </a:r>
            <a:endParaRPr lang="en-US" dirty="0"/>
          </a:p>
          <a:p>
            <a:pPr algn="r" rtl="1"/>
            <a:endParaRPr lang="en-US" dirty="0"/>
          </a:p>
          <a:p>
            <a:pPr algn="r" rtl="1"/>
            <a:r>
              <a:rPr lang="ar-SA" dirty="0"/>
              <a:t>لاحظوا أننا بدأنا النموذج من </a:t>
            </a:r>
            <a:r>
              <a:rPr lang="en-US" dirty="0"/>
              <a:t>Tuckman </a:t>
            </a:r>
            <a:r>
              <a:rPr lang="ar-SA" dirty="0"/>
              <a:t>لفهم المرحلة،</a:t>
            </a:r>
            <a:br>
              <a:rPr lang="ar-SA" dirty="0"/>
            </a:br>
            <a:r>
              <a:rPr lang="ar-SA" dirty="0"/>
              <a:t>ثم استخدمنا </a:t>
            </a:r>
            <a:r>
              <a:rPr lang="en-US" dirty="0"/>
              <a:t>Team Architecture </a:t>
            </a:r>
            <a:r>
              <a:rPr lang="ar-SA" dirty="0"/>
              <a:t>لفهم سبب المشكلة.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FD6111-4DA3-D0DC-F4EE-F293F1EA50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52322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F6550-5824-EFB2-902A-4E39C9176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611E13-2E84-809F-2FD6-366E29602D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38201F-2ACA-BCA6-1DF1-F477FAD7C6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الفرق عالية الأداء تحتاج إلى:</a:t>
            </a:r>
          </a:p>
          <a:p>
            <a:pPr algn="r" rtl="1"/>
            <a:r>
              <a:rPr lang="ar-SA" dirty="0"/>
              <a:t>• هدف واضح</a:t>
            </a:r>
            <a:br>
              <a:rPr lang="ar-SA" dirty="0"/>
            </a:br>
            <a:r>
              <a:rPr lang="ar-SA" dirty="0"/>
              <a:t>• أولويات متوافقة ومحددة</a:t>
            </a:r>
            <a:br>
              <a:rPr lang="ar-SA" dirty="0"/>
            </a:br>
            <a:r>
              <a:rPr lang="ar-SA" dirty="0"/>
              <a:t>• أدوار واضحة</a:t>
            </a:r>
            <a:br>
              <a:rPr lang="ar-SA" dirty="0"/>
            </a:br>
            <a:r>
              <a:rPr lang="ar-SA" dirty="0"/>
              <a:t>• صلاحيات واضحة لاتخاذ القرار</a:t>
            </a:r>
            <a:br>
              <a:rPr lang="ar-SA" dirty="0"/>
            </a:br>
            <a:r>
              <a:rPr lang="ar-SA" dirty="0"/>
              <a:t>• إيقاع عمل منضبط ومنظم</a:t>
            </a:r>
            <a:endParaRPr lang="en-US" dirty="0"/>
          </a:p>
          <a:p>
            <a:pPr algn="r" rtl="1"/>
            <a:endParaRPr lang="en-US" dirty="0"/>
          </a:p>
          <a:p>
            <a:pPr algn="r" rtl="1"/>
            <a:r>
              <a:rPr lang="ar-SA" dirty="0"/>
              <a:t>لاحظوا أننا بدأنا النموذج من </a:t>
            </a:r>
            <a:r>
              <a:rPr lang="en-US" dirty="0"/>
              <a:t>Tuckman </a:t>
            </a:r>
            <a:r>
              <a:rPr lang="ar-SA" dirty="0"/>
              <a:t>لفهم المرحلة،</a:t>
            </a:r>
            <a:br>
              <a:rPr lang="ar-SA" dirty="0"/>
            </a:br>
            <a:r>
              <a:rPr lang="ar-SA" dirty="0"/>
              <a:t>ثم استخدمنا </a:t>
            </a:r>
            <a:r>
              <a:rPr lang="en-US" dirty="0"/>
              <a:t>Team Architecture </a:t>
            </a:r>
            <a:r>
              <a:rPr lang="ar-SA" dirty="0"/>
              <a:t>لفهم سبب المشكلة.</a:t>
            </a:r>
          </a:p>
          <a:p>
            <a:pPr algn="r" rtl="1"/>
            <a:endParaRPr lang="ar-S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1413DD-78B6-359D-8D43-CE0B7F4A8A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3220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4A618-DB2B-821E-C209-6C7D51A3C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8A9235-3093-8E6D-E498-F2F4C81265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D3D7FE-4A22-7AE4-BD65-7F9F93A19C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مشكلات شائعة:</a:t>
            </a:r>
            <a:endParaRPr lang="ar-SA" dirty="0"/>
          </a:p>
          <a:p>
            <a:pPr algn="r" rtl="1"/>
            <a:r>
              <a:rPr lang="ar-SA" dirty="0"/>
              <a:t>• تداخل الأدوار</a:t>
            </a:r>
            <a:br>
              <a:rPr lang="ar-SA" dirty="0"/>
            </a:br>
            <a:r>
              <a:rPr lang="ar-SA" dirty="0"/>
              <a:t>• تكرار العمل</a:t>
            </a:r>
            <a:br>
              <a:rPr lang="ar-SA" dirty="0"/>
            </a:br>
            <a:r>
              <a:rPr lang="ar-SA" dirty="0"/>
              <a:t>• عدم وجود صاحب للمشكلة</a:t>
            </a:r>
          </a:p>
          <a:p>
            <a:pPr algn="r" rtl="1"/>
            <a:r>
              <a:rPr lang="ar-SA" b="1" dirty="0"/>
              <a:t>رسالة قيادية:</a:t>
            </a:r>
            <a:br>
              <a:rPr lang="ar-SA" dirty="0"/>
            </a:br>
            <a:r>
              <a:rPr lang="ar-SA" dirty="0"/>
              <a:t>إذا لم تكن المسؤوليات واضحة، يصبح كل شيء مسؤولية الجميع… وبالتالي </a:t>
            </a:r>
            <a:r>
              <a:rPr lang="ar-SA" b="1" dirty="0"/>
              <a:t>لا يصبح مسؤولية أحد</a:t>
            </a:r>
            <a:r>
              <a:rPr lang="ar-SA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D1A2DD-6A03-0F4C-3F8D-88AB8A37E1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795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1DA3F-791A-752E-A910-B52B16953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D73B5C-C879-E267-5E3E-103735BC01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CCF1DC-9A5E-BBE3-91CF-7410B3735D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016B6-08FC-6ADA-9000-B2AD07AB89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28091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B22E1-DD35-454D-F179-0915D9472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19B5F5-23B2-81A7-129B-8676752911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0EDAF9-3323-2EEF-AC7E-461FE1E4DC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يمكن تقديم </a:t>
            </a:r>
            <a:r>
              <a:rPr lang="ar-SA" b="1" dirty="0"/>
              <a:t>نموذج </a:t>
            </a:r>
            <a:r>
              <a:rPr lang="en-US" b="1" dirty="0"/>
              <a:t>RACI </a:t>
            </a:r>
            <a:r>
              <a:rPr lang="ar-SA" b="1" dirty="0"/>
              <a:t>المبسط</a:t>
            </a:r>
            <a:r>
              <a:rPr lang="ar-SA" dirty="0"/>
              <a:t>.</a:t>
            </a:r>
          </a:p>
          <a:p>
            <a:pPr algn="r" rtl="1"/>
            <a:r>
              <a:rPr lang="en-US" b="1" dirty="0"/>
              <a:t>RACI </a:t>
            </a:r>
            <a:r>
              <a:rPr lang="ar-SA" b="1" dirty="0"/>
              <a:t>تعني:</a:t>
            </a:r>
            <a:endParaRPr lang="ar-SA" dirty="0"/>
          </a:p>
          <a:p>
            <a:pPr algn="r" rtl="1"/>
            <a:r>
              <a:rPr lang="ar-SA" dirty="0"/>
              <a:t>• </a:t>
            </a:r>
            <a:r>
              <a:rPr lang="en-US" b="1" dirty="0"/>
              <a:t>R – Responsible</a:t>
            </a:r>
            <a:r>
              <a:rPr lang="en-US" dirty="0"/>
              <a:t> (</a:t>
            </a:r>
            <a:r>
              <a:rPr lang="ar-SA" dirty="0"/>
              <a:t>ينفذ العمل)</a:t>
            </a:r>
            <a:br>
              <a:rPr lang="ar-SA" dirty="0"/>
            </a:br>
            <a:r>
              <a:rPr lang="ar-SA" dirty="0"/>
              <a:t>• </a:t>
            </a:r>
            <a:r>
              <a:rPr lang="en-US" b="1" dirty="0"/>
              <a:t>A – Accountable</a:t>
            </a:r>
            <a:r>
              <a:rPr lang="en-US" dirty="0"/>
              <a:t> (</a:t>
            </a:r>
            <a:r>
              <a:rPr lang="ar-SA" dirty="0"/>
              <a:t>يتحمل المسؤولية النهائية)</a:t>
            </a:r>
            <a:br>
              <a:rPr lang="ar-SA" dirty="0"/>
            </a:br>
            <a:r>
              <a:rPr lang="ar-SA" dirty="0"/>
              <a:t>• </a:t>
            </a:r>
            <a:r>
              <a:rPr lang="en-US" b="1" dirty="0"/>
              <a:t>C – Consulted</a:t>
            </a:r>
            <a:r>
              <a:rPr lang="en-US" dirty="0"/>
              <a:t> (</a:t>
            </a:r>
            <a:r>
              <a:rPr lang="ar-SA" dirty="0"/>
              <a:t>يتم استشارته)</a:t>
            </a:r>
            <a:br>
              <a:rPr lang="ar-SA" dirty="0"/>
            </a:br>
            <a:r>
              <a:rPr lang="ar-SA" dirty="0"/>
              <a:t>• </a:t>
            </a:r>
            <a:r>
              <a:rPr lang="en-US" b="1" dirty="0"/>
              <a:t>I – Informed</a:t>
            </a:r>
            <a:r>
              <a:rPr lang="en-US" dirty="0"/>
              <a:t> (</a:t>
            </a:r>
            <a:r>
              <a:rPr lang="ar-SA" dirty="0"/>
              <a:t>يتم إبلاغه)</a:t>
            </a:r>
            <a:endParaRPr lang="en-US" dirty="0"/>
          </a:p>
          <a:p>
            <a:pPr algn="r" rtl="1"/>
            <a:endParaRPr lang="ar-SA" dirty="0"/>
          </a:p>
          <a:p>
            <a:pPr algn="r" rtl="1"/>
            <a:r>
              <a:rPr lang="ar-SA" b="1" dirty="0"/>
              <a:t>شرح مختصر:</a:t>
            </a:r>
            <a:br>
              <a:rPr lang="ar-SA" dirty="0"/>
            </a:br>
            <a:r>
              <a:rPr lang="ar-SA" dirty="0"/>
              <a:t>يساعد هذا النموذج الفريق على معرفة </a:t>
            </a:r>
            <a:r>
              <a:rPr lang="ar-SA" b="1" dirty="0"/>
              <a:t>من يقوم بالعمل، ومن يملك القرار النهائي، ومن يُستشار، ومن يُطلع على النتائج</a:t>
            </a:r>
            <a:r>
              <a:rPr lang="ar-SA" dirty="0"/>
              <a:t>.</a:t>
            </a:r>
          </a:p>
          <a:p>
            <a:pPr algn="r" rtl="1"/>
            <a:r>
              <a:rPr lang="ar-SA" b="1" dirty="0"/>
              <a:t>مثال:</a:t>
            </a:r>
            <a:endParaRPr lang="en-US" b="1" dirty="0"/>
          </a:p>
          <a:p>
            <a:pPr algn="r" rtl="1"/>
            <a:br>
              <a:rPr lang="ar-SA" dirty="0"/>
            </a:br>
            <a:r>
              <a:rPr lang="ar-SA" dirty="0"/>
              <a:t>إطلاق منتج جديد:</a:t>
            </a:r>
          </a:p>
          <a:p>
            <a:pPr algn="r" rtl="1"/>
            <a:r>
              <a:rPr lang="ar-SA" dirty="0"/>
              <a:t>• التسويق → </a:t>
            </a:r>
            <a:r>
              <a:rPr lang="en-US" dirty="0"/>
              <a:t>Responsible (</a:t>
            </a:r>
            <a:r>
              <a:rPr lang="ar-SA" dirty="0"/>
              <a:t>ينفذ العمل)</a:t>
            </a:r>
            <a:br>
              <a:rPr lang="ar-SA" dirty="0"/>
            </a:br>
            <a:r>
              <a:rPr lang="ar-SA" dirty="0"/>
              <a:t>• المدير → </a:t>
            </a:r>
            <a:r>
              <a:rPr lang="en-US" dirty="0"/>
              <a:t>Accountable (</a:t>
            </a:r>
            <a:r>
              <a:rPr lang="ar-SA" dirty="0"/>
              <a:t>المسؤول النهائي)</a:t>
            </a:r>
            <a:br>
              <a:rPr lang="ar-SA" dirty="0"/>
            </a:br>
            <a:r>
              <a:rPr lang="ar-SA" dirty="0"/>
              <a:t>• المالية → </a:t>
            </a:r>
            <a:r>
              <a:rPr lang="en-US" dirty="0"/>
              <a:t>Consulted (</a:t>
            </a:r>
            <a:r>
              <a:rPr lang="ar-SA" dirty="0"/>
              <a:t>يتم استشارتها)</a:t>
            </a:r>
            <a:br>
              <a:rPr lang="ar-SA" dirty="0"/>
            </a:br>
            <a:r>
              <a:rPr lang="ar-SA" dirty="0"/>
              <a:t>• الإدارات الأخرى → </a:t>
            </a:r>
            <a:r>
              <a:rPr lang="en-US" dirty="0"/>
              <a:t>Informed (</a:t>
            </a:r>
            <a:r>
              <a:rPr lang="ar-SA" dirty="0"/>
              <a:t>يتم إبلاغها)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C5569C-8779-E07D-A52F-90951CDAAD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383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FDDF1-93E4-96BB-DF4E-CFA78D03C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893D54-2AA7-DB9C-E6F0-A3DE75F721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735E0C-0FAF-9F90-99D7-5D617E0692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يمكن تقديم </a:t>
            </a:r>
            <a:r>
              <a:rPr lang="ar-SA" b="1" dirty="0"/>
              <a:t>نموذج </a:t>
            </a:r>
            <a:r>
              <a:rPr lang="en-US" b="1" dirty="0"/>
              <a:t>RACI </a:t>
            </a:r>
            <a:r>
              <a:rPr lang="ar-SA" b="1" dirty="0"/>
              <a:t>المبسط</a:t>
            </a:r>
            <a:r>
              <a:rPr lang="ar-SA" dirty="0"/>
              <a:t>.</a:t>
            </a:r>
          </a:p>
          <a:p>
            <a:pPr algn="r" rtl="1"/>
            <a:r>
              <a:rPr lang="en-US" b="1" dirty="0"/>
              <a:t>RACI </a:t>
            </a:r>
            <a:r>
              <a:rPr lang="ar-SA" b="1" dirty="0"/>
              <a:t>تعني:</a:t>
            </a:r>
            <a:endParaRPr lang="ar-SA" dirty="0"/>
          </a:p>
          <a:p>
            <a:pPr algn="r" rtl="1"/>
            <a:r>
              <a:rPr lang="ar-SA" dirty="0"/>
              <a:t>• </a:t>
            </a:r>
            <a:r>
              <a:rPr lang="en-US" b="1" dirty="0"/>
              <a:t>R – Responsible</a:t>
            </a:r>
            <a:r>
              <a:rPr lang="en-US" dirty="0"/>
              <a:t> (</a:t>
            </a:r>
            <a:r>
              <a:rPr lang="ar-SA" dirty="0"/>
              <a:t>ينفذ العمل)</a:t>
            </a:r>
            <a:br>
              <a:rPr lang="ar-SA" dirty="0"/>
            </a:br>
            <a:r>
              <a:rPr lang="ar-SA" dirty="0"/>
              <a:t>• </a:t>
            </a:r>
            <a:r>
              <a:rPr lang="en-US" b="1" dirty="0"/>
              <a:t>A – Accountable</a:t>
            </a:r>
            <a:r>
              <a:rPr lang="en-US" dirty="0"/>
              <a:t> (</a:t>
            </a:r>
            <a:r>
              <a:rPr lang="ar-SA" dirty="0"/>
              <a:t>يتحمل المسؤولية النهائية)</a:t>
            </a:r>
            <a:br>
              <a:rPr lang="ar-SA" dirty="0"/>
            </a:br>
            <a:r>
              <a:rPr lang="ar-SA" dirty="0"/>
              <a:t>• </a:t>
            </a:r>
            <a:r>
              <a:rPr lang="en-US" b="1" dirty="0"/>
              <a:t>C – Consulted</a:t>
            </a:r>
            <a:r>
              <a:rPr lang="en-US" dirty="0"/>
              <a:t> (</a:t>
            </a:r>
            <a:r>
              <a:rPr lang="ar-SA" dirty="0"/>
              <a:t>يتم استشارته)</a:t>
            </a:r>
            <a:br>
              <a:rPr lang="ar-SA" dirty="0"/>
            </a:br>
            <a:r>
              <a:rPr lang="ar-SA" dirty="0"/>
              <a:t>• </a:t>
            </a:r>
            <a:r>
              <a:rPr lang="en-US" b="1" dirty="0"/>
              <a:t>I – Informed</a:t>
            </a:r>
            <a:r>
              <a:rPr lang="en-US" dirty="0"/>
              <a:t> (</a:t>
            </a:r>
            <a:r>
              <a:rPr lang="ar-SA" dirty="0"/>
              <a:t>يتم إبلاغه)</a:t>
            </a:r>
            <a:endParaRPr lang="en-US" dirty="0"/>
          </a:p>
          <a:p>
            <a:pPr algn="r" rtl="1"/>
            <a:endParaRPr lang="ar-SA" dirty="0"/>
          </a:p>
          <a:p>
            <a:pPr algn="r" rtl="1"/>
            <a:r>
              <a:rPr lang="ar-SA" b="1" dirty="0"/>
              <a:t>شرح مختصر:</a:t>
            </a:r>
            <a:br>
              <a:rPr lang="ar-SA" dirty="0"/>
            </a:br>
            <a:r>
              <a:rPr lang="ar-SA" dirty="0"/>
              <a:t>يساعد هذا النموذج الفريق على معرفة </a:t>
            </a:r>
            <a:r>
              <a:rPr lang="ar-SA" b="1" dirty="0"/>
              <a:t>من يقوم بالعمل، ومن يملك القرار النهائي، ومن يُستشار، ومن يُطلع على النتائج</a:t>
            </a:r>
            <a:r>
              <a:rPr lang="ar-SA" dirty="0"/>
              <a:t>.</a:t>
            </a:r>
          </a:p>
          <a:p>
            <a:pPr algn="r" rtl="1"/>
            <a:r>
              <a:rPr lang="ar-SA" b="1" dirty="0"/>
              <a:t>مثال:</a:t>
            </a:r>
            <a:endParaRPr lang="en-US" b="1" dirty="0"/>
          </a:p>
          <a:p>
            <a:pPr algn="r" rtl="1"/>
            <a:br>
              <a:rPr lang="ar-SA" dirty="0"/>
            </a:br>
            <a:r>
              <a:rPr lang="ar-SA" dirty="0"/>
              <a:t>إطلاق منتج جديد:</a:t>
            </a:r>
          </a:p>
          <a:p>
            <a:pPr algn="r" rtl="1"/>
            <a:r>
              <a:rPr lang="ar-SA" dirty="0"/>
              <a:t>• التسويق → </a:t>
            </a:r>
            <a:r>
              <a:rPr lang="en-US" dirty="0"/>
              <a:t>Responsible (</a:t>
            </a:r>
            <a:r>
              <a:rPr lang="ar-SA" dirty="0"/>
              <a:t>ينفذ العمل)</a:t>
            </a:r>
            <a:br>
              <a:rPr lang="ar-SA" dirty="0"/>
            </a:br>
            <a:r>
              <a:rPr lang="ar-SA" dirty="0"/>
              <a:t>• المدير → </a:t>
            </a:r>
            <a:r>
              <a:rPr lang="en-US" dirty="0"/>
              <a:t>Accountable (</a:t>
            </a:r>
            <a:r>
              <a:rPr lang="ar-SA" dirty="0"/>
              <a:t>المسؤول النهائي)</a:t>
            </a:r>
            <a:br>
              <a:rPr lang="ar-SA" dirty="0"/>
            </a:br>
            <a:r>
              <a:rPr lang="ar-SA" dirty="0"/>
              <a:t>• المالية → </a:t>
            </a:r>
            <a:r>
              <a:rPr lang="en-US" dirty="0"/>
              <a:t>Consulted (</a:t>
            </a:r>
            <a:r>
              <a:rPr lang="ar-SA" dirty="0"/>
              <a:t>يتم استشارتها)</a:t>
            </a:r>
            <a:br>
              <a:rPr lang="ar-SA" dirty="0"/>
            </a:br>
            <a:r>
              <a:rPr lang="ar-SA" dirty="0"/>
              <a:t>• الإدارات الأخرى → </a:t>
            </a:r>
            <a:r>
              <a:rPr lang="en-US" dirty="0"/>
              <a:t>Informed (</a:t>
            </a:r>
            <a:r>
              <a:rPr lang="ar-SA" dirty="0"/>
              <a:t>يتم إبلاغها)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47BAF3-5F03-1D02-D5C5-A410715219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2434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E1646-9AE4-B0DA-67AD-A079C361E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07599F-0DD3-5F7F-F993-CF5E403D8B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ABE189-2BFF-3CCA-5978-1B03A2B282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3474F7-0DBB-EB21-8858-042AFBE3AF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9977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75146-6009-BF32-B9C3-D0F738F5D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A8C903-2B16-9BB1-DAD7-9D68994DB1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5C9698-4913-6D0B-DF86-F9E2B715D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الإجابة المتوقعة:</a:t>
            </a:r>
            <a:br>
              <a:rPr lang="ar-SA" dirty="0"/>
            </a:br>
            <a:r>
              <a:rPr lang="ar-SA" dirty="0"/>
              <a:t>الأدوار وصلاحيات اتخاذ القرار غير واضحة</a:t>
            </a:r>
          </a:p>
          <a:p>
            <a:pPr algn="r" rtl="1"/>
            <a:r>
              <a:rPr lang="ar-SA" b="1" dirty="0"/>
              <a:t>ثم اسأل:</a:t>
            </a:r>
            <a:br>
              <a:rPr lang="ar-SA" dirty="0"/>
            </a:br>
            <a:r>
              <a:rPr lang="ar-SA" dirty="0"/>
              <a:t>كيف يمكن استخدام نموذج </a:t>
            </a:r>
            <a:r>
              <a:rPr lang="en-US" b="1" dirty="0"/>
              <a:t>RACI</a:t>
            </a:r>
            <a:r>
              <a:rPr lang="en-US" dirty="0"/>
              <a:t> </a:t>
            </a:r>
            <a:r>
              <a:rPr lang="ar-SA" dirty="0"/>
              <a:t>لحل المشكلة؟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B4F945-2371-E1F9-8262-525720AD92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7123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E4B31-BF1F-8285-2823-837FDE850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92D634-6A3D-CDE4-8E77-7E714F6D9D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4040EC-C808-C174-325C-5343464629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الإجابة المتوقعة:</a:t>
            </a:r>
            <a:br>
              <a:rPr lang="ar-SA" dirty="0"/>
            </a:br>
            <a:r>
              <a:rPr lang="ar-SA" dirty="0"/>
              <a:t>الأدوار وصلاحيات اتخاذ القرار غير واضحة</a:t>
            </a:r>
          </a:p>
          <a:p>
            <a:pPr algn="r" rtl="1"/>
            <a:r>
              <a:rPr lang="ar-SA" b="1" dirty="0"/>
              <a:t>ثم اسأل:</a:t>
            </a:r>
            <a:br>
              <a:rPr lang="ar-SA" dirty="0"/>
            </a:br>
            <a:r>
              <a:rPr lang="ar-SA" dirty="0"/>
              <a:t>كيف يمكن استخدام نموذج </a:t>
            </a:r>
            <a:r>
              <a:rPr lang="en-US" b="1" dirty="0"/>
              <a:t>RACI</a:t>
            </a:r>
            <a:r>
              <a:rPr lang="en-US" dirty="0"/>
              <a:t> </a:t>
            </a:r>
            <a:r>
              <a:rPr lang="ar-SA" dirty="0"/>
              <a:t>لحل المشكلة؟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A2DBE3-A29E-FEFD-BDA7-F0B4EAB980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66012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AEAB8-108D-FB06-2AE5-C47260E05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B17335-3086-BAFE-BE5E-D770744C2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8C0F81-5680-26CA-97C7-4C5D8CE723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الآن بعد أن قرأ الفريق محضر الاجتماع وأكملوا مصفوفة </a:t>
            </a:r>
            <a:r>
              <a:rPr lang="en-US" dirty="0"/>
              <a:t>RACI </a:t>
            </a:r>
            <a:r>
              <a:rPr lang="ar-SA" dirty="0"/>
              <a:t>وحددوا الأدوار، لاحظوا أن المشكلة الأكثر شيوعًا هي أن الفريق غالبًا ما يكون </a:t>
            </a:r>
            <a:r>
              <a:rPr lang="ar-SA" b="1" dirty="0"/>
              <a:t>مشغولًا طوال الوقت</a:t>
            </a:r>
            <a:r>
              <a:rPr lang="ar-SA" dirty="0"/>
              <a:t> لكن </a:t>
            </a:r>
            <a:r>
              <a:rPr lang="ar-SA" b="1" dirty="0"/>
              <a:t>لا يحقق نتائج ملموسة</a:t>
            </a:r>
            <a:r>
              <a:rPr lang="ar-SA" dirty="0"/>
              <a:t>.</a:t>
            </a:r>
            <a:br>
              <a:rPr lang="ar-SA" dirty="0"/>
            </a:br>
            <a:r>
              <a:rPr lang="ar-SA" dirty="0"/>
              <a:t>اطرح على المشاركين سؤال النقاش:</a:t>
            </a:r>
          </a:p>
          <a:p>
            <a:pPr algn="r" rtl="1"/>
            <a:r>
              <a:rPr lang="ar-SA" dirty="0"/>
              <a:t>لماذا تعتقدون أن الفريق مشغول طوال الوقت لكنه لا يخرج بنتائج؟</a:t>
            </a:r>
          </a:p>
          <a:p>
            <a:pPr algn="r" rtl="1"/>
            <a:r>
              <a:rPr lang="ar-SA" dirty="0"/>
              <a:t>هدف النقاش:</a:t>
            </a:r>
          </a:p>
          <a:p>
            <a:pPr algn="r" rtl="1"/>
            <a:r>
              <a:rPr lang="ar-SA" dirty="0"/>
              <a:t>توجيه المشاركين للتفكير في </a:t>
            </a:r>
            <a:r>
              <a:rPr lang="ar-SA" b="1" dirty="0"/>
              <a:t>أسباب عدم تحقيق النتائج رغم وضوح الأدوار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فتح الباب لمناقشة أهمية </a:t>
            </a:r>
            <a:r>
              <a:rPr lang="ar-SA" b="1" dirty="0"/>
              <a:t>تركيز الأولويات واتخاذ القرارات</a:t>
            </a:r>
            <a:r>
              <a:rPr lang="ar-SA" dirty="0"/>
              <a:t> وليس فقط توزيع المسؤوليات.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9C6F29-0E23-E366-8C30-5E6098BF97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77954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A4D70-5082-029C-3120-D80A06E04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54ECF9-C685-F0BF-BC73-2FD6A10B79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FCB659-6B96-B514-63F2-4BA4936060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الآن بعد فتح الـ </a:t>
            </a:r>
            <a:r>
              <a:rPr lang="en-US" dirty="0"/>
              <a:t>QR code، </a:t>
            </a:r>
            <a:r>
              <a:rPr lang="ar-SA" dirty="0"/>
              <a:t>سيجد المشاركون </a:t>
            </a:r>
            <a:r>
              <a:rPr lang="ar-SA" b="1" dirty="0"/>
              <a:t>فريقًا لديه 12 مبادرة</a:t>
            </a:r>
            <a:r>
              <a:rPr lang="ar-SA" dirty="0"/>
              <a:t> يُفترض أن يعمل عليها.</a:t>
            </a:r>
          </a:p>
          <a:p>
            <a:pPr algn="r" rtl="1"/>
            <a:r>
              <a:rPr lang="ar-SA" dirty="0"/>
              <a:t>اطلب من الفريق أن يقوم بالخطوات التالية:</a:t>
            </a:r>
          </a:p>
          <a:p>
            <a:pPr algn="r" rtl="1"/>
            <a:r>
              <a:rPr lang="ar-SA" b="1" dirty="0"/>
              <a:t>تصنيف المبادرات</a:t>
            </a:r>
            <a:r>
              <a:rPr lang="ar-SA" dirty="0"/>
              <a:t> إلى ثلاث فئات:</a:t>
            </a:r>
          </a:p>
          <a:p>
            <a:pPr lvl="1" algn="r" rtl="1"/>
            <a:r>
              <a:rPr lang="ar-SA" dirty="0"/>
              <a:t>المبادرات التي </a:t>
            </a:r>
            <a:r>
              <a:rPr lang="ar-SA" b="1" dirty="0"/>
              <a:t>يجب تنفيذها فورًا ولها أهمية قصوى</a:t>
            </a:r>
            <a:endParaRPr lang="ar-SA" dirty="0"/>
          </a:p>
          <a:p>
            <a:pPr lvl="1" algn="r" rtl="1"/>
            <a:r>
              <a:rPr lang="ar-SA" dirty="0"/>
              <a:t>المبادرات التي </a:t>
            </a:r>
            <a:r>
              <a:rPr lang="ar-SA" b="1" dirty="0"/>
              <a:t>يمكن تنفيذها لاحقًا</a:t>
            </a:r>
            <a:endParaRPr lang="ar-SA" dirty="0"/>
          </a:p>
          <a:p>
            <a:pPr lvl="1" algn="r" rtl="1"/>
            <a:r>
              <a:rPr lang="ar-SA" dirty="0"/>
              <a:t>المبادرات التي </a:t>
            </a:r>
            <a:r>
              <a:rPr lang="ar-SA" b="1" dirty="0"/>
              <a:t>ليست مهمة الآن أو يمكن تأجيلها/عدم تنفيذها</a:t>
            </a:r>
            <a:endParaRPr lang="ar-SA" dirty="0"/>
          </a:p>
          <a:p>
            <a:pPr algn="r" rtl="1"/>
            <a:r>
              <a:rPr lang="ar-SA" dirty="0"/>
              <a:t>ناقشوا كفريق كل مبادرة وقرروا مكانها في التصنيف.</a:t>
            </a:r>
          </a:p>
          <a:p>
            <a:pPr algn="r" rtl="1"/>
            <a:r>
              <a:rPr lang="ar-SA" dirty="0"/>
              <a:t>هدف النشاط:</a:t>
            </a:r>
          </a:p>
          <a:p>
            <a:pPr algn="r" rtl="1"/>
            <a:r>
              <a:rPr lang="ar-SA" dirty="0"/>
              <a:t>تدريب المشاركين على </a:t>
            </a:r>
            <a:r>
              <a:rPr lang="ar-SA" b="1" dirty="0"/>
              <a:t>ترتيب الأولويات الفعلية</a:t>
            </a:r>
            <a:endParaRPr lang="ar-SA" dirty="0"/>
          </a:p>
          <a:p>
            <a:pPr algn="r" rtl="1"/>
            <a:r>
              <a:rPr lang="ar-SA" dirty="0"/>
              <a:t>إظهار </a:t>
            </a:r>
            <a:r>
              <a:rPr lang="ar-SA" b="1" dirty="0"/>
              <a:t>صعوبة التوافق على الأولويات في فرق القيادة</a:t>
            </a:r>
            <a:endParaRPr lang="ar-SA" dirty="0"/>
          </a:p>
          <a:p>
            <a:pPr algn="r" rtl="1"/>
            <a:r>
              <a:rPr lang="ar-SA" dirty="0"/>
              <a:t>ربط النقاش بتطبيق </a:t>
            </a:r>
            <a:r>
              <a:rPr lang="ar-SA" b="1" dirty="0"/>
              <a:t>قاعدة الأولويات الثلاث</a:t>
            </a:r>
            <a:r>
              <a:rPr lang="ar-SA" dirty="0"/>
              <a:t> لإدارة المبادرات بفعالية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03737-DC46-83F9-E3C3-3E853F9ABD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1919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E7B09-6755-1E6C-9F48-A453B6394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C047A6-105B-4E18-9226-C7409D5E05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6E2BD2-D84B-D073-4D2B-FE387BCC7A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بعد انتهاء التمرين، ابدأ الحوار مع الفريق من خلال الأسئلة التالية:</a:t>
            </a:r>
          </a:p>
          <a:p>
            <a:pPr algn="r" rtl="1"/>
            <a:r>
              <a:rPr lang="ar-SA" dirty="0"/>
              <a:t>1️⃣ </a:t>
            </a:r>
            <a:r>
              <a:rPr lang="ar-SA" b="1" dirty="0"/>
              <a:t>لماذا اخترتم هذه المبادرات الثلاث كأولوية؟</a:t>
            </a:r>
            <a:endParaRPr lang="ar-SA" dirty="0"/>
          </a:p>
          <a:p>
            <a:pPr algn="r" rtl="1"/>
            <a:r>
              <a:rPr lang="ar-SA" dirty="0"/>
              <a:t>ما المعايير التي استخدمتموها؟</a:t>
            </a:r>
          </a:p>
          <a:p>
            <a:pPr algn="r" rtl="1"/>
            <a:r>
              <a:rPr lang="ar-SA" dirty="0"/>
              <a:t>هل ركزتم على التأثير الاستراتيجي أم على الحاجة العاجلة؟</a:t>
            </a:r>
          </a:p>
          <a:p>
            <a:pPr algn="r" rtl="1"/>
            <a:r>
              <a:rPr lang="ar-SA" dirty="0"/>
              <a:t>2️⃣ </a:t>
            </a:r>
            <a:r>
              <a:rPr lang="ar-SA" b="1" dirty="0"/>
              <a:t>لماذا كان من الصعب استبعاد بعض المبادرات؟</a:t>
            </a:r>
            <a:endParaRPr lang="ar-SA" dirty="0"/>
          </a:p>
          <a:p>
            <a:pPr algn="r" rtl="1"/>
            <a:r>
              <a:rPr lang="ar-SA" dirty="0"/>
              <a:t>هل كانت جميعها تبدو مهمة؟</a:t>
            </a:r>
          </a:p>
          <a:p>
            <a:pPr algn="r" rtl="1"/>
            <a:r>
              <a:rPr lang="ar-SA" dirty="0"/>
              <a:t>هل كان هناك خوف من تأجيل بعض المبادرات؟</a:t>
            </a:r>
          </a:p>
          <a:p>
            <a:pPr algn="r" rtl="1"/>
            <a:r>
              <a:rPr lang="ar-SA" dirty="0"/>
              <a:t>3️⃣ </a:t>
            </a:r>
            <a:r>
              <a:rPr lang="ar-SA" b="1" dirty="0"/>
              <a:t>كم مرة غيرتم رأيكم أثناء النقاش؟</a:t>
            </a:r>
            <a:endParaRPr lang="ar-SA" dirty="0"/>
          </a:p>
          <a:p>
            <a:pPr algn="r" rtl="1"/>
            <a:r>
              <a:rPr lang="ar-SA" dirty="0"/>
              <a:t>هل ظهرت معلومات أو آراء جديدة غيرت القرار؟</a:t>
            </a:r>
          </a:p>
          <a:p>
            <a:pPr algn="r" rtl="1"/>
            <a:r>
              <a:rPr lang="ar-SA" dirty="0"/>
              <a:t>4️⃣ </a:t>
            </a:r>
            <a:r>
              <a:rPr lang="ar-SA" b="1" dirty="0"/>
              <a:t>هل حدث تعارض أو صراع بين الأولويات؟</a:t>
            </a:r>
            <a:endParaRPr lang="ar-SA" dirty="0"/>
          </a:p>
          <a:p>
            <a:pPr algn="r" rtl="1"/>
            <a:r>
              <a:rPr lang="ar-SA" dirty="0"/>
              <a:t>هل دافع بعض الأعضاء بقوة عن مبادرات معينة؟</a:t>
            </a:r>
          </a:p>
          <a:p>
            <a:pPr algn="r" rtl="1"/>
            <a:r>
              <a:rPr lang="ar-SA" dirty="0"/>
              <a:t>كيف تم التوصل إلى القرار النهائي؟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الربط بالمفهوم القيادي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370E70-EAC4-936D-8759-34C2362CA9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76253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8FD70-B881-D602-0F19-390A8F2B8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D1A822-BF48-6977-E72A-5E1B55415B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6A0A82-9E80-1FA6-FDA3-B412712BE9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بعد سماع إجاباتهم، وضّح الفكرة الأساسية:</a:t>
            </a:r>
          </a:p>
          <a:p>
            <a:pPr algn="r" rtl="1"/>
            <a:r>
              <a:rPr lang="ar-SA" dirty="0"/>
              <a:t>في كثير من المؤسسات، لا تكون المشكلة في </a:t>
            </a:r>
            <a:r>
              <a:rPr lang="ar-SA" b="1" dirty="0"/>
              <a:t>قلة المبادرات</a:t>
            </a:r>
            <a:r>
              <a:rPr lang="ar-SA" dirty="0"/>
              <a:t>، بل في </a:t>
            </a:r>
            <a:r>
              <a:rPr lang="ar-SA" b="1" dirty="0"/>
              <a:t>كثرة المبادرات في نفس الوقت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عندما نحاول تنفيذ عدد كبير من المبادرات:</a:t>
            </a:r>
          </a:p>
          <a:p>
            <a:pPr algn="r" rtl="1"/>
            <a:r>
              <a:rPr lang="ar-SA" dirty="0"/>
              <a:t>تتشتت الجهود</a:t>
            </a:r>
          </a:p>
          <a:p>
            <a:pPr algn="r" rtl="1"/>
            <a:r>
              <a:rPr lang="ar-SA" dirty="0"/>
              <a:t>تطول الاجتماعات</a:t>
            </a:r>
          </a:p>
          <a:p>
            <a:pPr algn="r" rtl="1"/>
            <a:r>
              <a:rPr lang="ar-SA" dirty="0"/>
              <a:t>تتأخر المشاريع</a:t>
            </a:r>
          </a:p>
          <a:p>
            <a:pPr algn="r" rtl="1"/>
            <a:r>
              <a:rPr lang="ar-SA" dirty="0"/>
              <a:t>ويصبح الموظفون غير متأكدين مما هو الأكثر أهمية</a:t>
            </a:r>
          </a:p>
          <a:p>
            <a:pPr algn="r" rtl="1"/>
            <a:r>
              <a:rPr lang="ar-SA" dirty="0"/>
              <a:t>لهذا السبب تؤكد الممارسات القيادية الفعّالة على تحديد </a:t>
            </a:r>
            <a:r>
              <a:rPr lang="ar-SA" b="1" dirty="0"/>
              <a:t>عدد محدود من الأولويات الواضحة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القاعدة البسيطة هي:</a:t>
            </a:r>
          </a:p>
          <a:p>
            <a:pPr algn="r" rtl="1"/>
            <a:r>
              <a:rPr lang="ar-SA" b="1" dirty="0"/>
              <a:t>إذا كان كل شيء أولوية… فليس هناك شيء أولوية.</a:t>
            </a:r>
            <a:endParaRPr lang="ar-SA" dirty="0"/>
          </a:p>
          <a:p>
            <a:pPr algn="r" rtl="1"/>
            <a:r>
              <a:rPr lang="ar-SA" dirty="0"/>
              <a:t>لذلك تحتاج الفرق القيادية إلى الاتفاق على </a:t>
            </a:r>
            <a:r>
              <a:rPr lang="ar-SA" b="1" dirty="0"/>
              <a:t>3 أولويات رئيسية فقط</a:t>
            </a:r>
            <a:r>
              <a:rPr lang="ar-SA" dirty="0"/>
              <a:t> تركز عليها المنظمة في هذه المرحلة.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3E727-F4A1-CD86-FACF-D66E2CAC23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44496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FCBD9-62E5-D6C7-9E6B-BAF428227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566C47-AE2A-A1F2-EA6F-386CEE6DBB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9306F3-687B-6817-6284-83E134B7E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فكرة احترافية تجعل التمرين أقوى جدًا</a:t>
            </a:r>
          </a:p>
          <a:p>
            <a:pPr algn="r" rtl="1"/>
            <a:r>
              <a:rPr lang="ar-SA" dirty="0"/>
              <a:t>بعد الانتهاء اسألهم:</a:t>
            </a:r>
          </a:p>
          <a:p>
            <a:pPr algn="r" rtl="1"/>
            <a:r>
              <a:rPr lang="ar-SA" b="1" dirty="0"/>
              <a:t>لو طبقنا قاعدة دراكر:</a:t>
            </a:r>
            <a:endParaRPr lang="ar-SA" dirty="0"/>
          </a:p>
          <a:p>
            <a:pPr algn="r" rtl="1"/>
            <a:r>
              <a:rPr lang="en-US" dirty="0"/>
              <a:t>Strategic Priority</a:t>
            </a:r>
          </a:p>
          <a:p>
            <a:pPr algn="r" rtl="1"/>
            <a:r>
              <a:rPr lang="en-US" dirty="0"/>
              <a:t>Operational Priority</a:t>
            </a:r>
          </a:p>
          <a:p>
            <a:pPr algn="r" rtl="1"/>
            <a:r>
              <a:rPr lang="en-US" dirty="0"/>
              <a:t>Capability Priority</a:t>
            </a:r>
          </a:p>
          <a:p>
            <a:pPr algn="r" rtl="1"/>
            <a:r>
              <a:rPr lang="ar-SA" dirty="0"/>
              <a:t>هل ستختارون نفس المبادرات؟</a:t>
            </a:r>
          </a:p>
          <a:p>
            <a:pPr algn="r" rtl="1"/>
            <a:r>
              <a:rPr lang="ar-SA" dirty="0"/>
              <a:t>غالبًا سيغيرون اختياراتهم بالكامل.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207460-C0B2-F43D-9CE4-911242D1DE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1132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A822B-B1C5-0012-0AF4-58E49DFD5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77D3CB-979F-C4CC-68F5-3E93418C7E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420547-AD07-76D8-E365-035FBBD3F4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حتى بعد أن يحدد الفريق المبادرات ويصنفها، هناك جزء مهم من ديناميكية الفريق يتعلق بالاجتماعات.</a:t>
            </a:r>
          </a:p>
          <a:p>
            <a:pPr algn="r" rtl="1"/>
            <a:r>
              <a:rPr lang="ar-SA" dirty="0"/>
              <a:t>اطرح على المشاركين النقاط التالية للنقاش:</a:t>
            </a:r>
          </a:p>
          <a:p>
            <a:pPr algn="r" rtl="1"/>
            <a:r>
              <a:rPr lang="ar-SA" dirty="0"/>
              <a:t>كيف تتم الاجتماعات عادةً؟</a:t>
            </a:r>
          </a:p>
          <a:p>
            <a:pPr algn="r" rtl="1"/>
            <a:r>
              <a:rPr lang="ar-SA" dirty="0"/>
              <a:t>هل نخرج من الاجتماعات بخطط عمل واضحة؟</a:t>
            </a:r>
          </a:p>
          <a:p>
            <a:pPr algn="r" rtl="1"/>
            <a:r>
              <a:rPr lang="ar-SA" dirty="0"/>
              <a:t>أم أن الاجتماعات تستمر لساعتين أو ثلاث وأكثر دون نتائج ملموسة؟</a:t>
            </a:r>
          </a:p>
          <a:p>
            <a:pPr algn="r" rtl="1"/>
            <a:r>
              <a:rPr lang="ar-SA" dirty="0"/>
              <a:t>هدف النقاش:</a:t>
            </a:r>
          </a:p>
          <a:p>
            <a:pPr algn="r" rtl="1"/>
            <a:r>
              <a:rPr lang="ar-SA" dirty="0"/>
              <a:t>تسليط الضوء على </a:t>
            </a:r>
            <a:r>
              <a:rPr lang="ar-SA" b="1" dirty="0"/>
              <a:t>تشتت الفريق في الاجتماعات</a:t>
            </a:r>
            <a:r>
              <a:rPr lang="ar-SA" dirty="0"/>
              <a:t> رغم وضوح الأدوار والمبادرات.</a:t>
            </a:r>
          </a:p>
          <a:p>
            <a:pPr algn="r" rtl="1"/>
            <a:r>
              <a:rPr lang="ar-SA" dirty="0"/>
              <a:t>فتح المجال لمناقشة </a:t>
            </a:r>
            <a:r>
              <a:rPr lang="ar-SA" b="1" dirty="0"/>
              <a:t>أهمية تصميم الاجتماعات بشكل فعّال</a:t>
            </a:r>
            <a:r>
              <a:rPr lang="ar-SA" dirty="0"/>
              <a:t> للتركيز على اتخاذ القرارات وتحقيق النتائج.</a:t>
            </a:r>
          </a:p>
          <a:p>
            <a:pPr algn="r" rtl="1"/>
            <a:r>
              <a:rPr lang="ar-SA" b="1" dirty="0"/>
              <a:t>القصة:</a:t>
            </a:r>
            <a:endParaRPr lang="ar-SA" dirty="0"/>
          </a:p>
          <a:p>
            <a:pPr algn="r" rtl="1"/>
            <a:r>
              <a:rPr lang="ar-SA" dirty="0"/>
              <a:t>تخيلوا فريقاً قيادياً يجتمع كل أسبوع.</a:t>
            </a:r>
          </a:p>
          <a:p>
            <a:pPr algn="r" rtl="1"/>
            <a:r>
              <a:rPr lang="ar-SA" dirty="0"/>
              <a:t>عادةً ما يبدو الاجتماع بهذا الشكل:</a:t>
            </a:r>
          </a:p>
          <a:p>
            <a:pPr algn="r" rtl="1"/>
            <a:r>
              <a:rPr lang="ar-SA" dirty="0"/>
              <a:t>نقاشات طويلة</a:t>
            </a:r>
          </a:p>
          <a:p>
            <a:pPr algn="r" rtl="1"/>
            <a:r>
              <a:rPr lang="ar-SA" dirty="0"/>
              <a:t>تحديثات من الجميع</a:t>
            </a:r>
          </a:p>
          <a:p>
            <a:pPr algn="r" rtl="1"/>
            <a:r>
              <a:rPr lang="ar-SA" dirty="0"/>
              <a:t>قرارات غير واضحة</a:t>
            </a:r>
          </a:p>
          <a:p>
            <a:pPr algn="r" rtl="1"/>
            <a:r>
              <a:rPr lang="ar-SA" dirty="0"/>
              <a:t>ينتهي الاجتماع، ويقول أحدهم:</a:t>
            </a:r>
          </a:p>
          <a:p>
            <a:pPr algn="r" rtl="1"/>
            <a:r>
              <a:rPr lang="ar-SA" dirty="0"/>
              <a:t>"خلونا نناقش الموضوع الأسبوع القادم."</a:t>
            </a:r>
          </a:p>
          <a:p>
            <a:pPr algn="r" rtl="1"/>
            <a:r>
              <a:rPr lang="ar-SA" dirty="0"/>
              <a:t>ويمضي الجميع…</a:t>
            </a:r>
            <a:br>
              <a:rPr lang="ar-SA" dirty="0"/>
            </a:br>
            <a:r>
              <a:rPr lang="ar-SA" dirty="0"/>
              <a:t>دون أي قرار حقيقي.</a:t>
            </a:r>
            <a:endParaRPr lang="ar-EG" dirty="0"/>
          </a:p>
          <a:p>
            <a:pPr algn="r" rtl="1"/>
            <a:endParaRPr lang="ar-EG" dirty="0"/>
          </a:p>
          <a:p>
            <a:pPr algn="r" rtl="1"/>
            <a:r>
              <a:rPr lang="ar-SA" b="1" dirty="0"/>
              <a:t>اسأل المشاركين:</a:t>
            </a:r>
            <a:endParaRPr lang="ar-SA" dirty="0"/>
          </a:p>
          <a:p>
            <a:pPr algn="r" rtl="1"/>
            <a:r>
              <a:rPr lang="ar-SA" dirty="0"/>
              <a:t>كم مرة حضرتم اجتماعاً بهذا الشكل؟</a:t>
            </a:r>
          </a:p>
          <a:p>
            <a:pPr algn="r" rtl="1"/>
            <a:r>
              <a:rPr lang="ar-SA" dirty="0"/>
              <a:t>غالباً سيبتسم البعض أو يضحك،</a:t>
            </a:r>
            <a:br>
              <a:rPr lang="ar-SA" dirty="0"/>
            </a:br>
            <a:r>
              <a:rPr lang="ar-SA" dirty="0"/>
              <a:t>لأن هذا النوع من الاجتماعات مألوف في كثير من المؤسسات.</a:t>
            </a:r>
          </a:p>
          <a:p>
            <a:pPr algn="r" rtl="1"/>
            <a:r>
              <a:rPr lang="ar-SA" dirty="0"/>
              <a:t>المشكلة ليست في الاجتماع نفسه،</a:t>
            </a:r>
            <a:br>
              <a:rPr lang="ar-SA" dirty="0"/>
            </a:br>
            <a:r>
              <a:rPr lang="ar-SA" dirty="0"/>
              <a:t>بل في </a:t>
            </a:r>
            <a:r>
              <a:rPr lang="ar-SA" b="1" dirty="0"/>
              <a:t>طريقة تصميم الاجتماع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الاجتماعات غير المصممة بوضوح غالباً تؤدي إلى:</a:t>
            </a:r>
          </a:p>
          <a:p>
            <a:pPr algn="r" rtl="1"/>
            <a:r>
              <a:rPr lang="ar-SA" dirty="0"/>
              <a:t>نقاشات طويلة</a:t>
            </a:r>
          </a:p>
          <a:p>
            <a:pPr algn="r" rtl="1"/>
            <a:r>
              <a:rPr lang="ar-SA" dirty="0"/>
              <a:t>غياب الأولويات</a:t>
            </a:r>
          </a:p>
          <a:p>
            <a:pPr algn="r" rtl="1"/>
            <a:r>
              <a:rPr lang="ar-SA" dirty="0"/>
              <a:t>تأجيل القرارات</a:t>
            </a:r>
          </a:p>
          <a:p>
            <a:pPr algn="r" rtl="1"/>
            <a:r>
              <a:rPr lang="ar-SA" dirty="0"/>
              <a:t>وهنا يبدأ السؤال الأهم:</a:t>
            </a:r>
          </a:p>
          <a:p>
            <a:pPr algn="r" rtl="1"/>
            <a:r>
              <a:rPr lang="ar-SA" b="1" dirty="0"/>
              <a:t>كيف نصمم اجتماعات قيادية تقود فعلاً إلى قرارات ونتائج؟</a:t>
            </a:r>
            <a:endParaRPr lang="ar-SA" dirty="0"/>
          </a:p>
          <a:p>
            <a:pPr algn="r" rtl="1"/>
            <a:endParaRPr lang="ar-S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A4BE6E-ECE2-BB33-8CA8-765012DD38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73207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95B36-6BF6-FA5B-C111-CC9976D92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B5F4DB-88BC-9D5C-09FD-1F1F095C8A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F9FBB7-1059-30C1-B95D-3B647584EA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فكرة النشاط:</a:t>
            </a:r>
          </a:p>
          <a:p>
            <a:pPr algn="r" rtl="1"/>
            <a:r>
              <a:rPr lang="ar-SA" dirty="0"/>
              <a:t>سننظر إلى اجتماع واقعي حدث مع المديرين ولم يُحقق نتائج واضحة.</a:t>
            </a:r>
          </a:p>
          <a:p>
            <a:pPr algn="r" rtl="1"/>
            <a:r>
              <a:rPr lang="ar-SA" dirty="0"/>
              <a:t>الهدف أن يقرأ المشاركون محضر الاجتماع ويستخدموا </a:t>
            </a:r>
            <a:r>
              <a:rPr lang="ar-SA" b="1" dirty="0"/>
              <a:t>نموذج تقييم الاجتماع</a:t>
            </a:r>
            <a:r>
              <a:rPr lang="ar-SA" dirty="0"/>
              <a:t> لتحديد نقاط القوة والضعف.</a:t>
            </a:r>
          </a:p>
          <a:p>
            <a:pPr algn="r" rtl="1"/>
            <a:r>
              <a:rPr lang="ar-SA" dirty="0"/>
              <a:t>أسئلة للنقاش مع الفريق:</a:t>
            </a:r>
          </a:p>
          <a:p>
            <a:pPr algn="r" rtl="1"/>
            <a:r>
              <a:rPr lang="ar-SA" dirty="0"/>
              <a:t>كيف يمكن </a:t>
            </a:r>
            <a:r>
              <a:rPr lang="ar-SA" b="1" dirty="0"/>
              <a:t>تحسين الاجتماع</a:t>
            </a:r>
            <a:r>
              <a:rPr lang="ar-SA" dirty="0"/>
              <a:t>؟</a:t>
            </a:r>
          </a:p>
          <a:p>
            <a:pPr algn="r" rtl="1"/>
            <a:r>
              <a:rPr lang="ar-SA" dirty="0"/>
              <a:t>لو كنت مكان المديرين، ما الخطوات التي ستتخذها لجعل الاجتماع أكثر فعالية؟</a:t>
            </a:r>
          </a:p>
          <a:p>
            <a:pPr algn="r" rtl="1"/>
            <a:r>
              <a:rPr lang="ar-SA" dirty="0"/>
              <a:t>كيف ستدير النقاش لتجنب </a:t>
            </a:r>
            <a:r>
              <a:rPr lang="ar-SA" b="1" dirty="0"/>
              <a:t>المحادثات الجانبية</a:t>
            </a:r>
            <a:r>
              <a:rPr lang="ar-SA" dirty="0"/>
              <a:t>؟</a:t>
            </a:r>
          </a:p>
          <a:p>
            <a:pPr algn="r" rtl="1"/>
            <a:r>
              <a:rPr lang="ar-SA" dirty="0"/>
              <a:t>ما القرارات التي يجب أن تخرج من الاجتماع لتكون واضحة وقابلة للتنفيذ؟</a:t>
            </a:r>
          </a:p>
          <a:p>
            <a:pPr algn="r" rtl="1"/>
            <a:r>
              <a:rPr lang="ar-SA" dirty="0"/>
              <a:t>هدف النشاط:</a:t>
            </a:r>
          </a:p>
          <a:p>
            <a:pPr algn="r" rtl="1"/>
            <a:r>
              <a:rPr lang="ar-SA" dirty="0"/>
              <a:t>تدريب المشاركين على </a:t>
            </a:r>
            <a:r>
              <a:rPr lang="ar-SA" b="1" dirty="0"/>
              <a:t>تحليل الاجتماعات غير الفعالة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تعليمهم </a:t>
            </a:r>
            <a:r>
              <a:rPr lang="ar-SA" b="1" dirty="0"/>
              <a:t>تصميم اجتماعات قيادية تحقق النتائج</a:t>
            </a:r>
            <a:r>
              <a:rPr lang="ar-SA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B9BAC7-3C61-F6B1-C95A-047DE95FBF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3377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0CDD0-8A82-DE30-941B-EED206E21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A14A1A-560C-CF86-9E82-4E43FF5154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027EAC-4948-0409-5D7B-1A35593CE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739EEA-2594-4522-7FC6-D3E1D5B6BE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74871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3EA6E-2323-8C6F-E2FA-666DE00D7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AA4C06-C8DD-B043-20EF-B2CF9F7F4B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982EE1-487E-6E51-D8F0-52C1376506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أسئلة للمناقشة بعد التقييم</a:t>
            </a:r>
          </a:p>
          <a:p>
            <a:pPr algn="r" rtl="1"/>
            <a:r>
              <a:rPr lang="ar-SA" dirty="0"/>
              <a:t>ما هو </a:t>
            </a:r>
            <a:r>
              <a:rPr lang="ar-SA" b="1" dirty="0"/>
              <a:t>أضعف معيار</a:t>
            </a:r>
            <a:r>
              <a:rPr lang="ar-SA" dirty="0"/>
              <a:t> في الاجتماع؟ ولماذا؟</a:t>
            </a:r>
          </a:p>
          <a:p>
            <a:pPr algn="r" rtl="1"/>
            <a:r>
              <a:rPr lang="ar-SA" dirty="0"/>
              <a:t>ما هي </a:t>
            </a:r>
            <a:r>
              <a:rPr lang="ar-SA" b="1" dirty="0"/>
              <a:t>ثلاث تغييرات فورية</a:t>
            </a:r>
            <a:r>
              <a:rPr lang="ar-SA" dirty="0"/>
              <a:t> ستقوم بها لجعل الاجتماع أكثر فعالية؟</a:t>
            </a:r>
          </a:p>
          <a:p>
            <a:pPr algn="r" rtl="1"/>
            <a:r>
              <a:rPr lang="ar-SA" dirty="0"/>
              <a:t>كيف يمكن </a:t>
            </a:r>
            <a:r>
              <a:rPr lang="ar-SA" b="1" dirty="0"/>
              <a:t>تقصير الاجتماع</a:t>
            </a:r>
            <a:r>
              <a:rPr lang="ar-SA" dirty="0"/>
              <a:t> مع الحفاظ على اتخاذ القرارات المهمة؟</a:t>
            </a:r>
          </a:p>
          <a:p>
            <a:pPr algn="r" rtl="1"/>
            <a:r>
              <a:rPr lang="ar-SA" dirty="0"/>
              <a:t>هل هناك أي </a:t>
            </a:r>
            <a:r>
              <a:rPr lang="ar-SA" b="1" dirty="0"/>
              <a:t>قرارات كانت غائبة</a:t>
            </a:r>
            <a:r>
              <a:rPr lang="ar-SA" dirty="0"/>
              <a:t> ولم يتم تناولها؟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C91823-3F39-67CE-2272-AD421A6697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12666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مقدمة اللعبة</a:t>
            </a:r>
          </a:p>
          <a:p>
            <a:pPr algn="r" rtl="1"/>
            <a:r>
              <a:rPr lang="ar-SA" dirty="0"/>
              <a:t>في هذا النشاط، سنقوم بإعادة تلخيص ما تعلمناه خلال اليوم ونطبق المفاهيم على </a:t>
            </a:r>
            <a:r>
              <a:rPr lang="ar-SA" b="1" dirty="0"/>
              <a:t>حالات واقعية قصيرة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لكل حالة، سنعرض لكم </a:t>
            </a:r>
            <a:r>
              <a:rPr lang="ar-SA" b="1" dirty="0"/>
              <a:t>أربعة إجابات محتملة</a:t>
            </a:r>
            <a:r>
              <a:rPr lang="ar-SA" dirty="0"/>
              <a:t>، جميعها صحيحة إلى حد ما، ولكن هناك </a:t>
            </a:r>
            <a:r>
              <a:rPr lang="ar-SA" b="1" dirty="0"/>
              <a:t>إجابة واحدة هي الأكثر صحة والأفضل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هدف اللعبة:</a:t>
            </a:r>
          </a:p>
          <a:p>
            <a:pPr algn="r" rtl="1"/>
            <a:r>
              <a:rPr lang="ar-SA" dirty="0"/>
              <a:t>تحليل المواقف واتخاذ القرارات الصحيحة في سياق القيادة.</a:t>
            </a:r>
          </a:p>
          <a:p>
            <a:pPr algn="r" rtl="1"/>
            <a:r>
              <a:rPr lang="ar-SA" dirty="0"/>
              <a:t>مناقشة الاختيارات مع الفريق وتعزيز </a:t>
            </a:r>
            <a:r>
              <a:rPr lang="ar-SA" b="1" dirty="0"/>
              <a:t>التفكير النقدي واتخاذ القرار الجماعي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تشجيع المشاركة والتفاعل من الجميع من خلال النقاش حول </a:t>
            </a:r>
            <a:r>
              <a:rPr lang="ar-SA" b="1" dirty="0"/>
              <a:t>لماذا هذه الإجابة هي الأفضل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تذكروا: الفكرة ليست مجرد اختيار الإجابة الصحيحة، بل </a:t>
            </a:r>
            <a:r>
              <a:rPr lang="ar-SA" b="1" dirty="0"/>
              <a:t>فهم السبب وراء اختيارها وكيف يمكن تطبيقها في الواقع القيادي</a:t>
            </a:r>
            <a:r>
              <a:rPr lang="ar-SA" dirty="0"/>
              <a:t>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7658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35427-B137-7CB2-1597-1768C6AED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770DE0-CC91-9BBD-E54E-A89140FF07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FBB6F4-C7FB-0434-C414-47BA96A76A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dirty="0"/>
              <a:t>C</a:t>
            </a:r>
            <a:br>
              <a:rPr lang="en-US" dirty="0"/>
            </a:br>
            <a:r>
              <a:rPr lang="ar-SA" dirty="0"/>
              <a:t>أثناء مناقشة قرار مهم، أحد المهندسين يذكر مخاطر محتملة لكن بقية الفريق تتجاهل ملاحظته ويواصلون النقاش بسرعة.</a:t>
            </a:r>
          </a:p>
          <a:p>
            <a:pPr algn="r" rtl="1"/>
            <a:r>
              <a:rPr lang="ar-SA" b="1" dirty="0"/>
              <a:t>الإجابة الأفضل:</a:t>
            </a:r>
            <a:r>
              <a:rPr lang="ar-SA" dirty="0"/>
              <a:t> القائد يتوقف ويطلب من الفريق سماع الرأي المختلف بالكامل.</a:t>
            </a:r>
          </a:p>
          <a:p>
            <a:pPr algn="r" rtl="1"/>
            <a:r>
              <a:rPr lang="ar-SA" b="1" dirty="0"/>
              <a:t>السبب:</a:t>
            </a:r>
            <a:br>
              <a:rPr lang="ar-SA" dirty="0"/>
            </a:br>
            <a:r>
              <a:rPr lang="ar-SA" dirty="0"/>
              <a:t>الأمان النفسي لا يعني فقط أن يشعر الأفراد بالراحة أثناء الكلام، بل إنه </a:t>
            </a:r>
            <a:r>
              <a:rPr lang="ar-SA" b="1" dirty="0"/>
              <a:t>يخلق بيئة يمكن فيها التعبير عن المخاطر والتحذيرات قبل اتخاذ القرارات الكبرى</a:t>
            </a:r>
            <a:r>
              <a:rPr lang="ar-SA" dirty="0"/>
              <a:t>. تجاهل الملاحظات الصغيرة يمكن أن يؤدي إلى نتائج كارثية، كما حدث في كارثة مكوك الفضاء </a:t>
            </a:r>
            <a:r>
              <a:rPr lang="en-US" dirty="0"/>
              <a:t>Challenger. </a:t>
            </a:r>
            <a:r>
              <a:rPr lang="ar-SA" dirty="0"/>
              <a:t>هنا، الإطار القيادي يوضح أن </a:t>
            </a:r>
            <a:r>
              <a:rPr lang="ar-SA" b="1" dirty="0"/>
              <a:t>القائد مسؤول عن تمكين الفريق من المشاركة بأمان</a:t>
            </a:r>
            <a:r>
              <a:rPr lang="ar-SA" dirty="0"/>
              <a:t>، وأن سماع جميع الآراء المختلفة هو جزء أساسي من القيادة الفعالة.</a:t>
            </a:r>
          </a:p>
          <a:p>
            <a:pPr algn="r" rtl="1"/>
            <a:r>
              <a:rPr lang="ar-SA" b="1" dirty="0"/>
              <a:t>أسئلة للميسر:</a:t>
            </a:r>
            <a:endParaRPr lang="ar-SA" dirty="0"/>
          </a:p>
          <a:p>
            <a:pPr algn="r" rtl="1"/>
            <a:r>
              <a:rPr lang="ar-SA" dirty="0"/>
              <a:t>لماذا يعتبر خلق الأمان النفسي مسؤولية القائد؟</a:t>
            </a:r>
          </a:p>
          <a:p>
            <a:pPr algn="r" rtl="1"/>
            <a:r>
              <a:rPr lang="ar-SA" dirty="0"/>
              <a:t>كيف يمكن تشجيع الأعضاء على التعبير عن المخاطر دون خوف؟</a:t>
            </a:r>
          </a:p>
          <a:p>
            <a:pPr algn="r" rtl="1"/>
            <a:r>
              <a:rPr lang="ar-SA" dirty="0"/>
              <a:t>ما العواقب المحتملة على القرار إذا تجاهل الفريق هذه الملاحظات؟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9C44F9-E3A4-582A-AC29-927A864059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94140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8C437-55FE-CD53-0CA9-07C44A03B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154AA1-1391-80BC-D46D-281BC1500E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B85D0D-9983-AFE9-CCAB-89CDD7163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dirty="0"/>
              <a:t>B</a:t>
            </a:r>
          </a:p>
          <a:p>
            <a:pPr algn="r" rtl="1"/>
            <a:r>
              <a:rPr lang="ar-SA" dirty="0"/>
              <a:t>فريق جديد يعمل على مشروع، وبدأت تظهر خلافات حادة حول طريقة العمل بعد أسبوعين.</a:t>
            </a:r>
          </a:p>
          <a:p>
            <a:pPr algn="r" rtl="1"/>
            <a:r>
              <a:rPr lang="ar-SA" b="1" dirty="0"/>
              <a:t>الإجابة الأفضل:</a:t>
            </a:r>
            <a:r>
              <a:rPr lang="ar-SA" dirty="0"/>
              <a:t> الفريق يمر بمرحلة طبيعية من تطور الفرق (</a:t>
            </a:r>
            <a:r>
              <a:rPr lang="en-US" dirty="0"/>
              <a:t>Storming).</a:t>
            </a:r>
          </a:p>
          <a:p>
            <a:pPr algn="r" rtl="1"/>
            <a:r>
              <a:rPr lang="ar-SA" b="1" dirty="0"/>
              <a:t>السبب:</a:t>
            </a:r>
            <a:br>
              <a:rPr lang="ar-SA" dirty="0"/>
            </a:br>
            <a:r>
              <a:rPr lang="ar-SA" dirty="0"/>
              <a:t>نموذج </a:t>
            </a:r>
            <a:r>
              <a:rPr lang="en-US" dirty="0"/>
              <a:t>Tuckman </a:t>
            </a:r>
            <a:r>
              <a:rPr lang="ar-SA" dirty="0"/>
              <a:t>يوضح أن كل فريق يمر بمراحل: </a:t>
            </a:r>
            <a:r>
              <a:rPr lang="en-US" dirty="0"/>
              <a:t>Forming → Storming → Norming → Performing. </a:t>
            </a:r>
            <a:r>
              <a:rPr lang="ar-SA" dirty="0"/>
              <a:t>ظهور الخلافات بعد البداية مباشرة </a:t>
            </a:r>
            <a:r>
              <a:rPr lang="ar-SA" b="1" dirty="0"/>
              <a:t>ليس مؤشر فشل الفريق، بل جزء طبيعي من النمو والتكيف</a:t>
            </a:r>
            <a:r>
              <a:rPr lang="ar-SA" dirty="0"/>
              <a:t>. القائد الفعال يعرف كيف يدير المرحلة الصعبة دون القضاء على الديناميكيات الإيجابية، ويحول التوتر إلى فرص لتعزيز التعاون.</a:t>
            </a:r>
          </a:p>
          <a:p>
            <a:pPr algn="r" rtl="1"/>
            <a:r>
              <a:rPr lang="ar-SA" b="1" dirty="0"/>
              <a:t>أسئلة للميسر:</a:t>
            </a:r>
            <a:endParaRPr lang="ar-SA" dirty="0"/>
          </a:p>
          <a:p>
            <a:pPr algn="r" rtl="1"/>
            <a:r>
              <a:rPr lang="ar-SA" dirty="0"/>
              <a:t>كيف يمكنك التعرف على مرحلة </a:t>
            </a:r>
            <a:r>
              <a:rPr lang="en-US" dirty="0"/>
              <a:t>Storming </a:t>
            </a:r>
            <a:r>
              <a:rPr lang="ar-SA" dirty="0"/>
              <a:t>في فريقك؟</a:t>
            </a:r>
          </a:p>
          <a:p>
            <a:pPr algn="r" rtl="1"/>
            <a:r>
              <a:rPr lang="ar-SA" dirty="0"/>
              <a:t>ما الأدوات القيادية التي تساعد الفريق على الانتقال إلى </a:t>
            </a:r>
            <a:r>
              <a:rPr lang="en-US" dirty="0"/>
              <a:t>Norming؟</a:t>
            </a:r>
          </a:p>
          <a:p>
            <a:pPr algn="r" rtl="1"/>
            <a:r>
              <a:rPr lang="ar-SA" dirty="0"/>
              <a:t>كيف يمكن استخدام الخلافات البنّاءة لتعزيز الأداء؟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29C130-8F1E-34DA-7CCD-8869E2DB66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83361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3117C-5D37-1DDF-DD34-5E84A100A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C4BEF0-CD7D-523F-519D-FEC96E2426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BBD10B-DF7C-0A74-BC90-77BBBCC812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dirty="0"/>
              <a:t>B</a:t>
            </a:r>
          </a:p>
          <a:p>
            <a:pPr algn="r" rtl="1"/>
            <a:r>
              <a:rPr lang="ar-SA" dirty="0"/>
              <a:t>فريق يتمتع بخبرات عالية، لكن الاجتماعات بطيئة وغير فعالة، والقرارات تتأخر.</a:t>
            </a:r>
          </a:p>
          <a:p>
            <a:pPr algn="r" rtl="1"/>
            <a:r>
              <a:rPr lang="ar-SA" b="1" dirty="0"/>
              <a:t>الإجابة الأفضل:</a:t>
            </a:r>
            <a:r>
              <a:rPr lang="ar-SA" dirty="0"/>
              <a:t> ضعف تصميم الفريق هو السبب الأساسي.</a:t>
            </a:r>
          </a:p>
          <a:p>
            <a:pPr algn="r" rtl="1"/>
            <a:r>
              <a:rPr lang="ar-SA" b="1" dirty="0"/>
              <a:t>السبب:</a:t>
            </a:r>
            <a:br>
              <a:rPr lang="ar-SA" dirty="0"/>
            </a:br>
            <a:r>
              <a:rPr lang="en-US" dirty="0"/>
              <a:t>Team Architecture </a:t>
            </a:r>
            <a:r>
              <a:rPr lang="ar-SA" dirty="0"/>
              <a:t>يعني </a:t>
            </a:r>
            <a:r>
              <a:rPr lang="ar-SA" b="1" dirty="0"/>
              <a:t>هيكل الفريق، توزيع الأدوار، العمليات، ومسار اتخاذ القرار</a:t>
            </a:r>
            <a:r>
              <a:rPr lang="ar-SA" dirty="0"/>
              <a:t>. حتى إذا كان كل عضو ممتاز، فإن ضعف التنظيم الداخلي يؤدي إلى بطء الاجتماعات وتأخر القرارات. الإطار القيادي هنا يشدد على أن </a:t>
            </a:r>
            <a:r>
              <a:rPr lang="ar-SA" b="1" dirty="0"/>
              <a:t>النجاح لا يعتمد فقط على الأشخاص، بل على تصميم الفريق بطريقة تتيح تحقيق النتائج بكفاءة</a:t>
            </a:r>
            <a:r>
              <a:rPr lang="ar-SA" dirty="0"/>
              <a:t>.</a:t>
            </a:r>
          </a:p>
          <a:p>
            <a:pPr algn="r" rtl="1"/>
            <a:r>
              <a:rPr lang="ar-SA" b="1" dirty="0"/>
              <a:t>أسئلة للميسر:</a:t>
            </a:r>
            <a:endParaRPr lang="ar-SA" dirty="0"/>
          </a:p>
          <a:p>
            <a:pPr algn="r" rtl="1"/>
            <a:r>
              <a:rPr lang="ar-SA" dirty="0"/>
              <a:t>ما العناصر الأساسية لتصميم فريق فعال؟</a:t>
            </a:r>
          </a:p>
          <a:p>
            <a:pPr algn="r" rtl="1"/>
            <a:r>
              <a:rPr lang="ar-SA" dirty="0"/>
              <a:t>كيف يمكن إعادة هيكلة الفريق لزيادة سرعة اتخاذ القرار؟</a:t>
            </a:r>
          </a:p>
          <a:p>
            <a:pPr algn="r" rtl="1"/>
            <a:r>
              <a:rPr lang="ar-SA" dirty="0"/>
              <a:t>كيف يؤثر التصميم السيء على مشاركة الأعضاء وتحفيزهم؟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833FD-03B7-0058-4CA1-5863699BE4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7797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7DEE3-216E-E9D0-2BBA-2AC4DEF26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32195E-45FB-5A2B-B1D2-06DE4AF214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1178A9-EACC-BB64-A8D1-CE043679B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dirty="0"/>
              <a:t>B</a:t>
            </a:r>
          </a:p>
          <a:p>
            <a:pPr algn="r" rtl="1"/>
            <a:r>
              <a:rPr lang="en-US" dirty="0"/>
              <a:t>.</a:t>
            </a:r>
            <a:r>
              <a:rPr lang="ar-SA" dirty="0"/>
              <a:t> في مشروع كبير، الجميع يشارك في العمل، لكن القرارات تتأخر بسبب محاولات متعددة من عدة أشخاص لاتخاذ القرار.</a:t>
            </a:r>
          </a:p>
          <a:p>
            <a:pPr algn="r" rtl="1"/>
            <a:r>
              <a:rPr lang="ar-SA" b="1" dirty="0"/>
              <a:t>الإجابة الأفضل:</a:t>
            </a:r>
            <a:r>
              <a:rPr lang="ar-SA" dirty="0"/>
              <a:t> المسؤوليات غير واضحة.</a:t>
            </a:r>
          </a:p>
          <a:p>
            <a:pPr algn="r" rtl="1"/>
            <a:r>
              <a:rPr lang="ar-SA" b="1" dirty="0"/>
              <a:t>السبب:</a:t>
            </a:r>
            <a:br>
              <a:rPr lang="ar-SA" dirty="0"/>
            </a:br>
            <a:r>
              <a:rPr lang="ar-SA" dirty="0"/>
              <a:t>نموذج </a:t>
            </a:r>
            <a:r>
              <a:rPr lang="en-US" dirty="0"/>
              <a:t>RACI </a:t>
            </a:r>
            <a:r>
              <a:rPr lang="ar-SA" dirty="0"/>
              <a:t>يوضح الفرق بين من </a:t>
            </a:r>
            <a:r>
              <a:rPr lang="ar-SA" b="1" dirty="0"/>
              <a:t>ينفذ العمل، من يتحمل المسؤولية النهائية، من يتم استشارته، ومن يُبلغ</a:t>
            </a:r>
            <a:r>
              <a:rPr lang="ar-SA" dirty="0"/>
              <a:t>. غياب الوضوح يؤدي لتأخير القرار، وزيادة الاجتماعات، وتكرار الجهود. القائد الفعال يستخدم </a:t>
            </a:r>
            <a:r>
              <a:rPr lang="en-US" dirty="0"/>
              <a:t>RACI </a:t>
            </a:r>
            <a:r>
              <a:rPr lang="ar-SA" dirty="0"/>
              <a:t>لضمان أن </a:t>
            </a:r>
            <a:r>
              <a:rPr lang="ar-SA" b="1" dirty="0"/>
              <a:t>كل شخص يعرف دوره بوضوح، وأن السلطة لاتخاذ القرار محددة مسبقًا</a:t>
            </a:r>
            <a:r>
              <a:rPr lang="ar-SA" dirty="0"/>
              <a:t>.</a:t>
            </a:r>
          </a:p>
          <a:p>
            <a:pPr algn="r" rtl="1"/>
            <a:r>
              <a:rPr lang="ar-SA" b="1" dirty="0"/>
              <a:t>أسئلة للميسر:</a:t>
            </a:r>
            <a:endParaRPr lang="ar-SA" dirty="0"/>
          </a:p>
          <a:p>
            <a:pPr algn="r" rtl="1"/>
            <a:r>
              <a:rPr lang="ar-SA" dirty="0"/>
              <a:t>كيف يمكن تطبيق </a:t>
            </a:r>
            <a:r>
              <a:rPr lang="en-US" dirty="0"/>
              <a:t>RACI </a:t>
            </a:r>
            <a:r>
              <a:rPr lang="ar-SA" dirty="0"/>
              <a:t>عمليًا في مشروعكم الحالي؟</a:t>
            </a:r>
          </a:p>
          <a:p>
            <a:pPr algn="r" rtl="1"/>
            <a:r>
              <a:rPr lang="ar-SA" dirty="0"/>
              <a:t>ما الفروق بين المسؤول عن التنفيذ والمسؤول عن القرار؟</a:t>
            </a:r>
          </a:p>
          <a:p>
            <a:pPr algn="r" rtl="1"/>
            <a:r>
              <a:rPr lang="ar-SA" dirty="0"/>
              <a:t>ماذا يحدث عندما يشارك الجميع في اتخاذ القرار؟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FD8A27-7A18-822F-5270-C776E2DBEC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97982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D3412-84F3-85A9-8F58-E7663F5A1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B679C4-F0F0-3931-3ABB-707D1F52AA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82C68B-4B1F-1D4C-B47D-8C8B706C8C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dirty="0"/>
              <a:t>B</a:t>
            </a:r>
          </a:p>
          <a:p>
            <a:pPr algn="r" rtl="1"/>
            <a:r>
              <a:rPr lang="ar-SA" dirty="0"/>
              <a:t>فريق يعمل على 12 مبادرة في نفس الوقت، وكلها مهمة.</a:t>
            </a:r>
          </a:p>
          <a:p>
            <a:pPr algn="r" rtl="1"/>
            <a:r>
              <a:rPr lang="ar-SA" b="1" dirty="0"/>
              <a:t>الإجابة الأفضل:</a:t>
            </a:r>
            <a:r>
              <a:rPr lang="ar-SA" dirty="0"/>
              <a:t> تحديد عدد محدود من الأولويات الاستراتيجية.</a:t>
            </a:r>
          </a:p>
          <a:p>
            <a:pPr algn="r" rtl="1"/>
            <a:r>
              <a:rPr lang="ar-SA" b="1" dirty="0"/>
              <a:t>السبب:</a:t>
            </a:r>
            <a:br>
              <a:rPr lang="ar-SA" dirty="0"/>
            </a:br>
            <a:r>
              <a:rPr lang="ar-SA" dirty="0"/>
              <a:t>كما أشار </a:t>
            </a:r>
            <a:r>
              <a:rPr lang="en-US" b="1" dirty="0"/>
              <a:t>Peter Drucker</a:t>
            </a:r>
            <a:r>
              <a:rPr lang="en-US" dirty="0"/>
              <a:t>، </a:t>
            </a:r>
            <a:r>
              <a:rPr lang="ar-SA" dirty="0"/>
              <a:t>التركيز على القليل المهم هو مفتاح الفعالية. محاولة تنفيذ كل شيء دفعة واحدة تؤدي للفوضى والإرهاق. القائد الفعال يعرف </a:t>
            </a:r>
            <a:r>
              <a:rPr lang="ar-SA" b="1" dirty="0"/>
              <a:t>كيفية تحديد أولويات استراتيجية واضحة، وإلغاء أو تأجيل المبادرات الأقل أهمية</a:t>
            </a:r>
            <a:r>
              <a:rPr lang="ar-SA" dirty="0"/>
              <a:t>. هذه المهارة ضرورية لتحويل الجهد إلى نتائج ملموسة.</a:t>
            </a:r>
          </a:p>
          <a:p>
            <a:pPr algn="r" rtl="1"/>
            <a:r>
              <a:rPr lang="ar-SA" b="1" dirty="0"/>
              <a:t>أسئلة للميسر:</a:t>
            </a:r>
            <a:endParaRPr lang="ar-SA" dirty="0"/>
          </a:p>
          <a:p>
            <a:pPr algn="r" rtl="1"/>
            <a:r>
              <a:rPr lang="ar-SA" dirty="0"/>
              <a:t>لماذا يصعب على الفرق تحديد الأولويات الحقيقية؟</a:t>
            </a:r>
          </a:p>
          <a:p>
            <a:pPr algn="r" rtl="1"/>
            <a:r>
              <a:rPr lang="ar-SA" dirty="0"/>
              <a:t>ما المخاطر عند محاولة تنفيذ كل المبادرات في وقت واحد؟</a:t>
            </a:r>
          </a:p>
          <a:p>
            <a:pPr algn="r" rtl="1"/>
            <a:r>
              <a:rPr lang="ar-SA" dirty="0"/>
              <a:t>كيف يمكن تطبيق قاعدة "3 أولويات فقط" بشكل عملي؟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55D36-A951-7BB8-D1CD-E4D9131410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08533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C356C-E5C6-FCA3-C87F-0E35AEFFD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648815-15BC-17E6-4D8D-9D94D8D4BF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12684C-8091-7ADA-8FE8-CF64AA54A4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dirty="0"/>
              <a:t>C</a:t>
            </a:r>
          </a:p>
          <a:p>
            <a:pPr algn="r" rtl="1"/>
            <a:r>
              <a:rPr lang="ar-SA" dirty="0"/>
              <a:t>اجتماع يستمر ساعتين ولا يتم اتخاذ أي قرار.</a:t>
            </a:r>
          </a:p>
          <a:p>
            <a:pPr algn="r" rtl="1"/>
            <a:r>
              <a:rPr lang="ar-SA" b="1" dirty="0"/>
              <a:t>الإجابة الأفضل:</a:t>
            </a:r>
            <a:r>
              <a:rPr lang="ar-SA" dirty="0"/>
              <a:t> تحديد صاحب القرار قبل الاجتماع.</a:t>
            </a:r>
          </a:p>
          <a:p>
            <a:pPr algn="r" rtl="1"/>
            <a:r>
              <a:rPr lang="ar-SA" b="1" dirty="0"/>
              <a:t>السبب:</a:t>
            </a:r>
            <a:br>
              <a:rPr lang="ar-SA" dirty="0"/>
            </a:br>
            <a:r>
              <a:rPr lang="ar-SA" dirty="0"/>
              <a:t>وضوح المسؤولية النهائية (</a:t>
            </a:r>
            <a:r>
              <a:rPr lang="en-US" dirty="0"/>
              <a:t>Accountable) </a:t>
            </a:r>
            <a:r>
              <a:rPr lang="ar-SA" b="1" dirty="0"/>
              <a:t>يُسرّع اتخاذ القرار ويمنع الاجتماعات الطويلة غير المثمرة</a:t>
            </a:r>
            <a:r>
              <a:rPr lang="ar-SA" dirty="0"/>
              <a:t>. الاجتماعات بدون تحديد من له القرار تؤدي لتشتت النقاش وفقدان الوقت. القائد الفعال يضمن أن </a:t>
            </a:r>
            <a:r>
              <a:rPr lang="ar-SA" b="1" dirty="0"/>
              <a:t>كل قرار له صاحب محدد، وأن المناقشات الجانبية تُدار أو تُحول إلى خطوات متابعة</a:t>
            </a:r>
            <a:r>
              <a:rPr lang="ar-SA" dirty="0"/>
              <a:t>.</a:t>
            </a:r>
          </a:p>
          <a:p>
            <a:pPr algn="r" rtl="1"/>
            <a:r>
              <a:rPr lang="ar-SA" b="1" dirty="0"/>
              <a:t>أسئلة للميسر:</a:t>
            </a:r>
            <a:endParaRPr lang="ar-SA" dirty="0"/>
          </a:p>
          <a:p>
            <a:pPr algn="r" rtl="1"/>
            <a:r>
              <a:rPr lang="ar-SA" dirty="0"/>
              <a:t>كيف تحدد صاحب القرار قبل الاجتماع؟</a:t>
            </a:r>
          </a:p>
          <a:p>
            <a:pPr algn="r" rtl="1"/>
            <a:r>
              <a:rPr lang="ar-SA" dirty="0"/>
              <a:t>ما الأدوات لتجنب النقاشات الجانبية؟</a:t>
            </a:r>
          </a:p>
          <a:p>
            <a:pPr algn="r" rtl="1"/>
            <a:r>
              <a:rPr lang="ar-SA" dirty="0"/>
              <a:t>كيف تحافظ على تركيز الفريق على اتخاذ القرارات المهمة؟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4C724-D320-FC45-22EB-257E651AAF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81075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14BE8-577D-B0C5-C0E9-4FB842A00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88D143-513C-2B1E-39BA-B030D4C780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19BAA0-43E4-A3C1-7C0F-456D4B279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buNone/>
            </a:pPr>
            <a:r>
              <a:rPr lang="ar-SA" dirty="0"/>
              <a:t>قبل أن ننهي اليوم…</a:t>
            </a:r>
            <a:br>
              <a:rPr lang="ar-SA" dirty="0"/>
            </a:br>
            <a:r>
              <a:rPr lang="ar-SA" dirty="0"/>
              <a:t>دعونا نرجع خطوة للخلف وننظر للصورة الكبيرة.</a:t>
            </a:r>
          </a:p>
          <a:p>
            <a:pPr algn="r" rtl="1">
              <a:buNone/>
            </a:pPr>
            <a:r>
              <a:rPr lang="ar-SA" dirty="0"/>
              <a:t>اليوم بدأنا بسؤال بسيط:</a:t>
            </a:r>
          </a:p>
          <a:p>
            <a:pPr algn="r" rtl="1">
              <a:buNone/>
            </a:pPr>
            <a:r>
              <a:rPr lang="ar-SA" b="1" dirty="0"/>
              <a:t>لماذا تفشل بعض الفرق رغم أن أفرادها أكفاء؟</a:t>
            </a:r>
            <a:endParaRPr lang="ar-SA" dirty="0"/>
          </a:p>
          <a:p>
            <a:pPr algn="r" rtl="1">
              <a:buNone/>
            </a:pPr>
            <a:r>
              <a:rPr lang="ar-SA" dirty="0"/>
              <a:t>وخلال اليوم اكتشفنا عدة أسباب.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7CA5C7-A684-0FE0-DCC4-F11BCF5D51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46066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6C775-392A-3314-17A2-EFA2A67B2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749927-F17C-0594-F538-2B22570BC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20F4AF-15F4-7DE3-6403-76723D2671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التلخيص</a:t>
            </a:r>
          </a:p>
          <a:p>
            <a:pPr algn="r" rtl="1"/>
            <a:r>
              <a:rPr lang="ar-SA" b="1" dirty="0"/>
              <a:t>1 — ديناميكيات الفرق</a:t>
            </a:r>
          </a:p>
          <a:p>
            <a:pPr algn="r" rtl="1"/>
            <a:r>
              <a:rPr lang="ar-SA" dirty="0"/>
              <a:t>تعلمنا أن الفرق تمر بمراحل طبيعية كما شرح</a:t>
            </a:r>
            <a:br>
              <a:rPr lang="ar-SA" dirty="0"/>
            </a:br>
            <a:r>
              <a:rPr lang="en-US" dirty="0"/>
              <a:t>Bruce Tuckman:</a:t>
            </a:r>
          </a:p>
          <a:p>
            <a:pPr algn="r" rtl="1"/>
            <a:r>
              <a:rPr lang="en-US" dirty="0"/>
              <a:t>Forming</a:t>
            </a:r>
            <a:br>
              <a:rPr lang="en-US" dirty="0"/>
            </a:br>
            <a:r>
              <a:rPr lang="en-US" dirty="0"/>
              <a:t>Storming</a:t>
            </a:r>
            <a:br>
              <a:rPr lang="en-US" dirty="0"/>
            </a:br>
            <a:r>
              <a:rPr lang="en-US" dirty="0"/>
              <a:t>Norming</a:t>
            </a:r>
            <a:br>
              <a:rPr lang="en-US" dirty="0"/>
            </a:br>
            <a:r>
              <a:rPr lang="en-US" dirty="0"/>
              <a:t>Performing</a:t>
            </a:r>
          </a:p>
          <a:p>
            <a:pPr algn="r" rtl="1"/>
            <a:r>
              <a:rPr lang="ar-SA" dirty="0"/>
              <a:t>والاختلاف داخل الفريق ليس مشكلة…</a:t>
            </a:r>
            <a:br>
              <a:rPr lang="ar-SA" dirty="0"/>
            </a:br>
            <a:r>
              <a:rPr lang="ar-SA" dirty="0"/>
              <a:t>بل مرحلة طبيعية من التطور.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2 — تصميم الفريق</a:t>
            </a:r>
          </a:p>
          <a:p>
            <a:pPr algn="r" rtl="1"/>
            <a:r>
              <a:rPr lang="ar-SA" dirty="0"/>
              <a:t>ثم رأينا أن الفرق عالية الأداء لا تظهر بالصدفة.</a:t>
            </a:r>
          </a:p>
          <a:p>
            <a:pPr algn="r" rtl="1"/>
            <a:r>
              <a:rPr lang="ar-SA" dirty="0"/>
              <a:t>بل نتيجة </a:t>
            </a:r>
            <a:r>
              <a:rPr lang="ar-SA" b="1" dirty="0"/>
              <a:t>تصميم واضح للفريق</a:t>
            </a:r>
            <a:r>
              <a:rPr lang="ar-SA" dirty="0"/>
              <a:t>:</a:t>
            </a:r>
          </a:p>
          <a:p>
            <a:pPr algn="r" rtl="1"/>
            <a:r>
              <a:rPr lang="ar-SA" dirty="0"/>
              <a:t>هدف واضح</a:t>
            </a:r>
            <a:br>
              <a:rPr lang="ar-SA" dirty="0"/>
            </a:br>
            <a:r>
              <a:rPr lang="ar-SA" dirty="0"/>
              <a:t>أدوار واضحة</a:t>
            </a:r>
            <a:br>
              <a:rPr lang="ar-SA" dirty="0"/>
            </a:br>
            <a:r>
              <a:rPr lang="ar-SA" dirty="0"/>
              <a:t>طريقة عمل واضحة.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3 — وضوح المسؤوليات</a:t>
            </a:r>
          </a:p>
          <a:p>
            <a:pPr algn="r" rtl="1"/>
            <a:r>
              <a:rPr lang="ar-SA" dirty="0"/>
              <a:t>ناقشنا أيضاً كيف أن كثيراً من المشاكل القيادية تحدث لأن:</a:t>
            </a:r>
          </a:p>
          <a:p>
            <a:pPr algn="r" rtl="1"/>
            <a:r>
              <a:rPr lang="ar-SA" dirty="0"/>
              <a:t>الجميع يشارك…</a:t>
            </a:r>
            <a:br>
              <a:rPr lang="ar-SA" dirty="0"/>
            </a:br>
            <a:r>
              <a:rPr lang="ar-SA" dirty="0"/>
              <a:t>لكن لا أحد يعرف من يملك القرار.</a:t>
            </a:r>
          </a:p>
          <a:p>
            <a:pPr algn="r" rtl="1"/>
            <a:r>
              <a:rPr lang="ar-SA" dirty="0"/>
              <a:t>ولهذا استخدمنا نموذج </a:t>
            </a:r>
            <a:r>
              <a:rPr lang="en-US" b="1" dirty="0"/>
              <a:t>RACI</a:t>
            </a:r>
            <a:r>
              <a:rPr lang="en-US" dirty="0"/>
              <a:t>.</a:t>
            </a:r>
          </a:p>
          <a:p>
            <a:pPr algn="r" rtl="1"/>
            <a:br>
              <a:rPr lang="en-US" dirty="0"/>
            </a:br>
            <a:endParaRPr lang="en-US" dirty="0"/>
          </a:p>
          <a:p>
            <a:pPr algn="r" rtl="1"/>
            <a:r>
              <a:rPr lang="en-US" b="1" dirty="0"/>
              <a:t>4 — </a:t>
            </a:r>
            <a:r>
              <a:rPr lang="ar-SA" b="1" dirty="0"/>
              <a:t>تحديد الأولويات</a:t>
            </a:r>
          </a:p>
          <a:p>
            <a:pPr algn="r" rtl="1"/>
            <a:r>
              <a:rPr lang="ar-SA" dirty="0"/>
              <a:t>ثم واجهنا مشكلة أخرى شائعة:</a:t>
            </a:r>
          </a:p>
          <a:p>
            <a:pPr algn="r" rtl="1"/>
            <a:r>
              <a:rPr lang="ar-SA" dirty="0"/>
              <a:t>كثرة المبادرات.</a:t>
            </a:r>
          </a:p>
          <a:p>
            <a:pPr algn="r" rtl="1"/>
            <a:r>
              <a:rPr lang="ar-SA" dirty="0"/>
              <a:t>وتعلمنا من أفكار</a:t>
            </a:r>
            <a:br>
              <a:rPr lang="ar-SA" dirty="0"/>
            </a:br>
            <a:r>
              <a:rPr lang="en-US" dirty="0"/>
              <a:t>Peter Drucker</a:t>
            </a:r>
          </a:p>
          <a:p>
            <a:pPr algn="r" rtl="1"/>
            <a:r>
              <a:rPr lang="ar-SA" dirty="0"/>
              <a:t>أن الفرق الفعالة لا تعمل على كل شيء…</a:t>
            </a:r>
            <a:br>
              <a:rPr lang="ar-SA" dirty="0"/>
            </a:br>
            <a:r>
              <a:rPr lang="ar-SA" dirty="0"/>
              <a:t>بل تركز على </a:t>
            </a:r>
            <a:r>
              <a:rPr lang="ar-SA" b="1" dirty="0"/>
              <a:t>عدد محدود من الأولويات</a:t>
            </a:r>
            <a:r>
              <a:rPr lang="ar-SA" dirty="0"/>
              <a:t>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5 — الاجتماعات والتنفيذ</a:t>
            </a:r>
          </a:p>
          <a:p>
            <a:pPr algn="r" rtl="1"/>
            <a:r>
              <a:rPr lang="ar-SA" dirty="0"/>
              <a:t>وأخيراً رأينا أن الاجتماعات ليست مجرد نقاشات…</a:t>
            </a:r>
          </a:p>
          <a:p>
            <a:pPr algn="r" rtl="1"/>
            <a:r>
              <a:rPr lang="ar-SA" dirty="0"/>
              <a:t>بل يجب أن تكون:</a:t>
            </a:r>
          </a:p>
          <a:p>
            <a:pPr algn="r" rtl="1"/>
            <a:r>
              <a:rPr lang="ar-SA" dirty="0"/>
              <a:t>واضحة الهدف</a:t>
            </a:r>
            <a:br>
              <a:rPr lang="ar-SA" dirty="0"/>
            </a:br>
            <a:r>
              <a:rPr lang="ar-SA" dirty="0"/>
              <a:t>واضحة القرار</a:t>
            </a:r>
            <a:br>
              <a:rPr lang="ar-SA" dirty="0"/>
            </a:br>
            <a:r>
              <a:rPr lang="ar-SA" dirty="0"/>
              <a:t>واضحة المسؤولية.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71F82-69C7-68BB-CD12-8F21EAA3B1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55007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996CA-1AA5-359F-EE65-767F9F875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4F5EDF-F83B-A4AB-D219-5C151560C8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87123A-FE7D-4FAE-21EA-C6675C22A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السؤال الأخير</a:t>
            </a:r>
          </a:p>
          <a:p>
            <a:pPr algn="r" rtl="1"/>
            <a:r>
              <a:rPr lang="ar-SA" dirty="0"/>
              <a:t>اسألهم:</a:t>
            </a:r>
          </a:p>
          <a:p>
            <a:pPr algn="r" rtl="1"/>
            <a:r>
              <a:rPr lang="ar-SA" dirty="0"/>
              <a:t>إذا عدتم إلى فرقكم غداً…</a:t>
            </a:r>
            <a:br>
              <a:rPr lang="ar-SA" dirty="0"/>
            </a:br>
            <a:r>
              <a:rPr lang="ar-SA" dirty="0"/>
              <a:t>ما الشيء الواحد الذي ستغيرونه فوراً؟</a:t>
            </a:r>
          </a:p>
          <a:p>
            <a:pPr algn="r" rtl="1"/>
            <a:r>
              <a:rPr lang="ar-SA" dirty="0"/>
              <a:t>توقف.</a:t>
            </a:r>
          </a:p>
          <a:p>
            <a:pPr algn="r" rtl="1"/>
            <a:r>
              <a:rPr lang="ar-SA" dirty="0"/>
              <a:t>دعهم يفكرون.</a:t>
            </a:r>
          </a:p>
          <a:p>
            <a:pPr algn="r" rtl="1"/>
            <a:r>
              <a:rPr lang="ar-SA" dirty="0"/>
              <a:t>ثم اطلب من </a:t>
            </a:r>
            <a:r>
              <a:rPr lang="ar-SA" b="1" dirty="0"/>
              <a:t>2 أو 3 مشاركين</a:t>
            </a:r>
            <a:r>
              <a:rPr lang="ar-SA" dirty="0"/>
              <a:t> مشاركة إجابتهم.</a:t>
            </a:r>
          </a:p>
          <a:p>
            <a:pPr algn="r" rtl="1"/>
            <a:br>
              <a:rPr lang="ar-SA" dirty="0"/>
            </a:br>
            <a:endParaRPr lang="ar-SA" dirty="0"/>
          </a:p>
          <a:p>
            <a:pPr algn="r" rtl="1"/>
            <a:r>
              <a:rPr lang="ar-SA" b="1" dirty="0"/>
              <a:t>الجملة الختامية</a:t>
            </a:r>
          </a:p>
          <a:p>
            <a:pPr algn="r" rtl="1"/>
            <a:r>
              <a:rPr lang="ar-SA" dirty="0"/>
              <a:t>اليوم تحدثنا عن </a:t>
            </a:r>
            <a:r>
              <a:rPr lang="ar-SA" b="1" dirty="0"/>
              <a:t>تصميم الفريق</a:t>
            </a:r>
            <a:r>
              <a:rPr lang="ar-SA" dirty="0"/>
              <a:t>.</a:t>
            </a:r>
            <a:br>
              <a:rPr lang="ar-SA" dirty="0"/>
            </a:br>
            <a:r>
              <a:rPr lang="ar-SA" dirty="0"/>
              <a:t>وغداً سننتقل إلى موضوع آخر مهم:</a:t>
            </a:r>
          </a:p>
          <a:p>
            <a:pPr algn="r" rtl="1"/>
            <a:r>
              <a:rPr lang="ar-SA" dirty="0"/>
              <a:t>كيف يقود القائد </a:t>
            </a:r>
            <a:r>
              <a:rPr lang="ar-SA" b="1" dirty="0"/>
              <a:t>الأداء والنتائج داخل الفريق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شكراً لكم… وأتطلع لمواصلة الرحلة معكم غداً.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6D9AFF-AD90-84C9-476D-7EAB21E36B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93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شريحة عنوان"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90163695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عنوان ومحتوى"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80543551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فاصل ١"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92A512AA-38D5-F2C1-F1B1-5BDFE04963C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6092" y="6256896"/>
            <a:ext cx="1367822" cy="3792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07523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47354821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8CBA3C44-0167-FF77-E70E-1052278657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7233" y="6161196"/>
            <a:ext cx="1413164" cy="3918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629759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31866112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8"/>
    </p:custDataLst>
    <p:extLst>
      <p:ext uri="{BB962C8B-B14F-4D97-AF65-F5344CB8AC3E}">
        <p14:creationId xmlns:p14="http://schemas.microsoft.com/office/powerpoint/2010/main" val="404365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7" r:id="rId4"/>
    <p:sldLayoutId id="2147483668" r:id="rId5"/>
    <p:sldLayoutId id="2147483669" r:id="rId6"/>
  </p:sldLayoutIdLst>
  <p:transition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0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9.sv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17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image" Target="../media/image18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image" Target="../media/image24.sv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6" Type="http://schemas.openxmlformats.org/officeDocument/2006/relationships/image" Target="../media/image25.sv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6" Type="http://schemas.openxmlformats.org/officeDocument/2006/relationships/image" Target="../media/image26.sv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6" Type="http://schemas.openxmlformats.org/officeDocument/2006/relationships/image" Target="../media/image27.sv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6" Type="http://schemas.openxmlformats.org/officeDocument/2006/relationships/image" Target="../media/image28.sv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6" Type="http://schemas.openxmlformats.org/officeDocument/2006/relationships/image" Target="../media/image29.sv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6" Type="http://schemas.openxmlformats.org/officeDocument/2006/relationships/image" Target="../media/image9.sv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6" Type="http://schemas.openxmlformats.org/officeDocument/2006/relationships/image" Target="../media/image30.sv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6" Type="http://schemas.openxmlformats.org/officeDocument/2006/relationships/image" Target="../media/image31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6" Type="http://schemas.openxmlformats.org/officeDocument/2006/relationships/image" Target="../media/image33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6" Type="http://schemas.openxmlformats.org/officeDocument/2006/relationships/image" Target="../media/image34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6" Type="http://schemas.openxmlformats.org/officeDocument/2006/relationships/image" Target="../media/image34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3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6" Type="http://schemas.openxmlformats.org/officeDocument/2006/relationships/image" Target="../media/image36.sv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6" Type="http://schemas.openxmlformats.org/officeDocument/2006/relationships/image" Target="../media/image37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Relationship Id="rId6" Type="http://schemas.openxmlformats.org/officeDocument/2006/relationships/image" Target="../media/image38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3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4.xml"/><Relationship Id="rId6" Type="http://schemas.openxmlformats.org/officeDocument/2006/relationships/image" Target="../media/image40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5.xml"/><Relationship Id="rId6" Type="http://schemas.openxmlformats.org/officeDocument/2006/relationships/image" Target="../media/image39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6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7.xml"/><Relationship Id="rId6" Type="http://schemas.openxmlformats.org/officeDocument/2006/relationships/image" Target="../media/image42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8.xml"/><Relationship Id="rId6" Type="http://schemas.openxmlformats.org/officeDocument/2006/relationships/image" Target="../media/image43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9.xml"/><Relationship Id="rId6" Type="http://schemas.openxmlformats.org/officeDocument/2006/relationships/image" Target="../media/image45.jp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0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1.xml"/><Relationship Id="rId6" Type="http://schemas.openxmlformats.org/officeDocument/2006/relationships/image" Target="../media/image46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2.xml"/><Relationship Id="rId6" Type="http://schemas.openxmlformats.org/officeDocument/2006/relationships/image" Target="../media/image31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3.xml"/><Relationship Id="rId6" Type="http://schemas.openxmlformats.org/officeDocument/2006/relationships/image" Target="../media/image47.sv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Relationship Id="rId6" Type="http://schemas.openxmlformats.org/officeDocument/2006/relationships/image" Target="../media/image48.sv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3.xml"/><Relationship Id="rId4" Type="http://schemas.openxmlformats.org/officeDocument/2006/relationships/image" Target="../media/image49.sv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notesSlide" Target="../notesSlides/notesSlide62.xml"/><Relationship Id="rId7" Type="http://schemas.openxmlformats.org/officeDocument/2006/relationships/image" Target="../media/image10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4.xml"/><Relationship Id="rId6" Type="http://schemas.openxmlformats.org/officeDocument/2006/relationships/image" Target="../media/image9.sv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5.xml"/><Relationship Id="rId4" Type="http://schemas.openxmlformats.org/officeDocument/2006/relationships/image" Target="../media/image50.sv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A020DE5-B9CF-4EF6-AA07-52E393DEF148}"/>
              </a:ext>
            </a:extLst>
          </p:cNvPr>
          <p:cNvSpPr txBox="1"/>
          <p:nvPr/>
        </p:nvSpPr>
        <p:spPr>
          <a:xfrm>
            <a:off x="2743644" y="2527923"/>
            <a:ext cx="8693341" cy="2272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8500"/>
              </a:lnSpc>
            </a:pPr>
            <a:r>
              <a:rPr lang="ar-EG" sz="4000" cap="all" dirty="0">
                <a:solidFill>
                  <a:srgbClr val="DD7C2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برنامج</a:t>
            </a:r>
            <a:endParaRPr lang="en-US" sz="7200" cap="all" dirty="0">
              <a:solidFill>
                <a:srgbClr val="DD7C2F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algn="r">
              <a:lnSpc>
                <a:spcPts val="8500"/>
              </a:lnSpc>
            </a:pPr>
            <a:r>
              <a:rPr lang="ar-EG" sz="7200" cap="all" dirty="0">
                <a:solidFill>
                  <a:schemeClr val="bg1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بناء الفرق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389B00-AD41-20F3-E7D7-75560B23466B}"/>
              </a:ext>
            </a:extLst>
          </p:cNvPr>
          <p:cNvSpPr txBox="1"/>
          <p:nvPr/>
        </p:nvSpPr>
        <p:spPr>
          <a:xfrm>
            <a:off x="591812" y="6205706"/>
            <a:ext cx="196681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1500" cap="all" dirty="0">
                <a:solidFill>
                  <a:prstClr val="white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برنامج </a:t>
            </a:r>
            <a:r>
              <a:rPr lang="ar-EG" sz="1500" cap="all" dirty="0">
                <a:solidFill>
                  <a:prstClr val="white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بناء الفرق</a:t>
            </a:r>
            <a:endParaRPr lang="ar-SA" sz="1500" cap="all" dirty="0">
              <a:solidFill>
                <a:prstClr val="white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D8150F1-EB35-FF69-1C20-736BC2F55332}"/>
              </a:ext>
            </a:extLst>
          </p:cNvPr>
          <p:cNvGrpSpPr/>
          <p:nvPr/>
        </p:nvGrpSpPr>
        <p:grpSpPr>
          <a:xfrm>
            <a:off x="8949267" y="5339851"/>
            <a:ext cx="2365798" cy="466631"/>
            <a:chOff x="8853172" y="5522731"/>
            <a:chExt cx="2365798" cy="466631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CF2471E7-1C13-A907-30C0-B4ED59FE1788}"/>
                </a:ext>
              </a:extLst>
            </p:cNvPr>
            <p:cNvSpPr/>
            <p:nvPr/>
          </p:nvSpPr>
          <p:spPr>
            <a:xfrm>
              <a:off x="8853172" y="5522731"/>
              <a:ext cx="2365798" cy="466631"/>
            </a:xfrm>
            <a:prstGeom prst="roundRect">
              <a:avLst>
                <a:gd name="adj" fmla="val 50000"/>
              </a:avLst>
            </a:prstGeom>
            <a:solidFill>
              <a:srgbClr val="396D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FBD7D54-4DE3-E323-9CBC-228D02B3C281}"/>
                </a:ext>
              </a:extLst>
            </p:cNvPr>
            <p:cNvSpPr txBox="1"/>
            <p:nvPr/>
          </p:nvSpPr>
          <p:spPr>
            <a:xfrm>
              <a:off x="9382124" y="5559181"/>
              <a:ext cx="16935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EG" dirty="0">
                  <a:solidFill>
                    <a:schemeClr val="bg1"/>
                  </a:solidFill>
                  <a:latin typeface="SST Arabic" panose="020B0504030504020204" pitchFamily="34" charset="-78"/>
                  <a:cs typeface="SST Arabic" panose="020B0504030504020204" pitchFamily="34" charset="-78"/>
                </a:rPr>
                <a:t>اليوم الأول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5308530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F12BD-9149-A017-67FF-BA75B0EA8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63E73-F983-47D0-B7D5-94FDCBF4525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905501" y="2736509"/>
            <a:ext cx="5122333" cy="858837"/>
          </a:xfrm>
          <a:prstGeom prst="rect">
            <a:avLst/>
          </a:prstGeom>
        </p:spPr>
        <p:txBody>
          <a:bodyPr/>
          <a:lstStyle/>
          <a:p>
            <a:r>
              <a:rPr lang="ar-EG" sz="5400" cap="all" dirty="0">
                <a:solidFill>
                  <a:schemeClr val="bg1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أهــلا وسهــلا بكــم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E2D1F8-0116-69CF-2B7D-3BC9A46A437D}"/>
              </a:ext>
            </a:extLst>
          </p:cNvPr>
          <p:cNvSpPr txBox="1">
            <a:spLocks/>
          </p:cNvSpPr>
          <p:nvPr/>
        </p:nvSpPr>
        <p:spPr>
          <a:xfrm>
            <a:off x="5604934" y="3775143"/>
            <a:ext cx="5723466" cy="919162"/>
          </a:xfrm>
          <a:prstGeom prst="rect">
            <a:avLst/>
          </a:prstGeom>
        </p:spPr>
        <p:txBody>
          <a:bodyPr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ar-EG" sz="3600" dirty="0">
                <a:solidFill>
                  <a:srgbClr val="DD7C2F"/>
                </a:solidFill>
                <a:latin typeface="SST Arabic Light" panose="020B0304030504020204" pitchFamily="34" charset="-78"/>
                <a:ea typeface="+mj-ea"/>
                <a:cs typeface="SST Arabic Light" panose="020B0304030504020204" pitchFamily="34" charset="-78"/>
              </a:rPr>
              <a:t>في برنامج بناء الفرق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099500-7A9A-F791-6C1C-D7639FAF308E}"/>
              </a:ext>
            </a:extLst>
          </p:cNvPr>
          <p:cNvSpPr txBox="1"/>
          <p:nvPr/>
        </p:nvSpPr>
        <p:spPr>
          <a:xfrm>
            <a:off x="445675" y="6313655"/>
            <a:ext cx="21362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1600" cap="all" dirty="0">
                <a:solidFill>
                  <a:prstClr val="white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برنامج </a:t>
            </a:r>
            <a:r>
              <a:rPr lang="ar-EG" sz="1600" cap="all" dirty="0">
                <a:solidFill>
                  <a:prstClr val="white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بناء الفرق</a:t>
            </a:r>
            <a:endParaRPr lang="ar-SA" sz="1600" cap="all" dirty="0">
              <a:solidFill>
                <a:prstClr val="white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64010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51A3C032-E19E-5171-F24D-4E59E2C45FEF}"/>
              </a:ext>
            </a:extLst>
          </p:cNvPr>
          <p:cNvSpPr txBox="1"/>
          <p:nvPr/>
        </p:nvSpPr>
        <p:spPr>
          <a:xfrm>
            <a:off x="4315725" y="1326123"/>
            <a:ext cx="6835253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جدول اليوم الأول (8 ساعات مع استراحة الصلاة)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BF425697-4A03-1FD3-9D68-D85CF0B9FE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211" name="Group 210">
            <a:extLst>
              <a:ext uri="{FF2B5EF4-FFF2-40B4-BE49-F238E27FC236}">
                <a16:creationId xmlns:a16="http://schemas.microsoft.com/office/drawing/2014/main" id="{15DB45E7-832C-6B86-7F3B-CEC025CE123A}"/>
              </a:ext>
            </a:extLst>
          </p:cNvPr>
          <p:cNvGrpSpPr/>
          <p:nvPr/>
        </p:nvGrpSpPr>
        <p:grpSpPr>
          <a:xfrm>
            <a:off x="795557" y="2069796"/>
            <a:ext cx="10600887" cy="4127763"/>
            <a:chOff x="694526" y="2062112"/>
            <a:chExt cx="10600887" cy="4127763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D7E4D3A-5942-9073-5D03-E419A4A3498D}"/>
                </a:ext>
              </a:extLst>
            </p:cNvPr>
            <p:cNvSpPr/>
            <p:nvPr/>
          </p:nvSpPr>
          <p:spPr>
            <a:xfrm>
              <a:off x="6104726" y="2062112"/>
              <a:ext cx="1870874" cy="444441"/>
            </a:xfrm>
            <a:prstGeom prst="roundRect">
              <a:avLst/>
            </a:prstGeom>
            <a:solidFill>
              <a:srgbClr val="D983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77CD3EA4-7212-FBE8-AD3B-E1F6E3790795}"/>
                </a:ext>
              </a:extLst>
            </p:cNvPr>
            <p:cNvSpPr/>
            <p:nvPr/>
          </p:nvSpPr>
          <p:spPr>
            <a:xfrm>
              <a:off x="7995953" y="2062112"/>
              <a:ext cx="3299460" cy="444441"/>
            </a:xfrm>
            <a:prstGeom prst="roundRect">
              <a:avLst/>
            </a:prstGeom>
            <a:solidFill>
              <a:srgbClr val="D983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6A4D6E34-356A-E1A9-9AF2-6FE1B2334253}"/>
                </a:ext>
              </a:extLst>
            </p:cNvPr>
            <p:cNvSpPr txBox="1"/>
            <p:nvPr/>
          </p:nvSpPr>
          <p:spPr>
            <a:xfrm>
              <a:off x="6253692" y="2125564"/>
              <a:ext cx="1570038" cy="317535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defTabSz="773128" rtl="1">
                <a:defRPr/>
              </a:pPr>
              <a:r>
                <a:rPr lang="ar-SA" sz="2000" dirty="0">
                  <a:solidFill>
                    <a:schemeClr val="bg1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الوقت</a:t>
              </a:r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A5B079E5-F949-C4CE-91CA-DD7C0B6251DA}"/>
                </a:ext>
              </a:extLst>
            </p:cNvPr>
            <p:cNvSpPr txBox="1"/>
            <p:nvPr/>
          </p:nvSpPr>
          <p:spPr>
            <a:xfrm>
              <a:off x="7948567" y="2125564"/>
              <a:ext cx="3210499" cy="317535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SA" sz="2000" dirty="0">
                  <a:solidFill>
                    <a:schemeClr val="bg1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الفعالية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442BC73-3298-CD59-7DF8-DCE813089272}"/>
                </a:ext>
              </a:extLst>
            </p:cNvPr>
            <p:cNvSpPr/>
            <p:nvPr/>
          </p:nvSpPr>
          <p:spPr>
            <a:xfrm>
              <a:off x="6104726" y="2525744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BF6C3EC3-66EA-BBB8-FE49-3DE076B50684}"/>
                </a:ext>
              </a:extLst>
            </p:cNvPr>
            <p:cNvSpPr/>
            <p:nvPr/>
          </p:nvSpPr>
          <p:spPr>
            <a:xfrm>
              <a:off x="7996767" y="2525745"/>
              <a:ext cx="3298646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6DDB195-4CB0-7147-46C8-A9B55FDCFE89}"/>
                </a:ext>
              </a:extLst>
            </p:cNvPr>
            <p:cNvSpPr txBox="1"/>
            <p:nvPr/>
          </p:nvSpPr>
          <p:spPr>
            <a:xfrm>
              <a:off x="6279092" y="2622942"/>
              <a:ext cx="1517650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defTabSz="773128">
                <a:defRPr/>
              </a:pP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09: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2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0 – 09: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0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0</a:t>
              </a:r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F9910CE4-7D62-986C-31B4-8C34489739DD}"/>
                </a:ext>
              </a:extLst>
            </p:cNvPr>
            <p:cNvSpPr txBox="1"/>
            <p:nvPr/>
          </p:nvSpPr>
          <p:spPr>
            <a:xfrm>
              <a:off x="8432800" y="2617821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الافتتاح وواقع القيادة</a:t>
              </a: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C81E1F52-85CF-CA2A-9994-F62855059B0C}"/>
                </a:ext>
              </a:extLst>
            </p:cNvPr>
            <p:cNvSpPr/>
            <p:nvPr/>
          </p:nvSpPr>
          <p:spPr>
            <a:xfrm>
              <a:off x="6104726" y="3414938"/>
              <a:ext cx="1870874" cy="551954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7F029153-329C-E9A5-B95F-990CF187A90E}"/>
                </a:ext>
              </a:extLst>
            </p:cNvPr>
            <p:cNvSpPr/>
            <p:nvPr/>
          </p:nvSpPr>
          <p:spPr>
            <a:xfrm>
              <a:off x="7996767" y="3414939"/>
              <a:ext cx="3298646" cy="551952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bject 6">
              <a:extLst>
                <a:ext uri="{FF2B5EF4-FFF2-40B4-BE49-F238E27FC236}">
                  <a16:creationId xmlns:a16="http://schemas.microsoft.com/office/drawing/2014/main" id="{F0087259-F810-DF39-822D-85E9CA2EE5D9}"/>
                </a:ext>
              </a:extLst>
            </p:cNvPr>
            <p:cNvSpPr txBox="1"/>
            <p:nvPr/>
          </p:nvSpPr>
          <p:spPr>
            <a:xfrm>
              <a:off x="6122863" y="3578314"/>
              <a:ext cx="1835804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defTabSz="773128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10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45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– 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10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0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0</a:t>
              </a:r>
            </a:p>
          </p:txBody>
        </p:sp>
        <p:sp>
          <p:nvSpPr>
            <p:cNvPr id="42" name="object 6">
              <a:extLst>
                <a:ext uri="{FF2B5EF4-FFF2-40B4-BE49-F238E27FC236}">
                  <a16:creationId xmlns:a16="http://schemas.microsoft.com/office/drawing/2014/main" id="{175FB1AC-52A1-DD51-93D6-E9E23263F79D}"/>
                </a:ext>
              </a:extLst>
            </p:cNvPr>
            <p:cNvSpPr txBox="1"/>
            <p:nvPr/>
          </p:nvSpPr>
          <p:spPr>
            <a:xfrm>
              <a:off x="8432800" y="3465471"/>
              <a:ext cx="2717800" cy="440646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نشاط قارب النجاة (ديناميكيات الفريق) و شرح نموذج توكمان</a:t>
              </a:r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C4CD6B82-6B4D-3666-17BB-E45E53F3EFF0}"/>
                </a:ext>
              </a:extLst>
            </p:cNvPr>
            <p:cNvSpPr/>
            <p:nvPr/>
          </p:nvSpPr>
          <p:spPr>
            <a:xfrm>
              <a:off x="6104726" y="2970341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CC8E3A3A-9474-4776-1353-7476DA4476CB}"/>
                </a:ext>
              </a:extLst>
            </p:cNvPr>
            <p:cNvSpPr/>
            <p:nvPr/>
          </p:nvSpPr>
          <p:spPr>
            <a:xfrm>
              <a:off x="7996767" y="2970342"/>
              <a:ext cx="3298646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bject 6">
              <a:extLst>
                <a:ext uri="{FF2B5EF4-FFF2-40B4-BE49-F238E27FC236}">
                  <a16:creationId xmlns:a16="http://schemas.microsoft.com/office/drawing/2014/main" id="{1393B8E1-AF45-223F-1ED8-08DDC2B225F0}"/>
                </a:ext>
              </a:extLst>
            </p:cNvPr>
            <p:cNvSpPr txBox="1"/>
            <p:nvPr/>
          </p:nvSpPr>
          <p:spPr>
            <a:xfrm>
              <a:off x="6108700" y="3067539"/>
              <a:ext cx="1862667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defTabSz="773128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10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0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0 – 09: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2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0</a:t>
              </a:r>
            </a:p>
          </p:txBody>
        </p:sp>
        <p:sp>
          <p:nvSpPr>
            <p:cNvPr id="64" name="object 6">
              <a:extLst>
                <a:ext uri="{FF2B5EF4-FFF2-40B4-BE49-F238E27FC236}">
                  <a16:creationId xmlns:a16="http://schemas.microsoft.com/office/drawing/2014/main" id="{59E827E7-8B7B-A073-0315-78679A200648}"/>
                </a:ext>
              </a:extLst>
            </p:cNvPr>
            <p:cNvSpPr txBox="1"/>
            <p:nvPr/>
          </p:nvSpPr>
          <p:spPr>
            <a:xfrm>
              <a:off x="8432800" y="3062418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قصة التحدي والأمان النفسي</a:t>
              </a:r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7204C5E7-9494-8226-7F7E-A377D8ED1451}"/>
                </a:ext>
              </a:extLst>
            </p:cNvPr>
            <p:cNvSpPr/>
            <p:nvPr/>
          </p:nvSpPr>
          <p:spPr>
            <a:xfrm>
              <a:off x="6104726" y="3991891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2B6C772F-979D-DDEF-48FE-D75382405007}"/>
                </a:ext>
              </a:extLst>
            </p:cNvPr>
            <p:cNvSpPr/>
            <p:nvPr/>
          </p:nvSpPr>
          <p:spPr>
            <a:xfrm>
              <a:off x="7996767" y="3991892"/>
              <a:ext cx="3298646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bject 6">
              <a:extLst>
                <a:ext uri="{FF2B5EF4-FFF2-40B4-BE49-F238E27FC236}">
                  <a16:creationId xmlns:a16="http://schemas.microsoft.com/office/drawing/2014/main" id="{EE99172F-75DD-89A0-694F-E1FAA51D8025}"/>
                </a:ext>
              </a:extLst>
            </p:cNvPr>
            <p:cNvSpPr txBox="1"/>
            <p:nvPr/>
          </p:nvSpPr>
          <p:spPr>
            <a:xfrm>
              <a:off x="6122863" y="4089089"/>
              <a:ext cx="1834217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defTabSz="773128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11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15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 – 10:45</a:t>
              </a:r>
            </a:p>
          </p:txBody>
        </p:sp>
        <p:sp>
          <p:nvSpPr>
            <p:cNvPr id="70" name="object 6">
              <a:extLst>
                <a:ext uri="{FF2B5EF4-FFF2-40B4-BE49-F238E27FC236}">
                  <a16:creationId xmlns:a16="http://schemas.microsoft.com/office/drawing/2014/main" id="{B3E0098D-4309-729E-36BA-FE1CFFD8BC34}"/>
                </a:ext>
              </a:extLst>
            </p:cNvPr>
            <p:cNvSpPr txBox="1"/>
            <p:nvPr/>
          </p:nvSpPr>
          <p:spPr>
            <a:xfrm>
              <a:off x="8432800" y="4083968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نموذج توكمان لتطور الفرق</a:t>
              </a:r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4979646D-4695-E270-DDBE-BC071390B9A6}"/>
                </a:ext>
              </a:extLst>
            </p:cNvPr>
            <p:cNvSpPr/>
            <p:nvPr/>
          </p:nvSpPr>
          <p:spPr>
            <a:xfrm>
              <a:off x="6104726" y="4436488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556199C8-5C4D-7B55-C92A-4F6BA5E79996}"/>
                </a:ext>
              </a:extLst>
            </p:cNvPr>
            <p:cNvSpPr/>
            <p:nvPr/>
          </p:nvSpPr>
          <p:spPr>
            <a:xfrm>
              <a:off x="7996767" y="4436489"/>
              <a:ext cx="3298646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bject 6">
              <a:extLst>
                <a:ext uri="{FF2B5EF4-FFF2-40B4-BE49-F238E27FC236}">
                  <a16:creationId xmlns:a16="http://schemas.microsoft.com/office/drawing/2014/main" id="{C174754E-4BDC-3388-166E-5426C79DBF69}"/>
                </a:ext>
              </a:extLst>
            </p:cNvPr>
            <p:cNvSpPr txBox="1"/>
            <p:nvPr/>
          </p:nvSpPr>
          <p:spPr>
            <a:xfrm>
              <a:off x="6122863" y="4533686"/>
              <a:ext cx="1837392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defTabSz="773128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11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45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 – 11:15 </a:t>
              </a:r>
            </a:p>
          </p:txBody>
        </p:sp>
        <p:sp>
          <p:nvSpPr>
            <p:cNvPr id="75" name="object 6">
              <a:extLst>
                <a:ext uri="{FF2B5EF4-FFF2-40B4-BE49-F238E27FC236}">
                  <a16:creationId xmlns:a16="http://schemas.microsoft.com/office/drawing/2014/main" id="{3F6C94C0-12A5-A464-7A4A-3D14D37AF7F1}"/>
                </a:ext>
              </a:extLst>
            </p:cNvPr>
            <p:cNvSpPr txBox="1"/>
            <p:nvPr/>
          </p:nvSpPr>
          <p:spPr>
            <a:xfrm>
              <a:off x="8432800" y="4528565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هيكل الفريق</a:t>
              </a:r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A208117D-935E-7EF4-8D7C-F439CFE8CE0B}"/>
                </a:ext>
              </a:extLst>
            </p:cNvPr>
            <p:cNvSpPr/>
            <p:nvPr/>
          </p:nvSpPr>
          <p:spPr>
            <a:xfrm>
              <a:off x="6104726" y="4881085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CD5D8AAC-7704-2C86-3560-95BC1F15BBC0}"/>
                </a:ext>
              </a:extLst>
            </p:cNvPr>
            <p:cNvSpPr/>
            <p:nvPr/>
          </p:nvSpPr>
          <p:spPr>
            <a:xfrm>
              <a:off x="7996767" y="4881086"/>
              <a:ext cx="3298646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bject 6">
              <a:extLst>
                <a:ext uri="{FF2B5EF4-FFF2-40B4-BE49-F238E27FC236}">
                  <a16:creationId xmlns:a16="http://schemas.microsoft.com/office/drawing/2014/main" id="{C8049537-EA27-B142-F3C8-DC076E192A07}"/>
                </a:ext>
              </a:extLst>
            </p:cNvPr>
            <p:cNvSpPr txBox="1"/>
            <p:nvPr/>
          </p:nvSpPr>
          <p:spPr>
            <a:xfrm>
              <a:off x="6122863" y="4978283"/>
              <a:ext cx="1832629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defTabSz="773128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12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00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 – 11: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4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5 </a:t>
              </a:r>
            </a:p>
          </p:txBody>
        </p:sp>
        <p:sp>
          <p:nvSpPr>
            <p:cNvPr id="80" name="object 6">
              <a:extLst>
                <a:ext uri="{FF2B5EF4-FFF2-40B4-BE49-F238E27FC236}">
                  <a16:creationId xmlns:a16="http://schemas.microsoft.com/office/drawing/2014/main" id="{0D92F2BD-347E-A8E0-D065-468307CB9476}"/>
                </a:ext>
              </a:extLst>
            </p:cNvPr>
            <p:cNvSpPr txBox="1"/>
            <p:nvPr/>
          </p:nvSpPr>
          <p:spPr>
            <a:xfrm>
              <a:off x="8432800" y="4973162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دراسة حالة هيكل الفريق</a:t>
              </a:r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97291BF9-BFE4-95E2-827A-12A8EE109C89}"/>
                </a:ext>
              </a:extLst>
            </p:cNvPr>
            <p:cNvSpPr/>
            <p:nvPr/>
          </p:nvSpPr>
          <p:spPr>
            <a:xfrm>
              <a:off x="6104726" y="5325682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9C1F8C61-5B5F-1BD2-B753-3DC280917411}"/>
                </a:ext>
              </a:extLst>
            </p:cNvPr>
            <p:cNvSpPr/>
            <p:nvPr/>
          </p:nvSpPr>
          <p:spPr>
            <a:xfrm>
              <a:off x="7996767" y="5325683"/>
              <a:ext cx="3298646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bject 6">
              <a:extLst>
                <a:ext uri="{FF2B5EF4-FFF2-40B4-BE49-F238E27FC236}">
                  <a16:creationId xmlns:a16="http://schemas.microsoft.com/office/drawing/2014/main" id="{AC259C0B-ABDF-8C6B-E5EB-16624F7D2B61}"/>
                </a:ext>
              </a:extLst>
            </p:cNvPr>
            <p:cNvSpPr txBox="1"/>
            <p:nvPr/>
          </p:nvSpPr>
          <p:spPr>
            <a:xfrm>
              <a:off x="6122863" y="5422880"/>
              <a:ext cx="1834217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defTabSz="773128">
                <a:defRPr/>
              </a:pPr>
              <a:r>
                <a:rPr lang="ar-EG" sz="1400" dirty="0">
                  <a:solidFill>
                    <a:srgbClr val="DD7C2F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12</a:t>
              </a:r>
              <a:r>
                <a:rPr lang="en-US" sz="1400" dirty="0">
                  <a:solidFill>
                    <a:srgbClr val="DD7C2F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:</a:t>
              </a:r>
              <a:r>
                <a:rPr lang="ar-EG" sz="1400" dirty="0">
                  <a:solidFill>
                    <a:srgbClr val="DD7C2F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30</a:t>
              </a:r>
              <a:r>
                <a:rPr lang="en-US" sz="1400" dirty="0">
                  <a:solidFill>
                    <a:srgbClr val="DD7C2F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 – </a:t>
              </a:r>
              <a:r>
                <a:rPr lang="ar-EG" sz="1400" dirty="0">
                  <a:solidFill>
                    <a:srgbClr val="DD7C2F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12</a:t>
              </a:r>
              <a:r>
                <a:rPr lang="en-US" sz="1400" dirty="0">
                  <a:solidFill>
                    <a:srgbClr val="DD7C2F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:</a:t>
              </a:r>
              <a:r>
                <a:rPr lang="ar-EG" sz="1400" dirty="0">
                  <a:solidFill>
                    <a:srgbClr val="DD7C2F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00</a:t>
              </a:r>
              <a:r>
                <a:rPr lang="en-US" sz="1400" dirty="0">
                  <a:solidFill>
                    <a:srgbClr val="DD7C2F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  </a:t>
              </a:r>
            </a:p>
          </p:txBody>
        </p:sp>
        <p:sp>
          <p:nvSpPr>
            <p:cNvPr id="85" name="object 6">
              <a:extLst>
                <a:ext uri="{FF2B5EF4-FFF2-40B4-BE49-F238E27FC236}">
                  <a16:creationId xmlns:a16="http://schemas.microsoft.com/office/drawing/2014/main" id="{D5117B4B-BEF4-D176-76FF-710D78EF9A50}"/>
                </a:ext>
              </a:extLst>
            </p:cNvPr>
            <p:cNvSpPr txBox="1"/>
            <p:nvPr/>
          </p:nvSpPr>
          <p:spPr>
            <a:xfrm>
              <a:off x="8432800" y="5417759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DD7C2F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استراحة الصلاة</a:t>
              </a:r>
            </a:p>
          </p:txBody>
        </p: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C8729696-C667-341A-C182-994CB5DD6CB4}"/>
                </a:ext>
              </a:extLst>
            </p:cNvPr>
            <p:cNvSpPr/>
            <p:nvPr/>
          </p:nvSpPr>
          <p:spPr>
            <a:xfrm>
              <a:off x="6104726" y="5770277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1CB944D9-496B-C4A8-C4DD-56C9CC4567F3}"/>
                </a:ext>
              </a:extLst>
            </p:cNvPr>
            <p:cNvSpPr/>
            <p:nvPr/>
          </p:nvSpPr>
          <p:spPr>
            <a:xfrm>
              <a:off x="7996767" y="5770278"/>
              <a:ext cx="3298646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bject 6">
              <a:extLst>
                <a:ext uri="{FF2B5EF4-FFF2-40B4-BE49-F238E27FC236}">
                  <a16:creationId xmlns:a16="http://schemas.microsoft.com/office/drawing/2014/main" id="{D3747E3A-CDC3-743E-E7F1-5CD6421D88B2}"/>
                </a:ext>
              </a:extLst>
            </p:cNvPr>
            <p:cNvSpPr txBox="1"/>
            <p:nvPr/>
          </p:nvSpPr>
          <p:spPr>
            <a:xfrm>
              <a:off x="6122863" y="5867475"/>
              <a:ext cx="1831042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defTabSz="773128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13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15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 – 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12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30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 </a:t>
              </a:r>
            </a:p>
          </p:txBody>
        </p:sp>
        <p:sp>
          <p:nvSpPr>
            <p:cNvPr id="90" name="object 6">
              <a:extLst>
                <a:ext uri="{FF2B5EF4-FFF2-40B4-BE49-F238E27FC236}">
                  <a16:creationId xmlns:a16="http://schemas.microsoft.com/office/drawing/2014/main" id="{4CD85231-3AB7-9590-4D58-940A2E7D6C97}"/>
                </a:ext>
              </a:extLst>
            </p:cNvPr>
            <p:cNvSpPr txBox="1"/>
            <p:nvPr/>
          </p:nvSpPr>
          <p:spPr>
            <a:xfrm>
              <a:off x="8432800" y="5862354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وضوح الأدوار وحقوق اتخاذ القرار</a:t>
              </a:r>
            </a:p>
          </p:txBody>
        </p:sp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0B364656-1A05-AB25-DBD1-EE45A6B9BB88}"/>
                </a:ext>
              </a:extLst>
            </p:cNvPr>
            <p:cNvSpPr/>
            <p:nvPr/>
          </p:nvSpPr>
          <p:spPr>
            <a:xfrm>
              <a:off x="694526" y="2062112"/>
              <a:ext cx="1870874" cy="444441"/>
            </a:xfrm>
            <a:prstGeom prst="roundRect">
              <a:avLst/>
            </a:prstGeom>
            <a:solidFill>
              <a:srgbClr val="D983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2EC4C5EB-EDCA-EFC2-D14D-DBE89EC20F5E}"/>
                </a:ext>
              </a:extLst>
            </p:cNvPr>
            <p:cNvSpPr/>
            <p:nvPr/>
          </p:nvSpPr>
          <p:spPr>
            <a:xfrm>
              <a:off x="2585753" y="2062112"/>
              <a:ext cx="3299460" cy="444441"/>
            </a:xfrm>
            <a:prstGeom prst="roundRect">
              <a:avLst/>
            </a:prstGeom>
            <a:solidFill>
              <a:srgbClr val="D983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bject 6">
              <a:extLst>
                <a:ext uri="{FF2B5EF4-FFF2-40B4-BE49-F238E27FC236}">
                  <a16:creationId xmlns:a16="http://schemas.microsoft.com/office/drawing/2014/main" id="{FBB73EFB-1E17-6E89-6815-D1A3891C699A}"/>
                </a:ext>
              </a:extLst>
            </p:cNvPr>
            <p:cNvSpPr txBox="1"/>
            <p:nvPr/>
          </p:nvSpPr>
          <p:spPr>
            <a:xfrm>
              <a:off x="843492" y="2125564"/>
              <a:ext cx="1570038" cy="317535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defTabSz="773128" rtl="1">
                <a:defRPr/>
              </a:pPr>
              <a:r>
                <a:rPr lang="ar-SA" sz="2000" dirty="0">
                  <a:solidFill>
                    <a:schemeClr val="bg1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الوقت</a:t>
              </a:r>
            </a:p>
          </p:txBody>
        </p:sp>
        <p:sp>
          <p:nvSpPr>
            <p:cNvPr id="178" name="object 6">
              <a:extLst>
                <a:ext uri="{FF2B5EF4-FFF2-40B4-BE49-F238E27FC236}">
                  <a16:creationId xmlns:a16="http://schemas.microsoft.com/office/drawing/2014/main" id="{EC97C013-9DC7-2157-795D-040B32854D3E}"/>
                </a:ext>
              </a:extLst>
            </p:cNvPr>
            <p:cNvSpPr txBox="1"/>
            <p:nvPr/>
          </p:nvSpPr>
          <p:spPr>
            <a:xfrm>
              <a:off x="2538367" y="2125564"/>
              <a:ext cx="3210499" cy="317535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SA" sz="2000" dirty="0">
                  <a:solidFill>
                    <a:schemeClr val="bg1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الفعالية</a:t>
              </a:r>
            </a:p>
          </p:txBody>
        </p:sp>
        <p:sp>
          <p:nvSpPr>
            <p:cNvPr id="179" name="Rectangle: Rounded Corners 178">
              <a:extLst>
                <a:ext uri="{FF2B5EF4-FFF2-40B4-BE49-F238E27FC236}">
                  <a16:creationId xmlns:a16="http://schemas.microsoft.com/office/drawing/2014/main" id="{15D3FB08-13D7-1CA9-F94E-6069ED64DFF1}"/>
                </a:ext>
              </a:extLst>
            </p:cNvPr>
            <p:cNvSpPr/>
            <p:nvPr/>
          </p:nvSpPr>
          <p:spPr>
            <a:xfrm>
              <a:off x="694526" y="2525744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Rectangle: Rounded Corners 179">
              <a:extLst>
                <a:ext uri="{FF2B5EF4-FFF2-40B4-BE49-F238E27FC236}">
                  <a16:creationId xmlns:a16="http://schemas.microsoft.com/office/drawing/2014/main" id="{22F1F516-D901-1F54-7F1E-B022C5826C33}"/>
                </a:ext>
              </a:extLst>
            </p:cNvPr>
            <p:cNvSpPr/>
            <p:nvPr/>
          </p:nvSpPr>
          <p:spPr>
            <a:xfrm>
              <a:off x="2586567" y="2525745"/>
              <a:ext cx="3298646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object 6">
              <a:extLst>
                <a:ext uri="{FF2B5EF4-FFF2-40B4-BE49-F238E27FC236}">
                  <a16:creationId xmlns:a16="http://schemas.microsoft.com/office/drawing/2014/main" id="{F37FE3A5-6302-D116-7991-138759F52BB7}"/>
                </a:ext>
              </a:extLst>
            </p:cNvPr>
            <p:cNvSpPr txBox="1"/>
            <p:nvPr/>
          </p:nvSpPr>
          <p:spPr>
            <a:xfrm>
              <a:off x="868892" y="2622942"/>
              <a:ext cx="1517650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defTabSz="773128">
                <a:defRPr/>
              </a:pP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13: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4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5 – 13:15 </a:t>
              </a:r>
            </a:p>
          </p:txBody>
        </p:sp>
        <p:sp>
          <p:nvSpPr>
            <p:cNvPr id="182" name="object 6">
              <a:extLst>
                <a:ext uri="{FF2B5EF4-FFF2-40B4-BE49-F238E27FC236}">
                  <a16:creationId xmlns:a16="http://schemas.microsoft.com/office/drawing/2014/main" id="{A32E5901-1527-A1D7-0FB9-4E9838EF087B}"/>
                </a:ext>
              </a:extLst>
            </p:cNvPr>
            <p:cNvSpPr txBox="1"/>
            <p:nvPr/>
          </p:nvSpPr>
          <p:spPr>
            <a:xfrm>
              <a:off x="3022600" y="2617821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دراسة حالة 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RACI</a:t>
              </a:r>
            </a:p>
          </p:txBody>
        </p:sp>
        <p:sp>
          <p:nvSpPr>
            <p:cNvPr id="187" name="Rectangle: Rounded Corners 186">
              <a:extLst>
                <a:ext uri="{FF2B5EF4-FFF2-40B4-BE49-F238E27FC236}">
                  <a16:creationId xmlns:a16="http://schemas.microsoft.com/office/drawing/2014/main" id="{652E356D-3E7E-199B-4998-057CDF62F216}"/>
                </a:ext>
              </a:extLst>
            </p:cNvPr>
            <p:cNvSpPr/>
            <p:nvPr/>
          </p:nvSpPr>
          <p:spPr>
            <a:xfrm>
              <a:off x="694526" y="2970341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Rectangle: Rounded Corners 187">
              <a:extLst>
                <a:ext uri="{FF2B5EF4-FFF2-40B4-BE49-F238E27FC236}">
                  <a16:creationId xmlns:a16="http://schemas.microsoft.com/office/drawing/2014/main" id="{37BB2526-650F-06F9-F73C-6E00CC94E9B1}"/>
                </a:ext>
              </a:extLst>
            </p:cNvPr>
            <p:cNvSpPr/>
            <p:nvPr/>
          </p:nvSpPr>
          <p:spPr>
            <a:xfrm>
              <a:off x="2586567" y="2970342"/>
              <a:ext cx="3298646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object 6">
              <a:extLst>
                <a:ext uri="{FF2B5EF4-FFF2-40B4-BE49-F238E27FC236}">
                  <a16:creationId xmlns:a16="http://schemas.microsoft.com/office/drawing/2014/main" id="{BA224C65-76A8-E2F5-6718-9C03A8E048D7}"/>
                </a:ext>
              </a:extLst>
            </p:cNvPr>
            <p:cNvSpPr txBox="1"/>
            <p:nvPr/>
          </p:nvSpPr>
          <p:spPr>
            <a:xfrm>
              <a:off x="698500" y="3067539"/>
              <a:ext cx="1862667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defTabSz="773128">
                <a:defRPr/>
              </a:pP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4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30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 – 13: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4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5 </a:t>
              </a:r>
            </a:p>
          </p:txBody>
        </p:sp>
        <p:sp>
          <p:nvSpPr>
            <p:cNvPr id="190" name="object 6">
              <a:extLst>
                <a:ext uri="{FF2B5EF4-FFF2-40B4-BE49-F238E27FC236}">
                  <a16:creationId xmlns:a16="http://schemas.microsoft.com/office/drawing/2014/main" id="{0AD7725F-8A49-6069-6012-E5C2713E19A1}"/>
                </a:ext>
              </a:extLst>
            </p:cNvPr>
            <p:cNvSpPr txBox="1"/>
            <p:nvPr/>
          </p:nvSpPr>
          <p:spPr>
            <a:xfrm>
              <a:off x="3022600" y="3062418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آليات التوافق (فوضى الأولويات)</a:t>
              </a:r>
            </a:p>
          </p:txBody>
        </p:sp>
        <p:sp>
          <p:nvSpPr>
            <p:cNvPr id="191" name="Rectangle: Rounded Corners 190">
              <a:extLst>
                <a:ext uri="{FF2B5EF4-FFF2-40B4-BE49-F238E27FC236}">
                  <a16:creationId xmlns:a16="http://schemas.microsoft.com/office/drawing/2014/main" id="{4C92038C-75BE-B58D-03D8-6C5E47853BF5}"/>
                </a:ext>
              </a:extLst>
            </p:cNvPr>
            <p:cNvSpPr/>
            <p:nvPr/>
          </p:nvSpPr>
          <p:spPr>
            <a:xfrm>
              <a:off x="694526" y="3420391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Rectangle: Rounded Corners 191">
              <a:extLst>
                <a:ext uri="{FF2B5EF4-FFF2-40B4-BE49-F238E27FC236}">
                  <a16:creationId xmlns:a16="http://schemas.microsoft.com/office/drawing/2014/main" id="{624086F7-7A76-57A2-27A4-91A2DAC51F30}"/>
                </a:ext>
              </a:extLst>
            </p:cNvPr>
            <p:cNvSpPr/>
            <p:nvPr/>
          </p:nvSpPr>
          <p:spPr>
            <a:xfrm>
              <a:off x="2586567" y="3420392"/>
              <a:ext cx="3298646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object 6">
              <a:extLst>
                <a:ext uri="{FF2B5EF4-FFF2-40B4-BE49-F238E27FC236}">
                  <a16:creationId xmlns:a16="http://schemas.microsoft.com/office/drawing/2014/main" id="{098995C3-DED8-DC67-0966-A53472141236}"/>
                </a:ext>
              </a:extLst>
            </p:cNvPr>
            <p:cNvSpPr txBox="1"/>
            <p:nvPr/>
          </p:nvSpPr>
          <p:spPr>
            <a:xfrm>
              <a:off x="712663" y="3517589"/>
              <a:ext cx="1834217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defTabSz="773128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15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00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 – 1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4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30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 </a:t>
              </a:r>
            </a:p>
          </p:txBody>
        </p:sp>
        <p:sp>
          <p:nvSpPr>
            <p:cNvPr id="194" name="object 6">
              <a:extLst>
                <a:ext uri="{FF2B5EF4-FFF2-40B4-BE49-F238E27FC236}">
                  <a16:creationId xmlns:a16="http://schemas.microsoft.com/office/drawing/2014/main" id="{81FB0CBC-93C7-1376-4879-8E6E7FA223C2}"/>
                </a:ext>
              </a:extLst>
            </p:cNvPr>
            <p:cNvSpPr txBox="1"/>
            <p:nvPr/>
          </p:nvSpPr>
          <p:spPr>
            <a:xfrm>
              <a:off x="3022600" y="3512468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إطار أولويات دراكر</a:t>
              </a:r>
            </a:p>
          </p:txBody>
        </p:sp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A5EA2ABB-6B3F-4BB1-6702-72DAC17C7B63}"/>
                </a:ext>
              </a:extLst>
            </p:cNvPr>
            <p:cNvSpPr/>
            <p:nvPr/>
          </p:nvSpPr>
          <p:spPr>
            <a:xfrm>
              <a:off x="694526" y="3864988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tangle: Rounded Corners 195">
              <a:extLst>
                <a:ext uri="{FF2B5EF4-FFF2-40B4-BE49-F238E27FC236}">
                  <a16:creationId xmlns:a16="http://schemas.microsoft.com/office/drawing/2014/main" id="{02EEE9D4-9727-4FFE-8960-0A844BECC042}"/>
                </a:ext>
              </a:extLst>
            </p:cNvPr>
            <p:cNvSpPr/>
            <p:nvPr/>
          </p:nvSpPr>
          <p:spPr>
            <a:xfrm>
              <a:off x="2586567" y="3864989"/>
              <a:ext cx="3298646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object 6">
              <a:extLst>
                <a:ext uri="{FF2B5EF4-FFF2-40B4-BE49-F238E27FC236}">
                  <a16:creationId xmlns:a16="http://schemas.microsoft.com/office/drawing/2014/main" id="{6DB3EC32-B11D-9473-04B2-6A8A7069D64F}"/>
                </a:ext>
              </a:extLst>
            </p:cNvPr>
            <p:cNvSpPr txBox="1"/>
            <p:nvPr/>
          </p:nvSpPr>
          <p:spPr>
            <a:xfrm>
              <a:off x="712663" y="3962186"/>
              <a:ext cx="1837392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defTabSz="773128">
                <a:defRPr/>
              </a:pPr>
              <a:r>
                <a:rPr lang="ar-EG" sz="1400" dirty="0">
                  <a:solidFill>
                    <a:srgbClr val="DD7C2F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15:15 </a:t>
              </a:r>
              <a:r>
                <a:rPr lang="en-US" sz="1400" dirty="0">
                  <a:solidFill>
                    <a:srgbClr val="DD7C2F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– 15:</a:t>
              </a:r>
              <a:r>
                <a:rPr lang="ar-EG" sz="1400" dirty="0">
                  <a:solidFill>
                    <a:srgbClr val="DD7C2F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00</a:t>
              </a:r>
              <a:r>
                <a:rPr lang="en-US" sz="1400" dirty="0">
                  <a:solidFill>
                    <a:srgbClr val="DD7C2F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  </a:t>
              </a:r>
            </a:p>
          </p:txBody>
        </p:sp>
        <p:sp>
          <p:nvSpPr>
            <p:cNvPr id="198" name="object 6">
              <a:extLst>
                <a:ext uri="{FF2B5EF4-FFF2-40B4-BE49-F238E27FC236}">
                  <a16:creationId xmlns:a16="http://schemas.microsoft.com/office/drawing/2014/main" id="{0540CA4F-71B2-8417-5517-AE6AD12118F8}"/>
                </a:ext>
              </a:extLst>
            </p:cNvPr>
            <p:cNvSpPr txBox="1"/>
            <p:nvPr/>
          </p:nvSpPr>
          <p:spPr>
            <a:xfrm>
              <a:off x="3022600" y="3957065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DD7C2F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استراحة قصيرة</a:t>
              </a:r>
            </a:p>
          </p:txBody>
        </p:sp>
        <p:sp>
          <p:nvSpPr>
            <p:cNvPr id="199" name="Rectangle: Rounded Corners 198">
              <a:extLst>
                <a:ext uri="{FF2B5EF4-FFF2-40B4-BE49-F238E27FC236}">
                  <a16:creationId xmlns:a16="http://schemas.microsoft.com/office/drawing/2014/main" id="{9DC63CE0-E651-E6D3-EE83-016BCB0B7F52}"/>
                </a:ext>
              </a:extLst>
            </p:cNvPr>
            <p:cNvSpPr/>
            <p:nvPr/>
          </p:nvSpPr>
          <p:spPr>
            <a:xfrm>
              <a:off x="694526" y="4309585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tangle: Rounded Corners 199">
              <a:extLst>
                <a:ext uri="{FF2B5EF4-FFF2-40B4-BE49-F238E27FC236}">
                  <a16:creationId xmlns:a16="http://schemas.microsoft.com/office/drawing/2014/main" id="{6631FE2A-35B8-22FD-D363-2BBAB540BD9B}"/>
                </a:ext>
              </a:extLst>
            </p:cNvPr>
            <p:cNvSpPr/>
            <p:nvPr/>
          </p:nvSpPr>
          <p:spPr>
            <a:xfrm>
              <a:off x="2586567" y="4309586"/>
              <a:ext cx="3298646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object 6">
              <a:extLst>
                <a:ext uri="{FF2B5EF4-FFF2-40B4-BE49-F238E27FC236}">
                  <a16:creationId xmlns:a16="http://schemas.microsoft.com/office/drawing/2014/main" id="{0C9BE5A4-F36B-D61C-EF63-A287F5B53044}"/>
                </a:ext>
              </a:extLst>
            </p:cNvPr>
            <p:cNvSpPr txBox="1"/>
            <p:nvPr/>
          </p:nvSpPr>
          <p:spPr>
            <a:xfrm>
              <a:off x="712663" y="4406783"/>
              <a:ext cx="1832629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defTabSz="773128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16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00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– 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15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15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  </a:t>
              </a:r>
            </a:p>
          </p:txBody>
        </p:sp>
        <p:sp>
          <p:nvSpPr>
            <p:cNvPr id="202" name="object 6">
              <a:extLst>
                <a:ext uri="{FF2B5EF4-FFF2-40B4-BE49-F238E27FC236}">
                  <a16:creationId xmlns:a16="http://schemas.microsoft.com/office/drawing/2014/main" id="{F5E8E598-D460-AC25-BCB9-A2693D080749}"/>
                </a:ext>
              </a:extLst>
            </p:cNvPr>
            <p:cNvSpPr txBox="1"/>
            <p:nvPr/>
          </p:nvSpPr>
          <p:spPr>
            <a:xfrm>
              <a:off x="3022600" y="4401662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إيقاعات الأداء</a:t>
              </a:r>
            </a:p>
          </p:txBody>
        </p:sp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88658B36-7779-FE06-0435-9B59B70A892B}"/>
                </a:ext>
              </a:extLst>
            </p:cNvPr>
            <p:cNvSpPr/>
            <p:nvPr/>
          </p:nvSpPr>
          <p:spPr>
            <a:xfrm>
              <a:off x="694526" y="4754182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Rectangle: Rounded Corners 203">
              <a:extLst>
                <a:ext uri="{FF2B5EF4-FFF2-40B4-BE49-F238E27FC236}">
                  <a16:creationId xmlns:a16="http://schemas.microsoft.com/office/drawing/2014/main" id="{372188DF-62C3-CEE1-F715-6CA4E9D12983}"/>
                </a:ext>
              </a:extLst>
            </p:cNvPr>
            <p:cNvSpPr/>
            <p:nvPr/>
          </p:nvSpPr>
          <p:spPr>
            <a:xfrm>
              <a:off x="2586567" y="4754183"/>
              <a:ext cx="3298646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object 6">
              <a:extLst>
                <a:ext uri="{FF2B5EF4-FFF2-40B4-BE49-F238E27FC236}">
                  <a16:creationId xmlns:a16="http://schemas.microsoft.com/office/drawing/2014/main" id="{3396351D-8BCD-7767-14A6-FD22913C5D93}"/>
                </a:ext>
              </a:extLst>
            </p:cNvPr>
            <p:cNvSpPr txBox="1"/>
            <p:nvPr/>
          </p:nvSpPr>
          <p:spPr>
            <a:xfrm>
              <a:off x="712663" y="4851380"/>
              <a:ext cx="1834217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defTabSz="773128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16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30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– 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16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00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 </a:t>
              </a:r>
            </a:p>
          </p:txBody>
        </p:sp>
        <p:sp>
          <p:nvSpPr>
            <p:cNvPr id="206" name="object 6">
              <a:extLst>
                <a:ext uri="{FF2B5EF4-FFF2-40B4-BE49-F238E27FC236}">
                  <a16:creationId xmlns:a16="http://schemas.microsoft.com/office/drawing/2014/main" id="{AF35B438-3650-89A8-06D3-5246EB3385A4}"/>
                </a:ext>
              </a:extLst>
            </p:cNvPr>
            <p:cNvSpPr txBox="1"/>
            <p:nvPr/>
          </p:nvSpPr>
          <p:spPr>
            <a:xfrm>
              <a:off x="3022600" y="4846259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محاكاة اجتماع قيادي</a:t>
              </a:r>
            </a:p>
          </p:txBody>
        </p:sp>
        <p:sp>
          <p:nvSpPr>
            <p:cNvPr id="207" name="Rectangle: Rounded Corners 206">
              <a:extLst>
                <a:ext uri="{FF2B5EF4-FFF2-40B4-BE49-F238E27FC236}">
                  <a16:creationId xmlns:a16="http://schemas.microsoft.com/office/drawing/2014/main" id="{D6099D26-EC89-4253-7040-AFB10C581EAC}"/>
                </a:ext>
              </a:extLst>
            </p:cNvPr>
            <p:cNvSpPr/>
            <p:nvPr/>
          </p:nvSpPr>
          <p:spPr>
            <a:xfrm>
              <a:off x="694526" y="5198777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Rectangle: Rounded Corners 207">
              <a:extLst>
                <a:ext uri="{FF2B5EF4-FFF2-40B4-BE49-F238E27FC236}">
                  <a16:creationId xmlns:a16="http://schemas.microsoft.com/office/drawing/2014/main" id="{0F9CC3AE-F23E-0532-1160-D6BC1DC7DC6F}"/>
                </a:ext>
              </a:extLst>
            </p:cNvPr>
            <p:cNvSpPr/>
            <p:nvPr/>
          </p:nvSpPr>
          <p:spPr>
            <a:xfrm>
              <a:off x="2586567" y="5198778"/>
              <a:ext cx="3298646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object 6">
              <a:extLst>
                <a:ext uri="{FF2B5EF4-FFF2-40B4-BE49-F238E27FC236}">
                  <a16:creationId xmlns:a16="http://schemas.microsoft.com/office/drawing/2014/main" id="{E70EC001-68DD-7CB7-DA6F-A5610EAE5785}"/>
                </a:ext>
              </a:extLst>
            </p:cNvPr>
            <p:cNvSpPr txBox="1"/>
            <p:nvPr/>
          </p:nvSpPr>
          <p:spPr>
            <a:xfrm>
              <a:off x="712663" y="5295975"/>
              <a:ext cx="1831042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defTabSz="773128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17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00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 – 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16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:</a:t>
              </a: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30</a:t>
              </a: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 </a:t>
              </a:r>
            </a:p>
          </p:txBody>
        </p:sp>
        <p:sp>
          <p:nvSpPr>
            <p:cNvPr id="210" name="object 6">
              <a:extLst>
                <a:ext uri="{FF2B5EF4-FFF2-40B4-BE49-F238E27FC236}">
                  <a16:creationId xmlns:a16="http://schemas.microsoft.com/office/drawing/2014/main" id="{F5DC5522-ECAA-8D63-57BB-67DD5929459B}"/>
                </a:ext>
              </a:extLst>
            </p:cNvPr>
            <p:cNvSpPr txBox="1"/>
            <p:nvPr/>
          </p:nvSpPr>
          <p:spPr>
            <a:xfrm>
              <a:off x="3022600" y="5290854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التأمل والدروس القيادية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0828989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61A38-1967-8303-EEF4-6E5D69B10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0CA1D36-2062-33C8-ACCA-1B538E389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7920" y="2174156"/>
            <a:ext cx="7376160" cy="4140108"/>
          </a:xfrm>
          <a:prstGeom prst="roundRect">
            <a:avLst>
              <a:gd name="adj" fmla="val 830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object 6">
            <a:extLst>
              <a:ext uri="{FF2B5EF4-FFF2-40B4-BE49-F238E27FC236}">
                <a16:creationId xmlns:a16="http://schemas.microsoft.com/office/drawing/2014/main" id="{08CB3215-0B55-AE93-50D0-2D0C298997F0}"/>
              </a:ext>
            </a:extLst>
          </p:cNvPr>
          <p:cNvSpPr txBox="1"/>
          <p:nvPr/>
        </p:nvSpPr>
        <p:spPr>
          <a:xfrm>
            <a:off x="4315725" y="1326123"/>
            <a:ext cx="6835253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مقدمة لليوم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FF5D8896-F7CB-F0BA-E80B-80DC4557EA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258265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9ADCE-B75F-5FD2-774F-27E565930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8176AE94-DD51-7A26-D629-3A48E6E2BA26}"/>
              </a:ext>
            </a:extLst>
          </p:cNvPr>
          <p:cNvSpPr txBox="1"/>
          <p:nvPr/>
        </p:nvSpPr>
        <p:spPr>
          <a:xfrm>
            <a:off x="4315725" y="1326123"/>
            <a:ext cx="6835253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مقدمة لليوم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7DDDCE9D-E8BA-82E4-5B83-4227AAD82B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FD531B-658C-4C45-E348-DF19B57090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888" y="2119790"/>
            <a:ext cx="7189750" cy="4035480"/>
          </a:xfrm>
          <a:prstGeom prst="roundRect">
            <a:avLst>
              <a:gd name="adj" fmla="val 830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700841E-1BF1-1B82-10C9-B44626F3E2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82348" y="2732064"/>
            <a:ext cx="2818764" cy="281093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745983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1E2EB-6412-4CF5-04FD-63B0B99D6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5FECC4EB-6FCA-068D-A738-C4F9E665BCED}"/>
              </a:ext>
            </a:extLst>
          </p:cNvPr>
          <p:cNvSpPr txBox="1"/>
          <p:nvPr/>
        </p:nvSpPr>
        <p:spPr>
          <a:xfrm>
            <a:off x="4315725" y="1326123"/>
            <a:ext cx="6835253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أهم العناصر 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13B11890-F4A2-7501-B84E-1021731D6C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E51AE486-D8AF-2AB2-4800-0A42C43A746C}"/>
              </a:ext>
            </a:extLst>
          </p:cNvPr>
          <p:cNvGrpSpPr/>
          <p:nvPr/>
        </p:nvGrpSpPr>
        <p:grpSpPr>
          <a:xfrm>
            <a:off x="1230234" y="2431986"/>
            <a:ext cx="9731532" cy="3278914"/>
            <a:chOff x="1037553" y="2258731"/>
            <a:chExt cx="9731532" cy="327891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37B3C07-2EB8-0256-2599-CD8D7AD6AD55}"/>
                </a:ext>
              </a:extLst>
            </p:cNvPr>
            <p:cNvGrpSpPr/>
            <p:nvPr/>
          </p:nvGrpSpPr>
          <p:grpSpPr>
            <a:xfrm>
              <a:off x="7993685" y="2258731"/>
              <a:ext cx="2775400" cy="1335814"/>
              <a:chOff x="8455008" y="2258731"/>
              <a:chExt cx="2775400" cy="1335814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73CA07C8-04D5-7B16-0861-D1FD7EA344B1}"/>
                  </a:ext>
                </a:extLst>
              </p:cNvPr>
              <p:cNvSpPr/>
              <p:nvPr/>
            </p:nvSpPr>
            <p:spPr>
              <a:xfrm>
                <a:off x="8455008" y="2258731"/>
                <a:ext cx="2775400" cy="1335814"/>
              </a:xfrm>
              <a:prstGeom prst="roundRect">
                <a:avLst/>
              </a:prstGeom>
              <a:solidFill>
                <a:srgbClr val="0A4E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bject 6">
                <a:extLst>
                  <a:ext uri="{FF2B5EF4-FFF2-40B4-BE49-F238E27FC236}">
                    <a16:creationId xmlns:a16="http://schemas.microsoft.com/office/drawing/2014/main" id="{196A4C9D-C3F9-F028-F20F-FC17D37E687C}"/>
                  </a:ext>
                </a:extLst>
              </p:cNvPr>
              <p:cNvSpPr txBox="1"/>
              <p:nvPr/>
            </p:nvSpPr>
            <p:spPr>
              <a:xfrm>
                <a:off x="8668494" y="2747994"/>
                <a:ext cx="2355850" cy="357289"/>
              </a:xfrm>
              <a:prstGeom prst="rect">
                <a:avLst/>
              </a:prstGeom>
            </p:spPr>
            <p:txBody>
              <a:bodyPr vert="horz" wrap="square" lIns="0" tIns="9664" rIns="0" bIns="0" rtlCol="0">
                <a:spAutoFit/>
              </a:bodyPr>
              <a:lstStyle>
                <a:lvl1pPr>
                  <a:defRPr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 defTabSz="773128" rtl="1">
                  <a:lnSpc>
                    <a:spcPts val="3000"/>
                  </a:lnSpc>
                  <a:defRPr/>
                </a:pPr>
                <a:r>
                  <a:rPr lang="ar-SA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medium Medium" panose="02000600020000020004" pitchFamily="2" charset="-78"/>
                    <a:cs typeface="SST Arabic" panose="020B0504030504020204" pitchFamily="34" charset="-78"/>
                  </a:rPr>
                  <a:t>ديناميكيات الفرق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970770A-2AC6-DA59-2AC1-5C2DA34D55C3}"/>
                </a:ext>
              </a:extLst>
            </p:cNvPr>
            <p:cNvGrpSpPr/>
            <p:nvPr/>
          </p:nvGrpSpPr>
          <p:grpSpPr>
            <a:xfrm>
              <a:off x="4704169" y="2258731"/>
              <a:ext cx="2775400" cy="1335814"/>
              <a:chOff x="4819201" y="2258731"/>
              <a:chExt cx="2775400" cy="1335814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E64D0D07-BB5A-04B4-73AD-285556591218}"/>
                  </a:ext>
                </a:extLst>
              </p:cNvPr>
              <p:cNvSpPr/>
              <p:nvPr/>
            </p:nvSpPr>
            <p:spPr>
              <a:xfrm>
                <a:off x="4819201" y="2258731"/>
                <a:ext cx="2775400" cy="1335814"/>
              </a:xfrm>
              <a:prstGeom prst="roundRect">
                <a:avLst/>
              </a:prstGeom>
              <a:solidFill>
                <a:srgbClr val="0A4E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bject 6">
                <a:extLst>
                  <a:ext uri="{FF2B5EF4-FFF2-40B4-BE49-F238E27FC236}">
                    <a16:creationId xmlns:a16="http://schemas.microsoft.com/office/drawing/2014/main" id="{2420C9D0-298C-5FED-A6F4-C3A33DA24746}"/>
                  </a:ext>
                </a:extLst>
              </p:cNvPr>
              <p:cNvSpPr txBox="1"/>
              <p:nvPr/>
            </p:nvSpPr>
            <p:spPr>
              <a:xfrm>
                <a:off x="4962091" y="2555633"/>
                <a:ext cx="2497042" cy="742010"/>
              </a:xfrm>
              <a:prstGeom prst="rect">
                <a:avLst/>
              </a:prstGeom>
            </p:spPr>
            <p:txBody>
              <a:bodyPr vert="horz" wrap="square" lIns="0" tIns="9664" rIns="0" bIns="0" rtlCol="0">
                <a:spAutoFit/>
              </a:bodyPr>
              <a:lstStyle>
                <a:lvl1pPr>
                  <a:defRPr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 defTabSz="773128" rtl="1">
                  <a:lnSpc>
                    <a:spcPts val="3000"/>
                  </a:lnSpc>
                  <a:defRPr/>
                </a:pPr>
                <a:r>
                  <a:rPr lang="ar-SA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medium Medium" panose="02000600020000020004" pitchFamily="2" charset="-78"/>
                    <a:cs typeface="SST Arabic" panose="020B0504030504020204" pitchFamily="34" charset="-78"/>
                  </a:rPr>
                  <a:t>تصميم الفريق </a:t>
                </a:r>
                <a:endParaRPr lang="en-US" sz="2000" dirty="0">
                  <a:solidFill>
                    <a:schemeClr val="bg1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endParaRPr>
              </a:p>
              <a:p>
                <a:pPr algn="ctr" defTabSz="773128" rtl="1">
                  <a:lnSpc>
                    <a:spcPts val="3000"/>
                  </a:lnSpc>
                  <a:defRPr/>
                </a:pPr>
                <a:r>
                  <a:rPr lang="ar-SA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medium Medium" panose="02000600020000020004" pitchFamily="2" charset="-78"/>
                    <a:cs typeface="SST Arabic" panose="020B0504030504020204" pitchFamily="34" charset="-78"/>
                  </a:rPr>
                  <a:t>(</a:t>
                </a:r>
                <a:r>
                  <a:rPr lang="en-US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medium Medium" panose="02000600020000020004" pitchFamily="2" charset="-78"/>
                    <a:cs typeface="SST Arabic" panose="020B0504030504020204" pitchFamily="34" charset="-78"/>
                  </a:rPr>
                  <a:t>(Team Architecture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A909385-0F97-00E0-7E34-473C826CE6A0}"/>
                </a:ext>
              </a:extLst>
            </p:cNvPr>
            <p:cNvGrpSpPr/>
            <p:nvPr/>
          </p:nvGrpSpPr>
          <p:grpSpPr>
            <a:xfrm>
              <a:off x="1415005" y="2258731"/>
              <a:ext cx="2775400" cy="1335814"/>
              <a:chOff x="1864245" y="2258731"/>
              <a:chExt cx="2775400" cy="1335814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3CBDCD5D-7392-D658-4E24-798DB5160E85}"/>
                  </a:ext>
                </a:extLst>
              </p:cNvPr>
              <p:cNvSpPr/>
              <p:nvPr/>
            </p:nvSpPr>
            <p:spPr>
              <a:xfrm>
                <a:off x="1864245" y="2258731"/>
                <a:ext cx="2775400" cy="1335814"/>
              </a:xfrm>
              <a:prstGeom prst="roundRect">
                <a:avLst/>
              </a:prstGeom>
              <a:solidFill>
                <a:srgbClr val="0A4E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bject 6">
                <a:extLst>
                  <a:ext uri="{FF2B5EF4-FFF2-40B4-BE49-F238E27FC236}">
                    <a16:creationId xmlns:a16="http://schemas.microsoft.com/office/drawing/2014/main" id="{70ADADA4-0FE9-C1B7-96CD-143ECCD9D10A}"/>
                  </a:ext>
                </a:extLst>
              </p:cNvPr>
              <p:cNvSpPr txBox="1"/>
              <p:nvPr/>
            </p:nvSpPr>
            <p:spPr>
              <a:xfrm>
                <a:off x="1983762" y="2555633"/>
                <a:ext cx="2543788" cy="742010"/>
              </a:xfrm>
              <a:prstGeom prst="rect">
                <a:avLst/>
              </a:prstGeom>
            </p:spPr>
            <p:txBody>
              <a:bodyPr vert="horz" wrap="square" lIns="0" tIns="9664" rIns="0" bIns="0" rtlCol="0">
                <a:spAutoFit/>
              </a:bodyPr>
              <a:lstStyle>
                <a:lvl1pPr>
                  <a:defRPr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 defTabSz="773128" rtl="1">
                  <a:lnSpc>
                    <a:spcPts val="3000"/>
                  </a:lnSpc>
                  <a:defRPr/>
                </a:pPr>
                <a:r>
                  <a:rPr lang="ar-SA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medium Medium" panose="02000600020000020004" pitchFamily="2" charset="-78"/>
                    <a:cs typeface="SST Arabic" panose="020B0504030504020204" pitchFamily="34" charset="-78"/>
                  </a:rPr>
                  <a:t>وضوح الأدوار واتخاذ القرار </a:t>
                </a:r>
              </a:p>
              <a:p>
                <a:pPr algn="ctr" defTabSz="773128" rtl="1">
                  <a:lnSpc>
                    <a:spcPts val="3000"/>
                  </a:lnSpc>
                  <a:defRPr/>
                </a:pPr>
                <a:r>
                  <a:rPr lang="ar-SA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medium Medium" panose="02000600020000020004" pitchFamily="2" charset="-78"/>
                    <a:cs typeface="SST Arabic" panose="020B0504030504020204" pitchFamily="34" charset="-78"/>
                  </a:rPr>
                  <a:t>(</a:t>
                </a:r>
                <a:r>
                  <a:rPr lang="en-US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medium Medium" panose="02000600020000020004" pitchFamily="2" charset="-78"/>
                    <a:cs typeface="SST Arabic" panose="020B0504030504020204" pitchFamily="34" charset="-78"/>
                  </a:rPr>
                  <a:t>(RACI Matrix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E7E3CAD-C3FF-5F36-F0E4-90B6A7935E5F}"/>
                </a:ext>
              </a:extLst>
            </p:cNvPr>
            <p:cNvGrpSpPr/>
            <p:nvPr/>
          </p:nvGrpSpPr>
          <p:grpSpPr>
            <a:xfrm>
              <a:off x="1415005" y="4201831"/>
              <a:ext cx="2775400" cy="1335814"/>
              <a:chOff x="1870058" y="4201831"/>
              <a:chExt cx="2775400" cy="1335814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1053896A-6741-57B9-7427-D909D9376BFC}"/>
                  </a:ext>
                </a:extLst>
              </p:cNvPr>
              <p:cNvSpPr/>
              <p:nvPr/>
            </p:nvSpPr>
            <p:spPr>
              <a:xfrm>
                <a:off x="1870058" y="4201831"/>
                <a:ext cx="2775400" cy="1335814"/>
              </a:xfrm>
              <a:prstGeom prst="roundRect">
                <a:avLst/>
              </a:prstGeom>
              <a:solidFill>
                <a:srgbClr val="0A4E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bject 6">
                <a:extLst>
                  <a:ext uri="{FF2B5EF4-FFF2-40B4-BE49-F238E27FC236}">
                    <a16:creationId xmlns:a16="http://schemas.microsoft.com/office/drawing/2014/main" id="{4DBBAC09-1D4D-D7B0-5DF3-D3AC74FC87E3}"/>
                  </a:ext>
                </a:extLst>
              </p:cNvPr>
              <p:cNvSpPr txBox="1"/>
              <p:nvPr/>
            </p:nvSpPr>
            <p:spPr>
              <a:xfrm>
                <a:off x="2083544" y="4691094"/>
                <a:ext cx="2355850" cy="357289"/>
              </a:xfrm>
              <a:prstGeom prst="rect">
                <a:avLst/>
              </a:prstGeom>
            </p:spPr>
            <p:txBody>
              <a:bodyPr vert="horz" wrap="square" lIns="0" tIns="9664" rIns="0" bIns="0" rtlCol="0">
                <a:spAutoFit/>
              </a:bodyPr>
              <a:lstStyle>
                <a:lvl1pPr>
                  <a:defRPr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 defTabSz="773128" rtl="1">
                  <a:lnSpc>
                    <a:spcPts val="3000"/>
                  </a:lnSpc>
                  <a:defRPr/>
                </a:pPr>
                <a:r>
                  <a:rPr lang="ar-SA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medium Medium" panose="02000600020000020004" pitchFamily="2" charset="-78"/>
                    <a:cs typeface="SST Arabic" panose="020B0504030504020204" pitchFamily="34" charset="-78"/>
                  </a:rPr>
                  <a:t>تحديد الأولويات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59025F1-6DFD-6391-1168-69F2F19B936C}"/>
                </a:ext>
              </a:extLst>
            </p:cNvPr>
            <p:cNvGrpSpPr/>
            <p:nvPr/>
          </p:nvGrpSpPr>
          <p:grpSpPr>
            <a:xfrm>
              <a:off x="4704169" y="4201831"/>
              <a:ext cx="2775400" cy="1335814"/>
              <a:chOff x="4860908" y="4201831"/>
              <a:chExt cx="2775400" cy="1335814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256BAF0B-FA7B-BE6C-0A4A-132AFFFD0F05}"/>
                  </a:ext>
                </a:extLst>
              </p:cNvPr>
              <p:cNvSpPr/>
              <p:nvPr/>
            </p:nvSpPr>
            <p:spPr>
              <a:xfrm>
                <a:off x="4860908" y="4201831"/>
                <a:ext cx="2775400" cy="1335814"/>
              </a:xfrm>
              <a:prstGeom prst="roundRect">
                <a:avLst/>
              </a:prstGeom>
              <a:solidFill>
                <a:srgbClr val="0A4E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bject 6">
                <a:extLst>
                  <a:ext uri="{FF2B5EF4-FFF2-40B4-BE49-F238E27FC236}">
                    <a16:creationId xmlns:a16="http://schemas.microsoft.com/office/drawing/2014/main" id="{9E98CCE1-B57B-35C4-47D8-FB75D798D9AA}"/>
                  </a:ext>
                </a:extLst>
              </p:cNvPr>
              <p:cNvSpPr txBox="1"/>
              <p:nvPr/>
            </p:nvSpPr>
            <p:spPr>
              <a:xfrm>
                <a:off x="5074394" y="4498733"/>
                <a:ext cx="2355850" cy="742010"/>
              </a:xfrm>
              <a:prstGeom prst="rect">
                <a:avLst/>
              </a:prstGeom>
            </p:spPr>
            <p:txBody>
              <a:bodyPr vert="horz" wrap="square" lIns="0" tIns="9664" rIns="0" bIns="0" rtlCol="0">
                <a:spAutoFit/>
              </a:bodyPr>
              <a:lstStyle>
                <a:lvl1pPr>
                  <a:defRPr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 defTabSz="773128" rtl="1">
                  <a:lnSpc>
                    <a:spcPts val="3000"/>
                  </a:lnSpc>
                  <a:defRPr/>
                </a:pPr>
                <a:r>
                  <a:rPr lang="ar-SA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medium Medium" panose="02000600020000020004" pitchFamily="2" charset="-78"/>
                    <a:cs typeface="SST Arabic" panose="020B0504030504020204" pitchFamily="34" charset="-78"/>
                  </a:rPr>
                  <a:t>الاجتماعات واتخاذ القرارات</a:t>
                </a:r>
              </a:p>
            </p:txBody>
          </p:sp>
        </p:grp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9F47FB6C-3BC4-6EBF-B28A-4968FE57565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6200000">
              <a:off x="7673259" y="2688167"/>
              <a:ext cx="141248" cy="499534"/>
            </a:xfrm>
            <a:prstGeom prst="rect">
              <a:avLst/>
            </a:prstGeom>
          </p:spPr>
        </p:pic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2C5C68E7-9283-B44B-BB65-B6EC2DD4DC5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6200000">
              <a:off x="4386816" y="2688167"/>
              <a:ext cx="141248" cy="499534"/>
            </a:xfrm>
            <a:prstGeom prst="rect">
              <a:avLst/>
            </a:prstGeom>
          </p:spPr>
        </p:pic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6D5A0D6F-5892-893C-66D1-B4FB28B4DFF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2602470">
              <a:off x="1037553" y="3565786"/>
              <a:ext cx="618897" cy="609548"/>
            </a:xfrm>
            <a:prstGeom prst="rect">
              <a:avLst/>
            </a:prstGeom>
          </p:spPr>
        </p:pic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41F52840-C231-5A1A-B705-4C497ED907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5400000">
              <a:off x="4369354" y="4613230"/>
              <a:ext cx="141248" cy="49953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92132440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76B12-6E4D-31A1-957F-BB05B020B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85C9901-3E45-CD04-DAC9-51F6E3BC1326}"/>
              </a:ext>
            </a:extLst>
          </p:cNvPr>
          <p:cNvSpPr/>
          <p:nvPr/>
        </p:nvSpPr>
        <p:spPr>
          <a:xfrm>
            <a:off x="8423275" y="2071222"/>
            <a:ext cx="2727325" cy="72807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D4229CDE-F241-C002-9CA0-05F352846938}"/>
              </a:ext>
            </a:extLst>
          </p:cNvPr>
          <p:cNvSpPr txBox="1"/>
          <p:nvPr/>
        </p:nvSpPr>
        <p:spPr>
          <a:xfrm>
            <a:off x="8366125" y="2251650"/>
            <a:ext cx="2616479" cy="317535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000" dirty="0">
                <a:solidFill>
                  <a:srgbClr val="214E83"/>
                </a:solidFill>
                <a:cs typeface="SST Arabic" panose="020B0504030504020204" pitchFamily="34" charset="-78"/>
              </a:rPr>
              <a:t>لماذا يحدث ذلك؟</a:t>
            </a:r>
            <a:endParaRPr lang="en-US" sz="2000" dirty="0">
              <a:solidFill>
                <a:srgbClr val="214E83"/>
              </a:solidFill>
              <a:cs typeface="SST Arabic" panose="020B0504030504020204" pitchFamily="34" charset="-78"/>
            </a:endParaRPr>
          </a:p>
        </p:txBody>
      </p:sp>
      <p:pic>
        <p:nvPicPr>
          <p:cNvPr id="5122" name="Picture 2" descr="Discussion - Free communications icons">
            <a:extLst>
              <a:ext uri="{FF2B5EF4-FFF2-40B4-BE49-F238E27FC236}">
                <a16:creationId xmlns:a16="http://schemas.microsoft.com/office/drawing/2014/main" id="{0AB0ED94-3E33-38A8-E8C9-881D031315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8" b="9722"/>
          <a:stretch>
            <a:fillRect/>
          </a:stretch>
        </p:blipFill>
        <p:spPr bwMode="auto">
          <a:xfrm>
            <a:off x="3657600" y="2301061"/>
            <a:ext cx="4876800" cy="414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6">
            <a:extLst>
              <a:ext uri="{FF2B5EF4-FFF2-40B4-BE49-F238E27FC236}">
                <a16:creationId xmlns:a16="http://schemas.microsoft.com/office/drawing/2014/main" id="{FFBE0C70-6D95-21F2-6FA4-27DE736DC9F5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كم اجتماع حضرته خلال الشهر الماضي وخرج منه الفريق بدون قرار واضح؟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8D16A748-CF0F-8503-C908-542F35A942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361000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14C37-6E27-6828-2C99-F62B8A3A1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91A35C0-5FAC-1963-9DFC-3CFA18889808}"/>
              </a:ext>
            </a:extLst>
          </p:cNvPr>
          <p:cNvSpPr/>
          <p:nvPr/>
        </p:nvSpPr>
        <p:spPr>
          <a:xfrm>
            <a:off x="1160780" y="2030931"/>
            <a:ext cx="9870440" cy="4379494"/>
          </a:xfrm>
          <a:prstGeom prst="roundRect">
            <a:avLst>
              <a:gd name="adj" fmla="val 1102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6">
            <a:extLst>
              <a:ext uri="{FF2B5EF4-FFF2-40B4-BE49-F238E27FC236}">
                <a16:creationId xmlns:a16="http://schemas.microsoft.com/office/drawing/2014/main" id="{D9E842FC-C6BD-AB3E-64D0-4FD774AED558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قصة حقيقية: كارثة مكوك تشالنجر – ناسا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5949011E-DAEF-BD93-B018-944085028C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82B4467-7149-B189-B0B6-C83A2B76166F}"/>
              </a:ext>
            </a:extLst>
          </p:cNvPr>
          <p:cNvSpPr txBox="1"/>
          <p:nvPr/>
        </p:nvSpPr>
        <p:spPr>
          <a:xfrm>
            <a:off x="6789222" y="2273048"/>
            <a:ext cx="3952571" cy="2729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في عام </a:t>
            </a:r>
            <a:r>
              <a:rPr lang="ar-SA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1986</a:t>
            </a: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 كانت وكالة ناسا تستعد لإطلاق مكوك الفضاء تشالنجر.</a:t>
            </a:r>
          </a:p>
          <a:p>
            <a:pPr marL="285750" indent="-28575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قبل الإطلاق بساعات، لاحظ بعض المهندسين مشكلة خطيرة.</a:t>
            </a:r>
          </a:p>
          <a:p>
            <a:pPr marL="285750" indent="-28575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درجة الحرارة كانت منخفضة جداً، وهذا قد يؤثر على قطعة وهي مسؤولة عن إغلاق أحد أجزاء الصاروخ ومنع تسرب الغازات.</a:t>
            </a:r>
          </a:p>
        </p:txBody>
      </p:sp>
      <p:pic>
        <p:nvPicPr>
          <p:cNvPr id="12" name="Picture 2" descr="Challenger explosion: The space shuttle broke apart and killed everyone on  board 34 years ago today | CNN">
            <a:extLst>
              <a:ext uri="{FF2B5EF4-FFF2-40B4-BE49-F238E27FC236}">
                <a16:creationId xmlns:a16="http://schemas.microsoft.com/office/drawing/2014/main" id="{85898E3A-1365-BAC5-FCF6-AB21E029DE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1" r="21947"/>
          <a:stretch>
            <a:fillRect/>
          </a:stretch>
        </p:blipFill>
        <p:spPr bwMode="auto">
          <a:xfrm>
            <a:off x="1798164" y="2849168"/>
            <a:ext cx="3505356" cy="27430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239335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7CE07-D9AA-14CC-3A21-6BDF79076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E44A2DD-1E8A-90F1-20A5-916AF7D37B2F}"/>
              </a:ext>
            </a:extLst>
          </p:cNvPr>
          <p:cNvSpPr/>
          <p:nvPr/>
        </p:nvSpPr>
        <p:spPr>
          <a:xfrm>
            <a:off x="1160780" y="2030931"/>
            <a:ext cx="9870440" cy="4379494"/>
          </a:xfrm>
          <a:prstGeom prst="roundRect">
            <a:avLst>
              <a:gd name="adj" fmla="val 1102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hallenger explosion: The space shuttle broke apart and killed everyone on  board 34 years ago today | CNN">
            <a:extLst>
              <a:ext uri="{FF2B5EF4-FFF2-40B4-BE49-F238E27FC236}">
                <a16:creationId xmlns:a16="http://schemas.microsoft.com/office/drawing/2014/main" id="{D93DFF1B-4E18-D0E7-98CC-463AF30FBB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1" r="21947"/>
          <a:stretch>
            <a:fillRect/>
          </a:stretch>
        </p:blipFill>
        <p:spPr bwMode="auto">
          <a:xfrm>
            <a:off x="1798164" y="2849168"/>
            <a:ext cx="3505356" cy="27430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F99DA5-6EE5-0418-C1BE-341ADA82E1BC}"/>
              </a:ext>
            </a:extLst>
          </p:cNvPr>
          <p:cNvSpPr txBox="1"/>
          <p:nvPr/>
        </p:nvSpPr>
        <p:spPr>
          <a:xfrm>
            <a:off x="5486401" y="2253798"/>
            <a:ext cx="5265018" cy="4063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600"/>
              </a:lnSpc>
            </a:pP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المشكلة لم تكن تقنية فقط.</a:t>
            </a:r>
          </a:p>
          <a:p>
            <a:pPr algn="r" rtl="1">
              <a:lnSpc>
                <a:spcPts val="2600"/>
              </a:lnSpc>
            </a:pP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بل كانت مشكلة ديناميكيات فريق القيادة.</a:t>
            </a:r>
          </a:p>
          <a:p>
            <a:pPr marL="285750" indent="-28575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endParaRPr lang="ar-SA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600"/>
              </a:lnSpc>
            </a:pP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وهو عندما:</a:t>
            </a:r>
          </a:p>
          <a:p>
            <a:pPr marL="742950" lvl="1" indent="-28575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DD7C2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يتجنب الفريق الاختلاف</a:t>
            </a:r>
          </a:p>
          <a:p>
            <a:pPr marL="742950" lvl="1" indent="-28575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DD7C2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يظن القادة أن الجميع متفق</a:t>
            </a:r>
          </a:p>
          <a:p>
            <a:pPr marL="742950" lvl="1" indent="-28575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DD7C2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لا يتم طرح المخاوف بوضوح</a:t>
            </a:r>
            <a:endParaRPr lang="ar-EG" dirty="0">
              <a:solidFill>
                <a:srgbClr val="DD7C2F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742950" lvl="1" indent="-28575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endParaRPr lang="ar-EG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600"/>
              </a:lnSpc>
            </a:pP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عندما لا يشعر أعضاء الفريق بالأمان للتعبير عن رأيهم:</a:t>
            </a:r>
          </a:p>
          <a:p>
            <a:pPr marL="742950" lvl="1" indent="-28575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DD7C2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المخاطر الحقيقية لا تُقال</a:t>
            </a:r>
          </a:p>
          <a:p>
            <a:pPr marL="742950" lvl="1" indent="-28575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DD7C2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القرارات تصبح خطيرة</a:t>
            </a:r>
          </a:p>
          <a:p>
            <a:pPr marL="285750" indent="-28575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endParaRPr lang="ar-SA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</p:txBody>
      </p:sp>
      <p:sp>
        <p:nvSpPr>
          <p:cNvPr id="2" name="object 6">
            <a:extLst>
              <a:ext uri="{FF2B5EF4-FFF2-40B4-BE49-F238E27FC236}">
                <a16:creationId xmlns:a16="http://schemas.microsoft.com/office/drawing/2014/main" id="{C8FC99B8-B625-B19C-5B6F-B10ADAA55C86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قصة حقيقية: كارثة مكوك تشالنجر – ناسا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28A56F53-57E7-8613-B8FD-6A5DEFCAF4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828930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547D4-C3A0-1636-D0C7-8AEAC39B0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4B71A60-4A90-2E3B-7986-36823D60510D}"/>
              </a:ext>
            </a:extLst>
          </p:cNvPr>
          <p:cNvGrpSpPr/>
          <p:nvPr/>
        </p:nvGrpSpPr>
        <p:grpSpPr>
          <a:xfrm>
            <a:off x="1318167" y="2343633"/>
            <a:ext cx="9555666" cy="3296771"/>
            <a:chOff x="1475553" y="2343633"/>
            <a:chExt cx="9555666" cy="3296771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84EE25B1-867B-6786-457A-76213D14D0E7}"/>
                </a:ext>
              </a:extLst>
            </p:cNvPr>
            <p:cNvSpPr/>
            <p:nvPr/>
          </p:nvSpPr>
          <p:spPr>
            <a:xfrm>
              <a:off x="7863840" y="2367815"/>
              <a:ext cx="3167379" cy="3272589"/>
            </a:xfrm>
            <a:prstGeom prst="roundRect">
              <a:avLst>
                <a:gd name="adj" fmla="val 1102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15A9993-EFF6-C48F-C2EE-A88AC8220A7F}"/>
                </a:ext>
              </a:extLst>
            </p:cNvPr>
            <p:cNvSpPr txBox="1"/>
            <p:nvPr/>
          </p:nvSpPr>
          <p:spPr>
            <a:xfrm>
              <a:off x="8109618" y="3306226"/>
              <a:ext cx="2675822" cy="13957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ts val="2600"/>
                </a:lnSpc>
              </a:pPr>
              <a:r>
                <a: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rPr>
                <a:t>الفرق عالية الأداء ليست الفرق التي تتجنب الخلاف،</a:t>
              </a:r>
              <a:br>
                <a: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rPr>
              </a:br>
              <a:r>
                <a: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rPr>
                <a:t>بل الفرق التي تستطيع مناقشة الاختلاف بأمان.</a:t>
              </a:r>
            </a:p>
          </p:txBody>
        </p:sp>
        <p:pic>
          <p:nvPicPr>
            <p:cNvPr id="2050" name="Picture 2" descr="Psychological safety in teams - The Enneagram in Business">
              <a:extLst>
                <a:ext uri="{FF2B5EF4-FFF2-40B4-BE49-F238E27FC236}">
                  <a16:creationId xmlns:a16="http://schemas.microsoft.com/office/drawing/2014/main" id="{BF4855A6-7913-8626-3114-662E96D879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553" y="2343633"/>
              <a:ext cx="6205728" cy="3273360"/>
            </a:xfrm>
            <a:prstGeom prst="roundRect">
              <a:avLst>
                <a:gd name="adj" fmla="val 1255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object 6">
            <a:extLst>
              <a:ext uri="{FF2B5EF4-FFF2-40B4-BE49-F238E27FC236}">
                <a16:creationId xmlns:a16="http://schemas.microsoft.com/office/drawing/2014/main" id="{07176668-372E-DCA1-030B-EB606F3B21D2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ولهذا السبب تقول الباحثة </a:t>
            </a:r>
            <a:r>
              <a:rPr lang="en-US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Amy Edmondson: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9D0DC2FB-45C8-E209-0E97-B2BD260920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485885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DABFE-DBC5-8D59-DD57-77D412C46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0998DA0-1F83-197E-D97A-BB28197E7A81}"/>
              </a:ext>
            </a:extLst>
          </p:cNvPr>
          <p:cNvSpPr/>
          <p:nvPr/>
        </p:nvSpPr>
        <p:spPr>
          <a:xfrm>
            <a:off x="2268354" y="2290813"/>
            <a:ext cx="7655292" cy="3782728"/>
          </a:xfrm>
          <a:prstGeom prst="roundRect">
            <a:avLst>
              <a:gd name="adj" fmla="val 1102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A9EBE-6044-16D0-A5CB-AF53880C99C2}"/>
              </a:ext>
            </a:extLst>
          </p:cNvPr>
          <p:cNvSpPr txBox="1"/>
          <p:nvPr/>
        </p:nvSpPr>
        <p:spPr>
          <a:xfrm>
            <a:off x="3048000" y="268814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ar-SA" sz="2800" dirty="0">
                <a:solidFill>
                  <a:srgbClr val="1DA76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"أنا لا أتفق مع هذا القرار"</a:t>
            </a:r>
          </a:p>
        </p:txBody>
      </p:sp>
      <p:pic>
        <p:nvPicPr>
          <p:cNvPr id="4098" name="Picture 2" descr="584 Disagree Team Stock Vectors and Vector Art | Shutterstock">
            <a:extLst>
              <a:ext uri="{FF2B5EF4-FFF2-40B4-BE49-F238E27FC236}">
                <a16:creationId xmlns:a16="http://schemas.microsoft.com/office/drawing/2014/main" id="{9D0D5F11-D2F8-EDBC-6A5E-E6DD113CD2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82"/>
          <a:stretch>
            <a:fillRect/>
          </a:stretch>
        </p:blipFill>
        <p:spPr bwMode="auto">
          <a:xfrm>
            <a:off x="3316128" y="2989815"/>
            <a:ext cx="5559744" cy="308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6">
            <a:extLst>
              <a:ext uri="{FF2B5EF4-FFF2-40B4-BE49-F238E27FC236}">
                <a16:creationId xmlns:a16="http://schemas.microsoft.com/office/drawing/2014/main" id="{7B98C792-99BD-7689-73C0-5C63A0890B1E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برأيك؟ هل يشعر أعضاء الفريق أنهم يستطيعون قول:</a:t>
            </a: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431D2615-F027-8F80-A2AA-1C82D94C58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712932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eam Building Part 2: Why teams fail?">
            <a:extLst>
              <a:ext uri="{FF2B5EF4-FFF2-40B4-BE49-F238E27FC236}">
                <a16:creationId xmlns:a16="http://schemas.microsoft.com/office/drawing/2014/main" id="{6786BD19-F510-609F-6D71-401FA7133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967" y="2170126"/>
            <a:ext cx="6150066" cy="41000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6">
            <a:extLst>
              <a:ext uri="{FF2B5EF4-FFF2-40B4-BE49-F238E27FC236}">
                <a16:creationId xmlns:a16="http://schemas.microsoft.com/office/drawing/2014/main" id="{B3D9B06E-52CA-AAAF-7847-8891BBB62B2B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ما أكثر ثلاثة أسباب تجعل الفرق القيادية غير فعالة؟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9383BDE0-113F-A2A4-1392-C0EBF78648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195508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DFC37-3F24-A864-344B-B3838070A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F846919C-7A84-0D7A-71C4-BDFD10399466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دعونا نرى كيف تعمل الفرق تحت الضغط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4A61F181-27A0-4F2A-B26E-D56E7912F1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229AD874-6FE8-FC31-576F-3B8938D5BE0B}"/>
              </a:ext>
            </a:extLst>
          </p:cNvPr>
          <p:cNvGrpSpPr/>
          <p:nvPr/>
        </p:nvGrpSpPr>
        <p:grpSpPr>
          <a:xfrm>
            <a:off x="1258972" y="3217333"/>
            <a:ext cx="9674057" cy="1912220"/>
            <a:chOff x="1199776" y="3048000"/>
            <a:chExt cx="9674057" cy="19122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BCCAF80-83A2-0354-8168-BFE7FFC1D847}"/>
                </a:ext>
              </a:extLst>
            </p:cNvPr>
            <p:cNvGrpSpPr/>
            <p:nvPr/>
          </p:nvGrpSpPr>
          <p:grpSpPr>
            <a:xfrm>
              <a:off x="7706454" y="3048000"/>
              <a:ext cx="3167379" cy="1912220"/>
              <a:chOff x="7706454" y="3048000"/>
              <a:chExt cx="3167379" cy="1912220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05430119-608C-5FC2-005B-83FECF55D9B5}"/>
                  </a:ext>
                </a:extLst>
              </p:cNvPr>
              <p:cNvSpPr/>
              <p:nvPr/>
            </p:nvSpPr>
            <p:spPr>
              <a:xfrm>
                <a:off x="7706454" y="3048000"/>
                <a:ext cx="3167379" cy="1912220"/>
              </a:xfrm>
              <a:prstGeom prst="roundRect">
                <a:avLst>
                  <a:gd name="adj" fmla="val 11029"/>
                </a:avLst>
              </a:prstGeom>
              <a:solidFill>
                <a:srgbClr val="0A4E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E02FD74-BCFF-3254-5FCE-170B0D0927F7}"/>
                  </a:ext>
                </a:extLst>
              </p:cNvPr>
              <p:cNvSpPr txBox="1"/>
              <p:nvPr/>
            </p:nvSpPr>
            <p:spPr>
              <a:xfrm>
                <a:off x="7952232" y="3806364"/>
                <a:ext cx="2675822" cy="4013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rtl="1">
                  <a:lnSpc>
                    <a:spcPts val="2600"/>
                  </a:lnSpc>
                </a:pPr>
                <a:r>
                  <a:rPr lang="ar-SA" sz="2000" dirty="0">
                    <a:solidFill>
                      <a:schemeClr val="bg1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سنقوم بتجربة قصيرة.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5DBC0D7-825C-A634-2735-50AA4BFA3159}"/>
                </a:ext>
              </a:extLst>
            </p:cNvPr>
            <p:cNvGrpSpPr/>
            <p:nvPr/>
          </p:nvGrpSpPr>
          <p:grpSpPr>
            <a:xfrm>
              <a:off x="4453115" y="3048000"/>
              <a:ext cx="3167379" cy="1912220"/>
              <a:chOff x="4453115" y="3048000"/>
              <a:chExt cx="3167379" cy="1912220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DD8F1F2C-4B21-3F05-47C3-820A4B48A97E}"/>
                  </a:ext>
                </a:extLst>
              </p:cNvPr>
              <p:cNvSpPr/>
              <p:nvPr/>
            </p:nvSpPr>
            <p:spPr>
              <a:xfrm>
                <a:off x="4453115" y="3048000"/>
                <a:ext cx="3167379" cy="1912220"/>
              </a:xfrm>
              <a:prstGeom prst="roundRect">
                <a:avLst>
                  <a:gd name="adj" fmla="val 11029"/>
                </a:avLst>
              </a:prstGeom>
              <a:solidFill>
                <a:srgbClr val="DD7C2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7BF3064-79DF-655E-BD6E-F860F267A685}"/>
                  </a:ext>
                </a:extLst>
              </p:cNvPr>
              <p:cNvSpPr txBox="1"/>
              <p:nvPr/>
            </p:nvSpPr>
            <p:spPr>
              <a:xfrm>
                <a:off x="4698893" y="3639652"/>
                <a:ext cx="2675822" cy="7289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rtl="1">
                  <a:lnSpc>
                    <a:spcPts val="2600"/>
                  </a:lnSpc>
                </a:pPr>
                <a:r>
                  <a:rPr lang="ar-SA" sz="2000" dirty="0">
                    <a:solidFill>
                      <a:schemeClr val="bg1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هدفها ليس النجاة من البحر…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8356F56-74AB-2168-94CB-3F3A68A082A8}"/>
                </a:ext>
              </a:extLst>
            </p:cNvPr>
            <p:cNvGrpSpPr/>
            <p:nvPr/>
          </p:nvGrpSpPr>
          <p:grpSpPr>
            <a:xfrm>
              <a:off x="1199776" y="3048000"/>
              <a:ext cx="3167379" cy="1912220"/>
              <a:chOff x="1199776" y="3048000"/>
              <a:chExt cx="3167379" cy="1912220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F221F0E0-DF60-FFF2-083F-B6E0A84C30D8}"/>
                  </a:ext>
                </a:extLst>
              </p:cNvPr>
              <p:cNvSpPr/>
              <p:nvPr/>
            </p:nvSpPr>
            <p:spPr>
              <a:xfrm>
                <a:off x="1199776" y="3048000"/>
                <a:ext cx="3167379" cy="1912220"/>
              </a:xfrm>
              <a:prstGeom prst="roundRect">
                <a:avLst>
                  <a:gd name="adj" fmla="val 11029"/>
                </a:avLst>
              </a:prstGeom>
              <a:solidFill>
                <a:srgbClr val="1DA76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5D34F60-F148-0FF0-1462-72FD18F217BE}"/>
                  </a:ext>
                </a:extLst>
              </p:cNvPr>
              <p:cNvSpPr txBox="1"/>
              <p:nvPr/>
            </p:nvSpPr>
            <p:spPr>
              <a:xfrm>
                <a:off x="1360690" y="3639652"/>
                <a:ext cx="2845550" cy="7488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rtl="1">
                  <a:lnSpc>
                    <a:spcPts val="2600"/>
                  </a:lnSpc>
                </a:pPr>
                <a:r>
                  <a:rPr lang="ar-SA" sz="2000" dirty="0">
                    <a:solidFill>
                      <a:schemeClr val="bg1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بل فهم </a:t>
                </a:r>
                <a:r>
                  <a:rPr lang="ar-SA" sz="2000" b="1" dirty="0">
                    <a:solidFill>
                      <a:schemeClr val="bg1"/>
                    </a:solidFill>
                    <a:latin typeface="SST Arabic Medium" panose="020B0604030504020204" pitchFamily="34" charset="-78"/>
                    <a:cs typeface="SST Arabic Medium" panose="020B0604030504020204" pitchFamily="34" charset="-78"/>
                  </a:rPr>
                  <a:t>كيف تعمل الفرق فعلياً عند اتخاذ القرار</a:t>
                </a:r>
                <a:r>
                  <a:rPr lang="ar-SA" sz="2000" dirty="0">
                    <a:solidFill>
                      <a:schemeClr val="bg1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.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7523737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92051-176B-43F6-488C-817F10DFE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6">
            <a:extLst>
              <a:ext uri="{FF2B5EF4-FFF2-40B4-BE49-F238E27FC236}">
                <a16:creationId xmlns:a16="http://schemas.microsoft.com/office/drawing/2014/main" id="{8E7F3B4F-D48B-BE60-FA26-19672F9EF2D0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سيناريو النجاة</a:t>
            </a:r>
          </a:p>
        </p:txBody>
      </p:sp>
      <p:pic>
        <p:nvPicPr>
          <p:cNvPr id="10" name="Picture 8">
            <a:extLst>
              <a:ext uri="{FF2B5EF4-FFF2-40B4-BE49-F238E27FC236}">
                <a16:creationId xmlns:a16="http://schemas.microsoft.com/office/drawing/2014/main" id="{37DA6D8A-B7F0-5215-5ED0-632BC543D7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C97F74B-83DD-C99D-B63A-CA4970AF059A}"/>
              </a:ext>
            </a:extLst>
          </p:cNvPr>
          <p:cNvGrpSpPr/>
          <p:nvPr/>
        </p:nvGrpSpPr>
        <p:grpSpPr>
          <a:xfrm>
            <a:off x="1379032" y="2343933"/>
            <a:ext cx="9433937" cy="3303334"/>
            <a:chOff x="1721057" y="2343933"/>
            <a:chExt cx="9433937" cy="3303334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AB9E100-A822-9F22-C24B-D0B095ED32B7}"/>
                </a:ext>
              </a:extLst>
            </p:cNvPr>
            <p:cNvGrpSpPr/>
            <p:nvPr/>
          </p:nvGrpSpPr>
          <p:grpSpPr>
            <a:xfrm>
              <a:off x="7706454" y="2367815"/>
              <a:ext cx="3448540" cy="3272589"/>
              <a:chOff x="7863840" y="2367815"/>
              <a:chExt cx="3448540" cy="3272589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32BF348C-C574-2680-4FDE-984A18ADF45B}"/>
                  </a:ext>
                </a:extLst>
              </p:cNvPr>
              <p:cNvSpPr/>
              <p:nvPr/>
            </p:nvSpPr>
            <p:spPr>
              <a:xfrm>
                <a:off x="7863840" y="2367815"/>
                <a:ext cx="3448540" cy="3272589"/>
              </a:xfrm>
              <a:prstGeom prst="roundRect">
                <a:avLst>
                  <a:gd name="adj" fmla="val 11029"/>
                </a:avLst>
              </a:prstGeom>
              <a:solidFill>
                <a:srgbClr val="0A4E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17F529A-C84C-12D5-B5EF-D776531DC4A6}"/>
                  </a:ext>
                </a:extLst>
              </p:cNvPr>
              <p:cNvSpPr txBox="1"/>
              <p:nvPr/>
            </p:nvSpPr>
            <p:spPr>
              <a:xfrm>
                <a:off x="8171272" y="2732169"/>
                <a:ext cx="2910102" cy="20864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r" rtl="1">
                  <a:lnSpc>
                    <a:spcPts val="26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  <a:t>غرقت سفينتكم</a:t>
                </a:r>
                <a:b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</a:br>
                <a: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  <a:t>وأنتم الآن في قارب نجاة في وسط البحر</a:t>
                </a:r>
              </a:p>
              <a:p>
                <a:pPr marL="342900" indent="-342900" algn="r" rtl="1">
                  <a:lnSpc>
                    <a:spcPts val="2600"/>
                  </a:lnSpc>
                  <a:buFont typeface="Arial" panose="020B0604020202020204" pitchFamily="34" charset="0"/>
                  <a:buChar char="•"/>
                </a:pPr>
                <a:endParaRPr lang="ar-SA" sz="2000" dirty="0">
                  <a:solidFill>
                    <a:schemeClr val="bg1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  <a:p>
                <a:pPr marL="342900" indent="-342900" algn="r" rtl="1">
                  <a:lnSpc>
                    <a:spcPts val="26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chemeClr val="bg1"/>
                    </a:solidFill>
                    <a:latin typeface="SST Arabic Medium" panose="020B0604030504020204" pitchFamily="34" charset="-78"/>
                    <a:cs typeface="SST Arabic Medium" panose="020B0604030504020204" pitchFamily="34" charset="-78"/>
                  </a:rPr>
                  <a:t>تمكنتم من إنقاذ بعض الأدوات</a:t>
                </a:r>
              </a:p>
            </p:txBody>
          </p:sp>
        </p:grpSp>
        <p:pic>
          <p:nvPicPr>
            <p:cNvPr id="11" name="Picture 2" descr="Ocean Survival&quot; Images – Browse 242 Stock Photos, Vectors, and Video |  Adobe Stock">
              <a:extLst>
                <a:ext uri="{FF2B5EF4-FFF2-40B4-BE49-F238E27FC236}">
                  <a16:creationId xmlns:a16="http://schemas.microsoft.com/office/drawing/2014/main" id="{15A482C6-75C1-D74A-9ED7-5A37587793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1057" y="2343933"/>
              <a:ext cx="5863416" cy="3303334"/>
            </a:xfrm>
            <a:prstGeom prst="roundRect">
              <a:avLst>
                <a:gd name="adj" fmla="val 11714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61524322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12137-3E54-B957-9390-25DED0DCB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191EA117-8ACC-F0B0-714E-473BD99E8458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رتبوا الأدوات التالية من الأكثر أهمية للبقاء إلى الأقل أهمية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E241B159-5F11-9D52-C9F3-73BB6D680D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FBEF5FB-DBFD-4B8C-76C3-C968E206A2D3}"/>
              </a:ext>
            </a:extLst>
          </p:cNvPr>
          <p:cNvGrpSpPr/>
          <p:nvPr/>
        </p:nvGrpSpPr>
        <p:grpSpPr>
          <a:xfrm>
            <a:off x="1095002" y="2367815"/>
            <a:ext cx="10001996" cy="3272589"/>
            <a:chOff x="1016902" y="2367815"/>
            <a:chExt cx="10001996" cy="3272589"/>
          </a:xfrm>
        </p:grpSpPr>
        <p:pic>
          <p:nvPicPr>
            <p:cNvPr id="7170" name="Picture 2" descr="Activity Complex Like a Puzzle - Pictured As Word Activity on a Puzzle  Pieces To Show that Activity Can Be Difficult and Needs Stock Illustration  - Illustration of abstract, mystery: 164200616">
              <a:extLst>
                <a:ext uri="{FF2B5EF4-FFF2-40B4-BE49-F238E27FC236}">
                  <a16:creationId xmlns:a16="http://schemas.microsoft.com/office/drawing/2014/main" id="{DB11E3C5-9008-5DDF-E12E-F6F86F9416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902" y="2379027"/>
              <a:ext cx="5780098" cy="3251306"/>
            </a:xfrm>
            <a:prstGeom prst="roundRect">
              <a:avLst>
                <a:gd name="adj" fmla="val 9562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AB88189-9CA9-73B3-4BE3-AD351FD79DB9}"/>
                </a:ext>
              </a:extLst>
            </p:cNvPr>
            <p:cNvGrpSpPr/>
            <p:nvPr/>
          </p:nvGrpSpPr>
          <p:grpSpPr>
            <a:xfrm>
              <a:off x="6823510" y="2367815"/>
              <a:ext cx="4195388" cy="3272589"/>
              <a:chOff x="6835831" y="2367815"/>
              <a:chExt cx="4195388" cy="3272589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759A9C73-137A-1A49-E223-C16AE2F693D9}"/>
                  </a:ext>
                </a:extLst>
              </p:cNvPr>
              <p:cNvSpPr/>
              <p:nvPr/>
            </p:nvSpPr>
            <p:spPr>
              <a:xfrm>
                <a:off x="6917349" y="2367815"/>
                <a:ext cx="4113870" cy="3272589"/>
              </a:xfrm>
              <a:prstGeom prst="roundRect">
                <a:avLst>
                  <a:gd name="adj" fmla="val 11029"/>
                </a:avLst>
              </a:prstGeom>
              <a:solidFill>
                <a:srgbClr val="0A4E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DF204E2-B50A-456F-BD2C-3C631547E6AD}"/>
                  </a:ext>
                </a:extLst>
              </p:cNvPr>
              <p:cNvSpPr txBox="1"/>
              <p:nvPr/>
            </p:nvSpPr>
            <p:spPr>
              <a:xfrm>
                <a:off x="6835831" y="2732169"/>
                <a:ext cx="3887955" cy="14015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>
                  <a:lnSpc>
                    <a:spcPts val="2600"/>
                  </a:lnSpc>
                </a:pPr>
                <a: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  <a:t>• الوقت: 15 دقيقة</a:t>
                </a:r>
                <a:b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</a:br>
                <a: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  <a:t>• يجب الوصول إلى </a:t>
                </a:r>
                <a:r>
                  <a:rPr lang="ar-SA" sz="2000" dirty="0">
                    <a:solidFill>
                      <a:schemeClr val="bg1"/>
                    </a:solidFill>
                    <a:latin typeface="SST Arabic Medium" panose="020B0604030504020204" pitchFamily="34" charset="-78"/>
                    <a:cs typeface="SST Arabic Medium" panose="020B0604030504020204" pitchFamily="34" charset="-78"/>
                  </a:rPr>
                  <a:t>إجماع كامل</a:t>
                </a:r>
                <a:b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</a:br>
                <a: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  <a:t>• التصويت غير مسموح</a:t>
                </a:r>
                <a:b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</a:br>
                <a: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  <a:t>• إذا لم تتفقوا → الفريق يفشل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87671621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6CBF2-8E79-9346-BDAC-2439CA476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7D1BCF1E-FDEC-D819-7132-496B563A60C6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الأدوات التي تم إنقاذها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6C3BB33D-F14D-35F4-E9E0-E0366F2D95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AF5EABDC-4892-A26F-94C3-F56E2978159E}"/>
              </a:ext>
            </a:extLst>
          </p:cNvPr>
          <p:cNvGrpSpPr/>
          <p:nvPr/>
        </p:nvGrpSpPr>
        <p:grpSpPr>
          <a:xfrm>
            <a:off x="1903055" y="1926617"/>
            <a:ext cx="8385890" cy="4249911"/>
            <a:chOff x="2553045" y="1926617"/>
            <a:chExt cx="8385890" cy="4249911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0C709BAA-2D11-78E1-BCCA-EA1F61A468B7}"/>
                </a:ext>
              </a:extLst>
            </p:cNvPr>
            <p:cNvGrpSpPr/>
            <p:nvPr/>
          </p:nvGrpSpPr>
          <p:grpSpPr>
            <a:xfrm>
              <a:off x="6981113" y="1926617"/>
              <a:ext cx="3957822" cy="4249911"/>
              <a:chOff x="7192779" y="1926617"/>
              <a:chExt cx="3957822" cy="4249911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E0CA2E7B-6B72-1A7F-AED2-45CA180E6C14}"/>
                  </a:ext>
                </a:extLst>
              </p:cNvPr>
              <p:cNvSpPr/>
              <p:nvPr/>
            </p:nvSpPr>
            <p:spPr>
              <a:xfrm>
                <a:off x="7215309" y="2071221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3B63B28-DD4B-1F1A-E8CF-5498987679C9}"/>
                  </a:ext>
                </a:extLst>
              </p:cNvPr>
              <p:cNvSpPr txBox="1"/>
              <p:nvPr/>
            </p:nvSpPr>
            <p:spPr>
              <a:xfrm>
                <a:off x="7192779" y="1926617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🪞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6499F1E-5F91-F766-3974-7B87A1E2702C}"/>
                  </a:ext>
                </a:extLst>
              </p:cNvPr>
              <p:cNvSpPr txBox="1"/>
              <p:nvPr/>
            </p:nvSpPr>
            <p:spPr>
              <a:xfrm>
                <a:off x="8267699" y="2112619"/>
                <a:ext cx="2740025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مرآة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8C81CAC3-23C1-A89E-FF6C-FA138AD8F8CC}"/>
                  </a:ext>
                </a:extLst>
              </p:cNvPr>
              <p:cNvSpPr/>
              <p:nvPr/>
            </p:nvSpPr>
            <p:spPr>
              <a:xfrm>
                <a:off x="7215309" y="2761254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4BAC830-BD23-E7A7-788B-4D54F4FBE01E}"/>
                  </a:ext>
                </a:extLst>
              </p:cNvPr>
              <p:cNvSpPr txBox="1"/>
              <p:nvPr/>
            </p:nvSpPr>
            <p:spPr>
              <a:xfrm>
                <a:off x="7983711" y="2802652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جالون ماء سعة 10 لترات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0D818C5-0AB5-146F-E82F-D9EB178102B5}"/>
                  </a:ext>
                </a:extLst>
              </p:cNvPr>
              <p:cNvSpPr txBox="1"/>
              <p:nvPr/>
            </p:nvSpPr>
            <p:spPr>
              <a:xfrm>
                <a:off x="7192779" y="2615592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💧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4724427A-F14B-AD95-37F8-99918580CF2C}"/>
                  </a:ext>
                </a:extLst>
              </p:cNvPr>
              <p:cNvSpPr/>
              <p:nvPr/>
            </p:nvSpPr>
            <p:spPr>
              <a:xfrm>
                <a:off x="7215309" y="3453404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8C87F94-A94C-8A62-2F5D-B84A6FF5D250}"/>
                  </a:ext>
                </a:extLst>
              </p:cNvPr>
              <p:cNvSpPr txBox="1"/>
              <p:nvPr/>
            </p:nvSpPr>
            <p:spPr>
              <a:xfrm>
                <a:off x="7983711" y="3494802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بوصلة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155FA1C-769B-FE92-D03F-A3BB5AA6FB10}"/>
                  </a:ext>
                </a:extLst>
              </p:cNvPr>
              <p:cNvSpPr txBox="1"/>
              <p:nvPr/>
            </p:nvSpPr>
            <p:spPr>
              <a:xfrm>
                <a:off x="7192779" y="3307742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🧭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EC1A8ADA-1F21-D0A0-94FF-2F869A669E58}"/>
                  </a:ext>
                </a:extLst>
              </p:cNvPr>
              <p:cNvSpPr/>
              <p:nvPr/>
            </p:nvSpPr>
            <p:spPr>
              <a:xfrm>
                <a:off x="7215309" y="4150320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CFFFB17-4C03-E01D-3B5B-E0C8FA02D0B1}"/>
                  </a:ext>
                </a:extLst>
              </p:cNvPr>
              <p:cNvSpPr txBox="1"/>
              <p:nvPr/>
            </p:nvSpPr>
            <p:spPr>
              <a:xfrm>
                <a:off x="7983711" y="4191718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حصص غذائية للطوارئ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2CA29B6-655C-C4FD-6464-FA5DA94C4073}"/>
                  </a:ext>
                </a:extLst>
              </p:cNvPr>
              <p:cNvSpPr txBox="1"/>
              <p:nvPr/>
            </p:nvSpPr>
            <p:spPr>
              <a:xfrm>
                <a:off x="7192779" y="4004658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🍱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13984DE4-DCFB-0E53-3004-E8963653295B}"/>
                  </a:ext>
                </a:extLst>
              </p:cNvPr>
              <p:cNvSpPr/>
              <p:nvPr/>
            </p:nvSpPr>
            <p:spPr>
              <a:xfrm>
                <a:off x="7215309" y="4844060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41C94BC-4DB7-4381-EEB5-9F278ED20BC8}"/>
                  </a:ext>
                </a:extLst>
              </p:cNvPr>
              <p:cNvSpPr txBox="1"/>
              <p:nvPr/>
            </p:nvSpPr>
            <p:spPr>
              <a:xfrm>
                <a:off x="7983711" y="4885458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عدة صيد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491487A-84AD-82BF-6726-8D7104EA1FE7}"/>
                  </a:ext>
                </a:extLst>
              </p:cNvPr>
              <p:cNvSpPr txBox="1"/>
              <p:nvPr/>
            </p:nvSpPr>
            <p:spPr>
              <a:xfrm>
                <a:off x="7192779" y="4698398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🎣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2D715E86-CC76-2EB2-670C-161D24C8733D}"/>
                  </a:ext>
                </a:extLst>
              </p:cNvPr>
              <p:cNvSpPr/>
              <p:nvPr/>
            </p:nvSpPr>
            <p:spPr>
              <a:xfrm>
                <a:off x="7215309" y="5543051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6299351-4081-0F05-6CC4-D643E3C4804A}"/>
                  </a:ext>
                </a:extLst>
              </p:cNvPr>
              <p:cNvSpPr txBox="1"/>
              <p:nvPr/>
            </p:nvSpPr>
            <p:spPr>
              <a:xfrm>
                <a:off x="7983711" y="5584449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حبل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A2AA45A-411F-DA69-241C-E6404F9D72A9}"/>
                  </a:ext>
                </a:extLst>
              </p:cNvPr>
              <p:cNvSpPr txBox="1"/>
              <p:nvPr/>
            </p:nvSpPr>
            <p:spPr>
              <a:xfrm>
                <a:off x="7192779" y="5397389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🪢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5DEB2A2-A79A-47E2-89B5-39529BBB127A}"/>
                </a:ext>
              </a:extLst>
            </p:cNvPr>
            <p:cNvGrpSpPr/>
            <p:nvPr/>
          </p:nvGrpSpPr>
          <p:grpSpPr>
            <a:xfrm>
              <a:off x="2553045" y="1926617"/>
              <a:ext cx="3957822" cy="4249911"/>
              <a:chOff x="7192779" y="1926617"/>
              <a:chExt cx="3957822" cy="4249911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0C09287A-9326-33D2-8262-6C506FCC334E}"/>
                  </a:ext>
                </a:extLst>
              </p:cNvPr>
              <p:cNvSpPr/>
              <p:nvPr/>
            </p:nvSpPr>
            <p:spPr>
              <a:xfrm>
                <a:off x="7215309" y="2071221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1410C43-DA88-1D4C-E059-B72B59DDE1F5}"/>
                  </a:ext>
                </a:extLst>
              </p:cNvPr>
              <p:cNvSpPr txBox="1"/>
              <p:nvPr/>
            </p:nvSpPr>
            <p:spPr>
              <a:xfrm>
                <a:off x="7192779" y="1926617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🩹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FE05174-1D7C-26CE-EDDA-CD2DC1744B47}"/>
                  </a:ext>
                </a:extLst>
              </p:cNvPr>
              <p:cNvSpPr txBox="1"/>
              <p:nvPr/>
            </p:nvSpPr>
            <p:spPr>
              <a:xfrm>
                <a:off x="8267699" y="2112619"/>
                <a:ext cx="2740025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حقيبة إسعافات أولية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47EC8C17-5B08-0C65-1590-99AC8A8DE0C6}"/>
                  </a:ext>
                </a:extLst>
              </p:cNvPr>
              <p:cNvSpPr/>
              <p:nvPr/>
            </p:nvSpPr>
            <p:spPr>
              <a:xfrm>
                <a:off x="7215309" y="2761254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8386DF3-7DC4-3356-9EA5-AD38AC725668}"/>
                  </a:ext>
                </a:extLst>
              </p:cNvPr>
              <p:cNvSpPr txBox="1"/>
              <p:nvPr/>
            </p:nvSpPr>
            <p:spPr>
              <a:xfrm>
                <a:off x="7983711" y="2802652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جامع لمياه الأمطار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0DBE433-25C3-7741-E070-6444D5D74F44}"/>
                  </a:ext>
                </a:extLst>
              </p:cNvPr>
              <p:cNvSpPr txBox="1"/>
              <p:nvPr/>
            </p:nvSpPr>
            <p:spPr>
              <a:xfrm>
                <a:off x="7192779" y="2615592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🌧️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E5E461BC-5D05-16A9-AD59-89CA16330717}"/>
                  </a:ext>
                </a:extLst>
              </p:cNvPr>
              <p:cNvSpPr/>
              <p:nvPr/>
            </p:nvSpPr>
            <p:spPr>
              <a:xfrm>
                <a:off x="7215309" y="3453404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81682D2-742A-C1A8-8A0E-CF211643F7ED}"/>
                  </a:ext>
                </a:extLst>
              </p:cNvPr>
              <p:cNvSpPr txBox="1"/>
              <p:nvPr/>
            </p:nvSpPr>
            <p:spPr>
              <a:xfrm>
                <a:off x="7983711" y="3494802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طارد لأسماك القرش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214E13C-2223-B79B-11E8-AC28A8BDB822}"/>
                  </a:ext>
                </a:extLst>
              </p:cNvPr>
              <p:cNvSpPr txBox="1"/>
              <p:nvPr/>
            </p:nvSpPr>
            <p:spPr>
              <a:xfrm>
                <a:off x="7192779" y="3307742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🦈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F31A18E6-20C1-7607-FFE6-92A646393FC5}"/>
                  </a:ext>
                </a:extLst>
              </p:cNvPr>
              <p:cNvSpPr/>
              <p:nvPr/>
            </p:nvSpPr>
            <p:spPr>
              <a:xfrm>
                <a:off x="7215309" y="4150320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7A2476B-9F38-2150-0C37-D2C35EBFF889}"/>
                  </a:ext>
                </a:extLst>
              </p:cNvPr>
              <p:cNvSpPr txBox="1"/>
              <p:nvPr/>
            </p:nvSpPr>
            <p:spPr>
              <a:xfrm>
                <a:off x="7983711" y="4191718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إشارة استغاثة ضوئية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39188D1-6E57-4995-B37A-B8B388304C01}"/>
                  </a:ext>
                </a:extLst>
              </p:cNvPr>
              <p:cNvSpPr txBox="1"/>
              <p:nvPr/>
            </p:nvSpPr>
            <p:spPr>
              <a:xfrm>
                <a:off x="7192779" y="4004658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🚨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1366AE18-B04D-E7F4-752C-1619329DB1A7}"/>
                  </a:ext>
                </a:extLst>
              </p:cNvPr>
              <p:cNvSpPr/>
              <p:nvPr/>
            </p:nvSpPr>
            <p:spPr>
              <a:xfrm>
                <a:off x="7215309" y="4844060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87C2230-E545-0BF1-B7A3-E92B39933148}"/>
                  </a:ext>
                </a:extLst>
              </p:cNvPr>
              <p:cNvSpPr txBox="1"/>
              <p:nvPr/>
            </p:nvSpPr>
            <p:spPr>
              <a:xfrm>
                <a:off x="7983711" y="4885458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غطاء بلاستيكي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5AEC5BCF-1A48-10D7-6DFF-E804B15F910B}"/>
                  </a:ext>
                </a:extLst>
              </p:cNvPr>
              <p:cNvSpPr txBox="1"/>
              <p:nvPr/>
            </p:nvSpPr>
            <p:spPr>
              <a:xfrm>
                <a:off x="7192779" y="4698398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🧴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079C9C94-D968-8243-53A5-8EC9F6C9B923}"/>
                  </a:ext>
                </a:extLst>
              </p:cNvPr>
              <p:cNvSpPr/>
              <p:nvPr/>
            </p:nvSpPr>
            <p:spPr>
              <a:xfrm>
                <a:off x="7215309" y="5543051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1F90C5C-52FA-4610-FF73-97F9F287168A}"/>
                  </a:ext>
                </a:extLst>
              </p:cNvPr>
              <p:cNvSpPr txBox="1"/>
              <p:nvPr/>
            </p:nvSpPr>
            <p:spPr>
              <a:xfrm>
                <a:off x="7983711" y="5584449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مذياع محمول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9B2FA61-2EF8-D383-4982-3DC349ED21DD}"/>
                  </a:ext>
                </a:extLst>
              </p:cNvPr>
              <p:cNvSpPr txBox="1"/>
              <p:nvPr/>
            </p:nvSpPr>
            <p:spPr>
              <a:xfrm>
                <a:off x="7192779" y="5397389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📻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160034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7B114-6A4A-FB00-D46E-6ACAB8617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480D37-1F83-5761-BAD0-FCA72930939E}"/>
              </a:ext>
            </a:extLst>
          </p:cNvPr>
          <p:cNvSpPr/>
          <p:nvPr/>
        </p:nvSpPr>
        <p:spPr>
          <a:xfrm>
            <a:off x="3098799" y="2417265"/>
            <a:ext cx="8082865" cy="2678318"/>
          </a:xfrm>
          <a:prstGeom prst="roundRect">
            <a:avLst>
              <a:gd name="adj" fmla="val 17138"/>
            </a:avLst>
          </a:prstGeom>
          <a:solidFill>
            <a:srgbClr val="0A4E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80276804-F359-4415-4FBE-1A2ED676A896}"/>
              </a:ext>
            </a:extLst>
          </p:cNvPr>
          <p:cNvSpPr txBox="1"/>
          <p:nvPr/>
        </p:nvSpPr>
        <p:spPr>
          <a:xfrm>
            <a:off x="3445933" y="2515698"/>
            <a:ext cx="7315200" cy="2232803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342900" indent="-342900" algn="r" rtl="1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ar-SA" sz="2000" dirty="0">
                <a:solidFill>
                  <a:schemeClr val="bg1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كيف بدأ النقاش داخل فريقكم؟</a:t>
            </a:r>
            <a:endParaRPr lang="en-US" sz="2000" dirty="0">
              <a:solidFill>
                <a:schemeClr val="bg1"/>
              </a:solidFill>
              <a:latin typeface="SST Arabic Light" panose="020B0304030504020204" pitchFamily="34" charset="-78"/>
              <a:ea typeface="+mn-ea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ar-SA" sz="2000" dirty="0">
                <a:solidFill>
                  <a:schemeClr val="bg1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ماذا حدث عندما اختلفتم حول ترتيب الأدوات؟</a:t>
            </a:r>
          </a:p>
          <a:p>
            <a:pPr marL="342900" indent="-342900" algn="r" rtl="1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ar-SA" sz="2000" dirty="0">
                <a:solidFill>
                  <a:schemeClr val="bg1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كيف تجاوزتم الخلاف؟ كيف تمكن الفريق من التقدم في اتخاذ القرار؟</a:t>
            </a:r>
          </a:p>
          <a:p>
            <a:pPr marL="342900" indent="-342900" algn="r" rtl="1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ar-SA" sz="2000" dirty="0">
                <a:solidFill>
                  <a:schemeClr val="bg1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هل شعرتم أن الفريق بدأ يعمل بانسجام؟</a:t>
            </a:r>
          </a:p>
        </p:txBody>
      </p:sp>
      <p:pic>
        <p:nvPicPr>
          <p:cNvPr id="8194" name="Picture 2" descr="Time symbol Vectors - Download Free High-Quality Vectors from Freepik |  Freepik">
            <a:extLst>
              <a:ext uri="{FF2B5EF4-FFF2-40B4-BE49-F238E27FC236}">
                <a16:creationId xmlns:a16="http://schemas.microsoft.com/office/drawing/2014/main" id="{99D00C03-DAAC-5C97-E2E1-988989A62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62" y="2584893"/>
            <a:ext cx="2343062" cy="234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3DA63A5F-0528-F69D-F852-728195A849E7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انتهى الوقت </a:t>
            </a: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6DD99D17-D637-69D1-7D1F-9392920ACF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9182220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DD618-532D-A7FC-BF6B-811DE1A16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rom Forming to Performing: Understanding Tuckman's Model of Team  Development — The Visual Facilitator">
            <a:extLst>
              <a:ext uri="{FF2B5EF4-FFF2-40B4-BE49-F238E27FC236}">
                <a16:creationId xmlns:a16="http://schemas.microsoft.com/office/drawing/2014/main" id="{0616F820-E3FC-8F59-E2F5-545E0DBA9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401" y="1988689"/>
            <a:ext cx="6045200" cy="453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6">
            <a:extLst>
              <a:ext uri="{FF2B5EF4-FFF2-40B4-BE49-F238E27FC236}">
                <a16:creationId xmlns:a16="http://schemas.microsoft.com/office/drawing/2014/main" id="{56CDEF74-5586-676D-B8AC-B4D8FBC9FA18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نموذج تاكمان لتكوين الفرق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F120B4D8-EB03-822B-3068-7A36ABFFBD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381784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1656D-33C4-4EFD-BE4E-659DA26F6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rom Forming to Performing: Understanding Tuckman's Model of Team  Development — The Visual Facilitator">
            <a:extLst>
              <a:ext uri="{FF2B5EF4-FFF2-40B4-BE49-F238E27FC236}">
                <a16:creationId xmlns:a16="http://schemas.microsoft.com/office/drawing/2014/main" id="{6FC5EEF3-70FF-6F76-5513-B1406C480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401" y="1988689"/>
            <a:ext cx="6045200" cy="453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6">
            <a:extLst>
              <a:ext uri="{FF2B5EF4-FFF2-40B4-BE49-F238E27FC236}">
                <a16:creationId xmlns:a16="http://schemas.microsoft.com/office/drawing/2014/main" id="{C055DD4D-D492-54A6-6220-B769322E5CF1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نموذج تاكمان لتكوين الفرق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7C28A020-3B47-A128-4CBD-531673F834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B1ED9F7-A3A1-6857-8073-6A341F608536}"/>
              </a:ext>
            </a:extLst>
          </p:cNvPr>
          <p:cNvSpPr/>
          <p:nvPr/>
        </p:nvSpPr>
        <p:spPr>
          <a:xfrm>
            <a:off x="9220388" y="2217020"/>
            <a:ext cx="2120712" cy="1051114"/>
          </a:xfrm>
          <a:prstGeom prst="roundRect">
            <a:avLst>
              <a:gd name="adj" fmla="val 11029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C5CF24-190D-485F-CA5D-DF652247DC32}"/>
              </a:ext>
            </a:extLst>
          </p:cNvPr>
          <p:cNvSpPr txBox="1"/>
          <p:nvPr/>
        </p:nvSpPr>
        <p:spPr>
          <a:xfrm>
            <a:off x="9360087" y="2378118"/>
            <a:ext cx="1841314" cy="7289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ts val="2600"/>
              </a:lnSpc>
            </a:pPr>
            <a:r>
              <a:rPr lang="ar-SA" dirty="0">
                <a:solidFill>
                  <a:schemeClr val="bg1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في أي مرحلة يقع فريقك اليوم؟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7264269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ABD04-AF71-575B-78D3-89EA8447B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ritical Teams: What is Peak Performance? – Growth Pitstop">
            <a:extLst>
              <a:ext uri="{FF2B5EF4-FFF2-40B4-BE49-F238E27FC236}">
                <a16:creationId xmlns:a16="http://schemas.microsoft.com/office/drawing/2014/main" id="{62E12B80-CDFF-9CAD-4DA9-685AAFACEB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60" b="16860"/>
          <a:stretch>
            <a:fillRect/>
          </a:stretch>
        </p:blipFill>
        <p:spPr bwMode="auto">
          <a:xfrm>
            <a:off x="3697111" y="4087906"/>
            <a:ext cx="4797778" cy="178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0BDCFBE-6B92-5179-F664-1B48CE62F06F}"/>
              </a:ext>
            </a:extLst>
          </p:cNvPr>
          <p:cNvSpPr/>
          <p:nvPr/>
        </p:nvSpPr>
        <p:spPr>
          <a:xfrm>
            <a:off x="2054568" y="1940855"/>
            <a:ext cx="8082865" cy="2154735"/>
          </a:xfrm>
          <a:prstGeom prst="roundRect">
            <a:avLst>
              <a:gd name="adj" fmla="val 11029"/>
            </a:avLst>
          </a:prstGeom>
          <a:solidFill>
            <a:srgbClr val="0A4E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D463D8E0-1FD0-3A4D-C20B-43033DD3036F}"/>
              </a:ext>
            </a:extLst>
          </p:cNvPr>
          <p:cNvSpPr txBox="1"/>
          <p:nvPr/>
        </p:nvSpPr>
        <p:spPr>
          <a:xfrm>
            <a:off x="2438400" y="2054385"/>
            <a:ext cx="7315200" cy="1673675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4500"/>
              </a:lnSpc>
            </a:pPr>
            <a:r>
              <a:rPr lang="ar-SA" sz="2000" dirty="0">
                <a:solidFill>
                  <a:schemeClr val="bg1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الآن فهمنا أن الفرق تمر بمراحل طبيعية.</a:t>
            </a:r>
            <a:br>
              <a:rPr lang="ar-SA" sz="2000" dirty="0">
                <a:solidFill>
                  <a:schemeClr val="bg1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</a:br>
            <a:r>
              <a:rPr lang="ar-SA" sz="2000" dirty="0">
                <a:solidFill>
                  <a:schemeClr val="bg1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لكن السؤال الحقيقي هو:</a:t>
            </a:r>
            <a:br>
              <a:rPr lang="ar-SA" sz="2000" dirty="0">
                <a:solidFill>
                  <a:schemeClr val="bg1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</a:br>
            <a:r>
              <a:rPr lang="ar-SA" sz="2000" dirty="0">
                <a:solidFill>
                  <a:schemeClr val="bg1"/>
                </a:solidFill>
                <a:latin typeface="SST Arabic Medium" panose="020B0604030504020204" pitchFamily="34" charset="-78"/>
                <a:ea typeface="+mn-ea"/>
                <a:cs typeface="SST Arabic Medium" panose="020B0604030504020204" pitchFamily="34" charset="-78"/>
              </a:rPr>
              <a:t>كيف نصمم فريقاً يستطيع الوصول إلى الأداء العالي؟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769029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FE176-3728-C174-FEE1-55F2036E9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The “STORMING” Stage of Group Mentoring – Project Arrive">
            <a:extLst>
              <a:ext uri="{FF2B5EF4-FFF2-40B4-BE49-F238E27FC236}">
                <a16:creationId xmlns:a16="http://schemas.microsoft.com/office/drawing/2014/main" id="{EE3B784E-F258-9140-8727-7D44FFF8C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789" y="2543173"/>
            <a:ext cx="8750422" cy="279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6">
            <a:extLst>
              <a:ext uri="{FF2B5EF4-FFF2-40B4-BE49-F238E27FC236}">
                <a16:creationId xmlns:a16="http://schemas.microsoft.com/office/drawing/2014/main" id="{1D510FCD-C206-8CB6-7543-1D44A2CB11AE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لماذا تبقى بعض الفرق عالقة في مرحلة</a:t>
            </a:r>
            <a:r>
              <a:rPr lang="en-US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 Storming </a:t>
            </a: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لسنوات؟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52A6AB93-5811-5632-F171-7818F7A53F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5957916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CA146-7306-E640-1830-7EF3C1739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age 48 | Reach the goal Vectors - Download Free High-Quality Vectors from  Freepik | Freepik">
            <a:extLst>
              <a:ext uri="{FF2B5EF4-FFF2-40B4-BE49-F238E27FC236}">
                <a16:creationId xmlns:a16="http://schemas.microsoft.com/office/drawing/2014/main" id="{F3D54312-E28C-3F22-FF70-2DFC151EE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261" y="1200123"/>
            <a:ext cx="4431478" cy="295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6">
            <a:extLst>
              <a:ext uri="{FF2B5EF4-FFF2-40B4-BE49-F238E27FC236}">
                <a16:creationId xmlns:a16="http://schemas.microsoft.com/office/drawing/2014/main" id="{9424302E-022F-B27F-C6FE-46C63CFAB2A6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السؤال القيادي الحقيقي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E60AC0A4-1CAA-8DEE-368B-EA77D21CB4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3C6E5CB-6D45-3A60-0C7A-1161C96A71B4}"/>
              </a:ext>
            </a:extLst>
          </p:cNvPr>
          <p:cNvSpPr/>
          <p:nvPr/>
        </p:nvSpPr>
        <p:spPr>
          <a:xfrm>
            <a:off x="2195072" y="4042612"/>
            <a:ext cx="7801856" cy="1608822"/>
          </a:xfrm>
          <a:prstGeom prst="roundRect">
            <a:avLst>
              <a:gd name="adj" fmla="val 11029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6DDAA39E-8C59-06F6-02B6-9D2101FE360F}"/>
              </a:ext>
            </a:extLst>
          </p:cNvPr>
          <p:cNvSpPr txBox="1"/>
          <p:nvPr/>
        </p:nvSpPr>
        <p:spPr>
          <a:xfrm>
            <a:off x="2438400" y="4171725"/>
            <a:ext cx="7315200" cy="109659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4500"/>
              </a:lnSpc>
            </a:pPr>
            <a:r>
              <a:rPr lang="ar-SA" sz="2000" dirty="0">
                <a:solidFill>
                  <a:srgbClr val="68615D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إذا كانت الفرق تمر بهذه المراحل…</a:t>
            </a:r>
          </a:p>
          <a:p>
            <a:pPr algn="ctr" rtl="1">
              <a:lnSpc>
                <a:spcPts val="4500"/>
              </a:lnSpc>
            </a:pPr>
            <a:r>
              <a:rPr lang="ar-SA" sz="2400" dirty="0">
                <a:solidFill>
                  <a:srgbClr val="0A4E85"/>
                </a:solidFill>
                <a:latin typeface="SST Arabic Medium" panose="020B0604030504020204" pitchFamily="34" charset="-78"/>
                <a:ea typeface="+mn-ea"/>
                <a:cs typeface="SST Arabic Medium" panose="020B0604030504020204" pitchFamily="34" charset="-78"/>
              </a:rPr>
              <a:t>كيف نصمم فريقاً يصل إلى الأداء العالي بشكل أسرع؟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5811522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78992-1E21-E369-5D8A-B75009AC3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015DE7C4-1B42-D317-0E5A-F5C6088E30E3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ما هي هيكلة الفريق؟</a:t>
            </a: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CCFB6759-9BE3-A1CE-F335-45F9E9B6D1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29238874-6728-98C9-520E-4E289ED16E2B}"/>
              </a:ext>
            </a:extLst>
          </p:cNvPr>
          <p:cNvGrpSpPr/>
          <p:nvPr/>
        </p:nvGrpSpPr>
        <p:grpSpPr>
          <a:xfrm>
            <a:off x="2876550" y="2101515"/>
            <a:ext cx="6438900" cy="4249286"/>
            <a:chOff x="2882900" y="2101515"/>
            <a:chExt cx="6438900" cy="424928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DA37F35C-B0C7-788E-7546-9E29DEDECF96}"/>
                </a:ext>
              </a:extLst>
            </p:cNvPr>
            <p:cNvSpPr/>
            <p:nvPr/>
          </p:nvSpPr>
          <p:spPr>
            <a:xfrm>
              <a:off x="6138980" y="2770805"/>
              <a:ext cx="3167379" cy="1742730"/>
            </a:xfrm>
            <a:prstGeom prst="roundRect">
              <a:avLst>
                <a:gd name="adj" fmla="val 11029"/>
              </a:avLst>
            </a:prstGeom>
            <a:solidFill>
              <a:srgbClr val="296C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C18949F-7806-8A5C-7AF3-16DA2948F3A5}"/>
                </a:ext>
              </a:extLst>
            </p:cNvPr>
            <p:cNvSpPr txBox="1"/>
            <p:nvPr/>
          </p:nvSpPr>
          <p:spPr>
            <a:xfrm>
              <a:off x="6384758" y="3075153"/>
              <a:ext cx="2675822" cy="11326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2400" dirty="0">
                  <a:solidFill>
                    <a:schemeClr val="bg1"/>
                  </a:solidFill>
                  <a:latin typeface="SST Arabic" panose="020B0504030504020204" pitchFamily="34" charset="-78"/>
                  <a:cs typeface="SST Arabic" panose="020B0504030504020204" pitchFamily="34" charset="-78"/>
                </a:rPr>
                <a:t>من المسؤول عن ماذا؟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6D7D887D-10FD-8CEE-0DBE-DB3B5F48D76B}"/>
                </a:ext>
              </a:extLst>
            </p:cNvPr>
            <p:cNvSpPr/>
            <p:nvPr/>
          </p:nvSpPr>
          <p:spPr>
            <a:xfrm>
              <a:off x="2885641" y="2770805"/>
              <a:ext cx="3167379" cy="1742730"/>
            </a:xfrm>
            <a:prstGeom prst="roundRect">
              <a:avLst>
                <a:gd name="adj" fmla="val 11029"/>
              </a:avLst>
            </a:prstGeom>
            <a:solidFill>
              <a:srgbClr val="DD7C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8E94230-ADEE-25F3-927D-06FE9EE43954}"/>
                </a:ext>
              </a:extLst>
            </p:cNvPr>
            <p:cNvSpPr txBox="1"/>
            <p:nvPr/>
          </p:nvSpPr>
          <p:spPr>
            <a:xfrm>
              <a:off x="3131419" y="3075153"/>
              <a:ext cx="2675822" cy="11326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2400" dirty="0">
                  <a:solidFill>
                    <a:schemeClr val="bg1"/>
                  </a:solidFill>
                  <a:latin typeface="SST Arabic" panose="020B0504030504020204" pitchFamily="34" charset="-78"/>
                  <a:cs typeface="SST Arabic" panose="020B0504030504020204" pitchFamily="34" charset="-78"/>
                </a:rPr>
                <a:t>لماذا هذا الفريق موجود؟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639E1D59-8542-6672-2C45-1EACEBF65207}"/>
                </a:ext>
              </a:extLst>
            </p:cNvPr>
            <p:cNvSpPr/>
            <p:nvPr/>
          </p:nvSpPr>
          <p:spPr>
            <a:xfrm>
              <a:off x="6138980" y="4608071"/>
              <a:ext cx="3167379" cy="1742730"/>
            </a:xfrm>
            <a:prstGeom prst="roundRect">
              <a:avLst>
                <a:gd name="adj" fmla="val 11029"/>
              </a:avLst>
            </a:prstGeom>
            <a:solidFill>
              <a:srgbClr val="0D50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962ECA3-9A26-8C83-1F21-4AB5BCFC005F}"/>
                </a:ext>
              </a:extLst>
            </p:cNvPr>
            <p:cNvSpPr txBox="1"/>
            <p:nvPr/>
          </p:nvSpPr>
          <p:spPr>
            <a:xfrm>
              <a:off x="6382618" y="5085212"/>
              <a:ext cx="2680102" cy="5786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2400" dirty="0">
                  <a:solidFill>
                    <a:schemeClr val="bg1"/>
                  </a:solidFill>
                  <a:latin typeface="SST Arabic" panose="020B0504030504020204" pitchFamily="34" charset="-78"/>
                  <a:cs typeface="SST Arabic" panose="020B0504030504020204" pitchFamily="34" charset="-78"/>
                </a:rPr>
                <a:t>كيف تُتخذ القرارات؟</a:t>
              </a: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7A0081E3-EA2D-03F5-14C7-9337311919C4}"/>
                </a:ext>
              </a:extLst>
            </p:cNvPr>
            <p:cNvSpPr/>
            <p:nvPr/>
          </p:nvSpPr>
          <p:spPr>
            <a:xfrm>
              <a:off x="2885641" y="4608071"/>
              <a:ext cx="3167379" cy="1742730"/>
            </a:xfrm>
            <a:prstGeom prst="roundRect">
              <a:avLst>
                <a:gd name="adj" fmla="val 11029"/>
              </a:avLst>
            </a:prstGeom>
            <a:solidFill>
              <a:srgbClr val="1DA76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5BB5E5B-800D-D14E-71DA-AC6FC94A0F18}"/>
                </a:ext>
              </a:extLst>
            </p:cNvPr>
            <p:cNvSpPr txBox="1"/>
            <p:nvPr/>
          </p:nvSpPr>
          <p:spPr>
            <a:xfrm>
              <a:off x="3131419" y="5085212"/>
              <a:ext cx="2675822" cy="5786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2400" dirty="0">
                  <a:solidFill>
                    <a:schemeClr val="bg1"/>
                  </a:solidFill>
                  <a:latin typeface="SST Arabic" panose="020B0504030504020204" pitchFamily="34" charset="-78"/>
                  <a:cs typeface="SST Arabic" panose="020B0504030504020204" pitchFamily="34" charset="-78"/>
                </a:rPr>
                <a:t>ما هي أولوياته؟</a:t>
              </a: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C23A1140-E581-183B-79E4-6889F5C9EF5F}"/>
                </a:ext>
              </a:extLst>
            </p:cNvPr>
            <p:cNvSpPr/>
            <p:nvPr/>
          </p:nvSpPr>
          <p:spPr>
            <a:xfrm>
              <a:off x="2882900" y="2101515"/>
              <a:ext cx="6438900" cy="590752"/>
            </a:xfrm>
            <a:prstGeom prst="roundRect">
              <a:avLst>
                <a:gd name="adj" fmla="val 23928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bject 6">
              <a:extLst>
                <a:ext uri="{FF2B5EF4-FFF2-40B4-BE49-F238E27FC236}">
                  <a16:creationId xmlns:a16="http://schemas.microsoft.com/office/drawing/2014/main" id="{38AD462A-7F8D-7DAC-75D6-84CD150FE6C6}"/>
                </a:ext>
              </a:extLst>
            </p:cNvPr>
            <p:cNvSpPr txBox="1"/>
            <p:nvPr/>
          </p:nvSpPr>
          <p:spPr>
            <a:xfrm>
              <a:off x="4260850" y="2209240"/>
              <a:ext cx="3670300" cy="307777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rtl="1"/>
              <a:r>
                <a:rPr lang="ar-SA" sz="2000" dirty="0">
                  <a:solidFill>
                    <a:srgbClr val="68615D"/>
                  </a:solidFill>
                  <a:latin typeface="SST Arabic Light" panose="020B0304030504020204" pitchFamily="34" charset="-78"/>
                  <a:ea typeface="+mn-ea"/>
                  <a:cs typeface="SST Arabic Light" panose="020B0304030504020204" pitchFamily="34" charset="-78"/>
                </a:rPr>
                <a:t>هي تجيب عن أسئلة مثل: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82398405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74080-6684-3BAA-391D-D66F3C1B3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6">
            <a:extLst>
              <a:ext uri="{FF2B5EF4-FFF2-40B4-BE49-F238E27FC236}">
                <a16:creationId xmlns:a16="http://schemas.microsoft.com/office/drawing/2014/main" id="{20727B1F-F1EA-2E06-29D6-C8E30C1D11F6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ما هي هيكلة الفريق؟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E9C897B7-D293-DCFE-764B-109849A5F1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FDAEFED9-87C9-93F1-9D18-AE901E8440E8}"/>
              </a:ext>
            </a:extLst>
          </p:cNvPr>
          <p:cNvGrpSpPr/>
          <p:nvPr/>
        </p:nvGrpSpPr>
        <p:grpSpPr>
          <a:xfrm>
            <a:off x="525738" y="2612034"/>
            <a:ext cx="10735862" cy="2986078"/>
            <a:chOff x="1687483" y="4321481"/>
            <a:chExt cx="8483385" cy="2359574"/>
          </a:xfrm>
        </p:grpSpPr>
        <p:sp>
          <p:nvSpPr>
            <p:cNvPr id="16" name="مستطيل 6">
              <a:extLst>
                <a:ext uri="{FF2B5EF4-FFF2-40B4-BE49-F238E27FC236}">
                  <a16:creationId xmlns:a16="http://schemas.microsoft.com/office/drawing/2014/main" id="{C32C24C8-7572-AF80-B318-DEFB3164FD5C}"/>
                </a:ext>
              </a:extLst>
            </p:cNvPr>
            <p:cNvSpPr/>
            <p:nvPr/>
          </p:nvSpPr>
          <p:spPr>
            <a:xfrm>
              <a:off x="7874911" y="4321481"/>
              <a:ext cx="2295957" cy="3648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773128" rtl="1">
                <a:defRPr/>
              </a:pPr>
              <a:r>
                <a:rPr lang="ar-SA" sz="2400" dirty="0">
                  <a:solidFill>
                    <a:srgbClr val="808285"/>
                  </a:solidFill>
                  <a:latin typeface="SST Arabic" panose="020B0504030504020204" pitchFamily="34" charset="-78"/>
                  <a:ea typeface="HRDF light Light" panose="02000600020000020004" pitchFamily="2" charset="-78"/>
                  <a:cs typeface="SST Arabic" panose="020B0504030504020204" pitchFamily="34" charset="-78"/>
                </a:rPr>
                <a:t>الهدف</a:t>
              </a:r>
              <a:endParaRPr lang="ar-SA" dirty="0">
                <a:solidFill>
                  <a:srgbClr val="808285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endParaRPr>
            </a:p>
          </p:txBody>
        </p:sp>
        <p:sp>
          <p:nvSpPr>
            <p:cNvPr id="17" name="مستطيل 6">
              <a:extLst>
                <a:ext uri="{FF2B5EF4-FFF2-40B4-BE49-F238E27FC236}">
                  <a16:creationId xmlns:a16="http://schemas.microsoft.com/office/drawing/2014/main" id="{313507A9-630E-2CC7-E9F9-23857533787E}"/>
                </a:ext>
              </a:extLst>
            </p:cNvPr>
            <p:cNvSpPr/>
            <p:nvPr/>
          </p:nvSpPr>
          <p:spPr>
            <a:xfrm>
              <a:off x="6321642" y="6025695"/>
              <a:ext cx="2611339" cy="3648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773128" rtl="1">
                <a:defRPr/>
              </a:pPr>
              <a:r>
                <a:rPr lang="ar-SA" sz="2400" dirty="0">
                  <a:solidFill>
                    <a:srgbClr val="808285"/>
                  </a:solidFill>
                  <a:latin typeface="SST Arabic" panose="020B0504030504020204" pitchFamily="34" charset="-78"/>
                  <a:cs typeface="SST Arabic" panose="020B0504030504020204" pitchFamily="34" charset="-78"/>
                </a:rPr>
                <a:t>الأولويات</a:t>
              </a:r>
            </a:p>
          </p:txBody>
        </p:sp>
        <p:sp>
          <p:nvSpPr>
            <p:cNvPr id="18" name="مستطيل 6">
              <a:extLst>
                <a:ext uri="{FF2B5EF4-FFF2-40B4-BE49-F238E27FC236}">
                  <a16:creationId xmlns:a16="http://schemas.microsoft.com/office/drawing/2014/main" id="{645E3939-B831-DF3F-FB32-F4DCB8908EF4}"/>
                </a:ext>
              </a:extLst>
            </p:cNvPr>
            <p:cNvSpPr/>
            <p:nvPr/>
          </p:nvSpPr>
          <p:spPr>
            <a:xfrm>
              <a:off x="3671575" y="6024408"/>
              <a:ext cx="1897594" cy="6566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773128" rtl="1">
                <a:defRPr/>
              </a:pPr>
              <a:r>
                <a:rPr lang="ar-SA" sz="2400" dirty="0">
                  <a:solidFill>
                    <a:srgbClr val="808285"/>
                  </a:solidFill>
                  <a:latin typeface="SST Arabic" panose="020B0504030504020204" pitchFamily="34" charset="-78"/>
                  <a:cs typeface="SST Arabic" panose="020B0504030504020204" pitchFamily="34" charset="-78"/>
                </a:rPr>
                <a:t>صلاحيات اتخاذ القرار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DE37DE2-DD17-05D4-0B1C-6683A1B7DF9E}"/>
                </a:ext>
              </a:extLst>
            </p:cNvPr>
            <p:cNvGrpSpPr/>
            <p:nvPr/>
          </p:nvGrpSpPr>
          <p:grpSpPr>
            <a:xfrm>
              <a:off x="2089187" y="4639307"/>
              <a:ext cx="8013626" cy="1342770"/>
              <a:chOff x="1313283" y="3469827"/>
              <a:chExt cx="11645104" cy="1951264"/>
            </a:xfrm>
          </p:grpSpPr>
          <p:pic>
            <p:nvPicPr>
              <p:cNvPr id="20" name="Graphic 19">
                <a:extLst>
                  <a:ext uri="{FF2B5EF4-FFF2-40B4-BE49-F238E27FC236}">
                    <a16:creationId xmlns:a16="http://schemas.microsoft.com/office/drawing/2014/main" id="{F66D6E88-D383-9C97-E3A1-C71D5E36F4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3858"/>
              <a:stretch>
                <a:fillRect/>
              </a:stretch>
            </p:blipFill>
            <p:spPr>
              <a:xfrm flipH="1">
                <a:off x="1313283" y="3469827"/>
                <a:ext cx="9196408" cy="1951264"/>
              </a:xfrm>
              <a:prstGeom prst="rect">
                <a:avLst/>
              </a:prstGeom>
            </p:spPr>
          </p:pic>
          <p:pic>
            <p:nvPicPr>
              <p:cNvPr id="21" name="Graphic 20">
                <a:extLst>
                  <a:ext uri="{FF2B5EF4-FFF2-40B4-BE49-F238E27FC236}">
                    <a16:creationId xmlns:a16="http://schemas.microsoft.com/office/drawing/2014/main" id="{C761F3A6-DA76-4FE6-92F1-1CB6745216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72542"/>
              <a:stretch>
                <a:fillRect/>
              </a:stretch>
            </p:blipFill>
            <p:spPr>
              <a:xfrm>
                <a:off x="10331918" y="3469827"/>
                <a:ext cx="2626469" cy="1951264"/>
              </a:xfrm>
              <a:prstGeom prst="rect">
                <a:avLst/>
              </a:prstGeom>
            </p:spPr>
          </p:pic>
        </p:grpSp>
        <p:sp>
          <p:nvSpPr>
            <p:cNvPr id="22" name="مستطيل 6">
              <a:extLst>
                <a:ext uri="{FF2B5EF4-FFF2-40B4-BE49-F238E27FC236}">
                  <a16:creationId xmlns:a16="http://schemas.microsoft.com/office/drawing/2014/main" id="{A9E65F1A-244D-1D50-F77D-9B012DF8572B}"/>
                </a:ext>
              </a:extLst>
            </p:cNvPr>
            <p:cNvSpPr/>
            <p:nvPr/>
          </p:nvSpPr>
          <p:spPr>
            <a:xfrm>
              <a:off x="4972902" y="4321481"/>
              <a:ext cx="2295957" cy="3648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773128" rtl="1">
                <a:defRPr/>
              </a:pPr>
              <a:r>
                <a:rPr lang="ar-SA" sz="2400" dirty="0">
                  <a:solidFill>
                    <a:srgbClr val="808285"/>
                  </a:solidFill>
                  <a:latin typeface="SST Arabic" panose="020B0504030504020204" pitchFamily="34" charset="-78"/>
                  <a:cs typeface="SST Arabic" panose="020B0504030504020204" pitchFamily="34" charset="-78"/>
                </a:rPr>
                <a:t>الأدوار</a:t>
              </a:r>
            </a:p>
          </p:txBody>
        </p:sp>
        <p:sp>
          <p:nvSpPr>
            <p:cNvPr id="23" name="مستطيل 6">
              <a:extLst>
                <a:ext uri="{FF2B5EF4-FFF2-40B4-BE49-F238E27FC236}">
                  <a16:creationId xmlns:a16="http://schemas.microsoft.com/office/drawing/2014/main" id="{BC310704-DDC9-8DBA-987C-6232772B1F5A}"/>
                </a:ext>
              </a:extLst>
            </p:cNvPr>
            <p:cNvSpPr/>
            <p:nvPr/>
          </p:nvSpPr>
          <p:spPr>
            <a:xfrm>
              <a:off x="1687483" y="4321481"/>
              <a:ext cx="2888003" cy="3648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773128" rtl="1">
                <a:defRPr/>
              </a:pPr>
              <a:r>
                <a:rPr lang="ar-SA" sz="2400" dirty="0">
                  <a:solidFill>
                    <a:srgbClr val="808285"/>
                  </a:solidFill>
                  <a:latin typeface="SST Arabic" panose="020B0504030504020204" pitchFamily="34" charset="-78"/>
                  <a:cs typeface="SST Arabic" panose="020B0504030504020204" pitchFamily="34" charset="-78"/>
                </a:rPr>
                <a:t>إيقاع العمل</a:t>
              </a:r>
            </a:p>
          </p:txBody>
        </p:sp>
        <p:sp>
          <p:nvSpPr>
            <p:cNvPr id="24" name="مستطيل 6">
              <a:extLst>
                <a:ext uri="{FF2B5EF4-FFF2-40B4-BE49-F238E27FC236}">
                  <a16:creationId xmlns:a16="http://schemas.microsoft.com/office/drawing/2014/main" id="{3E33B9FB-F019-0E5B-1AE4-2E13ABC223BC}"/>
                </a:ext>
              </a:extLst>
            </p:cNvPr>
            <p:cNvSpPr/>
            <p:nvPr/>
          </p:nvSpPr>
          <p:spPr>
            <a:xfrm>
              <a:off x="8834490" y="5032094"/>
              <a:ext cx="475616" cy="5593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773128" rtl="1">
                <a:defRPr/>
              </a:pPr>
              <a:r>
                <a:rPr lang="en-US" sz="4000" b="1" dirty="0">
                  <a:solidFill>
                    <a:schemeClr val="bg1"/>
                  </a:solidFill>
                  <a:latin typeface="SST Arabic" panose="020B0504030504020204" pitchFamily="34" charset="-78"/>
                  <a:ea typeface="HRDF light Light" panose="02000600020000020004" pitchFamily="2" charset="-78"/>
                  <a:cs typeface="SST Arabic" panose="020B0504030504020204" pitchFamily="34" charset="-78"/>
                </a:rPr>
                <a:t>1</a:t>
              </a:r>
              <a:endParaRPr lang="ar-SA" sz="4000" b="1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endParaRPr>
            </a:p>
          </p:txBody>
        </p:sp>
        <p:sp>
          <p:nvSpPr>
            <p:cNvPr id="30" name="مستطيل 6">
              <a:extLst>
                <a:ext uri="{FF2B5EF4-FFF2-40B4-BE49-F238E27FC236}">
                  <a16:creationId xmlns:a16="http://schemas.microsoft.com/office/drawing/2014/main" id="{DDDDED22-3F6A-3A55-8222-98DCC07B5CE0}"/>
                </a:ext>
              </a:extLst>
            </p:cNvPr>
            <p:cNvSpPr/>
            <p:nvPr/>
          </p:nvSpPr>
          <p:spPr>
            <a:xfrm>
              <a:off x="7394406" y="5032094"/>
              <a:ext cx="475616" cy="5593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773128" rtl="1">
                <a:defRPr/>
              </a:pPr>
              <a:r>
                <a:rPr lang="en-US" sz="4000" b="1" dirty="0">
                  <a:solidFill>
                    <a:schemeClr val="bg1"/>
                  </a:solidFill>
                  <a:latin typeface="SST Arabic" panose="020B0504030504020204" pitchFamily="34" charset="-78"/>
                  <a:ea typeface="HRDF light Light" panose="02000600020000020004" pitchFamily="2" charset="-78"/>
                  <a:cs typeface="SST Arabic" panose="020B0504030504020204" pitchFamily="34" charset="-78"/>
                </a:rPr>
                <a:t>2</a:t>
              </a:r>
              <a:endParaRPr lang="ar-SA" sz="4000" b="1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endParaRPr>
            </a:p>
          </p:txBody>
        </p:sp>
        <p:sp>
          <p:nvSpPr>
            <p:cNvPr id="31" name="مستطيل 6">
              <a:extLst>
                <a:ext uri="{FF2B5EF4-FFF2-40B4-BE49-F238E27FC236}">
                  <a16:creationId xmlns:a16="http://schemas.microsoft.com/office/drawing/2014/main" id="{70B051A9-BB1C-74D6-B66F-E0DBA0B5986C}"/>
                </a:ext>
              </a:extLst>
            </p:cNvPr>
            <p:cNvSpPr/>
            <p:nvPr/>
          </p:nvSpPr>
          <p:spPr>
            <a:xfrm>
              <a:off x="5894109" y="5032094"/>
              <a:ext cx="475616" cy="5593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773128" rtl="1">
                <a:defRPr/>
              </a:pPr>
              <a:r>
                <a:rPr lang="en-US" sz="4000" b="1" dirty="0">
                  <a:solidFill>
                    <a:schemeClr val="bg1"/>
                  </a:solidFill>
                  <a:latin typeface="SST Arabic" panose="020B0504030504020204" pitchFamily="34" charset="-78"/>
                  <a:ea typeface="HRDF light Light" panose="02000600020000020004" pitchFamily="2" charset="-78"/>
                  <a:cs typeface="SST Arabic" panose="020B0504030504020204" pitchFamily="34" charset="-78"/>
                </a:rPr>
                <a:t>3</a:t>
              </a:r>
              <a:endParaRPr lang="ar-SA" sz="4000" b="1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endParaRPr>
            </a:p>
          </p:txBody>
        </p:sp>
        <p:sp>
          <p:nvSpPr>
            <p:cNvPr id="32" name="مستطيل 6">
              <a:extLst>
                <a:ext uri="{FF2B5EF4-FFF2-40B4-BE49-F238E27FC236}">
                  <a16:creationId xmlns:a16="http://schemas.microsoft.com/office/drawing/2014/main" id="{11F516D0-C289-5F56-BFF0-6AD6287D635E}"/>
                </a:ext>
              </a:extLst>
            </p:cNvPr>
            <p:cNvSpPr/>
            <p:nvPr/>
          </p:nvSpPr>
          <p:spPr>
            <a:xfrm>
              <a:off x="4374745" y="5032094"/>
              <a:ext cx="475616" cy="5593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773128" rtl="1">
                <a:defRPr/>
              </a:pPr>
              <a:r>
                <a:rPr lang="en-US" sz="4000" b="1" dirty="0">
                  <a:solidFill>
                    <a:schemeClr val="bg1"/>
                  </a:solidFill>
                  <a:latin typeface="SST Arabic" panose="020B0504030504020204" pitchFamily="34" charset="-78"/>
                  <a:ea typeface="HRDF light Light" panose="02000600020000020004" pitchFamily="2" charset="-78"/>
                  <a:cs typeface="SST Arabic" panose="020B0504030504020204" pitchFamily="34" charset="-78"/>
                </a:rPr>
                <a:t>4</a:t>
              </a:r>
              <a:endParaRPr lang="ar-SA" sz="4000" b="1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endParaRPr>
            </a:p>
          </p:txBody>
        </p:sp>
        <p:sp>
          <p:nvSpPr>
            <p:cNvPr id="33" name="مستطيل 6">
              <a:extLst>
                <a:ext uri="{FF2B5EF4-FFF2-40B4-BE49-F238E27FC236}">
                  <a16:creationId xmlns:a16="http://schemas.microsoft.com/office/drawing/2014/main" id="{F56F16A6-3992-CBBC-BA9F-4A2F2E7619EC}"/>
                </a:ext>
              </a:extLst>
            </p:cNvPr>
            <p:cNvSpPr/>
            <p:nvPr/>
          </p:nvSpPr>
          <p:spPr>
            <a:xfrm>
              <a:off x="2901879" y="5032094"/>
              <a:ext cx="475616" cy="5593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773128" rtl="1">
                <a:defRPr/>
              </a:pPr>
              <a:r>
                <a:rPr lang="en-US" sz="4000" b="1" dirty="0">
                  <a:solidFill>
                    <a:schemeClr val="bg1"/>
                  </a:solidFill>
                  <a:latin typeface="SST Arabic" panose="020B0504030504020204" pitchFamily="34" charset="-78"/>
                  <a:ea typeface="HRDF light Light" panose="02000600020000020004" pitchFamily="2" charset="-78"/>
                  <a:cs typeface="SST Arabic" panose="020B0504030504020204" pitchFamily="34" charset="-78"/>
                </a:rPr>
                <a:t>5</a:t>
              </a:r>
              <a:endParaRPr lang="ar-SA" sz="4000" b="1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27564001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73C49-FC42-AF08-204B-19EA0CF06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2CDBE3D-32E4-524F-FC2B-AC30CA7D5CFB}"/>
              </a:ext>
            </a:extLst>
          </p:cNvPr>
          <p:cNvSpPr/>
          <p:nvPr/>
        </p:nvSpPr>
        <p:spPr>
          <a:xfrm>
            <a:off x="1160780" y="2030931"/>
            <a:ext cx="9870440" cy="4379494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E59EA31D-077C-5A56-36C6-1A16FDCF358C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الهدف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7B969F7F-E782-A098-5816-64BD735738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EDC7ED6-1A88-042B-8B0D-C834095711F1}"/>
              </a:ext>
            </a:extLst>
          </p:cNvPr>
          <p:cNvSpPr txBox="1"/>
          <p:nvPr/>
        </p:nvSpPr>
        <p:spPr>
          <a:xfrm>
            <a:off x="6308591" y="2453744"/>
            <a:ext cx="4381355" cy="3396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600"/>
              </a:lnSpc>
            </a:pP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لماذا يوجد هذا الفريق؟</a:t>
            </a:r>
            <a:endParaRPr lang="en-US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600"/>
              </a:lnSpc>
            </a:pPr>
            <a:endParaRPr lang="ar-SA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600"/>
              </a:lnSpc>
            </a:pP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يجب أن يكون لكل فريق هدف واضح ومتوافق مع الاستراتيجية.</a:t>
            </a:r>
          </a:p>
          <a:p>
            <a:pPr algn="r" rtl="1">
              <a:lnSpc>
                <a:spcPts val="2600"/>
              </a:lnSpc>
            </a:pPr>
            <a:endParaRPr lang="ar-SA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600"/>
              </a:lnSpc>
            </a:pPr>
            <a:r>
              <a:rPr lang="ar-SA" sz="2000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مثال</a:t>
            </a: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:</a:t>
            </a:r>
            <a:endParaRPr lang="en-US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600"/>
              </a:lnSpc>
            </a:pPr>
            <a:endParaRPr lang="ar-SA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marL="285750" indent="-285750" algn="r" rtl="1">
              <a:lnSpc>
                <a:spcPts val="2600"/>
              </a:lnSpc>
              <a:buFont typeface="Wingdings" panose="05000000000000000000" pitchFamily="2" charset="2"/>
              <a:buChar char="ü"/>
            </a:pP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ليس</a:t>
            </a:r>
            <a:r>
              <a:rPr lang="en-US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 ) </a:t>
            </a: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إدارة المشروع</a:t>
            </a:r>
            <a:r>
              <a:rPr lang="en-US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( </a:t>
            </a:r>
            <a:endParaRPr lang="ar-SA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marL="285750" indent="-285750" algn="r" rtl="1">
              <a:lnSpc>
                <a:spcPts val="2600"/>
              </a:lnSpc>
              <a:buFont typeface="Wingdings" panose="05000000000000000000" pitchFamily="2" charset="2"/>
              <a:buChar char="ü"/>
            </a:pPr>
            <a:endParaRPr lang="ar-SA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marL="285750" indent="-285750" algn="r" rtl="1">
              <a:lnSpc>
                <a:spcPts val="2600"/>
              </a:lnSpc>
              <a:buFont typeface="Wingdings" panose="05000000000000000000" pitchFamily="2" charset="2"/>
              <a:buChar char="ü"/>
            </a:pP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بل</a:t>
            </a:r>
            <a:r>
              <a:rPr lang="en-US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) </a:t>
            </a: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تسريع تنفيذ المبادرات الاستراتيجية</a:t>
            </a:r>
            <a:r>
              <a:rPr lang="en-US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 (</a:t>
            </a:r>
            <a:endParaRPr lang="ar-SA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20E39B8-2D7D-4435-1364-A748603AD2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69439" y="3070459"/>
            <a:ext cx="2300440" cy="23004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553408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23ADA-C223-43A0-8FE5-71AF4263B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A1DF9F93-026E-C59A-31D3-635D3486848E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الأولويات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AE24EAF9-2025-D84D-80C0-99168BB30D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F1E1C7E-37AF-AE30-4AC1-75DEF38ED5D3}"/>
              </a:ext>
            </a:extLst>
          </p:cNvPr>
          <p:cNvSpPr/>
          <p:nvPr/>
        </p:nvSpPr>
        <p:spPr>
          <a:xfrm>
            <a:off x="1160780" y="2030931"/>
            <a:ext cx="9870440" cy="4379494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2A58C2-586E-2B86-ECF8-0947A1AE9E26}"/>
              </a:ext>
            </a:extLst>
          </p:cNvPr>
          <p:cNvSpPr txBox="1"/>
          <p:nvPr/>
        </p:nvSpPr>
        <p:spPr>
          <a:xfrm>
            <a:off x="5746283" y="2453744"/>
            <a:ext cx="4943664" cy="340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600"/>
              </a:lnSpc>
            </a:pP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ما هي أهم النتائج التي يجب أن يحققها الفريق؟</a:t>
            </a:r>
            <a:endParaRPr lang="en-US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600"/>
              </a:lnSpc>
            </a:pPr>
            <a:endParaRPr lang="ar-SA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600"/>
              </a:lnSpc>
            </a:pP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من دون أولويات واضحة:</a:t>
            </a:r>
            <a:endParaRPr lang="en-US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600"/>
              </a:lnSpc>
            </a:pPr>
            <a:endParaRPr lang="ar-SA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marL="342900" indent="-34290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تصبح الفرق مشغولة، لكنها غير فعّالة.</a:t>
            </a:r>
          </a:p>
          <a:p>
            <a:pPr algn="r" rtl="1">
              <a:lnSpc>
                <a:spcPts val="2600"/>
              </a:lnSpc>
            </a:pPr>
            <a:endParaRPr lang="ar-SA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600"/>
              </a:lnSpc>
            </a:pP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على القادة الإجابة عن السؤال التالي:</a:t>
            </a:r>
            <a:endParaRPr lang="en-US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600"/>
              </a:lnSpc>
            </a:pPr>
            <a:endParaRPr lang="ar-SA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marL="342900" indent="-34290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ما هي أهم </a:t>
            </a:r>
            <a:r>
              <a:rPr lang="ar-SA" sz="2000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3 إلى 5 نتائج </a:t>
            </a: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يجب أن يحققها الفريق؟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AFC59A5-A239-CC0D-F899-05DF77FEF0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89223" y="3030356"/>
            <a:ext cx="2380646" cy="23806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8846585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098BB-7887-2022-2F4B-DEE2F8AE9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506EB54D-1933-433B-B43B-3329A57070B2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الأدوار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961579A2-975F-A19A-909D-3A982F6622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693F843-255C-951F-BA70-B5D2A589E233}"/>
              </a:ext>
            </a:extLst>
          </p:cNvPr>
          <p:cNvSpPr/>
          <p:nvPr/>
        </p:nvSpPr>
        <p:spPr>
          <a:xfrm>
            <a:off x="1160780" y="2030931"/>
            <a:ext cx="9870440" cy="4379494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2B28E6-3581-D55F-BB9A-8025E9141E1E}"/>
              </a:ext>
            </a:extLst>
          </p:cNvPr>
          <p:cNvSpPr txBox="1"/>
          <p:nvPr/>
        </p:nvSpPr>
        <p:spPr>
          <a:xfrm>
            <a:off x="5746283" y="2453744"/>
            <a:ext cx="4943664" cy="30687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600"/>
              </a:lnSpc>
            </a:pP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من المسؤول عن ماذا؟</a:t>
            </a:r>
            <a:endParaRPr lang="en-US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600"/>
              </a:lnSpc>
            </a:pPr>
            <a:endParaRPr lang="ar-SA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600"/>
              </a:lnSpc>
            </a:pPr>
            <a:r>
              <a:rPr lang="ar-SA" sz="2000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مشكلات شائعة:</a:t>
            </a:r>
          </a:p>
          <a:p>
            <a:pPr algn="r" rtl="1">
              <a:lnSpc>
                <a:spcPts val="2600"/>
              </a:lnSpc>
            </a:pPr>
            <a:endParaRPr lang="ar-SA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marL="800100" lvl="1" indent="-34290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تداخل الأدوار</a:t>
            </a:r>
          </a:p>
          <a:p>
            <a:pPr marL="800100" lvl="1" indent="-34290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عدم وضوح المسؤولية</a:t>
            </a:r>
          </a:p>
          <a:p>
            <a:pPr marL="800100" lvl="1" indent="-34290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تكرار العمل</a:t>
            </a:r>
          </a:p>
          <a:p>
            <a:pPr algn="r" rtl="1">
              <a:lnSpc>
                <a:spcPts val="2600"/>
              </a:lnSpc>
            </a:pPr>
            <a:endParaRPr lang="ar-SA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600"/>
              </a:lnSpc>
            </a:pP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وضوح الأدوار يقلل من الصراع والارتباك.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2267A54-DC1B-E757-3ADC-F8C825579D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48449" y="2929993"/>
            <a:ext cx="2657908" cy="25813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2032686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F9100-3C0E-8D44-C7A0-AC336721A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7DBD870E-EA81-BD68-4805-B313E71490D8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صلاحيات اتخاذ القرار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78F4E8A0-321E-A630-43D8-3E41C1EEA7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1882CD5-21AA-14E1-3182-138AF79D3FEA}"/>
              </a:ext>
            </a:extLst>
          </p:cNvPr>
          <p:cNvSpPr/>
          <p:nvPr/>
        </p:nvSpPr>
        <p:spPr>
          <a:xfrm>
            <a:off x="1160780" y="2030931"/>
            <a:ext cx="9870440" cy="4379494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A08E5D-4318-D45C-32E9-A228D44011E2}"/>
              </a:ext>
            </a:extLst>
          </p:cNvPr>
          <p:cNvSpPr txBox="1"/>
          <p:nvPr/>
        </p:nvSpPr>
        <p:spPr>
          <a:xfrm>
            <a:off x="5746283" y="2453744"/>
            <a:ext cx="4943664" cy="340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600"/>
              </a:lnSpc>
            </a:pP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من يملك سلطة اتخاذ القرار؟</a:t>
            </a:r>
            <a:endParaRPr lang="en-US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600"/>
              </a:lnSpc>
            </a:pPr>
            <a:endParaRPr lang="ar-SA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600"/>
              </a:lnSpc>
            </a:pP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تعاني كثير من المؤسسات من:</a:t>
            </a:r>
          </a:p>
          <a:p>
            <a:pPr algn="r" rtl="1">
              <a:lnSpc>
                <a:spcPts val="2600"/>
              </a:lnSpc>
            </a:pP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تصعيد القرارات إلى المستويات العليا</a:t>
            </a:r>
            <a:b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</a:b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بطء الموافقات</a:t>
            </a:r>
          </a:p>
          <a:p>
            <a:pPr algn="r" rtl="1">
              <a:lnSpc>
                <a:spcPts val="2600"/>
              </a:lnSpc>
            </a:pPr>
            <a:endParaRPr lang="ar-SA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600"/>
              </a:lnSpc>
            </a:pP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يجب أن يعرف الفريق:</a:t>
            </a:r>
          </a:p>
          <a:p>
            <a:pPr marL="800100" lvl="1" indent="-34290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ar-SA" sz="2000" dirty="0">
                <a:solidFill>
                  <a:srgbClr val="DD7C2F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من يوصي</a:t>
            </a:r>
          </a:p>
          <a:p>
            <a:pPr marL="800100" lvl="1" indent="-34290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ar-SA" sz="2000" dirty="0">
                <a:solidFill>
                  <a:srgbClr val="DD7C2F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من يقرر</a:t>
            </a:r>
          </a:p>
          <a:p>
            <a:pPr marL="800100" lvl="1" indent="-34290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ar-SA" sz="2000" dirty="0">
                <a:solidFill>
                  <a:srgbClr val="DD7C2F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من ينفذ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8656999-B481-EF0B-96C8-DB54080D57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00103" y="2963082"/>
            <a:ext cx="2556538" cy="25151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9206981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24332-78A8-CA39-F7BD-518FBAF4B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15FDBFD5-F633-5C7B-BFED-399B48472A14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إيقاع العمل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28BD3766-CE0C-3499-F954-97AA24D0BC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A4A3AC7-13C7-029C-1878-E14B9F2108B2}"/>
              </a:ext>
            </a:extLst>
          </p:cNvPr>
          <p:cNvSpPr/>
          <p:nvPr/>
        </p:nvSpPr>
        <p:spPr>
          <a:xfrm>
            <a:off x="1160780" y="2030931"/>
            <a:ext cx="9870440" cy="4379494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BCDDBD-2C00-1A0B-5025-08DF356F8C83}"/>
              </a:ext>
            </a:extLst>
          </p:cNvPr>
          <p:cNvSpPr txBox="1"/>
          <p:nvPr/>
        </p:nvSpPr>
        <p:spPr>
          <a:xfrm>
            <a:off x="5746283" y="2453744"/>
            <a:ext cx="4943664" cy="2735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600"/>
              </a:lnSpc>
            </a:pP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كيف ينسّق الفريق عمله؟</a:t>
            </a:r>
          </a:p>
          <a:p>
            <a:pPr algn="r" rtl="1">
              <a:lnSpc>
                <a:spcPts val="2600"/>
              </a:lnSpc>
            </a:pPr>
            <a:endParaRPr lang="ar-SA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600"/>
              </a:lnSpc>
            </a:pPr>
            <a:r>
              <a:rPr lang="ar-SA" sz="2000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أمثلة:</a:t>
            </a:r>
          </a:p>
          <a:p>
            <a:pPr marL="800100" lvl="1" indent="-34290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ar-SA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اجتماعات أسبوعية</a:t>
            </a: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800100" lvl="1" indent="-34290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ar-SA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مراجعات التقدم</a:t>
            </a: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800100" lvl="1" indent="-342900" algn="r" rt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ar-SA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نقاط اتخاذ القرار</a:t>
            </a:r>
          </a:p>
          <a:p>
            <a:pPr algn="r" rtl="1">
              <a:lnSpc>
                <a:spcPts val="2600"/>
              </a:lnSpc>
            </a:pPr>
            <a:endParaRPr lang="ar-SA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600"/>
              </a:lnSpc>
            </a:pP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الإيقاع الجيد للعمل يخلق انضباطاً في التنفيذ.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8DB347F-8579-92C4-6ACC-39191548DF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98849" y="2943728"/>
            <a:ext cx="2553900" cy="2553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9755253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8E65E-4A39-FED2-A71F-325C1AF91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6">
            <a:extLst>
              <a:ext uri="{FF2B5EF4-FFF2-40B4-BE49-F238E27FC236}">
                <a16:creationId xmlns:a16="http://schemas.microsoft.com/office/drawing/2014/main" id="{6A29608C-81AD-E71E-5981-D7BAA8F614B7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تشخيص فريقك</a:t>
            </a:r>
          </a:p>
        </p:txBody>
      </p:sp>
      <p:pic>
        <p:nvPicPr>
          <p:cNvPr id="10" name="Picture 8">
            <a:extLst>
              <a:ext uri="{FF2B5EF4-FFF2-40B4-BE49-F238E27FC236}">
                <a16:creationId xmlns:a16="http://schemas.microsoft.com/office/drawing/2014/main" id="{876ED52B-75B7-9C26-A76F-722174151D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1AD70E95-7BC5-8B2E-6968-731BC8CC9C60}"/>
              </a:ext>
            </a:extLst>
          </p:cNvPr>
          <p:cNvGrpSpPr/>
          <p:nvPr/>
        </p:nvGrpSpPr>
        <p:grpSpPr>
          <a:xfrm>
            <a:off x="1681656" y="2415593"/>
            <a:ext cx="8828689" cy="2619482"/>
            <a:chOff x="2070744" y="2446720"/>
            <a:chExt cx="8828689" cy="2619482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2CEB26D7-D77E-ADEB-BF59-AC15338BE2A5}"/>
                </a:ext>
              </a:extLst>
            </p:cNvPr>
            <p:cNvSpPr/>
            <p:nvPr/>
          </p:nvSpPr>
          <p:spPr>
            <a:xfrm>
              <a:off x="5575300" y="2446720"/>
              <a:ext cx="5324133" cy="2619482"/>
            </a:xfrm>
            <a:prstGeom prst="roundRect">
              <a:avLst>
                <a:gd name="adj" fmla="val 11029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9BB47ED-CFF1-D3C9-5564-1BD8D27A989C}"/>
                </a:ext>
              </a:extLst>
            </p:cNvPr>
            <p:cNvSpPr txBox="1"/>
            <p:nvPr/>
          </p:nvSpPr>
          <p:spPr>
            <a:xfrm>
              <a:off x="6134100" y="2518725"/>
              <a:ext cx="4381500" cy="2232803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marL="342900" indent="-342900" algn="r" rtl="1">
                <a:lnSpc>
                  <a:spcPts val="4500"/>
                </a:lnSpc>
                <a:buFont typeface="Arial" panose="020B0604020202020204" pitchFamily="34" charset="0"/>
                <a:buChar char="•"/>
              </a:pPr>
              <a:r>
                <a:rPr lang="ar-SA" sz="2000" dirty="0">
                  <a:solidFill>
                    <a:srgbClr val="0D5085"/>
                  </a:solidFill>
                  <a:latin typeface="SST Arabic Light" panose="020B0304030504020204" pitchFamily="34" charset="-78"/>
                  <a:ea typeface="+mn-ea"/>
                  <a:cs typeface="SST Arabic Light" panose="020B0304030504020204" pitchFamily="34" charset="-78"/>
                </a:rPr>
                <a:t>هل هدف الفريق واضح للجميع؟</a:t>
              </a:r>
            </a:p>
            <a:p>
              <a:pPr marL="342900" indent="-342900" algn="r" rtl="1">
                <a:lnSpc>
                  <a:spcPts val="4500"/>
                </a:lnSpc>
                <a:buFont typeface="Arial" panose="020B0604020202020204" pitchFamily="34" charset="0"/>
                <a:buChar char="•"/>
              </a:pPr>
              <a:r>
                <a:rPr lang="ar-SA" sz="2000" dirty="0">
                  <a:solidFill>
                    <a:srgbClr val="0D5085"/>
                  </a:solidFill>
                  <a:latin typeface="SST Arabic Light" panose="020B0304030504020204" pitchFamily="34" charset="-78"/>
                  <a:ea typeface="+mn-ea"/>
                  <a:cs typeface="SST Arabic Light" panose="020B0304030504020204" pitchFamily="34" charset="-78"/>
                </a:rPr>
                <a:t>هل الأولويات محددة بوضوح؟</a:t>
              </a:r>
            </a:p>
            <a:p>
              <a:pPr marL="342900" indent="-342900" algn="r" rtl="1">
                <a:lnSpc>
                  <a:spcPts val="4500"/>
                </a:lnSpc>
                <a:buFont typeface="Arial" panose="020B0604020202020204" pitchFamily="34" charset="0"/>
                <a:buChar char="•"/>
              </a:pPr>
              <a:r>
                <a:rPr lang="ar-SA" sz="2000" dirty="0">
                  <a:solidFill>
                    <a:srgbClr val="0D5085"/>
                  </a:solidFill>
                  <a:latin typeface="SST Arabic Light" panose="020B0304030504020204" pitchFamily="34" charset="-78"/>
                  <a:ea typeface="+mn-ea"/>
                  <a:cs typeface="SST Arabic Light" panose="020B0304030504020204" pitchFamily="34" charset="-78"/>
                </a:rPr>
                <a:t>هل الأدوار والصلاحيات واضحة؟</a:t>
              </a:r>
            </a:p>
            <a:p>
              <a:pPr marL="342900" indent="-342900" algn="r" rtl="1">
                <a:lnSpc>
                  <a:spcPts val="4500"/>
                </a:lnSpc>
                <a:buFont typeface="Arial" panose="020B0604020202020204" pitchFamily="34" charset="0"/>
                <a:buChar char="•"/>
              </a:pPr>
              <a:r>
                <a:rPr lang="ar-SA" sz="2000" dirty="0">
                  <a:solidFill>
                    <a:srgbClr val="0D5085"/>
                  </a:solidFill>
                  <a:latin typeface="SST Arabic Light" panose="020B0304030504020204" pitchFamily="34" charset="-78"/>
                  <a:ea typeface="+mn-ea"/>
                  <a:cs typeface="SST Arabic Light" panose="020B0304030504020204" pitchFamily="34" charset="-78"/>
                </a:rPr>
                <a:t>هل طريقة العمل والاجتماعات فعّالة؟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87B0278-F683-5566-3013-C2FB3FA0ED99}"/>
                </a:ext>
              </a:extLst>
            </p:cNvPr>
            <p:cNvSpPr/>
            <p:nvPr/>
          </p:nvSpPr>
          <p:spPr>
            <a:xfrm>
              <a:off x="2070744" y="2446720"/>
              <a:ext cx="3021518" cy="2619482"/>
            </a:xfrm>
            <a:prstGeom prst="roundRect">
              <a:avLst>
                <a:gd name="adj" fmla="val 11029"/>
              </a:avLst>
            </a:prstGeom>
            <a:solidFill>
              <a:srgbClr val="0A4E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1038A48F-6F95-205B-80F4-6E1792A37AFD}"/>
                </a:ext>
              </a:extLst>
            </p:cNvPr>
            <p:cNvSpPr txBox="1"/>
            <p:nvPr/>
          </p:nvSpPr>
          <p:spPr>
            <a:xfrm>
              <a:off x="2507698" y="3217141"/>
              <a:ext cx="2147610" cy="1078641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rtl="1">
                <a:lnSpc>
                  <a:spcPts val="4500"/>
                </a:lnSpc>
              </a:pPr>
              <a:r>
                <a:rPr lang="ar-SA" sz="2000" dirty="0">
                  <a:solidFill>
                    <a:schemeClr val="bg1"/>
                  </a:solidFill>
                  <a:latin typeface="SST Arabic Light" panose="020B0304030504020204" pitchFamily="34" charset="-78"/>
                  <a:ea typeface="+mn-ea"/>
                  <a:cs typeface="SST Arabic Light" panose="020B0304030504020204" pitchFamily="34" charset="-78"/>
                </a:rPr>
                <a:t>أين توجد أكبر فجوة في فريقكم؟</a:t>
              </a:r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8A621CB5-15EC-1242-21E8-116596C56A7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6200000">
              <a:off x="5413398" y="3366630"/>
              <a:ext cx="208902" cy="738798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1438992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67AF4-E175-C964-40A7-C75C3C888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2ED124C7-D4D9-2F1C-503B-98247BA91539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537CB836-AE20-9761-6ECA-33A1BA1286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B94BE83-5D15-05AB-5E11-91BF55CD9918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40CC5F-9B67-27D0-B7B3-49078D6F9336}"/>
              </a:ext>
            </a:extLst>
          </p:cNvPr>
          <p:cNvSpPr txBox="1"/>
          <p:nvPr/>
        </p:nvSpPr>
        <p:spPr>
          <a:xfrm>
            <a:off x="2396691" y="2328616"/>
            <a:ext cx="8293256" cy="3742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200"/>
              </a:lnSpc>
            </a:pPr>
            <a:r>
              <a:rPr lang="ar-EG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أطلقت المؤسسة مشروعاً للتحول الرقمي بهدف تحسين الخدمات وتسريع العمليات.</a:t>
            </a:r>
            <a:endParaRPr lang="en-US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200"/>
              </a:lnSpc>
            </a:pP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يتكون فريق المشروع من:</a:t>
            </a:r>
          </a:p>
          <a:p>
            <a:pPr marL="285750" indent="-285750" algn="r" rtl="1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مدير العمليات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مدير تقنية المعلومات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مدير الموارد البشرية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مدير المالية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مدير المشروع</a:t>
            </a:r>
          </a:p>
          <a:p>
            <a:pPr algn="r" rtl="1">
              <a:lnSpc>
                <a:spcPts val="2200"/>
              </a:lnSpc>
            </a:pP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يجتمع الفريق أسبوعياً.</a:t>
            </a:r>
          </a:p>
          <a:p>
            <a:pPr algn="r" rtl="1">
              <a:lnSpc>
                <a:spcPts val="2200"/>
              </a:lnSpc>
            </a:pPr>
            <a:endParaRPr lang="ar-SA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200"/>
              </a:lnSpc>
            </a:pP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لكن بعد 3 أشهر:</a:t>
            </a:r>
          </a:p>
          <a:p>
            <a:pPr marL="285750" indent="-285750" algn="r" rtl="1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التقدم بطيء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الاجتماعات طويلة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القرارات تتأخر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DCFD33EB-0242-C051-DFFB-241A617FE6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77466" y="3524349"/>
            <a:ext cx="2342146" cy="23888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90132336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47D67-A53A-15F7-9B4A-E68BFC1BC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E2CDF7D9-EBC3-887E-02C9-6C32BF0E20E3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22BB1E2E-D022-BEAF-0CB1-D0CB2AA40C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B56FF0B-17C8-55A7-FA7F-67A44E74255F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B0E3AB-7C9C-7A00-21C4-3FB9BD839DE7}"/>
              </a:ext>
            </a:extLst>
          </p:cNvPr>
          <p:cNvSpPr txBox="1"/>
          <p:nvPr/>
        </p:nvSpPr>
        <p:spPr>
          <a:xfrm>
            <a:off x="2396691" y="2599549"/>
            <a:ext cx="8293256" cy="2989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500"/>
              </a:lnSpc>
            </a:pPr>
            <a:r>
              <a:rPr lang="ar-EG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ما يحدث داخل الاجتماعات</a:t>
            </a:r>
            <a:endParaRPr lang="en-US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500"/>
              </a:lnSpc>
            </a:pPr>
            <a:endParaRPr lang="en-US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marL="342900" indent="-342900" algn="r" rtl="1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النقاشات طويلة</a:t>
            </a: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كل مدير يدافع عن أولويات إدارته</a:t>
            </a: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بعض الأعضاء يلتزم الصمت</a:t>
            </a: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في نهاية الاجتماع لا يتم اتخاذ قرار واضح</a:t>
            </a: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5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marL="342900" indent="-342900" algn="r" rtl="1">
              <a:lnSpc>
                <a:spcPts val="25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500"/>
              </a:lnSpc>
            </a:pPr>
            <a:r>
              <a:rPr lang="ar-EG" sz="2400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ما المشكلة الأساسية في رأيك؟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E7841F4-0BF3-F88F-3B33-7E5C17C08F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139" y="2835620"/>
            <a:ext cx="4249722" cy="28278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6493690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A7A95-8DF4-EAC3-F086-5D35129BB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9BAF327C-438B-28C3-1D84-F090F540A1CE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F17001B4-EAD3-ED86-16C0-EC63B2A1E6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24D9DA7-8F70-3949-49CA-FD4CD5BE30DB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308E2C-CDAF-CEBA-E308-98AC579B1494}"/>
              </a:ext>
            </a:extLst>
          </p:cNvPr>
          <p:cNvSpPr txBox="1"/>
          <p:nvPr/>
        </p:nvSpPr>
        <p:spPr>
          <a:xfrm>
            <a:off x="2396691" y="2599549"/>
            <a:ext cx="8293256" cy="39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500"/>
              </a:lnSpc>
            </a:pPr>
            <a:r>
              <a:rPr lang="ar-EG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في أي مرحلة من مراحل </a:t>
            </a:r>
            <a:r>
              <a:rPr lang="en-US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Tuckman</a:t>
            </a:r>
            <a:r>
              <a:rPr lang="ar-EG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يقع هذا الفريق؟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C69ED69-61C0-155B-6254-DB701E858DE5}"/>
              </a:ext>
            </a:extLst>
          </p:cNvPr>
          <p:cNvSpPr/>
          <p:nvPr/>
        </p:nvSpPr>
        <p:spPr>
          <a:xfrm>
            <a:off x="6123626" y="3812380"/>
            <a:ext cx="2216487" cy="1338144"/>
          </a:xfrm>
          <a:prstGeom prst="roundRect">
            <a:avLst>
              <a:gd name="adj" fmla="val 11029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DBC8C6-D3B3-1D01-0528-836938E343EE}"/>
              </a:ext>
            </a:extLst>
          </p:cNvPr>
          <p:cNvSpPr txBox="1"/>
          <p:nvPr/>
        </p:nvSpPr>
        <p:spPr>
          <a:xfrm>
            <a:off x="6295618" y="4284741"/>
            <a:ext cx="1872502" cy="401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000" dirty="0">
                <a:solidFill>
                  <a:schemeClr val="bg1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Storming</a:t>
            </a:r>
            <a:endParaRPr lang="ar-SA" sz="2000" dirty="0">
              <a:solidFill>
                <a:schemeClr val="bg1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50FAB7C-C08C-27BC-D154-38AFD51F504F}"/>
              </a:ext>
            </a:extLst>
          </p:cNvPr>
          <p:cNvSpPr/>
          <p:nvPr/>
        </p:nvSpPr>
        <p:spPr>
          <a:xfrm>
            <a:off x="3851887" y="3812380"/>
            <a:ext cx="2216487" cy="1338144"/>
          </a:xfrm>
          <a:prstGeom prst="roundRect">
            <a:avLst>
              <a:gd name="adj" fmla="val 11029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8952ED-EB42-85B5-733E-C2EA163F4D1C}"/>
              </a:ext>
            </a:extLst>
          </p:cNvPr>
          <p:cNvSpPr txBox="1"/>
          <p:nvPr/>
        </p:nvSpPr>
        <p:spPr>
          <a:xfrm>
            <a:off x="4023879" y="4284741"/>
            <a:ext cx="1872502" cy="401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000" dirty="0">
                <a:solidFill>
                  <a:schemeClr val="bg1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Norming</a:t>
            </a:r>
            <a:endParaRPr lang="ar-SA" sz="2000" dirty="0">
              <a:solidFill>
                <a:schemeClr val="bg1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B759FC5-2B39-EAAB-43EC-ECAB64EDA4A4}"/>
              </a:ext>
            </a:extLst>
          </p:cNvPr>
          <p:cNvSpPr/>
          <p:nvPr/>
        </p:nvSpPr>
        <p:spPr>
          <a:xfrm>
            <a:off x="1580148" y="3812380"/>
            <a:ext cx="2216487" cy="1338144"/>
          </a:xfrm>
          <a:prstGeom prst="roundRect">
            <a:avLst>
              <a:gd name="adj" fmla="val 11029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CB302C-A333-9614-C9BB-875083256B6A}"/>
              </a:ext>
            </a:extLst>
          </p:cNvPr>
          <p:cNvSpPr txBox="1"/>
          <p:nvPr/>
        </p:nvSpPr>
        <p:spPr>
          <a:xfrm>
            <a:off x="1692753" y="4284741"/>
            <a:ext cx="1991276" cy="401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000" dirty="0">
                <a:solidFill>
                  <a:schemeClr val="bg1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Performing</a:t>
            </a:r>
            <a:endParaRPr lang="ar-SA" sz="2000" dirty="0">
              <a:solidFill>
                <a:schemeClr val="bg1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59B3870-24E4-1AC6-AE0F-EB1193F0E39D}"/>
              </a:ext>
            </a:extLst>
          </p:cNvPr>
          <p:cNvSpPr/>
          <p:nvPr/>
        </p:nvSpPr>
        <p:spPr>
          <a:xfrm>
            <a:off x="8395366" y="3812380"/>
            <a:ext cx="2216487" cy="1338144"/>
          </a:xfrm>
          <a:prstGeom prst="roundRect">
            <a:avLst>
              <a:gd name="adj" fmla="val 11029"/>
            </a:avLst>
          </a:prstGeom>
          <a:solidFill>
            <a:srgbClr val="0A4E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AD96274-0961-AB1A-BE49-5749DD8383B9}"/>
              </a:ext>
            </a:extLst>
          </p:cNvPr>
          <p:cNvSpPr txBox="1"/>
          <p:nvPr/>
        </p:nvSpPr>
        <p:spPr>
          <a:xfrm>
            <a:off x="8567358" y="4284741"/>
            <a:ext cx="1872502" cy="401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000" dirty="0">
                <a:solidFill>
                  <a:schemeClr val="bg1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Forming</a:t>
            </a:r>
            <a:endParaRPr lang="ar-SA" sz="2000" dirty="0">
              <a:solidFill>
                <a:schemeClr val="bg1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2255652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A7A79-2E72-81FE-F566-21109FBEC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41CF49-ACFC-8284-DD15-45D33CA98007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4BC1D8A9-9E3C-D022-AB47-8BF1D5FADB9F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431099B5-7E86-B2E4-EE27-1A9E0A4C2B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A872400-2A2B-B9C0-DC7D-DD7A723AADAE}"/>
              </a:ext>
            </a:extLst>
          </p:cNvPr>
          <p:cNvSpPr txBox="1"/>
          <p:nvPr/>
        </p:nvSpPr>
        <p:spPr>
          <a:xfrm>
            <a:off x="2462731" y="2466199"/>
            <a:ext cx="8293256" cy="2913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000"/>
              </a:lnSpc>
            </a:pPr>
            <a:r>
              <a:rPr lang="ar-EG" sz="2000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ظهور المشكلة: </a:t>
            </a:r>
            <a:endParaRPr lang="en-US" sz="2000" dirty="0">
              <a:solidFill>
                <a:srgbClr val="68615D"/>
              </a:solidFill>
              <a:latin typeface="SST Arabic Medium" panose="020B0604030504020204" pitchFamily="34" charset="-78"/>
              <a:cs typeface="SST Arabic Medium" panose="020B0604030504020204" pitchFamily="34" charset="-78"/>
            </a:endParaRPr>
          </a:p>
          <a:p>
            <a:pPr algn="r" rtl="1">
              <a:lnSpc>
                <a:spcPts val="2000"/>
              </a:lnSpc>
            </a:pP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يقول مدير تقنية المعلومات:</a:t>
            </a:r>
            <a:r>
              <a:rPr lang="en-US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dirty="0">
                <a:solidFill>
                  <a:srgbClr val="1DA76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"النظام الحالي لا يمكن تطويره بدون ميزانية إضافية.“</a:t>
            </a:r>
          </a:p>
          <a:p>
            <a:pPr algn="r" rtl="1">
              <a:lnSpc>
                <a:spcPts val="2000"/>
              </a:lnSpc>
            </a:pPr>
            <a:endParaRPr lang="ar-EG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يرد مدير المالية:</a:t>
            </a:r>
            <a:r>
              <a:rPr lang="en-US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dirty="0">
                <a:solidFill>
                  <a:srgbClr val="1DA76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"لا يمكن الموافقة على ميزانية قبل دراسة العائد.“</a:t>
            </a:r>
          </a:p>
          <a:p>
            <a:pPr algn="r" rtl="1">
              <a:lnSpc>
                <a:spcPts val="2000"/>
              </a:lnSpc>
            </a:pPr>
            <a:endParaRPr lang="ar-EG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يقول مدير العمليات:</a:t>
            </a:r>
            <a:r>
              <a:rPr lang="en-US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dirty="0">
                <a:solidFill>
                  <a:srgbClr val="1DA76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"المشروع يتأخر بسبب النقاشات الطويلة.“</a:t>
            </a:r>
          </a:p>
          <a:p>
            <a:pPr algn="r" rtl="1">
              <a:lnSpc>
                <a:spcPts val="2000"/>
              </a:lnSpc>
            </a:pPr>
            <a:endParaRPr lang="ar-EG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يطلب مدير المشروع من الفريق اتخاذ قرار.</a:t>
            </a: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ar-EG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لكن ينتهي الاجتماع بـ:</a:t>
            </a:r>
            <a:r>
              <a:rPr lang="en-US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dirty="0">
                <a:solidFill>
                  <a:srgbClr val="1DA76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"لنناقش الموضوع الأسبوع القادم."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509631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BB645-A7E6-D980-4BE8-F21623486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F84F584-1234-4C3C-78E7-874969D76774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0FFA1D-A195-8594-F605-CAF539B5D9CA}"/>
              </a:ext>
            </a:extLst>
          </p:cNvPr>
          <p:cNvSpPr txBox="1"/>
          <p:nvPr/>
        </p:nvSpPr>
        <p:spPr>
          <a:xfrm>
            <a:off x="2462731" y="2466199"/>
            <a:ext cx="8293256" cy="2748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3000"/>
              </a:lnSpc>
            </a:pPr>
            <a:r>
              <a:rPr lang="ar-EG" sz="2000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ما العنصر المفقود في تصميم الفريق؟</a:t>
            </a:r>
            <a:endParaRPr lang="en-US" sz="2000" dirty="0">
              <a:solidFill>
                <a:srgbClr val="68615D"/>
              </a:solidFill>
              <a:latin typeface="SST Arabic Medium" panose="020B0604030504020204" pitchFamily="34" charset="-78"/>
              <a:cs typeface="SST Arabic Medium" panose="020B0604030504020204" pitchFamily="34" charset="-78"/>
            </a:endParaRPr>
          </a:p>
          <a:p>
            <a:pPr algn="r" rtl="1">
              <a:lnSpc>
                <a:spcPts val="3000"/>
              </a:lnSpc>
            </a:pPr>
            <a:endParaRPr lang="ar-EG" sz="2000" dirty="0">
              <a:solidFill>
                <a:srgbClr val="68615D"/>
              </a:solidFill>
              <a:latin typeface="SST Arabic Medium" panose="020B0604030504020204" pitchFamily="34" charset="-78"/>
              <a:cs typeface="SST Arabic Medium" panose="020B06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الهدف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الأولويات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الأدوار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صلاحيات اتخاذ القرار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إيقاع العمل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C157820-35BA-EBE4-660A-8E3755E6B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/>
          <a:stretch/>
        </p:blipFill>
        <p:spPr bwMode="auto">
          <a:xfrm>
            <a:off x="1402794" y="3063118"/>
            <a:ext cx="4834874" cy="271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6">
            <a:extLst>
              <a:ext uri="{FF2B5EF4-FFF2-40B4-BE49-F238E27FC236}">
                <a16:creationId xmlns:a16="http://schemas.microsoft.com/office/drawing/2014/main" id="{06B82F59-BE99-BCAC-F38A-AC4E8D28720A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CCBF807A-0275-53C4-511D-94D9FEC764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7105314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5A721-F919-CE2E-FFBB-0693A6599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68A3A9E4-C188-1AEA-FB1F-75F33FB699F0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8996E6B7-1EF1-6978-3833-3D0281C50C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4019D57-7A8E-AFBD-4BB2-3A97A11B2262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2EBA56-026C-0BE9-8934-4941192BE6A2}"/>
              </a:ext>
            </a:extLst>
          </p:cNvPr>
          <p:cNvSpPr txBox="1"/>
          <p:nvPr/>
        </p:nvSpPr>
        <p:spPr>
          <a:xfrm>
            <a:off x="2462731" y="2466199"/>
            <a:ext cx="8293256" cy="2748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3000"/>
              </a:lnSpc>
            </a:pPr>
            <a:r>
              <a:rPr lang="ar-EG" sz="2000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بعد شهر ظهرت مشكلات جديدة:</a:t>
            </a:r>
          </a:p>
          <a:p>
            <a:pPr algn="r" rtl="1">
              <a:lnSpc>
                <a:spcPts val="3000"/>
              </a:lnSpc>
            </a:pPr>
            <a:endParaRPr lang="ar-EG" sz="2000" dirty="0">
              <a:solidFill>
                <a:srgbClr val="68615D"/>
              </a:solidFill>
              <a:latin typeface="SST Arabic Medium" panose="020B0604030504020204" pitchFamily="34" charset="-78"/>
              <a:cs typeface="SST Arabic Medium" panose="020B06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الفريق يناقش تفاصيل كثيرة غير مرتبطة بالهدف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كل إدارة تدفع بأولويات مختلفة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المشروع بدأ يتأخر</a:t>
            </a: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algn="r" rtl="1">
              <a:lnSpc>
                <a:spcPts val="3000"/>
              </a:lnSpc>
            </a:pPr>
            <a:r>
              <a:rPr lang="ar-EG" sz="2000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ما العنصر الثاني المفقود في تصميم الفريق؟</a:t>
            </a:r>
          </a:p>
        </p:txBody>
      </p:sp>
      <p:pic>
        <p:nvPicPr>
          <p:cNvPr id="12" name="Picture 2" descr="Team Dynamics in a Project Environment">
            <a:extLst>
              <a:ext uri="{FF2B5EF4-FFF2-40B4-BE49-F238E27FC236}">
                <a16:creationId xmlns:a16="http://schemas.microsoft.com/office/drawing/2014/main" id="{B0A685DD-3FB2-1729-DB88-BE688820B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BFCF7"/>
              </a:clrFrom>
              <a:clrTo>
                <a:srgbClr val="FBFC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278" y="3492500"/>
            <a:ext cx="3823988" cy="220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2711913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C564A-9D40-3192-DBEA-B14291647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AB2512A8-F42A-7B75-F35E-F10A142B23DF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23BF51EB-6B29-8395-CD6F-106C174B40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F137D08-45BD-4D1C-F358-21563F9F21B0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CAEB00-01D9-3674-CBAD-D3F18694A84C}"/>
              </a:ext>
            </a:extLst>
          </p:cNvPr>
          <p:cNvSpPr txBox="1"/>
          <p:nvPr/>
        </p:nvSpPr>
        <p:spPr>
          <a:xfrm>
            <a:off x="2462731" y="2466199"/>
            <a:ext cx="8293256" cy="2748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3000"/>
              </a:lnSpc>
            </a:pPr>
            <a:r>
              <a:rPr lang="ar-EG" sz="2000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اجتماع حاسم: "لماذا لم يتحقق أي تقدم بعد أربعة أشهر؟"</a:t>
            </a:r>
          </a:p>
          <a:p>
            <a:pPr algn="r" rtl="1">
              <a:lnSpc>
                <a:spcPts val="3000"/>
              </a:lnSpc>
            </a:pPr>
            <a:endParaRPr lang="ar-EG" sz="2000" dirty="0">
              <a:solidFill>
                <a:srgbClr val="68615D"/>
              </a:solidFill>
              <a:latin typeface="SST Arabic Medium" panose="020B0604030504020204" pitchFamily="34" charset="-78"/>
              <a:cs typeface="SST Arabic Medium" panose="020B0604030504020204" pitchFamily="34" charset="-78"/>
            </a:endParaRPr>
          </a:p>
          <a:p>
            <a:pPr algn="r" rtl="1">
              <a:lnSpc>
                <a:spcPts val="3000"/>
              </a:lnSpc>
            </a:pPr>
            <a:r>
              <a:rPr lang="ar-EG" sz="2000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يدرك الفريق أن: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endParaRPr lang="ar-EG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الاجتماعات غير فعّالة</a:t>
            </a: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القرارات بطيئة</a:t>
            </a: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الأدوار غير واضحة</a:t>
            </a:r>
          </a:p>
        </p:txBody>
      </p:sp>
      <p:pic>
        <p:nvPicPr>
          <p:cNvPr id="11" name="Picture 2" descr="Ceo Icon Isolated on White Background Stock Vector - Illustration of  design, businessman: 237988532">
            <a:extLst>
              <a:ext uri="{FF2B5EF4-FFF2-40B4-BE49-F238E27FC236}">
                <a16:creationId xmlns:a16="http://schemas.microsoft.com/office/drawing/2014/main" id="{E9CE2349-E766-6CE3-AEC4-F05E5A492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104" y="3004446"/>
            <a:ext cx="3167756" cy="316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6166867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D843D-61A9-A372-FBD5-7E7683F0E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7E5DC87B-5970-F0F2-3154-0F2857B18C1A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EC06C085-3AFF-9116-75D3-C5A9F2BBD1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C6208C8-3954-E976-CE40-9D1448177FD0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817543-29BD-9538-F078-7F5CF3698652}"/>
              </a:ext>
            </a:extLst>
          </p:cNvPr>
          <p:cNvSpPr txBox="1"/>
          <p:nvPr/>
        </p:nvSpPr>
        <p:spPr>
          <a:xfrm>
            <a:off x="2462731" y="2466199"/>
            <a:ext cx="8293256" cy="2748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3000"/>
              </a:lnSpc>
            </a:pPr>
            <a:r>
              <a:rPr lang="ar-EG" sz="2000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إذا كنت قائد الفريق، ماذا ستفعل أولاً؟</a:t>
            </a:r>
          </a:p>
          <a:p>
            <a:pPr algn="r" rtl="1">
              <a:lnSpc>
                <a:spcPts val="3000"/>
              </a:lnSpc>
            </a:pPr>
            <a:endParaRPr lang="ar-EG" sz="2000" dirty="0">
              <a:solidFill>
                <a:srgbClr val="68615D"/>
              </a:solidFill>
              <a:latin typeface="SST Arabic Medium" panose="020B0604030504020204" pitchFamily="34" charset="-78"/>
              <a:cs typeface="SST Arabic Medium" panose="020B0604030504020204" pitchFamily="34" charset="-78"/>
            </a:endParaRPr>
          </a:p>
          <a:p>
            <a:pPr algn="r" rtl="1">
              <a:lnSpc>
                <a:spcPts val="3000"/>
              </a:lnSpc>
            </a:pPr>
            <a:r>
              <a:rPr lang="ar-EG" sz="2000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الخيارات: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endParaRPr lang="ar-EG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زيادة عدد الاجتماعات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توضيح هدف الفريق وأولوياته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طلب من الرئيس التنفيذي اتخاذ جميع القرارات</a:t>
            </a:r>
          </a:p>
        </p:txBody>
      </p:sp>
      <p:pic>
        <p:nvPicPr>
          <p:cNvPr id="9" name="Picture 2" descr="Ceo Icon Isolated on White Background Stock Vector - Illustration of  design, businessman: 237988532">
            <a:extLst>
              <a:ext uri="{FF2B5EF4-FFF2-40B4-BE49-F238E27FC236}">
                <a16:creationId xmlns:a16="http://schemas.microsoft.com/office/drawing/2014/main" id="{8C98C7EA-DE68-5715-E067-E3676C04F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104" y="3004446"/>
            <a:ext cx="3167756" cy="316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54960788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6BBDC-0772-D4C8-5898-427B26E7D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521+ Thousand Leadership Vector Icons Royalty-Free Images, Stock Photos &amp;  Pictures | Shutterstock">
            <a:extLst>
              <a:ext uri="{FF2B5EF4-FFF2-40B4-BE49-F238E27FC236}">
                <a16:creationId xmlns:a16="http://schemas.microsoft.com/office/drawing/2014/main" id="{F42F948F-9F37-2A43-D877-28AB057AEA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4" t="7508" r="14694" b="24550"/>
          <a:stretch>
            <a:fillRect/>
          </a:stretch>
        </p:blipFill>
        <p:spPr bwMode="auto">
          <a:xfrm>
            <a:off x="5101167" y="2154767"/>
            <a:ext cx="1989666" cy="2061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6">
            <a:extLst>
              <a:ext uri="{FF2B5EF4-FFF2-40B4-BE49-F238E27FC236}">
                <a16:creationId xmlns:a16="http://schemas.microsoft.com/office/drawing/2014/main" id="{5BC22964-39EA-176C-7563-B1EBFEB11118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68540ED4-EB13-5BFE-1FFE-EB5CAAA867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05D3B7E-8784-CAD8-2AC5-4B69063347CA}"/>
              </a:ext>
            </a:extLst>
          </p:cNvPr>
          <p:cNvGrpSpPr/>
          <p:nvPr/>
        </p:nvGrpSpPr>
        <p:grpSpPr>
          <a:xfrm>
            <a:off x="2319868" y="4492058"/>
            <a:ext cx="7552266" cy="1352420"/>
            <a:chOff x="3793067" y="3243714"/>
            <a:chExt cx="7103533" cy="135242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780F6F3-BB40-FC13-62B9-FFA7ABDF29CA}"/>
                </a:ext>
              </a:extLst>
            </p:cNvPr>
            <p:cNvSpPr/>
            <p:nvPr/>
          </p:nvSpPr>
          <p:spPr>
            <a:xfrm>
              <a:off x="3793067" y="3243714"/>
              <a:ext cx="7103533" cy="1352420"/>
            </a:xfrm>
            <a:prstGeom prst="roundRect">
              <a:avLst>
                <a:gd name="adj" fmla="val 18695"/>
              </a:avLst>
            </a:prstGeom>
            <a:solidFill>
              <a:srgbClr val="0A4E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B0CE7F54-297C-764E-0CB8-12DE31711856}"/>
                </a:ext>
              </a:extLst>
            </p:cNvPr>
            <p:cNvSpPr txBox="1"/>
            <p:nvPr/>
          </p:nvSpPr>
          <p:spPr>
            <a:xfrm>
              <a:off x="3983691" y="3616486"/>
              <a:ext cx="6713819" cy="513358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rtl="1">
                <a:lnSpc>
                  <a:spcPts val="4500"/>
                </a:lnSpc>
              </a:pPr>
              <a:r>
                <a:rPr lang="ar-SA" sz="2400" dirty="0">
                  <a:solidFill>
                    <a:schemeClr val="bg1"/>
                  </a:solidFill>
                  <a:latin typeface="SST Arabic Light" panose="020B0304030504020204" pitchFamily="34" charset="-78"/>
                  <a:ea typeface="+mn-ea"/>
                  <a:cs typeface="SST Arabic Light" panose="020B0304030504020204" pitchFamily="34" charset="-78"/>
                </a:rPr>
                <a:t>إذا كنت تقود هذا الفريق، ماذا ستغير في تصميمه؟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68095773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DFF0A-FCBD-9857-32B3-46FDC58CD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10F2A174-7920-82C7-E36F-549E23031F2C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54B96BF7-8CFB-4C40-5A99-3030D19077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9A77B9BE-CEAA-0AB4-0BFE-8EC8252B7319}"/>
              </a:ext>
            </a:extLst>
          </p:cNvPr>
          <p:cNvGrpSpPr/>
          <p:nvPr/>
        </p:nvGrpSpPr>
        <p:grpSpPr>
          <a:xfrm>
            <a:off x="1574377" y="2309886"/>
            <a:ext cx="9043246" cy="1506778"/>
            <a:chOff x="1251374" y="2377263"/>
            <a:chExt cx="9043246" cy="150677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D98E7900-1981-66FE-EA7A-8BC75C56812D}"/>
                </a:ext>
              </a:extLst>
            </p:cNvPr>
            <p:cNvSpPr/>
            <p:nvPr/>
          </p:nvSpPr>
          <p:spPr>
            <a:xfrm>
              <a:off x="7272020" y="2377263"/>
              <a:ext cx="3022600" cy="1506778"/>
            </a:xfrm>
            <a:prstGeom prst="roundRect">
              <a:avLst>
                <a:gd name="adj" fmla="val 11029"/>
              </a:avLst>
            </a:prstGeom>
            <a:solidFill>
              <a:srgbClr val="0A4E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F95AB18B-9D5D-DA4D-386E-985C22B58188}"/>
                </a:ext>
              </a:extLst>
            </p:cNvPr>
            <p:cNvSpPr txBox="1"/>
            <p:nvPr/>
          </p:nvSpPr>
          <p:spPr>
            <a:xfrm>
              <a:off x="7534485" y="2827214"/>
              <a:ext cx="2489202" cy="5349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rtl="1">
                <a:lnSpc>
                  <a:spcPts val="4500"/>
                </a:lnSpc>
              </a:pPr>
              <a:r>
                <a:rPr lang="ar-SA" sz="2400" dirty="0">
                  <a:solidFill>
                    <a:schemeClr val="bg1"/>
                  </a:solidFill>
                  <a:latin typeface="SST Arabic Medium" panose="020B0604030504020204" pitchFamily="34" charset="-78"/>
                  <a:ea typeface="+mn-ea"/>
                  <a:cs typeface="SST Arabic Medium" panose="020B0604030504020204" pitchFamily="34" charset="-78"/>
                </a:rPr>
                <a:t>الرسالة الأساسية: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C0E9A7A-F61D-56D3-B241-065767512D67}"/>
                </a:ext>
              </a:extLst>
            </p:cNvPr>
            <p:cNvSpPr/>
            <p:nvPr/>
          </p:nvSpPr>
          <p:spPr>
            <a:xfrm>
              <a:off x="1251374" y="2377263"/>
              <a:ext cx="5972386" cy="1506778"/>
            </a:xfrm>
            <a:prstGeom prst="roundRect">
              <a:avLst>
                <a:gd name="adj" fmla="val 11029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E1B5537-01BE-9640-E6C6-C21E57D36AE0}"/>
                </a:ext>
              </a:extLst>
            </p:cNvPr>
            <p:cNvSpPr txBox="1"/>
            <p:nvPr/>
          </p:nvSpPr>
          <p:spPr>
            <a:xfrm>
              <a:off x="1584604" y="2537654"/>
              <a:ext cx="5297460" cy="1111983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rtl="1">
                <a:lnSpc>
                  <a:spcPts val="4500"/>
                </a:lnSpc>
              </a:pPr>
              <a:r>
                <a:rPr lang="ar-SA" sz="2400" dirty="0">
                  <a:solidFill>
                    <a:srgbClr val="68615D"/>
                  </a:solidFill>
                  <a:latin typeface="SST Arabic Light" panose="020B0304030504020204" pitchFamily="34" charset="-78"/>
                  <a:ea typeface="+mn-ea"/>
                  <a:cs typeface="SST Arabic Light" panose="020B0304030504020204" pitchFamily="34" charset="-78"/>
                </a:rPr>
                <a:t>لم تكن المشكلة في كفاءة أعضاء الفريق،</a:t>
              </a:r>
              <a:br>
                <a:rPr lang="ar-SA" sz="2400" dirty="0">
                  <a:solidFill>
                    <a:srgbClr val="68615D"/>
                  </a:solidFill>
                  <a:latin typeface="SST Arabic Light" panose="020B0304030504020204" pitchFamily="34" charset="-78"/>
                  <a:ea typeface="+mn-ea"/>
                  <a:cs typeface="SST Arabic Light" panose="020B0304030504020204" pitchFamily="34" charset="-78"/>
                </a:rPr>
              </a:br>
              <a:r>
                <a:rPr lang="ar-SA" sz="2400" dirty="0">
                  <a:solidFill>
                    <a:srgbClr val="68615D"/>
                  </a:solidFill>
                  <a:latin typeface="SST Arabic Light" panose="020B0304030504020204" pitchFamily="34" charset="-78"/>
                  <a:ea typeface="+mn-ea"/>
                  <a:cs typeface="SST Arabic Light" panose="020B0304030504020204" pitchFamily="34" charset="-78"/>
                </a:rPr>
                <a:t>بل في </a:t>
              </a:r>
              <a:r>
                <a:rPr lang="ar-SA" sz="2400" dirty="0">
                  <a:solidFill>
                    <a:srgbClr val="0D5085"/>
                  </a:solidFill>
                  <a:latin typeface="SST Arabic Medium" panose="020B0604030504020204" pitchFamily="34" charset="-78"/>
                  <a:ea typeface="+mn-ea"/>
                  <a:cs typeface="SST Arabic Medium" panose="020B0604030504020204" pitchFamily="34" charset="-78"/>
                </a:rPr>
                <a:t>تصميم الفريق نفسه</a:t>
              </a:r>
              <a:r>
                <a:rPr lang="ar-SA" sz="2400" dirty="0">
                  <a:solidFill>
                    <a:srgbClr val="68615D"/>
                  </a:solidFill>
                  <a:latin typeface="SST Arabic Light" panose="020B0304030504020204" pitchFamily="34" charset="-78"/>
                  <a:ea typeface="+mn-ea"/>
                  <a:cs typeface="SST Arabic Light" panose="020B0304030504020204" pitchFamily="34" charset="-78"/>
                </a:rPr>
                <a:t>.</a:t>
              </a:r>
            </a:p>
          </p:txBody>
        </p:sp>
      </p:grpSp>
      <p:pic>
        <p:nvPicPr>
          <p:cNvPr id="13" name="Graphic 12">
            <a:extLst>
              <a:ext uri="{FF2B5EF4-FFF2-40B4-BE49-F238E27FC236}">
                <a16:creationId xmlns:a16="http://schemas.microsoft.com/office/drawing/2014/main" id="{C2EDAB50-4866-B9D6-C359-265BEC8193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55129" y="4355431"/>
            <a:ext cx="1881742" cy="18817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702951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07628-2E34-506C-58BF-3E8C8A570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ABAD49D-3435-1BA9-51F3-5CB35C17008D}"/>
              </a:ext>
            </a:extLst>
          </p:cNvPr>
          <p:cNvSpPr/>
          <p:nvPr/>
        </p:nvSpPr>
        <p:spPr>
          <a:xfrm>
            <a:off x="1595711" y="2501093"/>
            <a:ext cx="9000579" cy="1506778"/>
          </a:xfrm>
          <a:prstGeom prst="roundRect">
            <a:avLst>
              <a:gd name="adj" fmla="val 50000"/>
            </a:avLst>
          </a:prstGeom>
          <a:solidFill>
            <a:srgbClr val="0A4E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E640BE6C-98E6-778B-8C27-4966590CAE73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لماذا تفشل الفرق رغم وجود كفاءات عالية؟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3DC4EFBB-C873-8F1E-FB18-06B2444186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8" name="object 6">
            <a:extLst>
              <a:ext uri="{FF2B5EF4-FFF2-40B4-BE49-F238E27FC236}">
                <a16:creationId xmlns:a16="http://schemas.microsoft.com/office/drawing/2014/main" id="{207C10D7-D002-AF66-2F9C-8B73B81465EF}"/>
              </a:ext>
            </a:extLst>
          </p:cNvPr>
          <p:cNvSpPr txBox="1"/>
          <p:nvPr/>
        </p:nvSpPr>
        <p:spPr>
          <a:xfrm>
            <a:off x="2679031" y="2698491"/>
            <a:ext cx="6833938" cy="1111983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4500"/>
              </a:lnSpc>
            </a:pPr>
            <a:r>
              <a:rPr lang="ar-SA" sz="2400" dirty="0">
                <a:solidFill>
                  <a:schemeClr val="bg1"/>
                </a:solidFill>
                <a:latin typeface="SST Arabic Medium" panose="020B0604030504020204" pitchFamily="34" charset="-78"/>
                <a:ea typeface="+mn-ea"/>
                <a:cs typeface="SST Arabic Medium" panose="020B0604030504020204" pitchFamily="34" charset="-78"/>
              </a:rPr>
              <a:t>كم مرة حدث في فريقك أن شخصين اعتقدا أن الآخر مسؤول عن المهمة؟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9E87EAA-C595-1188-DD77-0F5FC88A559B}"/>
              </a:ext>
            </a:extLst>
          </p:cNvPr>
          <p:cNvSpPr/>
          <p:nvPr/>
        </p:nvSpPr>
        <p:spPr>
          <a:xfrm>
            <a:off x="1595711" y="4098887"/>
            <a:ext cx="9000579" cy="1506778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E987A86A-F402-15E4-DE10-3E7EAB0BEACA}"/>
              </a:ext>
            </a:extLst>
          </p:cNvPr>
          <p:cNvSpPr txBox="1"/>
          <p:nvPr/>
        </p:nvSpPr>
        <p:spPr>
          <a:xfrm>
            <a:off x="2624868" y="4296285"/>
            <a:ext cx="6942264" cy="1111983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4500"/>
              </a:lnSpc>
            </a:pPr>
            <a:r>
              <a:rPr lang="ar-SA" sz="2400" dirty="0">
                <a:solidFill>
                  <a:srgbClr val="68615D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أحد أكثر أسباب ضعف الأداء في الفرق هو </a:t>
            </a:r>
            <a:r>
              <a:rPr lang="ar-SA" sz="2400" dirty="0">
                <a:solidFill>
                  <a:srgbClr val="0D5085"/>
                </a:solidFill>
                <a:latin typeface="SST Arabic Medium" panose="020B0604030504020204" pitchFamily="34" charset="-78"/>
                <a:ea typeface="+mn-ea"/>
                <a:cs typeface="SST Arabic Medium" panose="020B0604030504020204" pitchFamily="34" charset="-78"/>
              </a:rPr>
              <a:t>غموض الأدوار والصلاحيات</a:t>
            </a:r>
            <a:r>
              <a:rPr lang="ar-SA" sz="2400" dirty="0">
                <a:solidFill>
                  <a:srgbClr val="68615D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0564505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EFEFE-866D-698F-5634-756121214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24D7517C-B71D-7BF9-ECE5-4F3BC52632C8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وضوح الأدوار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4A8B1F7A-0873-A71D-8B22-D0D6C466E1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AA0CF92-3530-B8B8-FCF2-4A63680323ED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998EC7-04B1-7C30-FF06-45D762EB438F}"/>
              </a:ext>
            </a:extLst>
          </p:cNvPr>
          <p:cNvSpPr txBox="1"/>
          <p:nvPr/>
        </p:nvSpPr>
        <p:spPr>
          <a:xfrm>
            <a:off x="7137399" y="2466199"/>
            <a:ext cx="3618587" cy="2748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3000"/>
              </a:lnSpc>
            </a:pPr>
            <a:r>
              <a:rPr lang="ar-EG" sz="2000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وضوح الأدوار يعني أن كل عضو في الفريق يعرف:</a:t>
            </a:r>
          </a:p>
          <a:p>
            <a:pPr algn="r" rtl="1">
              <a:lnSpc>
                <a:spcPts val="3000"/>
              </a:lnSpc>
            </a:pPr>
            <a:endParaRPr lang="ar-EG" sz="2000" dirty="0">
              <a:solidFill>
                <a:srgbClr val="68615D"/>
              </a:solidFill>
              <a:latin typeface="SST Arabic Medium" panose="020B0604030504020204" pitchFamily="34" charset="-78"/>
              <a:cs typeface="SST Arabic Medium" panose="020B06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endParaRPr lang="ar-EG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1DA76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ما هي مسؤولياته</a:t>
            </a:r>
            <a:endParaRPr lang="en-US" sz="2000" dirty="0">
              <a:solidFill>
                <a:srgbClr val="1DA76F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1DA76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ما هو غير مسؤول عنه</a:t>
            </a:r>
            <a:endParaRPr lang="en-US" sz="2000" dirty="0">
              <a:solidFill>
                <a:srgbClr val="1DA76F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1DA76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كيف يبدو النجاح</a:t>
            </a:r>
          </a:p>
        </p:txBody>
      </p:sp>
      <p:pic>
        <p:nvPicPr>
          <p:cNvPr id="12" name="Picture 2" descr="Role Clarity: A Critical Ingredient for Successful People Leadership">
            <a:extLst>
              <a:ext uri="{FF2B5EF4-FFF2-40B4-BE49-F238E27FC236}">
                <a16:creationId xmlns:a16="http://schemas.microsoft.com/office/drawing/2014/main" id="{FAB55D82-3AB0-8C2D-F476-541D1D1F3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405" y="2535054"/>
            <a:ext cx="4724400" cy="3429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0730547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26880-1996-A766-1371-96C73DEDA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D49B35F5-A55D-35C1-8CF8-F3307D7D5E54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صلاحيات اتخاذ القرار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E7F641A7-2773-40BD-A480-1BD95C30FB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C1649A5-E082-25B4-A6B4-B261ED08CD57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C5A5F5-BF8C-CEE7-3EC3-7E3D8071F881}"/>
              </a:ext>
            </a:extLst>
          </p:cNvPr>
          <p:cNvSpPr txBox="1"/>
          <p:nvPr/>
        </p:nvSpPr>
        <p:spPr>
          <a:xfrm>
            <a:off x="6676697" y="2466199"/>
            <a:ext cx="4079289" cy="3517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3000"/>
              </a:lnSpc>
            </a:pPr>
            <a:r>
              <a:rPr lang="ar-EG" sz="2000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كثير من الفرق تواجه صعوبة لأن:</a:t>
            </a:r>
          </a:p>
          <a:p>
            <a:pPr algn="r" rtl="1">
              <a:lnSpc>
                <a:spcPts val="3000"/>
              </a:lnSpc>
            </a:pPr>
            <a:endParaRPr lang="ar-EG" sz="2000" dirty="0">
              <a:solidFill>
                <a:srgbClr val="68615D"/>
              </a:solidFill>
              <a:latin typeface="SST Arabic Medium" panose="020B0604030504020204" pitchFamily="34" charset="-78"/>
              <a:cs typeface="SST Arabic Medium" panose="020B06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endParaRPr lang="ar-EG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1DA76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القرارات تتحرك ببطء</a:t>
            </a:r>
            <a:endParaRPr lang="en-US" sz="2000" dirty="0">
              <a:solidFill>
                <a:srgbClr val="1DA76F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1DA76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كل شيء يُصعَّد إلى القيادات العليا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endParaRPr lang="en-US" sz="2000" dirty="0">
              <a:solidFill>
                <a:srgbClr val="1DA76F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algn="r" rtl="1">
              <a:lnSpc>
                <a:spcPts val="3000"/>
              </a:lnSpc>
            </a:pPr>
            <a:r>
              <a:rPr lang="ar-EG" sz="2000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لماذا؟</a:t>
            </a:r>
            <a:br>
              <a:rPr lang="ar-EG" sz="2000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</a:br>
            <a:r>
              <a:rPr lang="ar-EG" sz="2000" dirty="0">
                <a:solidFill>
                  <a:srgbClr val="1DA76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لأن صلاحيات اتخاذ القرار غير واضحة.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endParaRPr lang="ar-EG" sz="2000" dirty="0">
              <a:solidFill>
                <a:srgbClr val="1DA76F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</p:txBody>
      </p:sp>
      <p:pic>
        <p:nvPicPr>
          <p:cNvPr id="12" name="Picture 2" descr="Three strategies for better decision making | Edexec">
            <a:extLst>
              <a:ext uri="{FF2B5EF4-FFF2-40B4-BE49-F238E27FC236}">
                <a16:creationId xmlns:a16="http://schemas.microsoft.com/office/drawing/2014/main" id="{49783949-C554-1941-C46D-031282AC3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896" y="2580397"/>
            <a:ext cx="4709670" cy="33295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9052507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3A4A1-C573-90B6-9C91-9650E79F7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5D74376C-9600-CA29-5262-0186C4BE2BFB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حتى مع تصميم الفريق… تظهر مشكلة أخرى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7A76598E-EC00-104A-54D9-BD29EF5384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76D9744-E452-BFAD-FB2F-E2642D16E4F0}"/>
              </a:ext>
            </a:extLst>
          </p:cNvPr>
          <p:cNvSpPr/>
          <p:nvPr/>
        </p:nvSpPr>
        <p:spPr>
          <a:xfrm>
            <a:off x="7765650" y="3217333"/>
            <a:ext cx="3167379" cy="1912220"/>
          </a:xfrm>
          <a:prstGeom prst="roundRect">
            <a:avLst>
              <a:gd name="adj" fmla="val 11029"/>
            </a:avLst>
          </a:prstGeom>
          <a:solidFill>
            <a:srgbClr val="0A4E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2387C0-3900-0B9F-9F90-F4A3A376F3FF}"/>
              </a:ext>
            </a:extLst>
          </p:cNvPr>
          <p:cNvSpPr txBox="1"/>
          <p:nvPr/>
        </p:nvSpPr>
        <p:spPr>
          <a:xfrm>
            <a:off x="8011428" y="3982718"/>
            <a:ext cx="2675822" cy="401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ts val="2600"/>
              </a:lnSpc>
            </a:pPr>
            <a:r>
              <a:rPr lang="ar-SA" sz="2000" dirty="0">
                <a:solidFill>
                  <a:schemeClr val="bg1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القرارات بطيئة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3065366-7596-54C7-1A9D-DB96238CAF7C}"/>
              </a:ext>
            </a:extLst>
          </p:cNvPr>
          <p:cNvSpPr/>
          <p:nvPr/>
        </p:nvSpPr>
        <p:spPr>
          <a:xfrm>
            <a:off x="4512311" y="3217333"/>
            <a:ext cx="3167379" cy="1912220"/>
          </a:xfrm>
          <a:prstGeom prst="roundRect">
            <a:avLst>
              <a:gd name="adj" fmla="val 11029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DB42AC-4B2C-16CF-1048-2F8F420C3746}"/>
              </a:ext>
            </a:extLst>
          </p:cNvPr>
          <p:cNvSpPr txBox="1"/>
          <p:nvPr/>
        </p:nvSpPr>
        <p:spPr>
          <a:xfrm>
            <a:off x="4758089" y="3982718"/>
            <a:ext cx="2675822" cy="401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ts val="2600"/>
              </a:lnSpc>
            </a:pPr>
            <a:r>
              <a:rPr lang="ar-SA" sz="2000" dirty="0">
                <a:solidFill>
                  <a:schemeClr val="bg1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الأدوار غير واضحة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4D85607-1960-717D-129B-8540DC558619}"/>
              </a:ext>
            </a:extLst>
          </p:cNvPr>
          <p:cNvSpPr/>
          <p:nvPr/>
        </p:nvSpPr>
        <p:spPr>
          <a:xfrm>
            <a:off x="1258972" y="3217333"/>
            <a:ext cx="3167379" cy="1912220"/>
          </a:xfrm>
          <a:prstGeom prst="roundRect">
            <a:avLst>
              <a:gd name="adj" fmla="val 11029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260F4A-ED04-8BED-100B-E6FA2B22D4FB}"/>
              </a:ext>
            </a:extLst>
          </p:cNvPr>
          <p:cNvSpPr txBox="1"/>
          <p:nvPr/>
        </p:nvSpPr>
        <p:spPr>
          <a:xfrm>
            <a:off x="1419886" y="3808985"/>
            <a:ext cx="2845550" cy="748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ts val="2600"/>
              </a:lnSpc>
            </a:pPr>
            <a:r>
              <a:rPr lang="ar-SA" sz="2000" dirty="0">
                <a:solidFill>
                  <a:schemeClr val="bg1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الجميع يعتقد أن شخصاً آخر مسؤول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5617333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B45DB-68AD-8D5F-3673-0F147F872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 descr="RACI Template [FREE Download] &amp; RACI Matrix Guide - AIHR">
            <a:extLst>
              <a:ext uri="{FF2B5EF4-FFF2-40B4-BE49-F238E27FC236}">
                <a16:creationId xmlns:a16="http://schemas.microsoft.com/office/drawing/2014/main" id="{AE7DB064-0767-ADCB-2DE8-1191A50E7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725" y="1979742"/>
            <a:ext cx="6684551" cy="4438558"/>
          </a:xfrm>
          <a:prstGeom prst="roundRect">
            <a:avLst>
              <a:gd name="adj" fmla="val 3276"/>
            </a:avLst>
          </a:prstGeom>
          <a:noFill/>
          <a:ln>
            <a:solidFill>
              <a:srgbClr val="0D508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6">
            <a:extLst>
              <a:ext uri="{FF2B5EF4-FFF2-40B4-BE49-F238E27FC236}">
                <a16:creationId xmlns:a16="http://schemas.microsoft.com/office/drawing/2014/main" id="{99421F45-C184-8326-43C9-C7DA0849DD61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أداة لتوضيح الأدوار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20BFDBDD-D326-51DA-BB5E-22C116B8B9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654902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A1E2A-2362-7328-B276-BADD74EEF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5196A14-CA9E-0923-2755-656DC6E3A819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241580D-4327-E7DC-80AC-7DE5AD1CA72C}"/>
              </a:ext>
            </a:extLst>
          </p:cNvPr>
          <p:cNvSpPr/>
          <p:nvPr/>
        </p:nvSpPr>
        <p:spPr>
          <a:xfrm>
            <a:off x="1478547" y="2665128"/>
            <a:ext cx="4759693" cy="3166712"/>
          </a:xfrm>
          <a:prstGeom prst="roundRect">
            <a:avLst>
              <a:gd name="adj" fmla="val 5857"/>
            </a:avLst>
          </a:prstGeom>
          <a:solidFill>
            <a:schemeClr val="bg1"/>
          </a:solidFill>
          <a:ln>
            <a:solidFill>
              <a:srgbClr val="0D50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0D9AC021-5ACF-F295-22CE-A32934C3297A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أداة لتوضيح الأدوار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EFAEBFA8-48B5-4AA0-C24F-A94E4089CC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E8DA22-6463-AC4D-5508-D78EDBF0576B}"/>
              </a:ext>
            </a:extLst>
          </p:cNvPr>
          <p:cNvSpPr txBox="1"/>
          <p:nvPr/>
        </p:nvSpPr>
        <p:spPr>
          <a:xfrm>
            <a:off x="6381751" y="2320149"/>
            <a:ext cx="4374236" cy="351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lnSpc>
                <a:spcPts val="3000"/>
              </a:lnSpc>
              <a:buFont typeface="+mj-lt"/>
              <a:buAutoNum type="arabicPeriod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افتح الرابط واقرأ محضر الاجتماع.</a:t>
            </a:r>
          </a:p>
          <a:p>
            <a:pPr marL="342900" indent="-342900" algn="r" rtl="1">
              <a:lnSpc>
                <a:spcPts val="3000"/>
              </a:lnSpc>
              <a:buFont typeface="+mj-lt"/>
              <a:buAutoNum type="arabicPeriod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ناقشوا مع الفريق كل مهمة وحددوا:</a:t>
            </a:r>
          </a:p>
          <a:p>
            <a:pPr marL="742950" lvl="1" indent="-28575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dirty="0">
                <a:solidFill>
                  <a:srgbClr val="DD7C2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مسؤول التنفيذ</a:t>
            </a:r>
          </a:p>
          <a:p>
            <a:pPr marL="742950" lvl="1" indent="-28575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dirty="0">
                <a:solidFill>
                  <a:srgbClr val="DD7C2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المسؤول النهائي / القرار</a:t>
            </a:r>
          </a:p>
          <a:p>
            <a:pPr marL="742950" lvl="1" indent="-28575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dirty="0">
                <a:solidFill>
                  <a:srgbClr val="DD7C2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المستشار</a:t>
            </a:r>
          </a:p>
          <a:p>
            <a:pPr marL="742950" lvl="1" indent="-28575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dirty="0">
                <a:solidFill>
                  <a:srgbClr val="DD7C2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المبلغ / المطلع</a:t>
            </a:r>
          </a:p>
          <a:p>
            <a:pPr marL="342900" indent="-342900" algn="r" rtl="1">
              <a:lnSpc>
                <a:spcPts val="3000"/>
              </a:lnSpc>
              <a:buFont typeface="+mj-lt"/>
              <a:buAutoNum type="arabicPeriod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اتفقوا جماعيًا على كل مهمة وسجلوا التوزيع.</a:t>
            </a:r>
          </a:p>
          <a:p>
            <a:pPr algn="r" rtl="1">
              <a:lnSpc>
                <a:spcPts val="3000"/>
              </a:lnSpc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الهدف: تطبيق </a:t>
            </a:r>
            <a:r>
              <a:rPr lang="en-US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RACI </a:t>
            </a: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على الاجتماع وتحسين وضوح الأدوار والمسؤوليات.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C2DB27-E28C-2FBC-44F6-6D27F1DC88C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07179" y="2817340"/>
            <a:ext cx="2862288" cy="2862288"/>
          </a:xfrm>
          <a:prstGeom prst="rect">
            <a:avLst/>
          </a:prstGeom>
        </p:spPr>
      </p:pic>
      <p:pic>
        <p:nvPicPr>
          <p:cNvPr id="3074" name="Picture 2" descr="Genially » Arlington ISD">
            <a:extLst>
              <a:ext uri="{FF2B5EF4-FFF2-40B4-BE49-F238E27FC236}">
                <a16:creationId xmlns:a16="http://schemas.microsoft.com/office/drawing/2014/main" id="{B1547C53-7DDD-019D-2994-DE52A57D4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991" y="3698107"/>
            <a:ext cx="1240779" cy="110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2620282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22ED0-7143-EAF0-A2D9-629308433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44278C98-F0A2-D07D-FDB6-69927E883271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مثال: مشروع لإطلاق خدمة جديدة متأخر عن الجدول الزمني.</a:t>
            </a: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994F47C3-E8BB-88E5-3AB4-FC0A8817C7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149848F-F0CC-6EB2-C228-20B13AF4F6FE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1D5DD0-8154-D151-DF0E-A0A623218D76}"/>
              </a:ext>
            </a:extLst>
          </p:cNvPr>
          <p:cNvSpPr txBox="1"/>
          <p:nvPr/>
        </p:nvSpPr>
        <p:spPr>
          <a:xfrm>
            <a:off x="6381751" y="2320149"/>
            <a:ext cx="4374236" cy="2357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3000"/>
              </a:lnSpc>
            </a:pPr>
            <a:r>
              <a:rPr lang="ar-EG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الأسباب:</a:t>
            </a:r>
          </a:p>
          <a:p>
            <a:pPr marL="285750" indent="-285750" algn="r" rtl="1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التسويق يعتقد أن تقنية المعلومات هي المسؤولة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تقنية المعلومات تعتقد أن العمليات يجب أن تقود المشروع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المالية ترفض الموافقة على الميزانية</a:t>
            </a:r>
          </a:p>
        </p:txBody>
      </p:sp>
      <p:pic>
        <p:nvPicPr>
          <p:cNvPr id="6" name="Picture 3" descr="RACI Template [FREE Download] &amp; RACI Matrix Guide - AIHR">
            <a:extLst>
              <a:ext uri="{FF2B5EF4-FFF2-40B4-BE49-F238E27FC236}">
                <a16:creationId xmlns:a16="http://schemas.microsoft.com/office/drawing/2014/main" id="{FB99E400-D0B0-B85E-E987-D4051FCF5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12" y="2660577"/>
            <a:ext cx="4786059" cy="3177955"/>
          </a:xfrm>
          <a:prstGeom prst="roundRect">
            <a:avLst>
              <a:gd name="adj" fmla="val 3879"/>
            </a:avLst>
          </a:prstGeom>
          <a:noFill/>
          <a:ln w="12700">
            <a:solidFill>
              <a:srgbClr val="0D508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8403939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7FAD0-C75E-7A79-BD89-5B1723DEB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F054C235-74CE-8DA1-4D32-95E84C2C76BE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نص الاجتماع – وفهم للأدوار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D3B838F4-473D-6038-9E9C-7E6C48C241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3F702A1F-E6CE-798D-F4D4-97F035009814}"/>
              </a:ext>
            </a:extLst>
          </p:cNvPr>
          <p:cNvGrpSpPr/>
          <p:nvPr/>
        </p:nvGrpSpPr>
        <p:grpSpPr>
          <a:xfrm>
            <a:off x="819807" y="2534099"/>
            <a:ext cx="10413767" cy="964682"/>
            <a:chOff x="819807" y="2326662"/>
            <a:chExt cx="10413767" cy="964682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D4455617-CCF2-E952-44EF-4E58C422259B}"/>
                </a:ext>
              </a:extLst>
            </p:cNvPr>
            <p:cNvSpPr/>
            <p:nvPr/>
          </p:nvSpPr>
          <p:spPr>
            <a:xfrm>
              <a:off x="819807" y="2326662"/>
              <a:ext cx="9410043" cy="964682"/>
            </a:xfrm>
            <a:prstGeom prst="roundRect">
              <a:avLst>
                <a:gd name="adj" fmla="val 50000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2E6653BD-17B4-5828-88D5-A3C3E078641F}"/>
                </a:ext>
              </a:extLst>
            </p:cNvPr>
            <p:cNvSpPr/>
            <p:nvPr/>
          </p:nvSpPr>
          <p:spPr>
            <a:xfrm>
              <a:off x="8793171" y="2326662"/>
              <a:ext cx="2440403" cy="964682"/>
            </a:xfrm>
            <a:prstGeom prst="roundRect">
              <a:avLst>
                <a:gd name="adj" fmla="val 50000"/>
              </a:avLst>
            </a:prstGeom>
            <a:solidFill>
              <a:srgbClr val="1DA76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مستطيل 6">
              <a:extLst>
                <a:ext uri="{FF2B5EF4-FFF2-40B4-BE49-F238E27FC236}">
                  <a16:creationId xmlns:a16="http://schemas.microsoft.com/office/drawing/2014/main" id="{43F26B44-6E25-FA70-17EC-AAA7EF449458}"/>
                </a:ext>
              </a:extLst>
            </p:cNvPr>
            <p:cNvSpPr/>
            <p:nvPr/>
          </p:nvSpPr>
          <p:spPr>
            <a:xfrm>
              <a:off x="8797925" y="2608947"/>
              <a:ext cx="243205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773128" rtl="1">
                <a:defRPr/>
              </a:pPr>
              <a:r>
                <a:rPr lang="en-US" sz="2000" dirty="0">
                  <a:solidFill>
                    <a:schemeClr val="bg1"/>
                  </a:solidFill>
                  <a:latin typeface="SST Arabic" panose="020B0504030504020204" pitchFamily="34" charset="-78"/>
                  <a:ea typeface="HRDF light Light" panose="02000600020000020004" pitchFamily="2" charset="-78"/>
                  <a:cs typeface="SST Arabic" panose="020B0504030504020204" pitchFamily="34" charset="-78"/>
                </a:rPr>
                <a:t>Responsible</a:t>
              </a:r>
              <a:endParaRPr lang="ar-SA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endParaRPr>
            </a:p>
          </p:txBody>
        </p:sp>
        <p:sp>
          <p:nvSpPr>
            <p:cNvPr id="39" name="مستطيل 6">
              <a:extLst>
                <a:ext uri="{FF2B5EF4-FFF2-40B4-BE49-F238E27FC236}">
                  <a16:creationId xmlns:a16="http://schemas.microsoft.com/office/drawing/2014/main" id="{644CA7CF-F521-E0DC-E873-72AD63F70E3C}"/>
                </a:ext>
              </a:extLst>
            </p:cNvPr>
            <p:cNvSpPr/>
            <p:nvPr/>
          </p:nvSpPr>
          <p:spPr>
            <a:xfrm>
              <a:off x="1257034" y="2608947"/>
              <a:ext cx="736064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773128" rtl="1">
                <a:defRPr/>
              </a:pPr>
              <a:r>
                <a:rPr lang="ar-SA" dirty="0">
                  <a:solidFill>
                    <a:srgbClr val="68615D"/>
                  </a:solidFill>
                  <a:latin typeface="SST Arabic Light" panose="020B0304030504020204" pitchFamily="34" charset="-78"/>
                  <a:ea typeface="HRDF light Light" panose="02000600020000020004" pitchFamily="2" charset="-78"/>
                  <a:cs typeface="SST Arabic Light" panose="020B0304030504020204" pitchFamily="34" charset="-78"/>
                </a:rPr>
                <a:t>يظهر من عبارة "أنا أشتغل على…" أي الشخص الذي ينفذ المهمة.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E726524-85C2-4381-193D-A492C76E6BC1}"/>
              </a:ext>
            </a:extLst>
          </p:cNvPr>
          <p:cNvGrpSpPr/>
          <p:nvPr/>
        </p:nvGrpSpPr>
        <p:grpSpPr>
          <a:xfrm>
            <a:off x="819807" y="3525671"/>
            <a:ext cx="10413767" cy="964682"/>
            <a:chOff x="819807" y="3335655"/>
            <a:chExt cx="10413767" cy="964682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33BD6DAC-8B91-602D-532D-CE01A2AFF20C}"/>
                </a:ext>
              </a:extLst>
            </p:cNvPr>
            <p:cNvSpPr/>
            <p:nvPr/>
          </p:nvSpPr>
          <p:spPr>
            <a:xfrm>
              <a:off x="819807" y="3335655"/>
              <a:ext cx="9410043" cy="964682"/>
            </a:xfrm>
            <a:prstGeom prst="roundRect">
              <a:avLst>
                <a:gd name="adj" fmla="val 50000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B3BF2523-555C-15FD-4B13-D3957ABA42F0}"/>
                </a:ext>
              </a:extLst>
            </p:cNvPr>
            <p:cNvSpPr/>
            <p:nvPr/>
          </p:nvSpPr>
          <p:spPr>
            <a:xfrm>
              <a:off x="8793171" y="3335655"/>
              <a:ext cx="2440403" cy="964682"/>
            </a:xfrm>
            <a:prstGeom prst="roundRect">
              <a:avLst>
                <a:gd name="adj" fmla="val 50000"/>
              </a:avLst>
            </a:prstGeom>
            <a:solidFill>
              <a:srgbClr val="DD7C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مستطيل 6">
              <a:extLst>
                <a:ext uri="{FF2B5EF4-FFF2-40B4-BE49-F238E27FC236}">
                  <a16:creationId xmlns:a16="http://schemas.microsoft.com/office/drawing/2014/main" id="{7C96D657-78E2-859E-B403-D49B617CE4B6}"/>
                </a:ext>
              </a:extLst>
            </p:cNvPr>
            <p:cNvSpPr/>
            <p:nvPr/>
          </p:nvSpPr>
          <p:spPr>
            <a:xfrm>
              <a:off x="8797925" y="3617940"/>
              <a:ext cx="243205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773128" rtl="1">
                <a:defRPr/>
              </a:pPr>
              <a:r>
                <a:rPr lang="en-US" sz="2000" dirty="0">
                  <a:solidFill>
                    <a:schemeClr val="bg1"/>
                  </a:solidFill>
                  <a:latin typeface="SST Arabic" panose="020B0504030504020204" pitchFamily="34" charset="-78"/>
                  <a:ea typeface="HRDF light Light" panose="02000600020000020004" pitchFamily="2" charset="-78"/>
                  <a:cs typeface="SST Arabic" panose="020B0504030504020204" pitchFamily="34" charset="-78"/>
                </a:rPr>
                <a:t>Accountable</a:t>
              </a:r>
              <a:endParaRPr lang="ar-SA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endParaRPr>
            </a:p>
          </p:txBody>
        </p:sp>
        <p:sp>
          <p:nvSpPr>
            <p:cNvPr id="76" name="مستطيل 6">
              <a:extLst>
                <a:ext uri="{FF2B5EF4-FFF2-40B4-BE49-F238E27FC236}">
                  <a16:creationId xmlns:a16="http://schemas.microsoft.com/office/drawing/2014/main" id="{4BD3D654-5D06-5DAE-3E64-0B64DF658F40}"/>
                </a:ext>
              </a:extLst>
            </p:cNvPr>
            <p:cNvSpPr/>
            <p:nvPr/>
          </p:nvSpPr>
          <p:spPr>
            <a:xfrm>
              <a:off x="1257034" y="3444031"/>
              <a:ext cx="7360644" cy="7064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773128" rtl="1">
                <a:lnSpc>
                  <a:spcPts val="2500"/>
                </a:lnSpc>
                <a:defRPr/>
              </a:pPr>
              <a:r>
                <a:rPr lang="ar-SA" dirty="0">
                  <a:solidFill>
                    <a:srgbClr val="68615D"/>
                  </a:solidFill>
                  <a:latin typeface="SST Arabic Light" panose="020B0304030504020204" pitchFamily="34" charset="-78"/>
                  <a:cs typeface="SST Arabic Light" panose="020B0304030504020204" pitchFamily="34" charset="-78"/>
                </a:rPr>
                <a:t>واضح من كلام فهد "كل شيء بيرجع لي للاعتماد"، أي الشخص الذي يتحمل المسؤولية النهائية.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8DAD49E-9E0E-3330-3382-0D286EEA7FC0}"/>
              </a:ext>
            </a:extLst>
          </p:cNvPr>
          <p:cNvGrpSpPr/>
          <p:nvPr/>
        </p:nvGrpSpPr>
        <p:grpSpPr>
          <a:xfrm>
            <a:off x="819807" y="4517243"/>
            <a:ext cx="10413767" cy="964682"/>
            <a:chOff x="819807" y="4344648"/>
            <a:chExt cx="10413767" cy="964682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9A046D12-30D4-9D7C-FF0E-AFCE4FBA8B74}"/>
                </a:ext>
              </a:extLst>
            </p:cNvPr>
            <p:cNvSpPr/>
            <p:nvPr/>
          </p:nvSpPr>
          <p:spPr>
            <a:xfrm>
              <a:off x="819807" y="4344648"/>
              <a:ext cx="9410043" cy="964682"/>
            </a:xfrm>
            <a:prstGeom prst="roundRect">
              <a:avLst>
                <a:gd name="adj" fmla="val 50000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F9320D0E-466C-9667-57BC-3B5129ABF790}"/>
                </a:ext>
              </a:extLst>
            </p:cNvPr>
            <p:cNvSpPr/>
            <p:nvPr/>
          </p:nvSpPr>
          <p:spPr>
            <a:xfrm>
              <a:off x="8793171" y="4344648"/>
              <a:ext cx="2440403" cy="964682"/>
            </a:xfrm>
            <a:prstGeom prst="roundRect">
              <a:avLst>
                <a:gd name="adj" fmla="val 50000"/>
              </a:avLst>
            </a:prstGeom>
            <a:solidFill>
              <a:srgbClr val="296C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مستطيل 6">
              <a:extLst>
                <a:ext uri="{FF2B5EF4-FFF2-40B4-BE49-F238E27FC236}">
                  <a16:creationId xmlns:a16="http://schemas.microsoft.com/office/drawing/2014/main" id="{1A25C678-9F7E-3052-E08E-F3C6457F0EB5}"/>
                </a:ext>
              </a:extLst>
            </p:cNvPr>
            <p:cNvSpPr/>
            <p:nvPr/>
          </p:nvSpPr>
          <p:spPr>
            <a:xfrm>
              <a:off x="8797925" y="4626933"/>
              <a:ext cx="243205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773128" rtl="1">
                <a:defRPr/>
              </a:pPr>
              <a:r>
                <a:rPr lang="en-US" sz="2000" dirty="0">
                  <a:solidFill>
                    <a:schemeClr val="bg1"/>
                  </a:solidFill>
                  <a:latin typeface="SST Arabic" panose="020B0504030504020204" pitchFamily="34" charset="-78"/>
                  <a:ea typeface="HRDF light Light" panose="02000600020000020004" pitchFamily="2" charset="-78"/>
                  <a:cs typeface="SST Arabic" panose="020B0504030504020204" pitchFamily="34" charset="-78"/>
                </a:rPr>
                <a:t>Consulted</a:t>
              </a:r>
              <a:endParaRPr lang="ar-SA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endParaRPr>
            </a:p>
          </p:txBody>
        </p:sp>
        <p:sp>
          <p:nvSpPr>
            <p:cNvPr id="80" name="مستطيل 6">
              <a:extLst>
                <a:ext uri="{FF2B5EF4-FFF2-40B4-BE49-F238E27FC236}">
                  <a16:creationId xmlns:a16="http://schemas.microsoft.com/office/drawing/2014/main" id="{C05EE65D-EF5F-3DB0-3C9A-481F01D49277}"/>
                </a:ext>
              </a:extLst>
            </p:cNvPr>
            <p:cNvSpPr/>
            <p:nvPr/>
          </p:nvSpPr>
          <p:spPr>
            <a:xfrm>
              <a:off x="1135117" y="4621853"/>
              <a:ext cx="748256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773128" rtl="1">
                <a:defRPr/>
              </a:pPr>
              <a:r>
                <a:rPr lang="ar-SA" dirty="0">
                  <a:solidFill>
                    <a:srgbClr val="68615D"/>
                  </a:solidFill>
                  <a:latin typeface="SST Arabic Light" panose="020B0304030504020204" pitchFamily="34" charset="-78"/>
                  <a:cs typeface="SST Arabic Light" panose="020B0304030504020204" pitchFamily="34" charset="-78"/>
                </a:rPr>
                <a:t>يظهر أثناء مناقشاتهم أثناء تنفيذ المهمة، أي الشخص الذي يتم استشارته.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409AA15-0BF7-69FE-14E3-C412B780950A}"/>
              </a:ext>
            </a:extLst>
          </p:cNvPr>
          <p:cNvGrpSpPr/>
          <p:nvPr/>
        </p:nvGrpSpPr>
        <p:grpSpPr>
          <a:xfrm>
            <a:off x="819807" y="5508816"/>
            <a:ext cx="10413767" cy="964682"/>
            <a:chOff x="819807" y="5352181"/>
            <a:chExt cx="10413767" cy="964682"/>
          </a:xfrm>
        </p:grpSpPr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332989A5-FF69-61A5-BAD8-D0C30BCCA0FB}"/>
                </a:ext>
              </a:extLst>
            </p:cNvPr>
            <p:cNvSpPr/>
            <p:nvPr/>
          </p:nvSpPr>
          <p:spPr>
            <a:xfrm>
              <a:off x="819807" y="5352181"/>
              <a:ext cx="9410043" cy="964682"/>
            </a:xfrm>
            <a:prstGeom prst="roundRect">
              <a:avLst>
                <a:gd name="adj" fmla="val 50000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CC16B912-27C6-AE1A-EBD3-68C37B6D83EF}"/>
                </a:ext>
              </a:extLst>
            </p:cNvPr>
            <p:cNvSpPr/>
            <p:nvPr/>
          </p:nvSpPr>
          <p:spPr>
            <a:xfrm>
              <a:off x="8793171" y="5352181"/>
              <a:ext cx="2440403" cy="964682"/>
            </a:xfrm>
            <a:prstGeom prst="roundRect">
              <a:avLst>
                <a:gd name="adj" fmla="val 50000"/>
              </a:avLst>
            </a:prstGeom>
            <a:solidFill>
              <a:srgbClr val="0D50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مستطيل 6">
              <a:extLst>
                <a:ext uri="{FF2B5EF4-FFF2-40B4-BE49-F238E27FC236}">
                  <a16:creationId xmlns:a16="http://schemas.microsoft.com/office/drawing/2014/main" id="{53550310-A654-092D-30F6-8953FA79C69D}"/>
                </a:ext>
              </a:extLst>
            </p:cNvPr>
            <p:cNvSpPr/>
            <p:nvPr/>
          </p:nvSpPr>
          <p:spPr>
            <a:xfrm>
              <a:off x="8797925" y="5634466"/>
              <a:ext cx="243205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773128" rtl="1">
                <a:defRPr/>
              </a:pPr>
              <a:r>
                <a:rPr lang="en-US" sz="2000" dirty="0">
                  <a:solidFill>
                    <a:schemeClr val="bg1"/>
                  </a:solidFill>
                  <a:latin typeface="SST Arabic" panose="020B0504030504020204" pitchFamily="34" charset="-78"/>
                  <a:ea typeface="HRDF light Light" panose="02000600020000020004" pitchFamily="2" charset="-78"/>
                  <a:cs typeface="SST Arabic" panose="020B0504030504020204" pitchFamily="34" charset="-78"/>
                </a:rPr>
                <a:t>Informed</a:t>
              </a:r>
              <a:endParaRPr lang="ar-SA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endParaRPr>
            </a:p>
          </p:txBody>
        </p:sp>
        <p:sp>
          <p:nvSpPr>
            <p:cNvPr id="84" name="مستطيل 6">
              <a:extLst>
                <a:ext uri="{FF2B5EF4-FFF2-40B4-BE49-F238E27FC236}">
                  <a16:creationId xmlns:a16="http://schemas.microsoft.com/office/drawing/2014/main" id="{20567121-CF43-7220-1FDF-B3BFF0FC32A0}"/>
                </a:ext>
              </a:extLst>
            </p:cNvPr>
            <p:cNvSpPr/>
            <p:nvPr/>
          </p:nvSpPr>
          <p:spPr>
            <a:xfrm>
              <a:off x="1631950" y="5414837"/>
              <a:ext cx="6985728" cy="7289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773128" rtl="1">
                <a:lnSpc>
                  <a:spcPts val="2600"/>
                </a:lnSpc>
                <a:defRPr/>
              </a:pPr>
              <a:r>
                <a:rPr lang="ar-SA" dirty="0">
                  <a:solidFill>
                    <a:srgbClr val="68615D"/>
                  </a:solidFill>
                  <a:latin typeface="SST Arabic Light" panose="020B0304030504020204" pitchFamily="34" charset="-78"/>
                  <a:cs typeface="SST Arabic Light" panose="020B0304030504020204" pitchFamily="34" charset="-78"/>
                </a:rPr>
                <a:t>يظهر من الشخص الذي يسأل "محتاج أعرف…" أو يتابع التقدم، أي الشخص الذي يتم إبلاغه</a:t>
              </a:r>
            </a:p>
          </p:txBody>
        </p:sp>
      </p:grpSp>
      <p:sp>
        <p:nvSpPr>
          <p:cNvPr id="89" name="مستطيل 6">
            <a:extLst>
              <a:ext uri="{FF2B5EF4-FFF2-40B4-BE49-F238E27FC236}">
                <a16:creationId xmlns:a16="http://schemas.microsoft.com/office/drawing/2014/main" id="{33C691A4-734C-8D83-7F46-E0927BDF3908}"/>
              </a:ext>
            </a:extLst>
          </p:cNvPr>
          <p:cNvSpPr/>
          <p:nvPr/>
        </p:nvSpPr>
        <p:spPr>
          <a:xfrm>
            <a:off x="3891336" y="1952050"/>
            <a:ext cx="73606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73128" rtl="1">
              <a:defRPr/>
            </a:pPr>
            <a:r>
              <a:rPr lang="ar-SA" sz="2000" dirty="0">
                <a:solidFill>
                  <a:srgbClr val="68615D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💡 ملاحظات على الأدوار: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3722298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93144-53D8-D417-F4E8-4E1BB4B09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561AE436-3AB0-AB85-DD4E-6AFE8A48E5FB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فريق مشغول… لكن بلا نتائج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D076800B-3047-9ADF-9C31-CCA0C37CE2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2202633-B240-E3FD-28C9-752C739BDD7F}"/>
              </a:ext>
            </a:extLst>
          </p:cNvPr>
          <p:cNvGrpSpPr/>
          <p:nvPr/>
        </p:nvGrpSpPr>
        <p:grpSpPr>
          <a:xfrm>
            <a:off x="751063" y="1976120"/>
            <a:ext cx="10689875" cy="4277092"/>
            <a:chOff x="469192" y="1976120"/>
            <a:chExt cx="10689875" cy="4277092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EA6C5E74-B4E3-5844-F534-B6BB1ED66FA3}"/>
                </a:ext>
              </a:extLst>
            </p:cNvPr>
            <p:cNvSpPr/>
            <p:nvPr/>
          </p:nvSpPr>
          <p:spPr>
            <a:xfrm>
              <a:off x="1845733" y="2075759"/>
              <a:ext cx="9313334" cy="4077814"/>
            </a:xfrm>
            <a:prstGeom prst="roundRect">
              <a:avLst>
                <a:gd name="adj" fmla="val 7732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F9E0D85-32F4-8049-AEA7-C3B098C47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03" b="2203"/>
            <a:stretch/>
          </p:blipFill>
          <p:spPr>
            <a:xfrm>
              <a:off x="469192" y="1976120"/>
              <a:ext cx="6427616" cy="427709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DB8708C-AE9C-BF39-284B-C30637E1E4BE}"/>
              </a:ext>
            </a:extLst>
          </p:cNvPr>
          <p:cNvSpPr txBox="1"/>
          <p:nvPr/>
        </p:nvSpPr>
        <p:spPr>
          <a:xfrm>
            <a:off x="6728885" y="2320149"/>
            <a:ext cx="4374236" cy="3127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lnSpc>
                <a:spcPts val="3000"/>
              </a:lnSpc>
              <a:buFont typeface="Wingdings" panose="05000000000000000000" pitchFamily="2" charset="2"/>
              <a:buChar char="ü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فريق يجتمع أسبوعياً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3000"/>
              </a:lnSpc>
              <a:buFont typeface="Wingdings" panose="05000000000000000000" pitchFamily="2" charset="2"/>
              <a:buChar char="ü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يعمل لساعات طويلة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3000"/>
              </a:lnSpc>
              <a:buFont typeface="Wingdings" panose="05000000000000000000" pitchFamily="2" charset="2"/>
              <a:buChar char="ü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الجميع مشغول جداً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3000"/>
              </a:lnSpc>
              <a:buFont typeface="Wingdings" panose="05000000000000000000" pitchFamily="2" charset="2"/>
              <a:buChar char="ü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لكن بعد ستة أشهر،</a:t>
            </a:r>
          </a:p>
          <a:p>
            <a:pPr marL="285750" indent="-285750" algn="r" rtl="1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ar-EG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algn="r" rtl="1">
              <a:lnSpc>
                <a:spcPts val="3000"/>
              </a:lnSpc>
            </a:pPr>
            <a:r>
              <a:rPr lang="ar-EG" sz="2000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لم يتحقق تقدم حقيقي.</a:t>
            </a:r>
          </a:p>
          <a:p>
            <a:pPr algn="r" rtl="1">
              <a:lnSpc>
                <a:spcPts val="3000"/>
              </a:lnSpc>
            </a:pPr>
            <a:endParaRPr lang="ar-EG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algn="r" rtl="1">
              <a:lnSpc>
                <a:spcPts val="3000"/>
              </a:lnSpc>
            </a:pPr>
            <a:r>
              <a:rPr lang="ar-EG" sz="2000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لماذا؟؟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9175977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9119B-A1E5-3E3D-ED4F-4C4790CB4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85C7253-38C9-172D-C821-EF2ACC5CC449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857D67C-DD32-6CBD-1F19-F4F5F6968A43}"/>
              </a:ext>
            </a:extLst>
          </p:cNvPr>
          <p:cNvSpPr/>
          <p:nvPr/>
        </p:nvSpPr>
        <p:spPr>
          <a:xfrm>
            <a:off x="1901881" y="2665128"/>
            <a:ext cx="4759693" cy="3166712"/>
          </a:xfrm>
          <a:prstGeom prst="roundRect">
            <a:avLst>
              <a:gd name="adj" fmla="val 5857"/>
            </a:avLst>
          </a:prstGeom>
          <a:solidFill>
            <a:schemeClr val="bg1"/>
          </a:solidFill>
          <a:ln>
            <a:solidFill>
              <a:srgbClr val="0D50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01B0F238-A49D-2FE5-043B-7E711879D95A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فريق قيادي مثقل بالمبادرات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EC91A73F-6073-DCC3-9C48-D21135A7C5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70169D2-17F2-F553-0875-0C82596046BF}"/>
              </a:ext>
            </a:extLst>
          </p:cNvPr>
          <p:cNvSpPr txBox="1"/>
          <p:nvPr/>
        </p:nvSpPr>
        <p:spPr>
          <a:xfrm>
            <a:off x="7222067" y="2320149"/>
            <a:ext cx="3533919" cy="1588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3000"/>
              </a:lnSpc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فريق قيادي في مؤسسة يعمل على </a:t>
            </a:r>
            <a:r>
              <a:rPr lang="ar-EG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12 مبادرة مختلفة في نفس الوقت</a:t>
            </a: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.</a:t>
            </a:r>
          </a:p>
          <a:p>
            <a:pPr algn="r" rtl="1">
              <a:lnSpc>
                <a:spcPts val="3000"/>
              </a:lnSpc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خلال الأشهر الماضية ظهرت مشاكل واضحة: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7CAA360B-256A-DC19-2708-1FFC1365D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0" y="2702554"/>
            <a:ext cx="3077634" cy="307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95 – Wordwall – Top 100 Tools for Learning 2025">
            <a:extLst>
              <a:ext uri="{FF2B5EF4-FFF2-40B4-BE49-F238E27FC236}">
                <a16:creationId xmlns:a16="http://schemas.microsoft.com/office/drawing/2014/main" id="{B3550152-EDC0-E956-24FB-262E634E5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107" y="362772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5839912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1CE29-C19C-12A8-669F-4F7FC2EEE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28947E7B-CDDE-7DC0-0FFE-6F71382B49BE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الفعالية قبل الانشغال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5B69A88C-1E5A-5AB7-3367-73B057586D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50D5CD1-7780-A635-E7AB-C4550A2B3E73}"/>
              </a:ext>
            </a:extLst>
          </p:cNvPr>
          <p:cNvSpPr/>
          <p:nvPr/>
        </p:nvSpPr>
        <p:spPr>
          <a:xfrm>
            <a:off x="1833033" y="3082743"/>
            <a:ext cx="9118601" cy="2351982"/>
          </a:xfrm>
          <a:prstGeom prst="roundRect">
            <a:avLst>
              <a:gd name="adj" fmla="val 20122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BC5E36D5-D011-AB97-5EC5-1A26164E1509}"/>
              </a:ext>
            </a:extLst>
          </p:cNvPr>
          <p:cNvSpPr txBox="1"/>
          <p:nvPr/>
        </p:nvSpPr>
        <p:spPr>
          <a:xfrm>
            <a:off x="3052233" y="3602019"/>
            <a:ext cx="7450666" cy="1092684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500"/>
              </a:lnSpc>
            </a:pPr>
            <a:r>
              <a:rPr lang="ar-SA" sz="2000" dirty="0">
                <a:solidFill>
                  <a:srgbClr val="68615D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أكد بيتر دراكر على أن:</a:t>
            </a:r>
          </a:p>
          <a:p>
            <a:pPr algn="r" rtl="1">
              <a:lnSpc>
                <a:spcPts val="4500"/>
              </a:lnSpc>
            </a:pPr>
            <a:r>
              <a:rPr lang="ar-SA" sz="2000" dirty="0">
                <a:solidFill>
                  <a:srgbClr val="68615D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أكثر القادة فاعلية يركزون على </a:t>
            </a:r>
            <a:r>
              <a:rPr lang="ar-SA" sz="2000" dirty="0">
                <a:solidFill>
                  <a:srgbClr val="DD7C2F"/>
                </a:solidFill>
                <a:latin typeface="SST Arabic Medium" panose="020B0604030504020204" pitchFamily="34" charset="-78"/>
                <a:ea typeface="+mn-ea"/>
                <a:cs typeface="SST Arabic Medium" panose="020B0604030504020204" pitchFamily="34" charset="-78"/>
              </a:rPr>
              <a:t>عدد قليل من الأولويات الحرجة</a:t>
            </a:r>
            <a:r>
              <a:rPr lang="ar-SA" sz="2000" dirty="0">
                <a:solidFill>
                  <a:srgbClr val="68615D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12A858-42C9-821C-FA5C-DF648DACB7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366" y="2226734"/>
            <a:ext cx="2861734" cy="28617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5118070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AD787-AB44-F0FD-1C78-7A3E8092F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28396FFC-946D-242F-FF0E-E7C71C6210A6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الفعالية قبل الانشغال</a:t>
            </a: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2E574422-A701-0919-C21F-1A59243B4B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EAAFD0-0778-2DB6-E6F4-AF1B746784E9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E96DB0-F8E3-707B-B884-AA3ECDCFBE7F}"/>
              </a:ext>
            </a:extLst>
          </p:cNvPr>
          <p:cNvSpPr txBox="1"/>
          <p:nvPr/>
        </p:nvSpPr>
        <p:spPr>
          <a:xfrm>
            <a:off x="5429651" y="2282049"/>
            <a:ext cx="5231085" cy="834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3000"/>
              </a:lnSpc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قاعدة الأولويات الثلاث </a:t>
            </a:r>
            <a:r>
              <a:rPr lang="en-US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The 3 Priority Rule</a:t>
            </a:r>
          </a:p>
          <a:p>
            <a:pPr algn="r" rtl="1">
              <a:lnSpc>
                <a:spcPts val="3000"/>
              </a:lnSpc>
            </a:pPr>
            <a:r>
              <a:rPr lang="ar-EG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يجب على كل فريق قيادي تحديد ثلاث أولويات: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AB6A6FD-DEF9-D319-2193-24A48B3CFA55}"/>
              </a:ext>
            </a:extLst>
          </p:cNvPr>
          <p:cNvGrpSpPr/>
          <p:nvPr/>
        </p:nvGrpSpPr>
        <p:grpSpPr>
          <a:xfrm>
            <a:off x="1832546" y="3381076"/>
            <a:ext cx="8526908" cy="964682"/>
            <a:chOff x="2188661" y="3497493"/>
            <a:chExt cx="8526908" cy="96468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C68478F-4697-DDA6-CF35-B230662F7507}"/>
                </a:ext>
              </a:extLst>
            </p:cNvPr>
            <p:cNvGrpSpPr/>
            <p:nvPr/>
          </p:nvGrpSpPr>
          <p:grpSpPr>
            <a:xfrm>
              <a:off x="8030661" y="3497493"/>
              <a:ext cx="2684908" cy="964682"/>
              <a:chOff x="8030661" y="3497493"/>
              <a:chExt cx="2684908" cy="96468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FCCCD885-FDEB-F48B-4506-AD006A576CEB}"/>
                  </a:ext>
                </a:extLst>
              </p:cNvPr>
              <p:cNvSpPr/>
              <p:nvPr/>
            </p:nvSpPr>
            <p:spPr>
              <a:xfrm>
                <a:off x="8030661" y="3497493"/>
                <a:ext cx="2684908" cy="964682"/>
              </a:xfrm>
              <a:prstGeom prst="roundRect">
                <a:avLst>
                  <a:gd name="adj" fmla="val 50000"/>
                </a:avLst>
              </a:prstGeom>
              <a:solidFill>
                <a:srgbClr val="0D50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مستطيل 6">
                <a:extLst>
                  <a:ext uri="{FF2B5EF4-FFF2-40B4-BE49-F238E27FC236}">
                    <a16:creationId xmlns:a16="http://schemas.microsoft.com/office/drawing/2014/main" id="{B5E8D638-C255-1AFE-D8E5-0C5BBBCE61BB}"/>
                  </a:ext>
                </a:extLst>
              </p:cNvPr>
              <p:cNvSpPr/>
              <p:nvPr/>
            </p:nvSpPr>
            <p:spPr>
              <a:xfrm>
                <a:off x="8157667" y="3779778"/>
                <a:ext cx="243205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773128" rtl="1">
                  <a:defRPr/>
                </a:pPr>
                <a:r>
                  <a:rPr lang="ar-EG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light Light" panose="02000600020000020004" pitchFamily="2" charset="-78"/>
                    <a:cs typeface="SST Arabic" panose="020B0504030504020204" pitchFamily="34" charset="-78"/>
                  </a:rPr>
                  <a:t>أولوية استراتيجية</a:t>
                </a:r>
                <a:endParaRPr lang="ar-SA" sz="2000" dirty="0">
                  <a:solidFill>
                    <a:schemeClr val="bg1"/>
                  </a:solidFill>
                  <a:latin typeface="SST Arabic" panose="020B0504030504020204" pitchFamily="34" charset="-78"/>
                  <a:ea typeface="HRDF light Light" panose="02000600020000020004" pitchFamily="2" charset="-78"/>
                  <a:cs typeface="SST Arabic" panose="020B0504030504020204" pitchFamily="34" charset="-78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280DED0-B145-D471-8ABC-2B8935E73EC7}"/>
                </a:ext>
              </a:extLst>
            </p:cNvPr>
            <p:cNvGrpSpPr/>
            <p:nvPr/>
          </p:nvGrpSpPr>
          <p:grpSpPr>
            <a:xfrm>
              <a:off x="5135061" y="3497493"/>
              <a:ext cx="2684908" cy="964682"/>
              <a:chOff x="5135061" y="3497493"/>
              <a:chExt cx="2684908" cy="964682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1CBE4E0D-22C1-1D7B-5ECD-9DA0FCA5296F}"/>
                  </a:ext>
                </a:extLst>
              </p:cNvPr>
              <p:cNvSpPr/>
              <p:nvPr/>
            </p:nvSpPr>
            <p:spPr>
              <a:xfrm>
                <a:off x="5135061" y="3497493"/>
                <a:ext cx="2684908" cy="964682"/>
              </a:xfrm>
              <a:prstGeom prst="roundRect">
                <a:avLst>
                  <a:gd name="adj" fmla="val 50000"/>
                </a:avLst>
              </a:prstGeom>
              <a:solidFill>
                <a:srgbClr val="DD7C2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مستطيل 6">
                <a:extLst>
                  <a:ext uri="{FF2B5EF4-FFF2-40B4-BE49-F238E27FC236}">
                    <a16:creationId xmlns:a16="http://schemas.microsoft.com/office/drawing/2014/main" id="{2BF20B2C-6E30-510E-2C5D-4BB47608944C}"/>
                  </a:ext>
                </a:extLst>
              </p:cNvPr>
              <p:cNvSpPr/>
              <p:nvPr/>
            </p:nvSpPr>
            <p:spPr>
              <a:xfrm>
                <a:off x="5262067" y="3779778"/>
                <a:ext cx="243205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773128" rtl="1">
                  <a:defRPr/>
                </a:pPr>
                <a:r>
                  <a:rPr lang="ar-EG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light Light" panose="02000600020000020004" pitchFamily="2" charset="-78"/>
                    <a:cs typeface="SST Arabic" panose="020B0504030504020204" pitchFamily="34" charset="-78"/>
                  </a:rPr>
                  <a:t>أولوية تشغيلية</a:t>
                </a:r>
                <a:endParaRPr lang="ar-SA" sz="2000" dirty="0">
                  <a:solidFill>
                    <a:schemeClr val="bg1"/>
                  </a:solidFill>
                  <a:latin typeface="SST Arabic" panose="020B0504030504020204" pitchFamily="34" charset="-78"/>
                  <a:ea typeface="HRDF light Light" panose="02000600020000020004" pitchFamily="2" charset="-78"/>
                  <a:cs typeface="SST Arabic" panose="020B0504030504020204" pitchFamily="34" charset="-78"/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1AAE971-268C-646C-C8A7-CCC446C8C858}"/>
                </a:ext>
              </a:extLst>
            </p:cNvPr>
            <p:cNvGrpSpPr/>
            <p:nvPr/>
          </p:nvGrpSpPr>
          <p:grpSpPr>
            <a:xfrm>
              <a:off x="2188661" y="3497493"/>
              <a:ext cx="2684908" cy="964682"/>
              <a:chOff x="2188661" y="3497493"/>
              <a:chExt cx="2684908" cy="964682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1F340B13-8259-F964-4B9B-85E82F96D8CB}"/>
                  </a:ext>
                </a:extLst>
              </p:cNvPr>
              <p:cNvSpPr/>
              <p:nvPr/>
            </p:nvSpPr>
            <p:spPr>
              <a:xfrm>
                <a:off x="2188661" y="3497493"/>
                <a:ext cx="2684908" cy="964682"/>
              </a:xfrm>
              <a:prstGeom prst="roundRect">
                <a:avLst>
                  <a:gd name="adj" fmla="val 50000"/>
                </a:avLst>
              </a:prstGeom>
              <a:solidFill>
                <a:srgbClr val="1DA76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مستطيل 6">
                <a:extLst>
                  <a:ext uri="{FF2B5EF4-FFF2-40B4-BE49-F238E27FC236}">
                    <a16:creationId xmlns:a16="http://schemas.microsoft.com/office/drawing/2014/main" id="{107603DB-DBC7-1F1F-8143-34F50CA5A464}"/>
                  </a:ext>
                </a:extLst>
              </p:cNvPr>
              <p:cNvSpPr/>
              <p:nvPr/>
            </p:nvSpPr>
            <p:spPr>
              <a:xfrm>
                <a:off x="2315667" y="3779778"/>
                <a:ext cx="243205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773128" rtl="1">
                  <a:defRPr/>
                </a:pPr>
                <a:r>
                  <a:rPr lang="ar-EG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light Light" panose="02000600020000020004" pitchFamily="2" charset="-78"/>
                    <a:cs typeface="SST Arabic" panose="020B0504030504020204" pitchFamily="34" charset="-78"/>
                  </a:rPr>
                  <a:t>أولوية بناء القدرات</a:t>
                </a:r>
              </a:p>
            </p:txBody>
          </p:sp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87E6CD33-4D0C-5092-5BF0-176733ED2A9D}"/>
              </a:ext>
            </a:extLst>
          </p:cNvPr>
          <p:cNvSpPr txBox="1"/>
          <p:nvPr/>
        </p:nvSpPr>
        <p:spPr>
          <a:xfrm>
            <a:off x="5429651" y="4513016"/>
            <a:ext cx="5231085" cy="1587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3000"/>
              </a:lnSpc>
            </a:pPr>
            <a:r>
              <a:rPr lang="ar-EG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مثال</a:t>
            </a: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:</a:t>
            </a:r>
          </a:p>
          <a:p>
            <a:pPr marL="285750" indent="-285750" algn="r" rtl="1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استراتيجية → التحول الرقمي</a:t>
            </a:r>
          </a:p>
          <a:p>
            <a:pPr marL="285750" indent="-285750" algn="r" rtl="1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تشغيلية → تحسين سرعة الخدمة</a:t>
            </a:r>
          </a:p>
          <a:p>
            <a:pPr marL="285750" indent="-285750" algn="r" rtl="1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بناء القدرات → تطوير القيادات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9679791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09B7-BEB5-7611-7170-892922843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6">
            <a:extLst>
              <a:ext uri="{FF2B5EF4-FFF2-40B4-BE49-F238E27FC236}">
                <a16:creationId xmlns:a16="http://schemas.microsoft.com/office/drawing/2014/main" id="{B86D0EBC-C8F2-3DCC-5E96-77F3022306A6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الفعالية قبل الانشغال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BED6A6EF-258D-1057-F40F-F048394AB1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739CF41-00C8-7148-5269-118FECA3CA55}"/>
              </a:ext>
            </a:extLst>
          </p:cNvPr>
          <p:cNvGrpSpPr/>
          <p:nvPr/>
        </p:nvGrpSpPr>
        <p:grpSpPr>
          <a:xfrm>
            <a:off x="918621" y="2075759"/>
            <a:ext cx="10354759" cy="4077814"/>
            <a:chOff x="804308" y="2075759"/>
            <a:chExt cx="10354759" cy="4077814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3CC4B2CA-D1E9-1C1D-7536-3DE301FE98D3}"/>
                </a:ext>
              </a:extLst>
            </p:cNvPr>
            <p:cNvSpPr/>
            <p:nvPr/>
          </p:nvSpPr>
          <p:spPr>
            <a:xfrm>
              <a:off x="1845733" y="2075759"/>
              <a:ext cx="9313334" cy="4077814"/>
            </a:xfrm>
            <a:prstGeom prst="roundRect">
              <a:avLst>
                <a:gd name="adj" fmla="val 7732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64F3CB9-DAF6-1B7C-BD4F-073F864A5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" r="8"/>
            <a:stretch/>
          </p:blipFill>
          <p:spPr>
            <a:xfrm>
              <a:off x="804308" y="2250354"/>
              <a:ext cx="5603378" cy="372862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7D9D159-3DEA-0A43-6D6C-E134371E758D}"/>
              </a:ext>
            </a:extLst>
          </p:cNvPr>
          <p:cNvSpPr txBox="1"/>
          <p:nvPr/>
        </p:nvSpPr>
        <p:spPr>
          <a:xfrm>
            <a:off x="6507504" y="2647408"/>
            <a:ext cx="4374236" cy="3127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3000"/>
              </a:lnSpc>
            </a:pPr>
            <a:r>
              <a:rPr lang="ar-EG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لو طبقنا قاعدة دراكر:</a:t>
            </a:r>
            <a:endParaRPr lang="en-US" dirty="0">
              <a:solidFill>
                <a:srgbClr val="68615D"/>
              </a:solidFill>
              <a:latin typeface="SST Arabic Medium" panose="020B0604030504020204" pitchFamily="34" charset="-78"/>
              <a:cs typeface="SST Arabic Medium" panose="020B0604030504020204" pitchFamily="34" charset="-78"/>
            </a:endParaRPr>
          </a:p>
          <a:p>
            <a:pPr algn="r" rtl="1">
              <a:lnSpc>
                <a:spcPts val="3000"/>
              </a:lnSpc>
            </a:pPr>
            <a:endParaRPr lang="en-US" dirty="0">
              <a:solidFill>
                <a:srgbClr val="68615D"/>
              </a:solidFill>
              <a:latin typeface="SST Arabic Medium" panose="020B0604030504020204" pitchFamily="34" charset="-78"/>
              <a:cs typeface="SST Arabic Medium" panose="020B0604030504020204" pitchFamily="34" charset="-78"/>
            </a:endParaRPr>
          </a:p>
          <a:p>
            <a:pPr marL="285750" indent="-285750" algn="r" rtl="1">
              <a:lnSpc>
                <a:spcPts val="3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Strategic Priority</a:t>
            </a:r>
          </a:p>
          <a:p>
            <a:pPr marL="285750" indent="-285750" algn="r" rtl="1">
              <a:lnSpc>
                <a:spcPts val="3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Operational Priority</a:t>
            </a:r>
          </a:p>
          <a:p>
            <a:pPr marL="285750" indent="-285750" algn="r" rtl="1">
              <a:lnSpc>
                <a:spcPts val="3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Capability Priority</a:t>
            </a:r>
          </a:p>
          <a:p>
            <a:pPr marL="285750" indent="-285750" algn="r" rtl="1">
              <a:lnSpc>
                <a:spcPts val="3000"/>
              </a:lnSpc>
              <a:buFont typeface="Wingdings" panose="05000000000000000000" pitchFamily="2" charset="2"/>
              <a:buChar char="ü"/>
            </a:pP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algn="r" rtl="1">
              <a:lnSpc>
                <a:spcPts val="3000"/>
              </a:lnSpc>
            </a:pPr>
            <a:r>
              <a:rPr lang="ar-EG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هل ستختارون نفس المبادرات؟</a:t>
            </a:r>
            <a:endParaRPr lang="en-US" dirty="0">
              <a:solidFill>
                <a:srgbClr val="DD7C2F"/>
              </a:solidFill>
              <a:latin typeface="SST Arabic Medium" panose="020B0604030504020204" pitchFamily="34" charset="-78"/>
              <a:cs typeface="SST Arabic Medium" panose="020B0604030504020204" pitchFamily="34" charset="-78"/>
            </a:endParaRPr>
          </a:p>
          <a:p>
            <a:pPr marL="285750" indent="-285750" algn="r" rtl="1">
              <a:lnSpc>
                <a:spcPts val="3000"/>
              </a:lnSpc>
              <a:buFont typeface="Wingdings" panose="05000000000000000000" pitchFamily="2" charset="2"/>
              <a:buChar char="ü"/>
            </a:pPr>
            <a:endParaRPr lang="ar-EG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372480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C8597-6D36-5881-C5AE-D957EF98A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7410C0A-C1B7-5C3F-1D14-5B1FED3AB782}"/>
              </a:ext>
            </a:extLst>
          </p:cNvPr>
          <p:cNvSpPr/>
          <p:nvPr/>
        </p:nvSpPr>
        <p:spPr>
          <a:xfrm>
            <a:off x="1219200" y="2015066"/>
            <a:ext cx="9753600" cy="70015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DFCD0E-91EC-2FC4-2FB3-D09FB62EC8AF}"/>
              </a:ext>
            </a:extLst>
          </p:cNvPr>
          <p:cNvSpPr txBox="1"/>
          <p:nvPr/>
        </p:nvSpPr>
        <p:spPr>
          <a:xfrm>
            <a:off x="1925322" y="2134310"/>
            <a:ext cx="83413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dirty="0">
                <a:solidFill>
                  <a:srgbClr val="DD7C2F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كم مرة حضرتم اجتماعاً بهذا الشكل؟</a:t>
            </a:r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7C55D44B-CA65-8A95-DF3E-9DC39E9409B9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اجتماعات بلا نتائج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24BF61BD-0625-7601-CB9F-BB6A456F24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C7C88D-E758-D11C-1BCC-28ED9BE48F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6199" r="1" b="10258"/>
          <a:stretch>
            <a:fillRect/>
          </a:stretch>
        </p:blipFill>
        <p:spPr>
          <a:xfrm>
            <a:off x="1196866" y="2791252"/>
            <a:ext cx="9798268" cy="3491014"/>
          </a:xfrm>
          <a:prstGeom prst="roundRect">
            <a:avLst>
              <a:gd name="adj" fmla="val 11816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2709154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0120E-578A-C4FC-E97A-14D397F0C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FE9F2653-A2D8-1E29-31E2-919C3D16E290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إعادة تصميم الاجتماع القيادي: فريق قيادي يجتمع كل يوم اثنين.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248E90F0-4FC2-9883-E7F3-AF53E37362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7266B48-C308-1B71-F84C-305F47834D16}"/>
              </a:ext>
            </a:extLst>
          </p:cNvPr>
          <p:cNvSpPr/>
          <p:nvPr/>
        </p:nvSpPr>
        <p:spPr>
          <a:xfrm>
            <a:off x="1054981" y="2075759"/>
            <a:ext cx="10082038" cy="4077814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AD60A5-A71C-7236-1514-2921D807FBEA}"/>
              </a:ext>
            </a:extLst>
          </p:cNvPr>
          <p:cNvSpPr txBox="1"/>
          <p:nvPr/>
        </p:nvSpPr>
        <p:spPr>
          <a:xfrm>
            <a:off x="6474885" y="2320149"/>
            <a:ext cx="4374236" cy="3524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3000"/>
              </a:lnSpc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هدف الاجتماع: متابعة التقدم واتخاذ القرارات.</a:t>
            </a:r>
          </a:p>
          <a:p>
            <a:pPr algn="r" rtl="1">
              <a:lnSpc>
                <a:spcPts val="3000"/>
              </a:lnSpc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يتحدث 10 أشخاص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algn="r" rtl="1">
              <a:lnSpc>
                <a:spcPts val="3000"/>
              </a:lnSpc>
            </a:pPr>
            <a:endParaRPr lang="ar-EG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كل شخص يقدم تحديثاً عن عمله</a:t>
            </a:r>
          </a:p>
          <a:p>
            <a:pPr marL="285750" indent="-285750" algn="r" rtl="1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النقاشات تخرج عن الموضوع</a:t>
            </a:r>
          </a:p>
          <a:p>
            <a:pPr marL="285750" indent="-285750" algn="r" rtl="1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الاجتماع يستمر ساعتين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ar-EG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algn="r" rtl="1">
              <a:lnSpc>
                <a:spcPts val="3000"/>
              </a:lnSpc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وفي النهاية…</a:t>
            </a:r>
          </a:p>
          <a:p>
            <a:pPr algn="r" rtl="1">
              <a:lnSpc>
                <a:spcPts val="3000"/>
              </a:lnSpc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المشاريع </a:t>
            </a:r>
            <a:r>
              <a:rPr lang="ar-EG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ما زالت متأخرة و القرارات تتأجل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ABDDA64-CF2E-3EF7-5EEF-58D88C26D4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72733" y="2814194"/>
            <a:ext cx="2607734" cy="26009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8575262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F8E2A-9659-7DDA-6932-55BC79033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C1EFE07A-0123-A17D-A7B0-1CF57B0C5680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إعادة تصميم الاجتماع القيادي: فريق قيادي يجتمع كل يوم اثنين.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D454F87F-05EE-92F2-30E9-790005D202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3C14D42-BC9E-F281-118F-7D0622024081}"/>
              </a:ext>
            </a:extLst>
          </p:cNvPr>
          <p:cNvSpPr/>
          <p:nvPr/>
        </p:nvSpPr>
        <p:spPr>
          <a:xfrm>
            <a:off x="263549" y="1991360"/>
            <a:ext cx="11664902" cy="4638039"/>
          </a:xfrm>
          <a:prstGeom prst="roundRect">
            <a:avLst>
              <a:gd name="adj" fmla="val 521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B80105-1F72-0F30-FDF8-768242BC90A1}"/>
              </a:ext>
            </a:extLst>
          </p:cNvPr>
          <p:cNvSpPr txBox="1"/>
          <p:nvPr/>
        </p:nvSpPr>
        <p:spPr>
          <a:xfrm>
            <a:off x="474388" y="2135168"/>
            <a:ext cx="11172181" cy="4375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lnSpc>
                <a:spcPts val="2100"/>
              </a:lnSpc>
              <a:buFont typeface="Arial" panose="020B0604020202020204" pitchFamily="34" charset="0"/>
              <a:buChar char="•"/>
            </a:pP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المدير التنفيذي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: صباح الخير جميعاً، دعونا نبدأ بالتحديثات، أريد أن نعرف بالضبط أين وصل كل فريق وما هي القرارات التي نحتاج اتخاذها اليوم</a:t>
            </a:r>
            <a:endParaRPr lang="en-US" sz="14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100"/>
              </a:lnSpc>
              <a:buFont typeface="Arial" panose="020B0604020202020204" pitchFamily="34" charset="0"/>
              <a:buChar char="•"/>
            </a:pP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مدير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التسويق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: نحن نعمل حالياً على الحملة التسويقية الجديدة، الفريق يناقش الرسائل والعروض، وبعض المواد لم تُراجع بعد، وربما نضطر لتأجيل الإطلاق لشهر إضافي إذا لم نحسم التفاصيل سريعاً.</a:t>
            </a:r>
            <a:endParaRPr lang="en-US" sz="14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100"/>
              </a:lnSpc>
              <a:buFont typeface="Arial" panose="020B0604020202020204" pitchFamily="34" charset="0"/>
              <a:buChar char="•"/>
            </a:pP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مدير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العمليات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: هل الحملة مرتبطة بإطلاق المنصة الرقمية؟ لأننا ما زلنا نواجه بعض المشاكل التقنية، وإذا لم تحل ستتأثر كل خطط التسويق والتشغيل.</a:t>
            </a:r>
            <a:endParaRPr lang="en-US" sz="14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100"/>
              </a:lnSpc>
              <a:buFont typeface="Arial" panose="020B0604020202020204" pitchFamily="34" charset="0"/>
              <a:buChar char="•"/>
            </a:pP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مدير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تقنية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المعلومات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: نعم، هناك عدة تحديات في النظام الجديد، بعض الفرق لم تكمل الاختبارات بعد، ونحن نحتاج أسبوعين إضافيين على الأقل لإصلاح الأخطاء، كما يجب مراعاة تأثير ذلك على الجدول الزمني لبقية المبادرات.</a:t>
            </a:r>
            <a:endParaRPr lang="en-US" sz="14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100"/>
              </a:lnSpc>
              <a:buFont typeface="Arial" panose="020B0604020202020204" pitchFamily="34" charset="0"/>
              <a:buChar char="•"/>
            </a:pP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مدير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الموارد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البشرية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: بالمناسبة، نحن نعمل أيضاً على تحديث سياسات الموارد البشرية، وهناك حاجة لتدريب بعض الفرق الجديدة، وإذا لم ننسق مع العمليات والتسويق سيصبح من الصعب الالتزام بالمواعيد.</a:t>
            </a:r>
            <a:endParaRPr lang="en-US" sz="14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100"/>
              </a:lnSpc>
              <a:buFont typeface="Arial" panose="020B0604020202020204" pitchFamily="34" charset="0"/>
              <a:buChar char="•"/>
            </a:pP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المدير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التنفيذي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: حسناً، دعونا نركز على موضوع الحملة، هل يمكننا تحديد الخطوات التالية وإيجاد حل سريع للمشكلات التقنية؟</a:t>
            </a:r>
            <a:endParaRPr lang="en-US" sz="14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100"/>
              </a:lnSpc>
              <a:buFont typeface="Arial" panose="020B0604020202020204" pitchFamily="34" charset="0"/>
              <a:buChar char="•"/>
            </a:pP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مدير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التسويق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: بصراحة، الفريق بحاجة لمزيد من الوقت لتحديد الرسائل النهائية، وهناك جدال حول الرسائل التي يجب أن نركز عليها أولاً، وبعض أعضاء الفريق غير متفقين على الأولويات.</a:t>
            </a:r>
            <a:endParaRPr lang="en-US" sz="14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100"/>
              </a:lnSpc>
              <a:buFont typeface="Arial" panose="020B0604020202020204" pitchFamily="34" charset="0"/>
              <a:buChar char="•"/>
            </a:pP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مدير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العمليات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: أيضاً هناك بعض مشاكل العمليات الداخلية مثل تأخير الموافقات والموارد المحدودة، وإذا لم نحلها الآن، سيؤثر ذلك على كل الجداول الزمنية الأخرى.</a:t>
            </a:r>
            <a:endParaRPr lang="en-US" sz="14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100"/>
              </a:lnSpc>
              <a:buFont typeface="Arial" panose="020B0604020202020204" pitchFamily="34" charset="0"/>
              <a:buChar char="•"/>
            </a:pP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مدير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تقنية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المعلومات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: وإذا استمرت المشاكل التقنية، سيكون من المستحيل إطلاق المنصة في الموعد المحدد، وهذا يعني تأجيل الحملة التسويقية وربما بعض المشاريع الأخرى المرتبطة.</a:t>
            </a:r>
            <a:endParaRPr lang="en-US" sz="14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100"/>
              </a:lnSpc>
              <a:buFont typeface="Arial" panose="020B0604020202020204" pitchFamily="34" charset="0"/>
              <a:buChar char="•"/>
            </a:pP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المدير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sz="1400" dirty="0">
                <a:solidFill>
                  <a:srgbClr val="0D5085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التنفيذي</a:t>
            </a:r>
            <a:r>
              <a:rPr lang="ar-EG" sz="14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: يبدو أننا بحاجة لمزيد من المعلومات والتنسيق، لنناقش الموضوع الأسبوع القادم بعد مراجعة كل الفرق وتقديم تقرير مفصل، وبذلك ينتهي الاجتماع دون قرارات واضحة أو خطوات تنفيذية محددة.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9074299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E3554-074B-8384-2147-966F55859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89244434-A7D0-B788-CDB1-5FF399B0B822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إعادة تصميم الاجتماع القيادي: فريق قيادي يجتمع كل يوم اثنين.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E7930F25-F573-0921-0305-72DE4980B4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E25E863-CFC5-6F15-71FC-17F326E352C7}"/>
              </a:ext>
            </a:extLst>
          </p:cNvPr>
          <p:cNvSpPr/>
          <p:nvPr/>
        </p:nvSpPr>
        <p:spPr>
          <a:xfrm>
            <a:off x="6564452" y="2172924"/>
            <a:ext cx="1870874" cy="444441"/>
          </a:xfrm>
          <a:prstGeom prst="roundRect">
            <a:avLst/>
          </a:prstGeom>
          <a:solidFill>
            <a:srgbClr val="D983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A07494E-8795-F81A-8C23-3CCE9238E4FA}"/>
              </a:ext>
            </a:extLst>
          </p:cNvPr>
          <p:cNvSpPr/>
          <p:nvPr/>
        </p:nvSpPr>
        <p:spPr>
          <a:xfrm>
            <a:off x="8458027" y="2172924"/>
            <a:ext cx="2951672" cy="444441"/>
          </a:xfrm>
          <a:prstGeom prst="roundRect">
            <a:avLst/>
          </a:prstGeom>
          <a:solidFill>
            <a:srgbClr val="D983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87D9AA52-3FD3-1BF0-7E63-D791E8513D35}"/>
              </a:ext>
            </a:extLst>
          </p:cNvPr>
          <p:cNvSpPr txBox="1"/>
          <p:nvPr/>
        </p:nvSpPr>
        <p:spPr>
          <a:xfrm>
            <a:off x="6713418" y="2236376"/>
            <a:ext cx="1570038" cy="286757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defTabSz="773128" rtl="1">
              <a:defRPr/>
            </a:pPr>
            <a:r>
              <a:rPr lang="ar-SA" dirty="0">
                <a:solidFill>
                  <a:schemeClr val="bg1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  <a:t>التقييم</a:t>
            </a:r>
            <a:endParaRPr lang="ar-SA" sz="2000" dirty="0">
              <a:solidFill>
                <a:schemeClr val="bg1"/>
              </a:solidFill>
              <a:latin typeface="SST Arabic" panose="020B0504030504020204" pitchFamily="34" charset="-78"/>
              <a:ea typeface="HRDF medium Medium" panose="02000600020000020004" pitchFamily="2" charset="-78"/>
              <a:cs typeface="SST Arabic" panose="020B0504030504020204" pitchFamily="34" charset="-78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DF026874-6F9E-D064-E536-A4C932200585}"/>
              </a:ext>
            </a:extLst>
          </p:cNvPr>
          <p:cNvSpPr txBox="1"/>
          <p:nvPr/>
        </p:nvSpPr>
        <p:spPr>
          <a:xfrm>
            <a:off x="8062853" y="2236376"/>
            <a:ext cx="3210499" cy="286757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dirty="0">
                <a:solidFill>
                  <a:schemeClr val="bg1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  <a:t>المعيار</a:t>
            </a: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B25BCB88-80C7-8B86-A4E2-9E9D39686E0B}"/>
              </a:ext>
            </a:extLst>
          </p:cNvPr>
          <p:cNvSpPr/>
          <p:nvPr/>
        </p:nvSpPr>
        <p:spPr>
          <a:xfrm>
            <a:off x="782302" y="2172924"/>
            <a:ext cx="5753137" cy="444441"/>
          </a:xfrm>
          <a:prstGeom prst="roundRect">
            <a:avLst/>
          </a:prstGeom>
          <a:solidFill>
            <a:srgbClr val="D983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bject 6">
            <a:extLst>
              <a:ext uri="{FF2B5EF4-FFF2-40B4-BE49-F238E27FC236}">
                <a16:creationId xmlns:a16="http://schemas.microsoft.com/office/drawing/2014/main" id="{84BBD03E-6351-BAD7-5824-BDFB712FF282}"/>
              </a:ext>
            </a:extLst>
          </p:cNvPr>
          <p:cNvSpPr txBox="1"/>
          <p:nvPr/>
        </p:nvSpPr>
        <p:spPr>
          <a:xfrm>
            <a:off x="3188593" y="2236376"/>
            <a:ext cx="3210499" cy="286757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dirty="0">
                <a:solidFill>
                  <a:schemeClr val="bg1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الملاحظات / أمثلة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FBB94DD-9D43-3AFB-0C3A-8C5BF5F9B2AB}"/>
              </a:ext>
            </a:extLst>
          </p:cNvPr>
          <p:cNvGrpSpPr/>
          <p:nvPr/>
        </p:nvGrpSpPr>
        <p:grpSpPr>
          <a:xfrm>
            <a:off x="783722" y="2636556"/>
            <a:ext cx="10625977" cy="419598"/>
            <a:chOff x="783722" y="2533428"/>
            <a:chExt cx="10625977" cy="419598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0AF332A6-B546-B97E-2AA7-C7B2ED21B826}"/>
                </a:ext>
              </a:extLst>
            </p:cNvPr>
            <p:cNvSpPr/>
            <p:nvPr/>
          </p:nvSpPr>
          <p:spPr>
            <a:xfrm>
              <a:off x="6564452" y="2533428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64145C53-5CB4-D0F8-EFB8-15E09C735565}"/>
                </a:ext>
              </a:extLst>
            </p:cNvPr>
            <p:cNvSpPr/>
            <p:nvPr/>
          </p:nvSpPr>
          <p:spPr>
            <a:xfrm>
              <a:off x="8458755" y="2533429"/>
              <a:ext cx="2950944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9D88CEE-78D3-F914-984C-10506571376A}"/>
                </a:ext>
              </a:extLst>
            </p:cNvPr>
            <p:cNvSpPr txBox="1"/>
            <p:nvPr/>
          </p:nvSpPr>
          <p:spPr>
            <a:xfrm>
              <a:off x="6738818" y="2630626"/>
              <a:ext cx="1517650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defTabSz="773128">
                <a:defRPr/>
              </a:pP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1 2 3 4 5</a:t>
              </a:r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579E66EC-EF0D-0655-C327-C699C7DD7923}"/>
                </a:ext>
              </a:extLst>
            </p:cNvPr>
            <p:cNvSpPr txBox="1"/>
            <p:nvPr/>
          </p:nvSpPr>
          <p:spPr>
            <a:xfrm>
              <a:off x="8547086" y="2625505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وضوح هدف الاجتماع</a:t>
              </a:r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66D2DC9A-260F-3CB7-1E46-1E20574815BB}"/>
                </a:ext>
              </a:extLst>
            </p:cNvPr>
            <p:cNvSpPr/>
            <p:nvPr/>
          </p:nvSpPr>
          <p:spPr>
            <a:xfrm>
              <a:off x="783722" y="2533429"/>
              <a:ext cx="5751717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bject 6">
              <a:extLst>
                <a:ext uri="{FF2B5EF4-FFF2-40B4-BE49-F238E27FC236}">
                  <a16:creationId xmlns:a16="http://schemas.microsoft.com/office/drawing/2014/main" id="{D676A18B-9E43-A68A-5D1A-F110A070878C}"/>
                </a:ext>
              </a:extLst>
            </p:cNvPr>
            <p:cNvSpPr txBox="1"/>
            <p:nvPr/>
          </p:nvSpPr>
          <p:spPr>
            <a:xfrm>
              <a:off x="1196895" y="2625505"/>
              <a:ext cx="5193731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هل كان الاجتماع يركز على هدف واضح ومحدد؟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CBC4994-5843-5BA1-6C7C-F08EF5369227}"/>
              </a:ext>
            </a:extLst>
          </p:cNvPr>
          <p:cNvGrpSpPr/>
          <p:nvPr/>
        </p:nvGrpSpPr>
        <p:grpSpPr>
          <a:xfrm>
            <a:off x="783722" y="3091433"/>
            <a:ext cx="10625977" cy="419598"/>
            <a:chOff x="783722" y="2978025"/>
            <a:chExt cx="10625977" cy="419598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E4BAE117-9296-97B4-22FD-C7C627F6B8BF}"/>
                </a:ext>
              </a:extLst>
            </p:cNvPr>
            <p:cNvSpPr/>
            <p:nvPr/>
          </p:nvSpPr>
          <p:spPr>
            <a:xfrm>
              <a:off x="6564452" y="2978025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412111CB-87F1-19BF-08D1-80CE18E54540}"/>
                </a:ext>
              </a:extLst>
            </p:cNvPr>
            <p:cNvSpPr/>
            <p:nvPr/>
          </p:nvSpPr>
          <p:spPr>
            <a:xfrm>
              <a:off x="8458755" y="2978026"/>
              <a:ext cx="2950944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969DF22C-07EA-7618-4344-D267DE15FB9D}"/>
                </a:ext>
              </a:extLst>
            </p:cNvPr>
            <p:cNvSpPr txBox="1"/>
            <p:nvPr/>
          </p:nvSpPr>
          <p:spPr>
            <a:xfrm>
              <a:off x="6568426" y="3075223"/>
              <a:ext cx="1862667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buNone/>
              </a:pP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cs typeface="SST Arabic" panose="020B0504030504020204" pitchFamily="34" charset="-78"/>
                </a:rPr>
                <a:t>1 2 3 4 5</a:t>
              </a:r>
            </a:p>
          </p:txBody>
        </p:sp>
        <p:sp>
          <p:nvSpPr>
            <p:cNvPr id="23" name="object 6">
              <a:extLst>
                <a:ext uri="{FF2B5EF4-FFF2-40B4-BE49-F238E27FC236}">
                  <a16:creationId xmlns:a16="http://schemas.microsoft.com/office/drawing/2014/main" id="{8204C181-CCB3-391D-A478-D2126C7D5CCD}"/>
                </a:ext>
              </a:extLst>
            </p:cNvPr>
            <p:cNvSpPr txBox="1"/>
            <p:nvPr/>
          </p:nvSpPr>
          <p:spPr>
            <a:xfrm>
              <a:off x="8547086" y="3070102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تركيز النقاش على الأولويات</a:t>
              </a:r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961F7BF3-FD5F-4B70-47B3-9E2065FC6C08}"/>
                </a:ext>
              </a:extLst>
            </p:cNvPr>
            <p:cNvSpPr/>
            <p:nvPr/>
          </p:nvSpPr>
          <p:spPr>
            <a:xfrm>
              <a:off x="783722" y="2978026"/>
              <a:ext cx="5751717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bject 6">
              <a:extLst>
                <a:ext uri="{FF2B5EF4-FFF2-40B4-BE49-F238E27FC236}">
                  <a16:creationId xmlns:a16="http://schemas.microsoft.com/office/drawing/2014/main" id="{3513DDE1-502C-0DE9-5791-74998D9F6234}"/>
                </a:ext>
              </a:extLst>
            </p:cNvPr>
            <p:cNvSpPr txBox="1"/>
            <p:nvPr/>
          </p:nvSpPr>
          <p:spPr>
            <a:xfrm>
              <a:off x="1080055" y="3070102"/>
              <a:ext cx="5310571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هل النقاش بقي على الموضوع الأساسي أم خرج عن المسار؟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9C1B9E1F-D6AF-A19C-0090-F1B56A6E0852}"/>
              </a:ext>
            </a:extLst>
          </p:cNvPr>
          <p:cNvGrpSpPr/>
          <p:nvPr/>
        </p:nvGrpSpPr>
        <p:grpSpPr>
          <a:xfrm>
            <a:off x="783722" y="3546310"/>
            <a:ext cx="10625977" cy="419598"/>
            <a:chOff x="783722" y="2978025"/>
            <a:chExt cx="10625977" cy="419598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A63733BE-974D-4F67-BE63-103081DC002B}"/>
                </a:ext>
              </a:extLst>
            </p:cNvPr>
            <p:cNvSpPr/>
            <p:nvPr/>
          </p:nvSpPr>
          <p:spPr>
            <a:xfrm>
              <a:off x="6564452" y="2978025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F0350864-8D88-17DF-6AF0-1B65EA956B9D}"/>
                </a:ext>
              </a:extLst>
            </p:cNvPr>
            <p:cNvSpPr/>
            <p:nvPr/>
          </p:nvSpPr>
          <p:spPr>
            <a:xfrm>
              <a:off x="8458755" y="2978026"/>
              <a:ext cx="2950944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bject 6">
              <a:extLst>
                <a:ext uri="{FF2B5EF4-FFF2-40B4-BE49-F238E27FC236}">
                  <a16:creationId xmlns:a16="http://schemas.microsoft.com/office/drawing/2014/main" id="{40FDF644-C149-5F20-0BAC-48504906A023}"/>
                </a:ext>
              </a:extLst>
            </p:cNvPr>
            <p:cNvSpPr txBox="1"/>
            <p:nvPr/>
          </p:nvSpPr>
          <p:spPr>
            <a:xfrm>
              <a:off x="6568426" y="3075223"/>
              <a:ext cx="1862667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buNone/>
              </a:pP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cs typeface="SST Arabic" panose="020B0504030504020204" pitchFamily="34" charset="-78"/>
                </a:rPr>
                <a:t>1 2 3 4 5</a:t>
              </a:r>
            </a:p>
          </p:txBody>
        </p:sp>
        <p:sp>
          <p:nvSpPr>
            <p:cNvPr id="101" name="object 6">
              <a:extLst>
                <a:ext uri="{FF2B5EF4-FFF2-40B4-BE49-F238E27FC236}">
                  <a16:creationId xmlns:a16="http://schemas.microsoft.com/office/drawing/2014/main" id="{60F41C36-7E07-8240-ECB7-BCBC46D709E9}"/>
                </a:ext>
              </a:extLst>
            </p:cNvPr>
            <p:cNvSpPr txBox="1"/>
            <p:nvPr/>
          </p:nvSpPr>
          <p:spPr>
            <a:xfrm>
              <a:off x="8547086" y="3070102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إدارة الوقت</a:t>
              </a:r>
            </a:p>
          </p:txBody>
        </p: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7451FEAF-A4F3-E19F-35C2-2E65723D5618}"/>
                </a:ext>
              </a:extLst>
            </p:cNvPr>
            <p:cNvSpPr/>
            <p:nvPr/>
          </p:nvSpPr>
          <p:spPr>
            <a:xfrm>
              <a:off x="783722" y="2978026"/>
              <a:ext cx="5751717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bject 6">
              <a:extLst>
                <a:ext uri="{FF2B5EF4-FFF2-40B4-BE49-F238E27FC236}">
                  <a16:creationId xmlns:a16="http://schemas.microsoft.com/office/drawing/2014/main" id="{2F01D15C-E04B-68BE-0E3D-0770D82C1418}"/>
                </a:ext>
              </a:extLst>
            </p:cNvPr>
            <p:cNvSpPr txBox="1"/>
            <p:nvPr/>
          </p:nvSpPr>
          <p:spPr>
            <a:xfrm>
              <a:off x="1080055" y="3070102"/>
              <a:ext cx="5310571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هل تم استخدام الوقت بكفاءة أم استغرق الاجتماع وقتاً أطول من اللازم؟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8FC3235-20C8-07A6-88C8-2770759F0F30}"/>
              </a:ext>
            </a:extLst>
          </p:cNvPr>
          <p:cNvGrpSpPr/>
          <p:nvPr/>
        </p:nvGrpSpPr>
        <p:grpSpPr>
          <a:xfrm>
            <a:off x="783722" y="4001187"/>
            <a:ext cx="10625977" cy="419598"/>
            <a:chOff x="783722" y="2978025"/>
            <a:chExt cx="10625977" cy="419598"/>
          </a:xfrm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B56D5235-4448-569B-A9F5-47515199CE03}"/>
                </a:ext>
              </a:extLst>
            </p:cNvPr>
            <p:cNvSpPr/>
            <p:nvPr/>
          </p:nvSpPr>
          <p:spPr>
            <a:xfrm>
              <a:off x="6564452" y="2978025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6160C42C-3199-9CB9-A6C3-B80786440B24}"/>
                </a:ext>
              </a:extLst>
            </p:cNvPr>
            <p:cNvSpPr/>
            <p:nvPr/>
          </p:nvSpPr>
          <p:spPr>
            <a:xfrm>
              <a:off x="8458755" y="2978026"/>
              <a:ext cx="2950944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bject 6">
              <a:extLst>
                <a:ext uri="{FF2B5EF4-FFF2-40B4-BE49-F238E27FC236}">
                  <a16:creationId xmlns:a16="http://schemas.microsoft.com/office/drawing/2014/main" id="{3C33A640-F1DD-90D1-BE59-2A27F97CEC71}"/>
                </a:ext>
              </a:extLst>
            </p:cNvPr>
            <p:cNvSpPr txBox="1"/>
            <p:nvPr/>
          </p:nvSpPr>
          <p:spPr>
            <a:xfrm>
              <a:off x="6568426" y="3075223"/>
              <a:ext cx="1862667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buNone/>
              </a:pP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cs typeface="SST Arabic" panose="020B0504030504020204" pitchFamily="34" charset="-78"/>
                </a:rPr>
                <a:t>1 2 3 4 5</a:t>
              </a:r>
            </a:p>
          </p:txBody>
        </p:sp>
        <p:sp>
          <p:nvSpPr>
            <p:cNvPr id="108" name="object 6">
              <a:extLst>
                <a:ext uri="{FF2B5EF4-FFF2-40B4-BE49-F238E27FC236}">
                  <a16:creationId xmlns:a16="http://schemas.microsoft.com/office/drawing/2014/main" id="{8533186C-61F6-1CE8-63F0-5592FAD33F18}"/>
                </a:ext>
              </a:extLst>
            </p:cNvPr>
            <p:cNvSpPr txBox="1"/>
            <p:nvPr/>
          </p:nvSpPr>
          <p:spPr>
            <a:xfrm>
              <a:off x="8547086" y="3070102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وضوح القرارات المتخذة</a:t>
              </a:r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BDB32E60-526B-F3E6-F8D9-9710C89BE450}"/>
                </a:ext>
              </a:extLst>
            </p:cNvPr>
            <p:cNvSpPr/>
            <p:nvPr/>
          </p:nvSpPr>
          <p:spPr>
            <a:xfrm>
              <a:off x="783722" y="2978026"/>
              <a:ext cx="5751717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bject 6">
              <a:extLst>
                <a:ext uri="{FF2B5EF4-FFF2-40B4-BE49-F238E27FC236}">
                  <a16:creationId xmlns:a16="http://schemas.microsoft.com/office/drawing/2014/main" id="{DBAD0F62-01AA-CFAB-409A-C0A582B1E149}"/>
                </a:ext>
              </a:extLst>
            </p:cNvPr>
            <p:cNvSpPr txBox="1"/>
            <p:nvPr/>
          </p:nvSpPr>
          <p:spPr>
            <a:xfrm>
              <a:off x="1080055" y="3070102"/>
              <a:ext cx="5310571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هل خرج الاجتماع بقرارات واضحة يمكن تنفيذها؟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78E3B465-6DE8-7308-6FC6-CC440C6345D5}"/>
              </a:ext>
            </a:extLst>
          </p:cNvPr>
          <p:cNvGrpSpPr/>
          <p:nvPr/>
        </p:nvGrpSpPr>
        <p:grpSpPr>
          <a:xfrm>
            <a:off x="783722" y="4456064"/>
            <a:ext cx="10625977" cy="419598"/>
            <a:chOff x="783722" y="2978025"/>
            <a:chExt cx="10625977" cy="419598"/>
          </a:xfrm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9C17186B-0F76-A77D-C174-EA6C3BD445A6}"/>
                </a:ext>
              </a:extLst>
            </p:cNvPr>
            <p:cNvSpPr/>
            <p:nvPr/>
          </p:nvSpPr>
          <p:spPr>
            <a:xfrm>
              <a:off x="6564452" y="2978025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0239741E-C476-AD21-6D58-9C8FF38FE8E0}"/>
                </a:ext>
              </a:extLst>
            </p:cNvPr>
            <p:cNvSpPr/>
            <p:nvPr/>
          </p:nvSpPr>
          <p:spPr>
            <a:xfrm>
              <a:off x="8458755" y="2978026"/>
              <a:ext cx="2950944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bject 6">
              <a:extLst>
                <a:ext uri="{FF2B5EF4-FFF2-40B4-BE49-F238E27FC236}">
                  <a16:creationId xmlns:a16="http://schemas.microsoft.com/office/drawing/2014/main" id="{478A9F03-6C65-4898-89B3-F381B73F45D4}"/>
                </a:ext>
              </a:extLst>
            </p:cNvPr>
            <p:cNvSpPr txBox="1"/>
            <p:nvPr/>
          </p:nvSpPr>
          <p:spPr>
            <a:xfrm>
              <a:off x="6568426" y="3075223"/>
              <a:ext cx="1862667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buNone/>
              </a:pP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cs typeface="SST Arabic" panose="020B0504030504020204" pitchFamily="34" charset="-78"/>
                </a:rPr>
                <a:t>1 2 3 4 5</a:t>
              </a:r>
            </a:p>
          </p:txBody>
        </p:sp>
        <p:sp>
          <p:nvSpPr>
            <p:cNvPr id="115" name="object 6">
              <a:extLst>
                <a:ext uri="{FF2B5EF4-FFF2-40B4-BE49-F238E27FC236}">
                  <a16:creationId xmlns:a16="http://schemas.microsoft.com/office/drawing/2014/main" id="{CF20C835-4045-3090-77B6-E3E94D4B3878}"/>
                </a:ext>
              </a:extLst>
            </p:cNvPr>
            <p:cNvSpPr txBox="1"/>
            <p:nvPr/>
          </p:nvSpPr>
          <p:spPr>
            <a:xfrm>
              <a:off x="8547086" y="3070102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مشاركة الأشخاص المناسبين</a:t>
              </a:r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4CB77AB1-06FD-2FED-E744-78AD712B43DE}"/>
                </a:ext>
              </a:extLst>
            </p:cNvPr>
            <p:cNvSpPr/>
            <p:nvPr/>
          </p:nvSpPr>
          <p:spPr>
            <a:xfrm>
              <a:off x="783722" y="2978026"/>
              <a:ext cx="5751717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bject 6">
              <a:extLst>
                <a:ext uri="{FF2B5EF4-FFF2-40B4-BE49-F238E27FC236}">
                  <a16:creationId xmlns:a16="http://schemas.microsoft.com/office/drawing/2014/main" id="{5B2E8333-B374-5C00-B0A5-0EB3D5BDF35B}"/>
                </a:ext>
              </a:extLst>
            </p:cNvPr>
            <p:cNvSpPr txBox="1"/>
            <p:nvPr/>
          </p:nvSpPr>
          <p:spPr>
            <a:xfrm>
              <a:off x="1080055" y="3070102"/>
              <a:ext cx="5310571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هل تحدث الأشخاص المناسبون وقدموا المساهمات المهمة؟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ECD6AB4B-F069-FE8E-6456-EDB95E7DA651}"/>
              </a:ext>
            </a:extLst>
          </p:cNvPr>
          <p:cNvGrpSpPr/>
          <p:nvPr/>
        </p:nvGrpSpPr>
        <p:grpSpPr>
          <a:xfrm>
            <a:off x="783722" y="4910941"/>
            <a:ext cx="10625977" cy="419598"/>
            <a:chOff x="783722" y="2978025"/>
            <a:chExt cx="10625977" cy="419598"/>
          </a:xfrm>
        </p:grpSpPr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74C546F1-F6AA-1FB9-0727-AB075A969D18}"/>
                </a:ext>
              </a:extLst>
            </p:cNvPr>
            <p:cNvSpPr/>
            <p:nvPr/>
          </p:nvSpPr>
          <p:spPr>
            <a:xfrm>
              <a:off x="6564452" y="2978025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04D3172D-659D-6DC3-D3CE-26DD14659F24}"/>
                </a:ext>
              </a:extLst>
            </p:cNvPr>
            <p:cNvSpPr/>
            <p:nvPr/>
          </p:nvSpPr>
          <p:spPr>
            <a:xfrm>
              <a:off x="8458755" y="2978026"/>
              <a:ext cx="2950944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bject 6">
              <a:extLst>
                <a:ext uri="{FF2B5EF4-FFF2-40B4-BE49-F238E27FC236}">
                  <a16:creationId xmlns:a16="http://schemas.microsoft.com/office/drawing/2014/main" id="{EBDD2BBA-5EB8-009C-4EBB-618C9810594A}"/>
                </a:ext>
              </a:extLst>
            </p:cNvPr>
            <p:cNvSpPr txBox="1"/>
            <p:nvPr/>
          </p:nvSpPr>
          <p:spPr>
            <a:xfrm>
              <a:off x="6568426" y="3075223"/>
              <a:ext cx="1862667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buNone/>
              </a:pP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cs typeface="SST Arabic" panose="020B0504030504020204" pitchFamily="34" charset="-78"/>
                </a:rPr>
                <a:t>1 2 3 4 5</a:t>
              </a:r>
            </a:p>
          </p:txBody>
        </p:sp>
        <p:sp>
          <p:nvSpPr>
            <p:cNvPr id="122" name="object 6">
              <a:extLst>
                <a:ext uri="{FF2B5EF4-FFF2-40B4-BE49-F238E27FC236}">
                  <a16:creationId xmlns:a16="http://schemas.microsoft.com/office/drawing/2014/main" id="{62D7BBD2-D4AA-AD2C-5FF2-32781CB3CBF4}"/>
                </a:ext>
              </a:extLst>
            </p:cNvPr>
            <p:cNvSpPr txBox="1"/>
            <p:nvPr/>
          </p:nvSpPr>
          <p:spPr>
            <a:xfrm>
              <a:off x="8547086" y="3070102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تجنب النقاشات الجانبية</a:t>
              </a:r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694BB64F-7ACC-A802-09A6-DC6CF2F399AE}"/>
                </a:ext>
              </a:extLst>
            </p:cNvPr>
            <p:cNvSpPr/>
            <p:nvPr/>
          </p:nvSpPr>
          <p:spPr>
            <a:xfrm>
              <a:off x="783722" y="2978026"/>
              <a:ext cx="5751717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bject 6">
              <a:extLst>
                <a:ext uri="{FF2B5EF4-FFF2-40B4-BE49-F238E27FC236}">
                  <a16:creationId xmlns:a16="http://schemas.microsoft.com/office/drawing/2014/main" id="{073ED784-2670-517C-88F2-AEB6924309FA}"/>
                </a:ext>
              </a:extLst>
            </p:cNvPr>
            <p:cNvSpPr txBox="1"/>
            <p:nvPr/>
          </p:nvSpPr>
          <p:spPr>
            <a:xfrm>
              <a:off x="1080055" y="3070102"/>
              <a:ext cx="5310571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هل تم التحكم في التشتت والنقاشات غير المتعلقة بالموضوع؟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8B382EBE-62DC-B79E-1808-38AF8B665774}"/>
              </a:ext>
            </a:extLst>
          </p:cNvPr>
          <p:cNvGrpSpPr/>
          <p:nvPr/>
        </p:nvGrpSpPr>
        <p:grpSpPr>
          <a:xfrm>
            <a:off x="783722" y="5365815"/>
            <a:ext cx="10625977" cy="419598"/>
            <a:chOff x="783722" y="2978025"/>
            <a:chExt cx="10625977" cy="419598"/>
          </a:xfrm>
        </p:grpSpPr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E4028F97-881B-B850-1635-6F17F99648AE}"/>
                </a:ext>
              </a:extLst>
            </p:cNvPr>
            <p:cNvSpPr/>
            <p:nvPr/>
          </p:nvSpPr>
          <p:spPr>
            <a:xfrm>
              <a:off x="6564452" y="2978025"/>
              <a:ext cx="1870874" cy="419598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81640AA9-ABA1-EA7E-C70B-1C5C69F0B484}"/>
                </a:ext>
              </a:extLst>
            </p:cNvPr>
            <p:cNvSpPr/>
            <p:nvPr/>
          </p:nvSpPr>
          <p:spPr>
            <a:xfrm>
              <a:off x="8458755" y="2978026"/>
              <a:ext cx="2950944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bject 6">
              <a:extLst>
                <a:ext uri="{FF2B5EF4-FFF2-40B4-BE49-F238E27FC236}">
                  <a16:creationId xmlns:a16="http://schemas.microsoft.com/office/drawing/2014/main" id="{454D2096-162C-2756-8374-E9A8248AAE56}"/>
                </a:ext>
              </a:extLst>
            </p:cNvPr>
            <p:cNvSpPr txBox="1"/>
            <p:nvPr/>
          </p:nvSpPr>
          <p:spPr>
            <a:xfrm>
              <a:off x="6568426" y="3075223"/>
              <a:ext cx="1862667" cy="2252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buNone/>
              </a:pPr>
              <a:r>
                <a:rPr lang="en-US" sz="1400" dirty="0">
                  <a:solidFill>
                    <a:srgbClr val="0B4D86"/>
                  </a:solidFill>
                  <a:latin typeface="SST Arabic" panose="020B0504030504020204" pitchFamily="34" charset="-78"/>
                  <a:cs typeface="SST Arabic" panose="020B0504030504020204" pitchFamily="34" charset="-78"/>
                </a:rPr>
                <a:t>1 2 3 4 5</a:t>
              </a:r>
            </a:p>
          </p:txBody>
        </p:sp>
        <p:sp>
          <p:nvSpPr>
            <p:cNvPr id="129" name="object 6">
              <a:extLst>
                <a:ext uri="{FF2B5EF4-FFF2-40B4-BE49-F238E27FC236}">
                  <a16:creationId xmlns:a16="http://schemas.microsoft.com/office/drawing/2014/main" id="{2A0D4B59-F418-B444-A3EF-7F2CB8157AA9}"/>
                </a:ext>
              </a:extLst>
            </p:cNvPr>
            <p:cNvSpPr txBox="1"/>
            <p:nvPr/>
          </p:nvSpPr>
          <p:spPr>
            <a:xfrm>
              <a:off x="8547086" y="3070102"/>
              <a:ext cx="2717800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وضوح الخطوات التالية</a:t>
              </a:r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BB6D5ADD-3AD3-7712-84AA-9EDB558657B2}"/>
                </a:ext>
              </a:extLst>
            </p:cNvPr>
            <p:cNvSpPr/>
            <p:nvPr/>
          </p:nvSpPr>
          <p:spPr>
            <a:xfrm>
              <a:off x="783722" y="2978026"/>
              <a:ext cx="5751717" cy="419596"/>
            </a:xfrm>
            <a:prstGeom prst="roundRect">
              <a:avLst/>
            </a:prstGeom>
            <a:solidFill>
              <a:srgbClr val="0B4D8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bject 6">
              <a:extLst>
                <a:ext uri="{FF2B5EF4-FFF2-40B4-BE49-F238E27FC236}">
                  <a16:creationId xmlns:a16="http://schemas.microsoft.com/office/drawing/2014/main" id="{6C0F11EA-EED3-327A-6C16-238725185A3D}"/>
                </a:ext>
              </a:extLst>
            </p:cNvPr>
            <p:cNvSpPr txBox="1"/>
            <p:nvPr/>
          </p:nvSpPr>
          <p:spPr>
            <a:xfrm>
              <a:off x="1080055" y="3070102"/>
              <a:ext cx="5310571" cy="225202"/>
            </a:xfrm>
            <a:prstGeom prst="rect">
              <a:avLst/>
            </a:prstGeom>
          </p:spPr>
          <p:txBody>
            <a:bodyPr vert="horz" wrap="square" lIns="0" tIns="9664" rIns="0" bIns="0" rtlCol="0" anchor="ctr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r" defTabSz="773128" rtl="1">
                <a:defRPr/>
              </a:pPr>
              <a:r>
                <a:rPr lang="ar-EG" sz="1400" dirty="0">
                  <a:solidFill>
                    <a:srgbClr val="0B4D86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rPr>
                <a:t>هل تم تحديد ما يجب فعله بعد الاجتماع، ومن المسؤول عن كل خطوة؟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32225833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808A451A-311F-2D44-F98D-94B27FA53736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سنطبق ما تعلمناه على حالات واقعية.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ACED2135-B460-8D6A-3046-4625A34575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975D474-857D-7B8C-9795-47A5B0042B69}"/>
              </a:ext>
            </a:extLst>
          </p:cNvPr>
          <p:cNvSpPr/>
          <p:nvPr/>
        </p:nvSpPr>
        <p:spPr>
          <a:xfrm>
            <a:off x="1054981" y="2075759"/>
            <a:ext cx="10082038" cy="4077814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FA3113-D531-FB6E-8316-E8766E444605}"/>
              </a:ext>
            </a:extLst>
          </p:cNvPr>
          <p:cNvSpPr txBox="1"/>
          <p:nvPr/>
        </p:nvSpPr>
        <p:spPr>
          <a:xfrm>
            <a:off x="4478866" y="2331028"/>
            <a:ext cx="6175521" cy="3127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3000"/>
              </a:lnSpc>
            </a:pPr>
            <a:b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</a:b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لكل حالة </a:t>
            </a:r>
            <a:r>
              <a:rPr lang="ar-EG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أربع إجابات صحيحة جزئيًا</a:t>
            </a: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، لكن هناك </a:t>
            </a:r>
            <a:r>
              <a:rPr lang="ar-EG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إجابة واحدة هي الأفضل</a:t>
            </a: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.</a:t>
            </a:r>
            <a:b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</a:b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هدف اللعبة:</a:t>
            </a:r>
          </a:p>
          <a:p>
            <a:pPr algn="r" rtl="1">
              <a:lnSpc>
                <a:spcPts val="3000"/>
              </a:lnSpc>
            </a:pPr>
            <a:endParaRPr lang="ar-EG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3000"/>
              </a:lnSpc>
              <a:buFont typeface="Wingdings" panose="05000000000000000000" pitchFamily="2" charset="2"/>
              <a:buChar char="ü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تحليل المواقف واتخاذ القرار الصحيح</a:t>
            </a:r>
          </a:p>
          <a:p>
            <a:pPr marL="285750" indent="-285750" algn="r" rtl="1">
              <a:lnSpc>
                <a:spcPts val="3000"/>
              </a:lnSpc>
              <a:buFont typeface="Wingdings" panose="05000000000000000000" pitchFamily="2" charset="2"/>
              <a:buChar char="ü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مناقشة السبب وراء اختيار الإجابة الأفضل</a:t>
            </a:r>
          </a:p>
          <a:p>
            <a:pPr marL="285750" indent="-285750" algn="r" rtl="1">
              <a:lnSpc>
                <a:spcPts val="3000"/>
              </a:lnSpc>
              <a:buFont typeface="Wingdings" panose="05000000000000000000" pitchFamily="2" charset="2"/>
              <a:buChar char="ü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تعزيز التفاعل والمشاركة الجماعية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CFB2E82-4830-CB21-A9DA-F36CEFC6D5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37305" y="2891367"/>
            <a:ext cx="2771722" cy="2590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0010721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7763D-FC09-C96B-CE08-1B92B7658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F60F1CC-D073-5668-B384-FC9586ACCA7B}"/>
              </a:ext>
            </a:extLst>
          </p:cNvPr>
          <p:cNvSpPr/>
          <p:nvPr/>
        </p:nvSpPr>
        <p:spPr>
          <a:xfrm>
            <a:off x="670560" y="1808074"/>
            <a:ext cx="10850880" cy="1175758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>
            <a:solidFill>
              <a:srgbClr val="0D50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B7DC455E-B325-C6CE-67BA-1FDE39B2B5EC}"/>
              </a:ext>
            </a:extLst>
          </p:cNvPr>
          <p:cNvSpPr txBox="1"/>
          <p:nvPr/>
        </p:nvSpPr>
        <p:spPr>
          <a:xfrm>
            <a:off x="1296203" y="2025295"/>
            <a:ext cx="9599596" cy="697126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فريق قيادي يناقش قرارًا مهمًا.</a:t>
            </a:r>
            <a:b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</a:b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أحد المهندسين يذكر مخاطر محتملة، لكن باقي الفريق يتجاهل ملاحظته ويكمل النقاش بسرعة.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4624F3A-A21C-F58B-5377-EB3540D2D705}"/>
              </a:ext>
            </a:extLst>
          </p:cNvPr>
          <p:cNvSpPr/>
          <p:nvPr/>
        </p:nvSpPr>
        <p:spPr>
          <a:xfrm>
            <a:off x="88619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F29D536D-EECF-38BB-C7A0-39ADBF07311B}"/>
              </a:ext>
            </a:extLst>
          </p:cNvPr>
          <p:cNvSpPr/>
          <p:nvPr/>
        </p:nvSpPr>
        <p:spPr>
          <a:xfrm>
            <a:off x="8989002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يطلب تصويت الفريق فورًا.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FCA57CE-24F9-ED46-5F1B-224F1A72873B}"/>
              </a:ext>
            </a:extLst>
          </p:cNvPr>
          <p:cNvSpPr/>
          <p:nvPr/>
        </p:nvSpPr>
        <p:spPr>
          <a:xfrm>
            <a:off x="6123030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6">
            <a:extLst>
              <a:ext uri="{FF2B5EF4-FFF2-40B4-BE49-F238E27FC236}">
                <a16:creationId xmlns:a16="http://schemas.microsoft.com/office/drawing/2014/main" id="{CD3D6DE9-453B-C55F-622B-D816BC7A9144}"/>
              </a:ext>
            </a:extLst>
          </p:cNvPr>
          <p:cNvSpPr/>
          <p:nvPr/>
        </p:nvSpPr>
        <p:spPr>
          <a:xfrm>
            <a:off x="6250036" y="3247427"/>
            <a:ext cx="2432050" cy="1097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يتوقف ويطلب من الفريق سماع الرأي المختلف بالكامل.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9064DB4-436E-2AD0-C263-68B830FFDF74}"/>
              </a:ext>
            </a:extLst>
          </p:cNvPr>
          <p:cNvSpPr/>
          <p:nvPr/>
        </p:nvSpPr>
        <p:spPr>
          <a:xfrm>
            <a:off x="3384063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مستطيل 6">
            <a:extLst>
              <a:ext uri="{FF2B5EF4-FFF2-40B4-BE49-F238E27FC236}">
                <a16:creationId xmlns:a16="http://schemas.microsoft.com/office/drawing/2014/main" id="{B96B576E-246E-2DEF-5ADA-9028B643B695}"/>
              </a:ext>
            </a:extLst>
          </p:cNvPr>
          <p:cNvSpPr/>
          <p:nvPr/>
        </p:nvSpPr>
        <p:spPr>
          <a:xfrm>
            <a:off x="3511069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يسأل المهندس أن يرسل ملاحظاته لاحقًا عبر البريد.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978952A-01C0-07A5-5DE3-4D1D8B0D7548}"/>
              </a:ext>
            </a:extLst>
          </p:cNvPr>
          <p:cNvSpPr/>
          <p:nvPr/>
        </p:nvSpPr>
        <p:spPr>
          <a:xfrm>
            <a:off x="6450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مستطيل 6">
            <a:extLst>
              <a:ext uri="{FF2B5EF4-FFF2-40B4-BE49-F238E27FC236}">
                <a16:creationId xmlns:a16="http://schemas.microsoft.com/office/drawing/2014/main" id="{355BEF0F-1D86-79F1-AC61-D08DFBBEB32A}"/>
              </a:ext>
            </a:extLst>
          </p:cNvPr>
          <p:cNvSpPr/>
          <p:nvPr/>
        </p:nvSpPr>
        <p:spPr>
          <a:xfrm>
            <a:off x="772102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يكمل الاجتماع لأن الوقت ضيق.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12A913E-C22C-4E31-5B44-D0C4B3E3A2B2}"/>
              </a:ext>
            </a:extLst>
          </p:cNvPr>
          <p:cNvSpPr/>
          <p:nvPr/>
        </p:nvSpPr>
        <p:spPr>
          <a:xfrm>
            <a:off x="88619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مستطيل 6">
            <a:extLst>
              <a:ext uri="{FF2B5EF4-FFF2-40B4-BE49-F238E27FC236}">
                <a16:creationId xmlns:a16="http://schemas.microsoft.com/office/drawing/2014/main" id="{5D37BBD6-BE7A-D163-F17F-B60B6FD541AE}"/>
              </a:ext>
            </a:extLst>
          </p:cNvPr>
          <p:cNvSpPr/>
          <p:nvPr/>
        </p:nvSpPr>
        <p:spPr>
          <a:xfrm>
            <a:off x="89890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ea typeface="HRDF light Light" panose="02000600020000020004" pitchFamily="2" charset="-78"/>
                <a:cs typeface="SST Arabic Medium" panose="020B0604030504020204" pitchFamily="34" charset="-78"/>
              </a:rPr>
              <a:t>D</a:t>
            </a:r>
            <a:endParaRPr lang="en-US" dirty="0">
              <a:solidFill>
                <a:schemeClr val="bg1"/>
              </a:solidFill>
              <a:latin typeface="SST Arabic Medium" panose="020B0604030504020204" pitchFamily="34" charset="-78"/>
              <a:ea typeface="HRDF light Light" panose="02000600020000020004" pitchFamily="2" charset="-78"/>
              <a:cs typeface="SST Arabic Medium" panose="020B0604030504020204" pitchFamily="34" charset="-78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DD23BEB-CF11-5D26-4E12-2BAAC1BD9CF7}"/>
              </a:ext>
            </a:extLst>
          </p:cNvPr>
          <p:cNvSpPr/>
          <p:nvPr/>
        </p:nvSpPr>
        <p:spPr>
          <a:xfrm>
            <a:off x="6123030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مستطيل 6">
            <a:extLst>
              <a:ext uri="{FF2B5EF4-FFF2-40B4-BE49-F238E27FC236}">
                <a16:creationId xmlns:a16="http://schemas.microsoft.com/office/drawing/2014/main" id="{72418EDF-9754-A0B0-0DDE-FA64A56942F0}"/>
              </a:ext>
            </a:extLst>
          </p:cNvPr>
          <p:cNvSpPr/>
          <p:nvPr/>
        </p:nvSpPr>
        <p:spPr>
          <a:xfrm>
            <a:off x="6250036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C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9548499-A316-DF35-EFCF-0D54B3C4C701}"/>
              </a:ext>
            </a:extLst>
          </p:cNvPr>
          <p:cNvSpPr/>
          <p:nvPr/>
        </p:nvSpPr>
        <p:spPr>
          <a:xfrm>
            <a:off x="3384063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مستطيل 6">
            <a:extLst>
              <a:ext uri="{FF2B5EF4-FFF2-40B4-BE49-F238E27FC236}">
                <a16:creationId xmlns:a16="http://schemas.microsoft.com/office/drawing/2014/main" id="{89FB8587-F88D-957C-6138-D9AF5D239519}"/>
              </a:ext>
            </a:extLst>
          </p:cNvPr>
          <p:cNvSpPr/>
          <p:nvPr/>
        </p:nvSpPr>
        <p:spPr>
          <a:xfrm>
            <a:off x="3511069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B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A64612D-2970-FA33-9879-894B0A23CE9F}"/>
              </a:ext>
            </a:extLst>
          </p:cNvPr>
          <p:cNvSpPr/>
          <p:nvPr/>
        </p:nvSpPr>
        <p:spPr>
          <a:xfrm>
            <a:off x="6450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مستطيل 6">
            <a:extLst>
              <a:ext uri="{FF2B5EF4-FFF2-40B4-BE49-F238E27FC236}">
                <a16:creationId xmlns:a16="http://schemas.microsoft.com/office/drawing/2014/main" id="{BE85828F-5F63-E078-069B-62A1B24B98A6}"/>
              </a:ext>
            </a:extLst>
          </p:cNvPr>
          <p:cNvSpPr/>
          <p:nvPr/>
        </p:nvSpPr>
        <p:spPr>
          <a:xfrm>
            <a:off x="7721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2328395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42B9A-19DF-02B0-85E8-4BD401407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430A73C-C101-766D-47F6-484F336FAFD5}"/>
              </a:ext>
            </a:extLst>
          </p:cNvPr>
          <p:cNvSpPr/>
          <p:nvPr/>
        </p:nvSpPr>
        <p:spPr>
          <a:xfrm>
            <a:off x="670560" y="1808074"/>
            <a:ext cx="10850880" cy="1175758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>
            <a:solidFill>
              <a:srgbClr val="0D50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83F1158D-2CB9-EE80-ABD8-8A9F6389E94E}"/>
              </a:ext>
            </a:extLst>
          </p:cNvPr>
          <p:cNvSpPr txBox="1"/>
          <p:nvPr/>
        </p:nvSpPr>
        <p:spPr>
          <a:xfrm>
            <a:off x="1017071" y="2025295"/>
            <a:ext cx="10157860" cy="697126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فريق جديد يعمل على مشروع مهم</a:t>
            </a:r>
            <a:r>
              <a:rPr lang="en-US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 ,</a:t>
            </a: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بعد أسبوعين بدأت تظهر خلافات حادة حول طريقة العمل.</a:t>
            </a:r>
          </a:p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ماذا يعني ذلك غالبًا؟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A78F013-6FF6-8FB4-B044-98F188096889}"/>
              </a:ext>
            </a:extLst>
          </p:cNvPr>
          <p:cNvSpPr/>
          <p:nvPr/>
        </p:nvSpPr>
        <p:spPr>
          <a:xfrm>
            <a:off x="88619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CF81F163-B71F-9117-3ED8-10EF2D070625}"/>
              </a:ext>
            </a:extLst>
          </p:cNvPr>
          <p:cNvSpPr/>
          <p:nvPr/>
        </p:nvSpPr>
        <p:spPr>
          <a:xfrm>
            <a:off x="9201727" y="3417602"/>
            <a:ext cx="2006600" cy="757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المشروع غير واضح.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14E7FD-61D7-40E1-57ED-12F2FBE16768}"/>
              </a:ext>
            </a:extLst>
          </p:cNvPr>
          <p:cNvSpPr/>
          <p:nvPr/>
        </p:nvSpPr>
        <p:spPr>
          <a:xfrm>
            <a:off x="6123030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6">
            <a:extLst>
              <a:ext uri="{FF2B5EF4-FFF2-40B4-BE49-F238E27FC236}">
                <a16:creationId xmlns:a16="http://schemas.microsoft.com/office/drawing/2014/main" id="{0BBCFA1A-0843-F6EB-D37E-EF925164B668}"/>
              </a:ext>
            </a:extLst>
          </p:cNvPr>
          <p:cNvSpPr/>
          <p:nvPr/>
        </p:nvSpPr>
        <p:spPr>
          <a:xfrm>
            <a:off x="6250036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القائد يجب أن يوقف النقاش.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706DE92-F3FD-7C41-96E2-E11B104E16FE}"/>
              </a:ext>
            </a:extLst>
          </p:cNvPr>
          <p:cNvSpPr/>
          <p:nvPr/>
        </p:nvSpPr>
        <p:spPr>
          <a:xfrm>
            <a:off x="3384063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مستطيل 6">
            <a:extLst>
              <a:ext uri="{FF2B5EF4-FFF2-40B4-BE49-F238E27FC236}">
                <a16:creationId xmlns:a16="http://schemas.microsoft.com/office/drawing/2014/main" id="{8C0ADD21-A85A-A644-0EBC-0297354C7460}"/>
              </a:ext>
            </a:extLst>
          </p:cNvPr>
          <p:cNvSpPr/>
          <p:nvPr/>
        </p:nvSpPr>
        <p:spPr>
          <a:xfrm>
            <a:off x="3449628" y="3417602"/>
            <a:ext cx="2554932" cy="757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الفريق يمر بمرحلة طبيعية من تطور الفرق.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C4876CE-6B46-4B4F-C1F9-8298786A0FB4}"/>
              </a:ext>
            </a:extLst>
          </p:cNvPr>
          <p:cNvSpPr/>
          <p:nvPr/>
        </p:nvSpPr>
        <p:spPr>
          <a:xfrm>
            <a:off x="6450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مستطيل 6">
            <a:extLst>
              <a:ext uri="{FF2B5EF4-FFF2-40B4-BE49-F238E27FC236}">
                <a16:creationId xmlns:a16="http://schemas.microsoft.com/office/drawing/2014/main" id="{9A3E0FEE-C53F-9896-CA58-DD80F4EBAED3}"/>
              </a:ext>
            </a:extLst>
          </p:cNvPr>
          <p:cNvSpPr/>
          <p:nvPr/>
        </p:nvSpPr>
        <p:spPr>
          <a:xfrm>
            <a:off x="772102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فريق غير مناسب ويجب تغييره.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E430EFB-256A-D0C6-F93C-CE092E4ADF13}"/>
              </a:ext>
            </a:extLst>
          </p:cNvPr>
          <p:cNvSpPr/>
          <p:nvPr/>
        </p:nvSpPr>
        <p:spPr>
          <a:xfrm>
            <a:off x="88619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مستطيل 6">
            <a:extLst>
              <a:ext uri="{FF2B5EF4-FFF2-40B4-BE49-F238E27FC236}">
                <a16:creationId xmlns:a16="http://schemas.microsoft.com/office/drawing/2014/main" id="{06656B7C-6555-F9C7-D70A-DCA1F6DC7C23}"/>
              </a:ext>
            </a:extLst>
          </p:cNvPr>
          <p:cNvSpPr/>
          <p:nvPr/>
        </p:nvSpPr>
        <p:spPr>
          <a:xfrm>
            <a:off x="89890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ea typeface="HRDF light Light" panose="02000600020000020004" pitchFamily="2" charset="-78"/>
                <a:cs typeface="SST Arabic Medium" panose="020B0604030504020204" pitchFamily="34" charset="-78"/>
              </a:rPr>
              <a:t>D</a:t>
            </a:r>
            <a:endParaRPr lang="en-US" dirty="0">
              <a:solidFill>
                <a:schemeClr val="bg1"/>
              </a:solidFill>
              <a:latin typeface="SST Arabic Medium" panose="020B0604030504020204" pitchFamily="34" charset="-78"/>
              <a:ea typeface="HRDF light Light" panose="02000600020000020004" pitchFamily="2" charset="-78"/>
              <a:cs typeface="SST Arabic Medium" panose="020B0604030504020204" pitchFamily="34" charset="-78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1137F39-8D20-6382-8B5C-C2AFF6D48D4D}"/>
              </a:ext>
            </a:extLst>
          </p:cNvPr>
          <p:cNvSpPr/>
          <p:nvPr/>
        </p:nvSpPr>
        <p:spPr>
          <a:xfrm>
            <a:off x="6123030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مستطيل 6">
            <a:extLst>
              <a:ext uri="{FF2B5EF4-FFF2-40B4-BE49-F238E27FC236}">
                <a16:creationId xmlns:a16="http://schemas.microsoft.com/office/drawing/2014/main" id="{0E283FCA-1E82-9EE8-3A24-EBC889609F2C}"/>
              </a:ext>
            </a:extLst>
          </p:cNvPr>
          <p:cNvSpPr/>
          <p:nvPr/>
        </p:nvSpPr>
        <p:spPr>
          <a:xfrm>
            <a:off x="6250036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C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7738C77-D285-EA45-1D79-97E8BD9FDE04}"/>
              </a:ext>
            </a:extLst>
          </p:cNvPr>
          <p:cNvSpPr/>
          <p:nvPr/>
        </p:nvSpPr>
        <p:spPr>
          <a:xfrm>
            <a:off x="3384063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مستطيل 6">
            <a:extLst>
              <a:ext uri="{FF2B5EF4-FFF2-40B4-BE49-F238E27FC236}">
                <a16:creationId xmlns:a16="http://schemas.microsoft.com/office/drawing/2014/main" id="{92090C2A-494C-04C2-F22E-C90B1B87C739}"/>
              </a:ext>
            </a:extLst>
          </p:cNvPr>
          <p:cNvSpPr/>
          <p:nvPr/>
        </p:nvSpPr>
        <p:spPr>
          <a:xfrm>
            <a:off x="3511069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B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85638F3-8B68-7828-ED92-24FC2AF892CC}"/>
              </a:ext>
            </a:extLst>
          </p:cNvPr>
          <p:cNvSpPr/>
          <p:nvPr/>
        </p:nvSpPr>
        <p:spPr>
          <a:xfrm>
            <a:off x="6450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مستطيل 6">
            <a:extLst>
              <a:ext uri="{FF2B5EF4-FFF2-40B4-BE49-F238E27FC236}">
                <a16:creationId xmlns:a16="http://schemas.microsoft.com/office/drawing/2014/main" id="{FA16E637-BF31-5095-BBCC-565F2D067073}"/>
              </a:ext>
            </a:extLst>
          </p:cNvPr>
          <p:cNvSpPr/>
          <p:nvPr/>
        </p:nvSpPr>
        <p:spPr>
          <a:xfrm>
            <a:off x="7721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2110180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DADE8-E33F-2334-5D0A-E0741EE26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1F45DD3-AD4B-BFDC-7FC9-3A80D0C76E30}"/>
              </a:ext>
            </a:extLst>
          </p:cNvPr>
          <p:cNvSpPr/>
          <p:nvPr/>
        </p:nvSpPr>
        <p:spPr>
          <a:xfrm>
            <a:off x="670560" y="1808074"/>
            <a:ext cx="10850880" cy="1175758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>
            <a:solidFill>
              <a:srgbClr val="0D50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8F82B6DB-CE15-741B-EFE3-3341F4C5ADA6}"/>
              </a:ext>
            </a:extLst>
          </p:cNvPr>
          <p:cNvSpPr txBox="1"/>
          <p:nvPr/>
        </p:nvSpPr>
        <p:spPr>
          <a:xfrm>
            <a:off x="1017071" y="2025295"/>
            <a:ext cx="10157860" cy="697126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فريق قيادي لديه خبرات عالية، لكن الاجتماعات غير فعالة والقرارات بطيئة.</a:t>
            </a:r>
          </a:p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ما المشكلة الأكثر احتمالاً؟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A75460F-B481-819A-55F5-C810556FD166}"/>
              </a:ext>
            </a:extLst>
          </p:cNvPr>
          <p:cNvSpPr/>
          <p:nvPr/>
        </p:nvSpPr>
        <p:spPr>
          <a:xfrm>
            <a:off x="88619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CAFA060-4746-1989-B8F2-ABEDFD07970D}"/>
              </a:ext>
            </a:extLst>
          </p:cNvPr>
          <p:cNvSpPr/>
          <p:nvPr/>
        </p:nvSpPr>
        <p:spPr>
          <a:xfrm>
            <a:off x="9201727" y="3420551"/>
            <a:ext cx="200660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ضعف مهارات الأفراد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A97466A-8740-84A1-2E0B-AAE9C3F3A326}"/>
              </a:ext>
            </a:extLst>
          </p:cNvPr>
          <p:cNvSpPr/>
          <p:nvPr/>
        </p:nvSpPr>
        <p:spPr>
          <a:xfrm>
            <a:off x="6123030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ستطيل 6">
            <a:extLst>
              <a:ext uri="{FF2B5EF4-FFF2-40B4-BE49-F238E27FC236}">
                <a16:creationId xmlns:a16="http://schemas.microsoft.com/office/drawing/2014/main" id="{32AD8273-F5DB-C9B9-EF38-554A6DDA544A}"/>
              </a:ext>
            </a:extLst>
          </p:cNvPr>
          <p:cNvSpPr/>
          <p:nvPr/>
        </p:nvSpPr>
        <p:spPr>
          <a:xfrm>
            <a:off x="6250036" y="3590726"/>
            <a:ext cx="2432050" cy="411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عدم وجود حوافز مالية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A398A60-579D-CE53-DB82-E3F235FB4559}"/>
              </a:ext>
            </a:extLst>
          </p:cNvPr>
          <p:cNvSpPr/>
          <p:nvPr/>
        </p:nvSpPr>
        <p:spPr>
          <a:xfrm>
            <a:off x="3384063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مستطيل 6">
            <a:extLst>
              <a:ext uri="{FF2B5EF4-FFF2-40B4-BE49-F238E27FC236}">
                <a16:creationId xmlns:a16="http://schemas.microsoft.com/office/drawing/2014/main" id="{84038995-3156-9DA7-5692-F875796A25A1}"/>
              </a:ext>
            </a:extLst>
          </p:cNvPr>
          <p:cNvSpPr/>
          <p:nvPr/>
        </p:nvSpPr>
        <p:spPr>
          <a:xfrm>
            <a:off x="3511069" y="3590726"/>
            <a:ext cx="2432050" cy="411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ضعف تصميم الفريق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FA7445C-A470-98AB-73DF-009D5AA17EFD}"/>
              </a:ext>
            </a:extLst>
          </p:cNvPr>
          <p:cNvSpPr/>
          <p:nvPr/>
        </p:nvSpPr>
        <p:spPr>
          <a:xfrm>
            <a:off x="6450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مستطيل 6">
            <a:extLst>
              <a:ext uri="{FF2B5EF4-FFF2-40B4-BE49-F238E27FC236}">
                <a16:creationId xmlns:a16="http://schemas.microsoft.com/office/drawing/2014/main" id="{35AEAE01-A936-4264-6FE2-E30AE3C61021}"/>
              </a:ext>
            </a:extLst>
          </p:cNvPr>
          <p:cNvSpPr/>
          <p:nvPr/>
        </p:nvSpPr>
        <p:spPr>
          <a:xfrm>
            <a:off x="772102" y="3590726"/>
            <a:ext cx="2432050" cy="411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قلة الاجتماعات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6F1D479-98BB-01BF-FAA9-33B19F708CFB}"/>
              </a:ext>
            </a:extLst>
          </p:cNvPr>
          <p:cNvSpPr/>
          <p:nvPr/>
        </p:nvSpPr>
        <p:spPr>
          <a:xfrm>
            <a:off x="88619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مستطيل 6">
            <a:extLst>
              <a:ext uri="{FF2B5EF4-FFF2-40B4-BE49-F238E27FC236}">
                <a16:creationId xmlns:a16="http://schemas.microsoft.com/office/drawing/2014/main" id="{D4474F15-5186-012A-55F3-52006BD195B4}"/>
              </a:ext>
            </a:extLst>
          </p:cNvPr>
          <p:cNvSpPr/>
          <p:nvPr/>
        </p:nvSpPr>
        <p:spPr>
          <a:xfrm>
            <a:off x="89890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ea typeface="HRDF light Light" panose="02000600020000020004" pitchFamily="2" charset="-78"/>
                <a:cs typeface="SST Arabic Medium" panose="020B0604030504020204" pitchFamily="34" charset="-78"/>
              </a:rPr>
              <a:t>D</a:t>
            </a:r>
            <a:endParaRPr lang="en-US" dirty="0">
              <a:solidFill>
                <a:schemeClr val="bg1"/>
              </a:solidFill>
              <a:latin typeface="SST Arabic Medium" panose="020B0604030504020204" pitchFamily="34" charset="-78"/>
              <a:ea typeface="HRDF light Light" panose="02000600020000020004" pitchFamily="2" charset="-78"/>
              <a:cs typeface="SST Arabic Medium" panose="020B0604030504020204" pitchFamily="34" charset="-78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1CA1DB8-FCA2-EC85-BAA3-CF2C69489A3B}"/>
              </a:ext>
            </a:extLst>
          </p:cNvPr>
          <p:cNvSpPr/>
          <p:nvPr/>
        </p:nvSpPr>
        <p:spPr>
          <a:xfrm>
            <a:off x="6123030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مستطيل 6">
            <a:extLst>
              <a:ext uri="{FF2B5EF4-FFF2-40B4-BE49-F238E27FC236}">
                <a16:creationId xmlns:a16="http://schemas.microsoft.com/office/drawing/2014/main" id="{0D40122D-AEB3-92E6-4A3B-4FD433CBE988}"/>
              </a:ext>
            </a:extLst>
          </p:cNvPr>
          <p:cNvSpPr/>
          <p:nvPr/>
        </p:nvSpPr>
        <p:spPr>
          <a:xfrm>
            <a:off x="6250036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C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8F2D7F0-123F-7AD1-FEA5-EE88D43B941C}"/>
              </a:ext>
            </a:extLst>
          </p:cNvPr>
          <p:cNvSpPr/>
          <p:nvPr/>
        </p:nvSpPr>
        <p:spPr>
          <a:xfrm>
            <a:off x="3384063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مستطيل 6">
            <a:extLst>
              <a:ext uri="{FF2B5EF4-FFF2-40B4-BE49-F238E27FC236}">
                <a16:creationId xmlns:a16="http://schemas.microsoft.com/office/drawing/2014/main" id="{5C0C47D9-7C51-B088-C81B-17AAF20F8BA1}"/>
              </a:ext>
            </a:extLst>
          </p:cNvPr>
          <p:cNvSpPr/>
          <p:nvPr/>
        </p:nvSpPr>
        <p:spPr>
          <a:xfrm>
            <a:off x="3511069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B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00FF867-EF55-A0FA-5EFD-36733C3F6908}"/>
              </a:ext>
            </a:extLst>
          </p:cNvPr>
          <p:cNvSpPr/>
          <p:nvPr/>
        </p:nvSpPr>
        <p:spPr>
          <a:xfrm>
            <a:off x="6450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مستطيل 6">
            <a:extLst>
              <a:ext uri="{FF2B5EF4-FFF2-40B4-BE49-F238E27FC236}">
                <a16:creationId xmlns:a16="http://schemas.microsoft.com/office/drawing/2014/main" id="{A6F2F22D-0C2A-1D27-CC58-9157B3F9FDAD}"/>
              </a:ext>
            </a:extLst>
          </p:cNvPr>
          <p:cNvSpPr/>
          <p:nvPr/>
        </p:nvSpPr>
        <p:spPr>
          <a:xfrm>
            <a:off x="7721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6357806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5640A-7CCD-B227-B590-E18A1E28F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16983D8-2A6E-EC8B-E906-DCB870341CE3}"/>
              </a:ext>
            </a:extLst>
          </p:cNvPr>
          <p:cNvSpPr/>
          <p:nvPr/>
        </p:nvSpPr>
        <p:spPr>
          <a:xfrm>
            <a:off x="670560" y="1808074"/>
            <a:ext cx="10850880" cy="1175758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>
            <a:solidFill>
              <a:srgbClr val="0D50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5892C5BB-B058-7466-6F22-49C7FE60A222}"/>
              </a:ext>
            </a:extLst>
          </p:cNvPr>
          <p:cNvSpPr txBox="1"/>
          <p:nvPr/>
        </p:nvSpPr>
        <p:spPr>
          <a:xfrm>
            <a:off x="1017071" y="2025295"/>
            <a:ext cx="10157860" cy="697126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في مشروع كبير، الجميع يشارك في العمل، لكن القرارات تتأخر لأن عدة أشخاص يحاولون اتخاذ القرار.</a:t>
            </a:r>
          </a:p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ما المشكلة؟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03120B2-96D0-07ED-112F-313402781A1A}"/>
              </a:ext>
            </a:extLst>
          </p:cNvPr>
          <p:cNvSpPr/>
          <p:nvPr/>
        </p:nvSpPr>
        <p:spPr>
          <a:xfrm>
            <a:off x="88619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D6D3E383-B07D-201E-F763-A7D7BAFD4B2F}"/>
              </a:ext>
            </a:extLst>
          </p:cNvPr>
          <p:cNvSpPr/>
          <p:nvPr/>
        </p:nvSpPr>
        <p:spPr>
          <a:xfrm>
            <a:off x="9201727" y="3590726"/>
            <a:ext cx="2006600" cy="411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الاجتماعات طويلة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33B0AF2-75BD-4D15-C345-D61CB6E2A84D}"/>
              </a:ext>
            </a:extLst>
          </p:cNvPr>
          <p:cNvSpPr/>
          <p:nvPr/>
        </p:nvSpPr>
        <p:spPr>
          <a:xfrm>
            <a:off x="6123030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ستطيل 6">
            <a:extLst>
              <a:ext uri="{FF2B5EF4-FFF2-40B4-BE49-F238E27FC236}">
                <a16:creationId xmlns:a16="http://schemas.microsoft.com/office/drawing/2014/main" id="{DEE7885E-57E3-7594-52B3-28392B39C930}"/>
              </a:ext>
            </a:extLst>
          </p:cNvPr>
          <p:cNvSpPr/>
          <p:nvPr/>
        </p:nvSpPr>
        <p:spPr>
          <a:xfrm>
            <a:off x="6250036" y="3590726"/>
            <a:ext cx="2432050" cy="411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المشروع كبير جدًا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CC5EFBD-1C0E-0759-709E-0C8CC8C8C012}"/>
              </a:ext>
            </a:extLst>
          </p:cNvPr>
          <p:cNvSpPr/>
          <p:nvPr/>
        </p:nvSpPr>
        <p:spPr>
          <a:xfrm>
            <a:off x="3384063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مستطيل 6">
            <a:extLst>
              <a:ext uri="{FF2B5EF4-FFF2-40B4-BE49-F238E27FC236}">
                <a16:creationId xmlns:a16="http://schemas.microsoft.com/office/drawing/2014/main" id="{686B1178-4BAC-C375-1FCF-15CE461BA067}"/>
              </a:ext>
            </a:extLst>
          </p:cNvPr>
          <p:cNvSpPr/>
          <p:nvPr/>
        </p:nvSpPr>
        <p:spPr>
          <a:xfrm>
            <a:off x="3511069" y="3417602"/>
            <a:ext cx="2432050" cy="757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المسؤوليات غير واضحة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2D8830A-568F-D679-6ED3-EEBD71679977}"/>
              </a:ext>
            </a:extLst>
          </p:cNvPr>
          <p:cNvSpPr/>
          <p:nvPr/>
        </p:nvSpPr>
        <p:spPr>
          <a:xfrm>
            <a:off x="6450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مستطيل 6">
            <a:extLst>
              <a:ext uri="{FF2B5EF4-FFF2-40B4-BE49-F238E27FC236}">
                <a16:creationId xmlns:a16="http://schemas.microsoft.com/office/drawing/2014/main" id="{9857F70D-6231-1C77-10BB-A132A5C8EBCC}"/>
              </a:ext>
            </a:extLst>
          </p:cNvPr>
          <p:cNvSpPr/>
          <p:nvPr/>
        </p:nvSpPr>
        <p:spPr>
          <a:xfrm>
            <a:off x="772102" y="3417602"/>
            <a:ext cx="2432050" cy="757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لا يوجد عدد كافٍ من الموظفين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9A0DA19-0027-D602-AB0D-BDFA9C9004A5}"/>
              </a:ext>
            </a:extLst>
          </p:cNvPr>
          <p:cNvSpPr/>
          <p:nvPr/>
        </p:nvSpPr>
        <p:spPr>
          <a:xfrm>
            <a:off x="88619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مستطيل 6">
            <a:extLst>
              <a:ext uri="{FF2B5EF4-FFF2-40B4-BE49-F238E27FC236}">
                <a16:creationId xmlns:a16="http://schemas.microsoft.com/office/drawing/2014/main" id="{0B7D7ECB-0636-7E82-C84C-0688F860A5B2}"/>
              </a:ext>
            </a:extLst>
          </p:cNvPr>
          <p:cNvSpPr/>
          <p:nvPr/>
        </p:nvSpPr>
        <p:spPr>
          <a:xfrm>
            <a:off x="89890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ea typeface="HRDF light Light" panose="02000600020000020004" pitchFamily="2" charset="-78"/>
                <a:cs typeface="SST Arabic Medium" panose="020B0604030504020204" pitchFamily="34" charset="-78"/>
              </a:rPr>
              <a:t>D</a:t>
            </a:r>
            <a:endParaRPr lang="en-US" dirty="0">
              <a:solidFill>
                <a:schemeClr val="bg1"/>
              </a:solidFill>
              <a:latin typeface="SST Arabic Medium" panose="020B0604030504020204" pitchFamily="34" charset="-78"/>
              <a:ea typeface="HRDF light Light" panose="02000600020000020004" pitchFamily="2" charset="-78"/>
              <a:cs typeface="SST Arabic Medium" panose="020B0604030504020204" pitchFamily="34" charset="-78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3A58FD3-50C7-396C-13D4-B6BCA214A551}"/>
              </a:ext>
            </a:extLst>
          </p:cNvPr>
          <p:cNvSpPr/>
          <p:nvPr/>
        </p:nvSpPr>
        <p:spPr>
          <a:xfrm>
            <a:off x="6123030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مستطيل 6">
            <a:extLst>
              <a:ext uri="{FF2B5EF4-FFF2-40B4-BE49-F238E27FC236}">
                <a16:creationId xmlns:a16="http://schemas.microsoft.com/office/drawing/2014/main" id="{DDCE33AF-AE46-8F8B-166A-09D6A7E96C31}"/>
              </a:ext>
            </a:extLst>
          </p:cNvPr>
          <p:cNvSpPr/>
          <p:nvPr/>
        </p:nvSpPr>
        <p:spPr>
          <a:xfrm>
            <a:off x="6250036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C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F7EFEFB-844A-BC10-FB3B-4178DCB40E9F}"/>
              </a:ext>
            </a:extLst>
          </p:cNvPr>
          <p:cNvSpPr/>
          <p:nvPr/>
        </p:nvSpPr>
        <p:spPr>
          <a:xfrm>
            <a:off x="3384063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مستطيل 6">
            <a:extLst>
              <a:ext uri="{FF2B5EF4-FFF2-40B4-BE49-F238E27FC236}">
                <a16:creationId xmlns:a16="http://schemas.microsoft.com/office/drawing/2014/main" id="{3A4AC138-71D2-6EE3-CA78-26EF9712A526}"/>
              </a:ext>
            </a:extLst>
          </p:cNvPr>
          <p:cNvSpPr/>
          <p:nvPr/>
        </p:nvSpPr>
        <p:spPr>
          <a:xfrm>
            <a:off x="3511069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B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BF3D77A-FCD3-499C-27BA-42E9FCD252F1}"/>
              </a:ext>
            </a:extLst>
          </p:cNvPr>
          <p:cNvSpPr/>
          <p:nvPr/>
        </p:nvSpPr>
        <p:spPr>
          <a:xfrm>
            <a:off x="6450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مستطيل 6">
            <a:extLst>
              <a:ext uri="{FF2B5EF4-FFF2-40B4-BE49-F238E27FC236}">
                <a16:creationId xmlns:a16="http://schemas.microsoft.com/office/drawing/2014/main" id="{0F6CE067-7720-3ABD-4BE2-BDB069631342}"/>
              </a:ext>
            </a:extLst>
          </p:cNvPr>
          <p:cNvSpPr/>
          <p:nvPr/>
        </p:nvSpPr>
        <p:spPr>
          <a:xfrm>
            <a:off x="7721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2938596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C1A95-BD0A-4B80-01DE-14A9F9AD7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C400918-DF56-8FCB-EA7B-3343FE3B8AAF}"/>
              </a:ext>
            </a:extLst>
          </p:cNvPr>
          <p:cNvSpPr/>
          <p:nvPr/>
        </p:nvSpPr>
        <p:spPr>
          <a:xfrm>
            <a:off x="670560" y="1808074"/>
            <a:ext cx="10850880" cy="1175758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>
            <a:solidFill>
              <a:srgbClr val="0D50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262B496F-ED0E-D560-DF67-898FF8DFF664}"/>
              </a:ext>
            </a:extLst>
          </p:cNvPr>
          <p:cNvSpPr txBox="1"/>
          <p:nvPr/>
        </p:nvSpPr>
        <p:spPr>
          <a:xfrm>
            <a:off x="1296203" y="2025295"/>
            <a:ext cx="9599596" cy="697126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فريق قيادي يعمل على 12 مبادرة في نفس الوقت.</a:t>
            </a:r>
            <a:b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</a:b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كل مبادرة مهمة</a:t>
            </a:r>
            <a:r>
              <a:rPr lang="en-US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,</a:t>
            </a: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ماذا يجب أن يفعل القائد أولًا؟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2AF7B8D-A82A-ADA1-B579-4D83EE84355A}"/>
              </a:ext>
            </a:extLst>
          </p:cNvPr>
          <p:cNvSpPr/>
          <p:nvPr/>
        </p:nvSpPr>
        <p:spPr>
          <a:xfrm>
            <a:off x="88619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00BA97D1-D5AD-CACB-B9A4-5AD568D1C729}"/>
              </a:ext>
            </a:extLst>
          </p:cNvPr>
          <p:cNvSpPr/>
          <p:nvPr/>
        </p:nvSpPr>
        <p:spPr>
          <a:xfrm>
            <a:off x="8989002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تسريع تنفيذ جميع المشاريع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C07F594-CEF4-0C87-3C53-8E83916FDA14}"/>
              </a:ext>
            </a:extLst>
          </p:cNvPr>
          <p:cNvSpPr/>
          <p:nvPr/>
        </p:nvSpPr>
        <p:spPr>
          <a:xfrm>
            <a:off x="6123030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ستطيل 6">
            <a:extLst>
              <a:ext uri="{FF2B5EF4-FFF2-40B4-BE49-F238E27FC236}">
                <a16:creationId xmlns:a16="http://schemas.microsoft.com/office/drawing/2014/main" id="{BEB97CD9-C437-4B1A-55B5-C4BB260D586C}"/>
              </a:ext>
            </a:extLst>
          </p:cNvPr>
          <p:cNvSpPr/>
          <p:nvPr/>
        </p:nvSpPr>
        <p:spPr>
          <a:xfrm>
            <a:off x="6250036" y="3593676"/>
            <a:ext cx="2432050" cy="405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تعيين مدراء إضافيين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98E3A27-AF75-C896-7FE9-9417E02C7E79}"/>
              </a:ext>
            </a:extLst>
          </p:cNvPr>
          <p:cNvSpPr/>
          <p:nvPr/>
        </p:nvSpPr>
        <p:spPr>
          <a:xfrm>
            <a:off x="3384063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مستطيل 6">
            <a:extLst>
              <a:ext uri="{FF2B5EF4-FFF2-40B4-BE49-F238E27FC236}">
                <a16:creationId xmlns:a16="http://schemas.microsoft.com/office/drawing/2014/main" id="{D0439A16-1A20-06A0-1F12-7DB33EE6FBE5}"/>
              </a:ext>
            </a:extLst>
          </p:cNvPr>
          <p:cNvSpPr/>
          <p:nvPr/>
        </p:nvSpPr>
        <p:spPr>
          <a:xfrm>
            <a:off x="3511069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تحديد عدد محدود من الأولويات الاستراتيجية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C098E3B-4739-2FC0-D8B0-B34780F58ECF}"/>
              </a:ext>
            </a:extLst>
          </p:cNvPr>
          <p:cNvSpPr/>
          <p:nvPr/>
        </p:nvSpPr>
        <p:spPr>
          <a:xfrm>
            <a:off x="6450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مستطيل 6">
            <a:extLst>
              <a:ext uri="{FF2B5EF4-FFF2-40B4-BE49-F238E27FC236}">
                <a16:creationId xmlns:a16="http://schemas.microsoft.com/office/drawing/2014/main" id="{B83280F1-4BDB-818D-F899-606C7A0C6C97}"/>
              </a:ext>
            </a:extLst>
          </p:cNvPr>
          <p:cNvSpPr/>
          <p:nvPr/>
        </p:nvSpPr>
        <p:spPr>
          <a:xfrm>
            <a:off x="772102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زيادة عدد الاجتماعات لمتابعة الجميع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67AE065-D45E-E778-709A-668B8D67F86E}"/>
              </a:ext>
            </a:extLst>
          </p:cNvPr>
          <p:cNvSpPr/>
          <p:nvPr/>
        </p:nvSpPr>
        <p:spPr>
          <a:xfrm>
            <a:off x="88619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مستطيل 6">
            <a:extLst>
              <a:ext uri="{FF2B5EF4-FFF2-40B4-BE49-F238E27FC236}">
                <a16:creationId xmlns:a16="http://schemas.microsoft.com/office/drawing/2014/main" id="{7197DAA0-3820-6E63-6723-1817300E1679}"/>
              </a:ext>
            </a:extLst>
          </p:cNvPr>
          <p:cNvSpPr/>
          <p:nvPr/>
        </p:nvSpPr>
        <p:spPr>
          <a:xfrm>
            <a:off x="89890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ea typeface="HRDF light Light" panose="02000600020000020004" pitchFamily="2" charset="-78"/>
                <a:cs typeface="SST Arabic Medium" panose="020B0604030504020204" pitchFamily="34" charset="-78"/>
              </a:rPr>
              <a:t>D</a:t>
            </a:r>
            <a:endParaRPr lang="en-US" dirty="0">
              <a:solidFill>
                <a:schemeClr val="bg1"/>
              </a:solidFill>
              <a:latin typeface="SST Arabic Medium" panose="020B0604030504020204" pitchFamily="34" charset="-78"/>
              <a:ea typeface="HRDF light Light" panose="02000600020000020004" pitchFamily="2" charset="-78"/>
              <a:cs typeface="SST Arabic Medium" panose="020B0604030504020204" pitchFamily="34" charset="-78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135213F-2050-B98F-91C2-C55C2AD4AB9C}"/>
              </a:ext>
            </a:extLst>
          </p:cNvPr>
          <p:cNvSpPr/>
          <p:nvPr/>
        </p:nvSpPr>
        <p:spPr>
          <a:xfrm>
            <a:off x="6123030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مستطيل 6">
            <a:extLst>
              <a:ext uri="{FF2B5EF4-FFF2-40B4-BE49-F238E27FC236}">
                <a16:creationId xmlns:a16="http://schemas.microsoft.com/office/drawing/2014/main" id="{C3073E35-0CF9-E455-D4BA-7BCC6A16B8B6}"/>
              </a:ext>
            </a:extLst>
          </p:cNvPr>
          <p:cNvSpPr/>
          <p:nvPr/>
        </p:nvSpPr>
        <p:spPr>
          <a:xfrm>
            <a:off x="6250036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C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0B6C109-B153-EB67-DBE0-8EFAD0CAF53D}"/>
              </a:ext>
            </a:extLst>
          </p:cNvPr>
          <p:cNvSpPr/>
          <p:nvPr/>
        </p:nvSpPr>
        <p:spPr>
          <a:xfrm>
            <a:off x="3384063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مستطيل 6">
            <a:extLst>
              <a:ext uri="{FF2B5EF4-FFF2-40B4-BE49-F238E27FC236}">
                <a16:creationId xmlns:a16="http://schemas.microsoft.com/office/drawing/2014/main" id="{27C3F749-48C8-F4E0-BD30-9E75D5FED656}"/>
              </a:ext>
            </a:extLst>
          </p:cNvPr>
          <p:cNvSpPr/>
          <p:nvPr/>
        </p:nvSpPr>
        <p:spPr>
          <a:xfrm>
            <a:off x="3511069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B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5EDF67D-A57C-0A27-92A0-CC8F445DBF54}"/>
              </a:ext>
            </a:extLst>
          </p:cNvPr>
          <p:cNvSpPr/>
          <p:nvPr/>
        </p:nvSpPr>
        <p:spPr>
          <a:xfrm>
            <a:off x="6450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مستطيل 6">
            <a:extLst>
              <a:ext uri="{FF2B5EF4-FFF2-40B4-BE49-F238E27FC236}">
                <a16:creationId xmlns:a16="http://schemas.microsoft.com/office/drawing/2014/main" id="{D14E68DD-59E3-7AEF-007A-7D8A1C56056A}"/>
              </a:ext>
            </a:extLst>
          </p:cNvPr>
          <p:cNvSpPr/>
          <p:nvPr/>
        </p:nvSpPr>
        <p:spPr>
          <a:xfrm>
            <a:off x="7721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2711707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A1550-7685-8B86-947C-F6BE631B2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9522955-EF69-B125-742F-12D423221924}"/>
              </a:ext>
            </a:extLst>
          </p:cNvPr>
          <p:cNvSpPr/>
          <p:nvPr/>
        </p:nvSpPr>
        <p:spPr>
          <a:xfrm>
            <a:off x="670560" y="1808074"/>
            <a:ext cx="10850880" cy="1175758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>
            <a:solidFill>
              <a:srgbClr val="0D50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150F9921-2D5B-FBDD-E9AF-74ED3AAD5FE0}"/>
              </a:ext>
            </a:extLst>
          </p:cNvPr>
          <p:cNvSpPr txBox="1"/>
          <p:nvPr/>
        </p:nvSpPr>
        <p:spPr>
          <a:xfrm>
            <a:off x="1296203" y="2025295"/>
            <a:ext cx="9599596" cy="697126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اجتماع قيادي يستمر ساعتين، وفي النهاية لا يتم اتخاذ أي قرار.</a:t>
            </a:r>
          </a:p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ما الحل الأكثر فعالية؟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A05004F-ACE1-16E1-AD51-4812CBB60892}"/>
              </a:ext>
            </a:extLst>
          </p:cNvPr>
          <p:cNvSpPr/>
          <p:nvPr/>
        </p:nvSpPr>
        <p:spPr>
          <a:xfrm>
            <a:off x="88619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396F350E-FA91-910C-F1F7-27B1EB7BADF3}"/>
              </a:ext>
            </a:extLst>
          </p:cNvPr>
          <p:cNvSpPr/>
          <p:nvPr/>
        </p:nvSpPr>
        <p:spPr>
          <a:xfrm>
            <a:off x="8989002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إضافة المزيد من المشاركين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B8BC716-D459-D752-815D-07061A50FB18}"/>
              </a:ext>
            </a:extLst>
          </p:cNvPr>
          <p:cNvSpPr/>
          <p:nvPr/>
        </p:nvSpPr>
        <p:spPr>
          <a:xfrm>
            <a:off x="6123030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ستطيل 6">
            <a:extLst>
              <a:ext uri="{FF2B5EF4-FFF2-40B4-BE49-F238E27FC236}">
                <a16:creationId xmlns:a16="http://schemas.microsoft.com/office/drawing/2014/main" id="{9E1CCF30-9A0B-47A1-4EF7-2684A29769DE}"/>
              </a:ext>
            </a:extLst>
          </p:cNvPr>
          <p:cNvSpPr/>
          <p:nvPr/>
        </p:nvSpPr>
        <p:spPr>
          <a:xfrm>
            <a:off x="6250036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تحديد صاحب القرار قبل الاجتماع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1463A6F-C8EC-0959-5312-610504681516}"/>
              </a:ext>
            </a:extLst>
          </p:cNvPr>
          <p:cNvSpPr/>
          <p:nvPr/>
        </p:nvSpPr>
        <p:spPr>
          <a:xfrm>
            <a:off x="3384063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مستطيل 6">
            <a:extLst>
              <a:ext uri="{FF2B5EF4-FFF2-40B4-BE49-F238E27FC236}">
                <a16:creationId xmlns:a16="http://schemas.microsoft.com/office/drawing/2014/main" id="{B9B3EA09-2A99-826F-0548-1EB4563DEA0D}"/>
              </a:ext>
            </a:extLst>
          </p:cNvPr>
          <p:cNvSpPr/>
          <p:nvPr/>
        </p:nvSpPr>
        <p:spPr>
          <a:xfrm>
            <a:off x="3511069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إرسال ملخص بعد الاجتماع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F571B9A-D4A6-E52B-7722-4DC9AFB22422}"/>
              </a:ext>
            </a:extLst>
          </p:cNvPr>
          <p:cNvSpPr/>
          <p:nvPr/>
        </p:nvSpPr>
        <p:spPr>
          <a:xfrm>
            <a:off x="6450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مستطيل 6">
            <a:extLst>
              <a:ext uri="{FF2B5EF4-FFF2-40B4-BE49-F238E27FC236}">
                <a16:creationId xmlns:a16="http://schemas.microsoft.com/office/drawing/2014/main" id="{8BA1544C-73FC-D975-D27F-4E63E2436EC3}"/>
              </a:ext>
            </a:extLst>
          </p:cNvPr>
          <p:cNvSpPr/>
          <p:nvPr/>
        </p:nvSpPr>
        <p:spPr>
          <a:xfrm>
            <a:off x="772102" y="3593676"/>
            <a:ext cx="2432050" cy="405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زيادة مدة الاجتماع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E6B929E-EF2B-4E03-9617-7460C8079956}"/>
              </a:ext>
            </a:extLst>
          </p:cNvPr>
          <p:cNvSpPr/>
          <p:nvPr/>
        </p:nvSpPr>
        <p:spPr>
          <a:xfrm>
            <a:off x="88619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مستطيل 6">
            <a:extLst>
              <a:ext uri="{FF2B5EF4-FFF2-40B4-BE49-F238E27FC236}">
                <a16:creationId xmlns:a16="http://schemas.microsoft.com/office/drawing/2014/main" id="{FEE33EC3-2F0D-BFC3-AD8A-3FC90B1196E0}"/>
              </a:ext>
            </a:extLst>
          </p:cNvPr>
          <p:cNvSpPr/>
          <p:nvPr/>
        </p:nvSpPr>
        <p:spPr>
          <a:xfrm>
            <a:off x="89890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ea typeface="HRDF light Light" panose="02000600020000020004" pitchFamily="2" charset="-78"/>
                <a:cs typeface="SST Arabic Medium" panose="020B0604030504020204" pitchFamily="34" charset="-78"/>
              </a:rPr>
              <a:t>D</a:t>
            </a:r>
            <a:endParaRPr lang="en-US" dirty="0">
              <a:solidFill>
                <a:schemeClr val="bg1"/>
              </a:solidFill>
              <a:latin typeface="SST Arabic Medium" panose="020B0604030504020204" pitchFamily="34" charset="-78"/>
              <a:ea typeface="HRDF light Light" panose="02000600020000020004" pitchFamily="2" charset="-78"/>
              <a:cs typeface="SST Arabic Medium" panose="020B0604030504020204" pitchFamily="34" charset="-78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85BE2AF-912D-E9A1-AE89-0C176A613236}"/>
              </a:ext>
            </a:extLst>
          </p:cNvPr>
          <p:cNvSpPr/>
          <p:nvPr/>
        </p:nvSpPr>
        <p:spPr>
          <a:xfrm>
            <a:off x="6123030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مستطيل 6">
            <a:extLst>
              <a:ext uri="{FF2B5EF4-FFF2-40B4-BE49-F238E27FC236}">
                <a16:creationId xmlns:a16="http://schemas.microsoft.com/office/drawing/2014/main" id="{38ABF908-6FB7-02FF-DEE4-3E7275BEBBB2}"/>
              </a:ext>
            </a:extLst>
          </p:cNvPr>
          <p:cNvSpPr/>
          <p:nvPr/>
        </p:nvSpPr>
        <p:spPr>
          <a:xfrm>
            <a:off x="6250036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C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B93D557-2048-C933-B631-840D89CE2F9C}"/>
              </a:ext>
            </a:extLst>
          </p:cNvPr>
          <p:cNvSpPr/>
          <p:nvPr/>
        </p:nvSpPr>
        <p:spPr>
          <a:xfrm>
            <a:off x="3384063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مستطيل 6">
            <a:extLst>
              <a:ext uri="{FF2B5EF4-FFF2-40B4-BE49-F238E27FC236}">
                <a16:creationId xmlns:a16="http://schemas.microsoft.com/office/drawing/2014/main" id="{A905652D-FFCE-8580-C1DB-DAE4B6F615F7}"/>
              </a:ext>
            </a:extLst>
          </p:cNvPr>
          <p:cNvSpPr/>
          <p:nvPr/>
        </p:nvSpPr>
        <p:spPr>
          <a:xfrm>
            <a:off x="3511069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B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236D37C-4487-92E2-2B1A-A127ADAE6F54}"/>
              </a:ext>
            </a:extLst>
          </p:cNvPr>
          <p:cNvSpPr/>
          <p:nvPr/>
        </p:nvSpPr>
        <p:spPr>
          <a:xfrm>
            <a:off x="6450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مستطيل 6">
            <a:extLst>
              <a:ext uri="{FF2B5EF4-FFF2-40B4-BE49-F238E27FC236}">
                <a16:creationId xmlns:a16="http://schemas.microsoft.com/office/drawing/2014/main" id="{E1DEB4C1-0922-B517-9964-2FB5B9D7AC40}"/>
              </a:ext>
            </a:extLst>
          </p:cNvPr>
          <p:cNvSpPr/>
          <p:nvPr/>
        </p:nvSpPr>
        <p:spPr>
          <a:xfrm>
            <a:off x="7721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6286597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8580B-E735-41AA-E55F-3B8AD3E9A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DAB71F5B-2B76-BEFE-5322-772C06E020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37941" y="2984500"/>
            <a:ext cx="3762044" cy="375224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473201F-187B-F940-CD24-9F344EB3E740}"/>
              </a:ext>
            </a:extLst>
          </p:cNvPr>
          <p:cNvGrpSpPr/>
          <p:nvPr/>
        </p:nvGrpSpPr>
        <p:grpSpPr>
          <a:xfrm>
            <a:off x="2679031" y="2675611"/>
            <a:ext cx="6833938" cy="1506778"/>
            <a:chOff x="2679031" y="3685000"/>
            <a:chExt cx="6833938" cy="1506778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B4225324-85CD-7539-6223-3D9CE82E4F8D}"/>
                </a:ext>
              </a:extLst>
            </p:cNvPr>
            <p:cNvSpPr/>
            <p:nvPr/>
          </p:nvSpPr>
          <p:spPr>
            <a:xfrm>
              <a:off x="2836246" y="3685000"/>
              <a:ext cx="6519510" cy="1506778"/>
            </a:xfrm>
            <a:prstGeom prst="roundRect">
              <a:avLst>
                <a:gd name="adj" fmla="val 50000"/>
              </a:avLst>
            </a:prstGeom>
            <a:solidFill>
              <a:srgbClr val="0A4E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object 6">
              <a:extLst>
                <a:ext uri="{FF2B5EF4-FFF2-40B4-BE49-F238E27FC236}">
                  <a16:creationId xmlns:a16="http://schemas.microsoft.com/office/drawing/2014/main" id="{C1B23B7F-BAFA-5852-EC08-27AFB3741F29}"/>
                </a:ext>
              </a:extLst>
            </p:cNvPr>
            <p:cNvSpPr txBox="1"/>
            <p:nvPr/>
          </p:nvSpPr>
          <p:spPr>
            <a:xfrm>
              <a:off x="2679031" y="4170938"/>
              <a:ext cx="6833938" cy="565680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rtl="1">
                <a:lnSpc>
                  <a:spcPts val="4500"/>
                </a:lnSpc>
              </a:pPr>
              <a:r>
                <a:rPr lang="ar-SA" sz="3200" dirty="0">
                  <a:solidFill>
                    <a:schemeClr val="bg1"/>
                  </a:solidFill>
                  <a:latin typeface="SST Arabic Medium" panose="020B0604030504020204" pitchFamily="34" charset="-78"/>
                  <a:ea typeface="+mn-ea"/>
                  <a:cs typeface="SST Arabic Medium" panose="020B0604030504020204" pitchFamily="34" charset="-78"/>
                </a:rPr>
                <a:t>ماذا تعلمنا اليوم؟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899005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EDC15-4509-EE44-9D12-B023941C6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B37420E3-2FBA-C395-693E-36F71951B203}"/>
              </a:ext>
            </a:extLst>
          </p:cNvPr>
          <p:cNvSpPr txBox="1"/>
          <p:nvPr/>
        </p:nvSpPr>
        <p:spPr>
          <a:xfrm>
            <a:off x="4315725" y="1326123"/>
            <a:ext cx="6835253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ماذا تعلمنا اليوم؟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AB70FAB3-490E-C686-13A2-91E2274D82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AC46904-495B-E3A0-6CBD-4712B89F36A8}"/>
              </a:ext>
            </a:extLst>
          </p:cNvPr>
          <p:cNvGrpSpPr/>
          <p:nvPr/>
        </p:nvGrpSpPr>
        <p:grpSpPr>
          <a:xfrm>
            <a:off x="1230234" y="2431986"/>
            <a:ext cx="9731532" cy="3278914"/>
            <a:chOff x="1037553" y="2258731"/>
            <a:chExt cx="9731532" cy="327891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71379D1-4C95-6481-9BC4-ECEE353525CD}"/>
                </a:ext>
              </a:extLst>
            </p:cNvPr>
            <p:cNvGrpSpPr/>
            <p:nvPr/>
          </p:nvGrpSpPr>
          <p:grpSpPr>
            <a:xfrm>
              <a:off x="7993685" y="2258731"/>
              <a:ext cx="2775400" cy="1335814"/>
              <a:chOff x="8455008" y="2258731"/>
              <a:chExt cx="2775400" cy="1335814"/>
            </a:xfrm>
          </p:grpSpPr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53B46B0E-98B5-2C2B-967D-B8E729DEC555}"/>
                  </a:ext>
                </a:extLst>
              </p:cNvPr>
              <p:cNvSpPr/>
              <p:nvPr/>
            </p:nvSpPr>
            <p:spPr>
              <a:xfrm>
                <a:off x="8455008" y="2258731"/>
                <a:ext cx="2775400" cy="1335814"/>
              </a:xfrm>
              <a:prstGeom prst="roundRect">
                <a:avLst/>
              </a:prstGeom>
              <a:solidFill>
                <a:srgbClr val="0A4E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2828668D-B5EE-9AC6-5408-1C377218966B}"/>
                  </a:ext>
                </a:extLst>
              </p:cNvPr>
              <p:cNvSpPr txBox="1"/>
              <p:nvPr/>
            </p:nvSpPr>
            <p:spPr>
              <a:xfrm>
                <a:off x="8668494" y="2747994"/>
                <a:ext cx="2355850" cy="357289"/>
              </a:xfrm>
              <a:prstGeom prst="rect">
                <a:avLst/>
              </a:prstGeom>
            </p:spPr>
            <p:txBody>
              <a:bodyPr vert="horz" wrap="square" lIns="0" tIns="9664" rIns="0" bIns="0" rtlCol="0">
                <a:spAutoFit/>
              </a:bodyPr>
              <a:lstStyle>
                <a:lvl1pPr>
                  <a:defRPr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 defTabSz="773128" rtl="1">
                  <a:lnSpc>
                    <a:spcPts val="3000"/>
                  </a:lnSpc>
                  <a:defRPr/>
                </a:pPr>
                <a:r>
                  <a:rPr lang="ar-SA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medium Medium" panose="02000600020000020004" pitchFamily="2" charset="-78"/>
                    <a:cs typeface="SST Arabic" panose="020B0504030504020204" pitchFamily="34" charset="-78"/>
                  </a:rPr>
                  <a:t>ديناميكيات الفرق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62FD336-6721-DB5A-4470-C4DBA2450E31}"/>
                </a:ext>
              </a:extLst>
            </p:cNvPr>
            <p:cNvGrpSpPr/>
            <p:nvPr/>
          </p:nvGrpSpPr>
          <p:grpSpPr>
            <a:xfrm>
              <a:off x="4704169" y="2258731"/>
              <a:ext cx="2775400" cy="1335814"/>
              <a:chOff x="4819201" y="2258731"/>
              <a:chExt cx="2775400" cy="1335814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94AD957F-6D93-8132-5D1B-A3F788F77F86}"/>
                  </a:ext>
                </a:extLst>
              </p:cNvPr>
              <p:cNvSpPr/>
              <p:nvPr/>
            </p:nvSpPr>
            <p:spPr>
              <a:xfrm>
                <a:off x="4819201" y="2258731"/>
                <a:ext cx="2775400" cy="1335814"/>
              </a:xfrm>
              <a:prstGeom prst="roundRect">
                <a:avLst/>
              </a:prstGeom>
              <a:solidFill>
                <a:srgbClr val="0A4E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B008F0DF-FAA7-6E35-AE90-A97C2025B711}"/>
                  </a:ext>
                </a:extLst>
              </p:cNvPr>
              <p:cNvSpPr txBox="1"/>
              <p:nvPr/>
            </p:nvSpPr>
            <p:spPr>
              <a:xfrm>
                <a:off x="4962091" y="2555633"/>
                <a:ext cx="2497042" cy="742010"/>
              </a:xfrm>
              <a:prstGeom prst="rect">
                <a:avLst/>
              </a:prstGeom>
            </p:spPr>
            <p:txBody>
              <a:bodyPr vert="horz" wrap="square" lIns="0" tIns="9664" rIns="0" bIns="0" rtlCol="0">
                <a:spAutoFit/>
              </a:bodyPr>
              <a:lstStyle>
                <a:lvl1pPr>
                  <a:defRPr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 defTabSz="773128" rtl="1">
                  <a:lnSpc>
                    <a:spcPts val="3000"/>
                  </a:lnSpc>
                  <a:defRPr/>
                </a:pPr>
                <a:r>
                  <a:rPr lang="ar-SA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medium Medium" panose="02000600020000020004" pitchFamily="2" charset="-78"/>
                    <a:cs typeface="SST Arabic" panose="020B0504030504020204" pitchFamily="34" charset="-78"/>
                  </a:rPr>
                  <a:t>تصميم الفريق </a:t>
                </a:r>
                <a:endParaRPr lang="en-US" sz="2000" dirty="0">
                  <a:solidFill>
                    <a:schemeClr val="bg1"/>
                  </a:solidFill>
                  <a:latin typeface="SST Arabic" panose="020B0504030504020204" pitchFamily="34" charset="-78"/>
                  <a:ea typeface="HRDF medium Medium" panose="02000600020000020004" pitchFamily="2" charset="-78"/>
                  <a:cs typeface="SST Arabic" panose="020B0504030504020204" pitchFamily="34" charset="-78"/>
                </a:endParaRPr>
              </a:p>
              <a:p>
                <a:pPr algn="ctr" defTabSz="773128" rtl="1">
                  <a:lnSpc>
                    <a:spcPts val="3000"/>
                  </a:lnSpc>
                  <a:defRPr/>
                </a:pPr>
                <a:r>
                  <a:rPr lang="ar-SA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medium Medium" panose="02000600020000020004" pitchFamily="2" charset="-78"/>
                    <a:cs typeface="SST Arabic" panose="020B0504030504020204" pitchFamily="34" charset="-78"/>
                  </a:rPr>
                  <a:t>(</a:t>
                </a:r>
                <a:r>
                  <a:rPr lang="en-US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medium Medium" panose="02000600020000020004" pitchFamily="2" charset="-78"/>
                    <a:cs typeface="SST Arabic" panose="020B0504030504020204" pitchFamily="34" charset="-78"/>
                  </a:rPr>
                  <a:t>(Team Architecture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F629CFA-8496-7499-7E8E-A11BC55F5694}"/>
                </a:ext>
              </a:extLst>
            </p:cNvPr>
            <p:cNvGrpSpPr/>
            <p:nvPr/>
          </p:nvGrpSpPr>
          <p:grpSpPr>
            <a:xfrm>
              <a:off x="1415005" y="2258731"/>
              <a:ext cx="2775400" cy="1335814"/>
              <a:chOff x="1864245" y="2258731"/>
              <a:chExt cx="2775400" cy="1335814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854CC11D-6B4B-C700-E696-9286B33DC8E3}"/>
                  </a:ext>
                </a:extLst>
              </p:cNvPr>
              <p:cNvSpPr/>
              <p:nvPr/>
            </p:nvSpPr>
            <p:spPr>
              <a:xfrm>
                <a:off x="1864245" y="2258731"/>
                <a:ext cx="2775400" cy="1335814"/>
              </a:xfrm>
              <a:prstGeom prst="roundRect">
                <a:avLst/>
              </a:prstGeom>
              <a:solidFill>
                <a:srgbClr val="0A4E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F474E91D-01BC-0FF3-C666-1201399AA868}"/>
                  </a:ext>
                </a:extLst>
              </p:cNvPr>
              <p:cNvSpPr txBox="1"/>
              <p:nvPr/>
            </p:nvSpPr>
            <p:spPr>
              <a:xfrm>
                <a:off x="1983762" y="2555633"/>
                <a:ext cx="2543788" cy="742010"/>
              </a:xfrm>
              <a:prstGeom prst="rect">
                <a:avLst/>
              </a:prstGeom>
            </p:spPr>
            <p:txBody>
              <a:bodyPr vert="horz" wrap="square" lIns="0" tIns="9664" rIns="0" bIns="0" rtlCol="0">
                <a:spAutoFit/>
              </a:bodyPr>
              <a:lstStyle>
                <a:lvl1pPr>
                  <a:defRPr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 defTabSz="773128" rtl="1">
                  <a:lnSpc>
                    <a:spcPts val="3000"/>
                  </a:lnSpc>
                  <a:defRPr/>
                </a:pPr>
                <a:r>
                  <a:rPr lang="ar-SA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medium Medium" panose="02000600020000020004" pitchFamily="2" charset="-78"/>
                    <a:cs typeface="SST Arabic" panose="020B0504030504020204" pitchFamily="34" charset="-78"/>
                  </a:rPr>
                  <a:t>وضوح الأدوار واتخاذ القرار </a:t>
                </a:r>
              </a:p>
              <a:p>
                <a:pPr algn="ctr" defTabSz="773128" rtl="1">
                  <a:lnSpc>
                    <a:spcPts val="3000"/>
                  </a:lnSpc>
                  <a:defRPr/>
                </a:pPr>
                <a:r>
                  <a:rPr lang="ar-SA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medium Medium" panose="02000600020000020004" pitchFamily="2" charset="-78"/>
                    <a:cs typeface="SST Arabic" panose="020B0504030504020204" pitchFamily="34" charset="-78"/>
                  </a:rPr>
                  <a:t>(</a:t>
                </a:r>
                <a:r>
                  <a:rPr lang="en-US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medium Medium" panose="02000600020000020004" pitchFamily="2" charset="-78"/>
                    <a:cs typeface="SST Arabic" panose="020B0504030504020204" pitchFamily="34" charset="-78"/>
                  </a:rPr>
                  <a:t>(RACI Matrix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F753183-0A6A-B897-687D-2B15C6D7EEED}"/>
                </a:ext>
              </a:extLst>
            </p:cNvPr>
            <p:cNvGrpSpPr/>
            <p:nvPr/>
          </p:nvGrpSpPr>
          <p:grpSpPr>
            <a:xfrm>
              <a:off x="1415005" y="4201831"/>
              <a:ext cx="2775400" cy="1335814"/>
              <a:chOff x="1870058" y="4201831"/>
              <a:chExt cx="2775400" cy="1335814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0DD4CE2E-B04C-026A-059A-8E00CE8118EC}"/>
                  </a:ext>
                </a:extLst>
              </p:cNvPr>
              <p:cNvSpPr/>
              <p:nvPr/>
            </p:nvSpPr>
            <p:spPr>
              <a:xfrm>
                <a:off x="1870058" y="4201831"/>
                <a:ext cx="2775400" cy="1335814"/>
              </a:xfrm>
              <a:prstGeom prst="roundRect">
                <a:avLst/>
              </a:prstGeom>
              <a:solidFill>
                <a:srgbClr val="0A4E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bject 6">
                <a:extLst>
                  <a:ext uri="{FF2B5EF4-FFF2-40B4-BE49-F238E27FC236}">
                    <a16:creationId xmlns:a16="http://schemas.microsoft.com/office/drawing/2014/main" id="{A54D6429-D868-199B-DBBE-10F41CC97AA4}"/>
                  </a:ext>
                </a:extLst>
              </p:cNvPr>
              <p:cNvSpPr txBox="1"/>
              <p:nvPr/>
            </p:nvSpPr>
            <p:spPr>
              <a:xfrm>
                <a:off x="2083544" y="4691094"/>
                <a:ext cx="2355850" cy="357289"/>
              </a:xfrm>
              <a:prstGeom prst="rect">
                <a:avLst/>
              </a:prstGeom>
            </p:spPr>
            <p:txBody>
              <a:bodyPr vert="horz" wrap="square" lIns="0" tIns="9664" rIns="0" bIns="0" rtlCol="0">
                <a:spAutoFit/>
              </a:bodyPr>
              <a:lstStyle>
                <a:lvl1pPr>
                  <a:defRPr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 defTabSz="773128" rtl="1">
                  <a:lnSpc>
                    <a:spcPts val="3000"/>
                  </a:lnSpc>
                  <a:defRPr/>
                </a:pPr>
                <a:r>
                  <a:rPr lang="ar-SA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medium Medium" panose="02000600020000020004" pitchFamily="2" charset="-78"/>
                    <a:cs typeface="SST Arabic" panose="020B0504030504020204" pitchFamily="34" charset="-78"/>
                  </a:rPr>
                  <a:t>تحديد الأولويات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90EB8EE-1E2C-C328-8CDC-6113480DE972}"/>
                </a:ext>
              </a:extLst>
            </p:cNvPr>
            <p:cNvGrpSpPr/>
            <p:nvPr/>
          </p:nvGrpSpPr>
          <p:grpSpPr>
            <a:xfrm>
              <a:off x="4704169" y="4201831"/>
              <a:ext cx="2775400" cy="1335814"/>
              <a:chOff x="4860908" y="4201831"/>
              <a:chExt cx="2775400" cy="1335814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49700ECA-7C31-987B-99D3-9BEDA13AFDB0}"/>
                  </a:ext>
                </a:extLst>
              </p:cNvPr>
              <p:cNvSpPr/>
              <p:nvPr/>
            </p:nvSpPr>
            <p:spPr>
              <a:xfrm>
                <a:off x="4860908" y="4201831"/>
                <a:ext cx="2775400" cy="1335814"/>
              </a:xfrm>
              <a:prstGeom prst="roundRect">
                <a:avLst/>
              </a:prstGeom>
              <a:solidFill>
                <a:srgbClr val="0A4E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bject 6">
                <a:extLst>
                  <a:ext uri="{FF2B5EF4-FFF2-40B4-BE49-F238E27FC236}">
                    <a16:creationId xmlns:a16="http://schemas.microsoft.com/office/drawing/2014/main" id="{4CA9C9CF-EB5A-AB58-5B74-DFB8FEAB8DAF}"/>
                  </a:ext>
                </a:extLst>
              </p:cNvPr>
              <p:cNvSpPr txBox="1"/>
              <p:nvPr/>
            </p:nvSpPr>
            <p:spPr>
              <a:xfrm>
                <a:off x="5074394" y="4498733"/>
                <a:ext cx="2355850" cy="742010"/>
              </a:xfrm>
              <a:prstGeom prst="rect">
                <a:avLst/>
              </a:prstGeom>
            </p:spPr>
            <p:txBody>
              <a:bodyPr vert="horz" wrap="square" lIns="0" tIns="9664" rIns="0" bIns="0" rtlCol="0">
                <a:spAutoFit/>
              </a:bodyPr>
              <a:lstStyle>
                <a:lvl1pPr>
                  <a:defRPr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 defTabSz="773128" rtl="1">
                  <a:lnSpc>
                    <a:spcPts val="3000"/>
                  </a:lnSpc>
                  <a:defRPr/>
                </a:pPr>
                <a:r>
                  <a:rPr lang="ar-SA" sz="2000" dirty="0">
                    <a:solidFill>
                      <a:schemeClr val="bg1"/>
                    </a:solidFill>
                    <a:latin typeface="SST Arabic" panose="020B0504030504020204" pitchFamily="34" charset="-78"/>
                    <a:ea typeface="HRDF medium Medium" panose="02000600020000020004" pitchFamily="2" charset="-78"/>
                    <a:cs typeface="SST Arabic" panose="020B0504030504020204" pitchFamily="34" charset="-78"/>
                  </a:rPr>
                  <a:t>الاجتماعات واتخاذ القرارات</a:t>
                </a:r>
              </a:p>
            </p:txBody>
          </p:sp>
        </p:grp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A08088D3-C52C-1A54-EF0C-10A48ECC631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6200000">
              <a:off x="7673259" y="2688167"/>
              <a:ext cx="141248" cy="499534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DC1CC6E4-BCBA-AE66-EF7F-6906A1CD098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6200000">
              <a:off x="4386816" y="2688167"/>
              <a:ext cx="141248" cy="499534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AD411F6-9ECE-AE57-2EF5-BBC60579EEF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2602470">
              <a:off x="1037553" y="3565786"/>
              <a:ext cx="618897" cy="609548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FF1D0620-EF5C-5187-6AB7-AD311D88366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5400000">
              <a:off x="4369354" y="4613230"/>
              <a:ext cx="141248" cy="49953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808216942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B75C7-B504-8EE0-FED7-E9DAAD9FC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EBA7E37-3B43-37A6-7B57-7F5E693670CD}"/>
              </a:ext>
            </a:extLst>
          </p:cNvPr>
          <p:cNvGrpSpPr/>
          <p:nvPr/>
        </p:nvGrpSpPr>
        <p:grpSpPr>
          <a:xfrm>
            <a:off x="2306855" y="4355383"/>
            <a:ext cx="7578290" cy="1175758"/>
            <a:chOff x="4638909" y="2924605"/>
            <a:chExt cx="7226300" cy="1175758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B4AB85C6-8DE6-032E-3E0F-036750ECE90C}"/>
                </a:ext>
              </a:extLst>
            </p:cNvPr>
            <p:cNvSpPr/>
            <p:nvPr/>
          </p:nvSpPr>
          <p:spPr>
            <a:xfrm>
              <a:off x="4638909" y="2924605"/>
              <a:ext cx="7226300" cy="1175758"/>
            </a:xfrm>
            <a:prstGeom prst="roundRect">
              <a:avLst>
                <a:gd name="adj" fmla="val 50000"/>
              </a:avLst>
            </a:prstGeom>
            <a:solidFill>
              <a:srgbClr val="F2F2F2"/>
            </a:solidFill>
            <a:ln>
              <a:solidFill>
                <a:srgbClr val="0D50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object 6">
              <a:extLst>
                <a:ext uri="{FF2B5EF4-FFF2-40B4-BE49-F238E27FC236}">
                  <a16:creationId xmlns:a16="http://schemas.microsoft.com/office/drawing/2014/main" id="{796CEBD0-610C-71BA-F4F8-49E89A4B141A}"/>
                </a:ext>
              </a:extLst>
            </p:cNvPr>
            <p:cNvSpPr txBox="1"/>
            <p:nvPr/>
          </p:nvSpPr>
          <p:spPr>
            <a:xfrm>
              <a:off x="6002958" y="3101917"/>
              <a:ext cx="4498204" cy="821134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rtl="1">
                <a:lnSpc>
                  <a:spcPts val="3300"/>
                </a:lnSpc>
              </a:pPr>
              <a:r>
                <a:rPr lang="ar-SA" sz="2400" dirty="0">
                  <a:solidFill>
                    <a:srgbClr val="0D5085"/>
                  </a:solidFill>
                  <a:latin typeface="SST Arabic Light" panose="020B0304030504020204" pitchFamily="34" charset="-78"/>
                  <a:ea typeface="+mn-ea"/>
                  <a:cs typeface="SST Arabic Light" panose="020B0304030504020204" pitchFamily="34" charset="-78"/>
                </a:rPr>
                <a:t>إذا عدتم إلى فرقكم غداً…</a:t>
              </a:r>
              <a:br>
                <a:rPr lang="ar-SA" sz="2400" dirty="0">
                  <a:solidFill>
                    <a:srgbClr val="0D5085"/>
                  </a:solidFill>
                  <a:latin typeface="SST Arabic Light" panose="020B0304030504020204" pitchFamily="34" charset="-78"/>
                  <a:ea typeface="+mn-ea"/>
                  <a:cs typeface="SST Arabic Light" panose="020B0304030504020204" pitchFamily="34" charset="-78"/>
                </a:rPr>
              </a:br>
              <a:r>
                <a:rPr lang="ar-SA" sz="2400" dirty="0">
                  <a:solidFill>
                    <a:srgbClr val="0D5085"/>
                  </a:solidFill>
                  <a:latin typeface="SST Arabic Light" panose="020B0304030504020204" pitchFamily="34" charset="-78"/>
                  <a:ea typeface="+mn-ea"/>
                  <a:cs typeface="SST Arabic Light" panose="020B0304030504020204" pitchFamily="34" charset="-78"/>
                </a:rPr>
                <a:t>ما الشيء الواحد الذي ستغيرونه فوراً؟</a:t>
              </a:r>
            </a:p>
          </p:txBody>
        </p:sp>
      </p:grpSp>
      <p:pic>
        <p:nvPicPr>
          <p:cNvPr id="7" name="Graphic 6">
            <a:extLst>
              <a:ext uri="{FF2B5EF4-FFF2-40B4-BE49-F238E27FC236}">
                <a16:creationId xmlns:a16="http://schemas.microsoft.com/office/drawing/2014/main" id="{79C6E6CF-033C-206B-B83A-D2EC617437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6543" y="1174626"/>
            <a:ext cx="2938914" cy="28339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9772897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7A65C-6D20-89ED-F2D9-0BDE87324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5A02780-3883-255F-3073-EF60C72A3B6D}"/>
              </a:ext>
            </a:extLst>
          </p:cNvPr>
          <p:cNvSpPr txBox="1"/>
          <p:nvPr/>
        </p:nvSpPr>
        <p:spPr>
          <a:xfrm>
            <a:off x="6862439" y="4705201"/>
            <a:ext cx="4655332" cy="1143312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5400" dirty="0">
                <a:solidFill>
                  <a:schemeClr val="bg1"/>
                </a:solidFill>
                <a:latin typeface="SST Arabic Light" panose="020B0304030504020204" pitchFamily="34" charset="-78"/>
                <a:ea typeface="HRDF light" panose="02000600020000020004" pitchFamily="2" charset="-78"/>
                <a:cs typeface="SST Arabic Light" panose="020B0304030504020204" pitchFamily="34" charset="-78"/>
              </a:rPr>
              <a:t>شكـــرًا لكــــم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E3E5DB-CFBD-C45A-9037-0D291471ED69}"/>
              </a:ext>
            </a:extLst>
          </p:cNvPr>
          <p:cNvSpPr txBox="1"/>
          <p:nvPr/>
        </p:nvSpPr>
        <p:spPr>
          <a:xfrm>
            <a:off x="591812" y="6205706"/>
            <a:ext cx="196681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1500" cap="all" dirty="0">
                <a:solidFill>
                  <a:prstClr val="white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برنامج </a:t>
            </a:r>
            <a:r>
              <a:rPr lang="ar-EG" sz="1500" cap="all" dirty="0">
                <a:solidFill>
                  <a:prstClr val="white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بناء الفرق</a:t>
            </a:r>
            <a:endParaRPr lang="ar-SA" sz="1500" cap="all" dirty="0">
              <a:solidFill>
                <a:prstClr val="white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4532113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TCEuECdk"/>
  <p:tag name="ARTICULATE_DESIGN_ID_نسق OFFICE" val="sQfh2gyq"/>
  <p:tag name="ARTICULATE_SLIDE_COUNT" val="68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EE9560EED9774DBFBCA537D0DCFECF" ma:contentTypeVersion="15" ma:contentTypeDescription="Create a new document." ma:contentTypeScope="" ma:versionID="8eb36c5a301c1e75b21e6bd3dab910f1">
  <xsd:schema xmlns:xsd="http://www.w3.org/2001/XMLSchema" xmlns:xs="http://www.w3.org/2001/XMLSchema" xmlns:p="http://schemas.microsoft.com/office/2006/metadata/properties" xmlns:ns1="http://schemas.microsoft.com/sharepoint/v3" xmlns:ns2="f04dacb5-27eb-4e79-bd48-1637f6681ca0" xmlns:ns3="52922da4-500d-4cdd-8348-f45f00db1317" targetNamespace="http://schemas.microsoft.com/office/2006/metadata/properties" ma:root="true" ma:fieldsID="22297228890a8b2f3da77383e61342c0" ns1:_="" ns2:_="" ns3:_="">
    <xsd:import namespace="http://schemas.microsoft.com/sharepoint/v3"/>
    <xsd:import namespace="f04dacb5-27eb-4e79-bd48-1637f6681ca0"/>
    <xsd:import namespace="52922da4-500d-4cdd-8348-f45f00db1317"/>
    <xsd:element name="properties">
      <xsd:complexType>
        <xsd:sequence>
          <xsd:element name="documentManagement">
            <xsd:complexType>
              <xsd:all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4dacb5-27eb-4e79-bd48-1637f6681ca0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1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68679018-c8b5-43e9-adcd-8cca0014b2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922da4-500d-4cdd-8348-f45f00db1317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bc2e9d4e-cbf4-440e-8d28-81961e9d7b6b}" ma:internalName="TaxCatchAll" ma:showField="CatchAllData" ma:web="52922da4-500d-4cdd-8348-f45f00db13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04dacb5-27eb-4e79-bd48-1637f6681ca0">
      <Terms xmlns="http://schemas.microsoft.com/office/infopath/2007/PartnerControls"/>
    </lcf76f155ced4ddcb4097134ff3c332f>
    <TaxCatchAll xmlns="52922da4-500d-4cdd-8348-f45f00db1317" xsi:nil="true"/>
  </documentManagement>
</p:properties>
</file>

<file path=customXml/itemProps1.xml><?xml version="1.0" encoding="utf-8"?>
<ds:datastoreItem xmlns:ds="http://schemas.openxmlformats.org/officeDocument/2006/customXml" ds:itemID="{9EBA8020-1CC8-4FC5-96A3-D7F9178ACC10}"/>
</file>

<file path=customXml/itemProps2.xml><?xml version="1.0" encoding="utf-8"?>
<ds:datastoreItem xmlns:ds="http://schemas.openxmlformats.org/officeDocument/2006/customXml" ds:itemID="{EEA707E9-B2D0-4331-A0CB-6923EA36B054}"/>
</file>

<file path=customXml/itemProps3.xml><?xml version="1.0" encoding="utf-8"?>
<ds:datastoreItem xmlns:ds="http://schemas.openxmlformats.org/officeDocument/2006/customXml" ds:itemID="{1B9421CA-8BEB-43E1-80E3-8830E64315EB}"/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7373</Words>
  <Application>Microsoft Office PowerPoint</Application>
  <PresentationFormat>Widescreen</PresentationFormat>
  <Paragraphs>1128</Paragraphs>
  <Slides>68</Slides>
  <Notes>63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6" baseType="lpstr">
      <vt:lpstr>Aptos</vt:lpstr>
      <vt:lpstr>Arial</vt:lpstr>
      <vt:lpstr>Courier New</vt:lpstr>
      <vt:lpstr>SST Arabic</vt:lpstr>
      <vt:lpstr>SST Arabic Light</vt:lpstr>
      <vt:lpstr>SST Arabic Medium</vt:lpstr>
      <vt:lpstr>Wingdings</vt:lpstr>
      <vt:lpstr>نسق Office</vt:lpstr>
      <vt:lpstr>PowerPoint Presentation</vt:lpstr>
      <vt:lpstr>أهــلا وسهــلا بكــم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Mostafa Fahmy</dc:creator>
  <cp:lastModifiedBy>Sayed Ahmed Abdelghany</cp:lastModifiedBy>
  <cp:revision>23</cp:revision>
  <dcterms:created xsi:type="dcterms:W3CDTF">2026-04-05T07:13:50Z</dcterms:created>
  <dcterms:modified xsi:type="dcterms:W3CDTF">2026-04-07T11:40:00Z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B9014FFC-8D95-4B89-ADD4-E41547A6CD39</vt:lpwstr>
  </property>
  <property fmtid="{D5CDD505-2E9C-101B-9397-08002B2CF9AE}" pid="3" name="ArticulatePath">
    <vt:lpwstr>Orientation Video</vt:lpwstr>
  </property>
  <property fmtid="{D5CDD505-2E9C-101B-9397-08002B2CF9AE}" pid="4" name="ContentTypeId">
    <vt:lpwstr>0x010100DDEE9560EED9774DBFBCA537D0DCFECF</vt:lpwstr>
  </property>
</Properties>
</file>