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7.xml" ContentType="application/vnd.openxmlformats-officedocument.presentationml.tags+xml"/>
  <Override PartName="/ppt/tags/tag6.xml" ContentType="application/vnd.openxmlformats-officedocument.presentationml.tags+xml"/>
  <Override PartName="/ppt/tags/tag13.xml" ContentType="application/vnd.openxmlformats-officedocument.presentationml.tags+xml"/>
  <Override PartName="/ppt/tags/tag11.xml" ContentType="application/vnd.openxmlformats-officedocument.presentationml.tags+xml"/>
  <Override PartName="/ppt/tags/tag8.xml" ContentType="application/vnd.openxmlformats-officedocument.presentationml.tags+xml"/>
  <Override PartName="/ppt/tags/tag14.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8"/>
  </p:notesMasterIdLst>
  <p:handoutMasterIdLst>
    <p:handoutMasterId r:id="rId9"/>
  </p:handoutMasterIdLst>
  <p:sldIdLst>
    <p:sldId id="2147482446" r:id="rId2"/>
    <p:sldId id="2147482447" r:id="rId3"/>
    <p:sldId id="2147482454" r:id="rId4"/>
    <p:sldId id="2147482455" r:id="rId5"/>
    <p:sldId id="2147482456" r:id="rId6"/>
    <p:sldId id="2147482374" r:id="rId7"/>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A76F"/>
    <a:srgbClr val="68615D"/>
    <a:srgbClr val="DD7C2F"/>
    <a:srgbClr val="0D5085"/>
    <a:srgbClr val="296CA0"/>
    <a:srgbClr val="F2F2F2"/>
    <a:srgbClr val="0A4E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84811" autoAdjust="0"/>
  </p:normalViewPr>
  <p:slideViewPr>
    <p:cSldViewPr snapToGrid="0">
      <p:cViewPr varScale="1">
        <p:scale>
          <a:sx n="90" d="100"/>
          <a:sy n="90" d="100"/>
        </p:scale>
        <p:origin x="620" y="68"/>
      </p:cViewPr>
      <p:guideLst/>
    </p:cSldViewPr>
  </p:slideViewPr>
  <p:notesTextViewPr>
    <p:cViewPr>
      <p:scale>
        <a:sx n="1" d="1"/>
        <a:sy n="1" d="1"/>
      </p:scale>
      <p:origin x="0" y="0"/>
    </p:cViewPr>
  </p:notesTextViewPr>
  <p:notesViewPr>
    <p:cSldViewPr snapToGrid="0">
      <p:cViewPr varScale="1">
        <p:scale>
          <a:sx n="84" d="100"/>
          <a:sy n="84" d="100"/>
        </p:scale>
        <p:origin x="583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A7D51F-E5A2-5842-3041-6C61EB9531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F39B989-BA6D-246A-9E4C-913A075BFA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2E49A8-DFCC-4F2C-9E37-4E9EE7316441}" type="datetimeFigureOut">
              <a:rPr lang="en-US" smtClean="0"/>
              <a:t>4/7/2026</a:t>
            </a:fld>
            <a:endParaRPr lang="en-US"/>
          </a:p>
        </p:txBody>
      </p:sp>
      <p:sp>
        <p:nvSpPr>
          <p:cNvPr id="4" name="Footer Placeholder 3">
            <a:extLst>
              <a:ext uri="{FF2B5EF4-FFF2-40B4-BE49-F238E27FC236}">
                <a16:creationId xmlns:a16="http://schemas.microsoft.com/office/drawing/2014/main" id="{4F1DD0AC-4E6B-BFAF-7B0D-ED266EF22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FC2971E-DC57-C33A-293C-91729A8CBC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59D753-3197-4F24-AE95-C9C3027F6B49}" type="slidenum">
              <a:rPr lang="en-US" smtClean="0"/>
              <a:t>‹#›</a:t>
            </a:fld>
            <a:endParaRPr lang="en-US"/>
          </a:p>
        </p:txBody>
      </p:sp>
    </p:spTree>
    <p:extLst>
      <p:ext uri="{BB962C8B-B14F-4D97-AF65-F5344CB8AC3E}">
        <p14:creationId xmlns:p14="http://schemas.microsoft.com/office/powerpoint/2010/main" val="3208743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3BED5-A9A8-4FE1-A262-06E3666A149B}" type="datetimeFigureOut">
              <a:rPr lang="en-US" smtClean="0"/>
              <a:t>4/7/2026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8A4290-9603-4436-8B20-F8E2DCD4CAB7}" type="slidenum">
              <a:rPr lang="en-US" smtClean="0"/>
              <a:t>‹#›</a:t>
            </a:fld>
            <a:endParaRPr lang="en-US"/>
          </a:p>
        </p:txBody>
      </p:sp>
    </p:spTree>
    <p:extLst>
      <p:ext uri="{BB962C8B-B14F-4D97-AF65-F5344CB8AC3E}">
        <p14:creationId xmlns:p14="http://schemas.microsoft.com/office/powerpoint/2010/main" val="448243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294C1-BF6E-701D-5CC0-F11028FCB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A37E0-5E0D-9EE0-1F25-FBD621D208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E67373-6944-92A6-C362-074AE405EEE2}"/>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8DEC9CEB-3822-6551-3820-C6BB623E0B4B}"/>
              </a:ext>
            </a:extLst>
          </p:cNvPr>
          <p:cNvSpPr>
            <a:spLocks noGrp="1"/>
          </p:cNvSpPr>
          <p:nvPr>
            <p:ph type="sldNum" sz="quarter" idx="5"/>
          </p:nvPr>
        </p:nvSpPr>
        <p:spPr/>
        <p:txBody>
          <a:bodyPr/>
          <a:lstStyle/>
          <a:p>
            <a:fld id="{EA0CF04F-8A83-4C88-859F-B3D6DEEF4CC5}" type="slidenum">
              <a:rPr lang="en-US" smtClean="0"/>
              <a:t>1</a:t>
            </a:fld>
            <a:endParaRPr lang="en-US"/>
          </a:p>
        </p:txBody>
      </p:sp>
    </p:spTree>
    <p:extLst>
      <p:ext uri="{BB962C8B-B14F-4D97-AF65-F5344CB8AC3E}">
        <p14:creationId xmlns:p14="http://schemas.microsoft.com/office/powerpoint/2010/main" val="1992717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8B51-8A6F-261E-9ECD-E060DC65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832E7-20E6-1E45-EFFB-7186D5D5E5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C833A36-E833-9C48-7E3D-A4EF43A7436F}"/>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B20865D9-5E49-5A74-036C-A899637F5DDE}"/>
              </a:ext>
            </a:extLst>
          </p:cNvPr>
          <p:cNvSpPr>
            <a:spLocks noGrp="1"/>
          </p:cNvSpPr>
          <p:nvPr>
            <p:ph type="sldNum" sz="quarter" idx="5"/>
          </p:nvPr>
        </p:nvSpPr>
        <p:spPr/>
        <p:txBody>
          <a:bodyPr/>
          <a:lstStyle/>
          <a:p>
            <a:fld id="{EA0CF04F-8A83-4C88-859F-B3D6DEEF4CC5}" type="slidenum">
              <a:rPr lang="en-US" smtClean="0"/>
              <a:t>2</a:t>
            </a:fld>
            <a:endParaRPr lang="en-US"/>
          </a:p>
        </p:txBody>
      </p:sp>
    </p:spTree>
    <p:extLst>
      <p:ext uri="{BB962C8B-B14F-4D97-AF65-F5344CB8AC3E}">
        <p14:creationId xmlns:p14="http://schemas.microsoft.com/office/powerpoint/2010/main" val="707809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83CA8-F39C-BD2E-56C5-104B1A113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64883-272B-E657-C1FD-19F42A7092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432A5D-348C-C273-9939-E3E9D6BCEDD7}"/>
              </a:ext>
            </a:extLst>
          </p:cNvPr>
          <p:cNvSpPr>
            <a:spLocks noGrp="1"/>
          </p:cNvSpPr>
          <p:nvPr>
            <p:ph type="body" idx="1"/>
          </p:nvPr>
        </p:nvSpPr>
        <p:spPr/>
        <p:txBody>
          <a:bodyPr/>
          <a:lstStyle/>
          <a:p>
            <a:r>
              <a:rPr lang="en-US" b="1" dirty="0"/>
              <a:t>Task</a:t>
            </a:r>
          </a:p>
          <a:p>
            <a:r>
              <a:rPr lang="ar-SA" dirty="0"/>
              <a:t>كل مجموعة:</a:t>
            </a:r>
          </a:p>
          <a:p>
            <a:r>
              <a:rPr lang="ar-SA" dirty="0"/>
              <a:t>تطبّق </a:t>
            </a:r>
            <a:r>
              <a:rPr lang="en-US" b="1" dirty="0"/>
              <a:t>PDCA </a:t>
            </a:r>
            <a:r>
              <a:rPr lang="ar-SA" b="1" dirty="0"/>
              <a:t>كامل</a:t>
            </a:r>
            <a:r>
              <a:rPr lang="ar-SA" dirty="0"/>
              <a:t> على المشكلة</a:t>
            </a:r>
          </a:p>
          <a:p>
            <a:pPr algn="r" rtl="1"/>
            <a:endParaRPr lang="ar-SA" dirty="0"/>
          </a:p>
        </p:txBody>
      </p:sp>
      <p:sp>
        <p:nvSpPr>
          <p:cNvPr id="4" name="Slide Number Placeholder 3">
            <a:extLst>
              <a:ext uri="{FF2B5EF4-FFF2-40B4-BE49-F238E27FC236}">
                <a16:creationId xmlns:a16="http://schemas.microsoft.com/office/drawing/2014/main" id="{0ECCF371-9C4D-1D41-2DDC-696596006AFE}"/>
              </a:ext>
            </a:extLst>
          </p:cNvPr>
          <p:cNvSpPr>
            <a:spLocks noGrp="1"/>
          </p:cNvSpPr>
          <p:nvPr>
            <p:ph type="sldNum" sz="quarter" idx="5"/>
          </p:nvPr>
        </p:nvSpPr>
        <p:spPr/>
        <p:txBody>
          <a:bodyPr/>
          <a:lstStyle/>
          <a:p>
            <a:fld id="{EA0CF04F-8A83-4C88-859F-B3D6DEEF4CC5}" type="slidenum">
              <a:rPr lang="en-US" smtClean="0"/>
              <a:t>3</a:t>
            </a:fld>
            <a:endParaRPr lang="en-US"/>
          </a:p>
        </p:txBody>
      </p:sp>
    </p:spTree>
    <p:extLst>
      <p:ext uri="{BB962C8B-B14F-4D97-AF65-F5344CB8AC3E}">
        <p14:creationId xmlns:p14="http://schemas.microsoft.com/office/powerpoint/2010/main" val="1168982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D142B-FF6D-B2BD-E35F-D7D748BC6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953A0-666E-7021-DC04-BF21E447EB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C6C833-7001-BC1D-28DB-4A166EB63E34}"/>
              </a:ext>
            </a:extLst>
          </p:cNvPr>
          <p:cNvSpPr>
            <a:spLocks noGrp="1"/>
          </p:cNvSpPr>
          <p:nvPr>
            <p:ph type="body" idx="1"/>
          </p:nvPr>
        </p:nvSpPr>
        <p:spPr/>
        <p:txBody>
          <a:bodyPr/>
          <a:lstStyle/>
          <a:p>
            <a:r>
              <a:rPr lang="en-US" b="1" dirty="0"/>
              <a:t>Task</a:t>
            </a:r>
          </a:p>
          <a:p>
            <a:r>
              <a:rPr lang="ar-SA" dirty="0"/>
              <a:t>كل مجموعة:</a:t>
            </a:r>
          </a:p>
          <a:p>
            <a:r>
              <a:rPr lang="ar-SA" dirty="0"/>
              <a:t>تطبّق </a:t>
            </a:r>
            <a:r>
              <a:rPr lang="en-US" b="1" dirty="0"/>
              <a:t>PDCA </a:t>
            </a:r>
            <a:r>
              <a:rPr lang="ar-SA" b="1" dirty="0"/>
              <a:t>كامل</a:t>
            </a:r>
            <a:r>
              <a:rPr lang="ar-SA" dirty="0"/>
              <a:t> على المشكلة</a:t>
            </a:r>
          </a:p>
          <a:p>
            <a:pPr algn="r" rtl="1"/>
            <a:endParaRPr lang="ar-SA" dirty="0"/>
          </a:p>
        </p:txBody>
      </p:sp>
      <p:sp>
        <p:nvSpPr>
          <p:cNvPr id="4" name="Slide Number Placeholder 3">
            <a:extLst>
              <a:ext uri="{FF2B5EF4-FFF2-40B4-BE49-F238E27FC236}">
                <a16:creationId xmlns:a16="http://schemas.microsoft.com/office/drawing/2014/main" id="{0D031F12-352A-C782-1CA7-6CD723008680}"/>
              </a:ext>
            </a:extLst>
          </p:cNvPr>
          <p:cNvSpPr>
            <a:spLocks noGrp="1"/>
          </p:cNvSpPr>
          <p:nvPr>
            <p:ph type="sldNum" sz="quarter" idx="5"/>
          </p:nvPr>
        </p:nvSpPr>
        <p:spPr/>
        <p:txBody>
          <a:bodyPr/>
          <a:lstStyle/>
          <a:p>
            <a:fld id="{EA0CF04F-8A83-4C88-859F-B3D6DEEF4CC5}" type="slidenum">
              <a:rPr lang="en-US" smtClean="0"/>
              <a:t>4</a:t>
            </a:fld>
            <a:endParaRPr lang="en-US"/>
          </a:p>
        </p:txBody>
      </p:sp>
    </p:spTree>
    <p:extLst>
      <p:ext uri="{BB962C8B-B14F-4D97-AF65-F5344CB8AC3E}">
        <p14:creationId xmlns:p14="http://schemas.microsoft.com/office/powerpoint/2010/main" val="4114543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52195-E51D-9040-3DB5-B2F01A78C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D287D-B8AC-A73B-38BA-A02E19A480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FF2454-647E-168C-2C09-8C85A305C746}"/>
              </a:ext>
            </a:extLst>
          </p:cNvPr>
          <p:cNvSpPr>
            <a:spLocks noGrp="1"/>
          </p:cNvSpPr>
          <p:nvPr>
            <p:ph type="body" idx="1"/>
          </p:nvPr>
        </p:nvSpPr>
        <p:spPr/>
        <p:txBody>
          <a:bodyPr/>
          <a:lstStyle/>
          <a:p>
            <a:r>
              <a:rPr lang="en-US" b="1" dirty="0"/>
              <a:t>PLAN – </a:t>
            </a:r>
            <a:r>
              <a:rPr lang="ar-SA" b="1" dirty="0"/>
              <a:t>تحديد المشكلة والسبب الجذري</a:t>
            </a:r>
            <a:endParaRPr lang="ar-SA" dirty="0"/>
          </a:p>
          <a:p>
            <a:r>
              <a:rPr lang="ar-SA" dirty="0"/>
              <a:t>المشكلة: شكاوى ↑40%، تقييم التطبيق ↓ من 4.5 → 3.8 </a:t>
            </a:r>
          </a:p>
          <a:p>
            <a:r>
              <a:rPr lang="ar-SA" dirty="0"/>
              <a:t>الأسباب الجذرية: نظام مخزون غير محدث، تخطيط توصيل يدوي، حملات تسويقية غير منسقة، خدمة عملاء غير مدربة </a:t>
            </a:r>
          </a:p>
          <a:p>
            <a:br>
              <a:rPr lang="ar-SA" dirty="0"/>
            </a:br>
            <a:endParaRPr lang="ar-SA" dirty="0"/>
          </a:p>
          <a:p>
            <a:r>
              <a:rPr lang="ar-SA" b="1" dirty="0"/>
              <a:t>2️⃣ </a:t>
            </a:r>
            <a:r>
              <a:rPr lang="en-US" b="1" dirty="0"/>
              <a:t>DO – </a:t>
            </a:r>
            <a:r>
              <a:rPr lang="ar-SA" b="1" dirty="0"/>
              <a:t>اقتراح الحل وتجربة </a:t>
            </a:r>
            <a:r>
              <a:rPr lang="en-US" b="1" dirty="0"/>
              <a:t>Pilot</a:t>
            </a:r>
            <a:endParaRPr lang="en-US" dirty="0"/>
          </a:p>
          <a:p>
            <a:r>
              <a:rPr lang="ar-SA" dirty="0"/>
              <a:t>حلول: ربط المخزون لحظيًا، تحسين تخطيط التوصيل، تدريب خدمة العملاء، تنسيق بين المبيعات والتسويق </a:t>
            </a:r>
          </a:p>
          <a:p>
            <a:r>
              <a:rPr lang="en-US" dirty="0"/>
              <a:t>Pilot: </a:t>
            </a:r>
            <a:r>
              <a:rPr lang="ar-SA" dirty="0"/>
              <a:t>تطبيق الحل على فرعين أو منطقة محددة </a:t>
            </a:r>
          </a:p>
          <a:p>
            <a:br>
              <a:rPr lang="ar-SA" dirty="0"/>
            </a:br>
            <a:endParaRPr lang="ar-SA" dirty="0"/>
          </a:p>
          <a:p>
            <a:r>
              <a:rPr lang="ar-SA" b="1" dirty="0"/>
              <a:t>3️⃣ </a:t>
            </a:r>
            <a:r>
              <a:rPr lang="en-US" b="1" dirty="0"/>
              <a:t>CHECK – </a:t>
            </a:r>
            <a:r>
              <a:rPr lang="ar-SA" b="1" dirty="0"/>
              <a:t>قياس النتائج</a:t>
            </a:r>
            <a:endParaRPr lang="ar-SA" dirty="0"/>
          </a:p>
          <a:p>
            <a:r>
              <a:rPr lang="en-US" dirty="0"/>
              <a:t>KPIs: </a:t>
            </a:r>
            <a:r>
              <a:rPr lang="ar-SA" dirty="0"/>
              <a:t>زمن التوصيل، عدد الشكاوى، تقييم العملاء </a:t>
            </a:r>
          </a:p>
          <a:p>
            <a:r>
              <a:rPr lang="ar-SA" dirty="0"/>
              <a:t>أدوات القياس: تقارير المخزون وخدمة العملاء </a:t>
            </a:r>
          </a:p>
          <a:p>
            <a:br>
              <a:rPr lang="ar-SA" dirty="0"/>
            </a:br>
            <a:endParaRPr lang="ar-SA" dirty="0"/>
          </a:p>
          <a:p>
            <a:r>
              <a:rPr lang="ar-SA" b="1" dirty="0"/>
              <a:t>4️⃣ </a:t>
            </a:r>
            <a:r>
              <a:rPr lang="en-US" b="1" dirty="0"/>
              <a:t>ACT – </a:t>
            </a:r>
            <a:r>
              <a:rPr lang="ar-SA" b="1" dirty="0"/>
              <a:t>التوسع أو التعديل</a:t>
            </a:r>
            <a:endParaRPr lang="ar-SA" dirty="0"/>
          </a:p>
          <a:p>
            <a:r>
              <a:rPr lang="ar-SA" dirty="0"/>
              <a:t>تحسين </a:t>
            </a:r>
            <a:r>
              <a:rPr lang="en-US" dirty="0"/>
              <a:t>KPIs → </a:t>
            </a:r>
            <a:r>
              <a:rPr lang="ar-SA" dirty="0"/>
              <a:t>تعميم الحل </a:t>
            </a:r>
          </a:p>
          <a:p>
            <a:r>
              <a:rPr lang="ar-SA" dirty="0"/>
              <a:t>إذا لم تتحسن → تعديل الحل أو تدريب إضافي </a:t>
            </a:r>
          </a:p>
          <a:p>
            <a:br>
              <a:rPr lang="ar-SA" dirty="0"/>
            </a:br>
            <a:endParaRPr lang="ar-SA" dirty="0"/>
          </a:p>
          <a:p>
            <a:r>
              <a:rPr lang="en-US" b="1" dirty="0"/>
              <a:t>🧠 </a:t>
            </a:r>
            <a:r>
              <a:rPr lang="ar-SA" b="1" dirty="0"/>
              <a:t>أسئلة </a:t>
            </a:r>
            <a:r>
              <a:rPr lang="en-US" b="1" dirty="0"/>
              <a:t>Debrief</a:t>
            </a:r>
          </a:p>
          <a:p>
            <a:r>
              <a:rPr lang="ar-SA" dirty="0"/>
              <a:t>ركزتم على المشكلة أو الحل؟ </a:t>
            </a:r>
          </a:p>
          <a:p>
            <a:r>
              <a:rPr lang="ar-SA" dirty="0"/>
              <a:t>هل جمعتم بيانات كافية؟ </a:t>
            </a:r>
          </a:p>
          <a:p>
            <a:r>
              <a:rPr lang="ar-SA" dirty="0"/>
              <a:t>أي مرحلة كانت الأصعب؟ </a:t>
            </a:r>
          </a:p>
          <a:p>
            <a:r>
              <a:rPr lang="ar-SA" dirty="0"/>
              <a:t>لو فشل الحل بعد التطبيق، ما الخطوة التالية؟ </a:t>
            </a:r>
          </a:p>
          <a:p>
            <a:r>
              <a:rPr lang="en-US" dirty="0"/>
              <a:t>💡 </a:t>
            </a:r>
            <a:r>
              <a:rPr lang="en-US" b="1" dirty="0"/>
              <a:t>Insight:</a:t>
            </a:r>
            <a:r>
              <a:rPr lang="en-US" dirty="0"/>
              <a:t> PDCA </a:t>
            </a:r>
            <a:r>
              <a:rPr lang="ar-SA" dirty="0"/>
              <a:t>طريقة تفكير: فهم → تجربة → قياس → تعديل</a:t>
            </a:r>
          </a:p>
          <a:p>
            <a:pPr algn="r" rtl="1"/>
            <a:endParaRPr lang="ar-SA" dirty="0"/>
          </a:p>
        </p:txBody>
      </p:sp>
      <p:sp>
        <p:nvSpPr>
          <p:cNvPr id="4" name="Slide Number Placeholder 3">
            <a:extLst>
              <a:ext uri="{FF2B5EF4-FFF2-40B4-BE49-F238E27FC236}">
                <a16:creationId xmlns:a16="http://schemas.microsoft.com/office/drawing/2014/main" id="{CDABAD9C-F40D-7601-EC66-6848EDB9C9DB}"/>
              </a:ext>
            </a:extLst>
          </p:cNvPr>
          <p:cNvSpPr>
            <a:spLocks noGrp="1"/>
          </p:cNvSpPr>
          <p:nvPr>
            <p:ph type="sldNum" sz="quarter" idx="5"/>
          </p:nvPr>
        </p:nvSpPr>
        <p:spPr/>
        <p:txBody>
          <a:bodyPr/>
          <a:lstStyle/>
          <a:p>
            <a:fld id="{EA0CF04F-8A83-4C88-859F-B3D6DEEF4CC5}" type="slidenum">
              <a:rPr lang="en-US" smtClean="0"/>
              <a:t>5</a:t>
            </a:fld>
            <a:endParaRPr lang="en-US"/>
          </a:p>
        </p:txBody>
      </p:sp>
    </p:spTree>
    <p:extLst>
      <p:ext uri="{BB962C8B-B14F-4D97-AF65-F5344CB8AC3E}">
        <p14:creationId xmlns:p14="http://schemas.microsoft.com/office/powerpoint/2010/main" val="3659875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شريحة عنوان">
    <p:bg>
      <p:bgPr>
        <a:blipFill dpi="0" rotWithShape="1">
          <a:blip r:embed="rId3">
            <a:lum/>
          </a:blip>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90163695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عنوان ومحتوى">
    <p:bg>
      <p:bgPr>
        <a:blipFill dpi="0" rotWithShape="1">
          <a:blip r:embed="rId3">
            <a:lum/>
          </a:blip>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80543551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فاصل ١">
    <p:bg>
      <p:bgPr>
        <a:blipFill dpi="0" rotWithShape="1">
          <a:blip r:embed="rId3">
            <a:lum/>
          </a:blip>
          <a:stretch>
            <a:fillRect/>
          </a:stretch>
        </a:blipFill>
        <a:effectLst/>
      </p:bgPr>
    </p:bg>
    <p:spTree>
      <p:nvGrpSpPr>
        <p:cNvPr id="1" name=""/>
        <p:cNvGrpSpPr/>
        <p:nvPr/>
      </p:nvGrpSpPr>
      <p:grpSpPr>
        <a:xfrm>
          <a:off x="0" y="0"/>
          <a:ext cx="0" cy="0"/>
          <a:chOff x="0" y="0"/>
          <a:chExt cx="0" cy="0"/>
        </a:xfrm>
      </p:grpSpPr>
      <p:pic>
        <p:nvPicPr>
          <p:cNvPr id="2" name="Picture 1" descr="A black and white logo&#10;&#10;AI-generated content may be incorrect.">
            <a:extLst>
              <a:ext uri="{FF2B5EF4-FFF2-40B4-BE49-F238E27FC236}">
                <a16:creationId xmlns:a16="http://schemas.microsoft.com/office/drawing/2014/main" id="{92A512AA-38D5-F2C1-F1B1-5BDFE04963C1}"/>
              </a:ext>
            </a:extLst>
          </p:cNvPr>
          <p:cNvPicPr>
            <a:picLocks noChangeAspect="1"/>
          </p:cNvPicPr>
          <p:nvPr userDrawn="1"/>
        </p:nvPicPr>
        <p:blipFill>
          <a:blip r:embed="rId4"/>
          <a:stretch>
            <a:fillRect/>
          </a:stretch>
        </p:blipFill>
        <p:spPr>
          <a:xfrm>
            <a:off x="476092" y="6256896"/>
            <a:ext cx="1367822" cy="379278"/>
          </a:xfrm>
          <a:prstGeom prst="rect">
            <a:avLst/>
          </a:prstGeom>
        </p:spPr>
      </p:pic>
    </p:spTree>
    <p:custDataLst>
      <p:tags r:id="rId1"/>
    </p:custDataLst>
    <p:extLst>
      <p:ext uri="{BB962C8B-B14F-4D97-AF65-F5344CB8AC3E}">
        <p14:creationId xmlns:p14="http://schemas.microsoft.com/office/powerpoint/2010/main" val="10407523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47354821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descr="A black and white logo&#10;&#10;AI-generated content may be incorrect.">
            <a:extLst>
              <a:ext uri="{FF2B5EF4-FFF2-40B4-BE49-F238E27FC236}">
                <a16:creationId xmlns:a16="http://schemas.microsoft.com/office/drawing/2014/main" id="{8CBA3C44-0167-FF77-E70E-1052278657CF}"/>
              </a:ext>
            </a:extLst>
          </p:cNvPr>
          <p:cNvPicPr>
            <a:picLocks noChangeAspect="1"/>
          </p:cNvPicPr>
          <p:nvPr userDrawn="1"/>
        </p:nvPicPr>
        <p:blipFill>
          <a:blip r:embed="rId3"/>
          <a:stretch>
            <a:fillRect/>
          </a:stretch>
        </p:blipFill>
        <p:spPr>
          <a:xfrm>
            <a:off x="627233" y="6161196"/>
            <a:ext cx="1413164" cy="391851"/>
          </a:xfrm>
          <a:prstGeom prst="rect">
            <a:avLst/>
          </a:prstGeom>
        </p:spPr>
      </p:pic>
    </p:spTree>
    <p:custDataLst>
      <p:tags r:id="rId1"/>
    </p:custDataLst>
    <p:extLst>
      <p:ext uri="{BB962C8B-B14F-4D97-AF65-F5344CB8AC3E}">
        <p14:creationId xmlns:p14="http://schemas.microsoft.com/office/powerpoint/2010/main" val="366629759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31866112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tretch>
            <a:fillRect t="-1000" b="-1000"/>
          </a:stretch>
        </a:blipFill>
        <a:effectLst/>
      </p:bgPr>
    </p:bg>
    <p:spTree>
      <p:nvGrpSpPr>
        <p:cNvPr id="1" name=""/>
        <p:cNvGrpSpPr/>
        <p:nvPr/>
      </p:nvGrpSpPr>
      <p:grpSpPr>
        <a:xfrm>
          <a:off x="0" y="0"/>
          <a:ext cx="0" cy="0"/>
          <a:chOff x="0" y="0"/>
          <a:chExt cx="0" cy="0"/>
        </a:xfrm>
      </p:grpSpPr>
    </p:spTree>
    <p:custDataLst>
      <p:tags r:id="rId8"/>
    </p:custDataLst>
    <p:extLst>
      <p:ext uri="{BB962C8B-B14F-4D97-AF65-F5344CB8AC3E}">
        <p14:creationId xmlns:p14="http://schemas.microsoft.com/office/powerpoint/2010/main" val="404365558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68" r:id="rId5"/>
    <p:sldLayoutId id="2147483669" r:id="rId6"/>
  </p:sldLayoutIdLst>
  <p:transition/>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9.xml"/><Relationship Id="rId5" Type="http://schemas.microsoft.com/office/2007/relationships/hdphoto" Target="../media/hdphoto1.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7.svg"/><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2.xml"/><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32343-A42F-4D62-F616-7D4A688A0C90}"/>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83DE77A9-CBF1-16D5-1566-3252206772A7}"/>
              </a:ext>
            </a:extLst>
          </p:cNvPr>
          <p:cNvSpPr/>
          <p:nvPr/>
        </p:nvSpPr>
        <p:spPr>
          <a:xfrm>
            <a:off x="5111930" y="2030931"/>
            <a:ext cx="5919289" cy="3864902"/>
          </a:xfrm>
          <a:prstGeom prst="roundRect">
            <a:avLst>
              <a:gd name="adj" fmla="val 877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6">
            <a:extLst>
              <a:ext uri="{FF2B5EF4-FFF2-40B4-BE49-F238E27FC236}">
                <a16:creationId xmlns:a16="http://schemas.microsoft.com/office/drawing/2014/main" id="{11914830-0601-7453-38BE-D8C21F88AE79}"/>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تحويل الاستراتيجية إلى أهداف ذكية</a:t>
            </a:r>
          </a:p>
        </p:txBody>
      </p:sp>
      <p:pic>
        <p:nvPicPr>
          <p:cNvPr id="5" name="Picture 8">
            <a:extLst>
              <a:ext uri="{FF2B5EF4-FFF2-40B4-BE49-F238E27FC236}">
                <a16:creationId xmlns:a16="http://schemas.microsoft.com/office/drawing/2014/main" id="{45FE18F3-FE09-50B3-175B-2C63D352CB19}"/>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9" name="TextBox 8">
            <a:extLst>
              <a:ext uri="{FF2B5EF4-FFF2-40B4-BE49-F238E27FC236}">
                <a16:creationId xmlns:a16="http://schemas.microsoft.com/office/drawing/2014/main" id="{27CFAD83-DE9F-6513-6A04-3DF872DDFBE5}"/>
              </a:ext>
            </a:extLst>
          </p:cNvPr>
          <p:cNvSpPr txBox="1"/>
          <p:nvPr/>
        </p:nvSpPr>
        <p:spPr>
          <a:xfrm>
            <a:off x="5331337" y="2246513"/>
            <a:ext cx="5419166" cy="3508653"/>
          </a:xfrm>
          <a:prstGeom prst="rect">
            <a:avLst/>
          </a:prstGeom>
          <a:noFill/>
        </p:spPr>
        <p:txBody>
          <a:bodyPr wrap="square">
            <a:spAutoFit/>
          </a:bodyPr>
          <a:lstStyle/>
          <a:p>
            <a:pPr algn="r" rtl="1">
              <a:buNone/>
            </a:pPr>
            <a:r>
              <a:rPr lang="ar-SA" sz="2200" dirty="0">
                <a:solidFill>
                  <a:srgbClr val="DD7C2F"/>
                </a:solidFill>
                <a:latin typeface="SST Arabic" panose="020B0504030504020204" pitchFamily="34" charset="-78"/>
                <a:cs typeface="SST Arabic" panose="020B0504030504020204" pitchFamily="34" charset="-78"/>
              </a:rPr>
              <a:t>القصة</a:t>
            </a:r>
            <a:br>
              <a:rPr lang="ar-SA" dirty="0">
                <a:solidFill>
                  <a:srgbClr val="68615D"/>
                </a:solidFill>
                <a:latin typeface="SST Arabic" panose="020B0504030504020204" pitchFamily="34" charset="-78"/>
                <a:cs typeface="SST Arabic" panose="020B0504030504020204" pitchFamily="34" charset="-78"/>
              </a:rPr>
            </a:br>
            <a:r>
              <a:rPr lang="ar-SA" dirty="0">
                <a:solidFill>
                  <a:srgbClr val="68615D"/>
                </a:solidFill>
                <a:latin typeface="SST Arabic Light" panose="020B0304030504020204" pitchFamily="34" charset="-78"/>
                <a:cs typeface="SST Arabic Light" panose="020B0304030504020204" pitchFamily="34" charset="-78"/>
              </a:rPr>
              <a:t>قبل 3 سنوات، كانت “رِحال” مجرد متجر رياضي ناجح…</a:t>
            </a:r>
            <a:br>
              <a:rPr lang="ar-SA" dirty="0">
                <a:solidFill>
                  <a:srgbClr val="68615D"/>
                </a:solidFill>
                <a:latin typeface="SST Arabic Light" panose="020B0304030504020204" pitchFamily="34" charset="-78"/>
                <a:cs typeface="SST Arabic Light" panose="020B0304030504020204" pitchFamily="34" charset="-78"/>
              </a:rPr>
            </a:br>
            <a:r>
              <a:rPr lang="ar-SA" dirty="0">
                <a:solidFill>
                  <a:srgbClr val="68615D"/>
                </a:solidFill>
                <a:latin typeface="SST Arabic Light" panose="020B0304030504020204" pitchFamily="34" charset="-78"/>
                <a:cs typeface="SST Arabic Light" panose="020B0304030504020204" pitchFamily="34" charset="-78"/>
              </a:rPr>
              <a:t>اليوم؟ 25 فرع + متجر إلكتروني + تطبيق لياقة</a:t>
            </a:r>
            <a:endParaRPr lang="ar-EG" dirty="0">
              <a:solidFill>
                <a:srgbClr val="68615D"/>
              </a:solidFill>
              <a:latin typeface="SST Arabic Light" panose="020B0304030504020204" pitchFamily="34" charset="-78"/>
              <a:cs typeface="SST Arabic Light" panose="020B0304030504020204" pitchFamily="34" charset="-78"/>
            </a:endParaRPr>
          </a:p>
          <a:p>
            <a:pPr algn="r" rtl="1">
              <a:buNone/>
            </a:pPr>
            <a:endParaRPr lang="en-US" dirty="0">
              <a:solidFill>
                <a:srgbClr val="68615D"/>
              </a:solidFill>
              <a:latin typeface="SST Arabic" panose="020B0504030504020204" pitchFamily="34" charset="-78"/>
              <a:cs typeface="SST Arabic" panose="020B0504030504020204" pitchFamily="34" charset="-78"/>
            </a:endParaRPr>
          </a:p>
          <a:p>
            <a:pPr marL="285750" indent="-285750" algn="r" rtl="1">
              <a:buFont typeface="Arial" panose="020B0604020202020204" pitchFamily="34" charset="0"/>
              <a:buChar char="•"/>
            </a:pPr>
            <a:r>
              <a:rPr lang="ar-SA" dirty="0">
                <a:solidFill>
                  <a:srgbClr val="68615D"/>
                </a:solidFill>
                <a:latin typeface="SST Arabic" panose="020B0504030504020204" pitchFamily="34" charset="-78"/>
                <a:cs typeface="SST Arabic" panose="020B0504030504020204" pitchFamily="34" charset="-78"/>
              </a:rPr>
              <a:t>النمو كان سريع… لكن خلف الكواليس ظهرت المشاكل:</a:t>
            </a:r>
            <a:endParaRPr lang="en-US" dirty="0">
              <a:solidFill>
                <a:srgbClr val="68615D"/>
              </a:solidFill>
              <a:latin typeface="SST Arabic" panose="020B0504030504020204" pitchFamily="34" charset="-78"/>
              <a:cs typeface="SST Arabic" panose="020B05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تجربة عميل غير متسقة بين الفروع والأونلاين</a:t>
            </a:r>
            <a:endParaRPr lang="en-US"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ضعف التنسيق بين الإدارات</a:t>
            </a:r>
            <a:endParaRPr lang="en-US"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استقالات مرتفعة</a:t>
            </a:r>
            <a:endParaRPr lang="en-US"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حملات تسويق بدون نتائج واضحة</a:t>
            </a:r>
            <a:endParaRPr lang="ar-EG"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endParaRPr lang="ar-SA" dirty="0">
              <a:solidFill>
                <a:srgbClr val="68615D"/>
              </a:solidFill>
              <a:latin typeface="SST Arabic" panose="020B0504030504020204" pitchFamily="34" charset="-78"/>
              <a:cs typeface="SST Arabic" panose="020B0504030504020204" pitchFamily="34" charset="-78"/>
            </a:endParaRPr>
          </a:p>
          <a:p>
            <a:pPr algn="r" rtl="1">
              <a:buNone/>
            </a:pPr>
            <a:r>
              <a:rPr lang="ar-SA" dirty="0">
                <a:solidFill>
                  <a:srgbClr val="68615D"/>
                </a:solidFill>
                <a:latin typeface="SST Arabic" panose="020B0504030504020204" pitchFamily="34" charset="-78"/>
                <a:cs typeface="SST Arabic" panose="020B0504030504020204" pitchFamily="34" charset="-78"/>
              </a:rPr>
              <a:t>ومع ضغط تحقيق طموحات </a:t>
            </a:r>
            <a:r>
              <a:rPr lang="ar-SA" b="1" dirty="0">
                <a:solidFill>
                  <a:srgbClr val="68615D"/>
                </a:solidFill>
                <a:latin typeface="SST Arabic" panose="020B0504030504020204" pitchFamily="34" charset="-78"/>
                <a:cs typeface="SST Arabic" panose="020B0504030504020204" pitchFamily="34" charset="-78"/>
              </a:rPr>
              <a:t>رؤية 2030</a:t>
            </a:r>
            <a:r>
              <a:rPr lang="ar-SA" dirty="0">
                <a:solidFill>
                  <a:srgbClr val="68615D"/>
                </a:solidFill>
                <a:latin typeface="SST Arabic" panose="020B0504030504020204" pitchFamily="34" charset="-78"/>
                <a:cs typeface="SST Arabic" panose="020B0504030504020204" pitchFamily="34" charset="-78"/>
              </a:rPr>
              <a:t>… أصبح السؤال:</a:t>
            </a:r>
            <a:br>
              <a:rPr lang="ar-SA" dirty="0">
                <a:solidFill>
                  <a:srgbClr val="68615D"/>
                </a:solidFill>
                <a:latin typeface="SST Arabic" panose="020B0504030504020204" pitchFamily="34" charset="-78"/>
                <a:cs typeface="SST Arabic" panose="020B0504030504020204" pitchFamily="34" charset="-78"/>
              </a:rPr>
            </a:br>
            <a:r>
              <a:rPr lang="ar-SA" b="1" dirty="0">
                <a:solidFill>
                  <a:srgbClr val="1DA76F"/>
                </a:solidFill>
                <a:latin typeface="SST Arabic" panose="020B0504030504020204" pitchFamily="34" charset="-78"/>
                <a:cs typeface="SST Arabic" panose="020B0504030504020204" pitchFamily="34" charset="-78"/>
              </a:rPr>
              <a:t>هل النمو كافي؟ أم نحتاج تنظيم؟</a:t>
            </a:r>
            <a:endParaRPr lang="ar-SA" dirty="0">
              <a:solidFill>
                <a:srgbClr val="1DA76F"/>
              </a:solidFill>
              <a:latin typeface="SST Arabic" panose="020B0504030504020204" pitchFamily="34" charset="-78"/>
              <a:cs typeface="SST Arabic" panose="020B0504030504020204" pitchFamily="34" charset="-78"/>
            </a:endParaRPr>
          </a:p>
        </p:txBody>
      </p:sp>
      <p:sp>
        <p:nvSpPr>
          <p:cNvPr id="8" name="Rectangle: Rounded Corners 7">
            <a:extLst>
              <a:ext uri="{FF2B5EF4-FFF2-40B4-BE49-F238E27FC236}">
                <a16:creationId xmlns:a16="http://schemas.microsoft.com/office/drawing/2014/main" id="{FDE93111-259D-861C-897D-B475C50F8A18}"/>
              </a:ext>
            </a:extLst>
          </p:cNvPr>
          <p:cNvSpPr/>
          <p:nvPr/>
        </p:nvSpPr>
        <p:spPr>
          <a:xfrm>
            <a:off x="1160780" y="2030931"/>
            <a:ext cx="3759563" cy="3864902"/>
          </a:xfrm>
          <a:prstGeom prst="roundRect">
            <a:avLst>
              <a:gd name="adj" fmla="val 917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8BC6026-80E3-73C9-B16D-C22BD4450DD3}"/>
              </a:ext>
            </a:extLst>
          </p:cNvPr>
          <p:cNvSpPr txBox="1"/>
          <p:nvPr/>
        </p:nvSpPr>
        <p:spPr>
          <a:xfrm>
            <a:off x="1375953" y="2255222"/>
            <a:ext cx="3446551" cy="2862322"/>
          </a:xfrm>
          <a:prstGeom prst="rect">
            <a:avLst/>
          </a:prstGeom>
          <a:noFill/>
        </p:spPr>
        <p:txBody>
          <a:bodyPr wrap="square">
            <a:spAutoFit/>
          </a:bodyPr>
          <a:lstStyle/>
          <a:p>
            <a:pPr algn="r" rtl="1">
              <a:buNone/>
            </a:pPr>
            <a:r>
              <a:rPr lang="ar-SA" dirty="0">
                <a:solidFill>
                  <a:srgbClr val="DD7C2F"/>
                </a:solidFill>
                <a:latin typeface="SST Arabic" panose="020B0504030504020204" pitchFamily="34" charset="-78"/>
                <a:cs typeface="SST Arabic" panose="020B0504030504020204" pitchFamily="34" charset="-78"/>
              </a:rPr>
              <a:t>الاتجاه الجديد (2026–2028)</a:t>
            </a:r>
            <a:br>
              <a:rPr lang="ar-SA" dirty="0">
                <a:solidFill>
                  <a:srgbClr val="68615D"/>
                </a:solidFill>
                <a:latin typeface="SST Arabic" panose="020B0504030504020204" pitchFamily="34" charset="-78"/>
                <a:cs typeface="SST Arabic" panose="020B0504030504020204" pitchFamily="34" charset="-78"/>
              </a:rPr>
            </a:br>
            <a:r>
              <a:rPr lang="ar-SA" dirty="0">
                <a:solidFill>
                  <a:srgbClr val="68615D"/>
                </a:solidFill>
                <a:latin typeface="SST Arabic" panose="020B0504030504020204" pitchFamily="34" charset="-78"/>
                <a:cs typeface="SST Arabic" panose="020B0504030504020204" pitchFamily="34" charset="-78"/>
              </a:rPr>
              <a:t>قررت الإدارة:</a:t>
            </a:r>
            <a:br>
              <a:rPr lang="ar-SA" dirty="0">
                <a:solidFill>
                  <a:srgbClr val="68615D"/>
                </a:solidFill>
                <a:latin typeface="SST Arabic" panose="020B0504030504020204" pitchFamily="34" charset="-78"/>
                <a:cs typeface="SST Arabic" panose="020B0504030504020204" pitchFamily="34" charset="-78"/>
              </a:rPr>
            </a:br>
            <a:r>
              <a:rPr lang="en-US" dirty="0">
                <a:solidFill>
                  <a:srgbClr val="68615D"/>
                </a:solidFill>
                <a:latin typeface="SST Arabic" panose="020B0504030504020204" pitchFamily="34" charset="-78"/>
                <a:cs typeface="SST Arabic" panose="020B0504030504020204" pitchFamily="34" charset="-78"/>
              </a:rPr>
              <a:t> “</a:t>
            </a:r>
            <a:r>
              <a:rPr lang="ar-SA" dirty="0">
                <a:solidFill>
                  <a:srgbClr val="68615D"/>
                </a:solidFill>
                <a:latin typeface="SST Arabic Light" panose="020B0304030504020204" pitchFamily="34" charset="-78"/>
                <a:cs typeface="SST Arabic Light" panose="020B0304030504020204" pitchFamily="34" charset="-78"/>
              </a:rPr>
              <a:t>نصبح أفضل تجربة رياضية متكاملة </a:t>
            </a:r>
            <a:r>
              <a:rPr lang="en-US" dirty="0">
                <a:solidFill>
                  <a:srgbClr val="68615D"/>
                </a:solidFill>
                <a:latin typeface="SST Arabic Light" panose="020B0304030504020204" pitchFamily="34" charset="-78"/>
                <a:cs typeface="SST Arabic Light" panose="020B0304030504020204" pitchFamily="34" charset="-78"/>
              </a:rPr>
              <a:t>(Online + Offline)</a:t>
            </a:r>
          </a:p>
          <a:p>
            <a:pPr algn="r" rtl="1">
              <a:buNone/>
            </a:pPr>
            <a:endParaRPr lang="en-US" dirty="0">
              <a:solidFill>
                <a:srgbClr val="68615D"/>
              </a:solidFill>
              <a:latin typeface="SST Arabic" panose="020B0504030504020204" pitchFamily="34" charset="-78"/>
              <a:cs typeface="SST Arabic" panose="020B0504030504020204" pitchFamily="34" charset="-78"/>
            </a:endParaRPr>
          </a:p>
          <a:p>
            <a:pPr algn="r" rtl="1">
              <a:buNone/>
            </a:pPr>
            <a:r>
              <a:rPr lang="ar-SA" dirty="0">
                <a:solidFill>
                  <a:srgbClr val="DD7C2F"/>
                </a:solidFill>
                <a:latin typeface="SST Arabic" panose="020B0504030504020204" pitchFamily="34" charset="-78"/>
                <a:cs typeface="SST Arabic" panose="020B0504030504020204" pitchFamily="34" charset="-78"/>
              </a:rPr>
              <a:t>التركيز على:</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تجربة العميل </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التحول الرقمي </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الكفاءة التشغيلية </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بناء علامة قوية</a:t>
            </a:r>
            <a:endParaRPr lang="en-US" dirty="0">
              <a:solidFill>
                <a:srgbClr val="68615D"/>
              </a:solidFill>
              <a:latin typeface="SST Arabic Light" panose="020B0304030504020204" pitchFamily="34" charset="-78"/>
              <a:cs typeface="SST Arabic Light" panose="020B0304030504020204" pitchFamily="34" charset="-78"/>
            </a:endParaRPr>
          </a:p>
        </p:txBody>
      </p:sp>
    </p:spTree>
    <p:custDataLst>
      <p:tags r:id="rId1"/>
    </p:custDataLst>
    <p:extLst>
      <p:ext uri="{BB962C8B-B14F-4D97-AF65-F5344CB8AC3E}">
        <p14:creationId xmlns:p14="http://schemas.microsoft.com/office/powerpoint/2010/main" val="393232847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4B2FE-CD9C-1699-055E-069BB15D600D}"/>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2EC7A167-D955-E86A-3812-64739389EED9}"/>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تحويل الاستراتيجية إلى أهداف ذكية</a:t>
            </a:r>
          </a:p>
        </p:txBody>
      </p:sp>
      <p:pic>
        <p:nvPicPr>
          <p:cNvPr id="5" name="Picture 8">
            <a:extLst>
              <a:ext uri="{FF2B5EF4-FFF2-40B4-BE49-F238E27FC236}">
                <a16:creationId xmlns:a16="http://schemas.microsoft.com/office/drawing/2014/main" id="{15E07B81-7205-0BD3-B3D4-1930EFD06AC6}"/>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object 6">
            <a:extLst>
              <a:ext uri="{FF2B5EF4-FFF2-40B4-BE49-F238E27FC236}">
                <a16:creationId xmlns:a16="http://schemas.microsoft.com/office/drawing/2014/main" id="{63A26B53-0EE0-FB11-79A7-EB09EC73377E}"/>
              </a:ext>
            </a:extLst>
          </p:cNvPr>
          <p:cNvSpPr txBox="1"/>
          <p:nvPr/>
        </p:nvSpPr>
        <p:spPr>
          <a:xfrm>
            <a:off x="1896177" y="1956318"/>
            <a:ext cx="9254801" cy="317535"/>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000" dirty="0">
                <a:solidFill>
                  <a:srgbClr val="1DA76F"/>
                </a:solidFill>
                <a:latin typeface="SST Arabic" panose="020B0504030504020204" pitchFamily="34" charset="-78"/>
                <a:ea typeface="HRDF medium Medium" panose="02000600020000020004" pitchFamily="2" charset="-78"/>
                <a:cs typeface="SST Arabic"/>
              </a:rPr>
              <a:t>أهداف محسّنة (أسهل للتحويل إلى </a:t>
            </a:r>
            <a:r>
              <a:rPr lang="en-US" sz="2000" dirty="0">
                <a:solidFill>
                  <a:srgbClr val="1DA76F"/>
                </a:solidFill>
                <a:latin typeface="SST Arabic" panose="020B0504030504020204" pitchFamily="34" charset="-78"/>
                <a:ea typeface="HRDF medium Medium" panose="02000600020000020004" pitchFamily="2" charset="-78"/>
                <a:cs typeface="SST Arabic"/>
              </a:rPr>
              <a:t>(SMART</a:t>
            </a:r>
          </a:p>
        </p:txBody>
      </p:sp>
      <p:pic>
        <p:nvPicPr>
          <p:cNvPr id="4" name="Graphic 3">
            <a:extLst>
              <a:ext uri="{FF2B5EF4-FFF2-40B4-BE49-F238E27FC236}">
                <a16:creationId xmlns:a16="http://schemas.microsoft.com/office/drawing/2014/main" id="{9846916C-0564-E585-192C-2D43C0DBA32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73554" y="3537556"/>
            <a:ext cx="9244893" cy="2093183"/>
          </a:xfrm>
          <a:prstGeom prst="rect">
            <a:avLst/>
          </a:prstGeom>
        </p:spPr>
      </p:pic>
      <p:sp>
        <p:nvSpPr>
          <p:cNvPr id="6" name="TextBox 5">
            <a:extLst>
              <a:ext uri="{FF2B5EF4-FFF2-40B4-BE49-F238E27FC236}">
                <a16:creationId xmlns:a16="http://schemas.microsoft.com/office/drawing/2014/main" id="{C8DA323D-D921-9FB9-8836-26D319E48ADB}"/>
              </a:ext>
            </a:extLst>
          </p:cNvPr>
          <p:cNvSpPr txBox="1"/>
          <p:nvPr/>
        </p:nvSpPr>
        <p:spPr>
          <a:xfrm>
            <a:off x="9433494" y="4251439"/>
            <a:ext cx="401072"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1</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1" name="TextBox 10">
            <a:extLst>
              <a:ext uri="{FF2B5EF4-FFF2-40B4-BE49-F238E27FC236}">
                <a16:creationId xmlns:a16="http://schemas.microsoft.com/office/drawing/2014/main" id="{EE28A2BF-AE5B-B711-FBDA-5EA8E8D32C63}"/>
              </a:ext>
            </a:extLst>
          </p:cNvPr>
          <p:cNvSpPr txBox="1"/>
          <p:nvPr/>
        </p:nvSpPr>
        <p:spPr>
          <a:xfrm>
            <a:off x="7638409" y="4251439"/>
            <a:ext cx="463588"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2</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2" name="TextBox 11">
            <a:extLst>
              <a:ext uri="{FF2B5EF4-FFF2-40B4-BE49-F238E27FC236}">
                <a16:creationId xmlns:a16="http://schemas.microsoft.com/office/drawing/2014/main" id="{AE99BF41-0ABD-444A-76FC-3CFC80858A12}"/>
              </a:ext>
            </a:extLst>
          </p:cNvPr>
          <p:cNvSpPr txBox="1"/>
          <p:nvPr/>
        </p:nvSpPr>
        <p:spPr>
          <a:xfrm>
            <a:off x="5834359" y="4251439"/>
            <a:ext cx="463588" cy="707886"/>
          </a:xfrm>
          <a:prstGeom prst="rect">
            <a:avLst/>
          </a:prstGeom>
          <a:noFill/>
        </p:spPr>
        <p:txBody>
          <a:bodyPr wrap="none" rtlCol="0">
            <a:spAutoFit/>
          </a:bodyPr>
          <a:lstStyle/>
          <a:p>
            <a:r>
              <a:rPr lang="ar-EG" sz="4000" b="1">
                <a:solidFill>
                  <a:schemeClr val="bg1"/>
                </a:solidFill>
                <a:latin typeface="SST Arabic Medium" panose="020B0604030504020204" pitchFamily="34" charset="-78"/>
                <a:ea typeface="HRSD Gov" pitchFamily="50" charset="-78"/>
                <a:cs typeface="SST Arabic Medium" panose="020B0604030504020204" pitchFamily="34" charset="-78"/>
              </a:rPr>
              <a:t>3</a:t>
            </a:r>
            <a:endParaRPr lang="en-US" sz="4000" b="1">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3" name="TextBox 12">
            <a:extLst>
              <a:ext uri="{FF2B5EF4-FFF2-40B4-BE49-F238E27FC236}">
                <a16:creationId xmlns:a16="http://schemas.microsoft.com/office/drawing/2014/main" id="{8F712DE8-79A6-BA19-C864-291AAD327699}"/>
              </a:ext>
            </a:extLst>
          </p:cNvPr>
          <p:cNvSpPr txBox="1"/>
          <p:nvPr/>
        </p:nvSpPr>
        <p:spPr>
          <a:xfrm>
            <a:off x="3962952" y="4251439"/>
            <a:ext cx="487634"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4</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4" name="TextBox 13">
            <a:extLst>
              <a:ext uri="{FF2B5EF4-FFF2-40B4-BE49-F238E27FC236}">
                <a16:creationId xmlns:a16="http://schemas.microsoft.com/office/drawing/2014/main" id="{554787F5-A39E-DEFA-AFEE-129531450614}"/>
              </a:ext>
            </a:extLst>
          </p:cNvPr>
          <p:cNvSpPr txBox="1"/>
          <p:nvPr/>
        </p:nvSpPr>
        <p:spPr>
          <a:xfrm>
            <a:off x="2174620" y="4251439"/>
            <a:ext cx="470000"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5</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5" name="object 6">
            <a:extLst>
              <a:ext uri="{FF2B5EF4-FFF2-40B4-BE49-F238E27FC236}">
                <a16:creationId xmlns:a16="http://schemas.microsoft.com/office/drawing/2014/main" id="{92B232FF-A0BC-9DE6-4F79-967B11E3617F}"/>
              </a:ext>
            </a:extLst>
          </p:cNvPr>
          <p:cNvSpPr txBox="1"/>
          <p:nvPr/>
        </p:nvSpPr>
        <p:spPr>
          <a:xfrm>
            <a:off x="8268762" y="5447125"/>
            <a:ext cx="2886889"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الموارد البشرية </a:t>
            </a:r>
            <a:r>
              <a:rPr lang="en-US"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(HR)</a:t>
            </a:r>
            <a:br>
              <a:rPr lang="en-US"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تحسين رضا الموظفين عن بيئة العمل</a:t>
            </a:r>
          </a:p>
        </p:txBody>
      </p:sp>
      <p:sp>
        <p:nvSpPr>
          <p:cNvPr id="16" name="object 6">
            <a:extLst>
              <a:ext uri="{FF2B5EF4-FFF2-40B4-BE49-F238E27FC236}">
                <a16:creationId xmlns:a16="http://schemas.microsoft.com/office/drawing/2014/main" id="{1E99BB07-6030-865F-B0D0-09795A921F01}"/>
              </a:ext>
            </a:extLst>
          </p:cNvPr>
          <p:cNvSpPr txBox="1"/>
          <p:nvPr/>
        </p:nvSpPr>
        <p:spPr>
          <a:xfrm>
            <a:off x="6536749" y="2850565"/>
            <a:ext cx="2666908"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المبيعات </a:t>
            </a:r>
            <a:r>
              <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(Sales)</a:t>
            </a:r>
            <a:br>
              <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زيادة إجمالي المبيعات الشهرية</a:t>
            </a:r>
          </a:p>
        </p:txBody>
      </p:sp>
      <p:sp>
        <p:nvSpPr>
          <p:cNvPr id="17" name="object 6">
            <a:extLst>
              <a:ext uri="{FF2B5EF4-FFF2-40B4-BE49-F238E27FC236}">
                <a16:creationId xmlns:a16="http://schemas.microsoft.com/office/drawing/2014/main" id="{52E880F0-0B9C-980A-576D-9E4B7FDC80D6}"/>
              </a:ext>
            </a:extLst>
          </p:cNvPr>
          <p:cNvSpPr txBox="1"/>
          <p:nvPr/>
        </p:nvSpPr>
        <p:spPr>
          <a:xfrm>
            <a:off x="4637538" y="5447125"/>
            <a:ext cx="2868845"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E17927"/>
                </a:solidFill>
                <a:latin typeface="SST Arabic" panose="020B0504030504020204" pitchFamily="34" charset="-78"/>
                <a:ea typeface="HRDF medium Medium" panose="02000600020000020004" pitchFamily="2" charset="-78"/>
                <a:cs typeface="SST Arabic" panose="020B0504030504020204" pitchFamily="34" charset="-78"/>
              </a:rPr>
              <a:t>التجزئة (</a:t>
            </a:r>
            <a:r>
              <a:rPr lang="en-US" dirty="0">
                <a:solidFill>
                  <a:srgbClr val="E17927"/>
                </a:solidFill>
                <a:latin typeface="SST Arabic" panose="020B0504030504020204" pitchFamily="34" charset="-78"/>
                <a:ea typeface="HRDF medium Medium" panose="02000600020000020004" pitchFamily="2" charset="-78"/>
                <a:cs typeface="SST Arabic" panose="020B0504030504020204" pitchFamily="34" charset="-78"/>
              </a:rPr>
              <a:t>(Retail Operations</a:t>
            </a:r>
            <a:br>
              <a:rPr lang="en-US" dirty="0">
                <a:solidFill>
                  <a:srgbClr val="E17927"/>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تحسين تجربة العميل داخل الفروع</a:t>
            </a:r>
          </a:p>
        </p:txBody>
      </p:sp>
      <p:sp>
        <p:nvSpPr>
          <p:cNvPr id="18" name="object 6">
            <a:extLst>
              <a:ext uri="{FF2B5EF4-FFF2-40B4-BE49-F238E27FC236}">
                <a16:creationId xmlns:a16="http://schemas.microsoft.com/office/drawing/2014/main" id="{47F181CB-D893-EC4F-504E-7CC72B2BF2D4}"/>
              </a:ext>
            </a:extLst>
          </p:cNvPr>
          <p:cNvSpPr txBox="1"/>
          <p:nvPr/>
        </p:nvSpPr>
        <p:spPr>
          <a:xfrm>
            <a:off x="3016967" y="2635795"/>
            <a:ext cx="2473945" cy="1117754"/>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خدمة العملاء </a:t>
            </a:r>
            <a:endPar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endParaRPr>
          </a:p>
          <a:p>
            <a:pPr algn="ctr" defTabSz="773128" rtl="1">
              <a:defRPr/>
            </a:pPr>
            <a:r>
              <a:rPr lang="ar-SA"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a:t>
            </a:r>
            <a:r>
              <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(Customer Service</a:t>
            </a:r>
            <a:br>
              <a:rPr lang="en-US"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تقليل وقت الاستجابة لطلبات العملاء</a:t>
            </a:r>
          </a:p>
        </p:txBody>
      </p:sp>
      <p:sp>
        <p:nvSpPr>
          <p:cNvPr id="19" name="object 6">
            <a:extLst>
              <a:ext uri="{FF2B5EF4-FFF2-40B4-BE49-F238E27FC236}">
                <a16:creationId xmlns:a16="http://schemas.microsoft.com/office/drawing/2014/main" id="{AAD7D432-EC2C-2808-7C94-A588A38DFB00}"/>
              </a:ext>
            </a:extLst>
          </p:cNvPr>
          <p:cNvSpPr txBox="1"/>
          <p:nvPr/>
        </p:nvSpPr>
        <p:spPr>
          <a:xfrm>
            <a:off x="907829" y="5447125"/>
            <a:ext cx="3015701"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التسويق (</a:t>
            </a:r>
            <a:r>
              <a:rPr lang="en-US"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(Marketing</a:t>
            </a:r>
            <a:br>
              <a:rPr lang="en-US"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زيادة عدد العملاء الجدد عبر القنوات الرقمية</a:t>
            </a:r>
          </a:p>
        </p:txBody>
      </p:sp>
    </p:spTree>
    <p:custDataLst>
      <p:tags r:id="rId1"/>
    </p:custDataLst>
    <p:extLst>
      <p:ext uri="{BB962C8B-B14F-4D97-AF65-F5344CB8AC3E}">
        <p14:creationId xmlns:p14="http://schemas.microsoft.com/office/powerpoint/2010/main" val="77307413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7DDAE-9ABD-D710-25AF-B03AC2FD11E3}"/>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1D7C2234-8803-C7CD-B824-1B9C32602F74}"/>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5D325141-1EFF-B031-9C44-33C6A57793D2}"/>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2" name="object 6">
            <a:extLst>
              <a:ext uri="{FF2B5EF4-FFF2-40B4-BE49-F238E27FC236}">
                <a16:creationId xmlns:a16="http://schemas.microsoft.com/office/drawing/2014/main" id="{A2E87D94-DE33-92CF-926C-E915AC16F8F1}"/>
              </a:ext>
            </a:extLst>
          </p:cNvPr>
          <p:cNvSpPr txBox="1"/>
          <p:nvPr/>
        </p:nvSpPr>
        <p:spPr>
          <a:xfrm>
            <a:off x="1896177" y="2025372"/>
            <a:ext cx="9254801" cy="317535"/>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000" dirty="0">
                <a:solidFill>
                  <a:srgbClr val="1DA76F"/>
                </a:solidFill>
                <a:latin typeface="SST Arabic" panose="020B0504030504020204" pitchFamily="34" charset="-78"/>
                <a:ea typeface="HRDF medium Medium" panose="02000600020000020004" pitchFamily="2" charset="-78"/>
                <a:cs typeface="SST Arabic"/>
              </a:rPr>
              <a:t>تطبيق المراحل الأربع:</a:t>
            </a:r>
          </a:p>
        </p:txBody>
      </p:sp>
      <p:grpSp>
        <p:nvGrpSpPr>
          <p:cNvPr id="21" name="Group 20">
            <a:extLst>
              <a:ext uri="{FF2B5EF4-FFF2-40B4-BE49-F238E27FC236}">
                <a16:creationId xmlns:a16="http://schemas.microsoft.com/office/drawing/2014/main" id="{25709902-1F12-3D15-9662-F2CC5B088CE6}"/>
              </a:ext>
            </a:extLst>
          </p:cNvPr>
          <p:cNvGrpSpPr/>
          <p:nvPr/>
        </p:nvGrpSpPr>
        <p:grpSpPr>
          <a:xfrm>
            <a:off x="5523470" y="2423952"/>
            <a:ext cx="6027098" cy="3277938"/>
            <a:chOff x="4565516" y="2423951"/>
            <a:chExt cx="6985052" cy="3798937"/>
          </a:xfrm>
        </p:grpSpPr>
        <p:sp>
          <p:nvSpPr>
            <p:cNvPr id="12" name="Rectangle: Rounded Corners 11">
              <a:extLst>
                <a:ext uri="{FF2B5EF4-FFF2-40B4-BE49-F238E27FC236}">
                  <a16:creationId xmlns:a16="http://schemas.microsoft.com/office/drawing/2014/main" id="{7CEE10B4-4843-AA40-9834-9C3C9DC81ACA}"/>
                </a:ext>
              </a:extLst>
            </p:cNvPr>
            <p:cNvSpPr/>
            <p:nvPr/>
          </p:nvSpPr>
          <p:spPr>
            <a:xfrm>
              <a:off x="8137321" y="4628568"/>
              <a:ext cx="3205144" cy="1594320"/>
            </a:xfrm>
            <a:prstGeom prst="roundRect">
              <a:avLst>
                <a:gd name="adj" fmla="val 98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8F52DFB1-D137-BD37-56A5-BEEE70F6E9C1}"/>
                </a:ext>
              </a:extLst>
            </p:cNvPr>
            <p:cNvSpPr/>
            <p:nvPr/>
          </p:nvSpPr>
          <p:spPr>
            <a:xfrm>
              <a:off x="4571183" y="4628568"/>
              <a:ext cx="3205144" cy="1594320"/>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CEE18DC6-C8E2-B465-0E26-BB639DC1BCBA}"/>
                </a:ext>
              </a:extLst>
            </p:cNvPr>
            <p:cNvSpPr/>
            <p:nvPr/>
          </p:nvSpPr>
          <p:spPr>
            <a:xfrm>
              <a:off x="8137321" y="2663066"/>
              <a:ext cx="3205144" cy="1594320"/>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6">
              <a:extLst>
                <a:ext uri="{FF2B5EF4-FFF2-40B4-BE49-F238E27FC236}">
                  <a16:creationId xmlns:a16="http://schemas.microsoft.com/office/drawing/2014/main" id="{288C3EC6-2585-2992-4E2C-2F3E053189E8}"/>
                </a:ext>
              </a:extLst>
            </p:cNvPr>
            <p:cNvSpPr txBox="1"/>
            <p:nvPr/>
          </p:nvSpPr>
          <p:spPr>
            <a:xfrm>
              <a:off x="8137321" y="2877619"/>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PLAN</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تحديد المشكلة بدقة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تحليل السبب الجذري </a:t>
              </a:r>
            </a:p>
          </p:txBody>
        </p:sp>
        <p:sp>
          <p:nvSpPr>
            <p:cNvPr id="11" name="Rectangle: Rounded Corners 10">
              <a:extLst>
                <a:ext uri="{FF2B5EF4-FFF2-40B4-BE49-F238E27FC236}">
                  <a16:creationId xmlns:a16="http://schemas.microsoft.com/office/drawing/2014/main" id="{AEB68978-3F02-C6A0-B369-F14C28265619}"/>
                </a:ext>
              </a:extLst>
            </p:cNvPr>
            <p:cNvSpPr/>
            <p:nvPr/>
          </p:nvSpPr>
          <p:spPr>
            <a:xfrm>
              <a:off x="4571183" y="2663066"/>
              <a:ext cx="3205144" cy="1594320"/>
            </a:xfrm>
            <a:prstGeom prst="roundRect">
              <a:avLst>
                <a:gd name="adj" fmla="val 98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bject 6">
              <a:extLst>
                <a:ext uri="{FF2B5EF4-FFF2-40B4-BE49-F238E27FC236}">
                  <a16:creationId xmlns:a16="http://schemas.microsoft.com/office/drawing/2014/main" id="{7394AA8E-175F-FDA6-8C6F-300F1C4F2D30}"/>
                </a:ext>
              </a:extLst>
            </p:cNvPr>
            <p:cNvSpPr txBox="1"/>
            <p:nvPr/>
          </p:nvSpPr>
          <p:spPr>
            <a:xfrm>
              <a:off x="4565516" y="2877619"/>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DO</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اقتراح حل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اختيار </a:t>
              </a:r>
              <a:r>
                <a:rPr lang="en-US" sz="2000" dirty="0">
                  <a:solidFill>
                    <a:schemeClr val="bg1"/>
                  </a:solidFill>
                  <a:latin typeface="SST Arabic" panose="020B0504030504020204" pitchFamily="34" charset="-78"/>
                  <a:ea typeface="HRDF medium Medium" panose="02000600020000020004" pitchFamily="2" charset="-78"/>
                  <a:cs typeface="SST Arabic"/>
                </a:rPr>
                <a:t>Pilot </a:t>
              </a:r>
              <a:r>
                <a:rPr lang="ar-EG" sz="2000" dirty="0">
                  <a:solidFill>
                    <a:schemeClr val="bg1"/>
                  </a:solidFill>
                  <a:latin typeface="SST Arabic" panose="020B0504030504020204" pitchFamily="34" charset="-78"/>
                  <a:ea typeface="HRDF medium Medium" panose="02000600020000020004" pitchFamily="2" charset="-78"/>
                  <a:cs typeface="SST Arabic"/>
                </a:rPr>
                <a:t>للتجربة</a:t>
              </a:r>
              <a:endParaRPr lang="en-US"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15" name="object 6">
              <a:extLst>
                <a:ext uri="{FF2B5EF4-FFF2-40B4-BE49-F238E27FC236}">
                  <a16:creationId xmlns:a16="http://schemas.microsoft.com/office/drawing/2014/main" id="{A524E635-399F-B15B-C43B-7EE282C8822B}"/>
                </a:ext>
              </a:extLst>
            </p:cNvPr>
            <p:cNvSpPr txBox="1"/>
            <p:nvPr/>
          </p:nvSpPr>
          <p:spPr>
            <a:xfrm>
              <a:off x="8137321" y="4884684"/>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 </a:t>
              </a:r>
              <a:r>
                <a:rPr lang="en-US" sz="2000" dirty="0">
                  <a:solidFill>
                    <a:schemeClr val="bg1"/>
                  </a:solidFill>
                  <a:latin typeface="SST Arabic" panose="020B0504030504020204" pitchFamily="34" charset="-78"/>
                  <a:ea typeface="HRDF medium Medium" panose="02000600020000020004" pitchFamily="2" charset="-78"/>
                  <a:cs typeface="SST Arabic"/>
                </a:rPr>
                <a:t>CHECK</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تحديد </a:t>
              </a:r>
              <a:r>
                <a:rPr lang="en-US" sz="2000" dirty="0">
                  <a:solidFill>
                    <a:schemeClr val="bg1"/>
                  </a:solidFill>
                  <a:latin typeface="SST Arabic" panose="020B0504030504020204" pitchFamily="34" charset="-78"/>
                  <a:ea typeface="HRDF medium Medium" panose="02000600020000020004" pitchFamily="2" charset="-78"/>
                  <a:cs typeface="SST Arabic"/>
                </a:rPr>
                <a:t>KPI </a:t>
              </a:r>
              <a:r>
                <a:rPr lang="ar-EG" sz="2000" dirty="0">
                  <a:solidFill>
                    <a:schemeClr val="bg1"/>
                  </a:solidFill>
                  <a:latin typeface="SST Arabic" panose="020B0504030504020204" pitchFamily="34" charset="-78"/>
                  <a:ea typeface="HRDF medium Medium" panose="02000600020000020004" pitchFamily="2" charset="-78"/>
                  <a:cs typeface="SST Arabic"/>
                </a:rPr>
                <a:t>واضح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كيف سيتم القياس؟ </a:t>
              </a:r>
            </a:p>
          </p:txBody>
        </p:sp>
        <p:sp>
          <p:nvSpPr>
            <p:cNvPr id="16" name="object 6">
              <a:extLst>
                <a:ext uri="{FF2B5EF4-FFF2-40B4-BE49-F238E27FC236}">
                  <a16:creationId xmlns:a16="http://schemas.microsoft.com/office/drawing/2014/main" id="{342015C6-6768-DF94-B563-29A6039A2187}"/>
                </a:ext>
              </a:extLst>
            </p:cNvPr>
            <p:cNvSpPr txBox="1"/>
            <p:nvPr/>
          </p:nvSpPr>
          <p:spPr>
            <a:xfrm>
              <a:off x="4565516" y="4894844"/>
              <a:ext cx="3205144" cy="625312"/>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ACT</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قرار: تطبيق / تعديل / إيقاف </a:t>
              </a:r>
            </a:p>
          </p:txBody>
        </p:sp>
        <p:sp>
          <p:nvSpPr>
            <p:cNvPr id="17" name="Oval 16">
              <a:extLst>
                <a:ext uri="{FF2B5EF4-FFF2-40B4-BE49-F238E27FC236}">
                  <a16:creationId xmlns:a16="http://schemas.microsoft.com/office/drawing/2014/main" id="{79188DF5-8DFA-D799-62E0-E6BD61905930}"/>
                </a:ext>
              </a:extLst>
            </p:cNvPr>
            <p:cNvSpPr/>
            <p:nvPr/>
          </p:nvSpPr>
          <p:spPr>
            <a:xfrm>
              <a:off x="10986865" y="2423951"/>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741241D-AA8B-71DA-F88F-8A0319A9E6A4}"/>
                </a:ext>
              </a:extLst>
            </p:cNvPr>
            <p:cNvSpPr/>
            <p:nvPr/>
          </p:nvSpPr>
          <p:spPr>
            <a:xfrm>
              <a:off x="7424942" y="2423951"/>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8E4EF8F-2CC4-84A4-47A4-4150685D32A7}"/>
                </a:ext>
              </a:extLst>
            </p:cNvPr>
            <p:cNvSpPr/>
            <p:nvPr/>
          </p:nvSpPr>
          <p:spPr>
            <a:xfrm>
              <a:off x="10986865" y="4384103"/>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3D4805F-21B0-6726-EFB8-DDEEAA670EA2}"/>
                </a:ext>
              </a:extLst>
            </p:cNvPr>
            <p:cNvSpPr/>
            <p:nvPr/>
          </p:nvSpPr>
          <p:spPr>
            <a:xfrm>
              <a:off x="7424942" y="4384103"/>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object 6">
            <a:extLst>
              <a:ext uri="{FF2B5EF4-FFF2-40B4-BE49-F238E27FC236}">
                <a16:creationId xmlns:a16="http://schemas.microsoft.com/office/drawing/2014/main" id="{FCEBB9ED-BDF5-F0EA-CD48-BF46D9407482}"/>
              </a:ext>
            </a:extLst>
          </p:cNvPr>
          <p:cNvSpPr txBox="1"/>
          <p:nvPr/>
        </p:nvSpPr>
        <p:spPr>
          <a:xfrm>
            <a:off x="1896177" y="5908468"/>
            <a:ext cx="9254801" cy="625312"/>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000" dirty="0">
                <a:solidFill>
                  <a:srgbClr val="1DA76F"/>
                </a:solidFill>
                <a:latin typeface="SST Arabic" panose="020B0504030504020204" pitchFamily="34" charset="-78"/>
                <a:ea typeface="HRDF medium Medium" panose="02000600020000020004" pitchFamily="2" charset="-78"/>
                <a:cs typeface="SST Arabic"/>
              </a:rPr>
              <a:t>الوقت:</a:t>
            </a:r>
          </a:p>
          <a:p>
            <a:pPr algn="r" defTabSz="773128" rtl="1">
              <a:defRPr/>
            </a:pPr>
            <a:r>
              <a:rPr lang="ar-EG" sz="2000" dirty="0">
                <a:solidFill>
                  <a:srgbClr val="68615D"/>
                </a:solidFill>
                <a:latin typeface="SST Arabic" panose="020B0504030504020204" pitchFamily="34" charset="-78"/>
                <a:ea typeface="HRDF medium Medium" panose="02000600020000020004" pitchFamily="2" charset="-78"/>
                <a:cs typeface="SST Arabic"/>
              </a:rPr>
              <a:t>20 دقيقة عمل</a:t>
            </a:r>
          </a:p>
        </p:txBody>
      </p:sp>
      <p:pic>
        <p:nvPicPr>
          <p:cNvPr id="23" name="Picture 22" descr="Customer service - Free communications icons">
            <a:extLst>
              <a:ext uri="{FF2B5EF4-FFF2-40B4-BE49-F238E27FC236}">
                <a16:creationId xmlns:a16="http://schemas.microsoft.com/office/drawing/2014/main" id="{EF66110D-18D2-A409-FE76-CEF22DA26D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995" y="2103410"/>
            <a:ext cx="3805058" cy="3805058"/>
          </a:xfrm>
          <a:prstGeom prst="rect">
            <a:avLst/>
          </a:prstGeom>
          <a:noFill/>
          <a:extLst>
            <a:ext uri="{909E8E84-426E-40DD-AFC4-6F175D3DCCD1}">
              <a14:hiddenFill xmlns:a14="http://schemas.microsoft.com/office/drawing/2010/main">
                <a:solidFill>
                  <a:srgbClr val="FFFFFF"/>
                </a:solidFill>
              </a14:hiddenFill>
            </a:ext>
          </a:extLst>
        </p:spPr>
      </p:pic>
      <p:sp>
        <p:nvSpPr>
          <p:cNvPr id="24" name="object 6">
            <a:extLst>
              <a:ext uri="{FF2B5EF4-FFF2-40B4-BE49-F238E27FC236}">
                <a16:creationId xmlns:a16="http://schemas.microsoft.com/office/drawing/2014/main" id="{A5AA31B6-D9D4-8709-3CE6-B64C61CE0206}"/>
              </a:ext>
            </a:extLst>
          </p:cNvPr>
          <p:cNvSpPr txBox="1"/>
          <p:nvPr/>
        </p:nvSpPr>
        <p:spPr>
          <a:xfrm>
            <a:off x="10914077" y="2499775"/>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1</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5" name="object 6">
            <a:extLst>
              <a:ext uri="{FF2B5EF4-FFF2-40B4-BE49-F238E27FC236}">
                <a16:creationId xmlns:a16="http://schemas.microsoft.com/office/drawing/2014/main" id="{01D1CA79-C863-3A78-F944-E950553E91F6}"/>
              </a:ext>
            </a:extLst>
          </p:cNvPr>
          <p:cNvSpPr txBox="1"/>
          <p:nvPr/>
        </p:nvSpPr>
        <p:spPr>
          <a:xfrm>
            <a:off x="7867639" y="2499775"/>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2</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6" name="object 6">
            <a:extLst>
              <a:ext uri="{FF2B5EF4-FFF2-40B4-BE49-F238E27FC236}">
                <a16:creationId xmlns:a16="http://schemas.microsoft.com/office/drawing/2014/main" id="{AE683173-F7A5-8399-0BE7-CE67F4ED6292}"/>
              </a:ext>
            </a:extLst>
          </p:cNvPr>
          <p:cNvSpPr txBox="1"/>
          <p:nvPr/>
        </p:nvSpPr>
        <p:spPr>
          <a:xfrm>
            <a:off x="10914077" y="4191072"/>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3</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7" name="object 6">
            <a:extLst>
              <a:ext uri="{FF2B5EF4-FFF2-40B4-BE49-F238E27FC236}">
                <a16:creationId xmlns:a16="http://schemas.microsoft.com/office/drawing/2014/main" id="{FEB8E168-FF64-54C5-5CFD-B303A0CBA21A}"/>
              </a:ext>
            </a:extLst>
          </p:cNvPr>
          <p:cNvSpPr txBox="1"/>
          <p:nvPr/>
        </p:nvSpPr>
        <p:spPr>
          <a:xfrm>
            <a:off x="7859777" y="4191072"/>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4</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Tree>
    <p:custDataLst>
      <p:tags r:id="rId1"/>
    </p:custDataLst>
    <p:extLst>
      <p:ext uri="{BB962C8B-B14F-4D97-AF65-F5344CB8AC3E}">
        <p14:creationId xmlns:p14="http://schemas.microsoft.com/office/powerpoint/2010/main" val="1086692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A2132-75D2-B251-8A78-03D25BE794F3}"/>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62EB22A9-94D3-5BAC-1EB4-0DFEC6D9F677}"/>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C81B984C-DA3D-E1B0-DFE9-2E9173ED48B0}"/>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Rectangle: Rounded Corners 2">
            <a:extLst>
              <a:ext uri="{FF2B5EF4-FFF2-40B4-BE49-F238E27FC236}">
                <a16:creationId xmlns:a16="http://schemas.microsoft.com/office/drawing/2014/main" id="{F690B3B3-1F17-C7F5-9D54-9E13F3583BFD}"/>
              </a:ext>
            </a:extLst>
          </p:cNvPr>
          <p:cNvSpPr/>
          <p:nvPr/>
        </p:nvSpPr>
        <p:spPr>
          <a:xfrm>
            <a:off x="742631" y="1907177"/>
            <a:ext cx="10706739" cy="4543050"/>
          </a:xfrm>
          <a:prstGeom prst="roundRect">
            <a:avLst>
              <a:gd name="adj" fmla="val 654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2B9AC3D-5D4E-A1C5-FB24-4B5361CD428A}"/>
              </a:ext>
            </a:extLst>
          </p:cNvPr>
          <p:cNvSpPr txBox="1"/>
          <p:nvPr/>
        </p:nvSpPr>
        <p:spPr>
          <a:xfrm>
            <a:off x="1036321" y="2117505"/>
            <a:ext cx="10102302" cy="4031873"/>
          </a:xfrm>
          <a:prstGeom prst="rect">
            <a:avLst/>
          </a:prstGeom>
          <a:noFill/>
        </p:spPr>
        <p:txBody>
          <a:bodyPr wrap="square">
            <a:spAutoFit/>
          </a:bodyPr>
          <a:lstStyle/>
          <a:p>
            <a:pPr algn="r" rtl="1"/>
            <a:r>
              <a:rPr lang="ar-EG" sz="1600" dirty="0">
                <a:solidFill>
                  <a:srgbClr val="68615D"/>
                </a:solidFill>
                <a:latin typeface="SST Arabic" panose="020B0504030504020204" pitchFamily="34" charset="-78"/>
                <a:cs typeface="SST Arabic" panose="020B0504030504020204" pitchFamily="34" charset="-78"/>
              </a:rPr>
              <a:t>شركة "رِحال" هي شركة سعودية سريعة النمو في قطاع التجزئة الرياضي، توسّعت خلال ثلاث سنوات من متاجر تقليدية إلى نموذج متكامل يجمع بين الفروع، والتجارة الإلكترونية، وتطبيقات اللياقة. هذا النمو السريع خلق ضغطًا تشغيليًا كبيرًا، حيث تعمل الإدارات بشكل منفصل دون تنسيق كافٍ، مما أدى إلى فجوة واضحة في تجربة العميل. التسويق يطلق حملات قوية تزيد الطلب، بينما العمليات والمخزون غير مهيئين لدعم هذا النمو، وخدمة العملاء تتحمل عبء الشكاوى الناتجة.</a:t>
            </a:r>
          </a:p>
          <a:p>
            <a:pPr algn="r" rtl="1"/>
            <a:endParaRPr lang="ar-EG" sz="1600" dirty="0">
              <a:solidFill>
                <a:srgbClr val="68615D"/>
              </a:solidFill>
              <a:latin typeface="SST Arabic" panose="020B0504030504020204" pitchFamily="34" charset="-78"/>
              <a:cs typeface="SST Arabic" panose="020B0504030504020204" pitchFamily="34" charset="-78"/>
            </a:endParaRPr>
          </a:p>
          <a:p>
            <a:pPr algn="r" rtl="1"/>
            <a:r>
              <a:rPr lang="ar-EG" sz="1600" dirty="0">
                <a:solidFill>
                  <a:srgbClr val="68615D"/>
                </a:solidFill>
                <a:latin typeface="SST Arabic" panose="020B0504030504020204" pitchFamily="34" charset="-78"/>
                <a:cs typeface="SST Arabic" panose="020B0504030504020204" pitchFamily="34" charset="-78"/>
              </a:rPr>
              <a:t>خلال آخر ثلاثة أشهر، بدأت المؤشرات في التدهور بشكل واضح؛ حيث ارتفعت شكاوى العملاء بنسبة 40%، وانخفض تقييم التطبيق من 4.5 إلى 3.8، مع تزايد ملحوظ في أوقات التوصيل. تشير البيانات إلى أن 60% من الشكاوى مرتبطة بتأخير التوصيل، و25% بسبب طلب منتجات غير متوفرة بعد الشراء، و15% نتيجة ضعف تجربة خدمة العملاء.</a:t>
            </a:r>
          </a:p>
          <a:p>
            <a:pPr algn="r" rtl="1"/>
            <a:endParaRPr lang="ar-EG" sz="1600" dirty="0">
              <a:solidFill>
                <a:srgbClr val="68615D"/>
              </a:solidFill>
              <a:latin typeface="SST Arabic" panose="020B0504030504020204" pitchFamily="34" charset="-78"/>
              <a:cs typeface="SST Arabic" panose="020B0504030504020204" pitchFamily="34" charset="-78"/>
            </a:endParaRPr>
          </a:p>
          <a:p>
            <a:pPr algn="r" rtl="1"/>
            <a:r>
              <a:rPr lang="ar-EG" sz="1600" dirty="0">
                <a:solidFill>
                  <a:srgbClr val="68615D"/>
                </a:solidFill>
                <a:latin typeface="SST Arabic" panose="020B0504030504020204" pitchFamily="34" charset="-78"/>
                <a:cs typeface="SST Arabic" panose="020B0504030504020204" pitchFamily="34" charset="-78"/>
              </a:rPr>
              <a:t>عند النظر بشكل أعمق، يتضح أن المشكلة ليست في التوصيل فقط، بل في النظام ككل. نظام المخزون غير محدث لحظيًا بين الفروع والمنصة الإلكترونية، مما يؤدي إلى بيع منتجات غير متوفرة. كما يعتمد فريق التوصيل على تخطيط يدوي غير فعال، بينما تُطلق الحملات التسويقية دون تنسيق مع توفر المنتجات. إضافة إلى ذلك، يواجه فريق خدمة العملاء ضغطًا عاليًا دون تدريب كافٍ، ولا توجد مؤشرات أداء مشتركة تربط بين الإدارات.</a:t>
            </a:r>
          </a:p>
          <a:p>
            <a:pPr algn="r" rtl="1"/>
            <a:r>
              <a:rPr lang="ar-EG" sz="1600" dirty="0">
                <a:solidFill>
                  <a:srgbClr val="68615D"/>
                </a:solidFill>
                <a:latin typeface="SST Arabic" panose="020B0504030504020204" pitchFamily="34" charset="-78"/>
                <a:cs typeface="SST Arabic" panose="020B0504030504020204" pitchFamily="34" charset="-78"/>
              </a:rPr>
              <a:t>بناءً على ذلك، التحدي الحقيقي ليس مجرد “تسريع التوصيل”، بل فهم السبب الجذري للمشكلة عبر كامل رحلة العميل. المطلوب من الفرق هو التفكير بشكل منهجي لإصلاح النظام، وليس معالجة الأعراض فقط، وذلك من خلال تطبيق منهجية </a:t>
            </a:r>
            <a:r>
              <a:rPr lang="en-US" sz="1600" dirty="0">
                <a:solidFill>
                  <a:srgbClr val="68615D"/>
                </a:solidFill>
                <a:latin typeface="SST Arabic" panose="020B0504030504020204" pitchFamily="34" charset="-78"/>
                <a:cs typeface="SST Arabic" panose="020B0504030504020204" pitchFamily="34" charset="-78"/>
              </a:rPr>
              <a:t>PDCA </a:t>
            </a:r>
            <a:r>
              <a:rPr lang="ar-EG" sz="1600" dirty="0">
                <a:solidFill>
                  <a:srgbClr val="68615D"/>
                </a:solidFill>
                <a:latin typeface="SST Arabic" panose="020B0504030504020204" pitchFamily="34" charset="-78"/>
                <a:cs typeface="SST Arabic" panose="020B0504030504020204" pitchFamily="34" charset="-78"/>
              </a:rPr>
              <a:t>لتحديد المشكلة بدقة، واختبار الحلول، وقياس أثرها قبل تعميمها.</a:t>
            </a:r>
          </a:p>
        </p:txBody>
      </p:sp>
    </p:spTree>
    <p:custDataLst>
      <p:tags r:id="rId1"/>
    </p:custDataLst>
    <p:extLst>
      <p:ext uri="{BB962C8B-B14F-4D97-AF65-F5344CB8AC3E}">
        <p14:creationId xmlns:p14="http://schemas.microsoft.com/office/powerpoint/2010/main" val="54527294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D682E-D470-EB62-C0A1-09DE65C2BC54}"/>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B33AA73B-680F-A567-9DB3-82B343AB072C}"/>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3F499844-7EC5-7822-DE6B-A1A810F8A71E}"/>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3" name="Picture 2" descr="The PDCA Cycle: A Practical Approach to Problem-Solving">
            <a:extLst>
              <a:ext uri="{FF2B5EF4-FFF2-40B4-BE49-F238E27FC236}">
                <a16:creationId xmlns:a16="http://schemas.microsoft.com/office/drawing/2014/main" id="{D32005A5-4164-F8D0-E8E4-B3676EFD77E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789" r="19962"/>
          <a:stretch>
            <a:fillRect/>
          </a:stretch>
        </p:blipFill>
        <p:spPr bwMode="auto">
          <a:xfrm>
            <a:off x="1371938" y="1814777"/>
            <a:ext cx="4317662" cy="4771488"/>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Rounded Corners 35">
            <a:extLst>
              <a:ext uri="{FF2B5EF4-FFF2-40B4-BE49-F238E27FC236}">
                <a16:creationId xmlns:a16="http://schemas.microsoft.com/office/drawing/2014/main" id="{20B91DDB-D112-AC02-7F2B-AF2D030FA679}"/>
              </a:ext>
            </a:extLst>
          </p:cNvPr>
          <p:cNvSpPr/>
          <p:nvPr/>
        </p:nvSpPr>
        <p:spPr>
          <a:xfrm>
            <a:off x="7461115" y="2091830"/>
            <a:ext cx="3689863" cy="1263670"/>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7D0066C3-E16A-D423-3638-2A1908F03973}"/>
              </a:ext>
            </a:extLst>
          </p:cNvPr>
          <p:cNvSpPr txBox="1"/>
          <p:nvPr/>
        </p:nvSpPr>
        <p:spPr>
          <a:xfrm>
            <a:off x="8061559" y="2131429"/>
            <a:ext cx="2939765" cy="113877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1: PLAN</a:t>
            </a:r>
          </a:p>
          <a:p>
            <a:pPr algn="r" rtl="1"/>
            <a:r>
              <a:rPr lang="ar-EG" sz="1700" dirty="0">
                <a:solidFill>
                  <a:srgbClr val="68615D"/>
                </a:solidFill>
                <a:latin typeface="SST Arabic" panose="020B0504030504020204" pitchFamily="34" charset="-78"/>
                <a:cs typeface="SST Arabic" panose="020B0504030504020204" pitchFamily="34" charset="-78"/>
              </a:rPr>
              <a:t>المطلوب:</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تعريف المشكلة بشكل دقيق</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تحديد السبب الجذري</a:t>
            </a:r>
          </a:p>
        </p:txBody>
      </p:sp>
      <p:sp>
        <p:nvSpPr>
          <p:cNvPr id="38" name="Rectangle: Rounded Corners 37">
            <a:extLst>
              <a:ext uri="{FF2B5EF4-FFF2-40B4-BE49-F238E27FC236}">
                <a16:creationId xmlns:a16="http://schemas.microsoft.com/office/drawing/2014/main" id="{85D38D8E-A0D7-16B2-FE63-F67F8A4E4F65}"/>
              </a:ext>
            </a:extLst>
          </p:cNvPr>
          <p:cNvSpPr/>
          <p:nvPr/>
        </p:nvSpPr>
        <p:spPr>
          <a:xfrm>
            <a:off x="7461115" y="3428455"/>
            <a:ext cx="3689863" cy="974953"/>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D53C513B-D134-92A8-33E7-9C88710A6741}"/>
              </a:ext>
            </a:extLst>
          </p:cNvPr>
          <p:cNvSpPr txBox="1"/>
          <p:nvPr/>
        </p:nvSpPr>
        <p:spPr>
          <a:xfrm>
            <a:off x="8272576" y="3476367"/>
            <a:ext cx="2728748" cy="87716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2: DO</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اقتراح حل</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تحديد </a:t>
            </a:r>
            <a:r>
              <a:rPr lang="en-US" sz="1700" dirty="0">
                <a:solidFill>
                  <a:srgbClr val="68615D"/>
                </a:solidFill>
                <a:latin typeface="SST Arabic" panose="020B0504030504020204" pitchFamily="34" charset="-78"/>
                <a:cs typeface="SST Arabic" panose="020B0504030504020204" pitchFamily="34" charset="-78"/>
              </a:rPr>
              <a:t>Pilot</a:t>
            </a:r>
          </a:p>
        </p:txBody>
      </p:sp>
      <p:sp>
        <p:nvSpPr>
          <p:cNvPr id="44" name="Rectangle: Rounded Corners 43">
            <a:extLst>
              <a:ext uri="{FF2B5EF4-FFF2-40B4-BE49-F238E27FC236}">
                <a16:creationId xmlns:a16="http://schemas.microsoft.com/office/drawing/2014/main" id="{6D49E350-A8D8-4D4B-E0E6-CF9061FD0376}"/>
              </a:ext>
            </a:extLst>
          </p:cNvPr>
          <p:cNvSpPr/>
          <p:nvPr/>
        </p:nvSpPr>
        <p:spPr>
          <a:xfrm>
            <a:off x="7461115" y="4476364"/>
            <a:ext cx="3689863" cy="786908"/>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559E3DF3-F47F-5EDA-0A6B-56326BEADB5D}"/>
              </a:ext>
            </a:extLst>
          </p:cNvPr>
          <p:cNvSpPr txBox="1"/>
          <p:nvPr/>
        </p:nvSpPr>
        <p:spPr>
          <a:xfrm>
            <a:off x="8272576" y="4548678"/>
            <a:ext cx="2728748" cy="61555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3: CHECK</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ما هو الـ </a:t>
            </a:r>
            <a:r>
              <a:rPr lang="en-US" sz="1700" dirty="0">
                <a:solidFill>
                  <a:srgbClr val="68615D"/>
                </a:solidFill>
                <a:latin typeface="SST Arabic" panose="020B0504030504020204" pitchFamily="34" charset="-78"/>
                <a:cs typeface="SST Arabic" panose="020B0504030504020204" pitchFamily="34" charset="-78"/>
              </a:rPr>
              <a:t>KPI؟</a:t>
            </a:r>
          </a:p>
        </p:txBody>
      </p:sp>
      <p:sp>
        <p:nvSpPr>
          <p:cNvPr id="46" name="Rectangle: Rounded Corners 45">
            <a:extLst>
              <a:ext uri="{FF2B5EF4-FFF2-40B4-BE49-F238E27FC236}">
                <a16:creationId xmlns:a16="http://schemas.microsoft.com/office/drawing/2014/main" id="{2ED21DC6-7963-59E7-6A12-AB3FDEFDC156}"/>
              </a:ext>
            </a:extLst>
          </p:cNvPr>
          <p:cNvSpPr/>
          <p:nvPr/>
        </p:nvSpPr>
        <p:spPr>
          <a:xfrm>
            <a:off x="7461115" y="5335586"/>
            <a:ext cx="3689863" cy="974953"/>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8BA490C-BA99-7777-68F4-EED3F39CCE8C}"/>
              </a:ext>
            </a:extLst>
          </p:cNvPr>
          <p:cNvSpPr txBox="1"/>
          <p:nvPr/>
        </p:nvSpPr>
        <p:spPr>
          <a:xfrm>
            <a:off x="8272576" y="5394617"/>
            <a:ext cx="2728748" cy="87716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4: ACT</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هل نطبق الحل؟</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هل نعدّل؟</a:t>
            </a:r>
          </a:p>
        </p:txBody>
      </p:sp>
    </p:spTree>
    <p:custDataLst>
      <p:tags r:id="rId1"/>
    </p:custDataLst>
    <p:extLst>
      <p:ext uri="{BB962C8B-B14F-4D97-AF65-F5344CB8AC3E}">
        <p14:creationId xmlns:p14="http://schemas.microsoft.com/office/powerpoint/2010/main" val="164239615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7A65C-6D20-89ED-F2D9-0BDE87324773}"/>
            </a:ext>
          </a:extLst>
        </p:cNvPr>
        <p:cNvGrpSpPr/>
        <p:nvPr/>
      </p:nvGrpSpPr>
      <p:grpSpPr>
        <a:xfrm>
          <a:off x="0" y="0"/>
          <a:ext cx="0" cy="0"/>
          <a:chOff x="0" y="0"/>
          <a:chExt cx="0" cy="0"/>
        </a:xfrm>
      </p:grpSpPr>
      <p:sp>
        <p:nvSpPr>
          <p:cNvPr id="2" name="عنوان 1">
            <a:extLst>
              <a:ext uri="{FF2B5EF4-FFF2-40B4-BE49-F238E27FC236}">
                <a16:creationId xmlns:a16="http://schemas.microsoft.com/office/drawing/2014/main" id="{B5A02780-3883-255F-3073-EF60C72A3B6D}"/>
              </a:ext>
            </a:extLst>
          </p:cNvPr>
          <p:cNvSpPr txBox="1"/>
          <p:nvPr/>
        </p:nvSpPr>
        <p:spPr>
          <a:xfrm>
            <a:off x="6862439" y="4705201"/>
            <a:ext cx="4655332" cy="1143312"/>
          </a:xfrm>
          <a:prstGeom prst="rect">
            <a:avLst/>
          </a:prstGeom>
        </p:spPr>
        <p:txBody>
          <a:bodyP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ar-SA" sz="5400" dirty="0">
                <a:solidFill>
                  <a:schemeClr val="bg1"/>
                </a:solidFill>
                <a:latin typeface="SST Arabic Light" panose="020B0304030504020204" pitchFamily="34" charset="-78"/>
                <a:ea typeface="HRDF light" panose="02000600020000020004" pitchFamily="2" charset="-78"/>
                <a:cs typeface="SST Arabic Light" panose="020B0304030504020204" pitchFamily="34" charset="-78"/>
              </a:rPr>
              <a:t>شكـــرًا لكــــم </a:t>
            </a:r>
          </a:p>
        </p:txBody>
      </p:sp>
      <p:sp>
        <p:nvSpPr>
          <p:cNvPr id="4" name="TextBox 3">
            <a:extLst>
              <a:ext uri="{FF2B5EF4-FFF2-40B4-BE49-F238E27FC236}">
                <a16:creationId xmlns:a16="http://schemas.microsoft.com/office/drawing/2014/main" id="{A37357B7-4452-5A94-016E-9686172B8C58}"/>
              </a:ext>
            </a:extLst>
          </p:cNvPr>
          <p:cNvSpPr txBox="1"/>
          <p:nvPr/>
        </p:nvSpPr>
        <p:spPr>
          <a:xfrm>
            <a:off x="591812" y="6205706"/>
            <a:ext cx="1966813" cy="323165"/>
          </a:xfrm>
          <a:prstGeom prst="rect">
            <a:avLst/>
          </a:prstGeom>
          <a:noFill/>
        </p:spPr>
        <p:txBody>
          <a:bodyPr wrap="square">
            <a:spAutoFit/>
          </a:bodyPr>
          <a:lstStyle/>
          <a:p>
            <a:pPr algn="r"/>
            <a:r>
              <a:rPr lang="ar-SA" sz="1500" cap="all" dirty="0">
                <a:solidFill>
                  <a:prstClr val="white"/>
                </a:solidFill>
                <a:latin typeface="SST Arabic" panose="020B0504030504020204" pitchFamily="34" charset="-78"/>
                <a:cs typeface="SST Arabic" panose="020B0504030504020204" pitchFamily="34" charset="-78"/>
              </a:rPr>
              <a:t>برنامج التميز المؤسسي</a:t>
            </a:r>
          </a:p>
        </p:txBody>
      </p:sp>
    </p:spTree>
    <p:custDataLst>
      <p:tags r:id="rId1"/>
    </p:custDataLst>
    <p:extLst>
      <p:ext uri="{BB962C8B-B14F-4D97-AF65-F5344CB8AC3E}">
        <p14:creationId xmlns:p14="http://schemas.microsoft.com/office/powerpoint/2010/main" val="376453211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TCEuECdk"/>
  <p:tag name="ARTICULATE_DESIGN_ID_نسق OFFICE" val="sQfh2gyq"/>
  <p:tag name="ARTICULATE_PROJECT_OPEN" val="0"/>
  <p:tag name="ARTICULATE_SLIDE_COUNT" val="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EE9560EED9774DBFBCA537D0DCFECF" ma:contentTypeVersion="15" ma:contentTypeDescription="Create a new document." ma:contentTypeScope="" ma:versionID="8eb36c5a301c1e75b21e6bd3dab910f1">
  <xsd:schema xmlns:xsd="http://www.w3.org/2001/XMLSchema" xmlns:xs="http://www.w3.org/2001/XMLSchema" xmlns:p="http://schemas.microsoft.com/office/2006/metadata/properties" xmlns:ns1="http://schemas.microsoft.com/sharepoint/v3" xmlns:ns2="f04dacb5-27eb-4e79-bd48-1637f6681ca0" xmlns:ns3="52922da4-500d-4cdd-8348-f45f00db1317" targetNamespace="http://schemas.microsoft.com/office/2006/metadata/properties" ma:root="true" ma:fieldsID="22297228890a8b2f3da77383e61342c0" ns1:_="" ns2:_="" ns3:_="">
    <xsd:import namespace="http://schemas.microsoft.com/sharepoint/v3"/>
    <xsd:import namespace="f04dacb5-27eb-4e79-bd48-1637f6681ca0"/>
    <xsd:import namespace="52922da4-500d-4cdd-8348-f45f00db1317"/>
    <xsd:element name="properties">
      <xsd:complexType>
        <xsd:sequence>
          <xsd:element name="documentManagement">
            <xsd:complexType>
              <xsd:all>
                <xsd:element ref="ns1:_ip_UnifiedCompliancePolicyProperties" minOccurs="0"/>
                <xsd:element ref="ns1:_ip_UnifiedCompliancePolicyUIAction" minOccurs="0"/>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4dacb5-27eb-4e79-bd48-1637f6681ca0" elementFormDefault="qualified">
    <xsd:import namespace="http://schemas.microsoft.com/office/2006/documentManagement/types"/>
    <xsd:import namespace="http://schemas.microsoft.com/office/infopath/2007/PartnerControls"/>
    <xsd:element name="MediaServiceBillingMetadata" ma:index="10" nillable="true" ma:displayName="MediaServiceBillingMetadata" ma:hidden="true" ma:internalName="MediaServiceBillingMetadata" ma:readOnly="true">
      <xsd:simpleType>
        <xsd:restriction base="dms:Not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8679018-c8b5-43e9-adcd-8cca0014b20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922da4-500d-4cdd-8348-f45f00db131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bc2e9d4e-cbf4-440e-8d28-81961e9d7b6b}" ma:internalName="TaxCatchAll" ma:showField="CatchAllData" ma:web="52922da4-500d-4cdd-8348-f45f00db13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04dacb5-27eb-4e79-bd48-1637f6681ca0">
      <Terms xmlns="http://schemas.microsoft.com/office/infopath/2007/PartnerControls"/>
    </lcf76f155ced4ddcb4097134ff3c332f>
    <TaxCatchAll xmlns="52922da4-500d-4cdd-8348-f45f00db1317" xsi:nil="true"/>
  </documentManagement>
</p:properties>
</file>

<file path=customXml/itemProps1.xml><?xml version="1.0" encoding="utf-8"?>
<ds:datastoreItem xmlns:ds="http://schemas.openxmlformats.org/officeDocument/2006/customXml" ds:itemID="{60DBD2C6-C7C3-4F21-B36A-7753458F5286}"/>
</file>

<file path=customXml/itemProps2.xml><?xml version="1.0" encoding="utf-8"?>
<ds:datastoreItem xmlns:ds="http://schemas.openxmlformats.org/officeDocument/2006/customXml" ds:itemID="{692A4DF8-8C51-4ACB-ADF7-B6643A32781C}"/>
</file>

<file path=customXml/itemProps3.xml><?xml version="1.0" encoding="utf-8"?>
<ds:datastoreItem xmlns:ds="http://schemas.openxmlformats.org/officeDocument/2006/customXml" ds:itemID="{956C3BE6-178B-4070-8D55-EC2E9A4FC9D3}"/>
</file>

<file path=docProps/app.xml><?xml version="1.0" encoding="utf-8"?>
<Properties xmlns="http://schemas.openxmlformats.org/officeDocument/2006/extended-properties" xmlns:vt="http://schemas.openxmlformats.org/officeDocument/2006/docPropsVTypes">
  <TotalTime>825</TotalTime>
  <Words>757</Words>
  <Application>Microsoft Office PowerPoint</Application>
  <PresentationFormat>Widescreen</PresentationFormat>
  <Paragraphs>104</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Arial</vt:lpstr>
      <vt:lpstr>SST Arabic</vt:lpstr>
      <vt:lpstr>SST Arabic Light</vt:lpstr>
      <vt:lpstr>SST Arabic Medium</vt:lpstr>
      <vt:lpstr>نسق Office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Mostafa Fahmy</dc:creator>
  <cp:lastModifiedBy>Sayed Ahmed Abdelghany</cp:lastModifiedBy>
  <cp:revision>56</cp:revision>
  <dcterms:created xsi:type="dcterms:W3CDTF">2026-04-05T07:13:50Z</dcterms:created>
  <dcterms:modified xsi:type="dcterms:W3CDTF">2026-04-07T16:30:13Z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B9014FFC-8D95-4B89-ADD4-E41547A6CD39</vt:lpwstr>
  </property>
  <property fmtid="{D5CDD505-2E9C-101B-9397-08002B2CF9AE}" pid="3" name="ArticulatePath">
    <vt:lpwstr>Orientation Video</vt:lpwstr>
  </property>
  <property fmtid="{D5CDD505-2E9C-101B-9397-08002B2CF9AE}" pid="4" name="ContentTypeId">
    <vt:lpwstr>0x010100DDEE9560EED9774DBFBCA537D0DCFECF</vt:lpwstr>
  </property>
</Properties>
</file>