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147482454" r:id="rId2"/>
    <p:sldId id="2147482455" r:id="rId3"/>
    <p:sldId id="2147482456"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FF2737-DEF0-4BBC-8059-0F11292CCFE8}" v="1" dt="2026-04-09T16:26:19.6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241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viewProps" Target="viewProps.xml"/><Relationship Id="rId12"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 Id="rId14"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stafa Fahmy" userId="c621f279-0aae-4b20-be11-911e13893833" providerId="ADAL" clId="{EA6D839D-F226-48E1-AD9A-456C2AA04FAD}"/>
    <pc:docChg chg="addSld modSld">
      <pc:chgData name="Mostafa Fahmy" userId="c621f279-0aae-4b20-be11-911e13893833" providerId="ADAL" clId="{EA6D839D-F226-48E1-AD9A-456C2AA04FAD}" dt="2026-04-09T16:26:19.621" v="0"/>
      <pc:docMkLst>
        <pc:docMk/>
      </pc:docMkLst>
      <pc:sldChg chg="add">
        <pc:chgData name="Mostafa Fahmy" userId="c621f279-0aae-4b20-be11-911e13893833" providerId="ADAL" clId="{EA6D839D-F226-48E1-AD9A-456C2AA04FAD}" dt="2026-04-09T16:26:19.621" v="0"/>
        <pc:sldMkLst>
          <pc:docMk/>
          <pc:sldMk cId="108669272" sldId="2147482454"/>
        </pc:sldMkLst>
      </pc:sldChg>
      <pc:sldChg chg="add">
        <pc:chgData name="Mostafa Fahmy" userId="c621f279-0aae-4b20-be11-911e13893833" providerId="ADAL" clId="{EA6D839D-F226-48E1-AD9A-456C2AA04FAD}" dt="2026-04-09T16:26:19.621" v="0"/>
        <pc:sldMkLst>
          <pc:docMk/>
          <pc:sldMk cId="545272946" sldId="2147482455"/>
        </pc:sldMkLst>
      </pc:sldChg>
      <pc:sldChg chg="add">
        <pc:chgData name="Mostafa Fahmy" userId="c621f279-0aae-4b20-be11-911e13893833" providerId="ADAL" clId="{EA6D839D-F226-48E1-AD9A-456C2AA04FAD}" dt="2026-04-09T16:26:19.621" v="0"/>
        <pc:sldMkLst>
          <pc:docMk/>
          <pc:sldMk cId="1642396150" sldId="214748245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4197CA-90EA-45C5-8096-0116327A2B11}" type="datetimeFigureOut">
              <a:rPr lang="en-US" smtClean="0"/>
              <a:t>4/9/2026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0FC91B-FD15-4F82-B366-6B432E5C3E37}" type="slidenum">
              <a:rPr lang="en-US" smtClean="0"/>
              <a:t>‹#›</a:t>
            </a:fld>
            <a:endParaRPr lang="en-US"/>
          </a:p>
        </p:txBody>
      </p:sp>
    </p:spTree>
    <p:extLst>
      <p:ext uri="{BB962C8B-B14F-4D97-AF65-F5344CB8AC3E}">
        <p14:creationId xmlns:p14="http://schemas.microsoft.com/office/powerpoint/2010/main" val="3854706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83CA8-F39C-BD2E-56C5-104B1A1133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864883-272B-E657-C1FD-19F42A7092D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6432A5D-348C-C273-9939-E3E9D6BCEDD7}"/>
              </a:ext>
            </a:extLst>
          </p:cNvPr>
          <p:cNvSpPr>
            <a:spLocks noGrp="1"/>
          </p:cNvSpPr>
          <p:nvPr>
            <p:ph type="body" idx="1"/>
          </p:nvPr>
        </p:nvSpPr>
        <p:spPr/>
        <p:txBody>
          <a:bodyPr/>
          <a:lstStyle/>
          <a:p>
            <a:r>
              <a:rPr lang="en-US" b="1" dirty="0"/>
              <a:t>Task</a:t>
            </a:r>
          </a:p>
          <a:p>
            <a:r>
              <a:rPr lang="ar-SA" dirty="0"/>
              <a:t>كل مجموعة:</a:t>
            </a:r>
          </a:p>
          <a:p>
            <a:r>
              <a:rPr lang="ar-SA" dirty="0"/>
              <a:t>تطبّق </a:t>
            </a:r>
            <a:r>
              <a:rPr lang="en-US" b="1" dirty="0"/>
              <a:t>PDCA </a:t>
            </a:r>
            <a:r>
              <a:rPr lang="ar-SA" b="1" dirty="0"/>
              <a:t>كامل</a:t>
            </a:r>
            <a:r>
              <a:rPr lang="ar-SA" dirty="0"/>
              <a:t> على المشكلة</a:t>
            </a:r>
          </a:p>
          <a:p>
            <a:pPr algn="r" rtl="1"/>
            <a:endParaRPr lang="ar-SA" dirty="0"/>
          </a:p>
        </p:txBody>
      </p:sp>
      <p:sp>
        <p:nvSpPr>
          <p:cNvPr id="4" name="Slide Number Placeholder 3">
            <a:extLst>
              <a:ext uri="{FF2B5EF4-FFF2-40B4-BE49-F238E27FC236}">
                <a16:creationId xmlns:a16="http://schemas.microsoft.com/office/drawing/2014/main" id="{0ECCF371-9C4D-1D41-2DDC-696596006AFE}"/>
              </a:ext>
            </a:extLst>
          </p:cNvPr>
          <p:cNvSpPr>
            <a:spLocks noGrp="1"/>
          </p:cNvSpPr>
          <p:nvPr>
            <p:ph type="sldNum" sz="quarter" idx="5"/>
          </p:nvPr>
        </p:nvSpPr>
        <p:spPr/>
        <p:txBody>
          <a:bodyPr/>
          <a:lstStyle/>
          <a:p>
            <a:fld id="{EA0CF04F-8A83-4C88-859F-B3D6DEEF4CC5}" type="slidenum">
              <a:rPr lang="en-US" smtClean="0"/>
              <a:t>1</a:t>
            </a:fld>
            <a:endParaRPr lang="en-US"/>
          </a:p>
        </p:txBody>
      </p:sp>
    </p:spTree>
    <p:extLst>
      <p:ext uri="{BB962C8B-B14F-4D97-AF65-F5344CB8AC3E}">
        <p14:creationId xmlns:p14="http://schemas.microsoft.com/office/powerpoint/2010/main" val="1168982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D142B-FF6D-B2BD-E35F-D7D748BC6A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E953A0-666E-7021-DC04-BF21E447EB5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EC6C833-7001-BC1D-28DB-4A166EB63E34}"/>
              </a:ext>
            </a:extLst>
          </p:cNvPr>
          <p:cNvSpPr>
            <a:spLocks noGrp="1"/>
          </p:cNvSpPr>
          <p:nvPr>
            <p:ph type="body" idx="1"/>
          </p:nvPr>
        </p:nvSpPr>
        <p:spPr/>
        <p:txBody>
          <a:bodyPr/>
          <a:lstStyle/>
          <a:p>
            <a:r>
              <a:rPr lang="en-US" b="1" dirty="0"/>
              <a:t>Task</a:t>
            </a:r>
          </a:p>
          <a:p>
            <a:r>
              <a:rPr lang="ar-SA" dirty="0"/>
              <a:t>كل مجموعة:</a:t>
            </a:r>
          </a:p>
          <a:p>
            <a:r>
              <a:rPr lang="ar-SA" dirty="0"/>
              <a:t>تطبّق </a:t>
            </a:r>
            <a:r>
              <a:rPr lang="en-US" b="1" dirty="0"/>
              <a:t>PDCA </a:t>
            </a:r>
            <a:r>
              <a:rPr lang="ar-SA" b="1" dirty="0"/>
              <a:t>كامل</a:t>
            </a:r>
            <a:r>
              <a:rPr lang="ar-SA" dirty="0"/>
              <a:t> على المشكلة</a:t>
            </a:r>
          </a:p>
          <a:p>
            <a:pPr algn="r" rtl="1"/>
            <a:endParaRPr lang="ar-SA" dirty="0"/>
          </a:p>
        </p:txBody>
      </p:sp>
      <p:sp>
        <p:nvSpPr>
          <p:cNvPr id="4" name="Slide Number Placeholder 3">
            <a:extLst>
              <a:ext uri="{FF2B5EF4-FFF2-40B4-BE49-F238E27FC236}">
                <a16:creationId xmlns:a16="http://schemas.microsoft.com/office/drawing/2014/main" id="{0D031F12-352A-C782-1CA7-6CD723008680}"/>
              </a:ext>
            </a:extLst>
          </p:cNvPr>
          <p:cNvSpPr>
            <a:spLocks noGrp="1"/>
          </p:cNvSpPr>
          <p:nvPr>
            <p:ph type="sldNum" sz="quarter" idx="5"/>
          </p:nvPr>
        </p:nvSpPr>
        <p:spPr/>
        <p:txBody>
          <a:bodyPr/>
          <a:lstStyle/>
          <a:p>
            <a:fld id="{EA0CF04F-8A83-4C88-859F-B3D6DEEF4CC5}" type="slidenum">
              <a:rPr lang="en-US" smtClean="0"/>
              <a:t>2</a:t>
            </a:fld>
            <a:endParaRPr lang="en-US"/>
          </a:p>
        </p:txBody>
      </p:sp>
    </p:spTree>
    <p:extLst>
      <p:ext uri="{BB962C8B-B14F-4D97-AF65-F5344CB8AC3E}">
        <p14:creationId xmlns:p14="http://schemas.microsoft.com/office/powerpoint/2010/main" val="4114543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52195-E51D-9040-3DB5-B2F01A78CA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8D287D-B8AC-A73B-38BA-A02E19A4805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DFF2454-647E-168C-2C09-8C85A305C746}"/>
              </a:ext>
            </a:extLst>
          </p:cNvPr>
          <p:cNvSpPr>
            <a:spLocks noGrp="1"/>
          </p:cNvSpPr>
          <p:nvPr>
            <p:ph type="body" idx="1"/>
          </p:nvPr>
        </p:nvSpPr>
        <p:spPr/>
        <p:txBody>
          <a:bodyPr/>
          <a:lstStyle/>
          <a:p>
            <a:r>
              <a:rPr lang="en-US" b="1" dirty="0"/>
              <a:t>PLAN – </a:t>
            </a:r>
            <a:r>
              <a:rPr lang="ar-SA" b="1" dirty="0"/>
              <a:t>تحديد المشكلة والسبب الجذري</a:t>
            </a:r>
            <a:endParaRPr lang="ar-SA" dirty="0"/>
          </a:p>
          <a:p>
            <a:r>
              <a:rPr lang="ar-SA" dirty="0"/>
              <a:t>المشكلة: شكاوى ↑40%، تقييم التطبيق ↓ من 4.5 → 3.8 </a:t>
            </a:r>
          </a:p>
          <a:p>
            <a:r>
              <a:rPr lang="ar-SA" dirty="0"/>
              <a:t>الأسباب الجذرية: نظام مخزون غير محدث، تخطيط توصيل يدوي، حملات تسويقية غير منسقة، خدمة عملاء غير مدربة </a:t>
            </a:r>
          </a:p>
          <a:p>
            <a:br>
              <a:rPr lang="ar-SA" dirty="0"/>
            </a:br>
            <a:endParaRPr lang="ar-SA" dirty="0"/>
          </a:p>
          <a:p>
            <a:r>
              <a:rPr lang="ar-SA" b="1" dirty="0"/>
              <a:t>2️⃣ </a:t>
            </a:r>
            <a:r>
              <a:rPr lang="en-US" b="1" dirty="0"/>
              <a:t>DO – </a:t>
            </a:r>
            <a:r>
              <a:rPr lang="ar-SA" b="1" dirty="0"/>
              <a:t>اقتراح الحل وتجربة </a:t>
            </a:r>
            <a:r>
              <a:rPr lang="en-US" b="1" dirty="0"/>
              <a:t>Pilot</a:t>
            </a:r>
            <a:endParaRPr lang="en-US" dirty="0"/>
          </a:p>
          <a:p>
            <a:r>
              <a:rPr lang="ar-SA" dirty="0"/>
              <a:t>حلول: ربط المخزون لحظيًا، تحسين تخطيط التوصيل، تدريب خدمة العملاء، تنسيق بين المبيعات والتسويق </a:t>
            </a:r>
          </a:p>
          <a:p>
            <a:r>
              <a:rPr lang="en-US" dirty="0"/>
              <a:t>Pilot: </a:t>
            </a:r>
            <a:r>
              <a:rPr lang="ar-SA" dirty="0"/>
              <a:t>تطبيق الحل على فرعين أو منطقة محددة </a:t>
            </a:r>
          </a:p>
          <a:p>
            <a:br>
              <a:rPr lang="ar-SA" dirty="0"/>
            </a:br>
            <a:endParaRPr lang="ar-SA" dirty="0"/>
          </a:p>
          <a:p>
            <a:r>
              <a:rPr lang="ar-SA" b="1" dirty="0"/>
              <a:t>3️⃣ </a:t>
            </a:r>
            <a:r>
              <a:rPr lang="en-US" b="1" dirty="0"/>
              <a:t>CHECK – </a:t>
            </a:r>
            <a:r>
              <a:rPr lang="ar-SA" b="1" dirty="0"/>
              <a:t>قياس النتائج</a:t>
            </a:r>
            <a:endParaRPr lang="ar-SA" dirty="0"/>
          </a:p>
          <a:p>
            <a:r>
              <a:rPr lang="en-US" dirty="0"/>
              <a:t>KPIs: </a:t>
            </a:r>
            <a:r>
              <a:rPr lang="ar-SA" dirty="0"/>
              <a:t>زمن التوصيل، عدد الشكاوى، تقييم العملاء </a:t>
            </a:r>
          </a:p>
          <a:p>
            <a:r>
              <a:rPr lang="ar-SA" dirty="0"/>
              <a:t>أدوات القياس: تقارير المخزون وخدمة العملاء </a:t>
            </a:r>
          </a:p>
          <a:p>
            <a:br>
              <a:rPr lang="ar-SA" dirty="0"/>
            </a:br>
            <a:endParaRPr lang="ar-SA" dirty="0"/>
          </a:p>
          <a:p>
            <a:r>
              <a:rPr lang="ar-SA" b="1" dirty="0"/>
              <a:t>4️⃣ </a:t>
            </a:r>
            <a:r>
              <a:rPr lang="en-US" b="1" dirty="0"/>
              <a:t>ACT – </a:t>
            </a:r>
            <a:r>
              <a:rPr lang="ar-SA" b="1" dirty="0"/>
              <a:t>التوسع أو التعديل</a:t>
            </a:r>
            <a:endParaRPr lang="ar-SA" dirty="0"/>
          </a:p>
          <a:p>
            <a:r>
              <a:rPr lang="ar-SA" dirty="0"/>
              <a:t>تحسين </a:t>
            </a:r>
            <a:r>
              <a:rPr lang="en-US" dirty="0"/>
              <a:t>KPIs → </a:t>
            </a:r>
            <a:r>
              <a:rPr lang="ar-SA" dirty="0"/>
              <a:t>تعميم الحل </a:t>
            </a:r>
          </a:p>
          <a:p>
            <a:r>
              <a:rPr lang="ar-SA" dirty="0"/>
              <a:t>إذا لم تتحسن → تعديل الحل أو تدريب إضافي </a:t>
            </a:r>
          </a:p>
          <a:p>
            <a:br>
              <a:rPr lang="ar-SA" dirty="0"/>
            </a:br>
            <a:endParaRPr lang="ar-SA" dirty="0"/>
          </a:p>
          <a:p>
            <a:r>
              <a:rPr lang="en-US" b="1" dirty="0"/>
              <a:t>🧠 </a:t>
            </a:r>
            <a:r>
              <a:rPr lang="ar-SA" b="1" dirty="0"/>
              <a:t>أسئلة </a:t>
            </a:r>
            <a:r>
              <a:rPr lang="en-US" b="1" dirty="0"/>
              <a:t>Debrief</a:t>
            </a:r>
          </a:p>
          <a:p>
            <a:r>
              <a:rPr lang="ar-SA" dirty="0"/>
              <a:t>ركزتم على المشكلة أو الحل؟ </a:t>
            </a:r>
          </a:p>
          <a:p>
            <a:r>
              <a:rPr lang="ar-SA" dirty="0"/>
              <a:t>هل جمعتم بيانات كافية؟ </a:t>
            </a:r>
          </a:p>
          <a:p>
            <a:r>
              <a:rPr lang="ar-SA" dirty="0"/>
              <a:t>أي مرحلة كانت الأصعب؟ </a:t>
            </a:r>
          </a:p>
          <a:p>
            <a:r>
              <a:rPr lang="ar-SA" dirty="0"/>
              <a:t>لو فشل الحل بعد التطبيق، ما الخطوة التالية؟ </a:t>
            </a:r>
          </a:p>
          <a:p>
            <a:r>
              <a:rPr lang="en-US" dirty="0"/>
              <a:t>💡 </a:t>
            </a:r>
            <a:r>
              <a:rPr lang="en-US" b="1" dirty="0"/>
              <a:t>Insight:</a:t>
            </a:r>
            <a:r>
              <a:rPr lang="en-US" dirty="0"/>
              <a:t> PDCA </a:t>
            </a:r>
            <a:r>
              <a:rPr lang="ar-SA" dirty="0"/>
              <a:t>طريقة تفكير: فهم → تجربة → قياس → تعديل</a:t>
            </a:r>
          </a:p>
          <a:p>
            <a:pPr algn="r" rtl="1"/>
            <a:endParaRPr lang="ar-SA" dirty="0"/>
          </a:p>
        </p:txBody>
      </p:sp>
      <p:sp>
        <p:nvSpPr>
          <p:cNvPr id="4" name="Slide Number Placeholder 3">
            <a:extLst>
              <a:ext uri="{FF2B5EF4-FFF2-40B4-BE49-F238E27FC236}">
                <a16:creationId xmlns:a16="http://schemas.microsoft.com/office/drawing/2014/main" id="{CDABAD9C-F40D-7601-EC66-6848EDB9C9DB}"/>
              </a:ext>
            </a:extLst>
          </p:cNvPr>
          <p:cNvSpPr>
            <a:spLocks noGrp="1"/>
          </p:cNvSpPr>
          <p:nvPr>
            <p:ph type="sldNum" sz="quarter" idx="5"/>
          </p:nvPr>
        </p:nvSpPr>
        <p:spPr/>
        <p:txBody>
          <a:bodyPr/>
          <a:lstStyle/>
          <a:p>
            <a:fld id="{EA0CF04F-8A83-4C88-859F-B3D6DEEF4CC5}" type="slidenum">
              <a:rPr lang="en-US" smtClean="0"/>
              <a:t>3</a:t>
            </a:fld>
            <a:endParaRPr lang="en-US"/>
          </a:p>
        </p:txBody>
      </p:sp>
    </p:spTree>
    <p:extLst>
      <p:ext uri="{BB962C8B-B14F-4D97-AF65-F5344CB8AC3E}">
        <p14:creationId xmlns:p14="http://schemas.microsoft.com/office/powerpoint/2010/main" val="3659875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54769-0BB7-3CF5-CB30-5E8817E926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F20F01D-F336-7084-72CB-D9C141881E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A967DE-8040-B3F2-91D5-FB8FA7E84B87}"/>
              </a:ext>
            </a:extLst>
          </p:cNvPr>
          <p:cNvSpPr>
            <a:spLocks noGrp="1"/>
          </p:cNvSpPr>
          <p:nvPr>
            <p:ph type="dt" sz="half" idx="10"/>
          </p:nvPr>
        </p:nvSpPr>
        <p:spPr/>
        <p:txBody>
          <a:bodyPr/>
          <a:lstStyle/>
          <a:p>
            <a:fld id="{56572D5A-BB58-4F34-848A-9A3E373CF0D7}" type="datetimeFigureOut">
              <a:rPr lang="en-US" smtClean="0"/>
              <a:t>4/9/2026</a:t>
            </a:fld>
            <a:endParaRPr lang="en-US"/>
          </a:p>
        </p:txBody>
      </p:sp>
      <p:sp>
        <p:nvSpPr>
          <p:cNvPr id="5" name="Footer Placeholder 4">
            <a:extLst>
              <a:ext uri="{FF2B5EF4-FFF2-40B4-BE49-F238E27FC236}">
                <a16:creationId xmlns:a16="http://schemas.microsoft.com/office/drawing/2014/main" id="{2AD14171-DBAD-75DE-E629-E0210B0FEA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A59E60-DF67-930B-E4BC-B451BAA747C1}"/>
              </a:ext>
            </a:extLst>
          </p:cNvPr>
          <p:cNvSpPr>
            <a:spLocks noGrp="1"/>
          </p:cNvSpPr>
          <p:nvPr>
            <p:ph type="sldNum" sz="quarter" idx="12"/>
          </p:nvPr>
        </p:nvSpPr>
        <p:spPr/>
        <p:txBody>
          <a:bodyPr/>
          <a:lstStyle/>
          <a:p>
            <a:fld id="{832E2C24-F1BC-462B-B7EC-A2750F4F5231}" type="slidenum">
              <a:rPr lang="en-US" smtClean="0"/>
              <a:t>‹#›</a:t>
            </a:fld>
            <a:endParaRPr lang="en-US"/>
          </a:p>
        </p:txBody>
      </p:sp>
    </p:spTree>
    <p:extLst>
      <p:ext uri="{BB962C8B-B14F-4D97-AF65-F5344CB8AC3E}">
        <p14:creationId xmlns:p14="http://schemas.microsoft.com/office/powerpoint/2010/main" val="3206048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E1C84-90A3-2E7B-C19D-77A0AF8FE9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11B881-DE1E-2877-26DB-79FCB0A07B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C3DD2C-6EF2-87FA-1C73-F5D9F6C5F8EC}"/>
              </a:ext>
            </a:extLst>
          </p:cNvPr>
          <p:cNvSpPr>
            <a:spLocks noGrp="1"/>
          </p:cNvSpPr>
          <p:nvPr>
            <p:ph type="dt" sz="half" idx="10"/>
          </p:nvPr>
        </p:nvSpPr>
        <p:spPr/>
        <p:txBody>
          <a:bodyPr/>
          <a:lstStyle/>
          <a:p>
            <a:fld id="{56572D5A-BB58-4F34-848A-9A3E373CF0D7}" type="datetimeFigureOut">
              <a:rPr lang="en-US" smtClean="0"/>
              <a:t>4/9/2026</a:t>
            </a:fld>
            <a:endParaRPr lang="en-US"/>
          </a:p>
        </p:txBody>
      </p:sp>
      <p:sp>
        <p:nvSpPr>
          <p:cNvPr id="5" name="Footer Placeholder 4">
            <a:extLst>
              <a:ext uri="{FF2B5EF4-FFF2-40B4-BE49-F238E27FC236}">
                <a16:creationId xmlns:a16="http://schemas.microsoft.com/office/drawing/2014/main" id="{3677D0E2-3F0E-F5F2-FD9D-05935219E0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F4A150-7BD7-DDD1-D563-EE310224F5F7}"/>
              </a:ext>
            </a:extLst>
          </p:cNvPr>
          <p:cNvSpPr>
            <a:spLocks noGrp="1"/>
          </p:cNvSpPr>
          <p:nvPr>
            <p:ph type="sldNum" sz="quarter" idx="12"/>
          </p:nvPr>
        </p:nvSpPr>
        <p:spPr/>
        <p:txBody>
          <a:bodyPr/>
          <a:lstStyle/>
          <a:p>
            <a:fld id="{832E2C24-F1BC-462B-B7EC-A2750F4F5231}" type="slidenum">
              <a:rPr lang="en-US" smtClean="0"/>
              <a:t>‹#›</a:t>
            </a:fld>
            <a:endParaRPr lang="en-US"/>
          </a:p>
        </p:txBody>
      </p:sp>
    </p:spTree>
    <p:extLst>
      <p:ext uri="{BB962C8B-B14F-4D97-AF65-F5344CB8AC3E}">
        <p14:creationId xmlns:p14="http://schemas.microsoft.com/office/powerpoint/2010/main" val="347627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A52B8-AE56-40CA-8B13-885C7D2A66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7A52C2-5BC3-F8B5-929E-FD0381CEB3E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C13220-F912-3524-4F2F-05BACBC40CD4}"/>
              </a:ext>
            </a:extLst>
          </p:cNvPr>
          <p:cNvSpPr>
            <a:spLocks noGrp="1"/>
          </p:cNvSpPr>
          <p:nvPr>
            <p:ph type="dt" sz="half" idx="10"/>
          </p:nvPr>
        </p:nvSpPr>
        <p:spPr/>
        <p:txBody>
          <a:bodyPr/>
          <a:lstStyle/>
          <a:p>
            <a:fld id="{56572D5A-BB58-4F34-848A-9A3E373CF0D7}" type="datetimeFigureOut">
              <a:rPr lang="en-US" smtClean="0"/>
              <a:t>4/9/2026</a:t>
            </a:fld>
            <a:endParaRPr lang="en-US"/>
          </a:p>
        </p:txBody>
      </p:sp>
      <p:sp>
        <p:nvSpPr>
          <p:cNvPr id="5" name="Footer Placeholder 4">
            <a:extLst>
              <a:ext uri="{FF2B5EF4-FFF2-40B4-BE49-F238E27FC236}">
                <a16:creationId xmlns:a16="http://schemas.microsoft.com/office/drawing/2014/main" id="{3EE34287-BBD2-2959-0793-D1570DEBF2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398C0C-372C-0346-8F17-6ABAAB0D668F}"/>
              </a:ext>
            </a:extLst>
          </p:cNvPr>
          <p:cNvSpPr>
            <a:spLocks noGrp="1"/>
          </p:cNvSpPr>
          <p:nvPr>
            <p:ph type="sldNum" sz="quarter" idx="12"/>
          </p:nvPr>
        </p:nvSpPr>
        <p:spPr/>
        <p:txBody>
          <a:bodyPr/>
          <a:lstStyle/>
          <a:p>
            <a:fld id="{832E2C24-F1BC-462B-B7EC-A2750F4F5231}" type="slidenum">
              <a:rPr lang="en-US" smtClean="0"/>
              <a:t>‹#›</a:t>
            </a:fld>
            <a:endParaRPr lang="en-US"/>
          </a:p>
        </p:txBody>
      </p:sp>
    </p:spTree>
    <p:extLst>
      <p:ext uri="{BB962C8B-B14F-4D97-AF65-F5344CB8AC3E}">
        <p14:creationId xmlns:p14="http://schemas.microsoft.com/office/powerpoint/2010/main" val="3460452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152B5-B359-2B96-50C2-A070DF12A9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4389D8-485F-2D83-1D13-1D8BCA6A87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00F544-78A3-5BB3-30C3-BC135C2372E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F12AB3-F215-7870-A0BE-8BA7A5B0E80C}"/>
              </a:ext>
            </a:extLst>
          </p:cNvPr>
          <p:cNvSpPr>
            <a:spLocks noGrp="1"/>
          </p:cNvSpPr>
          <p:nvPr>
            <p:ph type="dt" sz="half" idx="10"/>
          </p:nvPr>
        </p:nvSpPr>
        <p:spPr/>
        <p:txBody>
          <a:bodyPr/>
          <a:lstStyle/>
          <a:p>
            <a:fld id="{56572D5A-BB58-4F34-848A-9A3E373CF0D7}" type="datetimeFigureOut">
              <a:rPr lang="en-US" smtClean="0"/>
              <a:t>4/9/2026</a:t>
            </a:fld>
            <a:endParaRPr lang="en-US"/>
          </a:p>
        </p:txBody>
      </p:sp>
      <p:sp>
        <p:nvSpPr>
          <p:cNvPr id="6" name="Footer Placeholder 5">
            <a:extLst>
              <a:ext uri="{FF2B5EF4-FFF2-40B4-BE49-F238E27FC236}">
                <a16:creationId xmlns:a16="http://schemas.microsoft.com/office/drawing/2014/main" id="{C1BBD193-F4C3-1929-C5C0-9D92AB833F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331A86-3AAA-9177-E8AF-84615C28121A}"/>
              </a:ext>
            </a:extLst>
          </p:cNvPr>
          <p:cNvSpPr>
            <a:spLocks noGrp="1"/>
          </p:cNvSpPr>
          <p:nvPr>
            <p:ph type="sldNum" sz="quarter" idx="12"/>
          </p:nvPr>
        </p:nvSpPr>
        <p:spPr/>
        <p:txBody>
          <a:bodyPr/>
          <a:lstStyle/>
          <a:p>
            <a:fld id="{832E2C24-F1BC-462B-B7EC-A2750F4F5231}" type="slidenum">
              <a:rPr lang="en-US" smtClean="0"/>
              <a:t>‹#›</a:t>
            </a:fld>
            <a:endParaRPr lang="en-US"/>
          </a:p>
        </p:txBody>
      </p:sp>
    </p:spTree>
    <p:extLst>
      <p:ext uri="{BB962C8B-B14F-4D97-AF65-F5344CB8AC3E}">
        <p14:creationId xmlns:p14="http://schemas.microsoft.com/office/powerpoint/2010/main" val="2034740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80E26-F354-255C-9D8B-A3CEA03A316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B2173CA-11BD-6604-D348-4C29C0DBAB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9CE409-EFB8-739E-915F-B7A2D25600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6C756F-3BF5-E99D-8030-2E9ACA7115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5B8A4A-4356-EAE3-D18E-9A55BD54DB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4D77ED-05E8-58FC-B37C-C2AFD33F28EE}"/>
              </a:ext>
            </a:extLst>
          </p:cNvPr>
          <p:cNvSpPr>
            <a:spLocks noGrp="1"/>
          </p:cNvSpPr>
          <p:nvPr>
            <p:ph type="dt" sz="half" idx="10"/>
          </p:nvPr>
        </p:nvSpPr>
        <p:spPr/>
        <p:txBody>
          <a:bodyPr/>
          <a:lstStyle/>
          <a:p>
            <a:fld id="{56572D5A-BB58-4F34-848A-9A3E373CF0D7}" type="datetimeFigureOut">
              <a:rPr lang="en-US" smtClean="0"/>
              <a:t>4/9/2026</a:t>
            </a:fld>
            <a:endParaRPr lang="en-US"/>
          </a:p>
        </p:txBody>
      </p:sp>
      <p:sp>
        <p:nvSpPr>
          <p:cNvPr id="8" name="Footer Placeholder 7">
            <a:extLst>
              <a:ext uri="{FF2B5EF4-FFF2-40B4-BE49-F238E27FC236}">
                <a16:creationId xmlns:a16="http://schemas.microsoft.com/office/drawing/2014/main" id="{3EDCD388-33A6-2BC6-457E-F24F996055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4D1133-982B-56EE-1F0A-984D03696058}"/>
              </a:ext>
            </a:extLst>
          </p:cNvPr>
          <p:cNvSpPr>
            <a:spLocks noGrp="1"/>
          </p:cNvSpPr>
          <p:nvPr>
            <p:ph type="sldNum" sz="quarter" idx="12"/>
          </p:nvPr>
        </p:nvSpPr>
        <p:spPr/>
        <p:txBody>
          <a:bodyPr/>
          <a:lstStyle/>
          <a:p>
            <a:fld id="{832E2C24-F1BC-462B-B7EC-A2750F4F5231}" type="slidenum">
              <a:rPr lang="en-US" smtClean="0"/>
              <a:t>‹#›</a:t>
            </a:fld>
            <a:endParaRPr lang="en-US"/>
          </a:p>
        </p:txBody>
      </p:sp>
    </p:spTree>
    <p:extLst>
      <p:ext uri="{BB962C8B-B14F-4D97-AF65-F5344CB8AC3E}">
        <p14:creationId xmlns:p14="http://schemas.microsoft.com/office/powerpoint/2010/main" val="1145183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E7F4-ACFF-1DC1-4819-6AD112DED0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8C565D-F6EC-6DCD-82BD-36EB655661D9}"/>
              </a:ext>
            </a:extLst>
          </p:cNvPr>
          <p:cNvSpPr>
            <a:spLocks noGrp="1"/>
          </p:cNvSpPr>
          <p:nvPr>
            <p:ph type="dt" sz="half" idx="10"/>
          </p:nvPr>
        </p:nvSpPr>
        <p:spPr/>
        <p:txBody>
          <a:bodyPr/>
          <a:lstStyle/>
          <a:p>
            <a:fld id="{56572D5A-BB58-4F34-848A-9A3E373CF0D7}" type="datetimeFigureOut">
              <a:rPr lang="en-US" smtClean="0"/>
              <a:t>4/9/2026</a:t>
            </a:fld>
            <a:endParaRPr lang="en-US"/>
          </a:p>
        </p:txBody>
      </p:sp>
      <p:sp>
        <p:nvSpPr>
          <p:cNvPr id="4" name="Footer Placeholder 3">
            <a:extLst>
              <a:ext uri="{FF2B5EF4-FFF2-40B4-BE49-F238E27FC236}">
                <a16:creationId xmlns:a16="http://schemas.microsoft.com/office/drawing/2014/main" id="{C7759052-9529-64A7-1576-91468FD0AD0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C312E5A-DBF2-17EA-C8D0-15B11A769360}"/>
              </a:ext>
            </a:extLst>
          </p:cNvPr>
          <p:cNvSpPr>
            <a:spLocks noGrp="1"/>
          </p:cNvSpPr>
          <p:nvPr>
            <p:ph type="sldNum" sz="quarter" idx="12"/>
          </p:nvPr>
        </p:nvSpPr>
        <p:spPr/>
        <p:txBody>
          <a:bodyPr/>
          <a:lstStyle/>
          <a:p>
            <a:fld id="{832E2C24-F1BC-462B-B7EC-A2750F4F5231}" type="slidenum">
              <a:rPr lang="en-US" smtClean="0"/>
              <a:t>‹#›</a:t>
            </a:fld>
            <a:endParaRPr lang="en-US"/>
          </a:p>
        </p:txBody>
      </p:sp>
    </p:spTree>
    <p:extLst>
      <p:ext uri="{BB962C8B-B14F-4D97-AF65-F5344CB8AC3E}">
        <p14:creationId xmlns:p14="http://schemas.microsoft.com/office/powerpoint/2010/main" val="2993245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0E1A2F-4DD0-8E1C-6B19-00C2978AB80F}"/>
              </a:ext>
            </a:extLst>
          </p:cNvPr>
          <p:cNvSpPr>
            <a:spLocks noGrp="1"/>
          </p:cNvSpPr>
          <p:nvPr>
            <p:ph type="dt" sz="half" idx="10"/>
          </p:nvPr>
        </p:nvSpPr>
        <p:spPr/>
        <p:txBody>
          <a:bodyPr/>
          <a:lstStyle/>
          <a:p>
            <a:fld id="{56572D5A-BB58-4F34-848A-9A3E373CF0D7}" type="datetimeFigureOut">
              <a:rPr lang="en-US" smtClean="0"/>
              <a:t>4/9/2026</a:t>
            </a:fld>
            <a:endParaRPr lang="en-US"/>
          </a:p>
        </p:txBody>
      </p:sp>
      <p:sp>
        <p:nvSpPr>
          <p:cNvPr id="3" name="Footer Placeholder 2">
            <a:extLst>
              <a:ext uri="{FF2B5EF4-FFF2-40B4-BE49-F238E27FC236}">
                <a16:creationId xmlns:a16="http://schemas.microsoft.com/office/drawing/2014/main" id="{4DCE1D46-EDE0-96F7-722C-19AEADEA707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2BAFA7-B54E-4B08-240F-19D6CD286EC8}"/>
              </a:ext>
            </a:extLst>
          </p:cNvPr>
          <p:cNvSpPr>
            <a:spLocks noGrp="1"/>
          </p:cNvSpPr>
          <p:nvPr>
            <p:ph type="sldNum" sz="quarter" idx="12"/>
          </p:nvPr>
        </p:nvSpPr>
        <p:spPr/>
        <p:txBody>
          <a:bodyPr/>
          <a:lstStyle/>
          <a:p>
            <a:fld id="{832E2C24-F1BC-462B-B7EC-A2750F4F5231}" type="slidenum">
              <a:rPr lang="en-US" smtClean="0"/>
              <a:t>‹#›</a:t>
            </a:fld>
            <a:endParaRPr lang="en-US"/>
          </a:p>
        </p:txBody>
      </p:sp>
    </p:spTree>
    <p:extLst>
      <p:ext uri="{BB962C8B-B14F-4D97-AF65-F5344CB8AC3E}">
        <p14:creationId xmlns:p14="http://schemas.microsoft.com/office/powerpoint/2010/main" val="3739984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25AD8-B22D-788A-A6C2-7210787EBD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A0C6183-2165-C38E-74CA-4EC2DDE0EE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9C006E-4BB2-9B1F-9A77-174A24305D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62C33F-A4BA-A282-B3BE-69EE00D85F54}"/>
              </a:ext>
            </a:extLst>
          </p:cNvPr>
          <p:cNvSpPr>
            <a:spLocks noGrp="1"/>
          </p:cNvSpPr>
          <p:nvPr>
            <p:ph type="dt" sz="half" idx="10"/>
          </p:nvPr>
        </p:nvSpPr>
        <p:spPr/>
        <p:txBody>
          <a:bodyPr/>
          <a:lstStyle/>
          <a:p>
            <a:fld id="{56572D5A-BB58-4F34-848A-9A3E373CF0D7}" type="datetimeFigureOut">
              <a:rPr lang="en-US" smtClean="0"/>
              <a:t>4/9/2026</a:t>
            </a:fld>
            <a:endParaRPr lang="en-US"/>
          </a:p>
        </p:txBody>
      </p:sp>
      <p:sp>
        <p:nvSpPr>
          <p:cNvPr id="6" name="Footer Placeholder 5">
            <a:extLst>
              <a:ext uri="{FF2B5EF4-FFF2-40B4-BE49-F238E27FC236}">
                <a16:creationId xmlns:a16="http://schemas.microsoft.com/office/drawing/2014/main" id="{D0F6D33A-FC7B-6FE3-854D-27222B65BE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38419C-199B-EFED-098C-84DDE5C3C822}"/>
              </a:ext>
            </a:extLst>
          </p:cNvPr>
          <p:cNvSpPr>
            <a:spLocks noGrp="1"/>
          </p:cNvSpPr>
          <p:nvPr>
            <p:ph type="sldNum" sz="quarter" idx="12"/>
          </p:nvPr>
        </p:nvSpPr>
        <p:spPr/>
        <p:txBody>
          <a:bodyPr/>
          <a:lstStyle/>
          <a:p>
            <a:fld id="{832E2C24-F1BC-462B-B7EC-A2750F4F5231}" type="slidenum">
              <a:rPr lang="en-US" smtClean="0"/>
              <a:t>‹#›</a:t>
            </a:fld>
            <a:endParaRPr lang="en-US"/>
          </a:p>
        </p:txBody>
      </p:sp>
    </p:spTree>
    <p:extLst>
      <p:ext uri="{BB962C8B-B14F-4D97-AF65-F5344CB8AC3E}">
        <p14:creationId xmlns:p14="http://schemas.microsoft.com/office/powerpoint/2010/main" val="859658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8EFDA-6B5D-1DB9-9ECB-5394C5D605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5203C1A-0A19-BB3A-36EE-DCE7B5BAAB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941CF47-7964-7241-C4D3-A5069E16F0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70692C-5A86-6DA8-3D1A-BE34014D31A3}"/>
              </a:ext>
            </a:extLst>
          </p:cNvPr>
          <p:cNvSpPr>
            <a:spLocks noGrp="1"/>
          </p:cNvSpPr>
          <p:nvPr>
            <p:ph type="dt" sz="half" idx="10"/>
          </p:nvPr>
        </p:nvSpPr>
        <p:spPr/>
        <p:txBody>
          <a:bodyPr/>
          <a:lstStyle/>
          <a:p>
            <a:fld id="{56572D5A-BB58-4F34-848A-9A3E373CF0D7}" type="datetimeFigureOut">
              <a:rPr lang="en-US" smtClean="0"/>
              <a:t>4/9/2026</a:t>
            </a:fld>
            <a:endParaRPr lang="en-US"/>
          </a:p>
        </p:txBody>
      </p:sp>
      <p:sp>
        <p:nvSpPr>
          <p:cNvPr id="6" name="Footer Placeholder 5">
            <a:extLst>
              <a:ext uri="{FF2B5EF4-FFF2-40B4-BE49-F238E27FC236}">
                <a16:creationId xmlns:a16="http://schemas.microsoft.com/office/drawing/2014/main" id="{106C68D2-D405-FE68-C597-237A15F6C9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858E17-BFE8-1D55-0DF5-47A479B6FF3E}"/>
              </a:ext>
            </a:extLst>
          </p:cNvPr>
          <p:cNvSpPr>
            <a:spLocks noGrp="1"/>
          </p:cNvSpPr>
          <p:nvPr>
            <p:ph type="sldNum" sz="quarter" idx="12"/>
          </p:nvPr>
        </p:nvSpPr>
        <p:spPr/>
        <p:txBody>
          <a:bodyPr/>
          <a:lstStyle/>
          <a:p>
            <a:fld id="{832E2C24-F1BC-462B-B7EC-A2750F4F5231}" type="slidenum">
              <a:rPr lang="en-US" smtClean="0"/>
              <a:t>‹#›</a:t>
            </a:fld>
            <a:endParaRPr lang="en-US"/>
          </a:p>
        </p:txBody>
      </p:sp>
    </p:spTree>
    <p:extLst>
      <p:ext uri="{BB962C8B-B14F-4D97-AF65-F5344CB8AC3E}">
        <p14:creationId xmlns:p14="http://schemas.microsoft.com/office/powerpoint/2010/main" val="2323590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35836-443C-FAA1-3E39-617CBA9C34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72B236A-0C15-55D1-6B75-E6511F2CB9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D7693E-1C9B-52D0-FA87-8F248F569246}"/>
              </a:ext>
            </a:extLst>
          </p:cNvPr>
          <p:cNvSpPr>
            <a:spLocks noGrp="1"/>
          </p:cNvSpPr>
          <p:nvPr>
            <p:ph type="dt" sz="half" idx="10"/>
          </p:nvPr>
        </p:nvSpPr>
        <p:spPr/>
        <p:txBody>
          <a:bodyPr/>
          <a:lstStyle/>
          <a:p>
            <a:fld id="{56572D5A-BB58-4F34-848A-9A3E373CF0D7}" type="datetimeFigureOut">
              <a:rPr lang="en-US" smtClean="0"/>
              <a:t>4/9/2026</a:t>
            </a:fld>
            <a:endParaRPr lang="en-US"/>
          </a:p>
        </p:txBody>
      </p:sp>
      <p:sp>
        <p:nvSpPr>
          <p:cNvPr id="5" name="Footer Placeholder 4">
            <a:extLst>
              <a:ext uri="{FF2B5EF4-FFF2-40B4-BE49-F238E27FC236}">
                <a16:creationId xmlns:a16="http://schemas.microsoft.com/office/drawing/2014/main" id="{79376CD7-497D-4BB1-163A-9D10C01889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354D79-B70B-0911-AC9A-72034FA0525C}"/>
              </a:ext>
            </a:extLst>
          </p:cNvPr>
          <p:cNvSpPr>
            <a:spLocks noGrp="1"/>
          </p:cNvSpPr>
          <p:nvPr>
            <p:ph type="sldNum" sz="quarter" idx="12"/>
          </p:nvPr>
        </p:nvSpPr>
        <p:spPr/>
        <p:txBody>
          <a:bodyPr/>
          <a:lstStyle/>
          <a:p>
            <a:fld id="{832E2C24-F1BC-462B-B7EC-A2750F4F5231}" type="slidenum">
              <a:rPr lang="en-US" smtClean="0"/>
              <a:t>‹#›</a:t>
            </a:fld>
            <a:endParaRPr lang="en-US"/>
          </a:p>
        </p:txBody>
      </p:sp>
    </p:spTree>
    <p:extLst>
      <p:ext uri="{BB962C8B-B14F-4D97-AF65-F5344CB8AC3E}">
        <p14:creationId xmlns:p14="http://schemas.microsoft.com/office/powerpoint/2010/main" val="1386653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F99A45-0C2E-65EA-B267-F2D9B5F53A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6F6AC8-8BCC-6515-2370-3944381FFF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C981E5-7950-3F3B-07E9-7507B7F1D949}"/>
              </a:ext>
            </a:extLst>
          </p:cNvPr>
          <p:cNvSpPr>
            <a:spLocks noGrp="1"/>
          </p:cNvSpPr>
          <p:nvPr>
            <p:ph type="dt" sz="half" idx="10"/>
          </p:nvPr>
        </p:nvSpPr>
        <p:spPr/>
        <p:txBody>
          <a:bodyPr/>
          <a:lstStyle/>
          <a:p>
            <a:fld id="{56572D5A-BB58-4F34-848A-9A3E373CF0D7}" type="datetimeFigureOut">
              <a:rPr lang="en-US" smtClean="0"/>
              <a:t>4/9/2026</a:t>
            </a:fld>
            <a:endParaRPr lang="en-US"/>
          </a:p>
        </p:txBody>
      </p:sp>
      <p:sp>
        <p:nvSpPr>
          <p:cNvPr id="5" name="Footer Placeholder 4">
            <a:extLst>
              <a:ext uri="{FF2B5EF4-FFF2-40B4-BE49-F238E27FC236}">
                <a16:creationId xmlns:a16="http://schemas.microsoft.com/office/drawing/2014/main" id="{9E9BFB86-3E67-F17C-D979-F53863A331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CFFAB-28BB-18B4-1AC2-A59099CD72D6}"/>
              </a:ext>
            </a:extLst>
          </p:cNvPr>
          <p:cNvSpPr>
            <a:spLocks noGrp="1"/>
          </p:cNvSpPr>
          <p:nvPr>
            <p:ph type="sldNum" sz="quarter" idx="12"/>
          </p:nvPr>
        </p:nvSpPr>
        <p:spPr/>
        <p:txBody>
          <a:bodyPr/>
          <a:lstStyle/>
          <a:p>
            <a:fld id="{832E2C24-F1BC-462B-B7EC-A2750F4F5231}" type="slidenum">
              <a:rPr lang="en-US" smtClean="0"/>
              <a:t>‹#›</a:t>
            </a:fld>
            <a:endParaRPr lang="en-US"/>
          </a:p>
        </p:txBody>
      </p:sp>
    </p:spTree>
    <p:extLst>
      <p:ext uri="{BB962C8B-B14F-4D97-AF65-F5344CB8AC3E}">
        <p14:creationId xmlns:p14="http://schemas.microsoft.com/office/powerpoint/2010/main" val="41035401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عنوان ومحتوى">
    <p:bg>
      <p:bgPr>
        <a:blipFill dpi="0" rotWithShape="1">
          <a:blip r:embed="rId3">
            <a:lum/>
          </a:blip>
          <a:stretch>
            <a:fillRect/>
          </a:stretch>
        </a:blip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6825583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8B0381-17AC-5D21-B5A3-4D7317D88C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92A0A3-00F6-BB89-63A0-604567FD8D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4350B9-04F3-C734-54B1-CF165C91B0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6572D5A-BB58-4F34-848A-9A3E373CF0D7}" type="datetimeFigureOut">
              <a:rPr lang="en-US" smtClean="0"/>
              <a:t>4/9/2026</a:t>
            </a:fld>
            <a:endParaRPr lang="en-US"/>
          </a:p>
        </p:txBody>
      </p:sp>
      <p:sp>
        <p:nvSpPr>
          <p:cNvPr id="5" name="Footer Placeholder 4">
            <a:extLst>
              <a:ext uri="{FF2B5EF4-FFF2-40B4-BE49-F238E27FC236}">
                <a16:creationId xmlns:a16="http://schemas.microsoft.com/office/drawing/2014/main" id="{0236DCA1-12FF-509B-150E-58E7C34216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7C2917C-E525-9334-769B-7516BAB0F6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32E2C24-F1BC-462B-B7EC-A2750F4F5231}" type="slidenum">
              <a:rPr lang="en-US" smtClean="0"/>
              <a:t>‹#›</a:t>
            </a:fld>
            <a:endParaRPr lang="en-US"/>
          </a:p>
        </p:txBody>
      </p:sp>
    </p:spTree>
    <p:extLst>
      <p:ext uri="{BB962C8B-B14F-4D97-AF65-F5344CB8AC3E}">
        <p14:creationId xmlns:p14="http://schemas.microsoft.com/office/powerpoint/2010/main" val="29645330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2.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3.xml"/><Relationship Id="rId5" Type="http://schemas.microsoft.com/office/2007/relationships/hdphoto" Target="../media/hdphoto1.wdp"/><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7DDAE-9ABD-D710-25AF-B03AC2FD11E3}"/>
            </a:ext>
          </a:extLst>
        </p:cNvPr>
        <p:cNvGrpSpPr/>
        <p:nvPr/>
      </p:nvGrpSpPr>
      <p:grpSpPr>
        <a:xfrm>
          <a:off x="0" y="0"/>
          <a:ext cx="0" cy="0"/>
          <a:chOff x="0" y="0"/>
          <a:chExt cx="0" cy="0"/>
        </a:xfrm>
      </p:grpSpPr>
      <p:sp>
        <p:nvSpPr>
          <p:cNvPr id="6" name="object 6">
            <a:extLst>
              <a:ext uri="{FF2B5EF4-FFF2-40B4-BE49-F238E27FC236}">
                <a16:creationId xmlns:a16="http://schemas.microsoft.com/office/drawing/2014/main" id="{1D7C2234-8803-C7CD-B824-1B9C32602F74}"/>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400" dirty="0">
                <a:solidFill>
                  <a:srgbClr val="214E83"/>
                </a:solidFill>
                <a:latin typeface="SST Arabic" panose="020B0504030504020204" pitchFamily="34" charset="-78"/>
                <a:ea typeface="HRDF medium Medium" panose="02000600020000020004" pitchFamily="2" charset="-78"/>
                <a:cs typeface="SST Arabic"/>
              </a:rPr>
              <a:t>التحسين عن طريق - </a:t>
            </a:r>
            <a:r>
              <a:rPr lang="en-US" sz="2400" dirty="0">
                <a:solidFill>
                  <a:srgbClr val="214E83"/>
                </a:solidFill>
                <a:latin typeface="SST Arabic" panose="020B0504030504020204" pitchFamily="34" charset="-78"/>
                <a:ea typeface="HRDF medium Medium" panose="02000600020000020004" pitchFamily="2" charset="-78"/>
                <a:cs typeface="SST Arabic"/>
              </a:rPr>
              <a:t>PDCA</a:t>
            </a:r>
          </a:p>
        </p:txBody>
      </p:sp>
      <p:pic>
        <p:nvPicPr>
          <p:cNvPr id="7" name="Picture 8">
            <a:extLst>
              <a:ext uri="{FF2B5EF4-FFF2-40B4-BE49-F238E27FC236}">
                <a16:creationId xmlns:a16="http://schemas.microsoft.com/office/drawing/2014/main" id="{5D325141-1EFF-B031-9C44-33C6A57793D2}"/>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2" name="object 6">
            <a:extLst>
              <a:ext uri="{FF2B5EF4-FFF2-40B4-BE49-F238E27FC236}">
                <a16:creationId xmlns:a16="http://schemas.microsoft.com/office/drawing/2014/main" id="{A2E87D94-DE33-92CF-926C-E915AC16F8F1}"/>
              </a:ext>
            </a:extLst>
          </p:cNvPr>
          <p:cNvSpPr txBox="1"/>
          <p:nvPr/>
        </p:nvSpPr>
        <p:spPr>
          <a:xfrm>
            <a:off x="1896177" y="2025372"/>
            <a:ext cx="9254801" cy="317535"/>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000" dirty="0">
                <a:solidFill>
                  <a:srgbClr val="1DA76F"/>
                </a:solidFill>
                <a:latin typeface="SST Arabic" panose="020B0504030504020204" pitchFamily="34" charset="-78"/>
                <a:ea typeface="HRDF medium Medium" panose="02000600020000020004" pitchFamily="2" charset="-78"/>
                <a:cs typeface="SST Arabic"/>
              </a:rPr>
              <a:t>تطبيق المراحل الأربع:</a:t>
            </a:r>
          </a:p>
        </p:txBody>
      </p:sp>
      <p:grpSp>
        <p:nvGrpSpPr>
          <p:cNvPr id="21" name="Group 20">
            <a:extLst>
              <a:ext uri="{FF2B5EF4-FFF2-40B4-BE49-F238E27FC236}">
                <a16:creationId xmlns:a16="http://schemas.microsoft.com/office/drawing/2014/main" id="{25709902-1F12-3D15-9662-F2CC5B088CE6}"/>
              </a:ext>
            </a:extLst>
          </p:cNvPr>
          <p:cNvGrpSpPr/>
          <p:nvPr/>
        </p:nvGrpSpPr>
        <p:grpSpPr>
          <a:xfrm>
            <a:off x="5523470" y="2423952"/>
            <a:ext cx="6027098" cy="3277938"/>
            <a:chOff x="4565516" y="2423951"/>
            <a:chExt cx="6985052" cy="3798937"/>
          </a:xfrm>
        </p:grpSpPr>
        <p:sp>
          <p:nvSpPr>
            <p:cNvPr id="12" name="Rectangle: Rounded Corners 11">
              <a:extLst>
                <a:ext uri="{FF2B5EF4-FFF2-40B4-BE49-F238E27FC236}">
                  <a16:creationId xmlns:a16="http://schemas.microsoft.com/office/drawing/2014/main" id="{7CEE10B4-4843-AA40-9834-9C3C9DC81ACA}"/>
                </a:ext>
              </a:extLst>
            </p:cNvPr>
            <p:cNvSpPr/>
            <p:nvPr/>
          </p:nvSpPr>
          <p:spPr>
            <a:xfrm>
              <a:off x="8137321" y="4628568"/>
              <a:ext cx="3205144" cy="1594320"/>
            </a:xfrm>
            <a:prstGeom prst="roundRect">
              <a:avLst>
                <a:gd name="adj" fmla="val 9895"/>
              </a:avLst>
            </a:prstGeom>
            <a:solidFill>
              <a:srgbClr val="1DA7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8F52DFB1-D137-BD37-56A5-BEEE70F6E9C1}"/>
                </a:ext>
              </a:extLst>
            </p:cNvPr>
            <p:cNvSpPr/>
            <p:nvPr/>
          </p:nvSpPr>
          <p:spPr>
            <a:xfrm>
              <a:off x="4571183" y="4628568"/>
              <a:ext cx="3205144" cy="1594320"/>
            </a:xfrm>
            <a:prstGeom prst="roundRect">
              <a:avLst>
                <a:gd name="adj" fmla="val 9895"/>
              </a:avLst>
            </a:prstGeom>
            <a:solidFill>
              <a:srgbClr val="0D50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CEE18DC6-C8E2-B465-0E26-BB639DC1BCBA}"/>
                </a:ext>
              </a:extLst>
            </p:cNvPr>
            <p:cNvSpPr/>
            <p:nvPr/>
          </p:nvSpPr>
          <p:spPr>
            <a:xfrm>
              <a:off x="8137321" y="2663066"/>
              <a:ext cx="3205144" cy="1594320"/>
            </a:xfrm>
            <a:prstGeom prst="roundRect">
              <a:avLst>
                <a:gd name="adj" fmla="val 9895"/>
              </a:avLst>
            </a:prstGeom>
            <a:solidFill>
              <a:srgbClr val="0D50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bject 6">
              <a:extLst>
                <a:ext uri="{FF2B5EF4-FFF2-40B4-BE49-F238E27FC236}">
                  <a16:creationId xmlns:a16="http://schemas.microsoft.com/office/drawing/2014/main" id="{288C3EC6-2585-2992-4E2C-2F3E053189E8}"/>
                </a:ext>
              </a:extLst>
            </p:cNvPr>
            <p:cNvSpPr txBox="1"/>
            <p:nvPr/>
          </p:nvSpPr>
          <p:spPr>
            <a:xfrm>
              <a:off x="8137321" y="2877619"/>
              <a:ext cx="3205144" cy="933088"/>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PLAN</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تحديد المشكلة بدقة </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تحليل السبب الجذري </a:t>
              </a:r>
            </a:p>
          </p:txBody>
        </p:sp>
        <p:sp>
          <p:nvSpPr>
            <p:cNvPr id="11" name="Rectangle: Rounded Corners 10">
              <a:extLst>
                <a:ext uri="{FF2B5EF4-FFF2-40B4-BE49-F238E27FC236}">
                  <a16:creationId xmlns:a16="http://schemas.microsoft.com/office/drawing/2014/main" id="{AEB68978-3F02-C6A0-B369-F14C28265619}"/>
                </a:ext>
              </a:extLst>
            </p:cNvPr>
            <p:cNvSpPr/>
            <p:nvPr/>
          </p:nvSpPr>
          <p:spPr>
            <a:xfrm>
              <a:off x="4571183" y="2663066"/>
              <a:ext cx="3205144" cy="1594320"/>
            </a:xfrm>
            <a:prstGeom prst="roundRect">
              <a:avLst>
                <a:gd name="adj" fmla="val 9895"/>
              </a:avLst>
            </a:prstGeom>
            <a:solidFill>
              <a:srgbClr val="1DA7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bject 6">
              <a:extLst>
                <a:ext uri="{FF2B5EF4-FFF2-40B4-BE49-F238E27FC236}">
                  <a16:creationId xmlns:a16="http://schemas.microsoft.com/office/drawing/2014/main" id="{7394AA8E-175F-FDA6-8C6F-300F1C4F2D30}"/>
                </a:ext>
              </a:extLst>
            </p:cNvPr>
            <p:cNvSpPr txBox="1"/>
            <p:nvPr/>
          </p:nvSpPr>
          <p:spPr>
            <a:xfrm>
              <a:off x="4565516" y="2877619"/>
              <a:ext cx="3205144" cy="933088"/>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DO</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اقتراح حل </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اختيار </a:t>
              </a:r>
              <a:r>
                <a:rPr lang="en-US" sz="2000" dirty="0">
                  <a:solidFill>
                    <a:schemeClr val="bg1"/>
                  </a:solidFill>
                  <a:latin typeface="SST Arabic" panose="020B0504030504020204" pitchFamily="34" charset="-78"/>
                  <a:ea typeface="HRDF medium Medium" panose="02000600020000020004" pitchFamily="2" charset="-78"/>
                  <a:cs typeface="SST Arabic"/>
                </a:rPr>
                <a:t>Pilot </a:t>
              </a:r>
              <a:r>
                <a:rPr lang="ar-EG" sz="2000" dirty="0">
                  <a:solidFill>
                    <a:schemeClr val="bg1"/>
                  </a:solidFill>
                  <a:latin typeface="SST Arabic" panose="020B0504030504020204" pitchFamily="34" charset="-78"/>
                  <a:ea typeface="HRDF medium Medium" panose="02000600020000020004" pitchFamily="2" charset="-78"/>
                  <a:cs typeface="SST Arabic"/>
                </a:rPr>
                <a:t>للتجربة</a:t>
              </a:r>
              <a:endParaRPr lang="en-US" sz="2000" dirty="0">
                <a:solidFill>
                  <a:schemeClr val="bg1"/>
                </a:solidFill>
                <a:latin typeface="SST Arabic" panose="020B0504030504020204" pitchFamily="34" charset="-78"/>
                <a:ea typeface="HRDF medium Medium" panose="02000600020000020004" pitchFamily="2" charset="-78"/>
                <a:cs typeface="SST Arabic"/>
              </a:endParaRPr>
            </a:p>
          </p:txBody>
        </p:sp>
        <p:sp>
          <p:nvSpPr>
            <p:cNvPr id="15" name="object 6">
              <a:extLst>
                <a:ext uri="{FF2B5EF4-FFF2-40B4-BE49-F238E27FC236}">
                  <a16:creationId xmlns:a16="http://schemas.microsoft.com/office/drawing/2014/main" id="{A524E635-399F-B15B-C43B-7EE282C8822B}"/>
                </a:ext>
              </a:extLst>
            </p:cNvPr>
            <p:cNvSpPr txBox="1"/>
            <p:nvPr/>
          </p:nvSpPr>
          <p:spPr>
            <a:xfrm>
              <a:off x="8137321" y="4884684"/>
              <a:ext cx="3205144" cy="933088"/>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 </a:t>
              </a:r>
              <a:r>
                <a:rPr lang="en-US" sz="2000" dirty="0">
                  <a:solidFill>
                    <a:schemeClr val="bg1"/>
                  </a:solidFill>
                  <a:latin typeface="SST Arabic" panose="020B0504030504020204" pitchFamily="34" charset="-78"/>
                  <a:ea typeface="HRDF medium Medium" panose="02000600020000020004" pitchFamily="2" charset="-78"/>
                  <a:cs typeface="SST Arabic"/>
                </a:rPr>
                <a:t>CHECK</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تحديد </a:t>
              </a:r>
              <a:r>
                <a:rPr lang="en-US" sz="2000" dirty="0">
                  <a:solidFill>
                    <a:schemeClr val="bg1"/>
                  </a:solidFill>
                  <a:latin typeface="SST Arabic" panose="020B0504030504020204" pitchFamily="34" charset="-78"/>
                  <a:ea typeface="HRDF medium Medium" panose="02000600020000020004" pitchFamily="2" charset="-78"/>
                  <a:cs typeface="SST Arabic"/>
                </a:rPr>
                <a:t>KPI </a:t>
              </a:r>
              <a:r>
                <a:rPr lang="ar-EG" sz="2000" dirty="0">
                  <a:solidFill>
                    <a:schemeClr val="bg1"/>
                  </a:solidFill>
                  <a:latin typeface="SST Arabic" panose="020B0504030504020204" pitchFamily="34" charset="-78"/>
                  <a:ea typeface="HRDF medium Medium" panose="02000600020000020004" pitchFamily="2" charset="-78"/>
                  <a:cs typeface="SST Arabic"/>
                </a:rPr>
                <a:t>واضح </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كيف سيتم القياس؟ </a:t>
              </a:r>
            </a:p>
          </p:txBody>
        </p:sp>
        <p:sp>
          <p:nvSpPr>
            <p:cNvPr id="16" name="object 6">
              <a:extLst>
                <a:ext uri="{FF2B5EF4-FFF2-40B4-BE49-F238E27FC236}">
                  <a16:creationId xmlns:a16="http://schemas.microsoft.com/office/drawing/2014/main" id="{342015C6-6768-DF94-B563-29A6039A2187}"/>
                </a:ext>
              </a:extLst>
            </p:cNvPr>
            <p:cNvSpPr txBox="1"/>
            <p:nvPr/>
          </p:nvSpPr>
          <p:spPr>
            <a:xfrm>
              <a:off x="4565516" y="4894844"/>
              <a:ext cx="3205144" cy="625312"/>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ACT</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قرار: تطبيق / تعديل / إيقاف </a:t>
              </a:r>
            </a:p>
          </p:txBody>
        </p:sp>
        <p:sp>
          <p:nvSpPr>
            <p:cNvPr id="17" name="Oval 16">
              <a:extLst>
                <a:ext uri="{FF2B5EF4-FFF2-40B4-BE49-F238E27FC236}">
                  <a16:creationId xmlns:a16="http://schemas.microsoft.com/office/drawing/2014/main" id="{79188DF5-8DFA-D799-62E0-E6BD61905930}"/>
                </a:ext>
              </a:extLst>
            </p:cNvPr>
            <p:cNvSpPr/>
            <p:nvPr/>
          </p:nvSpPr>
          <p:spPr>
            <a:xfrm>
              <a:off x="10986865" y="2423951"/>
              <a:ext cx="563703" cy="563703"/>
            </a:xfrm>
            <a:prstGeom prst="ellipse">
              <a:avLst/>
            </a:prstGeom>
            <a:solidFill>
              <a:srgbClr val="DD7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741241D-AA8B-71DA-F88F-8A0319A9E6A4}"/>
                </a:ext>
              </a:extLst>
            </p:cNvPr>
            <p:cNvSpPr/>
            <p:nvPr/>
          </p:nvSpPr>
          <p:spPr>
            <a:xfrm>
              <a:off x="7424942" y="2423951"/>
              <a:ext cx="563703" cy="563703"/>
            </a:xfrm>
            <a:prstGeom prst="ellipse">
              <a:avLst/>
            </a:prstGeom>
            <a:solidFill>
              <a:srgbClr val="DD7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48E4EF8F-2CC4-84A4-47A4-4150685D32A7}"/>
                </a:ext>
              </a:extLst>
            </p:cNvPr>
            <p:cNvSpPr/>
            <p:nvPr/>
          </p:nvSpPr>
          <p:spPr>
            <a:xfrm>
              <a:off x="10986865" y="4384103"/>
              <a:ext cx="563703" cy="563703"/>
            </a:xfrm>
            <a:prstGeom prst="ellipse">
              <a:avLst/>
            </a:prstGeom>
            <a:solidFill>
              <a:srgbClr val="DD7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3D4805F-21B0-6726-EFB8-DDEEAA670EA2}"/>
                </a:ext>
              </a:extLst>
            </p:cNvPr>
            <p:cNvSpPr/>
            <p:nvPr/>
          </p:nvSpPr>
          <p:spPr>
            <a:xfrm>
              <a:off x="7424942" y="4384103"/>
              <a:ext cx="563703" cy="563703"/>
            </a:xfrm>
            <a:prstGeom prst="ellipse">
              <a:avLst/>
            </a:prstGeom>
            <a:solidFill>
              <a:srgbClr val="DD7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object 6">
            <a:extLst>
              <a:ext uri="{FF2B5EF4-FFF2-40B4-BE49-F238E27FC236}">
                <a16:creationId xmlns:a16="http://schemas.microsoft.com/office/drawing/2014/main" id="{FCEBB9ED-BDF5-F0EA-CD48-BF46D9407482}"/>
              </a:ext>
            </a:extLst>
          </p:cNvPr>
          <p:cNvSpPr txBox="1"/>
          <p:nvPr/>
        </p:nvSpPr>
        <p:spPr>
          <a:xfrm>
            <a:off x="1896177" y="5908468"/>
            <a:ext cx="9254801" cy="625312"/>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000" dirty="0">
                <a:solidFill>
                  <a:srgbClr val="1DA76F"/>
                </a:solidFill>
                <a:latin typeface="SST Arabic" panose="020B0504030504020204" pitchFamily="34" charset="-78"/>
                <a:ea typeface="HRDF medium Medium" panose="02000600020000020004" pitchFamily="2" charset="-78"/>
                <a:cs typeface="SST Arabic"/>
              </a:rPr>
              <a:t>الوقت:</a:t>
            </a:r>
          </a:p>
          <a:p>
            <a:pPr algn="r" defTabSz="773128" rtl="1">
              <a:defRPr/>
            </a:pPr>
            <a:r>
              <a:rPr lang="ar-EG" sz="2000" dirty="0">
                <a:solidFill>
                  <a:srgbClr val="68615D"/>
                </a:solidFill>
                <a:latin typeface="SST Arabic" panose="020B0504030504020204" pitchFamily="34" charset="-78"/>
                <a:ea typeface="HRDF medium Medium" panose="02000600020000020004" pitchFamily="2" charset="-78"/>
                <a:cs typeface="SST Arabic"/>
              </a:rPr>
              <a:t>20 دقيقة عمل</a:t>
            </a:r>
          </a:p>
        </p:txBody>
      </p:sp>
      <p:pic>
        <p:nvPicPr>
          <p:cNvPr id="23" name="Picture 22" descr="Customer service - Free communications icons">
            <a:extLst>
              <a:ext uri="{FF2B5EF4-FFF2-40B4-BE49-F238E27FC236}">
                <a16:creationId xmlns:a16="http://schemas.microsoft.com/office/drawing/2014/main" id="{EF66110D-18D2-A409-FE76-CEF22DA26D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0995" y="2103410"/>
            <a:ext cx="3805058" cy="3805058"/>
          </a:xfrm>
          <a:prstGeom prst="rect">
            <a:avLst/>
          </a:prstGeom>
          <a:noFill/>
          <a:extLst>
            <a:ext uri="{909E8E84-426E-40DD-AFC4-6F175D3DCCD1}">
              <a14:hiddenFill xmlns:a14="http://schemas.microsoft.com/office/drawing/2010/main">
                <a:solidFill>
                  <a:srgbClr val="FFFFFF"/>
                </a:solidFill>
              </a14:hiddenFill>
            </a:ext>
          </a:extLst>
        </p:spPr>
      </p:pic>
      <p:sp>
        <p:nvSpPr>
          <p:cNvPr id="24" name="object 6">
            <a:extLst>
              <a:ext uri="{FF2B5EF4-FFF2-40B4-BE49-F238E27FC236}">
                <a16:creationId xmlns:a16="http://schemas.microsoft.com/office/drawing/2014/main" id="{A5AA31B6-D9D4-8709-3CE6-B64C61CE0206}"/>
              </a:ext>
            </a:extLst>
          </p:cNvPr>
          <p:cNvSpPr txBox="1"/>
          <p:nvPr/>
        </p:nvSpPr>
        <p:spPr>
          <a:xfrm>
            <a:off x="10914077" y="2499775"/>
            <a:ext cx="792488" cy="317535"/>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1</a:t>
            </a:r>
            <a:endParaRPr lang="ar-EG" sz="2000" dirty="0">
              <a:solidFill>
                <a:schemeClr val="bg1"/>
              </a:solidFill>
              <a:latin typeface="SST Arabic" panose="020B0504030504020204" pitchFamily="34" charset="-78"/>
              <a:ea typeface="HRDF medium Medium" panose="02000600020000020004" pitchFamily="2" charset="-78"/>
              <a:cs typeface="SST Arabic"/>
            </a:endParaRPr>
          </a:p>
        </p:txBody>
      </p:sp>
      <p:sp>
        <p:nvSpPr>
          <p:cNvPr id="25" name="object 6">
            <a:extLst>
              <a:ext uri="{FF2B5EF4-FFF2-40B4-BE49-F238E27FC236}">
                <a16:creationId xmlns:a16="http://schemas.microsoft.com/office/drawing/2014/main" id="{01D1CA79-C863-3A78-F944-E950553E91F6}"/>
              </a:ext>
            </a:extLst>
          </p:cNvPr>
          <p:cNvSpPr txBox="1"/>
          <p:nvPr/>
        </p:nvSpPr>
        <p:spPr>
          <a:xfrm>
            <a:off x="7867639" y="2499775"/>
            <a:ext cx="792488" cy="317535"/>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2</a:t>
            </a:r>
            <a:endParaRPr lang="ar-EG" sz="2000" dirty="0">
              <a:solidFill>
                <a:schemeClr val="bg1"/>
              </a:solidFill>
              <a:latin typeface="SST Arabic" panose="020B0504030504020204" pitchFamily="34" charset="-78"/>
              <a:ea typeface="HRDF medium Medium" panose="02000600020000020004" pitchFamily="2" charset="-78"/>
              <a:cs typeface="SST Arabic"/>
            </a:endParaRPr>
          </a:p>
        </p:txBody>
      </p:sp>
      <p:sp>
        <p:nvSpPr>
          <p:cNvPr id="26" name="object 6">
            <a:extLst>
              <a:ext uri="{FF2B5EF4-FFF2-40B4-BE49-F238E27FC236}">
                <a16:creationId xmlns:a16="http://schemas.microsoft.com/office/drawing/2014/main" id="{AE683173-F7A5-8399-0BE7-CE67F4ED6292}"/>
              </a:ext>
            </a:extLst>
          </p:cNvPr>
          <p:cNvSpPr txBox="1"/>
          <p:nvPr/>
        </p:nvSpPr>
        <p:spPr>
          <a:xfrm>
            <a:off x="10914077" y="4191072"/>
            <a:ext cx="792488" cy="317535"/>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3</a:t>
            </a:r>
            <a:endParaRPr lang="ar-EG" sz="2000" dirty="0">
              <a:solidFill>
                <a:schemeClr val="bg1"/>
              </a:solidFill>
              <a:latin typeface="SST Arabic" panose="020B0504030504020204" pitchFamily="34" charset="-78"/>
              <a:ea typeface="HRDF medium Medium" panose="02000600020000020004" pitchFamily="2" charset="-78"/>
              <a:cs typeface="SST Arabic"/>
            </a:endParaRPr>
          </a:p>
        </p:txBody>
      </p:sp>
      <p:sp>
        <p:nvSpPr>
          <p:cNvPr id="27" name="object 6">
            <a:extLst>
              <a:ext uri="{FF2B5EF4-FFF2-40B4-BE49-F238E27FC236}">
                <a16:creationId xmlns:a16="http://schemas.microsoft.com/office/drawing/2014/main" id="{FEB8E168-FF64-54C5-5CFD-B303A0CBA21A}"/>
              </a:ext>
            </a:extLst>
          </p:cNvPr>
          <p:cNvSpPr txBox="1"/>
          <p:nvPr/>
        </p:nvSpPr>
        <p:spPr>
          <a:xfrm>
            <a:off x="7859777" y="4191072"/>
            <a:ext cx="792488" cy="317535"/>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4</a:t>
            </a:r>
            <a:endParaRPr lang="ar-EG" sz="2000" dirty="0">
              <a:solidFill>
                <a:schemeClr val="bg1"/>
              </a:solidFill>
              <a:latin typeface="SST Arabic" panose="020B0504030504020204" pitchFamily="34" charset="-78"/>
              <a:ea typeface="HRDF medium Medium" panose="02000600020000020004" pitchFamily="2" charset="-78"/>
              <a:cs typeface="SST Arabic"/>
            </a:endParaRPr>
          </a:p>
        </p:txBody>
      </p:sp>
    </p:spTree>
    <p:custDataLst>
      <p:tags r:id="rId1"/>
    </p:custDataLst>
    <p:extLst>
      <p:ext uri="{BB962C8B-B14F-4D97-AF65-F5344CB8AC3E}">
        <p14:creationId xmlns:p14="http://schemas.microsoft.com/office/powerpoint/2010/main" val="10866927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A2132-75D2-B251-8A78-03D25BE794F3}"/>
            </a:ext>
          </a:extLst>
        </p:cNvPr>
        <p:cNvGrpSpPr/>
        <p:nvPr/>
      </p:nvGrpSpPr>
      <p:grpSpPr>
        <a:xfrm>
          <a:off x="0" y="0"/>
          <a:ext cx="0" cy="0"/>
          <a:chOff x="0" y="0"/>
          <a:chExt cx="0" cy="0"/>
        </a:xfrm>
      </p:grpSpPr>
      <p:sp>
        <p:nvSpPr>
          <p:cNvPr id="6" name="object 6">
            <a:extLst>
              <a:ext uri="{FF2B5EF4-FFF2-40B4-BE49-F238E27FC236}">
                <a16:creationId xmlns:a16="http://schemas.microsoft.com/office/drawing/2014/main" id="{62EB22A9-94D3-5BAC-1EB4-0DFEC6D9F677}"/>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400" dirty="0">
                <a:solidFill>
                  <a:srgbClr val="214E83"/>
                </a:solidFill>
                <a:latin typeface="SST Arabic" panose="020B0504030504020204" pitchFamily="34" charset="-78"/>
                <a:ea typeface="HRDF medium Medium" panose="02000600020000020004" pitchFamily="2" charset="-78"/>
                <a:cs typeface="SST Arabic"/>
              </a:rPr>
              <a:t>التحسين عن طريق - </a:t>
            </a:r>
            <a:r>
              <a:rPr lang="en-US" sz="2400" dirty="0">
                <a:solidFill>
                  <a:srgbClr val="214E83"/>
                </a:solidFill>
                <a:latin typeface="SST Arabic" panose="020B0504030504020204" pitchFamily="34" charset="-78"/>
                <a:ea typeface="HRDF medium Medium" panose="02000600020000020004" pitchFamily="2" charset="-78"/>
                <a:cs typeface="SST Arabic"/>
              </a:rPr>
              <a:t>PDCA</a:t>
            </a:r>
          </a:p>
        </p:txBody>
      </p:sp>
      <p:pic>
        <p:nvPicPr>
          <p:cNvPr id="7" name="Picture 8">
            <a:extLst>
              <a:ext uri="{FF2B5EF4-FFF2-40B4-BE49-F238E27FC236}">
                <a16:creationId xmlns:a16="http://schemas.microsoft.com/office/drawing/2014/main" id="{C81B984C-DA3D-E1B0-DFE9-2E9173ED48B0}"/>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3" name="Rectangle: Rounded Corners 2">
            <a:extLst>
              <a:ext uri="{FF2B5EF4-FFF2-40B4-BE49-F238E27FC236}">
                <a16:creationId xmlns:a16="http://schemas.microsoft.com/office/drawing/2014/main" id="{F690B3B3-1F17-C7F5-9D54-9E13F3583BFD}"/>
              </a:ext>
            </a:extLst>
          </p:cNvPr>
          <p:cNvSpPr/>
          <p:nvPr/>
        </p:nvSpPr>
        <p:spPr>
          <a:xfrm>
            <a:off x="742631" y="1907177"/>
            <a:ext cx="10706739" cy="4543050"/>
          </a:xfrm>
          <a:prstGeom prst="roundRect">
            <a:avLst>
              <a:gd name="adj" fmla="val 654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2B9AC3D-5D4E-A1C5-FB24-4B5361CD428A}"/>
              </a:ext>
            </a:extLst>
          </p:cNvPr>
          <p:cNvSpPr txBox="1"/>
          <p:nvPr/>
        </p:nvSpPr>
        <p:spPr>
          <a:xfrm>
            <a:off x="1036321" y="2117505"/>
            <a:ext cx="10102302" cy="4031873"/>
          </a:xfrm>
          <a:prstGeom prst="rect">
            <a:avLst/>
          </a:prstGeom>
          <a:noFill/>
        </p:spPr>
        <p:txBody>
          <a:bodyPr wrap="square">
            <a:spAutoFit/>
          </a:bodyPr>
          <a:lstStyle/>
          <a:p>
            <a:pPr algn="r" rtl="1"/>
            <a:r>
              <a:rPr lang="ar-EG" sz="1600" dirty="0">
                <a:solidFill>
                  <a:srgbClr val="68615D"/>
                </a:solidFill>
                <a:latin typeface="SST Arabic" panose="020B0504030504020204" pitchFamily="34" charset="-78"/>
                <a:cs typeface="SST Arabic" panose="020B0504030504020204" pitchFamily="34" charset="-78"/>
              </a:rPr>
              <a:t>شركة "رِحال" هي شركة سعودية سريعة النمو في قطاع التجزئة الرياضي، توسّعت خلال ثلاث سنوات من متاجر تقليدية إلى نموذج متكامل يجمع بين الفروع، والتجارة الإلكترونية، وتطبيقات اللياقة. هذا النمو السريع خلق ضغطًا تشغيليًا كبيرًا، حيث تعمل الإدارات بشكل منفصل دون تنسيق كافٍ، مما أدى إلى فجوة واضحة في تجربة العميل. التسويق يطلق حملات قوية تزيد الطلب، بينما العمليات والمخزون غير مهيئين لدعم هذا النمو، وخدمة العملاء تتحمل عبء الشكاوى الناتجة.</a:t>
            </a:r>
          </a:p>
          <a:p>
            <a:pPr algn="r" rtl="1"/>
            <a:endParaRPr lang="ar-EG" sz="1600" dirty="0">
              <a:solidFill>
                <a:srgbClr val="68615D"/>
              </a:solidFill>
              <a:latin typeface="SST Arabic" panose="020B0504030504020204" pitchFamily="34" charset="-78"/>
              <a:cs typeface="SST Arabic" panose="020B0504030504020204" pitchFamily="34" charset="-78"/>
            </a:endParaRPr>
          </a:p>
          <a:p>
            <a:pPr algn="r" rtl="1"/>
            <a:r>
              <a:rPr lang="ar-EG" sz="1600" dirty="0">
                <a:solidFill>
                  <a:srgbClr val="68615D"/>
                </a:solidFill>
                <a:latin typeface="SST Arabic" panose="020B0504030504020204" pitchFamily="34" charset="-78"/>
                <a:cs typeface="SST Arabic" panose="020B0504030504020204" pitchFamily="34" charset="-78"/>
              </a:rPr>
              <a:t>خلال آخر ثلاثة أشهر، بدأت المؤشرات في التدهور بشكل واضح؛ حيث ارتفعت شكاوى العملاء بنسبة 40%، وانخفض تقييم التطبيق من 4.5 إلى 3.8، مع تزايد ملحوظ في أوقات التوصيل. تشير البيانات إلى أن 60% من الشكاوى مرتبطة بتأخير التوصيل، و25% بسبب طلب منتجات غير متوفرة بعد الشراء، و15% نتيجة ضعف تجربة خدمة العملاء.</a:t>
            </a:r>
          </a:p>
          <a:p>
            <a:pPr algn="r" rtl="1"/>
            <a:endParaRPr lang="ar-EG" sz="1600" dirty="0">
              <a:solidFill>
                <a:srgbClr val="68615D"/>
              </a:solidFill>
              <a:latin typeface="SST Arabic" panose="020B0504030504020204" pitchFamily="34" charset="-78"/>
              <a:cs typeface="SST Arabic" panose="020B0504030504020204" pitchFamily="34" charset="-78"/>
            </a:endParaRPr>
          </a:p>
          <a:p>
            <a:pPr algn="r" rtl="1"/>
            <a:r>
              <a:rPr lang="ar-EG" sz="1600" dirty="0">
                <a:solidFill>
                  <a:srgbClr val="68615D"/>
                </a:solidFill>
                <a:latin typeface="SST Arabic" panose="020B0504030504020204" pitchFamily="34" charset="-78"/>
                <a:cs typeface="SST Arabic" panose="020B0504030504020204" pitchFamily="34" charset="-78"/>
              </a:rPr>
              <a:t>عند النظر بشكل أعمق، يتضح أن المشكلة ليست في التوصيل فقط، بل في النظام ككل. نظام المخزون غير محدث لحظيًا بين الفروع والمنصة الإلكترونية، مما يؤدي إلى بيع منتجات غير متوفرة. كما يعتمد فريق التوصيل على تخطيط يدوي غير فعال، بينما تُطلق الحملات التسويقية دون تنسيق مع توفر المنتجات. إضافة إلى ذلك، يواجه فريق خدمة العملاء ضغطًا عاليًا دون تدريب كافٍ، ولا توجد مؤشرات أداء مشتركة تربط بين الإدارات.</a:t>
            </a:r>
          </a:p>
          <a:p>
            <a:pPr algn="r" rtl="1"/>
            <a:r>
              <a:rPr lang="ar-EG" sz="1600" dirty="0">
                <a:solidFill>
                  <a:srgbClr val="68615D"/>
                </a:solidFill>
                <a:latin typeface="SST Arabic" panose="020B0504030504020204" pitchFamily="34" charset="-78"/>
                <a:cs typeface="SST Arabic" panose="020B0504030504020204" pitchFamily="34" charset="-78"/>
              </a:rPr>
              <a:t>بناءً على ذلك، التحدي الحقيقي ليس مجرد “تسريع التوصيل”، بل فهم السبب الجذري للمشكلة عبر كامل رحلة العميل. المطلوب من الفرق هو التفكير بشكل منهجي لإصلاح النظام، وليس معالجة الأعراض فقط، وذلك من خلال تطبيق منهجية </a:t>
            </a:r>
            <a:r>
              <a:rPr lang="en-US" sz="1600" dirty="0">
                <a:solidFill>
                  <a:srgbClr val="68615D"/>
                </a:solidFill>
                <a:latin typeface="SST Arabic" panose="020B0504030504020204" pitchFamily="34" charset="-78"/>
                <a:cs typeface="SST Arabic" panose="020B0504030504020204" pitchFamily="34" charset="-78"/>
              </a:rPr>
              <a:t>PDCA </a:t>
            </a:r>
            <a:r>
              <a:rPr lang="ar-EG" sz="1600" dirty="0">
                <a:solidFill>
                  <a:srgbClr val="68615D"/>
                </a:solidFill>
                <a:latin typeface="SST Arabic" panose="020B0504030504020204" pitchFamily="34" charset="-78"/>
                <a:cs typeface="SST Arabic" panose="020B0504030504020204" pitchFamily="34" charset="-78"/>
              </a:rPr>
              <a:t>لتحديد المشكلة بدقة، واختبار الحلول، وقياس أثرها قبل تعميمها.</a:t>
            </a:r>
          </a:p>
        </p:txBody>
      </p:sp>
    </p:spTree>
    <p:custDataLst>
      <p:tags r:id="rId1"/>
    </p:custDataLst>
    <p:extLst>
      <p:ext uri="{BB962C8B-B14F-4D97-AF65-F5344CB8AC3E}">
        <p14:creationId xmlns:p14="http://schemas.microsoft.com/office/powerpoint/2010/main" val="54527294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D682E-D470-EB62-C0A1-09DE65C2BC54}"/>
            </a:ext>
          </a:extLst>
        </p:cNvPr>
        <p:cNvGrpSpPr/>
        <p:nvPr/>
      </p:nvGrpSpPr>
      <p:grpSpPr>
        <a:xfrm>
          <a:off x="0" y="0"/>
          <a:ext cx="0" cy="0"/>
          <a:chOff x="0" y="0"/>
          <a:chExt cx="0" cy="0"/>
        </a:xfrm>
      </p:grpSpPr>
      <p:sp>
        <p:nvSpPr>
          <p:cNvPr id="6" name="object 6">
            <a:extLst>
              <a:ext uri="{FF2B5EF4-FFF2-40B4-BE49-F238E27FC236}">
                <a16:creationId xmlns:a16="http://schemas.microsoft.com/office/drawing/2014/main" id="{B33AA73B-680F-A567-9DB3-82B343AB072C}"/>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400" dirty="0">
                <a:solidFill>
                  <a:srgbClr val="214E83"/>
                </a:solidFill>
                <a:latin typeface="SST Arabic" panose="020B0504030504020204" pitchFamily="34" charset="-78"/>
                <a:ea typeface="HRDF medium Medium" panose="02000600020000020004" pitchFamily="2" charset="-78"/>
                <a:cs typeface="SST Arabic"/>
              </a:rPr>
              <a:t>التحسين عن طريق - </a:t>
            </a:r>
            <a:r>
              <a:rPr lang="en-US" sz="2400" dirty="0">
                <a:solidFill>
                  <a:srgbClr val="214E83"/>
                </a:solidFill>
                <a:latin typeface="SST Arabic" panose="020B0504030504020204" pitchFamily="34" charset="-78"/>
                <a:ea typeface="HRDF medium Medium" panose="02000600020000020004" pitchFamily="2" charset="-78"/>
                <a:cs typeface="SST Arabic"/>
              </a:rPr>
              <a:t>PDCA</a:t>
            </a:r>
          </a:p>
        </p:txBody>
      </p:sp>
      <p:pic>
        <p:nvPicPr>
          <p:cNvPr id="7" name="Picture 8">
            <a:extLst>
              <a:ext uri="{FF2B5EF4-FFF2-40B4-BE49-F238E27FC236}">
                <a16:creationId xmlns:a16="http://schemas.microsoft.com/office/drawing/2014/main" id="{3F499844-7EC5-7822-DE6B-A1A810F8A71E}"/>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pic>
        <p:nvPicPr>
          <p:cNvPr id="3" name="Picture 2" descr="The PDCA Cycle: A Practical Approach to Problem-Solving">
            <a:extLst>
              <a:ext uri="{FF2B5EF4-FFF2-40B4-BE49-F238E27FC236}">
                <a16:creationId xmlns:a16="http://schemas.microsoft.com/office/drawing/2014/main" id="{D32005A5-4164-F8D0-E8E4-B3676EFD77E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2789" r="19962"/>
          <a:stretch>
            <a:fillRect/>
          </a:stretch>
        </p:blipFill>
        <p:spPr bwMode="auto">
          <a:xfrm>
            <a:off x="1371938" y="1814777"/>
            <a:ext cx="4317662" cy="4771488"/>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Rounded Corners 35">
            <a:extLst>
              <a:ext uri="{FF2B5EF4-FFF2-40B4-BE49-F238E27FC236}">
                <a16:creationId xmlns:a16="http://schemas.microsoft.com/office/drawing/2014/main" id="{20B91DDB-D112-AC02-7F2B-AF2D030FA679}"/>
              </a:ext>
            </a:extLst>
          </p:cNvPr>
          <p:cNvSpPr/>
          <p:nvPr/>
        </p:nvSpPr>
        <p:spPr>
          <a:xfrm>
            <a:off x="7461115" y="2091830"/>
            <a:ext cx="3689863" cy="1263670"/>
          </a:xfrm>
          <a:prstGeom prst="roundRect">
            <a:avLst>
              <a:gd name="adj" fmla="val 98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7D0066C3-E16A-D423-3638-2A1908F03973}"/>
              </a:ext>
            </a:extLst>
          </p:cNvPr>
          <p:cNvSpPr txBox="1"/>
          <p:nvPr/>
        </p:nvSpPr>
        <p:spPr>
          <a:xfrm>
            <a:off x="8061559" y="2131429"/>
            <a:ext cx="2939765" cy="1138773"/>
          </a:xfrm>
          <a:prstGeom prst="rect">
            <a:avLst/>
          </a:prstGeom>
          <a:noFill/>
        </p:spPr>
        <p:txBody>
          <a:bodyPr wrap="square">
            <a:spAutoFit/>
          </a:bodyPr>
          <a:lstStyle/>
          <a:p>
            <a:pPr algn="r" rtl="1"/>
            <a:r>
              <a:rPr lang="en-US" sz="1700" dirty="0">
                <a:solidFill>
                  <a:srgbClr val="1DA76F"/>
                </a:solidFill>
                <a:latin typeface="SST Arabic" panose="020B0504030504020204" pitchFamily="34" charset="-78"/>
                <a:cs typeface="SST Arabic" panose="020B0504030504020204" pitchFamily="34" charset="-78"/>
              </a:rPr>
              <a:t>Step 1: PLAN</a:t>
            </a:r>
          </a:p>
          <a:p>
            <a:pPr algn="r" rtl="1"/>
            <a:r>
              <a:rPr lang="ar-EG" sz="1700" dirty="0">
                <a:solidFill>
                  <a:srgbClr val="68615D"/>
                </a:solidFill>
                <a:latin typeface="SST Arabic" panose="020B0504030504020204" pitchFamily="34" charset="-78"/>
                <a:cs typeface="SST Arabic" panose="020B0504030504020204" pitchFamily="34" charset="-78"/>
              </a:rPr>
              <a:t>المطلوب:</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تعريف المشكلة بشكل دقيق</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تحديد السبب الجذري</a:t>
            </a:r>
          </a:p>
        </p:txBody>
      </p:sp>
      <p:sp>
        <p:nvSpPr>
          <p:cNvPr id="38" name="Rectangle: Rounded Corners 37">
            <a:extLst>
              <a:ext uri="{FF2B5EF4-FFF2-40B4-BE49-F238E27FC236}">
                <a16:creationId xmlns:a16="http://schemas.microsoft.com/office/drawing/2014/main" id="{85D38D8E-A0D7-16B2-FE63-F67F8A4E4F65}"/>
              </a:ext>
            </a:extLst>
          </p:cNvPr>
          <p:cNvSpPr/>
          <p:nvPr/>
        </p:nvSpPr>
        <p:spPr>
          <a:xfrm>
            <a:off x="7461115" y="3428455"/>
            <a:ext cx="3689863" cy="974953"/>
          </a:xfrm>
          <a:prstGeom prst="roundRect">
            <a:avLst>
              <a:gd name="adj" fmla="val 98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D53C513B-D134-92A8-33E7-9C88710A6741}"/>
              </a:ext>
            </a:extLst>
          </p:cNvPr>
          <p:cNvSpPr txBox="1"/>
          <p:nvPr/>
        </p:nvSpPr>
        <p:spPr>
          <a:xfrm>
            <a:off x="8272576" y="3476367"/>
            <a:ext cx="2728748" cy="877163"/>
          </a:xfrm>
          <a:prstGeom prst="rect">
            <a:avLst/>
          </a:prstGeom>
          <a:noFill/>
        </p:spPr>
        <p:txBody>
          <a:bodyPr wrap="square">
            <a:spAutoFit/>
          </a:bodyPr>
          <a:lstStyle/>
          <a:p>
            <a:pPr algn="r" rtl="1"/>
            <a:r>
              <a:rPr lang="en-US" sz="1700" dirty="0">
                <a:solidFill>
                  <a:srgbClr val="1DA76F"/>
                </a:solidFill>
                <a:latin typeface="SST Arabic" panose="020B0504030504020204" pitchFamily="34" charset="-78"/>
                <a:cs typeface="SST Arabic" panose="020B0504030504020204" pitchFamily="34" charset="-78"/>
              </a:rPr>
              <a:t>Step 2: DO</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اقتراح حل</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تحديد </a:t>
            </a:r>
            <a:r>
              <a:rPr lang="en-US" sz="1700" dirty="0">
                <a:solidFill>
                  <a:srgbClr val="68615D"/>
                </a:solidFill>
                <a:latin typeface="SST Arabic" panose="020B0504030504020204" pitchFamily="34" charset="-78"/>
                <a:cs typeface="SST Arabic" panose="020B0504030504020204" pitchFamily="34" charset="-78"/>
              </a:rPr>
              <a:t>Pilot</a:t>
            </a:r>
          </a:p>
        </p:txBody>
      </p:sp>
      <p:sp>
        <p:nvSpPr>
          <p:cNvPr id="44" name="Rectangle: Rounded Corners 43">
            <a:extLst>
              <a:ext uri="{FF2B5EF4-FFF2-40B4-BE49-F238E27FC236}">
                <a16:creationId xmlns:a16="http://schemas.microsoft.com/office/drawing/2014/main" id="{6D49E350-A8D8-4D4B-E0E6-CF9061FD0376}"/>
              </a:ext>
            </a:extLst>
          </p:cNvPr>
          <p:cNvSpPr/>
          <p:nvPr/>
        </p:nvSpPr>
        <p:spPr>
          <a:xfrm>
            <a:off x="7461115" y="4476364"/>
            <a:ext cx="3689863" cy="786908"/>
          </a:xfrm>
          <a:prstGeom prst="roundRect">
            <a:avLst>
              <a:gd name="adj" fmla="val 98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559E3DF3-F47F-5EDA-0A6B-56326BEADB5D}"/>
              </a:ext>
            </a:extLst>
          </p:cNvPr>
          <p:cNvSpPr txBox="1"/>
          <p:nvPr/>
        </p:nvSpPr>
        <p:spPr>
          <a:xfrm>
            <a:off x="8272576" y="4548678"/>
            <a:ext cx="2728748" cy="615553"/>
          </a:xfrm>
          <a:prstGeom prst="rect">
            <a:avLst/>
          </a:prstGeom>
          <a:noFill/>
        </p:spPr>
        <p:txBody>
          <a:bodyPr wrap="square">
            <a:spAutoFit/>
          </a:bodyPr>
          <a:lstStyle/>
          <a:p>
            <a:pPr algn="r" rtl="1"/>
            <a:r>
              <a:rPr lang="en-US" sz="1700" dirty="0">
                <a:solidFill>
                  <a:srgbClr val="1DA76F"/>
                </a:solidFill>
                <a:latin typeface="SST Arabic" panose="020B0504030504020204" pitchFamily="34" charset="-78"/>
                <a:cs typeface="SST Arabic" panose="020B0504030504020204" pitchFamily="34" charset="-78"/>
              </a:rPr>
              <a:t>Step 3: CHECK</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ما هو الـ </a:t>
            </a:r>
            <a:r>
              <a:rPr lang="en-US" sz="1700" dirty="0">
                <a:solidFill>
                  <a:srgbClr val="68615D"/>
                </a:solidFill>
                <a:latin typeface="SST Arabic" panose="020B0504030504020204" pitchFamily="34" charset="-78"/>
                <a:cs typeface="SST Arabic" panose="020B0504030504020204" pitchFamily="34" charset="-78"/>
              </a:rPr>
              <a:t>KPI؟</a:t>
            </a:r>
          </a:p>
        </p:txBody>
      </p:sp>
      <p:sp>
        <p:nvSpPr>
          <p:cNvPr id="46" name="Rectangle: Rounded Corners 45">
            <a:extLst>
              <a:ext uri="{FF2B5EF4-FFF2-40B4-BE49-F238E27FC236}">
                <a16:creationId xmlns:a16="http://schemas.microsoft.com/office/drawing/2014/main" id="{2ED21DC6-7963-59E7-6A12-AB3FDEFDC156}"/>
              </a:ext>
            </a:extLst>
          </p:cNvPr>
          <p:cNvSpPr/>
          <p:nvPr/>
        </p:nvSpPr>
        <p:spPr>
          <a:xfrm>
            <a:off x="7461115" y="5335586"/>
            <a:ext cx="3689863" cy="974953"/>
          </a:xfrm>
          <a:prstGeom prst="roundRect">
            <a:avLst>
              <a:gd name="adj" fmla="val 98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08BA490C-BA99-7777-68F4-EED3F39CCE8C}"/>
              </a:ext>
            </a:extLst>
          </p:cNvPr>
          <p:cNvSpPr txBox="1"/>
          <p:nvPr/>
        </p:nvSpPr>
        <p:spPr>
          <a:xfrm>
            <a:off x="8272576" y="5394617"/>
            <a:ext cx="2728748" cy="877163"/>
          </a:xfrm>
          <a:prstGeom prst="rect">
            <a:avLst/>
          </a:prstGeom>
          <a:noFill/>
        </p:spPr>
        <p:txBody>
          <a:bodyPr wrap="square">
            <a:spAutoFit/>
          </a:bodyPr>
          <a:lstStyle/>
          <a:p>
            <a:pPr algn="r" rtl="1"/>
            <a:r>
              <a:rPr lang="en-US" sz="1700" dirty="0">
                <a:solidFill>
                  <a:srgbClr val="1DA76F"/>
                </a:solidFill>
                <a:latin typeface="SST Arabic" panose="020B0504030504020204" pitchFamily="34" charset="-78"/>
                <a:cs typeface="SST Arabic" panose="020B0504030504020204" pitchFamily="34" charset="-78"/>
              </a:rPr>
              <a:t>Step 4: ACT</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هل نطبق الحل؟</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هل نعدّل؟</a:t>
            </a:r>
          </a:p>
        </p:txBody>
      </p:sp>
    </p:spTree>
    <p:custDataLst>
      <p:tags r:id="rId1"/>
    </p:custDataLst>
    <p:extLst>
      <p:ext uri="{BB962C8B-B14F-4D97-AF65-F5344CB8AC3E}">
        <p14:creationId xmlns:p14="http://schemas.microsoft.com/office/powerpoint/2010/main" val="164239615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EE9560EED9774DBFBCA537D0DCFECF" ma:contentTypeVersion="15" ma:contentTypeDescription="Create a new document." ma:contentTypeScope="" ma:versionID="8eb36c5a301c1e75b21e6bd3dab910f1">
  <xsd:schema xmlns:xsd="http://www.w3.org/2001/XMLSchema" xmlns:xs="http://www.w3.org/2001/XMLSchema" xmlns:p="http://schemas.microsoft.com/office/2006/metadata/properties" xmlns:ns1="http://schemas.microsoft.com/sharepoint/v3" xmlns:ns2="f04dacb5-27eb-4e79-bd48-1637f6681ca0" xmlns:ns3="52922da4-500d-4cdd-8348-f45f00db1317" targetNamespace="http://schemas.microsoft.com/office/2006/metadata/properties" ma:root="true" ma:fieldsID="22297228890a8b2f3da77383e61342c0" ns1:_="" ns2:_="" ns3:_="">
    <xsd:import namespace="http://schemas.microsoft.com/sharepoint/v3"/>
    <xsd:import namespace="f04dacb5-27eb-4e79-bd48-1637f6681ca0"/>
    <xsd:import namespace="52922da4-500d-4cdd-8348-f45f00db1317"/>
    <xsd:element name="properties">
      <xsd:complexType>
        <xsd:sequence>
          <xsd:element name="documentManagement">
            <xsd:complexType>
              <xsd:all>
                <xsd:element ref="ns1:_ip_UnifiedCompliancePolicyProperties" minOccurs="0"/>
                <xsd:element ref="ns1:_ip_UnifiedCompliancePolicyUIAction" minOccurs="0"/>
                <xsd:element ref="ns2:MediaServiceBillingMetadata" minOccurs="0"/>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4dacb5-27eb-4e79-bd48-1637f6681ca0" elementFormDefault="qualified">
    <xsd:import namespace="http://schemas.microsoft.com/office/2006/documentManagement/types"/>
    <xsd:import namespace="http://schemas.microsoft.com/office/infopath/2007/PartnerControls"/>
    <xsd:element name="MediaServiceBillingMetadata" ma:index="10" nillable="true" ma:displayName="MediaServiceBillingMetadata" ma:hidden="true" ma:internalName="MediaServiceBillingMetadata" ma:readOnly="true">
      <xsd:simpleType>
        <xsd:restriction base="dms:Note"/>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68679018-c8b5-43e9-adcd-8cca0014b207"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2922da4-500d-4cdd-8348-f45f00db1317"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bc2e9d4e-cbf4-440e-8d28-81961e9d7b6b}" ma:internalName="TaxCatchAll" ma:showField="CatchAllData" ma:web="52922da4-500d-4cdd-8348-f45f00db131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f04dacb5-27eb-4e79-bd48-1637f6681ca0">
      <Terms xmlns="http://schemas.microsoft.com/office/infopath/2007/PartnerControls"/>
    </lcf76f155ced4ddcb4097134ff3c332f>
    <TaxCatchAll xmlns="52922da4-500d-4cdd-8348-f45f00db1317" xsi:nil="true"/>
  </documentManagement>
</p:properties>
</file>

<file path=customXml/itemProps1.xml><?xml version="1.0" encoding="utf-8"?>
<ds:datastoreItem xmlns:ds="http://schemas.openxmlformats.org/officeDocument/2006/customXml" ds:itemID="{35DF4A8B-DCC1-48D0-A9B5-F217E5835E17}"/>
</file>

<file path=customXml/itemProps2.xml><?xml version="1.0" encoding="utf-8"?>
<ds:datastoreItem xmlns:ds="http://schemas.openxmlformats.org/officeDocument/2006/customXml" ds:itemID="{EF66ECF2-9910-478E-81FD-B535B1E55F41}"/>
</file>

<file path=customXml/itemProps3.xml><?xml version="1.0" encoding="utf-8"?>
<ds:datastoreItem xmlns:ds="http://schemas.openxmlformats.org/officeDocument/2006/customXml" ds:itemID="{3F4307A1-5CD8-4EEC-BF71-7BD3AA1834B3}"/>
</file>

<file path=docProps/app.xml><?xml version="1.0" encoding="utf-8"?>
<Properties xmlns="http://schemas.openxmlformats.org/officeDocument/2006/extended-properties" xmlns:vt="http://schemas.openxmlformats.org/officeDocument/2006/docPropsVTypes">
  <TotalTime>0</TotalTime>
  <Words>564</Words>
  <Application>Microsoft Office PowerPoint</Application>
  <PresentationFormat>Widescreen</PresentationFormat>
  <Paragraphs>70</Paragraphs>
  <Slides>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Aptos</vt:lpstr>
      <vt:lpstr>Aptos Display</vt:lpstr>
      <vt:lpstr>Arial</vt:lpstr>
      <vt:lpstr>SST Arabic</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Mostafa Fahmy</dc:creator>
  <cp:lastModifiedBy>Mostafa Fahmy</cp:lastModifiedBy>
  <cp:revision>1</cp:revision>
  <dcterms:created xsi:type="dcterms:W3CDTF">2026-04-09T16:26:12Z</dcterms:created>
  <dcterms:modified xsi:type="dcterms:W3CDTF">2026-04-09T16:26:22Z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0x010100DDEE9560EED9774DBFBCA537D0DCFECF</vt:lpwstr>
  </property>
</Properties>
</file>