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147482446" r:id="rId2"/>
    <p:sldId id="214748244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870C7B-2AF4-47B5-929E-D23552F94418}" v="1" dt="2026-04-09T16:25:57.5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24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1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stafa Fahmy" userId="c621f279-0aae-4b20-be11-911e13893833" providerId="ADAL" clId="{EA6D839D-F226-48E1-AD9A-456C2AA04FAD}"/>
    <pc:docChg chg="addSld modSld">
      <pc:chgData name="Mostafa Fahmy" userId="c621f279-0aae-4b20-be11-911e13893833" providerId="ADAL" clId="{EA6D839D-F226-48E1-AD9A-456C2AA04FAD}" dt="2026-04-09T16:25:57.563" v="0"/>
      <pc:docMkLst>
        <pc:docMk/>
      </pc:docMkLst>
      <pc:sldChg chg="add">
        <pc:chgData name="Mostafa Fahmy" userId="c621f279-0aae-4b20-be11-911e13893833" providerId="ADAL" clId="{EA6D839D-F226-48E1-AD9A-456C2AA04FAD}" dt="2026-04-09T16:25:57.563" v="0"/>
        <pc:sldMkLst>
          <pc:docMk/>
          <pc:sldMk cId="3932328470" sldId="2147482446"/>
        </pc:sldMkLst>
      </pc:sldChg>
      <pc:sldChg chg="add">
        <pc:chgData name="Mostafa Fahmy" userId="c621f279-0aae-4b20-be11-911e13893833" providerId="ADAL" clId="{EA6D839D-F226-48E1-AD9A-456C2AA04FAD}" dt="2026-04-09T16:25:57.563" v="0"/>
        <pc:sldMkLst>
          <pc:docMk/>
          <pc:sldMk cId="773074134" sldId="214748244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BA3341-C9B2-42D9-84C6-D58B53D6F59C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5FD91-D6FC-4878-B396-CA6ED54C7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518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294C1-BF6E-701D-5CC0-F11028FCB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4A37E0-5E0D-9EE0-1F25-FBD621D208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E67373-6944-92A6-C362-074AE405EE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EC9CEB-3822-6551-3820-C6BB623E0B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17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08B51-8A6F-261E-9ECD-E060DC65D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1832E7-20E6-1E45-EFFB-7186D5D5E5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833A36-E833-9C48-7E3D-A4EF43A743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0865D9-5E49-5A74-036C-A899637F5D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809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6D682-3EEA-0CA9-F638-9DBC8EC72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1ACAA4-2A90-CCD8-5AED-66B71D55CA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38F5A-24AE-98D8-256E-8F406D307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9D7D8-CB85-4516-A9EF-242DDDBAF96B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BC807-8FC8-A8C5-176E-7F2A141C7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022BF-6527-1766-92E2-048C49634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3077-1E5C-4A4A-9A0A-8FF33F875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678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474DE-49AA-A326-04C2-98ABEC96E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AAA75-F7EA-942A-BDEF-8FFEB6CDC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BBCBF-1916-9D52-D5B9-4012AB09F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9D7D8-CB85-4516-A9EF-242DDDBAF96B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64402-A301-339B-C674-3D37E33FD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B68B2-AA05-A630-F4D2-3378DE2E1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3077-1E5C-4A4A-9A0A-8FF33F875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956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AC87-B58C-74D7-04BB-952154997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A30BFF-04B2-8882-3B04-C81C530C5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60982-C481-649D-0827-35EFF6B6C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9D7D8-CB85-4516-A9EF-242DDDBAF96B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544F5-3333-D206-2201-9FA87DFFC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FB732-5A08-54A9-CD5E-DA6E0B2A2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3077-1E5C-4A4A-9A0A-8FF33F875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02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E9AC9-5139-1BA6-5F8B-BA6DD2E58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D7CB9-E525-1C58-8779-80EDC33D0F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8D8267-F4D1-20CA-DF16-8487BB023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B912D2-73F1-CD97-BCFD-142DEB9F9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9D7D8-CB85-4516-A9EF-242DDDBAF96B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1F4360-A788-5FCA-763A-B4A034343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8D6D13-2279-72B6-BB8F-4F0D08A88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3077-1E5C-4A4A-9A0A-8FF33F875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968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43016-7216-F95F-6D88-E8B58D08A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7F1C70-7E7C-4722-05FE-E1875A04F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2BE3ED-99FF-4FDB-5844-D3C8C260F3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6B2A10-1A42-EF26-AA14-D998085234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AC0856-A520-1B53-3414-15701AAF35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853A33-28C8-B68B-EA55-DE06D1C4B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9D7D8-CB85-4516-A9EF-242DDDBAF96B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3C71C3-A60D-A561-AB7A-1BC3D47C1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B1CB55-0761-7B5E-FBC2-203E415C9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3077-1E5C-4A4A-9A0A-8FF33F875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951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1437C-409B-F00F-272D-FA4EA9EA8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57AEE2-DE1B-7562-517A-5E6F2D2FF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9D7D8-CB85-4516-A9EF-242DDDBAF96B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6540DD-8013-CC83-1191-AD0296A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CDEADB-3F3B-46B3-E1AE-573387CDB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3077-1E5C-4A4A-9A0A-8FF33F875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362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37632A-7678-F338-C665-AD60CE6A7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9D7D8-CB85-4516-A9EF-242DDDBAF96B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DDFAE9-CBC9-05AF-4218-BEFCED1FC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5F635C-5D40-F2BD-2CA7-68BA864A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3077-1E5C-4A4A-9A0A-8FF33F875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867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FCF4A-BCC8-7EC5-64E2-315CCFF3A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F671B-A311-60BB-2E27-419C995B1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A47BD1-7B10-21CD-152D-22869094FC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9C696E-DE1E-0E3B-8373-19AF11CCA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9D7D8-CB85-4516-A9EF-242DDDBAF96B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39B15-0E81-3978-B3D0-5199CC738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402F9F-523E-BCE4-07AE-232CC7630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3077-1E5C-4A4A-9A0A-8FF33F875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931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DF124-3AEE-B890-DB3E-333BA6E80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35768C-F017-49AF-D6FC-550353A654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40D4A-34DC-CC37-644B-892516DD8A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E83AF3-7B03-CCC6-BBCD-79AD65CF1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9D7D8-CB85-4516-A9EF-242DDDBAF96B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3F76B1-711B-93FF-5088-4396CBF50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A8639D-EFC5-D154-83DC-3DEA82BC5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3077-1E5C-4A4A-9A0A-8FF33F875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249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307FF-59DB-67F1-5B17-2B0064319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E1437B-EC5B-F8C4-4886-EDDC3A5ABA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57C48-61B6-6F3C-34A6-3048F74E3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9D7D8-CB85-4516-A9EF-242DDDBAF96B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72F6AB-76E2-B32E-5CB0-A3CE4F6FC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303C0-1107-FFFB-D369-9CF3AB32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3077-1E5C-4A4A-9A0A-8FF33F875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521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0449E0-8478-7322-5529-8118B0D020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8E29A1-CBE0-2A65-7D5C-6B71825199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5B127-B3C7-532B-454A-401B611C6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9D7D8-CB85-4516-A9EF-242DDDBAF96B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998D4-020A-0B11-7D02-5AA685D26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5409AF-91CC-2D06-FD74-B6907E15E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3077-1E5C-4A4A-9A0A-8FF33F875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3204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عنوان ومحتوى"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11758110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15F684-9380-E196-FB4F-C2F940B95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E4FF54-A587-AEF6-DC8A-A152973BF1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55C1B-D56E-9067-5610-31B640EF6D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89D7D8-CB85-4516-A9EF-242DDDBAF96B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FD39E-91FD-9D05-F7F6-1F90ACD8E9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81D23-D078-6BAA-9E8A-1C8B8413B2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253077-1E5C-4A4A-9A0A-8FF33F875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351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sv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32343-A42F-4D62-F616-7D4A688A0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3DE77A9-CBF1-16D5-1566-3252206772A7}"/>
              </a:ext>
            </a:extLst>
          </p:cNvPr>
          <p:cNvSpPr/>
          <p:nvPr/>
        </p:nvSpPr>
        <p:spPr>
          <a:xfrm>
            <a:off x="5111930" y="2030931"/>
            <a:ext cx="5919289" cy="3864902"/>
          </a:xfrm>
          <a:prstGeom prst="roundRect">
            <a:avLst>
              <a:gd name="adj" fmla="val 87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6">
            <a:extLst>
              <a:ext uri="{FF2B5EF4-FFF2-40B4-BE49-F238E27FC236}">
                <a16:creationId xmlns:a16="http://schemas.microsoft.com/office/drawing/2014/main" id="{11914830-0601-7453-38BE-D8C21F88AE79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تحويل الاستراتيجية إلى أهداف ذكية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45FE18F3-FE09-50B3-175B-2C63D352CB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7CFAD83-DE9F-6513-6A04-3DF872DDFBE5}"/>
              </a:ext>
            </a:extLst>
          </p:cNvPr>
          <p:cNvSpPr txBox="1"/>
          <p:nvPr/>
        </p:nvSpPr>
        <p:spPr>
          <a:xfrm>
            <a:off x="5331337" y="2246513"/>
            <a:ext cx="5419166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sz="2200" dirty="0">
                <a:solidFill>
                  <a:srgbClr val="DD7C2F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القصة</a:t>
            </a:r>
            <a:b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</a:b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قبل 3 سنوات، كانت “رِحال” مجرد متجر رياضي ناجح…</a:t>
            </a:r>
            <a:b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</a:b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اليوم؟ 25 فرع + متجر إلكتروني + تطبيق لياقة</a:t>
            </a:r>
            <a:endParaRPr lang="ar-EG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algn="r" rtl="1">
              <a:buNone/>
            </a:pPr>
            <a:endParaRPr lang="en-US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النمو كان سريع… لكن خلف الكواليس ظهرت المشاكل:</a:t>
            </a:r>
            <a:endParaRPr lang="en-US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تجربة عميل غير متسقة بين الفروع والأونلاين</a:t>
            </a:r>
            <a:endParaRPr lang="en-US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ضعف التنسيق بين الإدارات</a:t>
            </a:r>
            <a:endParaRPr lang="en-US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استقالات مرتفعة</a:t>
            </a:r>
            <a:endParaRPr lang="en-US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حملات تسويق بدون نتائج واضحة</a:t>
            </a:r>
            <a:endParaRPr lang="ar-EG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endParaRPr lang="ar-SA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buNone/>
            </a:pPr>
            <a: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ومع ضغط تحقيق طموحات </a:t>
            </a:r>
            <a:r>
              <a:rPr lang="ar-SA" b="1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رؤية 2030</a:t>
            </a:r>
            <a: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… أصبح السؤال:</a:t>
            </a:r>
            <a:b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</a:br>
            <a:r>
              <a:rPr lang="ar-SA" b="1" dirty="0">
                <a:solidFill>
                  <a:srgbClr val="1DA76F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هل النمو كافي؟ أم نحتاج تنظيم؟</a:t>
            </a:r>
            <a:endParaRPr lang="ar-SA" dirty="0">
              <a:solidFill>
                <a:srgbClr val="1DA76F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DE93111-259D-861C-897D-B475C50F8A18}"/>
              </a:ext>
            </a:extLst>
          </p:cNvPr>
          <p:cNvSpPr/>
          <p:nvPr/>
        </p:nvSpPr>
        <p:spPr>
          <a:xfrm>
            <a:off x="1160780" y="2030931"/>
            <a:ext cx="3759563" cy="3864902"/>
          </a:xfrm>
          <a:prstGeom prst="roundRect">
            <a:avLst>
              <a:gd name="adj" fmla="val 91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BC6026-80E3-73C9-B16D-C22BD4450DD3}"/>
              </a:ext>
            </a:extLst>
          </p:cNvPr>
          <p:cNvSpPr txBox="1"/>
          <p:nvPr/>
        </p:nvSpPr>
        <p:spPr>
          <a:xfrm>
            <a:off x="1375953" y="2255222"/>
            <a:ext cx="344655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dirty="0">
                <a:solidFill>
                  <a:srgbClr val="DD7C2F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الاتجاه الجديد (2026–2028)</a:t>
            </a:r>
            <a:b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</a:br>
            <a: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قررت الإدارة:</a:t>
            </a:r>
            <a:b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</a:br>
            <a:r>
              <a:rPr lang="en-US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 “</a:t>
            </a: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نصبح أفضل تجربة رياضية متكاملة </a:t>
            </a:r>
            <a:r>
              <a:rPr lang="en-US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(Online + Offline)</a:t>
            </a:r>
          </a:p>
          <a:p>
            <a:pPr algn="r" rtl="1">
              <a:buNone/>
            </a:pPr>
            <a:endParaRPr lang="en-US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buNone/>
            </a:pPr>
            <a:r>
              <a:rPr lang="ar-SA" dirty="0">
                <a:solidFill>
                  <a:srgbClr val="DD7C2F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التركيز على: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تجربة العميل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التحول الرقمي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الكفاءة التشغيلية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بناء علامة قوية</a:t>
            </a:r>
            <a:endParaRPr lang="en-US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232847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4B2FE-CD9C-1699-055E-069BB15D6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>
            <a:extLst>
              <a:ext uri="{FF2B5EF4-FFF2-40B4-BE49-F238E27FC236}">
                <a16:creationId xmlns:a16="http://schemas.microsoft.com/office/drawing/2014/main" id="{2EC7A167-D955-E86A-3812-64739389EED9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تحويل الاستراتيجية إلى أهداف ذكية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15E07B81-7205-0BD3-B3D4-1930EFD06A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3" name="object 6">
            <a:extLst>
              <a:ext uri="{FF2B5EF4-FFF2-40B4-BE49-F238E27FC236}">
                <a16:creationId xmlns:a16="http://schemas.microsoft.com/office/drawing/2014/main" id="{63A26B53-0EE0-FB11-79A7-EB09EC73377E}"/>
              </a:ext>
            </a:extLst>
          </p:cNvPr>
          <p:cNvSpPr txBox="1"/>
          <p:nvPr/>
        </p:nvSpPr>
        <p:spPr>
          <a:xfrm>
            <a:off x="1896177" y="1956318"/>
            <a:ext cx="9254801" cy="317535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000" dirty="0">
                <a:solidFill>
                  <a:srgbClr val="1DA76F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أهداف محسّنة (أسهل للتحويل إلى </a:t>
            </a:r>
            <a:r>
              <a:rPr lang="en-US" sz="2000" dirty="0">
                <a:solidFill>
                  <a:srgbClr val="1DA76F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(SMART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846916C-0564-E585-192C-2D43C0DBA3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73554" y="3537556"/>
            <a:ext cx="9244893" cy="20931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DA323D-D921-9FB9-8836-26D319E48ADB}"/>
              </a:ext>
            </a:extLst>
          </p:cNvPr>
          <p:cNvSpPr txBox="1"/>
          <p:nvPr/>
        </p:nvSpPr>
        <p:spPr>
          <a:xfrm>
            <a:off x="9433494" y="4251439"/>
            <a:ext cx="4010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EG" sz="4000" b="1" dirty="0">
                <a:solidFill>
                  <a:schemeClr val="bg1"/>
                </a:solidFill>
                <a:latin typeface="SST Arabic Medium" panose="020B0604030504020204" pitchFamily="34" charset="-78"/>
                <a:ea typeface="HRSD Gov" pitchFamily="50" charset="-78"/>
                <a:cs typeface="SST Arabic Medium" panose="020B0604030504020204" pitchFamily="34" charset="-78"/>
              </a:rPr>
              <a:t>1</a:t>
            </a:r>
            <a:endParaRPr lang="en-US" sz="4000" b="1" dirty="0">
              <a:solidFill>
                <a:schemeClr val="bg1"/>
              </a:solidFill>
              <a:latin typeface="SST Arabic Medium" panose="020B0604030504020204" pitchFamily="34" charset="-78"/>
              <a:ea typeface="HRSD Gov" pitchFamily="50" charset="-78"/>
              <a:cs typeface="SST Arabic Medium" panose="020B0604030504020204" pitchFamily="34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A2BF-AE5B-B711-FBDA-5EA8E8D32C63}"/>
              </a:ext>
            </a:extLst>
          </p:cNvPr>
          <p:cNvSpPr txBox="1"/>
          <p:nvPr/>
        </p:nvSpPr>
        <p:spPr>
          <a:xfrm>
            <a:off x="7638409" y="4251439"/>
            <a:ext cx="463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EG" sz="4000" b="1" dirty="0">
                <a:solidFill>
                  <a:schemeClr val="bg1"/>
                </a:solidFill>
                <a:latin typeface="SST Arabic Medium" panose="020B0604030504020204" pitchFamily="34" charset="-78"/>
                <a:ea typeface="HRSD Gov" pitchFamily="50" charset="-78"/>
                <a:cs typeface="SST Arabic Medium" panose="020B0604030504020204" pitchFamily="34" charset="-78"/>
              </a:rPr>
              <a:t>2</a:t>
            </a:r>
            <a:endParaRPr lang="en-US" sz="4000" b="1" dirty="0">
              <a:solidFill>
                <a:schemeClr val="bg1"/>
              </a:solidFill>
              <a:latin typeface="SST Arabic Medium" panose="020B0604030504020204" pitchFamily="34" charset="-78"/>
              <a:ea typeface="HRSD Gov" pitchFamily="50" charset="-78"/>
              <a:cs typeface="SST Arabic Medium" panose="020B0604030504020204" pitchFamily="34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99BF41-0ABD-444A-76FC-3CFC80858A12}"/>
              </a:ext>
            </a:extLst>
          </p:cNvPr>
          <p:cNvSpPr txBox="1"/>
          <p:nvPr/>
        </p:nvSpPr>
        <p:spPr>
          <a:xfrm>
            <a:off x="5834359" y="4251439"/>
            <a:ext cx="463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EG" sz="4000" b="1">
                <a:solidFill>
                  <a:schemeClr val="bg1"/>
                </a:solidFill>
                <a:latin typeface="SST Arabic Medium" panose="020B0604030504020204" pitchFamily="34" charset="-78"/>
                <a:ea typeface="HRSD Gov" pitchFamily="50" charset="-78"/>
                <a:cs typeface="SST Arabic Medium" panose="020B0604030504020204" pitchFamily="34" charset="-78"/>
              </a:rPr>
              <a:t>3</a:t>
            </a:r>
            <a:endParaRPr lang="en-US" sz="4000" b="1">
              <a:solidFill>
                <a:schemeClr val="bg1"/>
              </a:solidFill>
              <a:latin typeface="SST Arabic Medium" panose="020B0604030504020204" pitchFamily="34" charset="-78"/>
              <a:ea typeface="HRSD Gov" pitchFamily="50" charset="-78"/>
              <a:cs typeface="SST Arabic Medium" panose="020B0604030504020204" pitchFamily="34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712DE8-79A6-BA19-C864-291AAD327699}"/>
              </a:ext>
            </a:extLst>
          </p:cNvPr>
          <p:cNvSpPr txBox="1"/>
          <p:nvPr/>
        </p:nvSpPr>
        <p:spPr>
          <a:xfrm>
            <a:off x="3962952" y="4251439"/>
            <a:ext cx="4876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EG" sz="4000" b="1" dirty="0">
                <a:solidFill>
                  <a:schemeClr val="bg1"/>
                </a:solidFill>
                <a:latin typeface="SST Arabic Medium" panose="020B0604030504020204" pitchFamily="34" charset="-78"/>
                <a:ea typeface="HRSD Gov" pitchFamily="50" charset="-78"/>
                <a:cs typeface="SST Arabic Medium" panose="020B0604030504020204" pitchFamily="34" charset="-78"/>
              </a:rPr>
              <a:t>4</a:t>
            </a:r>
            <a:endParaRPr lang="en-US" sz="4000" b="1" dirty="0">
              <a:solidFill>
                <a:schemeClr val="bg1"/>
              </a:solidFill>
              <a:latin typeface="SST Arabic Medium" panose="020B0604030504020204" pitchFamily="34" charset="-78"/>
              <a:ea typeface="HRSD Gov" pitchFamily="50" charset="-78"/>
              <a:cs typeface="SST Arabic Medium" panose="020B0604030504020204" pitchFamily="34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4787F5-A39E-DEFA-AFEE-129531450614}"/>
              </a:ext>
            </a:extLst>
          </p:cNvPr>
          <p:cNvSpPr txBox="1"/>
          <p:nvPr/>
        </p:nvSpPr>
        <p:spPr>
          <a:xfrm>
            <a:off x="2174620" y="4251439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EG" sz="4000" b="1" dirty="0">
                <a:solidFill>
                  <a:schemeClr val="bg1"/>
                </a:solidFill>
                <a:latin typeface="SST Arabic Medium" panose="020B0604030504020204" pitchFamily="34" charset="-78"/>
                <a:ea typeface="HRSD Gov" pitchFamily="50" charset="-78"/>
                <a:cs typeface="SST Arabic Medium" panose="020B0604030504020204" pitchFamily="34" charset="-78"/>
              </a:rPr>
              <a:t>5</a:t>
            </a:r>
            <a:endParaRPr lang="en-US" sz="4000" b="1" dirty="0">
              <a:solidFill>
                <a:schemeClr val="bg1"/>
              </a:solidFill>
              <a:latin typeface="SST Arabic Medium" panose="020B0604030504020204" pitchFamily="34" charset="-78"/>
              <a:ea typeface="HRSD Gov" pitchFamily="50" charset="-78"/>
              <a:cs typeface="SST Arabic Medium" panose="020B0604030504020204" pitchFamily="34" charset="-78"/>
            </a:endParaRPr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id="{92B232FF-A0BC-9DE6-4F79-967B11E3617F}"/>
              </a:ext>
            </a:extLst>
          </p:cNvPr>
          <p:cNvSpPr txBox="1"/>
          <p:nvPr/>
        </p:nvSpPr>
        <p:spPr>
          <a:xfrm>
            <a:off x="8268762" y="5447125"/>
            <a:ext cx="2886889" cy="840755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defTabSz="773128" rtl="1">
              <a:defRPr/>
            </a:pPr>
            <a:r>
              <a:rPr lang="ar-SA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 panose="020B0504030504020204" pitchFamily="34" charset="-78"/>
              </a:rPr>
              <a:t>الموارد البشرية </a:t>
            </a:r>
            <a:r>
              <a:rPr lang="en-US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 panose="020B0504030504020204" pitchFamily="34" charset="-78"/>
              </a:rPr>
              <a:t>(HR)</a:t>
            </a:r>
            <a:br>
              <a:rPr lang="en-US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 panose="020B0504030504020204" pitchFamily="34" charset="-78"/>
              </a:rPr>
            </a:br>
            <a:r>
              <a:rPr lang="ar-SA" dirty="0">
                <a:solidFill>
                  <a:srgbClr val="808285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 panose="020B0504030504020204" pitchFamily="34" charset="-78"/>
              </a:rPr>
              <a:t>تحسين رضا الموظفين عن بيئة العمل</a:t>
            </a: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1E99BB07-6030-865F-B0D0-09795A921F01}"/>
              </a:ext>
            </a:extLst>
          </p:cNvPr>
          <p:cNvSpPr txBox="1"/>
          <p:nvPr/>
        </p:nvSpPr>
        <p:spPr>
          <a:xfrm>
            <a:off x="6536749" y="2850565"/>
            <a:ext cx="2666908" cy="840755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defTabSz="773128" rtl="1">
              <a:defRPr/>
            </a:pPr>
            <a:r>
              <a:rPr lang="ar-SA" dirty="0">
                <a:solidFill>
                  <a:srgbClr val="0B9F5F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 panose="020B0504030504020204" pitchFamily="34" charset="-78"/>
              </a:rPr>
              <a:t>المبيعات </a:t>
            </a:r>
            <a:r>
              <a:rPr lang="en-US" dirty="0">
                <a:solidFill>
                  <a:srgbClr val="0B9F5F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 panose="020B0504030504020204" pitchFamily="34" charset="-78"/>
              </a:rPr>
              <a:t>(Sales)</a:t>
            </a:r>
            <a:br>
              <a:rPr lang="en-US" dirty="0">
                <a:solidFill>
                  <a:srgbClr val="0B9F5F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 panose="020B0504030504020204" pitchFamily="34" charset="-78"/>
              </a:rPr>
            </a:br>
            <a:r>
              <a:rPr lang="ar-SA" dirty="0">
                <a:solidFill>
                  <a:srgbClr val="808285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 panose="020B0504030504020204" pitchFamily="34" charset="-78"/>
              </a:rPr>
              <a:t>زيادة إجمالي المبيعات الشهرية</a:t>
            </a:r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52E880F0-0B9C-980A-576D-9E4B7FDC80D6}"/>
              </a:ext>
            </a:extLst>
          </p:cNvPr>
          <p:cNvSpPr txBox="1"/>
          <p:nvPr/>
        </p:nvSpPr>
        <p:spPr>
          <a:xfrm>
            <a:off x="4637538" y="5447125"/>
            <a:ext cx="2868845" cy="840755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defTabSz="773128" rtl="1">
              <a:defRPr/>
            </a:pPr>
            <a:r>
              <a:rPr lang="ar-SA" dirty="0">
                <a:solidFill>
                  <a:srgbClr val="E17927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 panose="020B0504030504020204" pitchFamily="34" charset="-78"/>
              </a:rPr>
              <a:t>التجزئة (</a:t>
            </a:r>
            <a:r>
              <a:rPr lang="en-US" dirty="0">
                <a:solidFill>
                  <a:srgbClr val="E17927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 panose="020B0504030504020204" pitchFamily="34" charset="-78"/>
              </a:rPr>
              <a:t>(Retail Operations</a:t>
            </a:r>
            <a:br>
              <a:rPr lang="en-US" dirty="0">
                <a:solidFill>
                  <a:srgbClr val="E17927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 panose="020B0504030504020204" pitchFamily="34" charset="-78"/>
              </a:rPr>
            </a:br>
            <a:r>
              <a:rPr lang="ar-SA" dirty="0">
                <a:solidFill>
                  <a:srgbClr val="808285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 panose="020B0504030504020204" pitchFamily="34" charset="-78"/>
              </a:rPr>
              <a:t>تحسين تجربة العميل داخل الفروع</a:t>
            </a:r>
          </a:p>
        </p:txBody>
      </p:sp>
      <p:sp>
        <p:nvSpPr>
          <p:cNvPr id="18" name="object 6">
            <a:extLst>
              <a:ext uri="{FF2B5EF4-FFF2-40B4-BE49-F238E27FC236}">
                <a16:creationId xmlns:a16="http://schemas.microsoft.com/office/drawing/2014/main" id="{47F181CB-D893-EC4F-504E-7CC72B2BF2D4}"/>
              </a:ext>
            </a:extLst>
          </p:cNvPr>
          <p:cNvSpPr txBox="1"/>
          <p:nvPr/>
        </p:nvSpPr>
        <p:spPr>
          <a:xfrm>
            <a:off x="3016967" y="2635795"/>
            <a:ext cx="2473945" cy="1117754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defTabSz="773128" rtl="1">
              <a:defRPr/>
            </a:pPr>
            <a:r>
              <a:rPr lang="ar-SA" dirty="0">
                <a:solidFill>
                  <a:srgbClr val="0B9F5F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 panose="020B0504030504020204" pitchFamily="34" charset="-78"/>
              </a:rPr>
              <a:t>خدمة العملاء </a:t>
            </a:r>
            <a:endParaRPr lang="en-US" dirty="0">
              <a:solidFill>
                <a:srgbClr val="0B9F5F"/>
              </a:solidFill>
              <a:latin typeface="SST Arabic" panose="020B0504030504020204" pitchFamily="34" charset="-78"/>
              <a:ea typeface="HRDF medium Medium" panose="02000600020000020004" pitchFamily="2" charset="-78"/>
              <a:cs typeface="SST Arabic" panose="020B0504030504020204" pitchFamily="34" charset="-78"/>
            </a:endParaRPr>
          </a:p>
          <a:p>
            <a:pPr algn="ctr" defTabSz="773128" rtl="1">
              <a:defRPr/>
            </a:pPr>
            <a:r>
              <a:rPr lang="ar-SA" dirty="0">
                <a:solidFill>
                  <a:srgbClr val="0B9F5F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 panose="020B0504030504020204" pitchFamily="34" charset="-78"/>
              </a:rPr>
              <a:t>(</a:t>
            </a:r>
            <a:r>
              <a:rPr lang="en-US" dirty="0">
                <a:solidFill>
                  <a:srgbClr val="0B9F5F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 panose="020B0504030504020204" pitchFamily="34" charset="-78"/>
              </a:rPr>
              <a:t>(Customer Service</a:t>
            </a:r>
            <a:br>
              <a:rPr lang="en-US" dirty="0">
                <a:solidFill>
                  <a:srgbClr val="808285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 panose="020B0504030504020204" pitchFamily="34" charset="-78"/>
              </a:rPr>
            </a:br>
            <a:r>
              <a:rPr lang="ar-SA" dirty="0">
                <a:solidFill>
                  <a:srgbClr val="808285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 panose="020B0504030504020204" pitchFamily="34" charset="-78"/>
              </a:rPr>
              <a:t>تقليل وقت الاستجابة لطلبات العملاء</a:t>
            </a:r>
          </a:p>
        </p:txBody>
      </p:sp>
      <p:sp>
        <p:nvSpPr>
          <p:cNvPr id="19" name="object 6">
            <a:extLst>
              <a:ext uri="{FF2B5EF4-FFF2-40B4-BE49-F238E27FC236}">
                <a16:creationId xmlns:a16="http://schemas.microsoft.com/office/drawing/2014/main" id="{AAD7D432-EC2C-2808-7C94-A588A38DFB00}"/>
              </a:ext>
            </a:extLst>
          </p:cNvPr>
          <p:cNvSpPr txBox="1"/>
          <p:nvPr/>
        </p:nvSpPr>
        <p:spPr>
          <a:xfrm>
            <a:off x="907829" y="5447125"/>
            <a:ext cx="3015701" cy="840755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defTabSz="773128" rtl="1">
              <a:defRPr/>
            </a:pPr>
            <a:r>
              <a:rPr lang="ar-SA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 panose="020B0504030504020204" pitchFamily="34" charset="-78"/>
              </a:rPr>
              <a:t>التسويق (</a:t>
            </a:r>
            <a:r>
              <a:rPr lang="en-US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 panose="020B0504030504020204" pitchFamily="34" charset="-78"/>
              </a:rPr>
              <a:t>(Marketing</a:t>
            </a:r>
            <a:br>
              <a:rPr lang="en-US" dirty="0">
                <a:solidFill>
                  <a:srgbClr val="808285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 panose="020B0504030504020204" pitchFamily="34" charset="-78"/>
              </a:rPr>
            </a:br>
            <a:r>
              <a:rPr lang="ar-SA" dirty="0">
                <a:solidFill>
                  <a:srgbClr val="808285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 panose="020B0504030504020204" pitchFamily="34" charset="-78"/>
              </a:rPr>
              <a:t>زيادة عدد العملاء الجدد عبر القنوات الرقمية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307413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EE9560EED9774DBFBCA537D0DCFECF" ma:contentTypeVersion="15" ma:contentTypeDescription="Create a new document." ma:contentTypeScope="" ma:versionID="8eb36c5a301c1e75b21e6bd3dab910f1">
  <xsd:schema xmlns:xsd="http://www.w3.org/2001/XMLSchema" xmlns:xs="http://www.w3.org/2001/XMLSchema" xmlns:p="http://schemas.microsoft.com/office/2006/metadata/properties" xmlns:ns1="http://schemas.microsoft.com/sharepoint/v3" xmlns:ns2="f04dacb5-27eb-4e79-bd48-1637f6681ca0" xmlns:ns3="52922da4-500d-4cdd-8348-f45f00db1317" targetNamespace="http://schemas.microsoft.com/office/2006/metadata/properties" ma:root="true" ma:fieldsID="22297228890a8b2f3da77383e61342c0" ns1:_="" ns2:_="" ns3:_="">
    <xsd:import namespace="http://schemas.microsoft.com/sharepoint/v3"/>
    <xsd:import namespace="f04dacb5-27eb-4e79-bd48-1637f6681ca0"/>
    <xsd:import namespace="52922da4-500d-4cdd-8348-f45f00db1317"/>
    <xsd:element name="properties">
      <xsd:complexType>
        <xsd:sequence>
          <xsd:element name="documentManagement">
            <xsd:complexType>
              <xsd:all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4dacb5-27eb-4e79-bd48-1637f6681ca0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1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68679018-c8b5-43e9-adcd-8cca0014b2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922da4-500d-4cdd-8348-f45f00db1317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bc2e9d4e-cbf4-440e-8d28-81961e9d7b6b}" ma:internalName="TaxCatchAll" ma:showField="CatchAllData" ma:web="52922da4-500d-4cdd-8348-f45f00db13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04dacb5-27eb-4e79-bd48-1637f6681ca0">
      <Terms xmlns="http://schemas.microsoft.com/office/infopath/2007/PartnerControls"/>
    </lcf76f155ced4ddcb4097134ff3c332f>
    <TaxCatchAll xmlns="52922da4-500d-4cdd-8348-f45f00db1317" xsi:nil="true"/>
  </documentManagement>
</p:properties>
</file>

<file path=customXml/itemProps1.xml><?xml version="1.0" encoding="utf-8"?>
<ds:datastoreItem xmlns:ds="http://schemas.openxmlformats.org/officeDocument/2006/customXml" ds:itemID="{63A60383-C9BD-4B7F-9E77-1C970F3FDB37}"/>
</file>

<file path=customXml/itemProps2.xml><?xml version="1.0" encoding="utf-8"?>
<ds:datastoreItem xmlns:ds="http://schemas.openxmlformats.org/officeDocument/2006/customXml" ds:itemID="{B2330677-0E97-48AB-B071-6402C7497620}"/>
</file>

<file path=customXml/itemProps3.xml><?xml version="1.0" encoding="utf-8"?>
<ds:datastoreItem xmlns:ds="http://schemas.openxmlformats.org/officeDocument/2006/customXml" ds:itemID="{67B4DC4B-1E22-40EF-98A1-E04E08A73624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</Words>
  <Application>Microsoft Office PowerPoint</Application>
  <PresentationFormat>Widescreen</PresentationFormat>
  <Paragraphs>32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SST Arabic</vt:lpstr>
      <vt:lpstr>SST Arabic Light</vt:lpstr>
      <vt:lpstr>SST Arabic Medium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Mostafa Fahmy</dc:creator>
  <cp:lastModifiedBy>Mostafa Fahmy</cp:lastModifiedBy>
  <cp:revision>1</cp:revision>
  <dcterms:created xsi:type="dcterms:W3CDTF">2026-04-09T16:25:55Z</dcterms:created>
  <dcterms:modified xsi:type="dcterms:W3CDTF">2026-04-09T16:25:59Z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0x010100DDEE9560EED9774DBFBCA537D0DCFECF</vt:lpwstr>
  </property>
</Properties>
</file>