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changesInfos/changesInfo1.xml" ContentType="application/vnd.ms-powerpoint.changesinfo+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revisionInfo.xml" ContentType="application/vnd.ms-powerpoint.revisioninfo+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6"/>
  </p:notesMasterIdLst>
  <p:sldIdLst>
    <p:sldId id="256" r:id="rId2"/>
    <p:sldId id="258" r:id="rId3"/>
    <p:sldId id="259" r:id="rId4"/>
    <p:sldId id="260" r:id="rId5"/>
  </p:sldIdLst>
  <p:sldSz cx="6858000" cy="12192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3551FF7-3D63-44FC-B94C-1C1477CC003A}" v="16" dt="2026-03-22T13:20:07.83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3777" autoAdjust="0"/>
  </p:normalViewPr>
  <p:slideViewPr>
    <p:cSldViewPr snapToGrid="0">
      <p:cViewPr varScale="1">
        <p:scale>
          <a:sx n="33" d="100"/>
          <a:sy n="33" d="100"/>
        </p:scale>
        <p:origin x="2404" y="5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13" Type="http://schemas.openxmlformats.org/officeDocument/2006/relationships/customXml" Target="../customXml/item1.xml"/><Relationship Id="rId3" Type="http://schemas.openxmlformats.org/officeDocument/2006/relationships/slide" Target="slides/slide2.xml"/><Relationship Id="rId7" Type="http://schemas.openxmlformats.org/officeDocument/2006/relationships/presProps" Target="presProps.xml"/><Relationship Id="rId12" Type="http://schemas.microsoft.com/office/2015/10/relationships/revisionInfo" Target="revisionInfo.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notesMaster" Target="notesMasters/notesMaster1.xml"/><Relationship Id="rId11"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customXml" Target="../customXml/item3.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 Id="rId14" Type="http://schemas.openxmlformats.org/officeDocument/2006/relationships/customXml" Target="../customXml/item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hmed Adel Elkhateeb [Learning And Development Consultant]" userId="49292cc7-51c8-49c9-9736-f4baae69f3ca" providerId="ADAL" clId="{FE471965-5CBB-4890-8032-83F34118769A}"/>
    <pc:docChg chg="undo redo custSel addSld delSld modSld">
      <pc:chgData name="Ahmed Adel Elkhateeb [Learning And Development Consultant]" userId="49292cc7-51c8-49c9-9736-f4baae69f3ca" providerId="ADAL" clId="{FE471965-5CBB-4890-8032-83F34118769A}" dt="2026-03-22T13:20:07.852" v="1201"/>
      <pc:docMkLst>
        <pc:docMk/>
      </pc:docMkLst>
      <pc:sldChg chg="addSp delSp modSp new mod">
        <pc:chgData name="Ahmed Adel Elkhateeb [Learning And Development Consultant]" userId="49292cc7-51c8-49c9-9736-f4baae69f3ca" providerId="ADAL" clId="{FE471965-5CBB-4890-8032-83F34118769A}" dt="2026-03-22T13:15:40.086" v="1148" actId="1076"/>
        <pc:sldMkLst>
          <pc:docMk/>
          <pc:sldMk cId="685904488" sldId="256"/>
        </pc:sldMkLst>
        <pc:spChg chg="add ord">
          <ac:chgData name="Ahmed Adel Elkhateeb [Learning And Development Consultant]" userId="49292cc7-51c8-49c9-9736-f4baae69f3ca" providerId="ADAL" clId="{FE471965-5CBB-4890-8032-83F34118769A}" dt="2026-03-08T07:14:38.389" v="314" actId="167"/>
          <ac:spMkLst>
            <pc:docMk/>
            <pc:sldMk cId="685904488" sldId="256"/>
            <ac:spMk id="3" creationId="{D1B8C43D-045F-AD9F-CFBD-4A64A93E16CC}"/>
          </ac:spMkLst>
        </pc:spChg>
        <pc:spChg chg="add mod">
          <ac:chgData name="Ahmed Adel Elkhateeb [Learning And Development Consultant]" userId="49292cc7-51c8-49c9-9736-f4baae69f3ca" providerId="ADAL" clId="{FE471965-5CBB-4890-8032-83F34118769A}" dt="2026-03-22T13:15:40.086" v="1148" actId="1076"/>
          <ac:spMkLst>
            <pc:docMk/>
            <pc:sldMk cId="685904488" sldId="256"/>
            <ac:spMk id="4" creationId="{054402C9-0833-A97E-17E7-A7A76E82BA14}"/>
          </ac:spMkLst>
        </pc:spChg>
        <pc:spChg chg="add mod">
          <ac:chgData name="Ahmed Adel Elkhateeb [Learning And Development Consultant]" userId="49292cc7-51c8-49c9-9736-f4baae69f3ca" providerId="ADAL" clId="{FE471965-5CBB-4890-8032-83F34118769A}" dt="2026-03-22T13:15:30.829" v="1134" actId="20577"/>
          <ac:spMkLst>
            <pc:docMk/>
            <pc:sldMk cId="685904488" sldId="256"/>
            <ac:spMk id="6" creationId="{D4B1599A-F0BA-EDDE-5789-D0E9012C1C80}"/>
          </ac:spMkLst>
        </pc:spChg>
        <pc:picChg chg="add mod">
          <ac:chgData name="Ahmed Adel Elkhateeb [Learning And Development Consultant]" userId="49292cc7-51c8-49c9-9736-f4baae69f3ca" providerId="ADAL" clId="{FE471965-5CBB-4890-8032-83F34118769A}" dt="2026-03-08T07:14:35.699" v="313" actId="167"/>
          <ac:picMkLst>
            <pc:docMk/>
            <pc:sldMk cId="685904488" sldId="256"/>
            <ac:picMk id="1028" creationId="{DA5654EA-2BE4-48BB-56C5-CF0F14CBC86A}"/>
          </ac:picMkLst>
        </pc:picChg>
        <pc:picChg chg="add mod">
          <ac:chgData name="Ahmed Adel Elkhateeb [Learning And Development Consultant]" userId="49292cc7-51c8-49c9-9736-f4baae69f3ca" providerId="ADAL" clId="{FE471965-5CBB-4890-8032-83F34118769A}" dt="2026-03-08T07:15:31.616" v="340" actId="14100"/>
          <ac:picMkLst>
            <pc:docMk/>
            <pc:sldMk cId="685904488" sldId="256"/>
            <ac:picMk id="2050" creationId="{58E5411B-B059-D4A9-5061-88F1F1E0FBBA}"/>
          </ac:picMkLst>
        </pc:picChg>
      </pc:sldChg>
      <pc:sldChg chg="addSp delSp modSp add mod">
        <pc:chgData name="Ahmed Adel Elkhateeb [Learning And Development Consultant]" userId="49292cc7-51c8-49c9-9736-f4baae69f3ca" providerId="ADAL" clId="{FE471965-5CBB-4890-8032-83F34118769A}" dt="2026-03-22T13:19:28.413" v="1195" actId="1076"/>
        <pc:sldMkLst>
          <pc:docMk/>
          <pc:sldMk cId="4257822055" sldId="258"/>
        </pc:sldMkLst>
        <pc:spChg chg="add del mod">
          <ac:chgData name="Ahmed Adel Elkhateeb [Learning And Development Consultant]" userId="49292cc7-51c8-49c9-9736-f4baae69f3ca" providerId="ADAL" clId="{FE471965-5CBB-4890-8032-83F34118769A}" dt="2026-03-22T13:15:48.570" v="1150" actId="478"/>
          <ac:spMkLst>
            <pc:docMk/>
            <pc:sldMk cId="4257822055" sldId="258"/>
            <ac:spMk id="3" creationId="{025EB450-1BD7-79E3-8E37-5A4AF3548266}"/>
          </ac:spMkLst>
        </pc:spChg>
        <pc:spChg chg="del mod">
          <ac:chgData name="Ahmed Adel Elkhateeb [Learning And Development Consultant]" userId="49292cc7-51c8-49c9-9736-f4baae69f3ca" providerId="ADAL" clId="{FE471965-5CBB-4890-8032-83F34118769A}" dt="2026-03-22T13:15:51.776" v="1151" actId="478"/>
          <ac:spMkLst>
            <pc:docMk/>
            <pc:sldMk cId="4257822055" sldId="258"/>
            <ac:spMk id="4" creationId="{28FDB0ED-905C-6832-9A4F-DB5F867E85FE}"/>
          </ac:spMkLst>
        </pc:spChg>
        <pc:spChg chg="mod">
          <ac:chgData name="Ahmed Adel Elkhateeb [Learning And Development Consultant]" userId="49292cc7-51c8-49c9-9736-f4baae69f3ca" providerId="ADAL" clId="{FE471965-5CBB-4890-8032-83F34118769A}" dt="2026-03-10T12:57:19.322" v="1029" actId="1036"/>
          <ac:spMkLst>
            <pc:docMk/>
            <pc:sldMk cId="4257822055" sldId="258"/>
            <ac:spMk id="8" creationId="{78E8C824-D437-4238-0D37-585A57448456}"/>
          </ac:spMkLst>
        </pc:spChg>
        <pc:spChg chg="add del mod">
          <ac:chgData name="Ahmed Adel Elkhateeb [Learning And Development Consultant]" userId="49292cc7-51c8-49c9-9736-f4baae69f3ca" providerId="ADAL" clId="{FE471965-5CBB-4890-8032-83F34118769A}" dt="2026-03-22T13:16:55.558" v="1155"/>
          <ac:spMkLst>
            <pc:docMk/>
            <pc:sldMk cId="4257822055" sldId="258"/>
            <ac:spMk id="9" creationId="{705212C5-6277-3824-43BD-FD622A532A7C}"/>
          </ac:spMkLst>
        </pc:spChg>
        <pc:spChg chg="mod">
          <ac:chgData name="Ahmed Adel Elkhateeb [Learning And Development Consultant]" userId="49292cc7-51c8-49c9-9736-f4baae69f3ca" providerId="ADAL" clId="{FE471965-5CBB-4890-8032-83F34118769A}" dt="2026-03-10T12:57:19.322" v="1029" actId="1036"/>
          <ac:spMkLst>
            <pc:docMk/>
            <pc:sldMk cId="4257822055" sldId="258"/>
            <ac:spMk id="10" creationId="{12DE9E6F-CDA8-2FE3-C584-FED585FA2420}"/>
          </ac:spMkLst>
        </pc:spChg>
        <pc:spChg chg="add mod">
          <ac:chgData name="Ahmed Adel Elkhateeb [Learning And Development Consultant]" userId="49292cc7-51c8-49c9-9736-f4baae69f3ca" providerId="ADAL" clId="{FE471965-5CBB-4890-8032-83F34118769A}" dt="2026-03-22T13:19:28.413" v="1195" actId="1076"/>
          <ac:spMkLst>
            <pc:docMk/>
            <pc:sldMk cId="4257822055" sldId="258"/>
            <ac:spMk id="13" creationId="{75358713-E8D8-488C-C88F-2A1DE62C3794}"/>
          </ac:spMkLst>
        </pc:spChg>
        <pc:spChg chg="add mod">
          <ac:chgData name="Ahmed Adel Elkhateeb [Learning And Development Consultant]" userId="49292cc7-51c8-49c9-9736-f4baae69f3ca" providerId="ADAL" clId="{FE471965-5CBB-4890-8032-83F34118769A}" dt="2026-03-22T13:19:18.625" v="1193"/>
          <ac:spMkLst>
            <pc:docMk/>
            <pc:sldMk cId="4257822055" sldId="258"/>
            <ac:spMk id="14" creationId="{36BFB96C-C3BF-CC2E-E786-C7F74E336742}"/>
          </ac:spMkLst>
        </pc:spChg>
        <pc:grpChg chg="del mod">
          <ac:chgData name="Ahmed Adel Elkhateeb [Learning And Development Consultant]" userId="49292cc7-51c8-49c9-9736-f4baae69f3ca" providerId="ADAL" clId="{FE471965-5CBB-4890-8032-83F34118769A}" dt="2026-03-22T13:15:51.776" v="1151" actId="478"/>
          <ac:grpSpMkLst>
            <pc:docMk/>
            <pc:sldMk cId="4257822055" sldId="258"/>
            <ac:grpSpMk id="16" creationId="{BC1E3768-4DF2-E09A-6404-67818EB8D1AF}"/>
          </ac:grpSpMkLst>
        </pc:grpChg>
        <pc:graphicFrameChg chg="del mod modGraphic">
          <ac:chgData name="Ahmed Adel Elkhateeb [Learning And Development Consultant]" userId="49292cc7-51c8-49c9-9736-f4baae69f3ca" providerId="ADAL" clId="{FE471965-5CBB-4890-8032-83F34118769A}" dt="2026-03-22T13:15:46.038" v="1149" actId="478"/>
          <ac:graphicFrameMkLst>
            <pc:docMk/>
            <pc:sldMk cId="4257822055" sldId="258"/>
            <ac:graphicFrameMk id="5" creationId="{6E31C3B1-FB08-157D-686E-0CA931DDBE25}"/>
          </ac:graphicFrameMkLst>
        </pc:graphicFrameChg>
        <pc:picChg chg="mod">
          <ac:chgData name="Ahmed Adel Elkhateeb [Learning And Development Consultant]" userId="49292cc7-51c8-49c9-9736-f4baae69f3ca" providerId="ADAL" clId="{FE471965-5CBB-4890-8032-83F34118769A}" dt="2026-03-10T12:57:19.322" v="1029" actId="1036"/>
          <ac:picMkLst>
            <pc:docMk/>
            <pc:sldMk cId="4257822055" sldId="258"/>
            <ac:picMk id="12" creationId="{D954D0B3-87D8-1F16-9512-8A6368DE3244}"/>
          </ac:picMkLst>
        </pc:picChg>
        <pc:picChg chg="mod">
          <ac:chgData name="Ahmed Adel Elkhateeb [Learning And Development Consultant]" userId="49292cc7-51c8-49c9-9736-f4baae69f3ca" providerId="ADAL" clId="{FE471965-5CBB-4890-8032-83F34118769A}" dt="2026-03-10T12:57:19.322" v="1029" actId="1036"/>
          <ac:picMkLst>
            <pc:docMk/>
            <pc:sldMk cId="4257822055" sldId="258"/>
            <ac:picMk id="15" creationId="{87975711-8CC4-13B0-FEEE-5B9EDB798B19}"/>
          </ac:picMkLst>
        </pc:picChg>
        <pc:picChg chg="mod">
          <ac:chgData name="Ahmed Adel Elkhateeb [Learning And Development Consultant]" userId="49292cc7-51c8-49c9-9736-f4baae69f3ca" providerId="ADAL" clId="{FE471965-5CBB-4890-8032-83F34118769A}" dt="2026-03-22T13:17:39.340" v="1162"/>
          <ac:picMkLst>
            <pc:docMk/>
            <pc:sldMk cId="4257822055" sldId="258"/>
            <ac:picMk id="2050" creationId="{49E4414A-9050-0EFE-4544-5BD0764D8E12}"/>
          </ac:picMkLst>
        </pc:picChg>
        <pc:cxnChg chg="mod">
          <ac:chgData name="Ahmed Adel Elkhateeb [Learning And Development Consultant]" userId="49292cc7-51c8-49c9-9736-f4baae69f3ca" providerId="ADAL" clId="{FE471965-5CBB-4890-8032-83F34118769A}" dt="2026-03-10T12:57:19.322" v="1029" actId="1036"/>
          <ac:cxnSpMkLst>
            <pc:docMk/>
            <pc:sldMk cId="4257822055" sldId="258"/>
            <ac:cxnSpMk id="7" creationId="{AB0F462D-A526-5480-3118-BF3A3B39A679}"/>
          </ac:cxnSpMkLst>
        </pc:cxnChg>
      </pc:sldChg>
      <pc:sldChg chg="addSp modSp new mod">
        <pc:chgData name="Ahmed Adel Elkhateeb [Learning And Development Consultant]" userId="49292cc7-51c8-49c9-9736-f4baae69f3ca" providerId="ADAL" clId="{FE471965-5CBB-4890-8032-83F34118769A}" dt="2026-03-22T13:19:46.280" v="1198"/>
        <pc:sldMkLst>
          <pc:docMk/>
          <pc:sldMk cId="2535273444" sldId="259"/>
        </pc:sldMkLst>
        <pc:spChg chg="mod">
          <ac:chgData name="Ahmed Adel Elkhateeb [Learning And Development Consultant]" userId="49292cc7-51c8-49c9-9736-f4baae69f3ca" providerId="ADAL" clId="{FE471965-5CBB-4890-8032-83F34118769A}" dt="2026-03-22T13:19:14.454" v="1192" actId="122"/>
          <ac:spMkLst>
            <pc:docMk/>
            <pc:sldMk cId="2535273444" sldId="259"/>
            <ac:spMk id="2" creationId="{CB110015-37A4-E5F1-09EA-425B1F84368A}"/>
          </ac:spMkLst>
        </pc:spChg>
        <pc:spChg chg="mod">
          <ac:chgData name="Ahmed Adel Elkhateeb [Learning And Development Consultant]" userId="49292cc7-51c8-49c9-9736-f4baae69f3ca" providerId="ADAL" clId="{FE471965-5CBB-4890-8032-83F34118769A}" dt="2026-03-22T13:19:34.664" v="1197"/>
          <ac:spMkLst>
            <pc:docMk/>
            <pc:sldMk cId="2535273444" sldId="259"/>
            <ac:spMk id="3" creationId="{EE2C7A53-0F33-00E8-9B74-581A56DE76B2}"/>
          </ac:spMkLst>
        </pc:spChg>
        <pc:picChg chg="add mod">
          <ac:chgData name="Ahmed Adel Elkhateeb [Learning And Development Consultant]" userId="49292cc7-51c8-49c9-9736-f4baae69f3ca" providerId="ADAL" clId="{FE471965-5CBB-4890-8032-83F34118769A}" dt="2026-03-22T13:19:46.280" v="1198"/>
          <ac:picMkLst>
            <pc:docMk/>
            <pc:sldMk cId="2535273444" sldId="259"/>
            <ac:picMk id="4" creationId="{B7F7653D-42B5-E64B-EB33-86574C4FF8DB}"/>
          </ac:picMkLst>
        </pc:picChg>
        <pc:picChg chg="add mod">
          <ac:chgData name="Ahmed Adel Elkhateeb [Learning And Development Consultant]" userId="49292cc7-51c8-49c9-9736-f4baae69f3ca" providerId="ADAL" clId="{FE471965-5CBB-4890-8032-83F34118769A}" dt="2026-03-22T13:19:46.280" v="1198"/>
          <ac:picMkLst>
            <pc:docMk/>
            <pc:sldMk cId="2535273444" sldId="259"/>
            <ac:picMk id="5" creationId="{C94D5BDB-E5A4-81E3-4155-6ED93CFA52BA}"/>
          </ac:picMkLst>
        </pc:picChg>
      </pc:sldChg>
      <pc:sldChg chg="modSp add mod">
        <pc:chgData name="Ahmed Adel Elkhateeb [Learning And Development Consultant]" userId="49292cc7-51c8-49c9-9736-f4baae69f3ca" providerId="ADAL" clId="{FE471965-5CBB-4890-8032-83F34118769A}" dt="2026-03-22T13:20:07.852" v="1201"/>
        <pc:sldMkLst>
          <pc:docMk/>
          <pc:sldMk cId="1324520559" sldId="260"/>
        </pc:sldMkLst>
        <pc:spChg chg="mod">
          <ac:chgData name="Ahmed Adel Elkhateeb [Learning And Development Consultant]" userId="49292cc7-51c8-49c9-9736-f4baae69f3ca" providerId="ADAL" clId="{FE471965-5CBB-4890-8032-83F34118769A}" dt="2026-03-22T13:20:07.852" v="1201"/>
          <ac:spMkLst>
            <pc:docMk/>
            <pc:sldMk cId="1324520559" sldId="260"/>
            <ac:spMk id="3" creationId="{E5B949B3-0892-EB9E-2647-B97F11491987}"/>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0771562-9F05-4D4B-B3CD-1B1A83973D56}" type="datetimeFigureOut">
              <a:rPr lang="en-US" smtClean="0"/>
              <a:t>3/22/2026</a:t>
            </a:fld>
            <a:endParaRPr lang="en-US"/>
          </a:p>
        </p:txBody>
      </p:sp>
      <p:sp>
        <p:nvSpPr>
          <p:cNvPr id="4" name="Slide Image Placeholder 3"/>
          <p:cNvSpPr>
            <a:spLocks noGrp="1" noRot="1" noChangeAspect="1"/>
          </p:cNvSpPr>
          <p:nvPr>
            <p:ph type="sldImg" idx="2"/>
          </p:nvPr>
        </p:nvSpPr>
        <p:spPr>
          <a:xfrm>
            <a:off x="2560638" y="1143000"/>
            <a:ext cx="1736725"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5101EC8-5245-46F8-A305-404F5645A0CF}" type="slidenum">
              <a:rPr lang="en-US" smtClean="0"/>
              <a:t>‹#›</a:t>
            </a:fld>
            <a:endParaRPr lang="en-US"/>
          </a:p>
        </p:txBody>
      </p:sp>
    </p:spTree>
    <p:extLst>
      <p:ext uri="{BB962C8B-B14F-4D97-AF65-F5344CB8AC3E}">
        <p14:creationId xmlns:p14="http://schemas.microsoft.com/office/powerpoint/2010/main" val="1477293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sz="1200" b="0" i="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55101EC8-5245-46F8-A305-404F5645A0CF}" type="slidenum">
              <a:rPr lang="en-US" smtClean="0"/>
              <a:t>1</a:t>
            </a:fld>
            <a:endParaRPr lang="en-US"/>
          </a:p>
        </p:txBody>
      </p:sp>
    </p:spTree>
    <p:extLst>
      <p:ext uri="{BB962C8B-B14F-4D97-AF65-F5344CB8AC3E}">
        <p14:creationId xmlns:p14="http://schemas.microsoft.com/office/powerpoint/2010/main" val="20257496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D9479C-9076-113F-CED8-531E2BE897B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BBCD417-7CF3-8CCD-1654-CE3714A68FB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3E438AE-8B10-805C-CF96-4DC78A7A5DD2}"/>
              </a:ext>
            </a:extLst>
          </p:cNvPr>
          <p:cNvSpPr>
            <a:spLocks noGrp="1"/>
          </p:cNvSpPr>
          <p:nvPr>
            <p:ph type="body" idx="1"/>
          </p:nvPr>
        </p:nvSpPr>
        <p:spPr/>
        <p:txBody>
          <a:bodyPr/>
          <a:lstStyle/>
          <a:p>
            <a:pPr algn="r" rtl="1">
              <a:spcBef>
                <a:spcPts val="1200"/>
              </a:spcBef>
              <a:spcAft>
                <a:spcPts val="1200"/>
              </a:spcAft>
              <a:buNone/>
            </a:pPr>
            <a:r>
              <a:rPr lang="ar-SA" sz="1200" b="0" i="0" u="none" strike="noStrike" dirty="0">
                <a:solidFill>
                  <a:srgbClr val="000000"/>
                </a:solidFill>
                <a:effectLst/>
                <a:latin typeface="Arial" panose="020B0604020202020204" pitchFamily="34" charset="0"/>
              </a:rPr>
              <a:t>في صيف عام 1982، وبينما كان الغبار يلف شوارع الرياض، كان </a:t>
            </a:r>
            <a:r>
              <a:rPr lang="ar-SA" sz="1200" b="1" i="0" u="none" strike="noStrike" dirty="0">
                <a:solidFill>
                  <a:srgbClr val="000000"/>
                </a:solidFill>
                <a:effectLst/>
                <a:latin typeface="Arial" panose="020B0604020202020204" pitchFamily="34" charset="0"/>
              </a:rPr>
              <a:t>غازي القصيبي</a:t>
            </a:r>
            <a:r>
              <a:rPr lang="ar-SA" sz="1200" b="0" i="0" u="none" strike="noStrike" dirty="0">
                <a:solidFill>
                  <a:srgbClr val="000000"/>
                </a:solidFill>
                <a:effectLst/>
                <a:latin typeface="Arial" panose="020B0604020202020204" pitchFamily="34" charset="0"/>
              </a:rPr>
              <a:t> يقف خلف نافذة مكتبه في وزارة الصناعة، ينظر إلى قلاع "سابك" التي بناها من العدم. في تلك اللحظة، صدر القرار: </a:t>
            </a:r>
            <a:r>
              <a:rPr lang="ar-SA" sz="1200" b="0" i="1" u="none" strike="noStrike" dirty="0">
                <a:solidFill>
                  <a:srgbClr val="000000"/>
                </a:solidFill>
                <a:effectLst/>
                <a:latin typeface="Arial" panose="020B0604020202020204" pitchFamily="34" charset="0"/>
              </a:rPr>
              <a:t>"يُنقل غازي إلى وزارة الصحة"</a:t>
            </a:r>
            <a:r>
              <a:rPr lang="ar-SA" sz="1200" b="0" i="0" u="none" strike="noStrike" dirty="0">
                <a:solidFill>
                  <a:srgbClr val="000000"/>
                </a:solidFill>
                <a:effectLst/>
                <a:latin typeface="Arial" panose="020B0604020202020204" pitchFamily="34" charset="0"/>
              </a:rPr>
              <a:t>. لم يكن نقلاً، كان قذفاً في بركان.</a:t>
            </a:r>
            <a:endParaRPr lang="ar-SA" b="0" dirty="0">
              <a:effectLst/>
            </a:endParaRPr>
          </a:p>
          <a:p>
            <a:pPr algn="r" rtl="1">
              <a:spcBef>
                <a:spcPts val="1200"/>
              </a:spcBef>
              <a:spcAft>
                <a:spcPts val="1200"/>
              </a:spcAft>
              <a:buNone/>
            </a:pPr>
            <a:r>
              <a:rPr lang="ar-SA" sz="1200" b="0" i="0" u="none" strike="noStrike" dirty="0">
                <a:solidFill>
                  <a:srgbClr val="000000"/>
                </a:solidFill>
                <a:effectLst/>
                <a:latin typeface="Arial" panose="020B0604020202020204" pitchFamily="34" charset="0"/>
              </a:rPr>
              <a:t>دخل غازي مبنى وزارة الصحة القديم، فاستقبلته رائحة الأوراق المصفرة و البيروقراطية العتيقة. كانت "الصحة" تُسمى حينها </a:t>
            </a:r>
            <a:r>
              <a:rPr lang="ar-SA" sz="1200" b="1" i="0" u="none" strike="noStrike" dirty="0">
                <a:solidFill>
                  <a:srgbClr val="000000"/>
                </a:solidFill>
                <a:effectLst/>
                <a:latin typeface="Arial" panose="020B0604020202020204" pitchFamily="34" charset="0"/>
              </a:rPr>
              <a:t>"مقبرة الوزراء"</a:t>
            </a:r>
            <a:r>
              <a:rPr lang="ar-SA" sz="1200" b="0" i="0" u="none" strike="noStrike" dirty="0">
                <a:solidFill>
                  <a:srgbClr val="000000"/>
                </a:solidFill>
                <a:effectLst/>
                <a:latin typeface="Arial" panose="020B0604020202020204" pitchFamily="34" charset="0"/>
              </a:rPr>
              <a:t>. كان الموظفون يتهامسون: </a:t>
            </a:r>
            <a:r>
              <a:rPr lang="ar-SA" sz="1200" b="0" i="1" u="none" strike="noStrike" dirty="0">
                <a:solidFill>
                  <a:srgbClr val="000000"/>
                </a:solidFill>
                <a:effectLst/>
                <a:latin typeface="Arial" panose="020B0604020202020204" pitchFamily="34" charset="0"/>
              </a:rPr>
              <a:t>"جاءنا الشاعر، ماذا سيفعل حبره أمام صديد الجروح؟"</a:t>
            </a:r>
            <a:r>
              <a:rPr lang="ar-SA" sz="1200" b="0" i="0" u="none" strike="noStrike" dirty="0">
                <a:solidFill>
                  <a:srgbClr val="000000"/>
                </a:solidFill>
                <a:effectLst/>
                <a:latin typeface="Arial" panose="020B0604020202020204" pitchFamily="34" charset="0"/>
              </a:rPr>
              <a:t>. لكن غازي كان يملك "بوصلة" لا تخطئ، وقرر أن يبدأ معركته ليس بالأرقام، بل بالأرواح.</a:t>
            </a:r>
            <a:endParaRPr lang="ar-SA" b="0" dirty="0">
              <a:effectLst/>
            </a:endParaRPr>
          </a:p>
          <a:p>
            <a:pPr algn="r" rtl="1">
              <a:spcBef>
                <a:spcPts val="1200"/>
              </a:spcBef>
              <a:spcAft>
                <a:spcPts val="1200"/>
              </a:spcAft>
              <a:buNone/>
            </a:pPr>
            <a:r>
              <a:rPr lang="ar-SA" sz="1200" b="1" i="0" u="none" strike="noStrike" dirty="0">
                <a:solidFill>
                  <a:srgbClr val="000000"/>
                </a:solidFill>
                <a:effectLst/>
                <a:latin typeface="Arial" panose="020B0604020202020204" pitchFamily="34" charset="0"/>
              </a:rPr>
              <a:t>الموقف الأول: الصباح الصامت</a:t>
            </a:r>
            <a:r>
              <a:rPr lang="ar-SA" sz="1200" b="0" i="0" u="none" strike="noStrike" dirty="0">
                <a:solidFill>
                  <a:srgbClr val="000000"/>
                </a:solidFill>
                <a:effectLst/>
                <a:latin typeface="Arial" panose="020B0604020202020204" pitchFamily="34" charset="0"/>
              </a:rPr>
              <a:t> </a:t>
            </a:r>
            <a:br>
              <a:rPr lang="ar-SA" sz="1200" b="0" i="0" u="none" strike="noStrike" dirty="0">
                <a:solidFill>
                  <a:srgbClr val="000000"/>
                </a:solidFill>
                <a:effectLst/>
                <a:latin typeface="Arial" panose="020B0604020202020204" pitchFamily="34" charset="0"/>
              </a:rPr>
            </a:br>
            <a:r>
              <a:rPr lang="ar-SA" sz="1200" b="0" i="0" u="none" strike="noStrike" dirty="0">
                <a:solidFill>
                  <a:srgbClr val="000000"/>
                </a:solidFill>
                <a:effectLst/>
                <a:latin typeface="Arial" panose="020B0604020202020204" pitchFamily="34" charset="0"/>
              </a:rPr>
              <a:t>في أول فجر له كوزير، كان غازي أول الواصلين. الساعة السابعة تماماً. وجد الوزارة خالية كمدينة أشباح. انتظر عند المدرب، ومع توافد الموظفين متأخرين ووجوههم محتقنة بالخجل، كان يبتسم ويقول: </a:t>
            </a:r>
            <a:r>
              <a:rPr lang="ar-SA" sz="1200" b="0" i="1" u="none" strike="noStrike" dirty="0">
                <a:solidFill>
                  <a:srgbClr val="000000"/>
                </a:solidFill>
                <a:effectLst/>
                <a:latin typeface="Arial" panose="020B0604020202020204" pitchFamily="34" charset="0"/>
              </a:rPr>
              <a:t>"تفضل لعملك، نحن في انتظارك"</a:t>
            </a:r>
            <a:r>
              <a:rPr lang="ar-SA" sz="1200" b="0" i="0" u="none" strike="noStrike" dirty="0">
                <a:solidFill>
                  <a:srgbClr val="000000"/>
                </a:solidFill>
                <a:effectLst/>
                <a:latin typeface="Arial" panose="020B0604020202020204" pitchFamily="34" charset="0"/>
              </a:rPr>
              <a:t>. في أسبوع واحد، انضبطت الساعات البيولوجية لآلاف الموظفين؛ لم يكن خوفاً من "خصم راتب"، بل كان "خجلاً" من قدوة تسبقهم للعمل.</a:t>
            </a:r>
            <a:endParaRPr lang="ar-SA" b="0" dirty="0">
              <a:effectLst/>
            </a:endParaRPr>
          </a:p>
          <a:p>
            <a:pPr algn="r" rtl="1">
              <a:spcBef>
                <a:spcPts val="1200"/>
              </a:spcBef>
              <a:spcAft>
                <a:spcPts val="1200"/>
              </a:spcAft>
              <a:buNone/>
            </a:pPr>
            <a:r>
              <a:rPr lang="ar-SA" sz="1200" b="1" i="0" u="none" strike="noStrike" dirty="0">
                <a:solidFill>
                  <a:srgbClr val="000000"/>
                </a:solidFill>
                <a:effectLst/>
                <a:latin typeface="Arial" panose="020B0604020202020204" pitchFamily="34" charset="0"/>
              </a:rPr>
              <a:t>الموقف الثاني: البشت المتنكر</a:t>
            </a:r>
            <a:br>
              <a:rPr lang="ar-SA" sz="1200" b="1" i="0" u="none" strike="noStrike" dirty="0">
                <a:solidFill>
                  <a:srgbClr val="000000"/>
                </a:solidFill>
                <a:effectLst/>
                <a:latin typeface="Arial" panose="020B0604020202020204" pitchFamily="34" charset="0"/>
              </a:rPr>
            </a:br>
            <a:r>
              <a:rPr lang="ar-SA" sz="1200" b="0" i="0" u="none" strike="noStrike" dirty="0">
                <a:solidFill>
                  <a:srgbClr val="000000"/>
                </a:solidFill>
                <a:effectLst/>
                <a:latin typeface="Arial" panose="020B0604020202020204" pitchFamily="34" charset="0"/>
              </a:rPr>
              <a:t>في ليلة شاتية، ارتعد حارس مستشفى ناءٍ حين رأى رجلاً يرتدي بشتًا بسيطًا يحاول دخول الطوارئ. منعه بفظاظة: </a:t>
            </a:r>
            <a:r>
              <a:rPr lang="ar-SA" sz="1200" b="0" i="1" u="none" strike="noStrike" dirty="0">
                <a:solidFill>
                  <a:srgbClr val="000000"/>
                </a:solidFill>
                <a:effectLst/>
                <a:latin typeface="Arial" panose="020B0604020202020204" pitchFamily="34" charset="0"/>
              </a:rPr>
              <a:t>"ارجع غداً!"</a:t>
            </a:r>
            <a:r>
              <a:rPr lang="ar-SA" sz="1200" b="0" i="0" u="none" strike="noStrike" dirty="0">
                <a:solidFill>
                  <a:srgbClr val="000000"/>
                </a:solidFill>
                <a:effectLst/>
                <a:latin typeface="Arial" panose="020B0604020202020204" pitchFamily="34" charset="0"/>
              </a:rPr>
              <a:t>. ألح الرجل، فزجره الحارس. في الصباح، اكتشف الحارس أن "الرجل البسيط" هو الوزير. وقف الحارس مرتجفاً في مكتب غازي، لكن الوزير لم يصرخ. قال له بهدوء مرعب: </a:t>
            </a:r>
            <a:r>
              <a:rPr lang="ar-SA" sz="1200" b="0" i="1" u="none" strike="noStrike" dirty="0">
                <a:solidFill>
                  <a:srgbClr val="000000"/>
                </a:solidFill>
                <a:effectLst/>
                <a:latin typeface="Arial" panose="020B0604020202020204" pitchFamily="34" charset="0"/>
              </a:rPr>
              <a:t>"أنت بطل لأنك طبقت النظام، ولكنك فاشل لأنك نزعت الرحمة من قلبك. النظام بلا روح هو ظلم مستتر"</a:t>
            </a:r>
            <a:r>
              <a:rPr lang="ar-SA" sz="1200" b="0" i="0" u="none" strike="noStrike" dirty="0">
                <a:solidFill>
                  <a:srgbClr val="000000"/>
                </a:solidFill>
                <a:effectLst/>
                <a:latin typeface="Arial" panose="020B0604020202020204" pitchFamily="34" charset="0"/>
              </a:rPr>
              <a:t>. ونقله لمكان لا يرى فيه وجوه المتألمين.</a:t>
            </a:r>
            <a:endParaRPr lang="ar-SA" b="0" dirty="0">
              <a:effectLst/>
            </a:endParaRPr>
          </a:p>
          <a:p>
            <a:pPr algn="r" rtl="1">
              <a:spcBef>
                <a:spcPts val="1200"/>
              </a:spcBef>
              <a:spcAft>
                <a:spcPts val="1200"/>
              </a:spcAft>
              <a:buNone/>
            </a:pPr>
            <a:r>
              <a:rPr lang="ar-SA" sz="1200" b="1" i="0" u="none" strike="noStrike" dirty="0">
                <a:solidFill>
                  <a:srgbClr val="000000"/>
                </a:solidFill>
                <a:effectLst/>
                <a:latin typeface="Arial" panose="020B0604020202020204" pitchFamily="34" charset="0"/>
              </a:rPr>
              <a:t>الموقف الثالث: زئير الهاتف الأحمر</a:t>
            </a:r>
            <a:r>
              <a:rPr lang="ar-SA" sz="1200" b="0" i="0" u="none" strike="noStrike" dirty="0">
                <a:solidFill>
                  <a:srgbClr val="000000"/>
                </a:solidFill>
                <a:effectLst/>
                <a:latin typeface="Arial" panose="020B0604020202020204" pitchFamily="34" charset="0"/>
              </a:rPr>
              <a:t> رن الهاتف الأحمر في مكتب الوزير. كان مواطناً يصرخ ويشتم غازي بأقذع الألفاظ. ساد صمت في المكتب، والسكرتارية ينتظرون انفجار الوزير. انتظر غازي حتى صمت الرجل، ثم قال بنبرة رخيمة: </a:t>
            </a:r>
            <a:r>
              <a:rPr lang="ar-SA" sz="1200" b="0" i="1" u="none" strike="noStrike" dirty="0">
                <a:solidFill>
                  <a:srgbClr val="000000"/>
                </a:solidFill>
                <a:effectLst/>
                <a:latin typeface="Arial" panose="020B0604020202020204" pitchFamily="34" charset="0"/>
              </a:rPr>
              <a:t>"أنا غازي، هل انتهيت؟ الآن أخبرني كيف أداوي وجعك الذي جعلك تصرخ هكذا؟"</a:t>
            </a:r>
            <a:r>
              <a:rPr lang="ar-SA" sz="1200" b="0" i="0" u="none" strike="noStrike" dirty="0">
                <a:solidFill>
                  <a:srgbClr val="000000"/>
                </a:solidFill>
                <a:effectLst/>
                <a:latin typeface="Arial" panose="020B0604020202020204" pitchFamily="34" charset="0"/>
              </a:rPr>
              <a:t>. تحول صراخ الرجل إلى نشيج اعتذار. لقد امتص غازي الغضب بـ "فراغ الاستجابة" الذي يملكه.</a:t>
            </a:r>
            <a:endParaRPr lang="ar-SA" b="0" dirty="0">
              <a:effectLst/>
            </a:endParaRPr>
          </a:p>
          <a:p>
            <a:pPr algn="r" rtl="1">
              <a:spcBef>
                <a:spcPts val="1200"/>
              </a:spcBef>
              <a:spcAft>
                <a:spcPts val="1200"/>
              </a:spcAft>
              <a:buNone/>
            </a:pPr>
            <a:r>
              <a:rPr lang="ar-SA" sz="1200" b="1" i="0" u="none" strike="noStrike" dirty="0">
                <a:solidFill>
                  <a:srgbClr val="000000"/>
                </a:solidFill>
                <a:effectLst/>
                <a:latin typeface="Arial" panose="020B0604020202020204" pitchFamily="34" charset="0"/>
              </a:rPr>
              <a:t>الموقف الرابع: </a:t>
            </a:r>
            <a:r>
              <a:rPr lang="ar-SA" sz="1200" b="0" i="1" u="none" strike="noStrike" dirty="0">
                <a:solidFill>
                  <a:srgbClr val="000000"/>
                </a:solidFill>
                <a:effectLst/>
                <a:latin typeface="Arial" panose="020B0604020202020204" pitchFamily="34" charset="0"/>
              </a:rPr>
              <a:t>"أغلقوا الأجنحة الفارغة!"</a:t>
            </a:r>
            <a:r>
              <a:rPr lang="ar-SA" sz="1200" b="0" i="0" u="none" strike="noStrike" dirty="0">
                <a:solidFill>
                  <a:srgbClr val="000000"/>
                </a:solidFill>
                <a:effectLst/>
                <a:latin typeface="Arial" panose="020B0604020202020204" pitchFamily="34" charset="0"/>
              </a:rPr>
              <a:t>.. نزل القرار كالصاعقة. كان غازي يرى أن التمييز في المستشفيات الحكومية "خطيئة قيادية". واجه كبار المتنفذين الذين تعودوا على الخصوصية. قال لهم بصلابة: </a:t>
            </a:r>
            <a:r>
              <a:rPr lang="ar-SA" sz="1200" b="0" i="1" u="none" strike="noStrike" dirty="0">
                <a:solidFill>
                  <a:srgbClr val="000000"/>
                </a:solidFill>
                <a:effectLst/>
                <a:latin typeface="Arial" panose="020B0604020202020204" pitchFamily="34" charset="0"/>
              </a:rPr>
              <a:t>"الموت والولادة والألم لا تعترف بالرتب، ومن أراد الفخامة فليذهب لماله الخاص، هنا نحن عبيد لخدمة الشعب"</a:t>
            </a:r>
            <a:r>
              <a:rPr lang="ar-SA" sz="1200" b="0" i="0" u="none" strike="noStrike" dirty="0">
                <a:solidFill>
                  <a:srgbClr val="000000"/>
                </a:solidFill>
                <a:effectLst/>
                <a:latin typeface="Arial" panose="020B0604020202020204" pitchFamily="34" charset="0"/>
              </a:rPr>
              <a:t>. لقد حطم "الصنم الاجتماعي" ليقيم "العدالة واستغلال الموارد بالشكل الامثل".</a:t>
            </a:r>
            <a:endParaRPr lang="ar-SA" b="0" dirty="0">
              <a:effectLst/>
            </a:endParaRPr>
          </a:p>
          <a:p>
            <a:pPr algn="r" rtl="1">
              <a:spcBef>
                <a:spcPts val="1200"/>
              </a:spcBef>
              <a:spcAft>
                <a:spcPts val="1200"/>
              </a:spcAft>
              <a:buNone/>
            </a:pPr>
            <a:r>
              <a:rPr lang="ar-SA" sz="1200" b="1" i="0" u="none" strike="noStrike" dirty="0">
                <a:solidFill>
                  <a:srgbClr val="000000"/>
                </a:solidFill>
                <a:effectLst/>
                <a:latin typeface="Arial" panose="020B0604020202020204" pitchFamily="34" charset="0"/>
              </a:rPr>
              <a:t>الموقف الخامس : </a:t>
            </a:r>
            <a:r>
              <a:rPr lang="ar-SA" sz="1200" b="0" i="0" u="none" strike="noStrike" dirty="0">
                <a:solidFill>
                  <a:srgbClr val="000000"/>
                </a:solidFill>
                <a:effectLst/>
                <a:latin typeface="Arial" panose="020B0604020202020204" pitchFamily="34" charset="0"/>
              </a:rPr>
              <a:t>في زاوية منسية بمستشفى متهالك، وجد غازي طبيباً شاباً يتقد حماساً، لكن رؤساءه "دفنوه" تحت أوراق الأقدمية. قرر غازي، في خرق لكل الأعراف، تعيينه مديراً للمستشفى. صرخ الحرس القديم: </a:t>
            </a:r>
            <a:r>
              <a:rPr lang="ar-SA" sz="1200" b="0" i="1" u="none" strike="noStrike" dirty="0">
                <a:solidFill>
                  <a:srgbClr val="000000"/>
                </a:solidFill>
                <a:effectLst/>
                <a:latin typeface="Arial" panose="020B0604020202020204" pitchFamily="34" charset="0"/>
              </a:rPr>
              <a:t>"إنه طفل!"</a:t>
            </a:r>
            <a:r>
              <a:rPr lang="ar-SA" sz="1200" b="0" i="0" u="none" strike="noStrike" dirty="0">
                <a:solidFill>
                  <a:srgbClr val="000000"/>
                </a:solidFill>
                <a:effectLst/>
                <a:latin typeface="Arial" panose="020B0604020202020204" pitchFamily="34" charset="0"/>
              </a:rPr>
              <a:t>، فرد غازي: </a:t>
            </a:r>
            <a:r>
              <a:rPr lang="ar-SA" sz="1200" b="0" i="1" u="none" strike="noStrike" dirty="0">
                <a:solidFill>
                  <a:srgbClr val="000000"/>
                </a:solidFill>
                <a:effectLst/>
                <a:latin typeface="Arial" panose="020B0604020202020204" pitchFamily="34" charset="0"/>
              </a:rPr>
              <a:t>"إنه عقل، والأيام لا تصنع القادة، المواقف هي من تصنعهم"</a:t>
            </a:r>
            <a:r>
              <a:rPr lang="ar-SA" sz="1200" b="0" i="0" u="none" strike="noStrike" dirty="0">
                <a:solidFill>
                  <a:srgbClr val="000000"/>
                </a:solidFill>
                <a:effectLst/>
                <a:latin typeface="Arial" panose="020B0604020202020204" pitchFamily="34" charset="0"/>
              </a:rPr>
              <a:t>.</a:t>
            </a:r>
            <a:endParaRPr lang="ar-SA" b="0" dirty="0">
              <a:effectLst/>
            </a:endParaRPr>
          </a:p>
          <a:p>
            <a:pPr algn="r" rtl="1">
              <a:spcBef>
                <a:spcPts val="1200"/>
              </a:spcBef>
              <a:spcAft>
                <a:spcPts val="1200"/>
              </a:spcAft>
              <a:buNone/>
            </a:pPr>
            <a:r>
              <a:rPr lang="ar-SA" sz="1200" b="0" i="0" u="none" strike="noStrike" dirty="0">
                <a:solidFill>
                  <a:srgbClr val="000000"/>
                </a:solidFill>
                <a:effectLst/>
                <a:latin typeface="Arial" panose="020B0604020202020204" pitchFamily="34" charset="0"/>
              </a:rPr>
              <a:t>عندما تولى الدكتور غازي القصيبي وزارة الصحة، كان يبحث عن "دماء جديدة" تملك الجرأة على التغيير. لفت نظره طبيب شاب، متخصص في طب الأطفال، يتمتع بذكاء حاد وشجاعة إدارية نادرة، وهو </a:t>
            </a:r>
            <a:r>
              <a:rPr lang="ar-SA" sz="1200" b="1" i="0" u="none" strike="noStrike" dirty="0">
                <a:solidFill>
                  <a:srgbClr val="000000"/>
                </a:solidFill>
                <a:effectLst/>
                <a:latin typeface="Arial" panose="020B0604020202020204" pitchFamily="34" charset="0"/>
              </a:rPr>
              <a:t>الدكتور عبد الرحمن السويلم</a:t>
            </a:r>
            <a:r>
              <a:rPr lang="ar-SA" sz="1200" b="0" i="0" u="none" strike="noStrike" dirty="0">
                <a:solidFill>
                  <a:srgbClr val="000000"/>
                </a:solidFill>
                <a:effectLst/>
                <a:latin typeface="Arial" panose="020B0604020202020204" pitchFamily="34" charset="0"/>
              </a:rPr>
              <a:t>.</a:t>
            </a:r>
            <a:endParaRPr lang="ar-SA" b="0" dirty="0">
              <a:effectLst/>
            </a:endParaRPr>
          </a:p>
          <a:p>
            <a:pPr algn="r" rtl="1">
              <a:spcBef>
                <a:spcPts val="1200"/>
              </a:spcBef>
              <a:spcAft>
                <a:spcPts val="1200"/>
              </a:spcAft>
              <a:buNone/>
            </a:pPr>
            <a:r>
              <a:rPr lang="ar-SA" sz="1200" b="1" i="0" u="none" strike="noStrike" dirty="0">
                <a:solidFill>
                  <a:srgbClr val="000000"/>
                </a:solidFill>
                <a:effectLst/>
                <a:latin typeface="Arial" panose="020B0604020202020204" pitchFamily="34" charset="0"/>
              </a:rPr>
              <a:t>ماذا فعل غازي؟</a:t>
            </a:r>
            <a:r>
              <a:rPr lang="ar-SA" sz="1200" b="0" i="0" u="none" strike="noStrike" dirty="0">
                <a:solidFill>
                  <a:srgbClr val="000000"/>
                </a:solidFill>
                <a:effectLst/>
                <a:latin typeface="Arial" panose="020B0604020202020204" pitchFamily="34" charset="0"/>
              </a:rPr>
              <a:t> في خطوة وُصفت حينها بأنها "انتحار إداري"، قام غازي بتعيين الدكتور عبد الرحمن السويلم </a:t>
            </a:r>
            <a:r>
              <a:rPr lang="ar-SA" sz="1200" b="1" i="0" u="none" strike="noStrike" dirty="0">
                <a:solidFill>
                  <a:srgbClr val="000000"/>
                </a:solidFill>
                <a:effectLst/>
                <a:latin typeface="Arial" panose="020B0604020202020204" pitchFamily="34" charset="0"/>
              </a:rPr>
              <a:t>مديراً عاماً للشؤون الصحية بمنطقة الرياض</a:t>
            </a:r>
            <a:r>
              <a:rPr lang="ar-SA" sz="1200" b="0" i="0" u="none" strike="noStrike" dirty="0">
                <a:solidFill>
                  <a:srgbClr val="000000"/>
                </a:solidFill>
                <a:effectLst/>
                <a:latin typeface="Arial" panose="020B0604020202020204" pitchFamily="34" charset="0"/>
              </a:rPr>
              <a:t>.</a:t>
            </a:r>
            <a:endParaRPr lang="ar-SA" b="0" dirty="0">
              <a:effectLst/>
            </a:endParaRPr>
          </a:p>
          <a:p>
            <a:pPr algn="r" rtl="1">
              <a:spcBef>
                <a:spcPts val="1200"/>
              </a:spcBef>
              <a:spcAft>
                <a:spcPts val="1200"/>
              </a:spcAft>
              <a:buNone/>
            </a:pPr>
            <a:r>
              <a:rPr lang="ar-SA" sz="1200" b="1" i="0" u="none" strike="noStrike" dirty="0">
                <a:solidFill>
                  <a:srgbClr val="000000"/>
                </a:solidFill>
                <a:effectLst/>
                <a:latin typeface="Arial" panose="020B0604020202020204" pitchFamily="34" charset="0"/>
              </a:rPr>
              <a:t>لماذا كان هذا القرار صدمة؟</a:t>
            </a:r>
            <a:endParaRPr lang="ar-SA" b="0" dirty="0">
              <a:effectLst/>
            </a:endParaRPr>
          </a:p>
          <a:p>
            <a:pPr algn="r" rtl="1" fontAlgn="base">
              <a:spcBef>
                <a:spcPts val="1200"/>
              </a:spcBef>
              <a:buFont typeface="+mj-lt"/>
              <a:buAutoNum type="arabicPeriod"/>
            </a:pPr>
            <a:r>
              <a:rPr lang="ar-SA" sz="1200" b="1" i="0" u="none" strike="noStrike" dirty="0">
                <a:solidFill>
                  <a:srgbClr val="000000"/>
                </a:solidFill>
                <a:effectLst/>
                <a:latin typeface="Arial" panose="020B0604020202020204" pitchFamily="34" charset="0"/>
              </a:rPr>
              <a:t>تجاوز الرتب:</a:t>
            </a:r>
            <a:r>
              <a:rPr lang="ar-SA" sz="1200" b="0" i="0" u="none" strike="noStrike" dirty="0">
                <a:solidFill>
                  <a:srgbClr val="000000"/>
                </a:solidFill>
                <a:effectLst/>
                <a:latin typeface="Arial" panose="020B0604020202020204" pitchFamily="34" charset="0"/>
              </a:rPr>
              <a:t> كان هناك عشرات الأطباء والمديرين الذين يكبرونه سناً بـ 15 و20 عاماً، وكان العرف السائد أن المنصب "للأقدم" لا "للأكفأ".</a:t>
            </a:r>
          </a:p>
          <a:p>
            <a:pPr algn="r" rtl="1" fontAlgn="base">
              <a:spcAft>
                <a:spcPts val="1200"/>
              </a:spcAft>
              <a:buFont typeface="+mj-lt"/>
              <a:buAutoNum type="arabicPeriod"/>
            </a:pPr>
            <a:r>
              <a:rPr lang="ar-SA" sz="1200" b="1" i="0" u="none" strike="noStrike" dirty="0">
                <a:solidFill>
                  <a:srgbClr val="000000"/>
                </a:solidFill>
                <a:effectLst/>
                <a:latin typeface="Arial" panose="020B0604020202020204" pitchFamily="34" charset="0"/>
              </a:rPr>
              <a:t>حرب "الحرس القديم":</a:t>
            </a:r>
            <a:r>
              <a:rPr lang="ar-SA" sz="1200" b="0" i="0" u="none" strike="noStrike" dirty="0">
                <a:solidFill>
                  <a:srgbClr val="000000"/>
                </a:solidFill>
                <a:effectLst/>
                <a:latin typeface="Arial" panose="020B0604020202020204" pitchFamily="34" charset="0"/>
              </a:rPr>
              <a:t> شُنّت حملة شعواء ضد هذا القرار، وقيل لغازي: </a:t>
            </a:r>
            <a:r>
              <a:rPr lang="ar-SA" sz="1200" b="0" i="1" u="none" strike="noStrike" dirty="0">
                <a:solidFill>
                  <a:srgbClr val="000000"/>
                </a:solidFill>
                <a:effectLst/>
                <a:latin typeface="Arial" panose="020B0604020202020204" pitchFamily="34" charset="0"/>
              </a:rPr>
              <a:t>"كيف تضع مصير صحة العاصمة في يد (طفل)؟"</a:t>
            </a:r>
            <a:r>
              <a:rPr lang="ar-SA" sz="1200" b="0" i="0" u="none" strike="noStrike" dirty="0">
                <a:solidFill>
                  <a:srgbClr val="000000"/>
                </a:solidFill>
                <a:effectLst/>
                <a:latin typeface="Arial" panose="020B0604020202020204" pitchFamily="34" charset="0"/>
              </a:rPr>
              <a:t>.</a:t>
            </a:r>
          </a:p>
          <a:p>
            <a:pPr>
              <a:buNone/>
            </a:pPr>
            <a:br>
              <a:rPr lang="ar-SA" b="0" dirty="0">
                <a:effectLst/>
              </a:rPr>
            </a:br>
            <a:endParaRPr lang="ar-SA" b="0" dirty="0">
              <a:effectLst/>
            </a:endParaRPr>
          </a:p>
          <a:p>
            <a:pPr algn="r" rtl="1">
              <a:spcBef>
                <a:spcPts val="1200"/>
              </a:spcBef>
              <a:spcAft>
                <a:spcPts val="1200"/>
              </a:spcAft>
              <a:buNone/>
            </a:pPr>
            <a:r>
              <a:rPr lang="ar-SA" sz="1200" b="1" i="0" u="none" strike="noStrike" dirty="0">
                <a:solidFill>
                  <a:srgbClr val="000000"/>
                </a:solidFill>
                <a:effectLst/>
                <a:latin typeface="Arial" panose="020B0604020202020204" pitchFamily="34" charset="0"/>
              </a:rPr>
              <a:t>الموقف الأخير: قصيدة الرحيل</a:t>
            </a:r>
            <a:br>
              <a:rPr lang="ar-SA" sz="1200" b="1" i="0" u="none" strike="noStrike" dirty="0">
                <a:solidFill>
                  <a:srgbClr val="000000"/>
                </a:solidFill>
                <a:effectLst/>
                <a:latin typeface="Arial" panose="020B0604020202020204" pitchFamily="34" charset="0"/>
              </a:rPr>
            </a:br>
            <a:r>
              <a:rPr lang="ar-SA" sz="1200" b="0" i="0" u="none" strike="noStrike" dirty="0">
                <a:solidFill>
                  <a:srgbClr val="000000"/>
                </a:solidFill>
                <a:effectLst/>
                <a:latin typeface="Arial" panose="020B0604020202020204" pitchFamily="34" charset="0"/>
              </a:rPr>
              <a:t>وصل غازي إلى طريق مسدود أدت لتعطيل "بوصلته". كان يعلم أن البقاء يعني "السكينة" والرحيل يعني "العاصفة". اختار العاصفة. كتب قصيدته، ونشرها، وهو يعلم أنها "تذكرة ذهاب بلا عودة" من الكرسي. رحل غازي من الوزارة، لكنه لم يرحل من قلوب الناس. لقد أثبت أن القائد هو من يرحل و"هويته" في يده، لا من يلتصق بالكرسي و"فعاليته" تحت قدميه.</a:t>
            </a:r>
            <a:endParaRPr lang="ar-SA" b="0" dirty="0">
              <a:effectLst/>
            </a:endParaRPr>
          </a:p>
          <a:p>
            <a:pPr>
              <a:buNone/>
            </a:pPr>
            <a:br>
              <a:rPr lang="ar-SA" b="0" dirty="0">
                <a:effectLst/>
              </a:rPr>
            </a:br>
            <a:br>
              <a:rPr lang="ar-SA" b="0" dirty="0">
                <a:effectLst/>
              </a:rPr>
            </a:br>
            <a:endParaRPr lang="ar-SA" b="0" dirty="0">
              <a:effectLst/>
            </a:endParaRPr>
          </a:p>
          <a:p>
            <a:pPr marL="381000" marR="381000" algn="r" rtl="1">
              <a:spcBef>
                <a:spcPts val="1200"/>
              </a:spcBef>
              <a:spcAft>
                <a:spcPts val="1200"/>
              </a:spcAft>
              <a:buNone/>
            </a:pPr>
            <a:r>
              <a:rPr lang="ar-SA" sz="1200" b="0" i="1" u="none" strike="noStrike" dirty="0">
                <a:solidFill>
                  <a:srgbClr val="000000"/>
                </a:solidFill>
                <a:effectLst/>
                <a:latin typeface="Arial" panose="020B0604020202020204" pitchFamily="34" charset="0"/>
              </a:rPr>
              <a:t>"كنتُ أبحثُ عن نفسي في كلِ كتابٍ أقرؤه، وفي كلِ طالبٍ أعلّمه.. حتى وجدتُها في خدمةِ الناس؛ هناك فقط أدركتُ أن كلَ إمكاناتي لا قيمة لها إن لم تتحول إلى فعلٍ يمسُ حياةَ إنسان."</a:t>
            </a:r>
            <a:endParaRPr lang="ar-SA" b="0" dirty="0">
              <a:effectLst/>
            </a:endParaRPr>
          </a:p>
          <a:p>
            <a:pPr algn="l" rtl="1">
              <a:spcBef>
                <a:spcPts val="1400"/>
              </a:spcBef>
              <a:spcAft>
                <a:spcPts val="400"/>
              </a:spcAft>
              <a:buNone/>
            </a:pPr>
            <a:r>
              <a:rPr lang="ar-SA" sz="1600" b="1" i="0" u="none" strike="noStrike" dirty="0">
                <a:solidFill>
                  <a:srgbClr val="000000"/>
                </a:solidFill>
                <a:effectLst/>
                <a:latin typeface="Arial" panose="020B0604020202020204" pitchFamily="34" charset="0"/>
              </a:rPr>
              <a:t>"إقتباس من "حياة في الإدارة" </a:t>
            </a:r>
            <a:endParaRPr lang="ar-SA" b="1" dirty="0">
              <a:effectLst/>
            </a:endParaRPr>
          </a:p>
          <a:p>
            <a:pPr>
              <a:buNone/>
            </a:pPr>
            <a:br>
              <a:rPr lang="ar-SA" b="0" dirty="0">
                <a:effectLst/>
              </a:rPr>
            </a:br>
            <a:br>
              <a:rPr lang="ar-SA" b="0" dirty="0">
                <a:effectLst/>
              </a:rPr>
            </a:br>
            <a:br>
              <a:rPr lang="ar-SA" b="0" dirty="0">
                <a:effectLst/>
              </a:rPr>
            </a:br>
            <a:endParaRPr lang="ar-SA" b="0" dirty="0">
              <a:effectLst/>
            </a:endParaRPr>
          </a:p>
          <a:p>
            <a:pPr algn="r" rtl="1">
              <a:buNone/>
            </a:pPr>
            <a:r>
              <a:rPr lang="ar-SA" sz="1200" b="1" i="0" u="sng" dirty="0">
                <a:solidFill>
                  <a:srgbClr val="000000"/>
                </a:solidFill>
                <a:effectLst/>
                <a:latin typeface="Arial" panose="020B0604020202020204" pitchFamily="34" charset="0"/>
              </a:rPr>
              <a:t>أسئلة استرشادية للنقاش داخل القاعة</a:t>
            </a:r>
            <a:endParaRPr lang="ar-SA" b="0" dirty="0">
              <a:effectLst/>
            </a:endParaRPr>
          </a:p>
          <a:p>
            <a:pPr algn="r" rtl="1">
              <a:spcBef>
                <a:spcPts val="1200"/>
              </a:spcBef>
              <a:spcAft>
                <a:spcPts val="1200"/>
              </a:spcAft>
              <a:buNone/>
            </a:pPr>
            <a:r>
              <a:rPr lang="ar-SA" sz="1200" b="1" i="0" u="none" strike="noStrike" dirty="0">
                <a:solidFill>
                  <a:srgbClr val="000000"/>
                </a:solidFill>
                <a:effectLst/>
                <a:latin typeface="Arial" panose="020B0604020202020204" pitchFamily="34" charset="0"/>
              </a:rPr>
              <a:t>سؤال للنقاش:</a:t>
            </a:r>
            <a:r>
              <a:rPr lang="ar-SA" sz="1200" b="0" i="0" u="none" strike="noStrike" dirty="0">
                <a:solidFill>
                  <a:srgbClr val="000000"/>
                </a:solidFill>
                <a:effectLst/>
                <a:latin typeface="Arial" panose="020B0604020202020204" pitchFamily="34" charset="0"/>
              </a:rPr>
              <a:t> في تجربة "البشت المتنكر"، لماذا لم يكتفِ غازي بسماع تقارير مديري المستشفيات؟ وكيف يمكنك اليوم كقائد أن تكتشف "الحقيقة" التي يخفيها عنك موظفوك خلف عبارات "كل شيء تمام"؟</a:t>
            </a:r>
            <a:endParaRPr lang="ar-SA" b="0" dirty="0">
              <a:effectLst/>
            </a:endParaRPr>
          </a:p>
          <a:p>
            <a:pPr algn="r" rtl="1">
              <a:spcBef>
                <a:spcPts val="1200"/>
              </a:spcBef>
              <a:spcAft>
                <a:spcPts val="1200"/>
              </a:spcAft>
              <a:buNone/>
            </a:pPr>
            <a:r>
              <a:rPr lang="ar-SA" sz="1200" b="1" i="0" u="none" strike="noStrike" dirty="0">
                <a:solidFill>
                  <a:srgbClr val="000000"/>
                </a:solidFill>
                <a:effectLst/>
                <a:latin typeface="Arial" panose="020B0604020202020204" pitchFamily="34" charset="0"/>
              </a:rPr>
              <a:t>سؤال للنقاش:</a:t>
            </a:r>
            <a:r>
              <a:rPr lang="ar-SA" sz="1200" b="0" i="0" u="none" strike="noStrike" dirty="0">
                <a:solidFill>
                  <a:srgbClr val="000000"/>
                </a:solidFill>
                <a:effectLst/>
                <a:latin typeface="Arial" panose="020B0604020202020204" pitchFamily="34" charset="0"/>
              </a:rPr>
              <a:t> بناءً على فلسفة فكتور فرانكل، كيف استطاع غازي في موقف "الهاتف الأحمر" أن يمد "المساحة" بين شتيمة المواطن وبين رده الهادئ؟ وكيف تتدرب أنت على عدم أخذ الانتقادات المهنية بشكل شخصي (</a:t>
            </a:r>
            <a:r>
              <a:rPr lang="en-US" sz="1200" b="0" i="0" u="none" strike="noStrike" dirty="0">
                <a:solidFill>
                  <a:srgbClr val="000000"/>
                </a:solidFill>
                <a:effectLst/>
                <a:latin typeface="Arial" panose="020B0604020202020204" pitchFamily="34" charset="0"/>
              </a:rPr>
              <a:t>Personalizing)؟</a:t>
            </a:r>
            <a:endParaRPr lang="en-US" b="0" dirty="0">
              <a:effectLst/>
            </a:endParaRPr>
          </a:p>
          <a:p>
            <a:pPr algn="r" rtl="1">
              <a:buNone/>
            </a:pPr>
            <a:r>
              <a:rPr lang="ar-SA" sz="1200" b="1" i="0" u="none" strike="noStrike" dirty="0">
                <a:solidFill>
                  <a:srgbClr val="000000"/>
                </a:solidFill>
                <a:effectLst/>
                <a:latin typeface="Arial" panose="020B0604020202020204" pitchFamily="34" charset="0"/>
              </a:rPr>
              <a:t>سؤال للنقاش:</a:t>
            </a:r>
            <a:r>
              <a:rPr lang="ar-SA" sz="1200" b="0" i="0" u="none" strike="noStrike" dirty="0">
                <a:solidFill>
                  <a:srgbClr val="000000"/>
                </a:solidFill>
                <a:effectLst/>
                <a:latin typeface="Arial" panose="020B0604020202020204" pitchFamily="34" charset="0"/>
              </a:rPr>
              <a:t> تطبيقاً لمقولة مارشال غولدسميث "ما وصل بك إلى هنا لن يوصلك إلى هناك"؛ ما هو السلوك الذي كان سر نجاحك في منصبك السابق، ولكنك تشعر الآن أنه بدأ يصبح عائقاً أمام تطور فريقك الجديد؟</a:t>
            </a:r>
            <a:endParaRPr lang="ar-SA" b="0" dirty="0">
              <a:effectLst/>
            </a:endParaRPr>
          </a:p>
          <a:p>
            <a:pPr algn="r" rtl="1">
              <a:spcBef>
                <a:spcPts val="1200"/>
              </a:spcBef>
              <a:spcAft>
                <a:spcPts val="1200"/>
              </a:spcAft>
              <a:buNone/>
            </a:pPr>
            <a:r>
              <a:rPr lang="ar-SA" sz="1200" b="1" i="0" u="none" strike="noStrike" dirty="0">
                <a:solidFill>
                  <a:srgbClr val="000000"/>
                </a:solidFill>
                <a:effectLst/>
                <a:latin typeface="Arial" panose="020B0604020202020204" pitchFamily="34" charset="0"/>
              </a:rPr>
              <a:t>سؤال للنقاش:</a:t>
            </a:r>
            <a:r>
              <a:rPr lang="ar-SA" sz="1200" b="0" i="0" u="none" strike="noStrike" dirty="0">
                <a:solidFill>
                  <a:srgbClr val="000000"/>
                </a:solidFill>
                <a:effectLst/>
                <a:latin typeface="Arial" panose="020B0604020202020204" pitchFamily="34" charset="0"/>
              </a:rPr>
              <a:t> في قرار تعيين الدكتور السويلم، غازي كسر قاعدة "الأقدمية". هل تملك الشجاعة لتمكين "موهبة شابة" في فريقك تتفوق عليك تقنياً؟ وما الذي يمنع القادة عادةً من القيام بهذه الخطوة (الخوف أم النظام)؟</a:t>
            </a:r>
            <a:endParaRPr lang="ar-SA" b="0" dirty="0">
              <a:effectLst/>
            </a:endParaRPr>
          </a:p>
          <a:p>
            <a:pPr algn="r" rtl="1">
              <a:spcBef>
                <a:spcPts val="1200"/>
              </a:spcBef>
              <a:spcAft>
                <a:spcPts val="1200"/>
              </a:spcAft>
              <a:buNone/>
            </a:pPr>
            <a:r>
              <a:rPr lang="ar-SA" sz="1200" b="1" i="0" u="none" strike="noStrike" dirty="0">
                <a:solidFill>
                  <a:srgbClr val="000000"/>
                </a:solidFill>
                <a:effectLst/>
                <a:latin typeface="Arial" panose="020B0604020202020204" pitchFamily="34" charset="0"/>
              </a:rPr>
              <a:t>سؤال للنقاش:</a:t>
            </a:r>
            <a:r>
              <a:rPr lang="ar-SA" sz="1200" b="0" i="0" u="none" strike="noStrike" dirty="0">
                <a:solidFill>
                  <a:srgbClr val="000000"/>
                </a:solidFill>
                <a:effectLst/>
                <a:latin typeface="Arial" panose="020B0604020202020204" pitchFamily="34" charset="0"/>
              </a:rPr>
              <a:t> بناءً على بحث فكتور فرانكل عن "المعنى"؛ ما هو المعنى الذي يعطي لعملك اليومي قيمة تتجاوز "الراتب والمسمى الوظيفي"؟ وكيف تنقل هذا المعنى لموظف يشعر بالإحباط والروتين؟</a:t>
            </a:r>
            <a:endParaRPr lang="ar-SA" b="0" dirty="0">
              <a:effectLst/>
            </a:endParaRPr>
          </a:p>
          <a:p>
            <a:pPr>
              <a:buNone/>
            </a:pPr>
            <a:br>
              <a:rPr lang="ar-SA" dirty="0"/>
            </a:br>
            <a:endParaRPr lang="en-US" dirty="0"/>
          </a:p>
          <a:p>
            <a:endParaRPr lang="ar-SA" sz="1200" b="0" i="0" kern="1200" dirty="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52176838-AD00-8F6B-316B-BD636E5301EF}"/>
              </a:ext>
            </a:extLst>
          </p:cNvPr>
          <p:cNvSpPr>
            <a:spLocks noGrp="1"/>
          </p:cNvSpPr>
          <p:nvPr>
            <p:ph type="sldNum" sz="quarter" idx="5"/>
          </p:nvPr>
        </p:nvSpPr>
        <p:spPr/>
        <p:txBody>
          <a:bodyPr/>
          <a:lstStyle/>
          <a:p>
            <a:fld id="{55101EC8-5245-46F8-A305-404F5645A0CF}" type="slidenum">
              <a:rPr lang="en-US" smtClean="0"/>
              <a:t>2</a:t>
            </a:fld>
            <a:endParaRPr lang="en-US"/>
          </a:p>
        </p:txBody>
      </p:sp>
    </p:spTree>
    <p:extLst>
      <p:ext uri="{BB962C8B-B14F-4D97-AF65-F5344CB8AC3E}">
        <p14:creationId xmlns:p14="http://schemas.microsoft.com/office/powerpoint/2010/main" val="89906285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995312"/>
            <a:ext cx="5829300" cy="4244622"/>
          </a:xfrm>
        </p:spPr>
        <p:txBody>
          <a:bodyPr anchor="b"/>
          <a:lstStyle>
            <a:lvl1pPr algn="ctr">
              <a:defRPr sz="4500"/>
            </a:lvl1pPr>
          </a:lstStyle>
          <a:p>
            <a:r>
              <a:rPr lang="en-US"/>
              <a:t>Click to edit Master title style</a:t>
            </a:r>
            <a:endParaRPr lang="en-US" dirty="0"/>
          </a:p>
        </p:txBody>
      </p:sp>
      <p:sp>
        <p:nvSpPr>
          <p:cNvPr id="3" name="Subtitle 2"/>
          <p:cNvSpPr>
            <a:spLocks noGrp="1"/>
          </p:cNvSpPr>
          <p:nvPr>
            <p:ph type="subTitle" idx="1"/>
          </p:nvPr>
        </p:nvSpPr>
        <p:spPr>
          <a:xfrm>
            <a:off x="857250" y="6403623"/>
            <a:ext cx="5143500" cy="2943577"/>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A143D2F-52CC-47F7-89DB-1427B128C778}" type="datetimeFigureOut">
              <a:rPr lang="en-US" smtClean="0"/>
              <a:t>3/22/2026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8AD6EB8-BD91-48F1-9E3C-794D29213CCF}" type="slidenum">
              <a:rPr lang="en-US" smtClean="0"/>
              <a:t>‹#›</a:t>
            </a:fld>
            <a:endParaRPr lang="en-US"/>
          </a:p>
        </p:txBody>
      </p:sp>
    </p:spTree>
    <p:extLst>
      <p:ext uri="{BB962C8B-B14F-4D97-AF65-F5344CB8AC3E}">
        <p14:creationId xmlns:p14="http://schemas.microsoft.com/office/powerpoint/2010/main" val="41688791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A143D2F-52CC-47F7-89DB-1427B128C778}" type="datetimeFigureOut">
              <a:rPr lang="en-US" smtClean="0"/>
              <a:t>3/22/2026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8AD6EB8-BD91-48F1-9E3C-794D29213CCF}" type="slidenum">
              <a:rPr lang="en-US" smtClean="0"/>
              <a:t>‹#›</a:t>
            </a:fld>
            <a:endParaRPr lang="en-US"/>
          </a:p>
        </p:txBody>
      </p:sp>
    </p:spTree>
    <p:extLst>
      <p:ext uri="{BB962C8B-B14F-4D97-AF65-F5344CB8AC3E}">
        <p14:creationId xmlns:p14="http://schemas.microsoft.com/office/powerpoint/2010/main" val="10265727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67916" y="3039537"/>
            <a:ext cx="5915025" cy="5071532"/>
          </a:xfrm>
        </p:spPr>
        <p:txBody>
          <a:bodyPr anchor="b"/>
          <a:lstStyle>
            <a:lvl1pPr>
              <a:defRPr sz="4500"/>
            </a:lvl1pPr>
          </a:lstStyle>
          <a:p>
            <a:r>
              <a:rPr lang="en-US"/>
              <a:t>Click to edit Master title style</a:t>
            </a:r>
            <a:endParaRPr lang="en-US" dirty="0"/>
          </a:p>
        </p:txBody>
      </p:sp>
      <p:sp>
        <p:nvSpPr>
          <p:cNvPr id="3" name="Text Placeholder 2"/>
          <p:cNvSpPr>
            <a:spLocks noGrp="1"/>
          </p:cNvSpPr>
          <p:nvPr>
            <p:ph type="body" idx="1"/>
          </p:nvPr>
        </p:nvSpPr>
        <p:spPr>
          <a:xfrm>
            <a:off x="467916" y="8159048"/>
            <a:ext cx="5915025" cy="2666999"/>
          </a:xfrm>
        </p:spPr>
        <p:txBody>
          <a:bodyPr/>
          <a:lstStyle>
            <a:lvl1pPr marL="0" indent="0">
              <a:buNone/>
              <a:defRPr sz="1800">
                <a:solidFill>
                  <a:schemeClr val="tx1">
                    <a:tint val="82000"/>
                  </a:schemeClr>
                </a:solidFill>
              </a:defRPr>
            </a:lvl1pPr>
            <a:lvl2pPr marL="342900" indent="0">
              <a:buNone/>
              <a:defRPr sz="1500">
                <a:solidFill>
                  <a:schemeClr val="tx1">
                    <a:tint val="82000"/>
                  </a:schemeClr>
                </a:solidFill>
              </a:defRPr>
            </a:lvl2pPr>
            <a:lvl3pPr marL="685800" indent="0">
              <a:buNone/>
              <a:defRPr sz="1350">
                <a:solidFill>
                  <a:schemeClr val="tx1">
                    <a:tint val="82000"/>
                  </a:schemeClr>
                </a:solidFill>
              </a:defRPr>
            </a:lvl3pPr>
            <a:lvl4pPr marL="1028700" indent="0">
              <a:buNone/>
              <a:defRPr sz="1200">
                <a:solidFill>
                  <a:schemeClr val="tx1">
                    <a:tint val="82000"/>
                  </a:schemeClr>
                </a:solidFill>
              </a:defRPr>
            </a:lvl4pPr>
            <a:lvl5pPr marL="1371600" indent="0">
              <a:buNone/>
              <a:defRPr sz="1200">
                <a:solidFill>
                  <a:schemeClr val="tx1">
                    <a:tint val="82000"/>
                  </a:schemeClr>
                </a:solidFill>
              </a:defRPr>
            </a:lvl5pPr>
            <a:lvl6pPr marL="1714500" indent="0">
              <a:buNone/>
              <a:defRPr sz="1200">
                <a:solidFill>
                  <a:schemeClr val="tx1">
                    <a:tint val="82000"/>
                  </a:schemeClr>
                </a:solidFill>
              </a:defRPr>
            </a:lvl6pPr>
            <a:lvl7pPr marL="2057400" indent="0">
              <a:buNone/>
              <a:defRPr sz="1200">
                <a:solidFill>
                  <a:schemeClr val="tx1">
                    <a:tint val="82000"/>
                  </a:schemeClr>
                </a:solidFill>
              </a:defRPr>
            </a:lvl7pPr>
            <a:lvl8pPr marL="2400300" indent="0">
              <a:buNone/>
              <a:defRPr sz="1200">
                <a:solidFill>
                  <a:schemeClr val="tx1">
                    <a:tint val="82000"/>
                  </a:schemeClr>
                </a:solidFill>
              </a:defRPr>
            </a:lvl8pPr>
            <a:lvl9pPr marL="2743200" indent="0">
              <a:buNone/>
              <a:defRPr sz="120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A143D2F-52CC-47F7-89DB-1427B128C778}" type="datetimeFigureOut">
              <a:rPr lang="en-US" smtClean="0"/>
              <a:t>3/22/2026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8AD6EB8-BD91-48F1-9E3C-794D29213CCF}" type="slidenum">
              <a:rPr lang="en-US" smtClean="0"/>
              <a:t>‹#›</a:t>
            </a:fld>
            <a:endParaRPr lang="en-US"/>
          </a:p>
        </p:txBody>
      </p:sp>
    </p:spTree>
    <p:extLst>
      <p:ext uri="{BB962C8B-B14F-4D97-AF65-F5344CB8AC3E}">
        <p14:creationId xmlns:p14="http://schemas.microsoft.com/office/powerpoint/2010/main" val="16911022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471488" y="3245556"/>
            <a:ext cx="2914650" cy="77357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471863" y="3245556"/>
            <a:ext cx="2914650" cy="77357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A143D2F-52CC-47F7-89DB-1427B128C778}" type="datetimeFigureOut">
              <a:rPr lang="en-US" smtClean="0"/>
              <a:t>3/22/2026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8AD6EB8-BD91-48F1-9E3C-794D29213CCF}" type="slidenum">
              <a:rPr lang="en-US" smtClean="0"/>
              <a:t>‹#›</a:t>
            </a:fld>
            <a:endParaRPr lang="en-US"/>
          </a:p>
        </p:txBody>
      </p:sp>
    </p:spTree>
    <p:extLst>
      <p:ext uri="{BB962C8B-B14F-4D97-AF65-F5344CB8AC3E}">
        <p14:creationId xmlns:p14="http://schemas.microsoft.com/office/powerpoint/2010/main" val="1303455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649114"/>
            <a:ext cx="5915025" cy="2356556"/>
          </a:xfrm>
        </p:spPr>
        <p:txBody>
          <a:bodyPr/>
          <a:lstStyle/>
          <a:p>
            <a:r>
              <a:rPr lang="en-US"/>
              <a:t>Click to edit Master title style</a:t>
            </a:r>
            <a:endParaRPr lang="en-US" dirty="0"/>
          </a:p>
        </p:txBody>
      </p:sp>
      <p:sp>
        <p:nvSpPr>
          <p:cNvPr id="3" name="Text Placeholder 2"/>
          <p:cNvSpPr>
            <a:spLocks noGrp="1"/>
          </p:cNvSpPr>
          <p:nvPr>
            <p:ph type="body" idx="1"/>
          </p:nvPr>
        </p:nvSpPr>
        <p:spPr>
          <a:xfrm>
            <a:off x="472381" y="2988734"/>
            <a:ext cx="2901255" cy="146473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72381" y="4453467"/>
            <a:ext cx="2901255" cy="655037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471863" y="2988734"/>
            <a:ext cx="2915543" cy="146473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3471863" y="4453467"/>
            <a:ext cx="2915543" cy="655037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A143D2F-52CC-47F7-89DB-1427B128C778}" type="datetimeFigureOut">
              <a:rPr lang="en-US" smtClean="0"/>
              <a:t>3/22/2026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8AD6EB8-BD91-48F1-9E3C-794D29213CCF}" type="slidenum">
              <a:rPr lang="en-US" smtClean="0"/>
              <a:t>‹#›</a:t>
            </a:fld>
            <a:endParaRPr lang="en-US"/>
          </a:p>
        </p:txBody>
      </p:sp>
    </p:spTree>
    <p:extLst>
      <p:ext uri="{BB962C8B-B14F-4D97-AF65-F5344CB8AC3E}">
        <p14:creationId xmlns:p14="http://schemas.microsoft.com/office/powerpoint/2010/main" val="9158578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A143D2F-52CC-47F7-89DB-1427B128C778}" type="datetimeFigureOut">
              <a:rPr lang="en-US" smtClean="0"/>
              <a:t>3/22/2026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8AD6EB8-BD91-48F1-9E3C-794D29213CCF}" type="slidenum">
              <a:rPr lang="en-US" smtClean="0"/>
              <a:t>‹#›</a:t>
            </a:fld>
            <a:endParaRPr lang="en-US"/>
          </a:p>
        </p:txBody>
      </p:sp>
    </p:spTree>
    <p:extLst>
      <p:ext uri="{BB962C8B-B14F-4D97-AF65-F5344CB8AC3E}">
        <p14:creationId xmlns:p14="http://schemas.microsoft.com/office/powerpoint/2010/main" val="5404188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A143D2F-52CC-47F7-89DB-1427B128C778}" type="datetimeFigureOut">
              <a:rPr lang="en-US" smtClean="0"/>
              <a:t>3/22/2026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8AD6EB8-BD91-48F1-9E3C-794D29213CCF}" type="slidenum">
              <a:rPr lang="en-US" smtClean="0"/>
              <a:t>‹#›</a:t>
            </a:fld>
            <a:endParaRPr lang="en-US"/>
          </a:p>
        </p:txBody>
      </p:sp>
    </p:spTree>
    <p:extLst>
      <p:ext uri="{BB962C8B-B14F-4D97-AF65-F5344CB8AC3E}">
        <p14:creationId xmlns:p14="http://schemas.microsoft.com/office/powerpoint/2010/main" val="31497276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812800"/>
            <a:ext cx="2211884" cy="284480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2915543" y="1755425"/>
            <a:ext cx="3471863" cy="8664222"/>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72381" y="3657600"/>
            <a:ext cx="2211884" cy="6776156"/>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7A143D2F-52CC-47F7-89DB-1427B128C778}" type="datetimeFigureOut">
              <a:rPr lang="en-US" smtClean="0"/>
              <a:t>3/22/2026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8AD6EB8-BD91-48F1-9E3C-794D29213CCF}" type="slidenum">
              <a:rPr lang="en-US" smtClean="0"/>
              <a:t>‹#›</a:t>
            </a:fld>
            <a:endParaRPr lang="en-US"/>
          </a:p>
        </p:txBody>
      </p:sp>
    </p:spTree>
    <p:extLst>
      <p:ext uri="{BB962C8B-B14F-4D97-AF65-F5344CB8AC3E}">
        <p14:creationId xmlns:p14="http://schemas.microsoft.com/office/powerpoint/2010/main" val="13844381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812800"/>
            <a:ext cx="2211884" cy="284480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2915543" y="1755425"/>
            <a:ext cx="3471863" cy="8664222"/>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472381" y="3657600"/>
            <a:ext cx="2211884" cy="6776156"/>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7A143D2F-52CC-47F7-89DB-1427B128C778}" type="datetimeFigureOut">
              <a:rPr lang="en-US" smtClean="0"/>
              <a:t>3/22/2026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8AD6EB8-BD91-48F1-9E3C-794D29213CCF}" type="slidenum">
              <a:rPr lang="en-US" smtClean="0"/>
              <a:t>‹#›</a:t>
            </a:fld>
            <a:endParaRPr lang="en-US"/>
          </a:p>
        </p:txBody>
      </p:sp>
    </p:spTree>
    <p:extLst>
      <p:ext uri="{BB962C8B-B14F-4D97-AF65-F5344CB8AC3E}">
        <p14:creationId xmlns:p14="http://schemas.microsoft.com/office/powerpoint/2010/main" val="6776984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A143D2F-52CC-47F7-89DB-1427B128C778}" type="datetimeFigureOut">
              <a:rPr lang="en-US" smtClean="0"/>
              <a:t>3/22/2026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8AD6EB8-BD91-48F1-9E3C-794D29213CCF}" type="slidenum">
              <a:rPr lang="en-US" smtClean="0"/>
              <a:t>‹#›</a:t>
            </a:fld>
            <a:endParaRPr lang="en-US"/>
          </a:p>
        </p:txBody>
      </p:sp>
    </p:spTree>
    <p:extLst>
      <p:ext uri="{BB962C8B-B14F-4D97-AF65-F5344CB8AC3E}">
        <p14:creationId xmlns:p14="http://schemas.microsoft.com/office/powerpoint/2010/main" val="2211168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649111"/>
            <a:ext cx="1478756" cy="10332156"/>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71488" y="649111"/>
            <a:ext cx="4350544" cy="10332156"/>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A143D2F-52CC-47F7-89DB-1427B128C778}" type="datetimeFigureOut">
              <a:rPr lang="en-US" smtClean="0"/>
              <a:t>3/22/2026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8AD6EB8-BD91-48F1-9E3C-794D29213CCF}" type="slidenum">
              <a:rPr lang="en-US" smtClean="0"/>
              <a:t>‹#›</a:t>
            </a:fld>
            <a:endParaRPr lang="en-US"/>
          </a:p>
        </p:txBody>
      </p:sp>
    </p:spTree>
    <p:extLst>
      <p:ext uri="{BB962C8B-B14F-4D97-AF65-F5344CB8AC3E}">
        <p14:creationId xmlns:p14="http://schemas.microsoft.com/office/powerpoint/2010/main" val="31868575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649114"/>
            <a:ext cx="5915025" cy="2356556"/>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71488" y="3245556"/>
            <a:ext cx="5915025" cy="773571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71488" y="11300181"/>
            <a:ext cx="1543050" cy="649111"/>
          </a:xfrm>
          <a:prstGeom prst="rect">
            <a:avLst/>
          </a:prstGeom>
        </p:spPr>
        <p:txBody>
          <a:bodyPr vert="horz" lIns="91440" tIns="45720" rIns="91440" bIns="45720" rtlCol="0" anchor="ctr"/>
          <a:lstStyle>
            <a:lvl1pPr algn="l">
              <a:defRPr sz="900">
                <a:solidFill>
                  <a:schemeClr val="tx1">
                    <a:tint val="82000"/>
                  </a:schemeClr>
                </a:solidFill>
              </a:defRPr>
            </a:lvl1pPr>
          </a:lstStyle>
          <a:p>
            <a:fld id="{7A143D2F-52CC-47F7-89DB-1427B128C778}" type="datetimeFigureOut">
              <a:rPr lang="en-US" smtClean="0"/>
              <a:t>3/22/2026</a:t>
            </a:fld>
            <a:endParaRPr lang="en-US"/>
          </a:p>
        </p:txBody>
      </p:sp>
      <p:sp>
        <p:nvSpPr>
          <p:cNvPr id="5" name="Footer Placeholder 4"/>
          <p:cNvSpPr>
            <a:spLocks noGrp="1"/>
          </p:cNvSpPr>
          <p:nvPr>
            <p:ph type="ftr" sz="quarter" idx="3"/>
          </p:nvPr>
        </p:nvSpPr>
        <p:spPr>
          <a:xfrm>
            <a:off x="2271713" y="11300181"/>
            <a:ext cx="2314575" cy="649111"/>
          </a:xfrm>
          <a:prstGeom prst="rect">
            <a:avLst/>
          </a:prstGeom>
        </p:spPr>
        <p:txBody>
          <a:bodyPr vert="horz" lIns="91440" tIns="45720" rIns="91440" bIns="45720" rtlCol="0" anchor="ctr"/>
          <a:lstStyle>
            <a:lvl1pPr algn="ctr">
              <a:defRPr sz="900">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4843463" y="11300181"/>
            <a:ext cx="1543050" cy="649111"/>
          </a:xfrm>
          <a:prstGeom prst="rect">
            <a:avLst/>
          </a:prstGeom>
        </p:spPr>
        <p:txBody>
          <a:bodyPr vert="horz" lIns="91440" tIns="45720" rIns="91440" bIns="45720" rtlCol="0" anchor="ctr"/>
          <a:lstStyle>
            <a:lvl1pPr algn="r">
              <a:defRPr sz="900">
                <a:solidFill>
                  <a:schemeClr val="tx1">
                    <a:tint val="82000"/>
                  </a:schemeClr>
                </a:solidFill>
              </a:defRPr>
            </a:lvl1pPr>
          </a:lstStyle>
          <a:p>
            <a:fld id="{68AD6EB8-BD91-48F1-9E3C-794D29213CCF}" type="slidenum">
              <a:rPr lang="en-US" smtClean="0"/>
              <a:t>‹#›</a:t>
            </a:fld>
            <a:endParaRPr lang="en-US"/>
          </a:p>
        </p:txBody>
      </p:sp>
    </p:spTree>
    <p:extLst>
      <p:ext uri="{BB962C8B-B14F-4D97-AF65-F5344CB8AC3E}">
        <p14:creationId xmlns:p14="http://schemas.microsoft.com/office/powerpoint/2010/main" val="297268642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D1B8C43D-045F-AD9F-CFBD-4A64A93E16CC}"/>
              </a:ext>
            </a:extLst>
          </p:cNvPr>
          <p:cNvSpPr/>
          <p:nvPr/>
        </p:nvSpPr>
        <p:spPr>
          <a:xfrm>
            <a:off x="0" y="-2332"/>
            <a:ext cx="6858000" cy="12194332"/>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8" name="Picture 4" descr="ivlmlogin - TAQAT">
            <a:extLst>
              <a:ext uri="{FF2B5EF4-FFF2-40B4-BE49-F238E27FC236}">
                <a16:creationId xmlns:a16="http://schemas.microsoft.com/office/drawing/2014/main" id="{DA5654EA-2BE4-48BB-56C5-CF0F14CBC86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45256" y="-2332"/>
            <a:ext cx="2112744" cy="962472"/>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a:extLst>
              <a:ext uri="{FF2B5EF4-FFF2-40B4-BE49-F238E27FC236}">
                <a16:creationId xmlns:a16="http://schemas.microsoft.com/office/drawing/2014/main" id="{58E5411B-B059-D4A9-5061-88F1F1E0FBB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6390" y="9883676"/>
            <a:ext cx="6806801" cy="2308324"/>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054402C9-0833-A97E-17E7-A7A76E82BA14}"/>
              </a:ext>
            </a:extLst>
          </p:cNvPr>
          <p:cNvSpPr txBox="1"/>
          <p:nvPr/>
        </p:nvSpPr>
        <p:spPr>
          <a:xfrm>
            <a:off x="1115094" y="4894505"/>
            <a:ext cx="4627812" cy="1200329"/>
          </a:xfrm>
          <a:prstGeom prst="rect">
            <a:avLst/>
          </a:prstGeom>
          <a:noFill/>
        </p:spPr>
        <p:txBody>
          <a:bodyPr wrap="square" rtlCol="0">
            <a:spAutoFit/>
          </a:bodyPr>
          <a:lstStyle/>
          <a:p>
            <a:pPr marL="0" marR="0" lvl="0" indent="0" algn="ctr" defTabSz="773128" rtl="1" eaLnBrk="1" fontAlgn="auto" latinLnBrk="0" hangingPunct="1">
              <a:lnSpc>
                <a:spcPct val="100000"/>
              </a:lnSpc>
              <a:spcBef>
                <a:spcPts val="0"/>
              </a:spcBef>
              <a:spcAft>
                <a:spcPts val="0"/>
              </a:spcAft>
              <a:buClrTx/>
              <a:buSzTx/>
              <a:buFontTx/>
              <a:buNone/>
              <a:tabLst/>
              <a:defRPr/>
            </a:pPr>
            <a:r>
              <a:rPr kumimoji="0" lang="ar-SA" sz="7200" b="0" i="0" u="none" strike="noStrike" kern="1200" cap="none" spc="0" normalizeH="0" baseline="0" noProof="0" dirty="0">
                <a:ln>
                  <a:noFill/>
                </a:ln>
                <a:solidFill>
                  <a:schemeClr val="bg1"/>
                </a:solidFill>
                <a:effectLst/>
                <a:uLnTx/>
                <a:uFillTx/>
                <a:latin typeface="SST Arabic" panose="020B0504030504020204" pitchFamily="34" charset="-78"/>
                <a:ea typeface="HRDF medium Medium" panose="02000600020000020004" pitchFamily="2" charset="-78"/>
                <a:cs typeface="SST Arabic" panose="020B0504030504020204" pitchFamily="34" charset="-78"/>
              </a:rPr>
              <a:t>البشت المتنكر</a:t>
            </a:r>
          </a:p>
        </p:txBody>
      </p:sp>
      <p:sp>
        <p:nvSpPr>
          <p:cNvPr id="6" name="TextBox 5">
            <a:extLst>
              <a:ext uri="{FF2B5EF4-FFF2-40B4-BE49-F238E27FC236}">
                <a16:creationId xmlns:a16="http://schemas.microsoft.com/office/drawing/2014/main" id="{D4B1599A-F0BA-EDDE-5789-D0E9012C1C80}"/>
              </a:ext>
            </a:extLst>
          </p:cNvPr>
          <p:cNvSpPr txBox="1"/>
          <p:nvPr/>
        </p:nvSpPr>
        <p:spPr>
          <a:xfrm>
            <a:off x="1115094" y="7051987"/>
            <a:ext cx="4627812" cy="584775"/>
          </a:xfrm>
          <a:prstGeom prst="rect">
            <a:avLst/>
          </a:prstGeom>
          <a:noFill/>
        </p:spPr>
        <p:txBody>
          <a:bodyPr wrap="square" rtlCol="0">
            <a:spAutoFit/>
          </a:bodyPr>
          <a:lstStyle/>
          <a:p>
            <a:pPr marL="0" marR="0" lvl="0" indent="0" algn="ctr" defTabSz="773128" eaLnBrk="1" fontAlgn="auto" latinLnBrk="0" hangingPunct="1">
              <a:lnSpc>
                <a:spcPct val="100000"/>
              </a:lnSpc>
              <a:spcBef>
                <a:spcPts val="0"/>
              </a:spcBef>
              <a:spcAft>
                <a:spcPts val="0"/>
              </a:spcAft>
              <a:buClrTx/>
              <a:buSzTx/>
              <a:buFontTx/>
              <a:buNone/>
              <a:tabLst/>
              <a:defRPr/>
            </a:pPr>
            <a:r>
              <a:rPr kumimoji="0" lang="ar-SA" sz="3200" b="0" i="0" u="none" strike="noStrike" kern="1200" cap="none" spc="0" normalizeH="0" baseline="0" noProof="0" dirty="0">
                <a:ln>
                  <a:noFill/>
                </a:ln>
                <a:solidFill>
                  <a:schemeClr val="bg1"/>
                </a:solidFill>
                <a:effectLst/>
                <a:uLnTx/>
                <a:uFillTx/>
                <a:latin typeface="SST Arabic" panose="020B0504030504020204" pitchFamily="34" charset="-78"/>
                <a:ea typeface="HRDF medium Medium" panose="02000600020000020004" pitchFamily="2" charset="-78"/>
                <a:cs typeface="SST Arabic" panose="020B0504030504020204" pitchFamily="34" charset="-78"/>
              </a:rPr>
              <a:t>دراسة حالة</a:t>
            </a:r>
          </a:p>
        </p:txBody>
      </p:sp>
    </p:spTree>
    <p:extLst>
      <p:ext uri="{BB962C8B-B14F-4D97-AF65-F5344CB8AC3E}">
        <p14:creationId xmlns:p14="http://schemas.microsoft.com/office/powerpoint/2010/main" val="6859044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6BC7AB-6FD5-7857-A9B4-17549C0933F2}"/>
            </a:ext>
          </a:extLst>
        </p:cNvPr>
        <p:cNvGrpSpPr/>
        <p:nvPr/>
      </p:nvGrpSpPr>
      <p:grpSpPr>
        <a:xfrm>
          <a:off x="0" y="0"/>
          <a:ext cx="0" cy="0"/>
          <a:chOff x="0" y="0"/>
          <a:chExt cx="0" cy="0"/>
        </a:xfrm>
      </p:grpSpPr>
      <p:pic>
        <p:nvPicPr>
          <p:cNvPr id="2050" name="Picture 2">
            <a:extLst>
              <a:ext uri="{FF2B5EF4-FFF2-40B4-BE49-F238E27FC236}">
                <a16:creationId xmlns:a16="http://schemas.microsoft.com/office/drawing/2014/main" id="{49E4414A-9050-0EFE-4544-5BD0764D8E12}"/>
              </a:ext>
            </a:extLst>
          </p:cNvPr>
          <p:cNvPicPr>
            <a:picLocks noChangeAspect="1" noChangeArrowheads="1"/>
          </p:cNvPicPr>
          <p:nvPr/>
        </p:nvPicPr>
        <p:blipFill>
          <a:blip r:embed="rId3">
            <a:alphaModFix amt="20000"/>
            <a:extLst>
              <a:ext uri="{28A0092B-C50C-407E-A947-70E740481C1C}">
                <a14:useLocalDpi xmlns:a14="http://schemas.microsoft.com/office/drawing/2010/main" val="0"/>
              </a:ext>
            </a:extLst>
          </a:blip>
          <a:srcRect/>
          <a:stretch>
            <a:fillRect/>
          </a:stretch>
        </p:blipFill>
        <p:spPr bwMode="auto">
          <a:xfrm>
            <a:off x="0" y="11327160"/>
            <a:ext cx="2550246" cy="864840"/>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2" descr="صندوق تنمية الموارد البشرية - ويكيبيديا">
            <a:extLst>
              <a:ext uri="{FF2B5EF4-FFF2-40B4-BE49-F238E27FC236}">
                <a16:creationId xmlns:a16="http://schemas.microsoft.com/office/drawing/2014/main" id="{0B81070F-FC75-EB5D-E805-CE1DCC3CEA3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63670" y="-2332"/>
            <a:ext cx="1694329" cy="962472"/>
          </a:xfrm>
          <a:prstGeom prst="rect">
            <a:avLst/>
          </a:prstGeom>
          <a:noFill/>
          <a:extLst>
            <a:ext uri="{909E8E84-426E-40DD-AFC4-6F175D3DCCD1}">
              <a14:hiddenFill xmlns:a14="http://schemas.microsoft.com/office/drawing/2010/main">
                <a:solidFill>
                  <a:srgbClr val="FFFFFF"/>
                </a:solidFill>
              </a14:hiddenFill>
            </a:ext>
          </a:extLst>
        </p:spPr>
      </p:pic>
      <p:sp>
        <p:nvSpPr>
          <p:cNvPr id="13" name="TextBox 12">
            <a:extLst>
              <a:ext uri="{FF2B5EF4-FFF2-40B4-BE49-F238E27FC236}">
                <a16:creationId xmlns:a16="http://schemas.microsoft.com/office/drawing/2014/main" id="{75358713-E8D8-488C-C88F-2A1DE62C3794}"/>
              </a:ext>
            </a:extLst>
          </p:cNvPr>
          <p:cNvSpPr txBox="1"/>
          <p:nvPr/>
        </p:nvSpPr>
        <p:spPr>
          <a:xfrm>
            <a:off x="481519" y="3494693"/>
            <a:ext cx="5894961" cy="6063198"/>
          </a:xfrm>
          <a:prstGeom prst="rect">
            <a:avLst/>
          </a:prstGeom>
          <a:noFill/>
        </p:spPr>
        <p:txBody>
          <a:bodyPr wrap="square">
            <a:spAutoFit/>
          </a:bodyPr>
          <a:lstStyle/>
          <a:p>
            <a:pPr algn="r" rtl="1">
              <a:spcBef>
                <a:spcPts val="1200"/>
              </a:spcBef>
              <a:spcAft>
                <a:spcPts val="1200"/>
              </a:spcAft>
              <a:buNone/>
            </a:pPr>
            <a:r>
              <a:rPr lang="ar-SA" sz="1200" b="0" i="0" u="none" strike="noStrike" dirty="0">
                <a:solidFill>
                  <a:srgbClr val="000000"/>
                </a:solidFill>
                <a:effectLst/>
                <a:latin typeface="Arial" panose="020B0604020202020204" pitchFamily="34" charset="0"/>
              </a:rPr>
              <a:t>في صيف عام 1982، وبينما كان الغبار يلف شوارع الرياض، كان </a:t>
            </a:r>
            <a:r>
              <a:rPr lang="ar-SA" sz="1200" b="1" i="0" u="none" strike="noStrike" dirty="0">
                <a:solidFill>
                  <a:srgbClr val="000000"/>
                </a:solidFill>
                <a:effectLst/>
                <a:latin typeface="Arial" panose="020B0604020202020204" pitchFamily="34" charset="0"/>
              </a:rPr>
              <a:t>غازي القصيبي</a:t>
            </a:r>
            <a:r>
              <a:rPr lang="ar-SA" sz="1200" b="0" i="0" u="none" strike="noStrike" dirty="0">
                <a:solidFill>
                  <a:srgbClr val="000000"/>
                </a:solidFill>
                <a:effectLst/>
                <a:latin typeface="Arial" panose="020B0604020202020204" pitchFamily="34" charset="0"/>
              </a:rPr>
              <a:t> يقف خلف نافذة مكتبه في وزارة الصناعة، ينظر إلى قلاع "سابك" التي بناها من العدم. في تلك اللحظة، صدر القرار: </a:t>
            </a:r>
            <a:r>
              <a:rPr lang="ar-SA" sz="1200" b="0" i="1" u="none" strike="noStrike" dirty="0">
                <a:solidFill>
                  <a:srgbClr val="000000"/>
                </a:solidFill>
                <a:effectLst/>
                <a:latin typeface="Arial" panose="020B0604020202020204" pitchFamily="34" charset="0"/>
              </a:rPr>
              <a:t>"يُنقل غازي إلى وزارة الصحة"</a:t>
            </a:r>
            <a:r>
              <a:rPr lang="ar-SA" sz="1200" b="0" i="0" u="none" strike="noStrike" dirty="0">
                <a:solidFill>
                  <a:srgbClr val="000000"/>
                </a:solidFill>
                <a:effectLst/>
                <a:latin typeface="Arial" panose="020B0604020202020204" pitchFamily="34" charset="0"/>
              </a:rPr>
              <a:t>. لم يكن نقلاً، كان قذفاً في بركان.</a:t>
            </a:r>
            <a:endParaRPr lang="ar-SA" sz="1200" b="0" dirty="0">
              <a:effectLst/>
            </a:endParaRPr>
          </a:p>
          <a:p>
            <a:pPr algn="r" rtl="1">
              <a:spcBef>
                <a:spcPts val="1200"/>
              </a:spcBef>
              <a:spcAft>
                <a:spcPts val="1200"/>
              </a:spcAft>
              <a:buNone/>
            </a:pPr>
            <a:r>
              <a:rPr lang="ar-SA" sz="1200" b="0" i="0" u="none" strike="noStrike" dirty="0">
                <a:solidFill>
                  <a:srgbClr val="000000"/>
                </a:solidFill>
                <a:effectLst/>
                <a:latin typeface="Arial" panose="020B0604020202020204" pitchFamily="34" charset="0"/>
              </a:rPr>
              <a:t>دخل غازي مبنى وزارة الصحة القديم، فاستقبلته رائحة الأوراق المصفرة و البيروقراطية العتيقة. كانت "الصحة" تُسمى حينها </a:t>
            </a:r>
            <a:r>
              <a:rPr lang="ar-SA" sz="1200" b="1" i="0" u="none" strike="noStrike" dirty="0">
                <a:solidFill>
                  <a:srgbClr val="000000"/>
                </a:solidFill>
                <a:effectLst/>
                <a:latin typeface="Arial" panose="020B0604020202020204" pitchFamily="34" charset="0"/>
              </a:rPr>
              <a:t>"مقبرة الوزراء"</a:t>
            </a:r>
            <a:r>
              <a:rPr lang="ar-SA" sz="1200" b="0" i="0" u="none" strike="noStrike" dirty="0">
                <a:solidFill>
                  <a:srgbClr val="000000"/>
                </a:solidFill>
                <a:effectLst/>
                <a:latin typeface="Arial" panose="020B0604020202020204" pitchFamily="34" charset="0"/>
              </a:rPr>
              <a:t>. كان الموظفون يتهامسون: </a:t>
            </a:r>
            <a:r>
              <a:rPr lang="ar-SA" sz="1200" b="0" i="1" u="none" strike="noStrike" dirty="0">
                <a:solidFill>
                  <a:srgbClr val="000000"/>
                </a:solidFill>
                <a:effectLst/>
                <a:latin typeface="Arial" panose="020B0604020202020204" pitchFamily="34" charset="0"/>
              </a:rPr>
              <a:t>"جاءنا الشاعر، ماذا سيفعل حبره أمام صديد الجروح؟"</a:t>
            </a:r>
            <a:r>
              <a:rPr lang="ar-SA" sz="1200" b="0" i="0" u="none" strike="noStrike" dirty="0">
                <a:solidFill>
                  <a:srgbClr val="000000"/>
                </a:solidFill>
                <a:effectLst/>
                <a:latin typeface="Arial" panose="020B0604020202020204" pitchFamily="34" charset="0"/>
              </a:rPr>
              <a:t>. لكن غازي كان يملك "بوصلة" لا تخطئ، وقرر أن يبدأ معركته ليس بالأرقام، بل بالأرواح.</a:t>
            </a:r>
            <a:endParaRPr lang="ar-SA" sz="1200" b="0" dirty="0">
              <a:effectLst/>
            </a:endParaRPr>
          </a:p>
          <a:p>
            <a:pPr algn="r" rtl="1">
              <a:spcBef>
                <a:spcPts val="1200"/>
              </a:spcBef>
              <a:spcAft>
                <a:spcPts val="1200"/>
              </a:spcAft>
              <a:buNone/>
            </a:pPr>
            <a:r>
              <a:rPr lang="ar-SA" sz="1200" b="1" i="0" u="none" strike="noStrike" dirty="0">
                <a:solidFill>
                  <a:srgbClr val="000000"/>
                </a:solidFill>
                <a:effectLst/>
                <a:latin typeface="Arial" panose="020B0604020202020204" pitchFamily="34" charset="0"/>
              </a:rPr>
              <a:t>الموقف الأول: الصباح الصامت</a:t>
            </a:r>
            <a:r>
              <a:rPr lang="ar-SA" sz="1200" b="0" i="0" u="none" strike="noStrike" dirty="0">
                <a:solidFill>
                  <a:srgbClr val="000000"/>
                </a:solidFill>
                <a:effectLst/>
                <a:latin typeface="Arial" panose="020B0604020202020204" pitchFamily="34" charset="0"/>
              </a:rPr>
              <a:t> </a:t>
            </a:r>
            <a:br>
              <a:rPr lang="ar-SA" sz="1200" b="0" i="0" u="none" strike="noStrike" dirty="0">
                <a:solidFill>
                  <a:srgbClr val="000000"/>
                </a:solidFill>
                <a:effectLst/>
                <a:latin typeface="Arial" panose="020B0604020202020204" pitchFamily="34" charset="0"/>
              </a:rPr>
            </a:br>
            <a:r>
              <a:rPr lang="ar-SA" sz="1200" b="0" i="0" u="none" strike="noStrike" dirty="0">
                <a:solidFill>
                  <a:srgbClr val="000000"/>
                </a:solidFill>
                <a:effectLst/>
                <a:latin typeface="Arial" panose="020B0604020202020204" pitchFamily="34" charset="0"/>
              </a:rPr>
              <a:t>في أول فجر له كوزير، كان غازي أول الواصلين. الساعة السابعة تماماً. وجد الوزارة خالية كمدينة أشباح. انتظر عند المدرب، ومع توافد الموظفين متأخرين ووجوههم محتقنة بالخجل، كان يبتسم ويقول: </a:t>
            </a:r>
            <a:r>
              <a:rPr lang="ar-SA" sz="1200" b="0" i="1" u="none" strike="noStrike" dirty="0">
                <a:solidFill>
                  <a:srgbClr val="000000"/>
                </a:solidFill>
                <a:effectLst/>
                <a:latin typeface="Arial" panose="020B0604020202020204" pitchFamily="34" charset="0"/>
              </a:rPr>
              <a:t>"تفضل لعملك، نحن في انتظارك"</a:t>
            </a:r>
            <a:r>
              <a:rPr lang="ar-SA" sz="1200" b="0" i="0" u="none" strike="noStrike" dirty="0">
                <a:solidFill>
                  <a:srgbClr val="000000"/>
                </a:solidFill>
                <a:effectLst/>
                <a:latin typeface="Arial" panose="020B0604020202020204" pitchFamily="34" charset="0"/>
              </a:rPr>
              <a:t>. في أسبوع واحد، انضبطت الساعات البيولوجية لآلاف الموظفين؛ لم يكن خوفاً من "خصم راتب"، بل كان "خجلاً" من قدوة تسبقهم للعمل.</a:t>
            </a:r>
            <a:endParaRPr lang="ar-SA" sz="1200" b="0" dirty="0">
              <a:effectLst/>
            </a:endParaRPr>
          </a:p>
          <a:p>
            <a:pPr algn="r" rtl="1">
              <a:spcBef>
                <a:spcPts val="1200"/>
              </a:spcBef>
              <a:spcAft>
                <a:spcPts val="1200"/>
              </a:spcAft>
              <a:buNone/>
            </a:pPr>
            <a:r>
              <a:rPr lang="ar-SA" sz="1200" b="1" i="0" u="none" strike="noStrike" dirty="0">
                <a:solidFill>
                  <a:srgbClr val="000000"/>
                </a:solidFill>
                <a:effectLst/>
                <a:latin typeface="Arial" panose="020B0604020202020204" pitchFamily="34" charset="0"/>
              </a:rPr>
              <a:t>الموقف الثاني: البشت المتنكر</a:t>
            </a:r>
            <a:br>
              <a:rPr lang="ar-SA" sz="1200" b="1" i="0" u="none" strike="noStrike" dirty="0">
                <a:solidFill>
                  <a:srgbClr val="000000"/>
                </a:solidFill>
                <a:effectLst/>
                <a:latin typeface="Arial" panose="020B0604020202020204" pitchFamily="34" charset="0"/>
              </a:rPr>
            </a:br>
            <a:r>
              <a:rPr lang="ar-SA" sz="1200" b="0" i="0" u="none" strike="noStrike" dirty="0">
                <a:solidFill>
                  <a:srgbClr val="000000"/>
                </a:solidFill>
                <a:effectLst/>
                <a:latin typeface="Arial" panose="020B0604020202020204" pitchFamily="34" charset="0"/>
              </a:rPr>
              <a:t>في ليلة شاتية، ارتعد حارس مستشفى ناءٍ حين رأى رجلاً يرتدي بشتًا بسيطًا يحاول دخول الطوارئ. منعه بفظاظة: </a:t>
            </a:r>
            <a:r>
              <a:rPr lang="ar-SA" sz="1200" b="0" i="1" u="none" strike="noStrike" dirty="0">
                <a:solidFill>
                  <a:srgbClr val="000000"/>
                </a:solidFill>
                <a:effectLst/>
                <a:latin typeface="Arial" panose="020B0604020202020204" pitchFamily="34" charset="0"/>
              </a:rPr>
              <a:t>"ارجع غداً!"</a:t>
            </a:r>
            <a:r>
              <a:rPr lang="ar-SA" sz="1200" b="0" i="0" u="none" strike="noStrike" dirty="0">
                <a:solidFill>
                  <a:srgbClr val="000000"/>
                </a:solidFill>
                <a:effectLst/>
                <a:latin typeface="Arial" panose="020B0604020202020204" pitchFamily="34" charset="0"/>
              </a:rPr>
              <a:t>. ألح الرجل، فزجره الحارس. في الصباح، اكتشف الحارس أن "الرجل البسيط" هو الوزير. وقف الحارس مرتجفاً في مكتب غازي، لكن الوزير لم يصرخ. قال له بهدوء مرعب: </a:t>
            </a:r>
            <a:r>
              <a:rPr lang="ar-SA" sz="1200" b="0" i="1" u="none" strike="noStrike" dirty="0">
                <a:solidFill>
                  <a:srgbClr val="000000"/>
                </a:solidFill>
                <a:effectLst/>
                <a:latin typeface="Arial" panose="020B0604020202020204" pitchFamily="34" charset="0"/>
              </a:rPr>
              <a:t>"أنت بطل لأنك طبقت النظام، ولكنك فاشل لأنك نزعت الرحمة من قلبك. النظام بلا روح هو ظلم مستتر"</a:t>
            </a:r>
            <a:r>
              <a:rPr lang="ar-SA" sz="1200" b="0" i="0" u="none" strike="noStrike" dirty="0">
                <a:solidFill>
                  <a:srgbClr val="000000"/>
                </a:solidFill>
                <a:effectLst/>
                <a:latin typeface="Arial" panose="020B0604020202020204" pitchFamily="34" charset="0"/>
              </a:rPr>
              <a:t>. ونقله لمكان لا يرى فيه وجوه المتألمين.</a:t>
            </a:r>
            <a:endParaRPr lang="ar-SA" sz="1200" b="0" dirty="0">
              <a:effectLst/>
            </a:endParaRPr>
          </a:p>
          <a:p>
            <a:pPr algn="r" rtl="1">
              <a:spcBef>
                <a:spcPts val="1200"/>
              </a:spcBef>
              <a:spcAft>
                <a:spcPts val="1200"/>
              </a:spcAft>
              <a:buNone/>
            </a:pPr>
            <a:r>
              <a:rPr lang="ar-SA" sz="1200" b="1" i="0" u="none" strike="noStrike" dirty="0">
                <a:solidFill>
                  <a:srgbClr val="000000"/>
                </a:solidFill>
                <a:effectLst/>
                <a:latin typeface="Arial" panose="020B0604020202020204" pitchFamily="34" charset="0"/>
              </a:rPr>
              <a:t>الموقف الثالث: زئير الهاتف الأحمر</a:t>
            </a:r>
            <a:r>
              <a:rPr lang="ar-SA" sz="1200" b="0" i="0" u="none" strike="noStrike" dirty="0">
                <a:solidFill>
                  <a:srgbClr val="000000"/>
                </a:solidFill>
                <a:effectLst/>
                <a:latin typeface="Arial" panose="020B0604020202020204" pitchFamily="34" charset="0"/>
              </a:rPr>
              <a:t> رن الهاتف الأحمر في مكتب الوزير. كان مواطناً يصرخ ويشتم غازي بأقذع الألفاظ. ساد صمت في المكتب، والسكرتارية ينتظرون انفجار الوزير. انتظر غازي حتى صمت الرجل، ثم قال بنبرة رخيمة: </a:t>
            </a:r>
            <a:r>
              <a:rPr lang="ar-SA" sz="1200" b="0" i="1" u="none" strike="noStrike" dirty="0">
                <a:solidFill>
                  <a:srgbClr val="000000"/>
                </a:solidFill>
                <a:effectLst/>
                <a:latin typeface="Arial" panose="020B0604020202020204" pitchFamily="34" charset="0"/>
              </a:rPr>
              <a:t>"أنا غازي، هل انتهيت؟ الآن أخبرني كيف أداوي وجعك الذي جعلك تصرخ هكذا؟"</a:t>
            </a:r>
            <a:r>
              <a:rPr lang="ar-SA" sz="1200" b="0" i="0" u="none" strike="noStrike" dirty="0">
                <a:solidFill>
                  <a:srgbClr val="000000"/>
                </a:solidFill>
                <a:effectLst/>
                <a:latin typeface="Arial" panose="020B0604020202020204" pitchFamily="34" charset="0"/>
              </a:rPr>
              <a:t>. تحول صراخ الرجل إلى نشيج اعتذار. لقد امتص غازي الغضب بـ "فراغ الاستجابة" الذي يملكه.</a:t>
            </a:r>
            <a:endParaRPr lang="ar-SA" sz="1200" b="0" dirty="0">
              <a:effectLst/>
            </a:endParaRPr>
          </a:p>
          <a:p>
            <a:pPr algn="r" rtl="1">
              <a:spcBef>
                <a:spcPts val="1200"/>
              </a:spcBef>
              <a:spcAft>
                <a:spcPts val="1200"/>
              </a:spcAft>
              <a:buNone/>
            </a:pPr>
            <a:r>
              <a:rPr lang="ar-SA" sz="1200" b="1" i="0" u="none" strike="noStrike" dirty="0">
                <a:solidFill>
                  <a:srgbClr val="000000"/>
                </a:solidFill>
                <a:effectLst/>
                <a:latin typeface="Arial" panose="020B0604020202020204" pitchFamily="34" charset="0"/>
              </a:rPr>
              <a:t>الموقف الرابع: </a:t>
            </a:r>
            <a:r>
              <a:rPr lang="ar-SA" sz="1200" b="0" i="1" u="none" strike="noStrike" dirty="0">
                <a:solidFill>
                  <a:srgbClr val="000000"/>
                </a:solidFill>
                <a:effectLst/>
                <a:latin typeface="Arial" panose="020B0604020202020204" pitchFamily="34" charset="0"/>
              </a:rPr>
              <a:t>"أغلقوا الأجنحة الفارغة!"</a:t>
            </a:r>
            <a:r>
              <a:rPr lang="ar-SA" sz="1200" b="0" i="0" u="none" strike="noStrike" dirty="0">
                <a:solidFill>
                  <a:srgbClr val="000000"/>
                </a:solidFill>
                <a:effectLst/>
                <a:latin typeface="Arial" panose="020B0604020202020204" pitchFamily="34" charset="0"/>
              </a:rPr>
              <a:t>.. نزل القرار كالصاعقة. كان غازي يرى أن التمييز في المستشفيات الحكومية "خطيئة قيادية". واجه كبار المتنفذين الذين تعودوا على الخصوصية. قال لهم بصلابة: </a:t>
            </a:r>
            <a:r>
              <a:rPr lang="ar-SA" sz="1200" b="0" i="1" u="none" strike="noStrike" dirty="0">
                <a:solidFill>
                  <a:srgbClr val="000000"/>
                </a:solidFill>
                <a:effectLst/>
                <a:latin typeface="Arial" panose="020B0604020202020204" pitchFamily="34" charset="0"/>
              </a:rPr>
              <a:t>"الموت والولادة والألم لا تعترف بالرتب، ومن أراد الفخامة فليذهب لماله الخاص، هنا نحن عبيد لخدمة الشعب"</a:t>
            </a:r>
            <a:r>
              <a:rPr lang="ar-SA" sz="1200" b="0" i="0" u="none" strike="noStrike" dirty="0">
                <a:solidFill>
                  <a:srgbClr val="000000"/>
                </a:solidFill>
                <a:effectLst/>
                <a:latin typeface="Arial" panose="020B0604020202020204" pitchFamily="34" charset="0"/>
              </a:rPr>
              <a:t>. لقد حطم "الصنم الاجتماعي" ليقيم "العدالة واستغلال الموارد بالشكل الامثل".</a:t>
            </a:r>
          </a:p>
        </p:txBody>
      </p:sp>
      <p:sp>
        <p:nvSpPr>
          <p:cNvPr id="14" name="Title 1">
            <a:extLst>
              <a:ext uri="{FF2B5EF4-FFF2-40B4-BE49-F238E27FC236}">
                <a16:creationId xmlns:a16="http://schemas.microsoft.com/office/drawing/2014/main" id="{36BFB96C-C3BF-CC2E-E786-C7F74E336742}"/>
              </a:ext>
            </a:extLst>
          </p:cNvPr>
          <p:cNvSpPr txBox="1">
            <a:spLocks/>
          </p:cNvSpPr>
          <p:nvPr/>
        </p:nvSpPr>
        <p:spPr>
          <a:xfrm>
            <a:off x="471488" y="649114"/>
            <a:ext cx="5915025" cy="2356556"/>
          </a:xfrm>
          <a:prstGeom prst="rect">
            <a:avLst/>
          </a:prstGeom>
        </p:spPr>
        <p:txBody>
          <a:bodyPr vert="horz" lIns="91440" tIns="45720" rIns="91440" bIns="45720" rtlCol="0" anchor="b">
            <a:normAutofit/>
          </a:bodyPr>
          <a:lstStyle>
            <a:lvl1pPr algn="ctr" defTabSz="685800" rtl="0" eaLnBrk="1" latinLnBrk="0" hangingPunct="1">
              <a:lnSpc>
                <a:spcPct val="90000"/>
              </a:lnSpc>
              <a:spcBef>
                <a:spcPct val="0"/>
              </a:spcBef>
              <a:buNone/>
              <a:defRPr sz="4500" kern="1200">
                <a:solidFill>
                  <a:schemeClr val="tx1"/>
                </a:solidFill>
                <a:latin typeface="+mj-lt"/>
                <a:ea typeface="+mj-ea"/>
                <a:cs typeface="+mj-cs"/>
              </a:defRPr>
            </a:lvl1pPr>
          </a:lstStyle>
          <a:p>
            <a:r>
              <a:rPr lang="ar-SA"/>
              <a:t>البشت المتنكر</a:t>
            </a:r>
            <a:endParaRPr lang="en-US" dirty="0"/>
          </a:p>
        </p:txBody>
      </p:sp>
    </p:spTree>
    <p:extLst>
      <p:ext uri="{BB962C8B-B14F-4D97-AF65-F5344CB8AC3E}">
        <p14:creationId xmlns:p14="http://schemas.microsoft.com/office/powerpoint/2010/main" val="42578220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110015-37A4-E5F1-09EA-425B1F84368A}"/>
              </a:ext>
            </a:extLst>
          </p:cNvPr>
          <p:cNvSpPr>
            <a:spLocks noGrp="1"/>
          </p:cNvSpPr>
          <p:nvPr>
            <p:ph type="title"/>
          </p:nvPr>
        </p:nvSpPr>
        <p:spPr/>
        <p:txBody>
          <a:bodyPr/>
          <a:lstStyle/>
          <a:p>
            <a:pPr algn="ctr"/>
            <a:r>
              <a:rPr lang="ar-SA" dirty="0"/>
              <a:t>البشت المتنكر</a:t>
            </a:r>
            <a:endParaRPr lang="en-US" dirty="0"/>
          </a:p>
        </p:txBody>
      </p:sp>
      <p:sp>
        <p:nvSpPr>
          <p:cNvPr id="3" name="Content Placeholder 2">
            <a:extLst>
              <a:ext uri="{FF2B5EF4-FFF2-40B4-BE49-F238E27FC236}">
                <a16:creationId xmlns:a16="http://schemas.microsoft.com/office/drawing/2014/main" id="{EE2C7A53-0F33-00E8-9B74-581A56DE76B2}"/>
              </a:ext>
            </a:extLst>
          </p:cNvPr>
          <p:cNvSpPr>
            <a:spLocks noGrp="1"/>
          </p:cNvSpPr>
          <p:nvPr>
            <p:ph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ar-SA" sz="1200" b="0" i="0" u="none" strike="noStrike" kern="1200" cap="none" spc="0" normalizeH="0" baseline="0" noProof="0" dirty="0">
              <a:ln>
                <a:noFill/>
              </a:ln>
              <a:solidFill>
                <a:prstClr val="black"/>
              </a:solidFill>
              <a:effectLst/>
              <a:uLnTx/>
              <a:uFillTx/>
              <a:latin typeface="Aptos" panose="02110004020202020204"/>
              <a:ea typeface="+mn-ea"/>
              <a:cs typeface="Arial" panose="020B0604020202020204" pitchFamily="34" charset="0"/>
            </a:endParaRPr>
          </a:p>
          <a:p>
            <a:pPr algn="r" rtl="1">
              <a:spcBef>
                <a:spcPts val="1200"/>
              </a:spcBef>
              <a:spcAft>
                <a:spcPts val="1200"/>
              </a:spcAft>
              <a:buNone/>
            </a:pPr>
            <a:r>
              <a:rPr lang="ar-SA" sz="1200" b="1" dirty="0">
                <a:solidFill>
                  <a:srgbClr val="000000"/>
                </a:solidFill>
                <a:latin typeface="Arial" panose="020B0604020202020204" pitchFamily="34" charset="0"/>
              </a:rPr>
              <a:t>الموقف الخامس : </a:t>
            </a:r>
            <a:r>
              <a:rPr lang="ar-SA" sz="1200" dirty="0">
                <a:solidFill>
                  <a:srgbClr val="000000"/>
                </a:solidFill>
                <a:latin typeface="Arial" panose="020B0604020202020204" pitchFamily="34" charset="0"/>
              </a:rPr>
              <a:t>في زاوية منسية بمستشفى متهالك، وجد غازي طبيباً شاباً يتقد حماساً، لكن رؤساءه "دفنوه" تحت أوراق الأقدمية. قرر غازي، في خرق لكل الأعراف، تعيينه مديراً للمستشفى. صرخ الحرس القديم: </a:t>
            </a:r>
            <a:r>
              <a:rPr lang="ar-SA" sz="1200" i="1" dirty="0">
                <a:solidFill>
                  <a:srgbClr val="000000"/>
                </a:solidFill>
                <a:latin typeface="Arial" panose="020B0604020202020204" pitchFamily="34" charset="0"/>
              </a:rPr>
              <a:t>"إنه طفل!"</a:t>
            </a:r>
            <a:r>
              <a:rPr lang="ar-SA" sz="1200" dirty="0">
                <a:solidFill>
                  <a:srgbClr val="000000"/>
                </a:solidFill>
                <a:latin typeface="Arial" panose="020B0604020202020204" pitchFamily="34" charset="0"/>
              </a:rPr>
              <a:t>، فرد غازي: </a:t>
            </a:r>
            <a:r>
              <a:rPr lang="ar-SA" sz="1200" i="1" dirty="0">
                <a:solidFill>
                  <a:srgbClr val="000000"/>
                </a:solidFill>
                <a:latin typeface="Arial" panose="020B0604020202020204" pitchFamily="34" charset="0"/>
              </a:rPr>
              <a:t>"إنه عقل، والأيام لا تصنع القادة، المواقف هي من تصنعهم"</a:t>
            </a:r>
            <a:r>
              <a:rPr lang="ar-SA" sz="1200" dirty="0">
                <a:solidFill>
                  <a:srgbClr val="000000"/>
                </a:solidFill>
                <a:latin typeface="Arial" panose="020B0604020202020204" pitchFamily="34" charset="0"/>
              </a:rPr>
              <a:t>.</a:t>
            </a:r>
            <a:endParaRPr lang="ar-SA" sz="1200" dirty="0"/>
          </a:p>
          <a:p>
            <a:pPr algn="r" rtl="1">
              <a:spcBef>
                <a:spcPts val="1200"/>
              </a:spcBef>
              <a:spcAft>
                <a:spcPts val="1200"/>
              </a:spcAft>
              <a:buNone/>
            </a:pPr>
            <a:r>
              <a:rPr lang="ar-SA" sz="1200" dirty="0">
                <a:solidFill>
                  <a:srgbClr val="000000"/>
                </a:solidFill>
                <a:latin typeface="Arial" panose="020B0604020202020204" pitchFamily="34" charset="0"/>
              </a:rPr>
              <a:t>عندما تولى الدكتور غازي القصيبي وزارة الصحة، كان يبحث عن "دماء جديدة" تملك الجرأة على التغيير. لفت نظره طبيب شاب، متخصص في طب الأطفال، يتمتع بذكاء حاد وشجاعة إدارية نادرة، وهو </a:t>
            </a:r>
            <a:r>
              <a:rPr lang="ar-SA" sz="1200" b="1" dirty="0">
                <a:solidFill>
                  <a:srgbClr val="000000"/>
                </a:solidFill>
                <a:latin typeface="Arial" panose="020B0604020202020204" pitchFamily="34" charset="0"/>
              </a:rPr>
              <a:t>الدكتور عبد الرحمن السويلم</a:t>
            </a:r>
            <a:r>
              <a:rPr lang="ar-SA" sz="1200" dirty="0">
                <a:solidFill>
                  <a:srgbClr val="000000"/>
                </a:solidFill>
                <a:latin typeface="Arial" panose="020B0604020202020204" pitchFamily="34" charset="0"/>
              </a:rPr>
              <a:t>.</a:t>
            </a:r>
            <a:endParaRPr lang="ar-SA" sz="1200" dirty="0"/>
          </a:p>
          <a:p>
            <a:pPr algn="r" rtl="1">
              <a:spcBef>
                <a:spcPts val="1200"/>
              </a:spcBef>
              <a:spcAft>
                <a:spcPts val="1200"/>
              </a:spcAft>
              <a:buNone/>
            </a:pPr>
            <a:r>
              <a:rPr lang="ar-SA" sz="1200" b="1" dirty="0">
                <a:solidFill>
                  <a:srgbClr val="000000"/>
                </a:solidFill>
                <a:latin typeface="Arial" panose="020B0604020202020204" pitchFamily="34" charset="0"/>
              </a:rPr>
              <a:t>ماذا فعل غازي؟</a:t>
            </a:r>
            <a:r>
              <a:rPr lang="ar-SA" sz="1200" dirty="0">
                <a:solidFill>
                  <a:srgbClr val="000000"/>
                </a:solidFill>
                <a:latin typeface="Arial" panose="020B0604020202020204" pitchFamily="34" charset="0"/>
              </a:rPr>
              <a:t> في خطوة وُصفت حينها بأنها "انتحار إداري"، قام غازي بتعيين الدكتور عبد الرحمن السويلم </a:t>
            </a:r>
            <a:r>
              <a:rPr lang="ar-SA" sz="1200" b="1" dirty="0">
                <a:solidFill>
                  <a:srgbClr val="000000"/>
                </a:solidFill>
                <a:latin typeface="Arial" panose="020B0604020202020204" pitchFamily="34" charset="0"/>
              </a:rPr>
              <a:t>مديراً عاماً للشؤون الصحية بمنطقة الرياض</a:t>
            </a:r>
            <a:r>
              <a:rPr lang="ar-SA" sz="1200" dirty="0">
                <a:solidFill>
                  <a:srgbClr val="000000"/>
                </a:solidFill>
                <a:latin typeface="Arial" panose="020B0604020202020204" pitchFamily="34" charset="0"/>
              </a:rPr>
              <a:t>.</a:t>
            </a:r>
            <a:endParaRPr lang="ar-SA" sz="1200" dirty="0"/>
          </a:p>
          <a:p>
            <a:pPr algn="r" rtl="1">
              <a:spcBef>
                <a:spcPts val="1200"/>
              </a:spcBef>
              <a:spcAft>
                <a:spcPts val="1200"/>
              </a:spcAft>
              <a:buNone/>
            </a:pPr>
            <a:r>
              <a:rPr lang="ar-SA" sz="1200" b="1" dirty="0">
                <a:solidFill>
                  <a:srgbClr val="000000"/>
                </a:solidFill>
                <a:latin typeface="Arial" panose="020B0604020202020204" pitchFamily="34" charset="0"/>
              </a:rPr>
              <a:t>لماذا كان هذا القرار صدمة؟</a:t>
            </a:r>
            <a:endParaRPr lang="ar-SA" sz="1200" dirty="0"/>
          </a:p>
          <a:p>
            <a:pPr algn="r" rtl="1" fontAlgn="base">
              <a:spcBef>
                <a:spcPts val="1200"/>
              </a:spcBef>
              <a:buFont typeface="+mj-lt"/>
              <a:buAutoNum type="arabicPeriod"/>
            </a:pPr>
            <a:r>
              <a:rPr lang="ar-SA" sz="1200" b="1" dirty="0">
                <a:solidFill>
                  <a:srgbClr val="000000"/>
                </a:solidFill>
                <a:latin typeface="Arial" panose="020B0604020202020204" pitchFamily="34" charset="0"/>
              </a:rPr>
              <a:t>تجاوز الرتب:</a:t>
            </a:r>
            <a:r>
              <a:rPr lang="ar-SA" sz="1200" dirty="0">
                <a:solidFill>
                  <a:srgbClr val="000000"/>
                </a:solidFill>
                <a:latin typeface="Arial" panose="020B0604020202020204" pitchFamily="34" charset="0"/>
              </a:rPr>
              <a:t> كان هناك عشرات الأطباء والمديرين الذين يكبرونه سناً بـ 15 و20 عاماً، وكان العرف السائد أن المنصب "للأقدم" لا "للأكفأ".</a:t>
            </a:r>
          </a:p>
          <a:p>
            <a:pPr algn="r" rtl="1" fontAlgn="base">
              <a:spcAft>
                <a:spcPts val="1200"/>
              </a:spcAft>
              <a:buFont typeface="+mj-lt"/>
              <a:buAutoNum type="arabicPeriod"/>
            </a:pPr>
            <a:r>
              <a:rPr lang="ar-SA" sz="1200" b="1" dirty="0">
                <a:solidFill>
                  <a:srgbClr val="000000"/>
                </a:solidFill>
                <a:latin typeface="Arial" panose="020B0604020202020204" pitchFamily="34" charset="0"/>
              </a:rPr>
              <a:t>حرب "الحرس القديم":</a:t>
            </a:r>
            <a:r>
              <a:rPr lang="ar-SA" sz="1200" dirty="0">
                <a:solidFill>
                  <a:srgbClr val="000000"/>
                </a:solidFill>
                <a:latin typeface="Arial" panose="020B0604020202020204" pitchFamily="34" charset="0"/>
              </a:rPr>
              <a:t> شُنّت حملة شعواء ضد هذا القرار، وقيل لغازي: </a:t>
            </a:r>
            <a:r>
              <a:rPr lang="ar-SA" sz="1200" i="1" dirty="0">
                <a:solidFill>
                  <a:srgbClr val="000000"/>
                </a:solidFill>
                <a:latin typeface="Arial" panose="020B0604020202020204" pitchFamily="34" charset="0"/>
              </a:rPr>
              <a:t>"كيف تضع مصير صحة العاصمة في يد (طفل)؟"</a:t>
            </a:r>
            <a:r>
              <a:rPr lang="ar-SA" sz="1200" dirty="0">
                <a:solidFill>
                  <a:srgbClr val="000000"/>
                </a:solidFill>
                <a:latin typeface="Arial" panose="020B0604020202020204" pitchFamily="34" charset="0"/>
              </a:rPr>
              <a:t>.</a:t>
            </a:r>
          </a:p>
          <a:p>
            <a:pPr>
              <a:buNone/>
            </a:pPr>
            <a:br>
              <a:rPr lang="ar-SA" sz="1200" dirty="0"/>
            </a:br>
            <a:endParaRPr lang="ar-SA" sz="1200" b="1" dirty="0"/>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ar-SA" sz="1200" b="0" i="0" u="none" strike="noStrike" kern="1200" cap="none" spc="0" normalizeH="0" baseline="0" noProof="0" dirty="0">
              <a:ln>
                <a:noFill/>
              </a:ln>
              <a:solidFill>
                <a:prstClr val="black"/>
              </a:solidFill>
              <a:effectLst/>
              <a:uLnTx/>
              <a:uFillTx/>
              <a:latin typeface="Aptos" panose="02110004020202020204"/>
              <a:ea typeface="+mn-ea"/>
              <a:cs typeface="Arial" panose="020B0604020202020204" pitchFamily="34" charset="0"/>
            </a:endParaRPr>
          </a:p>
          <a:p>
            <a:pPr marL="0" marR="0" lvl="0" indent="0" algn="r" defTabSz="457200" rtl="1" eaLnBrk="1" fontAlgn="auto" latinLnBrk="0" hangingPunct="1">
              <a:lnSpc>
                <a:spcPct val="100000"/>
              </a:lnSpc>
              <a:spcBef>
                <a:spcPts val="1200"/>
              </a:spcBef>
              <a:spcAft>
                <a:spcPts val="1200"/>
              </a:spcAft>
              <a:buClrTx/>
              <a:buSzTx/>
              <a:buFontTx/>
              <a:buNone/>
              <a:tabLst/>
              <a:defRPr/>
            </a:pPr>
            <a:r>
              <a:rPr kumimoji="0" lang="ar-SA" sz="12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الموقف الأخير: قصيدة الرحيل</a:t>
            </a:r>
            <a:br>
              <a:rPr kumimoji="0" lang="ar-SA" sz="12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br>
            <a:r>
              <a:rPr kumimoji="0" lang="ar-SA"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وصل غازي إلى طريق مسدود أدت لتعطيل "بوصلته". كان يعلم أن البقاء يعني "السكينة" والرحيل يعني "العاصفة". اختار العاصفة. كتب قصيدته، ونشرها، وهو يعلم أنها "تذكرة ذهاب بلا عودة" من الكرسي. رحل غازي من الوزارة، لكنه لم يرحل من قلوب الناس. لقد أثبت أن القائد هو من يرحل و"هويته" في يده، لا من يلتصق بالكرسي و"فعاليته" تحت قدميه.</a:t>
            </a:r>
            <a:endParaRPr kumimoji="0" lang="ar-SA" sz="1200" b="0" i="0" u="none" strike="noStrike" kern="1200" cap="none" spc="0" normalizeH="0" baseline="0" noProof="0" dirty="0">
              <a:ln>
                <a:noFill/>
              </a:ln>
              <a:solidFill>
                <a:prstClr val="black"/>
              </a:solidFill>
              <a:effectLst/>
              <a:uLnTx/>
              <a:uFillTx/>
              <a:latin typeface="Aptos" panose="02110004020202020204"/>
              <a:ea typeface="+mn-ea"/>
              <a:cs typeface="Arial" panose="020B060402020202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br>
              <a:rPr kumimoji="0" lang="ar-SA" sz="1200" b="0" i="0" u="none" strike="noStrike" kern="1200" cap="none" spc="0" normalizeH="0" baseline="0" noProof="0" dirty="0">
                <a:ln>
                  <a:noFill/>
                </a:ln>
                <a:solidFill>
                  <a:prstClr val="black"/>
                </a:solidFill>
                <a:effectLst/>
                <a:uLnTx/>
                <a:uFillTx/>
                <a:latin typeface="Aptos" panose="02110004020202020204"/>
                <a:ea typeface="+mn-ea"/>
                <a:cs typeface="Arial" panose="020B0604020202020204" pitchFamily="34" charset="0"/>
              </a:rPr>
            </a:br>
            <a:br>
              <a:rPr kumimoji="0" lang="ar-SA" sz="1200" b="0" i="0" u="none" strike="noStrike" kern="1200" cap="none" spc="0" normalizeH="0" baseline="0" noProof="0" dirty="0">
                <a:ln>
                  <a:noFill/>
                </a:ln>
                <a:solidFill>
                  <a:prstClr val="black"/>
                </a:solidFill>
                <a:effectLst/>
                <a:uLnTx/>
                <a:uFillTx/>
                <a:latin typeface="Aptos" panose="02110004020202020204"/>
                <a:ea typeface="+mn-ea"/>
                <a:cs typeface="Arial" panose="020B0604020202020204" pitchFamily="34" charset="0"/>
              </a:rPr>
            </a:br>
            <a:endParaRPr kumimoji="0" lang="ar-SA" sz="1200" b="0" i="0" u="none" strike="noStrike" kern="1200" cap="none" spc="0" normalizeH="0" baseline="0" noProof="0" dirty="0">
              <a:ln>
                <a:noFill/>
              </a:ln>
              <a:solidFill>
                <a:prstClr val="black"/>
              </a:solidFill>
              <a:effectLst/>
              <a:uLnTx/>
              <a:uFillTx/>
              <a:latin typeface="Aptos" panose="02110004020202020204"/>
              <a:ea typeface="+mn-ea"/>
              <a:cs typeface="Arial" panose="020B0604020202020204" pitchFamily="34" charset="0"/>
            </a:endParaRPr>
          </a:p>
          <a:p>
            <a:pPr marL="381000" marR="381000" lvl="0" indent="0" algn="r" defTabSz="457200" rtl="1" eaLnBrk="1" fontAlgn="auto" latinLnBrk="0" hangingPunct="1">
              <a:lnSpc>
                <a:spcPct val="100000"/>
              </a:lnSpc>
              <a:spcBef>
                <a:spcPts val="1200"/>
              </a:spcBef>
              <a:spcAft>
                <a:spcPts val="1200"/>
              </a:spcAft>
              <a:buClrTx/>
              <a:buSzTx/>
              <a:buFontTx/>
              <a:buNone/>
              <a:tabLst/>
              <a:defRPr/>
            </a:pPr>
            <a:r>
              <a:rPr kumimoji="0" lang="ar-SA" sz="1200" b="0" i="1"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"كنتُ أبحثُ عن نفسي في كلِ كتابٍ أقرؤه، وفي كلِ طالبٍ أعلّمه.. حتى وجدتُها في خدمةِ الناس؛ هناك فقط أدركتُ أن كلَ إمكاناتي لا قيمة لها إن لم تتحول إلى فعلٍ يمسُ حياةَ إنسان."</a:t>
            </a:r>
            <a:endParaRPr kumimoji="0" lang="ar-SA" sz="1200" b="0" i="0" u="none" strike="noStrike" kern="1200" cap="none" spc="0" normalizeH="0" baseline="0" noProof="0" dirty="0">
              <a:ln>
                <a:noFill/>
              </a:ln>
              <a:solidFill>
                <a:prstClr val="black"/>
              </a:solidFill>
              <a:effectLst/>
              <a:uLnTx/>
              <a:uFillTx/>
              <a:latin typeface="Aptos" panose="02110004020202020204"/>
              <a:ea typeface="+mn-ea"/>
              <a:cs typeface="Arial" panose="020B0604020202020204" pitchFamily="34" charset="0"/>
            </a:endParaRPr>
          </a:p>
          <a:p>
            <a:pPr marL="0" marR="0" lvl="0" indent="0" algn="l" defTabSz="457200" rtl="1" eaLnBrk="1" fontAlgn="auto" latinLnBrk="0" hangingPunct="1">
              <a:lnSpc>
                <a:spcPct val="100000"/>
              </a:lnSpc>
              <a:spcBef>
                <a:spcPts val="1400"/>
              </a:spcBef>
              <a:spcAft>
                <a:spcPts val="400"/>
              </a:spcAft>
              <a:buClrTx/>
              <a:buSzTx/>
              <a:buFontTx/>
              <a:buNone/>
              <a:tabLst/>
              <a:defRPr/>
            </a:pPr>
            <a:r>
              <a:rPr kumimoji="0" lang="ar-SA" sz="12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"إقتباس من "حياة في الإدارة" </a:t>
            </a:r>
            <a:endParaRPr kumimoji="0" lang="ar-SA" sz="1200" b="1" i="0" u="none" strike="noStrike" kern="1200" cap="none" spc="0" normalizeH="0" baseline="0" noProof="0" dirty="0">
              <a:ln>
                <a:noFill/>
              </a:ln>
              <a:solidFill>
                <a:prstClr val="black"/>
              </a:solidFill>
              <a:effectLst/>
              <a:uLnTx/>
              <a:uFillTx/>
              <a:latin typeface="Aptos" panose="02110004020202020204"/>
              <a:ea typeface="+mn-ea"/>
              <a:cs typeface="Arial" panose="020B0604020202020204" pitchFamily="34" charset="0"/>
            </a:endParaRPr>
          </a:p>
          <a:p>
            <a:pPr marL="0" indent="0">
              <a:buNone/>
            </a:pPr>
            <a:endParaRPr lang="en-US" dirty="0"/>
          </a:p>
        </p:txBody>
      </p:sp>
      <p:pic>
        <p:nvPicPr>
          <p:cNvPr id="4" name="Picture 2">
            <a:extLst>
              <a:ext uri="{FF2B5EF4-FFF2-40B4-BE49-F238E27FC236}">
                <a16:creationId xmlns:a16="http://schemas.microsoft.com/office/drawing/2014/main" id="{B7F7653D-42B5-E64B-EB33-86574C4FF8DB}"/>
              </a:ext>
            </a:extLst>
          </p:cNvPr>
          <p:cNvPicPr>
            <a:picLocks noChangeAspect="1" noChangeArrowheads="1"/>
          </p:cNvPicPr>
          <p:nvPr/>
        </p:nvPicPr>
        <p:blipFill>
          <a:blip r:embed="rId2">
            <a:alphaModFix amt="20000"/>
            <a:extLst>
              <a:ext uri="{28A0092B-C50C-407E-A947-70E740481C1C}">
                <a14:useLocalDpi xmlns:a14="http://schemas.microsoft.com/office/drawing/2010/main" val="0"/>
              </a:ext>
            </a:extLst>
          </a:blip>
          <a:srcRect/>
          <a:stretch>
            <a:fillRect/>
          </a:stretch>
        </p:blipFill>
        <p:spPr bwMode="auto">
          <a:xfrm>
            <a:off x="0" y="11327160"/>
            <a:ext cx="2550246" cy="86484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صندوق تنمية الموارد البشرية - ويكيبيديا">
            <a:extLst>
              <a:ext uri="{FF2B5EF4-FFF2-40B4-BE49-F238E27FC236}">
                <a16:creationId xmlns:a16="http://schemas.microsoft.com/office/drawing/2014/main" id="{C94D5BDB-E5A4-81E3-4155-6ED93CFA52B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63670" y="-2332"/>
            <a:ext cx="1694329" cy="9624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352734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60401B-6BB6-6556-37B8-5DB991DF718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9D785C9-FB6A-96FE-D708-14B9A4BE2D5B}"/>
              </a:ext>
            </a:extLst>
          </p:cNvPr>
          <p:cNvSpPr>
            <a:spLocks noGrp="1"/>
          </p:cNvSpPr>
          <p:nvPr>
            <p:ph type="title"/>
          </p:nvPr>
        </p:nvSpPr>
        <p:spPr/>
        <p:txBody>
          <a:bodyPr/>
          <a:lstStyle/>
          <a:p>
            <a:pPr algn="ctr"/>
            <a:r>
              <a:rPr lang="ar-SA" dirty="0"/>
              <a:t>البشت المتنكر</a:t>
            </a:r>
            <a:endParaRPr lang="en-US" dirty="0"/>
          </a:p>
        </p:txBody>
      </p:sp>
      <p:sp>
        <p:nvSpPr>
          <p:cNvPr id="3" name="Content Placeholder 2">
            <a:extLst>
              <a:ext uri="{FF2B5EF4-FFF2-40B4-BE49-F238E27FC236}">
                <a16:creationId xmlns:a16="http://schemas.microsoft.com/office/drawing/2014/main" id="{E5B949B3-0892-EB9E-2647-B97F11491987}"/>
              </a:ext>
            </a:extLst>
          </p:cNvPr>
          <p:cNvSpPr>
            <a:spLocks noGrp="1"/>
          </p:cNvSpPr>
          <p:nvPr>
            <p:ph idx="1"/>
          </p:nvPr>
        </p:nvSpPr>
        <p:spPr/>
        <p:txBody>
          <a:bodyPr/>
          <a:lstStyle/>
          <a:p>
            <a:pPr algn="r" rtl="1">
              <a:buNone/>
            </a:pPr>
            <a:r>
              <a:rPr lang="ar-SA" sz="1200" b="1" i="0" u="sng" dirty="0">
                <a:solidFill>
                  <a:srgbClr val="000000"/>
                </a:solidFill>
                <a:effectLst/>
                <a:latin typeface="Arial" panose="020B0604020202020204" pitchFamily="34" charset="0"/>
              </a:rPr>
              <a:t>أسئلة استرشادية للنقاش داخل القاعة</a:t>
            </a:r>
            <a:endParaRPr lang="ar-SA" sz="1050" b="0" dirty="0">
              <a:effectLst/>
            </a:endParaRPr>
          </a:p>
          <a:p>
            <a:pPr algn="r" rtl="1">
              <a:spcBef>
                <a:spcPts val="1200"/>
              </a:spcBef>
              <a:spcAft>
                <a:spcPts val="1200"/>
              </a:spcAft>
              <a:buNone/>
            </a:pPr>
            <a:r>
              <a:rPr lang="ar-SA" sz="1200" b="1" i="0" u="none" strike="noStrike" dirty="0">
                <a:solidFill>
                  <a:srgbClr val="000000"/>
                </a:solidFill>
                <a:effectLst/>
                <a:latin typeface="Arial" panose="020B0604020202020204" pitchFamily="34" charset="0"/>
              </a:rPr>
              <a:t>سؤال للنقاش:</a:t>
            </a:r>
            <a:r>
              <a:rPr lang="ar-SA" sz="1200" b="0" i="0" u="none" strike="noStrike" dirty="0">
                <a:solidFill>
                  <a:srgbClr val="000000"/>
                </a:solidFill>
                <a:effectLst/>
                <a:latin typeface="Arial" panose="020B0604020202020204" pitchFamily="34" charset="0"/>
              </a:rPr>
              <a:t> في تجربة "البشت المتنكر"، لماذا لم يكتفِ غازي بسماع تقارير مديري المستشفيات؟ وكيف يمكنك اليوم كقائد أن تكتشف "الحقيقة" التي يخفيها عنك موظفوك خلف عبارات "كل شيء تمام"؟</a:t>
            </a:r>
            <a:endParaRPr lang="ar-SA" sz="1050" b="0" dirty="0">
              <a:effectLst/>
            </a:endParaRPr>
          </a:p>
          <a:p>
            <a:pPr algn="r" rtl="1">
              <a:spcBef>
                <a:spcPts val="1200"/>
              </a:spcBef>
              <a:spcAft>
                <a:spcPts val="1200"/>
              </a:spcAft>
              <a:buNone/>
            </a:pPr>
            <a:r>
              <a:rPr lang="ar-SA" sz="1200" b="1" i="0" u="none" strike="noStrike" dirty="0">
                <a:solidFill>
                  <a:srgbClr val="000000"/>
                </a:solidFill>
                <a:effectLst/>
                <a:latin typeface="Arial" panose="020B0604020202020204" pitchFamily="34" charset="0"/>
              </a:rPr>
              <a:t>سؤال للنقاش:</a:t>
            </a:r>
            <a:r>
              <a:rPr lang="ar-SA" sz="1200" b="0" i="0" u="none" strike="noStrike" dirty="0">
                <a:solidFill>
                  <a:srgbClr val="000000"/>
                </a:solidFill>
                <a:effectLst/>
                <a:latin typeface="Arial" panose="020B0604020202020204" pitchFamily="34" charset="0"/>
              </a:rPr>
              <a:t> بناءً على فلسفة فكتور فرانكل، كيف استطاع غازي في موقف "الهاتف الأحمر" أن يمد "المساحة" بين شتيمة المواطن وبين رده الهادئ؟ وكيف تتدرب أنت على عدم أخذ الانتقادات المهنية بشكل شخصي (</a:t>
            </a:r>
            <a:r>
              <a:rPr lang="en-US" sz="1200" b="0" i="0" u="none" strike="noStrike" dirty="0">
                <a:solidFill>
                  <a:srgbClr val="000000"/>
                </a:solidFill>
                <a:effectLst/>
                <a:latin typeface="Arial" panose="020B0604020202020204" pitchFamily="34" charset="0"/>
              </a:rPr>
              <a:t>Personalizing)؟</a:t>
            </a:r>
            <a:endParaRPr lang="en-US" sz="1050" b="0" dirty="0">
              <a:effectLst/>
            </a:endParaRPr>
          </a:p>
          <a:p>
            <a:pPr algn="r" rtl="1">
              <a:buNone/>
            </a:pPr>
            <a:r>
              <a:rPr lang="ar-SA" sz="1200" b="1" i="0" u="none" strike="noStrike" dirty="0">
                <a:solidFill>
                  <a:srgbClr val="000000"/>
                </a:solidFill>
                <a:effectLst/>
                <a:latin typeface="Arial" panose="020B0604020202020204" pitchFamily="34" charset="0"/>
              </a:rPr>
              <a:t>سؤال للنقاش:</a:t>
            </a:r>
            <a:r>
              <a:rPr lang="ar-SA" sz="1200" b="0" i="0" u="none" strike="noStrike" dirty="0">
                <a:solidFill>
                  <a:srgbClr val="000000"/>
                </a:solidFill>
                <a:effectLst/>
                <a:latin typeface="Arial" panose="020B0604020202020204" pitchFamily="34" charset="0"/>
              </a:rPr>
              <a:t> تطبيقاً لمقولة مارشال غولدسميث "ما وصل بك إلى هنا لن يوصلك إلى هناك"؛ ما هو السلوك الذي كان سر نجاحك في منصبك السابق، ولكنك تشعر الآن أنه بدأ يصبح عائقاً أمام تطور فريقك الجديد؟</a:t>
            </a:r>
            <a:endParaRPr lang="ar-SA" sz="1050" b="0" dirty="0">
              <a:effectLst/>
            </a:endParaRPr>
          </a:p>
          <a:p>
            <a:pPr algn="r" rtl="1">
              <a:spcBef>
                <a:spcPts val="1200"/>
              </a:spcBef>
              <a:spcAft>
                <a:spcPts val="1200"/>
              </a:spcAft>
              <a:buNone/>
            </a:pPr>
            <a:r>
              <a:rPr lang="ar-SA" sz="1200" b="1" i="0" u="none" strike="noStrike" dirty="0">
                <a:solidFill>
                  <a:srgbClr val="000000"/>
                </a:solidFill>
                <a:effectLst/>
                <a:latin typeface="Arial" panose="020B0604020202020204" pitchFamily="34" charset="0"/>
              </a:rPr>
              <a:t>سؤال للنقاش:</a:t>
            </a:r>
            <a:r>
              <a:rPr lang="ar-SA" sz="1200" b="0" i="0" u="none" strike="noStrike" dirty="0">
                <a:solidFill>
                  <a:srgbClr val="000000"/>
                </a:solidFill>
                <a:effectLst/>
                <a:latin typeface="Arial" panose="020B0604020202020204" pitchFamily="34" charset="0"/>
              </a:rPr>
              <a:t> في قرار تعيين الدكتور السويلم، غازي كسر قاعدة "الأقدمية". هل تملك الشجاعة لتمكين "موهبة شابة" في فريقك تتفوق عليك تقنياً؟ وما الذي يمنع القادة عادةً من القيام بهذه الخطوة (الخوف أم النظام)؟</a:t>
            </a:r>
            <a:endParaRPr lang="ar-SA" sz="1050" b="0" dirty="0">
              <a:effectLst/>
            </a:endParaRPr>
          </a:p>
          <a:p>
            <a:pPr>
              <a:buNone/>
            </a:pPr>
            <a:r>
              <a:rPr lang="ar-SA" sz="1200" b="1" i="0" u="none" strike="noStrike" dirty="0">
                <a:solidFill>
                  <a:srgbClr val="000000"/>
                </a:solidFill>
                <a:effectLst/>
                <a:latin typeface="Arial" panose="020B0604020202020204" pitchFamily="34" charset="0"/>
              </a:rPr>
              <a:t>سؤال للنقاش:</a:t>
            </a:r>
            <a:r>
              <a:rPr lang="ar-SA" sz="1200" b="0" i="0" u="none" strike="noStrike" dirty="0">
                <a:solidFill>
                  <a:srgbClr val="000000"/>
                </a:solidFill>
                <a:effectLst/>
                <a:latin typeface="Arial" panose="020B0604020202020204" pitchFamily="34" charset="0"/>
              </a:rPr>
              <a:t> بناءً على بحث فكتور فرانكل عن "المعنى"؛ ما هو المعنى الذي يعطي لعملك اليومي قيمة تتجاوز "الراتب والمسمى الوظيفي"؟ وكيف تنقل هذا المعنى لموظف يشعر بالإحباط والروتين؟</a:t>
            </a:r>
            <a:endParaRPr lang="en-US" dirty="0"/>
          </a:p>
        </p:txBody>
      </p:sp>
      <p:pic>
        <p:nvPicPr>
          <p:cNvPr id="4" name="Picture 2">
            <a:extLst>
              <a:ext uri="{FF2B5EF4-FFF2-40B4-BE49-F238E27FC236}">
                <a16:creationId xmlns:a16="http://schemas.microsoft.com/office/drawing/2014/main" id="{15454726-37BE-80BC-B65A-29939EDC802D}"/>
              </a:ext>
            </a:extLst>
          </p:cNvPr>
          <p:cNvPicPr>
            <a:picLocks noChangeAspect="1" noChangeArrowheads="1"/>
          </p:cNvPicPr>
          <p:nvPr/>
        </p:nvPicPr>
        <p:blipFill>
          <a:blip r:embed="rId2">
            <a:alphaModFix amt="20000"/>
            <a:extLst>
              <a:ext uri="{28A0092B-C50C-407E-A947-70E740481C1C}">
                <a14:useLocalDpi xmlns:a14="http://schemas.microsoft.com/office/drawing/2010/main" val="0"/>
              </a:ext>
            </a:extLst>
          </a:blip>
          <a:srcRect/>
          <a:stretch>
            <a:fillRect/>
          </a:stretch>
        </p:blipFill>
        <p:spPr bwMode="auto">
          <a:xfrm>
            <a:off x="0" y="11327160"/>
            <a:ext cx="2550246" cy="86484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صندوق تنمية الموارد البشرية - ويكيبيديا">
            <a:extLst>
              <a:ext uri="{FF2B5EF4-FFF2-40B4-BE49-F238E27FC236}">
                <a16:creationId xmlns:a16="http://schemas.microsoft.com/office/drawing/2014/main" id="{7C385572-C52B-3569-AA8A-A920DCE1190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63670" y="-2332"/>
            <a:ext cx="1694329" cy="9624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24520559"/>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DDEE9560EED9774DBFBCA537D0DCFECF" ma:contentTypeVersion="15" ma:contentTypeDescription="Create a new document." ma:contentTypeScope="" ma:versionID="8eb36c5a301c1e75b21e6bd3dab910f1">
  <xsd:schema xmlns:xsd="http://www.w3.org/2001/XMLSchema" xmlns:xs="http://www.w3.org/2001/XMLSchema" xmlns:p="http://schemas.microsoft.com/office/2006/metadata/properties" xmlns:ns1="http://schemas.microsoft.com/sharepoint/v3" xmlns:ns2="f04dacb5-27eb-4e79-bd48-1637f6681ca0" xmlns:ns3="52922da4-500d-4cdd-8348-f45f00db1317" targetNamespace="http://schemas.microsoft.com/office/2006/metadata/properties" ma:root="true" ma:fieldsID="22297228890a8b2f3da77383e61342c0" ns1:_="" ns2:_="" ns3:_="">
    <xsd:import namespace="http://schemas.microsoft.com/sharepoint/v3"/>
    <xsd:import namespace="f04dacb5-27eb-4e79-bd48-1637f6681ca0"/>
    <xsd:import namespace="52922da4-500d-4cdd-8348-f45f00db1317"/>
    <xsd:element name="properties">
      <xsd:complexType>
        <xsd:sequence>
          <xsd:element name="documentManagement">
            <xsd:complexType>
              <xsd:all>
                <xsd:element ref="ns1:_ip_UnifiedCompliancePolicyProperties" minOccurs="0"/>
                <xsd:element ref="ns1:_ip_UnifiedCompliancePolicyUIAction" minOccurs="0"/>
                <xsd:element ref="ns2:MediaServiceBillingMetadata" minOccurs="0"/>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element ref="ns2:MediaServiceLocation" minOccurs="0"/>
                <xsd:element ref="ns2:lcf76f155ced4ddcb4097134ff3c332f" minOccurs="0"/>
                <xsd:element ref="ns3:TaxCatchAll"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8" nillable="true" ma:displayName="Unified Compliance Policy Properties" ma:hidden="true" ma:internalName="_ip_UnifiedCompliancePolicyProperties">
      <xsd:simpleType>
        <xsd:restriction base="dms:Note"/>
      </xsd:simpleType>
    </xsd:element>
    <xsd:element name="_ip_UnifiedCompliancePolicyUIAction" ma:index="9"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f04dacb5-27eb-4e79-bd48-1637f6681ca0" elementFormDefault="qualified">
    <xsd:import namespace="http://schemas.microsoft.com/office/2006/documentManagement/types"/>
    <xsd:import namespace="http://schemas.microsoft.com/office/infopath/2007/PartnerControls"/>
    <xsd:element name="MediaServiceBillingMetadata" ma:index="10" nillable="true" ma:displayName="MediaServiceBillingMetadata" ma:hidden="true" ma:internalName="MediaServiceBillingMetadata" ma:readOnly="true">
      <xsd:simpleType>
        <xsd:restriction base="dms:Note"/>
      </xsd:simpleType>
    </xsd:element>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SearchProperties" ma:index="13" nillable="true" ma:displayName="MediaServiceSearchProperties" ma:hidden="true" ma:internalName="MediaServiceSearchProperties" ma:readOnly="true">
      <xsd:simpleType>
        <xsd:restriction base="dms:Note"/>
      </xsd:simple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element name="MediaServiceLocation" ma:index="18" nillable="true" ma:displayName="Location" ma:description="" ma:indexed="true" ma:internalName="MediaServiceLocation" ma:readOnly="true">
      <xsd:simpleType>
        <xsd:restriction base="dms:Text"/>
      </xsd:simpleType>
    </xsd:element>
    <xsd:element name="lcf76f155ced4ddcb4097134ff3c332f" ma:index="20" nillable="true" ma:taxonomy="true" ma:internalName="lcf76f155ced4ddcb4097134ff3c332f" ma:taxonomyFieldName="MediaServiceImageTags" ma:displayName="Image Tags" ma:readOnly="false" ma:fieldId="{5cf76f15-5ced-4ddc-b409-7134ff3c332f}" ma:taxonomyMulti="true" ma:sspId="68679018-c8b5-43e9-adcd-8cca0014b207" ma:termSetId="09814cd3-568e-fe90-9814-8d621ff8fb84" ma:anchorId="fba54fb3-c3e1-fe81-a776-ca4b69148c4d" ma:open="true" ma:isKeyword="false">
      <xsd:complexType>
        <xsd:sequence>
          <xsd:element ref="pc:Terms" minOccurs="0" maxOccurs="1"/>
        </xsd:sequence>
      </xsd:complexType>
    </xsd:element>
    <xsd:element name="MediaServiceOCR" ma:index="22"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52922da4-500d-4cdd-8348-f45f00db1317" elementFormDefault="qualified">
    <xsd:import namespace="http://schemas.microsoft.com/office/2006/documentManagement/types"/>
    <xsd:import namespace="http://schemas.microsoft.com/office/infopath/2007/PartnerControls"/>
    <xsd:element name="TaxCatchAll" ma:index="21" nillable="true" ma:displayName="Taxonomy Catch All Column" ma:hidden="true" ma:list="{bc2e9d4e-cbf4-440e-8d28-81961e9d7b6b}" ma:internalName="TaxCatchAll" ma:showField="CatchAllData" ma:web="52922da4-500d-4cdd-8348-f45f00db1317">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lcf76f155ced4ddcb4097134ff3c332f xmlns="f04dacb5-27eb-4e79-bd48-1637f6681ca0">
      <Terms xmlns="http://schemas.microsoft.com/office/infopath/2007/PartnerControls"/>
    </lcf76f155ced4ddcb4097134ff3c332f>
    <TaxCatchAll xmlns="52922da4-500d-4cdd-8348-f45f00db1317" xsi:nil="true"/>
  </documentManagement>
</p:properties>
</file>

<file path=customXml/itemProps1.xml><?xml version="1.0" encoding="utf-8"?>
<ds:datastoreItem xmlns:ds="http://schemas.openxmlformats.org/officeDocument/2006/customXml" ds:itemID="{6D282322-6B78-4A4D-9E6E-F8FE785425F1}"/>
</file>

<file path=customXml/itemProps2.xml><?xml version="1.0" encoding="utf-8"?>
<ds:datastoreItem xmlns:ds="http://schemas.openxmlformats.org/officeDocument/2006/customXml" ds:itemID="{4F2F93FF-4521-4255-B62B-826DD0757C1A}"/>
</file>

<file path=customXml/itemProps3.xml><?xml version="1.0" encoding="utf-8"?>
<ds:datastoreItem xmlns:ds="http://schemas.openxmlformats.org/officeDocument/2006/customXml" ds:itemID="{87478101-BF8F-4DE8-9646-2EB2635B7C3F}"/>
</file>

<file path=docProps/app.xml><?xml version="1.0" encoding="utf-8"?>
<Properties xmlns="http://schemas.openxmlformats.org/officeDocument/2006/extended-properties" xmlns:vt="http://schemas.openxmlformats.org/officeDocument/2006/docPropsVTypes">
  <Template>Office Theme</Template>
  <TotalTime>85</TotalTime>
  <Words>1966</Words>
  <Application>Microsoft Office PowerPoint</Application>
  <PresentationFormat>Widescreen</PresentationFormat>
  <Paragraphs>57</Paragraphs>
  <Slides>4</Slides>
  <Notes>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vt:i4>
      </vt:variant>
    </vt:vector>
  </HeadingPairs>
  <TitlesOfParts>
    <vt:vector size="9" baseType="lpstr">
      <vt:lpstr>Aptos</vt:lpstr>
      <vt:lpstr>Aptos Display</vt:lpstr>
      <vt:lpstr>Arial</vt:lpstr>
      <vt:lpstr>SST Arabic</vt:lpstr>
      <vt:lpstr>Office Theme</vt:lpstr>
      <vt:lpstr>PowerPoint Presentation</vt:lpstr>
      <vt:lpstr>PowerPoint Presentation</vt:lpstr>
      <vt:lpstr>البشت المتنكر</vt:lpstr>
      <vt:lpstr>البشت المتنكر</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Ahmed Adel Elkhateeb [Learning And Development Consultant]</dc:creator>
  <cp:lastModifiedBy>Ahmed Adel Elkhateeb [Learning And Development Consultant]</cp:lastModifiedBy>
  <cp:revision>1</cp:revision>
  <dcterms:created xsi:type="dcterms:W3CDTF">2026-03-07T21:21:55Z</dcterms:created>
  <dcterms:modified xsi:type="dcterms:W3CDTF">2026-03-22T13:20:16Z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0x010100DDEE9560EED9774DBFBCA537D0DCFECF</vt:lpwstr>
  </property>
</Properties>
</file>