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Masters/slideMaster1.xml" ContentType="application/vnd.openxmlformats-officedocument.presentationml.slideMaster+xml"/>
  <Override PartName="/ppt/notesSlides/notesSlide22.xml" ContentType="application/vnd.openxmlformats-officedocument.presentationml.notesSlide+xml"/>
  <Override PartName="/ppt/notesSlides/notesSlide19.xml" ContentType="application/vnd.openxmlformats-officedocument.presentationml.notesSlide+xml"/>
  <Override PartName="/ppt/notesSlides/notesSlide12.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10.xml" ContentType="application/vnd.openxmlformats-officedocument.presentationml.notesSlide+xml"/>
  <Override PartName="/ppt/notesSlides/notesSlide2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4.xml" ContentType="application/vnd.openxmlformats-officedocument.presentationml.notesSlide+xml"/>
  <Override PartName="/ppt/notesSlides/notesSlide3.xml" ContentType="application/vnd.openxmlformats-officedocument.presentationml.notesSlide+xml"/>
  <Override PartName="/ppt/notesSlides/notesSlide23.xml" ContentType="application/vnd.openxmlformats-officedocument.presentationml.notesSlide+xml"/>
  <Override PartName="/ppt/notesSlides/notesSlide17.xml" ContentType="application/vnd.openxmlformats-officedocument.presentationml.notesSlide+xml"/>
  <Override PartName="/ppt/notesSlides/notesSlide4.xml" ContentType="application/vnd.openxmlformats-officedocument.presentationml.notesSlide+xml"/>
  <Override PartName="/ppt/notesSlides/notesSlide18.xml" ContentType="application/vnd.openxmlformats-officedocument.presentationml.notesSlide+xml"/>
  <Override PartName="/ppt/notesSlides/notesSlide5.xml" ContentType="application/vnd.openxmlformats-officedocument.presentationml.notesSlide+xml"/>
  <Override PartName="/ppt/notesSlides/notesSlide11.xml" ContentType="application/vnd.openxmlformats-officedocument.presentationml.notesSlide+xml"/>
  <Override PartName="/ppt/notesSlides/notesSlide15.xml" ContentType="application/vnd.openxmlformats-officedocument.presentationml.notesSlide+xml"/>
  <Override PartName="/ppt/notesSlides/notesSlide6.xml" ContentType="application/vnd.openxmlformats-officedocument.presentationml.notesSlide+xml"/>
  <Override PartName="/ppt/notesSlides/notesSlide20.xml" ContentType="application/vnd.openxmlformats-officedocument.presentationml.notesSlide+xml"/>
  <Override PartName="/ppt/notesSlides/notesSlide7.xml" ContentType="application/vnd.openxmlformats-officedocument.presentationml.notesSlide+xml"/>
  <Override PartName="/ppt/notesSlides/notesSlide16.xml" ContentType="application/vnd.openxmlformats-officedocument.presentationml.notesSlide+xml"/>
  <Override PartName="/ppt/notesSlides/notesSlide13.xml" ContentType="application/vnd.openxmlformats-officedocument.presentationml.notesSlide+xml"/>
  <Override PartName="/ppt/notesSlides/notesSlide8.xml" ContentType="application/vnd.openxmlformats-officedocument.presentationml.notesSlide+xml"/>
  <Override PartName="/ppt/notesSlides/notesSlide1.xml" ContentType="application/vnd.openxmlformats-officedocument.presentationml.notesSlide+xml"/>
  <Override PartName="/ppt/notesSlides/notesSlide34.xml" ContentType="application/vnd.openxmlformats-officedocument.presentationml.notesSlide+xml"/>
  <Override PartName="/ppt/notesSlides/notesSlide9.xml" ContentType="application/vnd.openxmlformats-officedocument.presentationml.notesSlide+xml"/>
  <Override PartName="/ppt/notesSlides/notesSlide2.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1.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tags/tag46.xml" ContentType="application/vnd.openxmlformats-officedocument.presentationml.tags+xml"/>
  <Override PartName="/ppt/tags/tag27.xml" ContentType="application/vnd.openxmlformats-officedocument.presentationml.tags+xml"/>
  <Override PartName="/ppt/tags/tag4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48.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33.xml" ContentType="application/vnd.openxmlformats-officedocument.presentationml.tags+xml"/>
  <Override PartName="/ppt/tags/tag5.xml" ContentType="application/vnd.openxmlformats-officedocument.presentationml.tags+xml"/>
  <Override PartName="/ppt/tags/tag7.xml" ContentType="application/vnd.openxmlformats-officedocument.presentationml.tags+xml"/>
  <Override PartName="/ppt/tags/tag34.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35.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36.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13.xml" ContentType="application/vnd.openxmlformats-officedocument.presentationml.tags+xml"/>
  <Override PartName="/ppt/tags/tag37.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38.xml" ContentType="application/vnd.openxmlformats-officedocument.presentationml.tags+xml"/>
  <Override PartName="/ppt/tags/tag16.xml" ContentType="application/vnd.openxmlformats-officedocument.presentationml.tags+xml"/>
  <Override PartName="/ppt/tags/tag39.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40.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41.xml" ContentType="application/vnd.openxmlformats-officedocument.presentationml.tags+xml"/>
  <Override PartName="/ppt/tags/tag21.xml" ContentType="application/vnd.openxmlformats-officedocument.presentationml.tags+xml"/>
  <Override PartName="/ppt/tags/tag42.xml" ContentType="application/vnd.openxmlformats-officedocument.presentationml.tags+xml"/>
  <Override PartName="/ppt/tags/tag22.xml" ContentType="application/vnd.openxmlformats-officedocument.presentationml.tags+xml"/>
  <Override PartName="/ppt/tags/tag4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44.xml" ContentType="application/vnd.openxmlformats-officedocument.presentationml.tags+xml"/>
  <Override PartName="/ppt/tags/tag32.xml" ContentType="application/vnd.openxmlformats-officedocument.presentationml.tags+xml"/>
  <Override PartName="/ppt/tags/tag45.xml" ContentType="application/vnd.openxmlformats-officedocument.presentationml.tags+xml"/>
  <Override PartName="/ppt/tags/tag26.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42"/>
  </p:notesMasterIdLst>
  <p:handoutMasterIdLst>
    <p:handoutMasterId r:id="rId43"/>
  </p:handoutMasterIdLst>
  <p:sldIdLst>
    <p:sldId id="256" r:id="rId2"/>
    <p:sldId id="2147482367" r:id="rId3"/>
    <p:sldId id="323" r:id="rId4"/>
    <p:sldId id="297" r:id="rId5"/>
    <p:sldId id="2147482439" r:id="rId6"/>
    <p:sldId id="302" r:id="rId7"/>
    <p:sldId id="2147482440" r:id="rId8"/>
    <p:sldId id="2147482410" r:id="rId9"/>
    <p:sldId id="2147482441" r:id="rId10"/>
    <p:sldId id="2147482442" r:id="rId11"/>
    <p:sldId id="2147482438" r:id="rId12"/>
    <p:sldId id="2147482443" r:id="rId13"/>
    <p:sldId id="2147482444" r:id="rId14"/>
    <p:sldId id="2147482445" r:id="rId15"/>
    <p:sldId id="2147482397" r:id="rId16"/>
    <p:sldId id="2147482402" r:id="rId17"/>
    <p:sldId id="2147482446" r:id="rId18"/>
    <p:sldId id="2147482447" r:id="rId19"/>
    <p:sldId id="2147482381" r:id="rId20"/>
    <p:sldId id="2147482448" r:id="rId21"/>
    <p:sldId id="2147482449" r:id="rId22"/>
    <p:sldId id="2147482450" r:id="rId23"/>
    <p:sldId id="2147482380" r:id="rId24"/>
    <p:sldId id="355" r:id="rId25"/>
    <p:sldId id="2147482451" r:id="rId26"/>
    <p:sldId id="357" r:id="rId27"/>
    <p:sldId id="2147482452" r:id="rId28"/>
    <p:sldId id="2147482453" r:id="rId29"/>
    <p:sldId id="2147482454" r:id="rId30"/>
    <p:sldId id="2147482455" r:id="rId31"/>
    <p:sldId id="2147482456" r:id="rId32"/>
    <p:sldId id="2147482408" r:id="rId33"/>
    <p:sldId id="2147482409" r:id="rId34"/>
    <p:sldId id="2147482457" r:id="rId35"/>
    <p:sldId id="2147482425" r:id="rId36"/>
    <p:sldId id="2147482458" r:id="rId37"/>
    <p:sldId id="2147482459" r:id="rId38"/>
    <p:sldId id="2147482460" r:id="rId39"/>
    <p:sldId id="2147482437" r:id="rId40"/>
    <p:sldId id="2147482374" r:id="rId41"/>
  </p:sldIdLst>
  <p:sldSz cx="12192000" cy="6858000"/>
  <p:notesSz cx="6858000" cy="9144000"/>
  <p:custDataLst>
    <p:tags r:id="rId4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A76F"/>
    <a:srgbClr val="68615D"/>
    <a:srgbClr val="DD7C2F"/>
    <a:srgbClr val="0D5085"/>
    <a:srgbClr val="296CA0"/>
    <a:srgbClr val="F2F2F2"/>
    <a:srgbClr val="0A4E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82" autoAdjust="0"/>
    <p:restoredTop sz="82677" autoAdjust="0"/>
  </p:normalViewPr>
  <p:slideViewPr>
    <p:cSldViewPr snapToGrid="0">
      <p:cViewPr>
        <p:scale>
          <a:sx n="66" d="100"/>
          <a:sy n="66" d="100"/>
        </p:scale>
        <p:origin x="1524" y="524"/>
      </p:cViewPr>
      <p:guideLst/>
    </p:cSldViewPr>
  </p:slideViewPr>
  <p:notesTextViewPr>
    <p:cViewPr>
      <p:scale>
        <a:sx n="1" d="1"/>
        <a:sy n="1" d="1"/>
      </p:scale>
      <p:origin x="0" y="0"/>
    </p:cViewPr>
  </p:notesTextViewPr>
  <p:notesViewPr>
    <p:cSldViewPr snapToGrid="0">
      <p:cViewPr varScale="1">
        <p:scale>
          <a:sx n="84" d="100"/>
          <a:sy n="84" d="100"/>
        </p:scale>
        <p:origin x="583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50"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customXml" Target="../customXml/item3.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DA7D51F-E5A2-5842-3041-6C61EB95314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F39B989-BA6D-246A-9E4C-913A075BFA0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E2E49A8-DFCC-4F2C-9E37-4E9EE7316441}" type="datetimeFigureOut">
              <a:rPr lang="en-US" smtClean="0"/>
              <a:t>4/7/2026</a:t>
            </a:fld>
            <a:endParaRPr lang="en-US"/>
          </a:p>
        </p:txBody>
      </p:sp>
      <p:sp>
        <p:nvSpPr>
          <p:cNvPr id="4" name="Footer Placeholder 3">
            <a:extLst>
              <a:ext uri="{FF2B5EF4-FFF2-40B4-BE49-F238E27FC236}">
                <a16:creationId xmlns:a16="http://schemas.microsoft.com/office/drawing/2014/main" id="{4F1DD0AC-4E6B-BFAF-7B0D-ED266EF221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FC2971E-DC57-C33A-293C-91729A8CBCE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59D753-3197-4F24-AE95-C9C3027F6B49}" type="slidenum">
              <a:rPr lang="en-US" smtClean="0"/>
              <a:t>‹#›</a:t>
            </a:fld>
            <a:endParaRPr lang="en-US"/>
          </a:p>
        </p:txBody>
      </p:sp>
    </p:spTree>
    <p:extLst>
      <p:ext uri="{BB962C8B-B14F-4D97-AF65-F5344CB8AC3E}">
        <p14:creationId xmlns:p14="http://schemas.microsoft.com/office/powerpoint/2010/main" val="32087434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B3BED5-A9A8-4FE1-A262-06E3666A149B}" type="datetimeFigureOut">
              <a:rPr lang="en-US" smtClean="0"/>
              <a:t>4/7/2026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8A4290-9603-4436-8B20-F8E2DCD4CAB7}" type="slidenum">
              <a:rPr lang="en-US" smtClean="0"/>
              <a:t>‹#›</a:t>
            </a:fld>
            <a:endParaRPr lang="en-US"/>
          </a:p>
        </p:txBody>
      </p:sp>
    </p:spTree>
    <p:extLst>
      <p:ext uri="{BB962C8B-B14F-4D97-AF65-F5344CB8AC3E}">
        <p14:creationId xmlns:p14="http://schemas.microsoft.com/office/powerpoint/2010/main" val="448243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coca-colacompany.com/"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hbr.org/2002/01/ge-and-the-360-degree-feedback"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FEB3C-8C86-2FB0-850A-338722726E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F8D926-93F3-9355-73F2-7AF69295CAA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3ABE4F1-CFAF-5DAD-1DF0-03015EE12384}"/>
              </a:ext>
            </a:extLst>
          </p:cNvPr>
          <p:cNvSpPr>
            <a:spLocks noGrp="1"/>
          </p:cNvSpPr>
          <p:nvPr>
            <p:ph type="body" idx="1"/>
          </p:nvPr>
        </p:nvSpPr>
        <p:spPr/>
        <p:txBody>
          <a:bodyPr/>
          <a:lstStyle/>
          <a:p>
            <a:pPr algn="r" rtl="1"/>
            <a:endParaRPr lang="ar-SA" dirty="0"/>
          </a:p>
        </p:txBody>
      </p:sp>
      <p:sp>
        <p:nvSpPr>
          <p:cNvPr id="4" name="Slide Number Placeholder 3">
            <a:extLst>
              <a:ext uri="{FF2B5EF4-FFF2-40B4-BE49-F238E27FC236}">
                <a16:creationId xmlns:a16="http://schemas.microsoft.com/office/drawing/2014/main" id="{F078348E-6444-D51E-190A-EA7A1A38F70E}"/>
              </a:ext>
            </a:extLst>
          </p:cNvPr>
          <p:cNvSpPr>
            <a:spLocks noGrp="1"/>
          </p:cNvSpPr>
          <p:nvPr>
            <p:ph type="sldNum" sz="quarter" idx="5"/>
          </p:nvPr>
        </p:nvSpPr>
        <p:spPr/>
        <p:txBody>
          <a:bodyPr/>
          <a:lstStyle/>
          <a:p>
            <a:fld id="{EA0CF04F-8A83-4C88-859F-B3D6DEEF4CC5}" type="slidenum">
              <a:rPr lang="en-US" smtClean="0"/>
              <a:t>3</a:t>
            </a:fld>
            <a:endParaRPr lang="en-US"/>
          </a:p>
        </p:txBody>
      </p:sp>
    </p:spTree>
    <p:extLst>
      <p:ext uri="{BB962C8B-B14F-4D97-AF65-F5344CB8AC3E}">
        <p14:creationId xmlns:p14="http://schemas.microsoft.com/office/powerpoint/2010/main" val="4220705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200" dirty="0"/>
              <a:t>في بداية 2010</a:t>
            </a:r>
            <a:r>
              <a:rPr lang="en-US" sz="1200" dirty="0"/>
              <a:t>s، </a:t>
            </a:r>
            <a:r>
              <a:rPr lang="ar-SA" sz="1200" dirty="0"/>
              <a:t>واجهت </a:t>
            </a:r>
            <a:r>
              <a:rPr lang="en-US" sz="1200" dirty="0"/>
              <a:t>Adobe </a:t>
            </a:r>
            <a:r>
              <a:rPr lang="ar-SA" sz="1200" dirty="0"/>
              <a:t>تحديات قوية بسبب تغير السوق واعتماد المنافسين نماذج أكثر مرونة. داخليًا، كان هناك ضعف في انخراط الموظفين وارتفاع الاستقالات.</a:t>
            </a:r>
            <a:br>
              <a:rPr lang="ar-SA" sz="1200" dirty="0"/>
            </a:br>
            <a:r>
              <a:rPr lang="ar-SA" sz="1200" dirty="0"/>
              <a:t>السبب الرئيسي: نظام تقييم سنوي معقد، يستهلك وقتًا كبيرًا، ويعزز المنافسة غير الصحية (منحنى تصاعدي)، مما أدى لانخفاض الثقة والرضا.</a:t>
            </a:r>
          </a:p>
          <a:p>
            <a:pPr algn="r" rtl="1"/>
            <a:endParaRPr lang="ar-SA" dirty="0"/>
          </a:p>
        </p:txBody>
      </p:sp>
      <p:sp>
        <p:nvSpPr>
          <p:cNvPr id="4" name="Slide Number Placeholder 3"/>
          <p:cNvSpPr>
            <a:spLocks noGrp="1"/>
          </p:cNvSpPr>
          <p:nvPr>
            <p:ph type="sldNum" sz="quarter" idx="5"/>
          </p:nvPr>
        </p:nvSpPr>
        <p:spPr/>
        <p:txBody>
          <a:bodyPr/>
          <a:lstStyle/>
          <a:p>
            <a:fld id="{EA0CF04F-8A83-4C88-859F-B3D6DEEF4CC5}" type="slidenum">
              <a:rPr lang="en-US" smtClean="0"/>
              <a:t>4</a:t>
            </a:fld>
            <a:endParaRPr lang="en-US"/>
          </a:p>
        </p:txBody>
      </p:sp>
    </p:spTree>
    <p:extLst>
      <p:ext uri="{BB962C8B-B14F-4D97-AF65-F5344CB8AC3E}">
        <p14:creationId xmlns:p14="http://schemas.microsoft.com/office/powerpoint/2010/main" val="1300040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FC6F2-8BC0-9A01-662B-7DB0948164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E5E0FB-7383-8DDA-E140-F13A587DCC8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BA1F9CB-3401-406B-2A57-3A32782EA8D3}"/>
              </a:ext>
            </a:extLst>
          </p:cNvPr>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EG" dirty="0"/>
              <a:t>مشاركة من المتدربين </a:t>
            </a:r>
            <a:endParaRPr lang="en-US" dirty="0"/>
          </a:p>
          <a:p>
            <a:pPr algn="r" rtl="1"/>
            <a:endParaRPr lang="ar-SA" dirty="0"/>
          </a:p>
        </p:txBody>
      </p:sp>
      <p:sp>
        <p:nvSpPr>
          <p:cNvPr id="4" name="Slide Number Placeholder 3">
            <a:extLst>
              <a:ext uri="{FF2B5EF4-FFF2-40B4-BE49-F238E27FC236}">
                <a16:creationId xmlns:a16="http://schemas.microsoft.com/office/drawing/2014/main" id="{8BB2369D-81AF-68DC-8D11-9EB38723837E}"/>
              </a:ext>
            </a:extLst>
          </p:cNvPr>
          <p:cNvSpPr>
            <a:spLocks noGrp="1"/>
          </p:cNvSpPr>
          <p:nvPr>
            <p:ph type="sldNum" sz="quarter" idx="5"/>
          </p:nvPr>
        </p:nvSpPr>
        <p:spPr/>
        <p:txBody>
          <a:bodyPr/>
          <a:lstStyle/>
          <a:p>
            <a:fld id="{EA0CF04F-8A83-4C88-859F-B3D6DEEF4CC5}" type="slidenum">
              <a:rPr lang="en-US" smtClean="0"/>
              <a:t>5</a:t>
            </a:fld>
            <a:endParaRPr lang="en-US"/>
          </a:p>
        </p:txBody>
      </p:sp>
    </p:spTree>
    <p:extLst>
      <p:ext uri="{BB962C8B-B14F-4D97-AF65-F5344CB8AC3E}">
        <p14:creationId xmlns:p14="http://schemas.microsoft.com/office/powerpoint/2010/main" val="671415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D54FB-D6C3-C69D-BD63-6F5B2EF7B8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04F38F-7099-B98E-E911-4CE0D5EC25B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E59806C-C9B7-BEE0-8304-57788791FE89}"/>
              </a:ext>
            </a:extLst>
          </p:cNvPr>
          <p:cNvSpPr>
            <a:spLocks noGrp="1"/>
          </p:cNvSpPr>
          <p:nvPr>
            <p:ph type="body" idx="1"/>
          </p:nvPr>
        </p:nvSpPr>
        <p:spPr/>
        <p:txBody>
          <a:bodyPr/>
          <a:lstStyle/>
          <a:p>
            <a:pPr algn="r" rtl="1"/>
            <a:endParaRPr lang="ar-SA" dirty="0"/>
          </a:p>
        </p:txBody>
      </p:sp>
      <p:sp>
        <p:nvSpPr>
          <p:cNvPr id="4" name="Slide Number Placeholder 3">
            <a:extLst>
              <a:ext uri="{FF2B5EF4-FFF2-40B4-BE49-F238E27FC236}">
                <a16:creationId xmlns:a16="http://schemas.microsoft.com/office/drawing/2014/main" id="{850E2191-415D-EFB1-0113-5E9AB77A7ED9}"/>
              </a:ext>
            </a:extLst>
          </p:cNvPr>
          <p:cNvSpPr>
            <a:spLocks noGrp="1"/>
          </p:cNvSpPr>
          <p:nvPr>
            <p:ph type="sldNum" sz="quarter" idx="5"/>
          </p:nvPr>
        </p:nvSpPr>
        <p:spPr/>
        <p:txBody>
          <a:bodyPr/>
          <a:lstStyle/>
          <a:p>
            <a:fld id="{EA0CF04F-8A83-4C88-859F-B3D6DEEF4CC5}" type="slidenum">
              <a:rPr lang="en-US" smtClean="0"/>
              <a:t>6</a:t>
            </a:fld>
            <a:endParaRPr lang="en-US"/>
          </a:p>
        </p:txBody>
      </p:sp>
    </p:spTree>
    <p:extLst>
      <p:ext uri="{BB962C8B-B14F-4D97-AF65-F5344CB8AC3E}">
        <p14:creationId xmlns:p14="http://schemas.microsoft.com/office/powerpoint/2010/main" val="484995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3A086-FB66-4887-3013-E486651D5D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56E28A-8DB8-6484-2142-9AE04FCF2E6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643A272-D177-D447-AE67-23A809D1AE26}"/>
              </a:ext>
            </a:extLst>
          </p:cNvPr>
          <p:cNvSpPr>
            <a:spLocks noGrp="1"/>
          </p:cNvSpPr>
          <p:nvPr>
            <p:ph type="body" idx="1"/>
          </p:nvPr>
        </p:nvSpPr>
        <p:spPr/>
        <p:txBody>
          <a:bodyPr/>
          <a:lstStyle/>
          <a:p>
            <a:pPr algn="r" rtl="1"/>
            <a:r>
              <a:rPr lang="ar" dirty="0">
                <a:cs typeface="Elm" panose="020B0303020404020204" pitchFamily="34" charset="-78"/>
              </a:rPr>
              <a:t>دور المدير في </a:t>
            </a:r>
            <a:r>
              <a:rPr lang="ar" b="1" dirty="0">
                <a:cs typeface="Elm" panose="020B0303020404020204" pitchFamily="34" charset="-78"/>
              </a:rPr>
              <a:t>نظام إدارة الأداء (PMS) القائم </a:t>
            </a:r>
            <a:r>
              <a:rPr lang="ar" dirty="0">
                <a:cs typeface="Elm" panose="020B0303020404020204" pitchFamily="34" charset="-78"/>
              </a:rPr>
              <a:t>، وخاصةً النظام المُطبّق من قِبَل المؤسسة، بالغ الأهمية ومتعدد الجوانب. يعمل المديرون </a:t>
            </a:r>
            <a:r>
              <a:rPr lang="ar" b="1" dirty="0">
                <a:cs typeface="Elm" panose="020B0303020404020204" pitchFamily="34" charset="-78"/>
              </a:rPr>
              <a:t>كمنفّذين رئيسيين </a:t>
            </a:r>
            <a:r>
              <a:rPr lang="ar" dirty="0">
                <a:cs typeface="Elm" panose="020B0303020404020204" pitchFamily="34" charset="-78"/>
              </a:rPr>
              <a:t>، </a:t>
            </a:r>
            <a:r>
              <a:rPr lang="ar" b="1" dirty="0">
                <a:cs typeface="Elm" panose="020B0303020404020204" pitchFamily="34" charset="-78"/>
              </a:rPr>
              <a:t>ومفسّرين </a:t>
            </a:r>
            <a:r>
              <a:rPr lang="ar" dirty="0">
                <a:cs typeface="Elm" panose="020B0303020404020204" pitchFamily="34" charset="-78"/>
              </a:rPr>
              <a:t>، </a:t>
            </a:r>
            <a:r>
              <a:rPr lang="ar" b="1" dirty="0">
                <a:cs typeface="Elm" panose="020B0303020404020204" pitchFamily="34" charset="-78"/>
              </a:rPr>
              <a:t>ومؤثرين </a:t>
            </a:r>
            <a:r>
              <a:rPr lang="ar" dirty="0">
                <a:cs typeface="Elm" panose="020B0303020404020204" pitchFamily="34" charset="-78"/>
              </a:rPr>
              <a:t>في كيفية تفاعل الموظفين مع هذا النظام.</a:t>
            </a:r>
          </a:p>
          <a:p>
            <a:pPr algn="r" rtl="1"/>
            <a:r>
              <a:rPr lang="ar" dirty="0">
                <a:cs typeface="Elm" panose="020B0303020404020204" pitchFamily="34" charset="-78"/>
              </a:rPr>
              <a:t>فيما يلي تفصيل للأدوار الرئيسية للمدير ضمن نظام إدارة المشروعات الذي تم إنشاؤه بالفعل:</a:t>
            </a:r>
          </a:p>
          <a:p>
            <a:pPr algn="r" rtl="1"/>
            <a:r>
              <a:rPr lang="ar" b="1" dirty="0">
                <a:cs typeface="Elm" panose="020B0303020404020204" pitchFamily="34" charset="-78"/>
              </a:rPr>
              <a:t>🔑 1. ترجمة الاستراتيجية إلى أهداف فردية</a:t>
            </a:r>
          </a:p>
          <a:p>
            <a:pPr algn="r" rtl="1"/>
            <a:r>
              <a:rPr lang="ar" b="1" dirty="0">
                <a:cs typeface="Elm" panose="020B0303020404020204" pitchFamily="34" charset="-78"/>
              </a:rPr>
              <a:t>الدور: </a:t>
            </a:r>
            <a:r>
              <a:rPr lang="ar" dirty="0">
                <a:cs typeface="Elm" panose="020B0303020404020204" pitchFamily="34" charset="-78"/>
              </a:rPr>
              <a:t>مواءمة أهداف الفريق والفرد مع أولويات المنظمة.</a:t>
            </a:r>
          </a:p>
          <a:p>
            <a:pPr algn="r" rtl="1"/>
            <a:r>
              <a:rPr lang="ar" b="1" dirty="0">
                <a:cs typeface="Elm" panose="020B0303020404020204" pitchFamily="34" charset="-78"/>
              </a:rPr>
              <a:t>الإجراء: </a:t>
            </a:r>
            <a:r>
              <a:rPr lang="ar" dirty="0">
                <a:cs typeface="Elm" panose="020B0303020404020204" pitchFamily="34" charset="-78"/>
              </a:rPr>
              <a:t>قم بتقسيم الأهداف والنتائج الرئيسية (OKRs) ومؤشرات الأداء الرئيسية (KPIs) أو أهداف بطاقة الأداء الخاصة بالإدارات أو المنظمات إلى أهداف محددة وقابلة للتنفيذ لأعضاء الفريق.</a:t>
            </a:r>
          </a:p>
          <a:p>
            <a:pPr algn="r" rtl="1"/>
            <a:r>
              <a:rPr lang="ar" b="1" dirty="0">
                <a:cs typeface="Elm" panose="020B0303020404020204" pitchFamily="34" charset="-78"/>
              </a:rPr>
              <a:t>مثال: </a:t>
            </a:r>
            <a:r>
              <a:rPr lang="ar" dirty="0">
                <a:cs typeface="Elm" panose="020B0303020404020204" pitchFamily="34" charset="-78"/>
              </a:rPr>
              <a:t>ترجمة هدف الشركة المتمثل في "زيادة الاحتفاظ بالعملاء بنسبة 10%" إلى هدف فردي لممثل الخدمة.</a:t>
            </a:r>
          </a:p>
          <a:p>
            <a:pPr algn="r" rtl="1"/>
            <a:r>
              <a:rPr lang="ar" b="1" dirty="0">
                <a:cs typeface="Elm" panose="020B0303020404020204" pitchFamily="34" charset="-78"/>
              </a:rPr>
              <a:t>🔍 2. مراقبة وقياس الأداء</a:t>
            </a:r>
          </a:p>
          <a:p>
            <a:pPr algn="r" rtl="1"/>
            <a:r>
              <a:rPr lang="ar" b="1" dirty="0">
                <a:cs typeface="Elm" panose="020B0303020404020204" pitchFamily="34" charset="-78"/>
              </a:rPr>
              <a:t>الدور: </a:t>
            </a:r>
            <a:r>
              <a:rPr lang="ar" dirty="0">
                <a:cs typeface="Elm" panose="020B0303020404020204" pitchFamily="34" charset="-78"/>
              </a:rPr>
              <a:t>متابعة التقدم بشكل منتظم باستخدام مؤشرات الأداء الرئيسية أو الأهداف والنتائج الرئيسية أو أهداف الإدارة الإدارية التي يحددها نظام إدارة المشروع.</a:t>
            </a:r>
          </a:p>
          <a:p>
            <a:pPr algn="r" rtl="1"/>
            <a:r>
              <a:rPr lang="ar" b="1" dirty="0">
                <a:cs typeface="Elm" panose="020B0303020404020204" pitchFamily="34" charset="-78"/>
              </a:rPr>
              <a:t>الإجراء: </a:t>
            </a:r>
            <a:r>
              <a:rPr lang="ar" dirty="0">
                <a:cs typeface="Elm" panose="020B0303020404020204" pitchFamily="34" charset="-78"/>
              </a:rPr>
              <a:t>استخدم لوحات المعلومات أو الأنظمة أو التقارير لتقييم الأداء والتأكد من دقة البيانات.</a:t>
            </a:r>
          </a:p>
          <a:p>
            <a:pPr algn="r" rtl="1"/>
            <a:r>
              <a:rPr lang="ar" b="1" dirty="0">
                <a:cs typeface="Elm" panose="020B0303020404020204" pitchFamily="34" charset="-78"/>
              </a:rPr>
              <a:t>مثال: </a:t>
            </a:r>
            <a:r>
              <a:rPr lang="ar" dirty="0">
                <a:cs typeface="Elm" panose="020B0303020404020204" pitchFamily="34" charset="-78"/>
              </a:rPr>
              <a:t>مراجعة لوحات معلومات إدارة علاقات العملاء أسبوعيًا لمراقبة نشاط فريق المبيعات.</a:t>
            </a:r>
          </a:p>
          <a:p>
            <a:pPr algn="r" rtl="1"/>
            <a:r>
              <a:rPr lang="ar" b="1" dirty="0">
                <a:cs typeface="Elm" panose="020B0303020404020204" pitchFamily="34" charset="-78"/>
              </a:rPr>
              <a:t>🧭 3. تقديم ملاحظات مستمرة</a:t>
            </a:r>
          </a:p>
          <a:p>
            <a:pPr algn="r" rtl="1"/>
            <a:r>
              <a:rPr lang="ar" b="1" dirty="0">
                <a:cs typeface="Elm" panose="020B0303020404020204" pitchFamily="34" charset="-78"/>
              </a:rPr>
              <a:t>الدور: </a:t>
            </a:r>
            <a:r>
              <a:rPr lang="ar" dirty="0">
                <a:cs typeface="Elm" panose="020B0303020404020204" pitchFamily="34" charset="-78"/>
              </a:rPr>
              <a:t>تقديم ملاحظات بناءة في الوقت المناسب - رسمية وغير رسمية - بما يتماشى مع هيكل النظام (على سبيل المثال، المراجعات الفصلية، والاجتماعات الفردية).</a:t>
            </a:r>
          </a:p>
          <a:p>
            <a:pPr algn="r" rtl="1"/>
            <a:r>
              <a:rPr lang="ar" b="1" dirty="0">
                <a:cs typeface="Elm" panose="020B0303020404020204" pitchFamily="34" charset="-78"/>
              </a:rPr>
              <a:t>الإجراء: </a:t>
            </a:r>
            <a:r>
              <a:rPr lang="ar" dirty="0">
                <a:cs typeface="Elm" panose="020B0303020404020204" pitchFamily="34" charset="-78"/>
              </a:rPr>
              <a:t>استخدم اللحظات الفعلية وتسجيل الدخول المنظم لتوجيه الأداء، وليس فقط أثناء المراجعات السنوية.</a:t>
            </a:r>
          </a:p>
          <a:p>
            <a:pPr algn="r" rtl="1"/>
            <a:r>
              <a:rPr lang="ar" b="1" dirty="0">
                <a:cs typeface="Elm" panose="020B0303020404020204" pitchFamily="34" charset="-78"/>
              </a:rPr>
              <a:t>مثال: </a:t>
            </a:r>
            <a:r>
              <a:rPr lang="ar" dirty="0">
                <a:cs typeface="Elm" panose="020B0303020404020204" pitchFamily="34" charset="-78"/>
              </a:rPr>
              <a:t>قم بإجراء عمليات تسجيل دخول شهرية لمراجعة التقدم ومعالجة التحديات وتعزيز نقاط القوة.</a:t>
            </a:r>
          </a:p>
          <a:p>
            <a:pPr algn="r" rtl="1"/>
            <a:r>
              <a:rPr lang="ar" b="1" dirty="0">
                <a:cs typeface="Elm" panose="020B0303020404020204" pitchFamily="34" charset="-78"/>
              </a:rPr>
              <a:t>🧑‍🏫 4. التدريب والتطوير</a:t>
            </a:r>
          </a:p>
          <a:p>
            <a:pPr algn="r" rtl="1"/>
            <a:r>
              <a:rPr lang="ar" b="1" dirty="0">
                <a:cs typeface="Elm" panose="020B0303020404020204" pitchFamily="34" charset="-78"/>
              </a:rPr>
              <a:t>الدور: </a:t>
            </a:r>
            <a:r>
              <a:rPr lang="ar" dirty="0">
                <a:cs typeface="Elm" panose="020B0303020404020204" pitchFamily="34" charset="-78"/>
              </a:rPr>
              <a:t>العمل كمدرب يدعم النمو والتطوير وبناء القدرات.</a:t>
            </a:r>
          </a:p>
          <a:p>
            <a:pPr algn="r" rtl="1"/>
            <a:r>
              <a:rPr lang="ar" b="1" dirty="0">
                <a:cs typeface="Elm" panose="020B0303020404020204" pitchFamily="34" charset="-78"/>
              </a:rPr>
              <a:t>الإجراء: </a:t>
            </a:r>
            <a:r>
              <a:rPr lang="ar" dirty="0">
                <a:cs typeface="Elm" panose="020B0303020404020204" pitchFamily="34" charset="-78"/>
              </a:rPr>
              <a:t>تحديد احتياجات التطوير ودعم التعلم بما يتماشى مع فجوات الأداء أو أهداف التمدد.</a:t>
            </a:r>
          </a:p>
          <a:p>
            <a:pPr algn="r" rtl="1"/>
            <a:r>
              <a:rPr lang="ar" b="1" dirty="0">
                <a:cs typeface="Elm" panose="020B0303020404020204" pitchFamily="34" charset="-78"/>
              </a:rPr>
              <a:t>مثال: </a:t>
            </a:r>
            <a:r>
              <a:rPr lang="ar" dirty="0">
                <a:cs typeface="Elm" panose="020B0303020404020204" pitchFamily="34" charset="-78"/>
              </a:rPr>
              <a:t>تعيين مشروع صعب لمساعدة أحد أعضاء الفريق على تعزيز قدرات القيادة.</a:t>
            </a:r>
          </a:p>
          <a:p>
            <a:pPr algn="r" rtl="1"/>
            <a:r>
              <a:rPr lang="ar" b="1" dirty="0">
                <a:cs typeface="Elm" panose="020B0303020404020204" pitchFamily="34" charset="-78"/>
              </a:rPr>
              <a:t>🧾 5. التوثيق بشكل عادل ودقيق</a:t>
            </a:r>
          </a:p>
          <a:p>
            <a:pPr algn="r" rtl="1"/>
            <a:r>
              <a:rPr lang="ar" b="1" dirty="0">
                <a:cs typeface="Elm" panose="020B0303020404020204" pitchFamily="34" charset="-78"/>
              </a:rPr>
              <a:t>الدور: </a:t>
            </a:r>
            <a:r>
              <a:rPr lang="ar" dirty="0">
                <a:cs typeface="Elm" panose="020B0303020404020204" pitchFamily="34" charset="-78"/>
              </a:rPr>
              <a:t>الحفاظ على توثيق شفاف ومبني على الحقائق لمحادثات الأداء.</a:t>
            </a:r>
          </a:p>
          <a:p>
            <a:pPr algn="r" rtl="1"/>
            <a:r>
              <a:rPr lang="ar" b="1" dirty="0">
                <a:cs typeface="Elm" panose="020B0303020404020204" pitchFamily="34" charset="-78"/>
              </a:rPr>
              <a:t>الإجراء: </a:t>
            </a:r>
            <a:r>
              <a:rPr lang="ar" dirty="0">
                <a:cs typeface="Elm" panose="020B0303020404020204" pitchFamily="34" charset="-78"/>
              </a:rPr>
              <a:t>استخدم دفاتر الأداء أو إدخالات النظام لتسجيل الملاحظات والنجاحات والمشكلات.</a:t>
            </a:r>
          </a:p>
          <a:p>
            <a:pPr algn="r" rtl="1"/>
            <a:r>
              <a:rPr lang="ar" b="1" dirty="0">
                <a:cs typeface="Elm" panose="020B0303020404020204" pitchFamily="34" charset="-78"/>
              </a:rPr>
              <a:t>مثال: </a:t>
            </a:r>
            <a:r>
              <a:rPr lang="ar" dirty="0">
                <a:cs typeface="Elm" panose="020B0303020404020204" pitchFamily="34" charset="-78"/>
              </a:rPr>
              <a:t>تسجيل محادثات التدريب وتحديثات التقدم في بوابة PMS.</a:t>
            </a:r>
          </a:p>
          <a:p>
            <a:pPr algn="r" rtl="1"/>
            <a:r>
              <a:rPr lang="ar" b="1" dirty="0">
                <a:cs typeface="Elm" panose="020B0303020404020204" pitchFamily="34" charset="-78"/>
              </a:rPr>
              <a:t>⚖️ 6. تعزيز الاتساق والإنصاف</a:t>
            </a:r>
          </a:p>
          <a:p>
            <a:pPr algn="r" rtl="1"/>
            <a:r>
              <a:rPr lang="ar" b="1" dirty="0">
                <a:cs typeface="Elm" panose="020B0303020404020204" pitchFamily="34" charset="-78"/>
              </a:rPr>
              <a:t>الدور: </a:t>
            </a:r>
            <a:r>
              <a:rPr lang="ar" dirty="0">
                <a:cs typeface="Elm" panose="020B0303020404020204" pitchFamily="34" charset="-78"/>
              </a:rPr>
              <a:t>ضمان التطبيق المتسق لنظام الأداء، وتجنب التحيز أو المحسوبية.</a:t>
            </a:r>
          </a:p>
          <a:p>
            <a:pPr algn="r" rtl="1"/>
            <a:r>
              <a:rPr lang="ar" b="1" dirty="0">
                <a:cs typeface="Elm" panose="020B0303020404020204" pitchFamily="34" charset="-78"/>
              </a:rPr>
              <a:t>الإجراء: </a:t>
            </a:r>
            <a:r>
              <a:rPr lang="ar" dirty="0">
                <a:cs typeface="Elm" panose="020B0303020404020204" pitchFamily="34" charset="-78"/>
              </a:rPr>
              <a:t>تطبيق مقاييس التقييم وفئات الأداء بناءً على الأدلة، وليس الآراء.</a:t>
            </a:r>
          </a:p>
          <a:p>
            <a:pPr algn="r" rtl="1"/>
            <a:r>
              <a:rPr lang="ar" b="1" dirty="0">
                <a:cs typeface="Elm" panose="020B0303020404020204" pitchFamily="34" charset="-78"/>
              </a:rPr>
              <a:t>مثال: </a:t>
            </a:r>
            <a:r>
              <a:rPr lang="ar" dirty="0">
                <a:cs typeface="Elm" panose="020B0303020404020204" pitchFamily="34" charset="-78"/>
              </a:rPr>
              <a:t>تقييم أعضاء الفريق بناءً على مؤشرات الأداء الرئيسية والسلوكيات الملحوظة بدلاً من العلاقة الشخصية.</a:t>
            </a:r>
          </a:p>
          <a:p>
            <a:pPr algn="r" rtl="1"/>
            <a:r>
              <a:rPr lang="ar" b="1" dirty="0">
                <a:cs typeface="Elm" panose="020B0303020404020204" pitchFamily="34" charset="-78"/>
              </a:rPr>
              <a:t>🤝 7. قيادة مراجعات الأداء</a:t>
            </a:r>
          </a:p>
          <a:p>
            <a:pPr algn="r" rtl="1"/>
            <a:r>
              <a:rPr lang="ar" b="1" dirty="0">
                <a:cs typeface="Elm" panose="020B0303020404020204" pitchFamily="34" charset="-78"/>
              </a:rPr>
              <a:t>الدور: </a:t>
            </a:r>
            <a:r>
              <a:rPr lang="ar" dirty="0">
                <a:cs typeface="Elm" panose="020B0303020404020204" pitchFamily="34" charset="-78"/>
              </a:rPr>
              <a:t>تسهيل المناقشات الفعالة والصادقة والمحفزة حول الأداء.</a:t>
            </a:r>
          </a:p>
          <a:p>
            <a:pPr algn="r" rtl="1"/>
            <a:r>
              <a:rPr lang="ar" b="1" dirty="0">
                <a:cs typeface="Elm" panose="020B0303020404020204" pitchFamily="34" charset="-78"/>
              </a:rPr>
              <a:t>الإجراء: </a:t>
            </a:r>
            <a:r>
              <a:rPr lang="ar" dirty="0">
                <a:cs typeface="Elm" panose="020B0303020404020204" pitchFamily="34" charset="-78"/>
              </a:rPr>
              <a:t>التحضير جيدًا، وتحقيق التوازن بين الاعتراف والمساءلة، والاتفاق على الإجراءات المستقبلية.</a:t>
            </a:r>
          </a:p>
          <a:p>
            <a:pPr algn="r" rtl="1"/>
            <a:r>
              <a:rPr lang="ar" b="1" dirty="0">
                <a:cs typeface="Elm" panose="020B0303020404020204" pitchFamily="34" charset="-78"/>
              </a:rPr>
              <a:t>مثال: </a:t>
            </a:r>
            <a:r>
              <a:rPr lang="ar" dirty="0">
                <a:cs typeface="Elm" panose="020B0303020404020204" pitchFamily="34" charset="-78"/>
              </a:rPr>
              <a:t>إجراء تقييم سنوي مع توثيق البيانات الواضحة والملاحظات والخطوات التالية.</a:t>
            </a:r>
          </a:p>
          <a:p>
            <a:pPr algn="r" rtl="1"/>
            <a:r>
              <a:rPr lang="ar" b="1" dirty="0">
                <a:cs typeface="Elm" panose="020B0303020404020204" pitchFamily="34" charset="-78"/>
              </a:rPr>
              <a:t>🧩 8. ربط أنظمة الموارد البشرية بالحياة الواقعية</a:t>
            </a:r>
          </a:p>
          <a:p>
            <a:pPr algn="r" rtl="1"/>
            <a:r>
              <a:rPr lang="ar" b="1" dirty="0">
                <a:cs typeface="Elm" panose="020B0303020404020204" pitchFamily="34" charset="-78"/>
              </a:rPr>
              <a:t>الدور: </a:t>
            </a:r>
            <a:r>
              <a:rPr lang="ar" dirty="0">
                <a:cs typeface="Elm" panose="020B0303020404020204" pitchFamily="34" charset="-78"/>
              </a:rPr>
              <a:t>العمل كحلقة وصل بين سياسات/عمليات الموارد البشرية والخبرة اليومية للموظفين.</a:t>
            </a:r>
          </a:p>
          <a:p>
            <a:pPr algn="r" rtl="1"/>
            <a:r>
              <a:rPr lang="ar" b="1" dirty="0">
                <a:cs typeface="Elm" panose="020B0303020404020204" pitchFamily="34" charset="-78"/>
              </a:rPr>
              <a:t>الإجراء: </a:t>
            </a:r>
            <a:r>
              <a:rPr lang="ar" dirty="0">
                <a:cs typeface="Elm" panose="020B0303020404020204" pitchFamily="34" charset="-78"/>
              </a:rPr>
              <a:t>توضيح غرض نظام إدارة الأداء للموظفين ونمذجة قيمته.</a:t>
            </a:r>
          </a:p>
          <a:p>
            <a:pPr algn="r" rtl="1"/>
            <a:r>
              <a:rPr lang="ar" b="1" dirty="0">
                <a:cs typeface="Elm" panose="020B0303020404020204" pitchFamily="34" charset="-78"/>
              </a:rPr>
              <a:t>مثال: </a:t>
            </a:r>
            <a:r>
              <a:rPr lang="ar" dirty="0">
                <a:cs typeface="Elm" panose="020B0303020404020204" pitchFamily="34" charset="-78"/>
              </a:rPr>
              <a:t>شرح كيفية مساهمة الأهداف الفردية في أهلية المكافأة أو التقدم الوظيفي.</a:t>
            </a:r>
          </a:p>
          <a:p>
            <a:pPr algn="r" rtl="1"/>
            <a:r>
              <a:rPr lang="ar" b="1" dirty="0">
                <a:cs typeface="Elm" panose="020B0303020404020204" pitchFamily="34" charset="-78"/>
              </a:rPr>
              <a:t>⚙️ 9. الإبلاغ عن مشكلات أو ثغرات النظام</a:t>
            </a:r>
          </a:p>
          <a:p>
            <a:pPr algn="r" rtl="1"/>
            <a:r>
              <a:rPr lang="ar" b="1" dirty="0">
                <a:cs typeface="Elm" panose="020B0303020404020204" pitchFamily="34" charset="-78"/>
              </a:rPr>
              <a:t>الدور: </a:t>
            </a:r>
            <a:r>
              <a:rPr lang="ar" dirty="0">
                <a:cs typeface="Elm" panose="020B0303020404020204" pitchFamily="34" charset="-78"/>
              </a:rPr>
              <a:t>تحديد وإبلاغ المشكلات المتعلقة بكيفية عمل نظام إدارة الأداء أو إدراكه.</a:t>
            </a:r>
          </a:p>
          <a:p>
            <a:pPr algn="r" rtl="1"/>
            <a:r>
              <a:rPr lang="ar" b="1" dirty="0">
                <a:cs typeface="Elm" panose="020B0303020404020204" pitchFamily="34" charset="-78"/>
              </a:rPr>
              <a:t>الإجراء: </a:t>
            </a:r>
            <a:r>
              <a:rPr lang="ar" dirty="0">
                <a:cs typeface="Elm" panose="020B0303020404020204" pitchFamily="34" charset="-78"/>
              </a:rPr>
              <a:t>تقديم ردود الفعل إلى قسم الموارد البشرية أو القيادة لتحسين النظام.</a:t>
            </a:r>
          </a:p>
          <a:p>
            <a:pPr algn="r" rtl="1"/>
            <a:r>
              <a:rPr lang="ar" b="1" dirty="0">
                <a:cs typeface="Elm" panose="020B0303020404020204" pitchFamily="34" charset="-78"/>
              </a:rPr>
              <a:t>مثال: </a:t>
            </a:r>
            <a:r>
              <a:rPr lang="ar" dirty="0">
                <a:cs typeface="Elm" panose="020B0303020404020204" pitchFamily="34" charset="-78"/>
              </a:rPr>
              <a:t>الإبلاغ عن أن مؤشرات الأداء الرئيسية الحالية تركز بشكل كبير على الإنتاج وتتجاهل الجودة.</a:t>
            </a:r>
          </a:p>
          <a:p>
            <a:pPr algn="r" rtl="1"/>
            <a:r>
              <a:rPr lang="ar" b="1" dirty="0">
                <a:cs typeface="Elm" panose="020B0303020404020204" pitchFamily="34" charset="-78"/>
              </a:rPr>
              <a:t>🎯 10. قيادة ثقافة الأداء</a:t>
            </a:r>
          </a:p>
          <a:p>
            <a:pPr algn="r" rtl="1"/>
            <a:r>
              <a:rPr lang="ar" b="1" dirty="0">
                <a:cs typeface="Elm" panose="020B0303020404020204" pitchFamily="34" charset="-78"/>
              </a:rPr>
              <a:t>الدور: </a:t>
            </a:r>
            <a:r>
              <a:rPr lang="ar" dirty="0">
                <a:cs typeface="Elm" panose="020B0303020404020204" pitchFamily="34" charset="-78"/>
              </a:rPr>
              <a:t>تعزيز عقلية المساءلة والتعلم والإنجاز.</a:t>
            </a:r>
          </a:p>
          <a:p>
            <a:pPr algn="r" rtl="1"/>
            <a:r>
              <a:rPr lang="ar" b="1" dirty="0">
                <a:cs typeface="Elm" panose="020B0303020404020204" pitchFamily="34" charset="-78"/>
              </a:rPr>
              <a:t>الإجراء: </a:t>
            </a:r>
            <a:r>
              <a:rPr lang="ar" dirty="0">
                <a:cs typeface="Elm" panose="020B0303020404020204" pitchFamily="34" charset="-78"/>
              </a:rPr>
              <a:t>الاحتفال بالتميز في الأداء، وتشجيع الانفتاح على ردود الفعل، وتقديم نموذج يحتذى به في تطبيق المعايير العالية.</a:t>
            </a:r>
          </a:p>
          <a:p>
            <a:pPr algn="r" rtl="1"/>
            <a:r>
              <a:rPr lang="ar" b="1" dirty="0">
                <a:cs typeface="Elm" panose="020B0303020404020204" pitchFamily="34" charset="-78"/>
              </a:rPr>
              <a:t>مثال: </a:t>
            </a:r>
            <a:r>
              <a:rPr lang="ar" dirty="0">
                <a:cs typeface="Elm" panose="020B0303020404020204" pitchFamily="34" charset="-78"/>
              </a:rPr>
              <a:t>الاعتراف بالمتفوقين علنًا وتدريب المتخلفين عن الركب دون إلقاء اللوم عليهم.</a:t>
            </a:r>
          </a:p>
          <a:p>
            <a:pPr algn="r" rtl="1"/>
            <a:endParaRPr lang="ar-SA" dirty="0"/>
          </a:p>
        </p:txBody>
      </p:sp>
      <p:sp>
        <p:nvSpPr>
          <p:cNvPr id="4" name="Slide Number Placeholder 3">
            <a:extLst>
              <a:ext uri="{FF2B5EF4-FFF2-40B4-BE49-F238E27FC236}">
                <a16:creationId xmlns:a16="http://schemas.microsoft.com/office/drawing/2014/main" id="{25813B00-42D0-F1E6-2C61-1BA2E05A4B7A}"/>
              </a:ext>
            </a:extLst>
          </p:cNvPr>
          <p:cNvSpPr>
            <a:spLocks noGrp="1"/>
          </p:cNvSpPr>
          <p:nvPr>
            <p:ph type="sldNum" sz="quarter" idx="5"/>
          </p:nvPr>
        </p:nvSpPr>
        <p:spPr/>
        <p:txBody>
          <a:bodyPr/>
          <a:lstStyle/>
          <a:p>
            <a:fld id="{EA0CF04F-8A83-4C88-859F-B3D6DEEF4CC5}" type="slidenum">
              <a:rPr lang="en-US" smtClean="0"/>
              <a:t>7</a:t>
            </a:fld>
            <a:endParaRPr lang="en-US"/>
          </a:p>
        </p:txBody>
      </p:sp>
    </p:spTree>
    <p:extLst>
      <p:ext uri="{BB962C8B-B14F-4D97-AF65-F5344CB8AC3E}">
        <p14:creationId xmlns:p14="http://schemas.microsoft.com/office/powerpoint/2010/main" val="1653885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656B3-8BD1-587C-8B0D-F62F8C0204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15BE31-4A1A-D1F1-75EC-FA69F4B27AA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D485C76-C3F7-4818-DD0A-FF912B4E04D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402CF2-4A08-0857-7F84-DCD4BA6F5B23}"/>
              </a:ext>
            </a:extLst>
          </p:cNvPr>
          <p:cNvSpPr>
            <a:spLocks noGrp="1"/>
          </p:cNvSpPr>
          <p:nvPr>
            <p:ph type="sldNum" sz="quarter" idx="5"/>
          </p:nvPr>
        </p:nvSpPr>
        <p:spPr/>
        <p:txBody>
          <a:bodyPr/>
          <a:lstStyle/>
          <a:p>
            <a:fld id="{EA0CF04F-8A83-4C88-859F-B3D6DEEF4CC5}" type="slidenum">
              <a:rPr lang="en-US" smtClean="0"/>
              <a:t>8</a:t>
            </a:fld>
            <a:endParaRPr lang="en-US"/>
          </a:p>
        </p:txBody>
      </p:sp>
    </p:spTree>
    <p:extLst>
      <p:ext uri="{BB962C8B-B14F-4D97-AF65-F5344CB8AC3E}">
        <p14:creationId xmlns:p14="http://schemas.microsoft.com/office/powerpoint/2010/main" val="3406198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9A624-0062-B8DB-FE27-48954F262E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722663-C0BE-BEAB-3268-832CB45B829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76825B9-12D0-7EBD-61CB-B873E4818B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D3FCB0-2C67-D036-A6D9-B4ACDA8E47AF}"/>
              </a:ext>
            </a:extLst>
          </p:cNvPr>
          <p:cNvSpPr>
            <a:spLocks noGrp="1"/>
          </p:cNvSpPr>
          <p:nvPr>
            <p:ph type="sldNum" sz="quarter" idx="5"/>
          </p:nvPr>
        </p:nvSpPr>
        <p:spPr/>
        <p:txBody>
          <a:bodyPr/>
          <a:lstStyle/>
          <a:p>
            <a:fld id="{EA0CF04F-8A83-4C88-859F-B3D6DEEF4CC5}" type="slidenum">
              <a:rPr lang="en-US" smtClean="0"/>
              <a:t>9</a:t>
            </a:fld>
            <a:endParaRPr lang="en-US"/>
          </a:p>
        </p:txBody>
      </p:sp>
    </p:spTree>
    <p:extLst>
      <p:ext uri="{BB962C8B-B14F-4D97-AF65-F5344CB8AC3E}">
        <p14:creationId xmlns:p14="http://schemas.microsoft.com/office/powerpoint/2010/main" val="3162742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FF020-1794-DB86-5E50-1BBC684E28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F66676-E806-66CC-37BB-63164913D66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9CE5392-CE56-383F-381A-995B389D30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4D41A9-45A7-7B34-1410-829B409DB48A}"/>
              </a:ext>
            </a:extLst>
          </p:cNvPr>
          <p:cNvSpPr>
            <a:spLocks noGrp="1"/>
          </p:cNvSpPr>
          <p:nvPr>
            <p:ph type="sldNum" sz="quarter" idx="5"/>
          </p:nvPr>
        </p:nvSpPr>
        <p:spPr/>
        <p:txBody>
          <a:bodyPr/>
          <a:lstStyle/>
          <a:p>
            <a:fld id="{EA0CF04F-8A83-4C88-859F-B3D6DEEF4CC5}" type="slidenum">
              <a:rPr lang="en-US" smtClean="0"/>
              <a:t>10</a:t>
            </a:fld>
            <a:endParaRPr lang="en-US"/>
          </a:p>
        </p:txBody>
      </p:sp>
    </p:spTree>
    <p:extLst>
      <p:ext uri="{BB962C8B-B14F-4D97-AF65-F5344CB8AC3E}">
        <p14:creationId xmlns:p14="http://schemas.microsoft.com/office/powerpoint/2010/main" val="1661088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78F54-7092-7824-61AD-F7FE32C48F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EBD8B3-5A7B-99EA-E758-1BE1C13DAD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5F52E21-2E9A-7728-E3CE-61148BFD045D}"/>
              </a:ext>
            </a:extLst>
          </p:cNvPr>
          <p:cNvSpPr>
            <a:spLocks noGrp="1"/>
          </p:cNvSpPr>
          <p:nvPr>
            <p:ph type="body" idx="1"/>
          </p:nvPr>
        </p:nvSpPr>
        <p:spPr/>
        <p:txBody>
          <a:bodyPr/>
          <a:lstStyle/>
          <a:p>
            <a:pPr algn="r" rtl="1"/>
            <a:endParaRPr lang="ar-SA" dirty="0"/>
          </a:p>
        </p:txBody>
      </p:sp>
      <p:sp>
        <p:nvSpPr>
          <p:cNvPr id="4" name="Slide Number Placeholder 3">
            <a:extLst>
              <a:ext uri="{FF2B5EF4-FFF2-40B4-BE49-F238E27FC236}">
                <a16:creationId xmlns:a16="http://schemas.microsoft.com/office/drawing/2014/main" id="{131B8945-94F6-EFBA-6305-AAA32478B888}"/>
              </a:ext>
            </a:extLst>
          </p:cNvPr>
          <p:cNvSpPr>
            <a:spLocks noGrp="1"/>
          </p:cNvSpPr>
          <p:nvPr>
            <p:ph type="sldNum" sz="quarter" idx="5"/>
          </p:nvPr>
        </p:nvSpPr>
        <p:spPr/>
        <p:txBody>
          <a:bodyPr/>
          <a:lstStyle/>
          <a:p>
            <a:fld id="{EA0CF04F-8A83-4C88-859F-B3D6DEEF4CC5}" type="slidenum">
              <a:rPr lang="en-US" smtClean="0"/>
              <a:t>11</a:t>
            </a:fld>
            <a:endParaRPr lang="en-US"/>
          </a:p>
        </p:txBody>
      </p:sp>
    </p:spTree>
    <p:extLst>
      <p:ext uri="{BB962C8B-B14F-4D97-AF65-F5344CB8AC3E}">
        <p14:creationId xmlns:p14="http://schemas.microsoft.com/office/powerpoint/2010/main" val="2570139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A066A-EB89-BB03-33D4-9AD22666A6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AA39B2-5E1C-D919-6160-42A395833D2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918BB9D-D49D-1BD6-8267-D089A9A57AAC}"/>
              </a:ext>
            </a:extLst>
          </p:cNvPr>
          <p:cNvSpPr>
            <a:spLocks noGrp="1"/>
          </p:cNvSpPr>
          <p:nvPr>
            <p:ph type="body" idx="1"/>
          </p:nvPr>
        </p:nvSpPr>
        <p:spPr/>
        <p:txBody>
          <a:bodyPr/>
          <a:lstStyle/>
          <a:p>
            <a:pPr algn="r" rtl="1"/>
            <a:endParaRPr lang="ar-SA" dirty="0"/>
          </a:p>
        </p:txBody>
      </p:sp>
      <p:sp>
        <p:nvSpPr>
          <p:cNvPr id="4" name="Slide Number Placeholder 3">
            <a:extLst>
              <a:ext uri="{FF2B5EF4-FFF2-40B4-BE49-F238E27FC236}">
                <a16:creationId xmlns:a16="http://schemas.microsoft.com/office/drawing/2014/main" id="{36F3F0B8-CAE1-3998-16CC-84A88A0776AA}"/>
              </a:ext>
            </a:extLst>
          </p:cNvPr>
          <p:cNvSpPr>
            <a:spLocks noGrp="1"/>
          </p:cNvSpPr>
          <p:nvPr>
            <p:ph type="sldNum" sz="quarter" idx="5"/>
          </p:nvPr>
        </p:nvSpPr>
        <p:spPr/>
        <p:txBody>
          <a:bodyPr/>
          <a:lstStyle/>
          <a:p>
            <a:fld id="{EA0CF04F-8A83-4C88-859F-B3D6DEEF4CC5}" type="slidenum">
              <a:rPr lang="en-US" smtClean="0"/>
              <a:t>12</a:t>
            </a:fld>
            <a:endParaRPr lang="en-US"/>
          </a:p>
        </p:txBody>
      </p:sp>
    </p:spTree>
    <p:extLst>
      <p:ext uri="{BB962C8B-B14F-4D97-AF65-F5344CB8AC3E}">
        <p14:creationId xmlns:p14="http://schemas.microsoft.com/office/powerpoint/2010/main" val="49887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931A1-C7C6-D755-02E5-70612B7776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7E4E94-F418-87F2-25E1-BB9EEA720ED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DAECAA3-A824-A784-E547-2450A7E61BBD}"/>
              </a:ext>
            </a:extLst>
          </p:cNvPr>
          <p:cNvSpPr>
            <a:spLocks noGrp="1"/>
          </p:cNvSpPr>
          <p:nvPr>
            <p:ph type="body" idx="1"/>
          </p:nvPr>
        </p:nvSpPr>
        <p:spPr/>
        <p:txBody>
          <a:bodyPr/>
          <a:lstStyle/>
          <a:p>
            <a:pPr algn="r" rtl="1"/>
            <a:endParaRPr lang="ar-SA" dirty="0"/>
          </a:p>
        </p:txBody>
      </p:sp>
      <p:sp>
        <p:nvSpPr>
          <p:cNvPr id="4" name="Slide Number Placeholder 3">
            <a:extLst>
              <a:ext uri="{FF2B5EF4-FFF2-40B4-BE49-F238E27FC236}">
                <a16:creationId xmlns:a16="http://schemas.microsoft.com/office/drawing/2014/main" id="{F27A83D5-7624-43C1-8351-1172191CD7DB}"/>
              </a:ext>
            </a:extLst>
          </p:cNvPr>
          <p:cNvSpPr>
            <a:spLocks noGrp="1"/>
          </p:cNvSpPr>
          <p:nvPr>
            <p:ph type="sldNum" sz="quarter" idx="5"/>
          </p:nvPr>
        </p:nvSpPr>
        <p:spPr/>
        <p:txBody>
          <a:bodyPr/>
          <a:lstStyle/>
          <a:p>
            <a:fld id="{EA0CF04F-8A83-4C88-859F-B3D6DEEF4CC5}" type="slidenum">
              <a:rPr lang="en-US" smtClean="0"/>
              <a:t>13</a:t>
            </a:fld>
            <a:endParaRPr lang="en-US"/>
          </a:p>
        </p:txBody>
      </p:sp>
    </p:spTree>
    <p:extLst>
      <p:ext uri="{BB962C8B-B14F-4D97-AF65-F5344CB8AC3E}">
        <p14:creationId xmlns:p14="http://schemas.microsoft.com/office/powerpoint/2010/main" val="514819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E2EFE-D029-DC6F-2816-8BE5683790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832C7D-BBCC-575B-C5AC-EF6A8A48FED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491FFC3-7376-CED3-1508-D807CD33D6EE}"/>
              </a:ext>
            </a:extLst>
          </p:cNvPr>
          <p:cNvSpPr>
            <a:spLocks noGrp="1"/>
          </p:cNvSpPr>
          <p:nvPr>
            <p:ph type="body" idx="1"/>
          </p:nvPr>
        </p:nvSpPr>
        <p:spPr/>
        <p:txBody>
          <a:bodyPr/>
          <a:lstStyle/>
          <a:p>
            <a:r>
              <a:rPr lang="ar" dirty="0">
                <a:cs typeface="Elm" panose="020B0303020404020204" pitchFamily="34" charset="-78"/>
              </a:rPr>
              <a:t>السلايد دينا اسمها: </a:t>
            </a:r>
            <a:br>
              <a:rPr lang="ar-EG" dirty="0">
                <a:cs typeface="Elm" panose="020B0303020404020204" pitchFamily="34" charset="-78"/>
              </a:rPr>
            </a:br>
            <a:r>
              <a:rPr lang="ar" b="1" dirty="0">
                <a:cs typeface="Elm" panose="020B0303020404020204" pitchFamily="34" charset="-78"/>
              </a:rPr>
              <a:t>The </a:t>
            </a:r>
            <a:br>
              <a:rPr lang="en-US" dirty="0"/>
            </a:br>
            <a:r>
              <a:rPr lang="ar" dirty="0">
                <a:cs typeface="Elm" panose="020B0303020404020204" pitchFamily="34" charset="-78"/>
              </a:rPr>
              <a:t>Performance Management Continuum يعني "مسار إدارة الأداء"، وبتشرح إن الـ Performance Management مش خطوة واحدة، ولكنها تبقى </a:t>
            </a:r>
            <a:r>
              <a:rPr lang="ar" b="1" dirty="0">
                <a:cs typeface="Elm" panose="020B0303020404020204" pitchFamily="34" charset="-78"/>
              </a:rPr>
              <a:t>كاملة </a:t>
            </a:r>
            <a:r>
              <a:rPr lang="ar" dirty="0">
                <a:cs typeface="Elm" panose="020B0303020404020204" pitchFamily="34" charset="-78"/>
              </a:rPr>
              <a:t>مكملة من خمس مراحل التبغ السجائر.</a:t>
            </a:r>
          </a:p>
          <a:p>
            <a:r>
              <a:rPr lang="ar" dirty="0">
                <a:cs typeface="Elm" panose="020B0303020404020204" pitchFamily="34" charset="-78"/>
              </a:rPr>
              <a:t>تعالي نشرح كل جزء:</a:t>
            </a:r>
          </a:p>
          <a:p>
            <a:r>
              <a:rPr lang="ar" b="1" dirty="0">
                <a:cs typeface="Elm" panose="020B0303020404020204" pitchFamily="34" charset="-78"/>
              </a:rPr>
              <a:t>🎯 1. تخطيط الأداء وتحديد الأهداف</a:t>
            </a:r>
          </a:p>
          <a:p>
            <a:r>
              <a:rPr lang="ar" dirty="0">
                <a:cs typeface="Elm" panose="020B0303020404020204" pitchFamily="34" charset="-78"/>
              </a:rPr>
              <a:t>دي أول خطوة: انخرط مع الموظف ونحدد أهدافًا مشتركة محددة ومحددة ( الأهداف الذكية) المتعلقة باستراتيجية الشركة.</a:t>
            </a:r>
          </a:p>
          <a:p>
            <a:r>
              <a:rPr lang="ar" dirty="0">
                <a:cs typeface="Elm" panose="020B0303020404020204" pitchFamily="34" charset="-78"/>
              </a:rPr>
              <a:t>زي: "مطلوب منك تزود رضا العملاء بنسبة 15% خلال 6 شهور".</a:t>
            </a:r>
          </a:p>
          <a:p>
            <a:r>
              <a:rPr lang="ar" b="1" dirty="0">
                <a:cs typeface="Elm" panose="020B0303020404020204" pitchFamily="34" charset="-78"/>
              </a:rPr>
              <a:t>🔄 2. التعليقات المستمرة</a:t>
            </a:r>
          </a:p>
          <a:p>
            <a:r>
              <a:rPr lang="ar" dirty="0">
                <a:cs typeface="Elm" panose="020B0303020404020204" pitchFamily="34" charset="-78"/>
              </a:rPr>
              <a:t>مش بنستني آخر السنة نقول نقول.</a:t>
            </a:r>
          </a:p>
          <a:p>
            <a:r>
              <a:rPr lang="ar" dirty="0">
                <a:cs typeface="Elm" panose="020B0303020404020204" pitchFamily="34" charset="-78"/>
              </a:rPr>
              <a:t>المدير بيدي ملاحظات دستورية: من الممكن أن تكون مدحًا لو في الإنجاز، أو تعليقات بناءة لو في حاجة تحتاج إلى أن تتظبط.</a:t>
            </a:r>
          </a:p>
          <a:p>
            <a:r>
              <a:rPr lang="ar" dirty="0">
                <a:cs typeface="Elm" panose="020B0303020404020204" pitchFamily="34" charset="-78"/>
              </a:rPr>
              <a:t>بيحصل في 1:1 ثانية، محادثات غير رسمية، أو حتى على العمل مباشرة.</a:t>
            </a:r>
          </a:p>
          <a:p>
            <a:r>
              <a:rPr lang="ar" b="1" dirty="0">
                <a:cs typeface="Elm" panose="020B0303020404020204" pitchFamily="34" charset="-78"/>
              </a:rPr>
              <a:t>💬 3. مدخلات الموظف</a:t>
            </a:r>
          </a:p>
          <a:p>
            <a:r>
              <a:rPr lang="ar" dirty="0">
                <a:cs typeface="Elm" panose="020B0303020404020204" pitchFamily="34" charset="-78"/>
              </a:rPr>
              <a:t>الموظف مش متلقي سلبي، شارك في مناقشة السبعة، تكلم عن المؤتمرات اللي قابلها، ويطلب دعم أو تدريب.</a:t>
            </a:r>
          </a:p>
          <a:p>
            <a:r>
              <a:rPr lang="ar" dirty="0">
                <a:cs typeface="Elm" panose="020B0303020404020204" pitchFamily="34" charset="-78"/>
              </a:rPr>
              <a:t>دي مرحلة بت تعزيز الـ الملكية عنده وبتقوي مع المدير.</a:t>
            </a:r>
          </a:p>
          <a:p>
            <a:r>
              <a:rPr lang="ar" b="1" dirty="0">
                <a:cs typeface="Elm" panose="020B0303020404020204" pitchFamily="34" charset="-78"/>
              </a:rPr>
              <a:t>📊 4. تقييم الأداء</a:t>
            </a:r>
          </a:p>
          <a:p>
            <a:r>
              <a:rPr lang="ar" dirty="0">
                <a:cs typeface="Elm" panose="020B0303020404020204" pitchFamily="34" charset="-78"/>
              </a:rPr>
              <a:t>هنا بنبدأ نقيم الأداء الفعلي اللي حصلنا عليه بالأهداف اللي حددناها.</a:t>
            </a:r>
          </a:p>
          <a:p>
            <a:r>
              <a:rPr lang="ar" dirty="0">
                <a:cs typeface="Elm" panose="020B0303020404020204" pitchFamily="34" charset="-78"/>
              </a:rPr>
              <a:t>بنستخدم مؤشرات الأداء الرئيسية ( KPIs/OKRs) وقوائم المراجعة أو بطاقات الأداء.</a:t>
            </a:r>
          </a:p>
          <a:p>
            <a:r>
              <a:rPr lang="ar" b="1" dirty="0">
                <a:cs typeface="Elm" panose="020B0303020404020204" pitchFamily="34" charset="-78"/>
              </a:rPr>
              <a:t>⭐ 5. مراجعة الأداء</a:t>
            </a:r>
          </a:p>
          <a:p>
            <a:r>
              <a:rPr lang="ar" dirty="0">
                <a:cs typeface="Elm" panose="020B0303020404020204" pitchFamily="34" charset="-78"/>
              </a:rPr>
              <a:t>خطوة اللي الناس بتفكر "التقييم الوحيد"، لكنها مجرد محطة في الدورة.</a:t>
            </a:r>
          </a:p>
          <a:p>
            <a:r>
              <a:rPr lang="ar" dirty="0">
                <a:cs typeface="Elm" panose="020B0303020404020204" pitchFamily="34" charset="-78"/>
              </a:rPr>
              <a:t>بيتم فيها كل اللي حصل على مدار السنة، وبنناقش الأداء، الإنجازات، التحديات، والخطوات الجاية.</a:t>
            </a:r>
          </a:p>
          <a:p>
            <a:r>
              <a:rPr lang="ar" dirty="0">
                <a:cs typeface="Elm" panose="020B0303020404020204" pitchFamily="34" charset="-78"/>
              </a:rPr>
              <a:t>⚠️ </a:t>
            </a:r>
            <a:r>
              <a:rPr lang="ar" b="1" dirty="0">
                <a:cs typeface="Elm" panose="020B0303020404020204" pitchFamily="34" charset="-78"/>
              </a:rPr>
              <a:t>المغزى الأساسي من السلايد: </a:t>
            </a:r>
            <a:br>
              <a:rPr lang="ar-EG" dirty="0">
                <a:cs typeface="Elm" panose="020B0303020404020204" pitchFamily="34" charset="-78"/>
              </a:rPr>
            </a:br>
            <a:r>
              <a:rPr lang="ar" dirty="0">
                <a:cs typeface="Elm" panose="020B0303020404020204" pitchFamily="34" charset="-78"/>
              </a:rPr>
              <a:t>الـ عملية إدارة الأداء المستمرة، مش تقييم سنوي وبس. كل خطوة ستتأثر على الأسد بالكامل، وكلها بتدور وتقدر "تحقيق المستحيل".</a:t>
            </a:r>
          </a:p>
          <a:p>
            <a:pPr algn="r" rtl="1"/>
            <a:endParaRPr lang="ar-SA" dirty="0"/>
          </a:p>
        </p:txBody>
      </p:sp>
      <p:sp>
        <p:nvSpPr>
          <p:cNvPr id="4" name="Slide Number Placeholder 3">
            <a:extLst>
              <a:ext uri="{FF2B5EF4-FFF2-40B4-BE49-F238E27FC236}">
                <a16:creationId xmlns:a16="http://schemas.microsoft.com/office/drawing/2014/main" id="{E2194823-6E40-3734-8F6A-F92E6898B39D}"/>
              </a:ext>
            </a:extLst>
          </p:cNvPr>
          <p:cNvSpPr>
            <a:spLocks noGrp="1"/>
          </p:cNvSpPr>
          <p:nvPr>
            <p:ph type="sldNum" sz="quarter" idx="5"/>
          </p:nvPr>
        </p:nvSpPr>
        <p:spPr/>
        <p:txBody>
          <a:bodyPr/>
          <a:lstStyle/>
          <a:p>
            <a:fld id="{EA0CF04F-8A83-4C88-859F-B3D6DEEF4CC5}" type="slidenum">
              <a:rPr lang="en-US" smtClean="0"/>
              <a:t>14</a:t>
            </a:fld>
            <a:endParaRPr lang="en-US"/>
          </a:p>
        </p:txBody>
      </p:sp>
    </p:spTree>
    <p:extLst>
      <p:ext uri="{BB962C8B-B14F-4D97-AF65-F5344CB8AC3E}">
        <p14:creationId xmlns:p14="http://schemas.microsoft.com/office/powerpoint/2010/main" val="31236346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5C0F9-7BEC-162F-988E-9515ED94AE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48D77-A60B-C301-9307-FF45A5E92F8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B79540D-56A0-4724-3070-ACA40FD7D0AC}"/>
              </a:ext>
            </a:extLst>
          </p:cNvPr>
          <p:cNvSpPr>
            <a:spLocks noGrp="1"/>
          </p:cNvSpPr>
          <p:nvPr>
            <p:ph type="body" idx="1"/>
          </p:nvPr>
        </p:nvSpPr>
        <p:spPr/>
        <p:txBody>
          <a:bodyPr/>
          <a:lstStyle/>
          <a:p>
            <a:r>
              <a:rPr lang="ar" b="1" dirty="0">
                <a:cs typeface="Elm" panose="020B0303020404020204" pitchFamily="34" charset="-78"/>
              </a:rPr>
              <a:t>مكونات SMART</a:t>
            </a:r>
          </a:p>
          <a:p>
            <a:pPr>
              <a:buFont typeface="+mj-lt"/>
              <a:buAutoNum type="arabicPeriod"/>
            </a:pPr>
            <a:r>
              <a:rPr lang="ar" b="1" dirty="0">
                <a:cs typeface="Elm" panose="020B0303020404020204" pitchFamily="34" charset="-78"/>
              </a:rPr>
              <a:t>محدد: </a:t>
            </a:r>
            <a:br>
              <a:rPr lang="en-US" dirty="0"/>
            </a:br>
            <a:r>
              <a:rPr lang="ar" dirty="0">
                <a:cs typeface="Elm" panose="020B0303020404020204" pitchFamily="34" charset="-78"/>
              </a:rPr>
              <a:t>يجب أن يوضح الهدف بوضوح ما تريد تحقيقه.</a:t>
            </a:r>
          </a:p>
          <a:p>
            <a:pPr marL="742950" lvl="1" indent="-285750">
              <a:buFont typeface="+mj-lt"/>
              <a:buAutoNum type="arabicPeriod"/>
            </a:pPr>
            <a:r>
              <a:rPr lang="ar" b="1" dirty="0">
                <a:cs typeface="Elm" panose="020B0303020404020204" pitchFamily="34" charset="-78"/>
              </a:rPr>
              <a:t>الأسئلة التي يجب طرحها:</a:t>
            </a:r>
            <a:endParaRPr lang="en-US" dirty="0"/>
          </a:p>
          <a:p>
            <a:pPr marL="1143000" lvl="2" indent="-228600">
              <a:buFont typeface="+mj-lt"/>
              <a:buAutoNum type="arabicPeriod"/>
            </a:pPr>
            <a:r>
              <a:rPr lang="ar" dirty="0">
                <a:cs typeface="Elm" panose="020B0303020404020204" pitchFamily="34" charset="-78"/>
              </a:rPr>
              <a:t>ما الذي أريد تحقيقه بالضبط؟</a:t>
            </a:r>
          </a:p>
          <a:p>
            <a:pPr marL="1143000" lvl="2" indent="-228600">
              <a:buFont typeface="+mj-lt"/>
              <a:buAutoNum type="arabicPeriod"/>
            </a:pPr>
            <a:r>
              <a:rPr lang="ar" dirty="0">
                <a:cs typeface="Elm" panose="020B0303020404020204" pitchFamily="34" charset="-78"/>
              </a:rPr>
              <a:t>من هو المتورط؟</a:t>
            </a:r>
          </a:p>
          <a:p>
            <a:pPr marL="1143000" lvl="2" indent="-228600">
              <a:buFont typeface="+mj-lt"/>
              <a:buAutoNum type="arabicPeriod"/>
            </a:pPr>
            <a:r>
              <a:rPr lang="ar" dirty="0">
                <a:cs typeface="Elm" panose="020B0303020404020204" pitchFamily="34" charset="-78"/>
              </a:rPr>
              <a:t>أين سيحدث ذلك؟</a:t>
            </a:r>
          </a:p>
          <a:p>
            <a:pPr marL="742950" lvl="1" indent="-285750">
              <a:buFont typeface="+mj-lt"/>
              <a:buAutoNum type="arabicPeriod"/>
            </a:pPr>
            <a:r>
              <a:rPr lang="ar" b="1" dirty="0">
                <a:cs typeface="Elm" panose="020B0303020404020204" pitchFamily="34" charset="-78"/>
              </a:rPr>
              <a:t>على سبيل المثال: </a:t>
            </a:r>
            <a:r>
              <a:rPr lang="ar" dirty="0">
                <a:cs typeface="Elm" panose="020B0303020404020204" pitchFamily="34" charset="-78"/>
              </a:rPr>
              <a:t>بدلاً من "تحسين المبيعات"، حدد "زيادة مبيعات المنتج X في منطقة الشمال الشرقي".</a:t>
            </a:r>
          </a:p>
          <a:p>
            <a:pPr>
              <a:buFont typeface="+mj-lt"/>
              <a:buAutoNum type="arabicPeriod"/>
            </a:pPr>
            <a:r>
              <a:rPr lang="ar" b="1" dirty="0">
                <a:cs typeface="Elm" panose="020B0303020404020204" pitchFamily="34" charset="-78"/>
              </a:rPr>
              <a:t>قابلة للقياس: </a:t>
            </a:r>
            <a:br>
              <a:rPr lang="en-US" dirty="0"/>
            </a:br>
            <a:r>
              <a:rPr lang="ar" dirty="0">
                <a:cs typeface="Elm" panose="020B0303020404020204" pitchFamily="34" charset="-78"/>
              </a:rPr>
              <a:t>يجب أن تكون قادرًا على تتبع التقدم وتحديد موعد تحقيق الهدف.</a:t>
            </a:r>
          </a:p>
          <a:p>
            <a:pPr marL="742950" lvl="1" indent="-285750">
              <a:buFont typeface="+mj-lt"/>
              <a:buAutoNum type="arabicPeriod"/>
            </a:pPr>
            <a:r>
              <a:rPr lang="ar" b="1" dirty="0">
                <a:cs typeface="Elm" panose="020B0303020404020204" pitchFamily="34" charset="-78"/>
              </a:rPr>
              <a:t>الأسئلة التي يجب طرحها:</a:t>
            </a:r>
            <a:endParaRPr lang="en-US" dirty="0"/>
          </a:p>
          <a:p>
            <a:pPr marL="1143000" lvl="2" indent="-228600">
              <a:buFont typeface="+mj-lt"/>
              <a:buAutoNum type="arabicPeriod"/>
            </a:pPr>
            <a:r>
              <a:rPr lang="ar" dirty="0">
                <a:cs typeface="Elm" panose="020B0303020404020204" pitchFamily="34" charset="-78"/>
              </a:rPr>
              <a:t>كيف سأقيس النجاح؟</a:t>
            </a:r>
          </a:p>
          <a:p>
            <a:pPr marL="1143000" lvl="2" indent="-228600">
              <a:buFont typeface="+mj-lt"/>
              <a:buAutoNum type="arabicPeriod"/>
            </a:pPr>
            <a:r>
              <a:rPr lang="ar" dirty="0">
                <a:cs typeface="Elm" panose="020B0303020404020204" pitchFamily="34" charset="-78"/>
              </a:rPr>
              <a:t>ما هي المقاييس التي تشير إلى التقدم؟</a:t>
            </a:r>
          </a:p>
          <a:p>
            <a:pPr marL="742950" lvl="1" indent="-285750">
              <a:buFont typeface="+mj-lt"/>
              <a:buAutoNum type="arabicPeriod"/>
            </a:pPr>
            <a:r>
              <a:rPr lang="ar" b="1" dirty="0">
                <a:cs typeface="Elm" panose="020B0303020404020204" pitchFamily="34" charset="-78"/>
              </a:rPr>
              <a:t>مثال: </a:t>
            </a:r>
            <a:r>
              <a:rPr lang="ar" dirty="0">
                <a:cs typeface="Elm" panose="020B0303020404020204" pitchFamily="34" charset="-78"/>
              </a:rPr>
              <a:t>"زيادة المبيعات بنسبة 15% خلال ستة أشهر."</a:t>
            </a:r>
          </a:p>
          <a:p>
            <a:pPr>
              <a:buFont typeface="+mj-lt"/>
              <a:buAutoNum type="arabicPeriod"/>
            </a:pPr>
            <a:r>
              <a:rPr lang="ar" b="1" dirty="0">
                <a:cs typeface="Elm" panose="020B0303020404020204" pitchFamily="34" charset="-78"/>
              </a:rPr>
              <a:t>قابلة للتحقيق: </a:t>
            </a:r>
            <a:br>
              <a:rPr lang="en-US" dirty="0"/>
            </a:br>
            <a:r>
              <a:rPr lang="ar" dirty="0">
                <a:cs typeface="Elm" panose="020B0303020404020204" pitchFamily="34" charset="-78"/>
              </a:rPr>
              <a:t>يجب أن يكون الهدف واقعيا، بالنظر إلى الموارد والقيود.</a:t>
            </a:r>
          </a:p>
          <a:p>
            <a:pPr marL="742950" lvl="1" indent="-285750">
              <a:buFont typeface="+mj-lt"/>
              <a:buAutoNum type="arabicPeriod"/>
            </a:pPr>
            <a:r>
              <a:rPr lang="ar" b="1" dirty="0">
                <a:cs typeface="Elm" panose="020B0303020404020204" pitchFamily="34" charset="-78"/>
              </a:rPr>
              <a:t>الأسئلة التي يجب طرحها:</a:t>
            </a:r>
            <a:endParaRPr lang="en-US" dirty="0"/>
          </a:p>
          <a:p>
            <a:pPr marL="1143000" lvl="2" indent="-228600">
              <a:buFont typeface="+mj-lt"/>
              <a:buAutoNum type="arabicPeriod"/>
            </a:pPr>
            <a:r>
              <a:rPr lang="ar" dirty="0">
                <a:cs typeface="Elm" panose="020B0303020404020204" pitchFamily="34" charset="-78"/>
              </a:rPr>
              <a:t>هل هذا الهدف قابل للتحقيق؟</a:t>
            </a:r>
          </a:p>
          <a:p>
            <a:pPr marL="1143000" lvl="2" indent="-228600">
              <a:buFont typeface="+mj-lt"/>
              <a:buAutoNum type="arabicPeriod"/>
            </a:pPr>
            <a:r>
              <a:rPr lang="ar" dirty="0">
                <a:cs typeface="Elm" panose="020B0303020404020204" pitchFamily="34" charset="-78"/>
              </a:rPr>
              <a:t>هل أملك الموارد لتحقيق ذلك؟</a:t>
            </a:r>
          </a:p>
          <a:p>
            <a:pPr marL="742950" lvl="1" indent="-285750">
              <a:buFont typeface="+mj-lt"/>
              <a:buAutoNum type="arabicPeriod"/>
            </a:pPr>
            <a:r>
              <a:rPr lang="ar" b="1" dirty="0">
                <a:cs typeface="Elm" panose="020B0303020404020204" pitchFamily="34" charset="-78"/>
              </a:rPr>
              <a:t>مثال: </a:t>
            </a:r>
            <a:r>
              <a:rPr lang="ar" dirty="0">
                <a:cs typeface="Elm" panose="020B0303020404020204" pitchFamily="34" charset="-78"/>
              </a:rPr>
              <a:t>"تحقيق زيادة في المبيعات بنسبة 15% عن طريق تعيين اثنين من ممثلي المبيعات الإضافيين."</a:t>
            </a:r>
          </a:p>
          <a:p>
            <a:pPr>
              <a:buFont typeface="+mj-lt"/>
              <a:buAutoNum type="arabicPeriod"/>
            </a:pPr>
            <a:r>
              <a:rPr lang="ar" b="1" dirty="0">
                <a:cs typeface="Elm" panose="020B0303020404020204" pitchFamily="34" charset="-78"/>
              </a:rPr>
              <a:t>ذات صلة: </a:t>
            </a:r>
            <a:br>
              <a:rPr lang="en-US" dirty="0"/>
            </a:br>
            <a:r>
              <a:rPr lang="ar" dirty="0">
                <a:cs typeface="Elm" panose="020B0303020404020204" pitchFamily="34" charset="-78"/>
              </a:rPr>
              <a:t>يجب أن يتوافق الهدف مع الأهداف التنظيمية أو الشخصية الأوسع.</a:t>
            </a:r>
          </a:p>
          <a:p>
            <a:pPr marL="742950" lvl="1" indent="-285750">
              <a:buFont typeface="+mj-lt"/>
              <a:buAutoNum type="arabicPeriod"/>
            </a:pPr>
            <a:r>
              <a:rPr lang="ar" b="1" dirty="0">
                <a:cs typeface="Elm" panose="020B0303020404020204" pitchFamily="34" charset="-78"/>
              </a:rPr>
              <a:t>الأسئلة التي يجب طرحها:</a:t>
            </a:r>
            <a:endParaRPr lang="en-US" dirty="0"/>
          </a:p>
          <a:p>
            <a:pPr marL="1143000" lvl="2" indent="-228600">
              <a:buFont typeface="+mj-lt"/>
              <a:buAutoNum type="arabicPeriod"/>
            </a:pPr>
            <a:r>
              <a:rPr lang="ar" dirty="0">
                <a:cs typeface="Elm" panose="020B0303020404020204" pitchFamily="34" charset="-78"/>
              </a:rPr>
              <a:t>لماذا هذا الهدف مهم؟</a:t>
            </a:r>
          </a:p>
          <a:p>
            <a:pPr marL="1143000" lvl="2" indent="-228600">
              <a:buFont typeface="+mj-lt"/>
              <a:buAutoNum type="arabicPeriod"/>
            </a:pPr>
            <a:r>
              <a:rPr lang="ar" dirty="0">
                <a:cs typeface="Elm" panose="020B0303020404020204" pitchFamily="34" charset="-78"/>
              </a:rPr>
              <a:t>هل يتماشى مع أولويات الشركة؟</a:t>
            </a:r>
          </a:p>
          <a:p>
            <a:pPr marL="742950" lvl="1" indent="-285750">
              <a:buFont typeface="+mj-lt"/>
              <a:buAutoNum type="arabicPeriod"/>
            </a:pPr>
            <a:r>
              <a:rPr lang="ar" b="1" dirty="0">
                <a:cs typeface="Elm" panose="020B0303020404020204" pitchFamily="34" charset="-78"/>
              </a:rPr>
              <a:t>مثال: </a:t>
            </a:r>
            <a:r>
              <a:rPr lang="ar" dirty="0">
                <a:cs typeface="Elm" panose="020B0303020404020204" pitchFamily="34" charset="-78"/>
              </a:rPr>
              <a:t>"زيادة المبيعات في منطقة الشمال الشرقي لتتوافق مع استراتيجية توسيع السوق لدينا."</a:t>
            </a:r>
          </a:p>
          <a:p>
            <a:pPr>
              <a:buFont typeface="+mj-lt"/>
              <a:buAutoNum type="arabicPeriod"/>
            </a:pPr>
            <a:r>
              <a:rPr lang="ar" b="1" dirty="0">
                <a:cs typeface="Elm" panose="020B0303020404020204" pitchFamily="34" charset="-78"/>
              </a:rPr>
              <a:t>مرتبط بالوقت: </a:t>
            </a:r>
            <a:br>
              <a:rPr lang="en-US" dirty="0"/>
            </a:br>
            <a:r>
              <a:rPr lang="ar" dirty="0">
                <a:cs typeface="Elm" panose="020B0303020404020204" pitchFamily="34" charset="-78"/>
              </a:rPr>
              <a:t>يجب أن يكون للهدف موعد نهائي لضمان التركيز والإلحاح.</a:t>
            </a:r>
          </a:p>
          <a:p>
            <a:pPr marL="742950" lvl="1" indent="-285750">
              <a:buFont typeface="+mj-lt"/>
              <a:buAutoNum type="arabicPeriod"/>
            </a:pPr>
            <a:r>
              <a:rPr lang="ar" b="1" dirty="0">
                <a:cs typeface="Elm" panose="020B0303020404020204" pitchFamily="34" charset="-78"/>
              </a:rPr>
              <a:t>الأسئلة التي يجب طرحها:</a:t>
            </a:r>
            <a:endParaRPr lang="en-US" dirty="0"/>
          </a:p>
          <a:p>
            <a:pPr marL="1143000" lvl="2" indent="-228600">
              <a:buFont typeface="+mj-lt"/>
              <a:buAutoNum type="arabicPeriod"/>
            </a:pPr>
            <a:r>
              <a:rPr lang="ar" dirty="0">
                <a:cs typeface="Elm" panose="020B0303020404020204" pitchFamily="34" charset="-78"/>
              </a:rPr>
              <a:t>متى سيتم تحقيق الهدف؟</a:t>
            </a:r>
          </a:p>
          <a:p>
            <a:pPr marL="1143000" lvl="2" indent="-228600">
              <a:buFont typeface="+mj-lt"/>
              <a:buAutoNum type="arabicPeriod"/>
            </a:pPr>
            <a:r>
              <a:rPr lang="ar" dirty="0">
                <a:cs typeface="Elm" panose="020B0303020404020204" pitchFamily="34" charset="-78"/>
              </a:rPr>
              <a:t>ما هو الجدول الزمني؟</a:t>
            </a:r>
          </a:p>
          <a:p>
            <a:pPr marL="742950" lvl="1" indent="-285750">
              <a:buFont typeface="+mj-lt"/>
              <a:buAutoNum type="arabicPeriod"/>
            </a:pPr>
            <a:r>
              <a:rPr lang="ar" b="1" dirty="0">
                <a:cs typeface="Elm" panose="020B0303020404020204" pitchFamily="34" charset="-78"/>
              </a:rPr>
              <a:t>مثال: </a:t>
            </a:r>
            <a:r>
              <a:rPr lang="ar" dirty="0">
                <a:cs typeface="Elm" panose="020B0303020404020204" pitchFamily="34" charset="-78"/>
              </a:rPr>
              <a:t>"تحقيق زيادة في المبيعات بنسبة 15% بحلول نهاية الربع الثاني."</a:t>
            </a:r>
          </a:p>
          <a:p>
            <a:pPr algn="r" rtl="1"/>
            <a:endParaRPr lang="ar-SA" dirty="0"/>
          </a:p>
        </p:txBody>
      </p:sp>
      <p:sp>
        <p:nvSpPr>
          <p:cNvPr id="4" name="Slide Number Placeholder 3">
            <a:extLst>
              <a:ext uri="{FF2B5EF4-FFF2-40B4-BE49-F238E27FC236}">
                <a16:creationId xmlns:a16="http://schemas.microsoft.com/office/drawing/2014/main" id="{F7449C37-FC91-0CC5-BB59-A3C04051D4B8}"/>
              </a:ext>
            </a:extLst>
          </p:cNvPr>
          <p:cNvSpPr>
            <a:spLocks noGrp="1"/>
          </p:cNvSpPr>
          <p:nvPr>
            <p:ph type="sldNum" sz="quarter" idx="5"/>
          </p:nvPr>
        </p:nvSpPr>
        <p:spPr/>
        <p:txBody>
          <a:bodyPr/>
          <a:lstStyle/>
          <a:p>
            <a:fld id="{EA0CF04F-8A83-4C88-859F-B3D6DEEF4CC5}" type="slidenum">
              <a:rPr lang="en-US" smtClean="0"/>
              <a:t>15</a:t>
            </a:fld>
            <a:endParaRPr lang="en-US"/>
          </a:p>
        </p:txBody>
      </p:sp>
    </p:spTree>
    <p:extLst>
      <p:ext uri="{BB962C8B-B14F-4D97-AF65-F5344CB8AC3E}">
        <p14:creationId xmlns:p14="http://schemas.microsoft.com/office/powerpoint/2010/main" val="31842229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4085E-8B38-AD4E-2FD5-4D7D96B4CA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FE1E53-B6FF-7ACF-9B81-BD9DA4748C0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BEF14CB-E307-3317-47AA-C87DB5A4CF9A}"/>
              </a:ext>
            </a:extLst>
          </p:cNvPr>
          <p:cNvSpPr>
            <a:spLocks noGrp="1"/>
          </p:cNvSpPr>
          <p:nvPr>
            <p:ph type="body" idx="1"/>
          </p:nvPr>
        </p:nvSpPr>
        <p:spPr/>
        <p:txBody>
          <a:bodyPr/>
          <a:lstStyle/>
          <a:p>
            <a:pPr algn="r" rtl="1"/>
            <a:endParaRPr lang="en-US" dirty="0"/>
          </a:p>
        </p:txBody>
      </p:sp>
      <p:sp>
        <p:nvSpPr>
          <p:cNvPr id="4" name="Slide Number Placeholder 3">
            <a:extLst>
              <a:ext uri="{FF2B5EF4-FFF2-40B4-BE49-F238E27FC236}">
                <a16:creationId xmlns:a16="http://schemas.microsoft.com/office/drawing/2014/main" id="{DE76CD12-3166-085F-AEAF-17C6FF7D493C}"/>
              </a:ext>
            </a:extLst>
          </p:cNvPr>
          <p:cNvSpPr>
            <a:spLocks noGrp="1"/>
          </p:cNvSpPr>
          <p:nvPr>
            <p:ph type="sldNum" sz="quarter" idx="5"/>
          </p:nvPr>
        </p:nvSpPr>
        <p:spPr/>
        <p:txBody>
          <a:bodyPr/>
          <a:lstStyle/>
          <a:p>
            <a:fld id="{EA0CF04F-8A83-4C88-859F-B3D6DEEF4CC5}" type="slidenum">
              <a:rPr lang="en-US" smtClean="0"/>
              <a:t>16</a:t>
            </a:fld>
            <a:endParaRPr lang="en-US"/>
          </a:p>
        </p:txBody>
      </p:sp>
    </p:spTree>
    <p:extLst>
      <p:ext uri="{BB962C8B-B14F-4D97-AF65-F5344CB8AC3E}">
        <p14:creationId xmlns:p14="http://schemas.microsoft.com/office/powerpoint/2010/main" val="17019103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294C1-BF6E-701D-5CC0-F11028FCBB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4A37E0-5E0D-9EE0-1F25-FBD621D2083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AE67373-6944-92A6-C362-074AE405EEE2}"/>
              </a:ext>
            </a:extLst>
          </p:cNvPr>
          <p:cNvSpPr>
            <a:spLocks noGrp="1"/>
          </p:cNvSpPr>
          <p:nvPr>
            <p:ph type="body" idx="1"/>
          </p:nvPr>
        </p:nvSpPr>
        <p:spPr/>
        <p:txBody>
          <a:bodyPr/>
          <a:lstStyle/>
          <a:p>
            <a:pPr algn="r" rtl="1"/>
            <a:endParaRPr lang="en-US" dirty="0"/>
          </a:p>
        </p:txBody>
      </p:sp>
      <p:sp>
        <p:nvSpPr>
          <p:cNvPr id="4" name="Slide Number Placeholder 3">
            <a:extLst>
              <a:ext uri="{FF2B5EF4-FFF2-40B4-BE49-F238E27FC236}">
                <a16:creationId xmlns:a16="http://schemas.microsoft.com/office/drawing/2014/main" id="{8DEC9CEB-3822-6551-3820-C6BB623E0B4B}"/>
              </a:ext>
            </a:extLst>
          </p:cNvPr>
          <p:cNvSpPr>
            <a:spLocks noGrp="1"/>
          </p:cNvSpPr>
          <p:nvPr>
            <p:ph type="sldNum" sz="quarter" idx="5"/>
          </p:nvPr>
        </p:nvSpPr>
        <p:spPr/>
        <p:txBody>
          <a:bodyPr/>
          <a:lstStyle/>
          <a:p>
            <a:fld id="{EA0CF04F-8A83-4C88-859F-B3D6DEEF4CC5}" type="slidenum">
              <a:rPr lang="en-US" smtClean="0"/>
              <a:t>17</a:t>
            </a:fld>
            <a:endParaRPr lang="en-US"/>
          </a:p>
        </p:txBody>
      </p:sp>
    </p:spTree>
    <p:extLst>
      <p:ext uri="{BB962C8B-B14F-4D97-AF65-F5344CB8AC3E}">
        <p14:creationId xmlns:p14="http://schemas.microsoft.com/office/powerpoint/2010/main" val="19927172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08B51-8A6F-261E-9ECD-E060DC65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1832E7-20E6-1E45-EFFB-7186D5D5E5E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C833A36-E833-9C48-7E3D-A4EF43A7436F}"/>
              </a:ext>
            </a:extLst>
          </p:cNvPr>
          <p:cNvSpPr>
            <a:spLocks noGrp="1"/>
          </p:cNvSpPr>
          <p:nvPr>
            <p:ph type="body" idx="1"/>
          </p:nvPr>
        </p:nvSpPr>
        <p:spPr/>
        <p:txBody>
          <a:bodyPr/>
          <a:lstStyle/>
          <a:p>
            <a:pPr algn="r" rtl="1"/>
            <a:endParaRPr lang="en-US" dirty="0"/>
          </a:p>
        </p:txBody>
      </p:sp>
      <p:sp>
        <p:nvSpPr>
          <p:cNvPr id="4" name="Slide Number Placeholder 3">
            <a:extLst>
              <a:ext uri="{FF2B5EF4-FFF2-40B4-BE49-F238E27FC236}">
                <a16:creationId xmlns:a16="http://schemas.microsoft.com/office/drawing/2014/main" id="{B20865D9-5E49-5A74-036C-A899637F5DDE}"/>
              </a:ext>
            </a:extLst>
          </p:cNvPr>
          <p:cNvSpPr>
            <a:spLocks noGrp="1"/>
          </p:cNvSpPr>
          <p:nvPr>
            <p:ph type="sldNum" sz="quarter" idx="5"/>
          </p:nvPr>
        </p:nvSpPr>
        <p:spPr/>
        <p:txBody>
          <a:bodyPr/>
          <a:lstStyle/>
          <a:p>
            <a:fld id="{EA0CF04F-8A83-4C88-859F-B3D6DEEF4CC5}" type="slidenum">
              <a:rPr lang="en-US" smtClean="0"/>
              <a:t>18</a:t>
            </a:fld>
            <a:endParaRPr lang="en-US"/>
          </a:p>
        </p:txBody>
      </p:sp>
    </p:spTree>
    <p:extLst>
      <p:ext uri="{BB962C8B-B14F-4D97-AF65-F5344CB8AC3E}">
        <p14:creationId xmlns:p14="http://schemas.microsoft.com/office/powerpoint/2010/main" val="7078097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354D9-E049-082A-3B09-8B9EFCB159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053AC5-E981-D875-060C-E4FB4063B1C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1C50838-055B-B2E2-B664-DF5AAA8F345A}"/>
              </a:ext>
            </a:extLst>
          </p:cNvPr>
          <p:cNvSpPr>
            <a:spLocks noGrp="1"/>
          </p:cNvSpPr>
          <p:nvPr>
            <p:ph type="body" idx="1"/>
          </p:nvPr>
        </p:nvSpPr>
        <p:spPr/>
        <p:txBody>
          <a:bodyPr/>
          <a:lstStyle/>
          <a:p>
            <a:r>
              <a:rPr lang="ar" b="1" dirty="0">
                <a:cs typeface="Elm" panose="020B0303020404020204" pitchFamily="34" charset="-78"/>
              </a:rPr>
              <a:t>اعتبارات رئيسية للإحصاءات:</a:t>
            </a:r>
          </a:p>
          <a:p>
            <a:r>
              <a:rPr lang="ar" b="1" dirty="0">
                <a:cs typeface="Elm" panose="020B0303020404020204" pitchFamily="34" charset="-78"/>
              </a:rPr>
              <a:t>المناهج الهجينة: </a:t>
            </a:r>
            <a:r>
              <a:rPr lang="ar" dirty="0">
                <a:cs typeface="Elm" panose="020B0303020404020204" pitchFamily="34" charset="-78"/>
              </a:rPr>
              <a:t>لا تستخدم العديد من الشركات متعددة الجنسيات نظامًا واحدًا بمعزل عن غيرها. بل غالبًا ما تدمج عناصر من منهجيات مختلفة (مثل الأهداف والنتائج الرئيسية مع التغذية الراجعة المستمرة، أو مؤشرات الأداء الرئيسية ضمن إطار بطاقة الأداء المتوازن).</a:t>
            </a:r>
          </a:p>
          <a:p>
            <a:r>
              <a:rPr lang="ar" b="1" dirty="0">
                <a:cs typeface="Elm" panose="020B0303020404020204" pitchFamily="34" charset="-78"/>
              </a:rPr>
              <a:t>التطور: </a:t>
            </a:r>
            <a:r>
              <a:rPr lang="ar" dirty="0">
                <a:cs typeface="Elm" panose="020B0303020404020204" pitchFamily="34" charset="-78"/>
              </a:rPr>
              <a:t>تشهد إدارة الأداء تطورًا مستمرًا. تتجه الشركات نحو نهج أكثر مرونةً واستمراريةً وتطويرًا، مبتعدةً عن العمليات السنوية الجامدة.</a:t>
            </a:r>
          </a:p>
          <a:p>
            <a:r>
              <a:rPr lang="ar" b="1" dirty="0">
                <a:cs typeface="Elm" panose="020B0303020404020204" pitchFamily="34" charset="-78"/>
              </a:rPr>
              <a:t>توافر البيانات: </a:t>
            </a:r>
            <a:r>
              <a:rPr lang="ar" dirty="0">
                <a:cs typeface="Elm" panose="020B0303020404020204" pitchFamily="34" charset="-78"/>
              </a:rPr>
              <a:t>يصعب الحصول على نسب مئوية عالمية محددة، وسرعان ما تصبح قديمة. غالبًا ما تعتمد الأبحاث على استطلاعات رأي خبراء الموارد البشرية أو دراسات الحالة.</a:t>
            </a:r>
          </a:p>
          <a:p>
            <a:pPr algn="r" rtl="1"/>
            <a:endParaRPr lang="en-US" dirty="0"/>
          </a:p>
        </p:txBody>
      </p:sp>
      <p:sp>
        <p:nvSpPr>
          <p:cNvPr id="4" name="Slide Number Placeholder 3">
            <a:extLst>
              <a:ext uri="{FF2B5EF4-FFF2-40B4-BE49-F238E27FC236}">
                <a16:creationId xmlns:a16="http://schemas.microsoft.com/office/drawing/2014/main" id="{875765AC-AFF6-C9C3-3C85-FD993ABE74CB}"/>
              </a:ext>
            </a:extLst>
          </p:cNvPr>
          <p:cNvSpPr>
            <a:spLocks noGrp="1"/>
          </p:cNvSpPr>
          <p:nvPr>
            <p:ph type="sldNum" sz="quarter" idx="5"/>
          </p:nvPr>
        </p:nvSpPr>
        <p:spPr/>
        <p:txBody>
          <a:bodyPr/>
          <a:lstStyle/>
          <a:p>
            <a:fld id="{EA0CF04F-8A83-4C88-859F-B3D6DEEF4CC5}" type="slidenum">
              <a:rPr lang="en-US" smtClean="0"/>
              <a:t>19</a:t>
            </a:fld>
            <a:endParaRPr lang="en-US"/>
          </a:p>
        </p:txBody>
      </p:sp>
    </p:spTree>
    <p:extLst>
      <p:ext uri="{BB962C8B-B14F-4D97-AF65-F5344CB8AC3E}">
        <p14:creationId xmlns:p14="http://schemas.microsoft.com/office/powerpoint/2010/main" val="366226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B371C-6C47-25F2-1BA5-5CF077D267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F34599-72F2-5E51-A69E-37DC0248EE4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8FC2482-6249-AD0C-BDF1-3B8C8335BB2B}"/>
              </a:ext>
            </a:extLst>
          </p:cNvPr>
          <p:cNvSpPr>
            <a:spLocks noGrp="1"/>
          </p:cNvSpPr>
          <p:nvPr>
            <p:ph type="body" idx="1"/>
          </p:nvPr>
        </p:nvSpPr>
        <p:spPr/>
        <p:txBody>
          <a:bodyPr/>
          <a:lstStyle/>
          <a:p>
            <a:r>
              <a:rPr lang="ar" dirty="0">
                <a:cs typeface="Elm" panose="020B0303020404020204" pitchFamily="34" charset="-78"/>
              </a:rPr>
              <a:t>OKR 3ayzak te7a2a2 7aga 7awalen el objectif</a:t>
            </a:r>
          </a:p>
          <a:p>
            <a:endParaRPr lang="en-US" dirty="0"/>
          </a:p>
          <a:p>
            <a:r>
              <a:rPr lang="ar" b="1" dirty="0">
                <a:cs typeface="Elm" panose="020B0303020404020204" pitchFamily="34" charset="-78"/>
              </a:rPr>
              <a:t>3. الأهداف والنتائج الرئيسية (OKRs)</a:t>
            </a:r>
          </a:p>
          <a:p>
            <a:r>
              <a:rPr lang="ar" b="1" dirty="0">
                <a:cs typeface="Elm" panose="020B0303020404020204" pitchFamily="34" charset="-78"/>
              </a:rPr>
              <a:t>ما هو:</a:t>
            </a:r>
            <a:endParaRPr lang="en-US" dirty="0"/>
          </a:p>
          <a:p>
            <a:r>
              <a:rPr lang="ar" dirty="0">
                <a:cs typeface="Elm" panose="020B0303020404020204" pitchFamily="34" charset="-78"/>
              </a:rPr>
              <a:t>إطار عمل حديث لتحديد الأهداف يركز على </a:t>
            </a:r>
            <a:r>
              <a:rPr lang="ar" b="1" dirty="0">
                <a:cs typeface="Elm" panose="020B0303020404020204" pitchFamily="34" charset="-78"/>
              </a:rPr>
              <a:t>الأهداف الطموحة </a:t>
            </a:r>
            <a:r>
              <a:rPr lang="ar" dirty="0">
                <a:cs typeface="Elm" panose="020B0303020404020204" pitchFamily="34" charset="-78"/>
              </a:rPr>
              <a:t>والنتائج </a:t>
            </a:r>
            <a:r>
              <a:rPr lang="ar" b="1" dirty="0">
                <a:cs typeface="Elm" panose="020B0303020404020204" pitchFamily="34" charset="-78"/>
              </a:rPr>
              <a:t>الرئيسية القابلة للقياس </a:t>
            </a:r>
            <a:r>
              <a:rPr lang="ar" dirty="0">
                <a:cs typeface="Elm" panose="020B0303020404020204" pitchFamily="34" charset="-78"/>
              </a:rPr>
              <a:t>.</a:t>
            </a:r>
          </a:p>
          <a:p>
            <a:r>
              <a:rPr lang="ar" dirty="0">
                <a:cs typeface="Elm" panose="020B0303020404020204" pitchFamily="34" charset="-78"/>
              </a:rPr>
              <a:t>يؤكد </a:t>
            </a:r>
            <a:r>
              <a:rPr lang="ar" b="1" dirty="0">
                <a:cs typeface="Elm" panose="020B0303020404020204" pitchFamily="34" charset="-78"/>
              </a:rPr>
              <a:t>على التوافق </a:t>
            </a:r>
            <a:r>
              <a:rPr lang="ar" dirty="0">
                <a:cs typeface="Elm" panose="020B0303020404020204" pitchFamily="34" charset="-78"/>
              </a:rPr>
              <a:t>والشفافية والمراجعة </a:t>
            </a:r>
            <a:r>
              <a:rPr lang="ar" b="1" dirty="0">
                <a:cs typeface="Elm" panose="020B0303020404020204" pitchFamily="34" charset="-78"/>
              </a:rPr>
              <a:t>المتكررة </a:t>
            </a:r>
            <a:r>
              <a:rPr lang="ar" dirty="0">
                <a:cs typeface="Elm" panose="020B0303020404020204" pitchFamily="34" charset="-78"/>
              </a:rPr>
              <a:t>.</a:t>
            </a:r>
          </a:p>
          <a:p>
            <a:r>
              <a:rPr lang="ar" b="1" dirty="0">
                <a:cs typeface="Elm" panose="020B0303020404020204" pitchFamily="34" charset="-78"/>
              </a:rPr>
              <a:t>دور المدير:</a:t>
            </a:r>
            <a:endParaRPr lang="en-US" dirty="0"/>
          </a:p>
          <a:p>
            <a:r>
              <a:rPr lang="ar" dirty="0">
                <a:cs typeface="Elm" panose="020B0303020404020204" pitchFamily="34" charset="-78"/>
              </a:rPr>
              <a:t>تسهيل تحديد الأهداف والنتائج الرئيسية بشكل ربع سنوي أو شهري.</a:t>
            </a:r>
          </a:p>
          <a:p>
            <a:r>
              <a:rPr lang="ar" dirty="0">
                <a:cs typeface="Elm" panose="020B0303020404020204" pitchFamily="34" charset="-78"/>
              </a:rPr>
              <a:t>تشجيع الموظفين على </a:t>
            </a:r>
            <a:r>
              <a:rPr lang="ar" b="1" dirty="0">
                <a:cs typeface="Elm" panose="020B0303020404020204" pitchFamily="34" charset="-78"/>
              </a:rPr>
              <a:t>تحديد أهداف بعيدة المدى </a:t>
            </a:r>
            <a:r>
              <a:rPr lang="ar" dirty="0">
                <a:cs typeface="Elm" panose="020B0303020404020204" pitchFamily="34" charset="-78"/>
              </a:rPr>
              <a:t>.</a:t>
            </a:r>
          </a:p>
          <a:p>
            <a:r>
              <a:rPr lang="ar" dirty="0">
                <a:cs typeface="Elm" panose="020B0303020404020204" pitchFamily="34" charset="-78"/>
              </a:rPr>
              <a:t>إجراء عمليات تسجيل وصول أسبوعية/نصف شهرية للنتائج الرئيسية.</a:t>
            </a:r>
          </a:p>
          <a:p>
            <a:r>
              <a:rPr lang="ar" dirty="0">
                <a:cs typeface="Elm" panose="020B0303020404020204" pitchFamily="34" charset="-78"/>
              </a:rPr>
              <a:t>احتفل بالتقدم، والتكيف معه إذا لزم الأمر، وإزالة العقبات.</a:t>
            </a:r>
          </a:p>
          <a:p>
            <a:r>
              <a:rPr lang="ar" dirty="0">
                <a:cs typeface="Elm" panose="020B0303020404020204" pitchFamily="34" charset="-78"/>
              </a:rPr>
              <a:t>🔗 </a:t>
            </a:r>
            <a:r>
              <a:rPr lang="ar" i="1" dirty="0">
                <a:cs typeface="Elm" panose="020B0303020404020204" pitchFamily="34" charset="-78"/>
              </a:rPr>
              <a:t>رابط لمؤشرات الأداء الرئيسية/مؤشرات النتائج الرئيسية </a:t>
            </a:r>
            <a:r>
              <a:rPr lang="ar" dirty="0">
                <a:cs typeface="Elm" panose="020B0303020404020204" pitchFamily="34" charset="-78"/>
              </a:rPr>
              <a:t>: الأهداف = مؤشرات الأداء الرئيسية؛ النتائج الرئيسية = مؤشرات الأداء الرئيسية. يُعزز المدراء المرونة والمشاركة في التنفيذ.</a:t>
            </a:r>
          </a:p>
          <a:p>
            <a:endParaRPr lang="en-US" dirty="0"/>
          </a:p>
          <a:p>
            <a:r>
              <a:rPr lang="ar" b="1" dirty="0">
                <a:cs typeface="Elm" panose="020B0303020404020204" pitchFamily="34" charset="-78"/>
              </a:rPr>
              <a:t>الأهداف والنتائج الرئيسية (OKRs)</a:t>
            </a:r>
          </a:p>
          <a:p>
            <a:r>
              <a:rPr lang="ar" b="1" dirty="0">
                <a:cs typeface="Elm" panose="020B0303020404020204" pitchFamily="34" charset="-78"/>
              </a:rPr>
              <a:t>شركة:</a:t>
            </a:r>
            <a:r>
              <a:rPr lang="ar" dirty="0">
                <a:cs typeface="Elm" panose="020B0303020404020204" pitchFamily="34" charset="-78"/>
              </a:rPr>
              <a:t> </a:t>
            </a:r>
            <a:r>
              <a:rPr lang="ar" b="1" dirty="0">
                <a:cs typeface="Elm" panose="020B0303020404020204" pitchFamily="34" charset="-78"/>
              </a:rPr>
              <a:t>تطبيق </a:t>
            </a:r>
            <a:br>
              <a:rPr lang="en-US" dirty="0"/>
            </a:br>
            <a:r>
              <a:rPr lang="ar" b="1" dirty="0">
                <a:cs typeface="Elm" panose="020B0303020404020204" pitchFamily="34" charset="-78"/>
              </a:rPr>
              <a:t>جوجل : </a:t>
            </a:r>
            <a:br>
              <a:rPr lang="en-US" dirty="0"/>
            </a:br>
            <a:r>
              <a:rPr lang="ar" dirty="0">
                <a:cs typeface="Elm" panose="020B0303020404020204" pitchFamily="34" charset="-78"/>
              </a:rPr>
              <a:t>عممت جوجل أهداف ونتائج رئيسية (OKRs) لمواءمة أهداف الشركة، من الإدارة العليا إلى الموظفين. يضع كل موظف أهدافًا طموحة ونتائج رئيسية قابلة للقياس كل ربع سنة، وتُراجع بانتظام.</a:t>
            </a:r>
          </a:p>
          <a:p>
            <a:r>
              <a:rPr lang="ar" dirty="0">
                <a:cs typeface="Elm" panose="020B0303020404020204" pitchFamily="34" charset="-78"/>
              </a:rPr>
              <a:t>📚 </a:t>
            </a:r>
            <a:r>
              <a:rPr lang="ar" b="1" dirty="0">
                <a:cs typeface="Elm" panose="020B0303020404020204" pitchFamily="34" charset="-78"/>
              </a:rPr>
              <a:t>المرجع:</a:t>
            </a:r>
            <a:endParaRPr lang="en-US" dirty="0"/>
          </a:p>
          <a:p>
            <a:r>
              <a:rPr lang="ar" dirty="0">
                <a:cs typeface="Elm" panose="020B0303020404020204" pitchFamily="34" charset="-78"/>
              </a:rPr>
              <a:t>دوير، ج. (2017). </a:t>
            </a:r>
            <a:r>
              <a:rPr lang="ar" i="1" dirty="0">
                <a:cs typeface="Elm" panose="020B0303020404020204" pitchFamily="34" charset="-78"/>
              </a:rPr>
              <a:t>قياس ما يهم.</a:t>
            </a:r>
            <a:endParaRPr lang="en-US" dirty="0"/>
          </a:p>
          <a:p>
            <a:r>
              <a:rPr lang="ar" dirty="0">
                <a:cs typeface="Elm" panose="020B0303020404020204" pitchFamily="34" charset="-78"/>
              </a:rPr>
              <a:t>جوجل ري:وورك</a:t>
            </a: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D0CA1D04-E88F-1E1A-BB48-1B2791FD6ACA}"/>
              </a:ext>
            </a:extLst>
          </p:cNvPr>
          <p:cNvSpPr>
            <a:spLocks noGrp="1"/>
          </p:cNvSpPr>
          <p:nvPr>
            <p:ph type="sldNum" sz="quarter" idx="5"/>
          </p:nvPr>
        </p:nvSpPr>
        <p:spPr/>
        <p:txBody>
          <a:bodyPr/>
          <a:lstStyle/>
          <a:p>
            <a:fld id="{EA0CF04F-8A83-4C88-859F-B3D6DEEF4CC5}" type="slidenum">
              <a:rPr lang="en-US" smtClean="0"/>
              <a:t>20</a:t>
            </a:fld>
            <a:endParaRPr lang="en-US"/>
          </a:p>
        </p:txBody>
      </p:sp>
    </p:spTree>
    <p:extLst>
      <p:ext uri="{BB962C8B-B14F-4D97-AF65-F5344CB8AC3E}">
        <p14:creationId xmlns:p14="http://schemas.microsoft.com/office/powerpoint/2010/main" val="20398958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70107-65AA-650B-796E-B6A184E494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CF51BE-FDE1-0BA2-F0C4-7437306114D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7539645-05DC-C4B6-DC4E-5E319527A1C5}"/>
              </a:ext>
            </a:extLst>
          </p:cNvPr>
          <p:cNvSpPr>
            <a:spLocks noGrp="1"/>
          </p:cNvSpPr>
          <p:nvPr>
            <p:ph type="body" idx="1"/>
          </p:nvPr>
        </p:nvSpPr>
        <p:spPr/>
        <p:txBody>
          <a:bodyPr/>
          <a:lstStyle/>
          <a:p>
            <a:r>
              <a:rPr lang="ar" b="1" dirty="0">
                <a:cs typeface="Elm" panose="020B0303020404020204" pitchFamily="34" charset="-78"/>
              </a:rPr>
              <a:t>الإدارة بالأهداف (MBO)</a:t>
            </a:r>
          </a:p>
          <a:p>
            <a:r>
              <a:rPr lang="ar" b="1" dirty="0">
                <a:cs typeface="Elm" panose="020B0303020404020204" pitchFamily="34" charset="-78"/>
              </a:rPr>
              <a:t>ما هو:</a:t>
            </a:r>
            <a:endParaRPr lang="en-US" dirty="0"/>
          </a:p>
          <a:p>
            <a:r>
              <a:rPr lang="ar" b="1" dirty="0">
                <a:cs typeface="Elm" panose="020B0303020404020204" pitchFamily="34" charset="-78"/>
              </a:rPr>
              <a:t>يتعاون </a:t>
            </a:r>
            <a:r>
              <a:rPr lang="ar" dirty="0">
                <a:cs typeface="Elm" panose="020B0303020404020204" pitchFamily="34" charset="-78"/>
              </a:rPr>
              <a:t>المديرون والموظفون في إنشاء الأهداف .</a:t>
            </a:r>
          </a:p>
          <a:p>
            <a:r>
              <a:rPr lang="ar" dirty="0">
                <a:cs typeface="Elm" panose="020B0303020404020204" pitchFamily="34" charset="-78"/>
              </a:rPr>
              <a:t>يركز على </a:t>
            </a:r>
            <a:r>
              <a:rPr lang="ar" b="1" dirty="0">
                <a:cs typeface="Elm" panose="020B0303020404020204" pitchFamily="34" charset="-78"/>
              </a:rPr>
              <a:t>النتائج (الأهداف) </a:t>
            </a:r>
            <a:r>
              <a:rPr lang="ar" dirty="0">
                <a:cs typeface="Elm" panose="020B0303020404020204" pitchFamily="34" charset="-78"/>
              </a:rPr>
              <a:t>، وليس على الأنشطة.</a:t>
            </a:r>
          </a:p>
          <a:p>
            <a:r>
              <a:rPr lang="ar" b="1" dirty="0">
                <a:cs typeface="Elm" panose="020B0303020404020204" pitchFamily="34" charset="-78"/>
              </a:rPr>
              <a:t>دور المدير:</a:t>
            </a:r>
            <a:endParaRPr lang="en-US" dirty="0"/>
          </a:p>
          <a:p>
            <a:r>
              <a:rPr lang="ar" dirty="0">
                <a:cs typeface="Elm" panose="020B0303020404020204" pitchFamily="34" charset="-78"/>
              </a:rPr>
              <a:t>تسهيل تحديد الأهداف الذكية مع الموظفين.</a:t>
            </a:r>
          </a:p>
          <a:p>
            <a:r>
              <a:rPr lang="ar" dirty="0">
                <a:cs typeface="Elm" panose="020B0303020404020204" pitchFamily="34" charset="-78"/>
              </a:rPr>
              <a:t>مواءمة الأهداف الفردية مع أهداف القسم/المنظمة.</a:t>
            </a:r>
          </a:p>
          <a:p>
            <a:r>
              <a:rPr lang="ar" dirty="0">
                <a:cs typeface="Elm" panose="020B0303020404020204" pitchFamily="34" charset="-78"/>
              </a:rPr>
              <a:t>راقب التقدم وقدم التدريب طوال الدورة.</a:t>
            </a:r>
          </a:p>
          <a:p>
            <a:r>
              <a:rPr lang="ar" dirty="0">
                <a:cs typeface="Elm" panose="020B0303020404020204" pitchFamily="34" charset="-78"/>
              </a:rPr>
              <a:t>إجراء مراجعات منظمة لتقييم النتائج.</a:t>
            </a:r>
          </a:p>
          <a:p>
            <a:r>
              <a:rPr lang="ar" dirty="0">
                <a:cs typeface="Elm" panose="020B0303020404020204" pitchFamily="34" charset="-78"/>
              </a:rPr>
              <a:t>🔗 </a:t>
            </a:r>
            <a:r>
              <a:rPr lang="ar" i="1" dirty="0">
                <a:cs typeface="Elm" panose="020B0303020404020204" pitchFamily="34" charset="-78"/>
              </a:rPr>
              <a:t>رابط لمؤشرات الأداء الرئيسية/مؤشرات النتائج الرئيسية السابقة </a:t>
            </a:r>
            <a:r>
              <a:rPr lang="ar" dirty="0">
                <a:cs typeface="Elm" panose="020B0303020404020204" pitchFamily="34" charset="-78"/>
              </a:rPr>
              <a:t>: تستخدم إدارة الأهداف </a:t>
            </a:r>
            <a:r>
              <a:rPr lang="ar" b="1" dirty="0">
                <a:cs typeface="Elm" panose="020B0303020404020204" pitchFamily="34" charset="-78"/>
              </a:rPr>
              <a:t>منطق مؤشرات الأداء الرئيسية/مؤشرات النتائج الرئيسية مباشرةً </a:t>
            </a:r>
            <a:r>
              <a:rPr lang="ar" dirty="0">
                <a:cs typeface="Elm" panose="020B0303020404020204" pitchFamily="34" charset="-78"/>
              </a:rPr>
              <a:t>. الأهداف هي </a:t>
            </a:r>
            <a:r>
              <a:rPr lang="ar" b="1" dirty="0">
                <a:cs typeface="Elm" panose="020B0303020404020204" pitchFamily="34" charset="-78"/>
              </a:rPr>
              <a:t>مؤشرات الأداء الرئيسية </a:t>
            </a:r>
            <a:r>
              <a:rPr lang="ar" dirty="0">
                <a:cs typeface="Elm" panose="020B0303020404020204" pitchFamily="34" charset="-78"/>
              </a:rPr>
              <a:t>، ومقاييس النجاح هي </a:t>
            </a:r>
            <a:r>
              <a:rPr lang="ar" b="1" dirty="0">
                <a:cs typeface="Elm" panose="020B0303020404020204" pitchFamily="34" charset="-78"/>
              </a:rPr>
              <a:t>مؤشرات الأداء الرئيسية </a:t>
            </a:r>
            <a:r>
              <a:rPr lang="ar" dirty="0">
                <a:cs typeface="Elm" panose="020B0303020404020204" pitchFamily="34" charset="-78"/>
              </a:rPr>
              <a:t>.</a:t>
            </a:r>
          </a:p>
          <a:p>
            <a:endParaRPr lang="en-US" dirty="0"/>
          </a:p>
          <a:p>
            <a:r>
              <a:rPr lang="ar" b="1" dirty="0">
                <a:cs typeface="Elm" panose="020B0303020404020204" pitchFamily="34" charset="-78"/>
              </a:rPr>
              <a:t>الإدارة بالأهداف (MBO)</a:t>
            </a:r>
          </a:p>
          <a:p>
            <a:r>
              <a:rPr lang="ar" b="1" dirty="0">
                <a:cs typeface="Elm" panose="020B0303020404020204" pitchFamily="34" charset="-78"/>
              </a:rPr>
              <a:t>شركة:</a:t>
            </a:r>
            <a:r>
              <a:rPr lang="ar" dirty="0">
                <a:cs typeface="Elm" panose="020B0303020404020204" pitchFamily="34" charset="-78"/>
              </a:rPr>
              <a:t> </a:t>
            </a:r>
            <a:r>
              <a:rPr lang="ar" b="1" dirty="0">
                <a:cs typeface="Elm" panose="020B0303020404020204" pitchFamily="34" charset="-78"/>
              </a:rPr>
              <a:t>تطبيق </a:t>
            </a:r>
            <a:br>
              <a:rPr lang="en-US" dirty="0"/>
            </a:br>
            <a:r>
              <a:rPr lang="ar" b="1" dirty="0">
                <a:cs typeface="Elm" panose="020B0303020404020204" pitchFamily="34" charset="-78"/>
              </a:rPr>
              <a:t>هيوليت باكارد (HP) : </a:t>
            </a:r>
            <a:br>
              <a:rPr lang="en-US" dirty="0"/>
            </a:br>
            <a:r>
              <a:rPr lang="ar" dirty="0">
                <a:cs typeface="Elm" panose="020B0303020404020204" pitchFamily="34" charset="-78"/>
              </a:rPr>
              <a:t>استخدمت HP نظام الإدارة بالأهداف (MBO) لتحديد أهداف واضحة وقابلة للقياس، بالتعاون بين المدراء والموظفين. شكّل هذا النظام أساسًا لثقافة "الإدارة بالتنقل" في HP، مُعززًا الشفافية والمساءلة.</a:t>
            </a:r>
          </a:p>
          <a:p>
            <a:r>
              <a:rPr lang="ar" dirty="0">
                <a:cs typeface="Elm" panose="020B0303020404020204" pitchFamily="34" charset="-78"/>
              </a:rPr>
              <a:t>📚 </a:t>
            </a:r>
            <a:r>
              <a:rPr lang="ar" b="1" dirty="0">
                <a:cs typeface="Elm" panose="020B0303020404020204" pitchFamily="34" charset="-78"/>
              </a:rPr>
              <a:t>المرجع:</a:t>
            </a:r>
            <a:endParaRPr lang="en-US" dirty="0"/>
          </a:p>
          <a:p>
            <a:r>
              <a:rPr lang="ar" dirty="0">
                <a:cs typeface="Elm" panose="020B0303020404020204" pitchFamily="34" charset="-78"/>
              </a:rPr>
              <a:t>دراكر، ب. (1954). </a:t>
            </a:r>
            <a:r>
              <a:rPr lang="ar" i="1" dirty="0">
                <a:cs typeface="Elm" panose="020B0303020404020204" pitchFamily="34" charset="-78"/>
              </a:rPr>
              <a:t>ممارسة الإدارة </a:t>
            </a:r>
            <a:r>
              <a:rPr lang="ar" dirty="0">
                <a:cs typeface="Elm" panose="020B0303020404020204" pitchFamily="34" charset="-78"/>
              </a:rPr>
              <a:t>(قدم MBO). </a:t>
            </a:r>
            <a:br>
              <a:rPr lang="ar-EG" dirty="0">
                <a:cs typeface="Elm" panose="020B0303020404020204" pitchFamily="34" charset="-78"/>
              </a:rPr>
            </a:br>
            <a:br>
              <a:rPr lang="ar-EG" dirty="0">
                <a:cs typeface="Elm" panose="020B0303020404020204" pitchFamily="34" charset="-78"/>
              </a:rPr>
            </a:br>
            <a:r>
              <a:rPr lang="ar" dirty="0">
                <a:cs typeface="Elm" panose="020B0303020404020204" pitchFamily="34" charset="-78"/>
              </a:rPr>
              <a:t>السلايد دي بشرح واحد من </a:t>
            </a:r>
            <a:r>
              <a:rPr lang="ar" b="1" dirty="0">
                <a:cs typeface="Elm" panose="020B0303020404020204" pitchFamily="34" charset="-78"/>
              </a:rPr>
              <a:t>أنواع إدارة الأداء </a:t>
            </a:r>
            <a:r>
              <a:rPr lang="ar" dirty="0">
                <a:cs typeface="Elm" panose="020B0303020404020204" pitchFamily="34" charset="-78"/>
              </a:rPr>
              <a:t>والاسمه:</a:t>
            </a:r>
          </a:p>
          <a:p>
            <a:r>
              <a:rPr lang="ar" b="1" dirty="0">
                <a:cs typeface="Elm" panose="020B0303020404020204" pitchFamily="34" charset="-78"/>
              </a:rPr>
              <a:t>✅ الإدارة بالأهداف (MBO)</a:t>
            </a:r>
          </a:p>
          <a:p>
            <a:r>
              <a:rPr lang="ar" dirty="0">
                <a:cs typeface="Elm" panose="020B0303020404020204" pitchFamily="34" charset="-78"/>
              </a:rPr>
              <a:t>أو "الإدارة بالأهداف"، وده معناه ببساطة:</a:t>
            </a:r>
          </a:p>
          <a:p>
            <a:r>
              <a:rPr lang="ar" dirty="0">
                <a:cs typeface="Elm" panose="020B0303020404020204" pitchFamily="34" charset="-78"/>
              </a:rPr>
              <a:t>الموظف والمدير بيحطوا سوا، بيشتغلوا على تحقيقها مكتب المديرة، والنجاح بيتقاس على قد تحقيق الهدف.</a:t>
            </a:r>
          </a:p>
          <a:p>
            <a:r>
              <a:rPr lang="ar" b="1" dirty="0">
                <a:cs typeface="Elm" panose="020B0303020404020204" pitchFamily="34" charset="-78"/>
              </a:rPr>
              <a:t>🧠 الفكرة الرئيسية:</a:t>
            </a:r>
          </a:p>
          <a:p>
            <a:r>
              <a:rPr lang="ar" dirty="0">
                <a:cs typeface="Elm" panose="020B0303020404020204" pitchFamily="34" charset="-78"/>
              </a:rPr>
              <a:t>كل هدف على مستوى الشركة ( Company Goal) يقسم لهدف على مستوى القسم ( Department Goal)، ثم لمستوى الفريق أو ( Project Goal) </a:t>
            </a:r>
            <a:br>
              <a:rPr lang="en-US" dirty="0"/>
            </a:br>
            <a:r>
              <a:rPr lang="ar" dirty="0">
                <a:cs typeface="Elm" panose="020B0303020404020204" pitchFamily="34" charset="-78"/>
              </a:rPr>
              <a:t>وده اللي باين في الرسم على المشروع البرتغالي.</a:t>
            </a:r>
          </a:p>
          <a:p>
            <a:r>
              <a:rPr lang="ar" b="1" dirty="0">
                <a:cs typeface="Elm" panose="020B0303020404020204" pitchFamily="34" charset="-78"/>
              </a:rPr>
              <a:t>🎯 أمثلة الواضحة:</a:t>
            </a:r>
          </a:p>
          <a:p>
            <a:r>
              <a:rPr lang="ar" b="1" dirty="0">
                <a:cs typeface="Elm" panose="020B0303020404020204" pitchFamily="34" charset="-78"/>
              </a:rPr>
              <a:t>💰 المالية ( الكماليات)</a:t>
            </a:r>
          </a:p>
          <a:p>
            <a:r>
              <a:rPr lang="ar" b="1" dirty="0">
                <a:cs typeface="Elm" panose="020B0303020404020204" pitchFamily="34" charset="-78"/>
              </a:rPr>
              <a:t>الهدف: </a:t>
            </a:r>
            <a:r>
              <a:rPr lang="ar" dirty="0">
                <a:cs typeface="Elm" panose="020B0303020404020204" pitchFamily="34" charset="-78"/>
              </a:rPr>
              <a:t>خفض المصاريف بنسبة 10%</a:t>
            </a:r>
          </a:p>
          <a:p>
            <a:r>
              <a:rPr lang="ar" b="1" dirty="0">
                <a:cs typeface="Elm" panose="020B0303020404020204" pitchFamily="34" charset="-78"/>
              </a:rPr>
              <a:t>خطة العمل: </a:t>
            </a:r>
            <a:r>
              <a:rPr lang="ar" dirty="0">
                <a:cs typeface="Elm" panose="020B0303020404020204" pitchFamily="34" charset="-78"/>
              </a:rPr>
              <a:t>تفاصيل الموردين كل ربع سنة، تمكنهم من تحقيق النجاح في التكاليف الشاملة (زي فرعون مثلًا).</a:t>
            </a:r>
          </a:p>
          <a:p>
            <a:r>
              <a:rPr lang="ar" b="1" dirty="0">
                <a:cs typeface="Elm" panose="020B0303020404020204" pitchFamily="34" charset="-78"/>
              </a:rPr>
              <a:t>🏭 العمليات ( العمليات )</a:t>
            </a:r>
          </a:p>
          <a:p>
            <a:r>
              <a:rPr lang="ar" b="1" dirty="0">
                <a:cs typeface="Elm" panose="020B0303020404020204" pitchFamily="34" charset="-78"/>
              </a:rPr>
              <a:t>الهدف: </a:t>
            </a:r>
            <a:r>
              <a:rPr lang="ar" dirty="0">
                <a:cs typeface="Elm" panose="020B0303020404020204" pitchFamily="34" charset="-78"/>
              </a:rPr>
              <a:t>تمكين المخازن</a:t>
            </a:r>
          </a:p>
          <a:p>
            <a:r>
              <a:rPr lang="ar" b="1" dirty="0">
                <a:cs typeface="Elm" panose="020B0303020404020204" pitchFamily="34" charset="-78"/>
              </a:rPr>
              <a:t>مؤسس: </a:t>
            </a:r>
            <a:r>
              <a:rPr lang="ar" dirty="0">
                <a:cs typeface="Elm" panose="020B0303020404020204" pitchFamily="34" charset="-78"/>
              </a:rPr>
              <a:t>سجل التسجيل في الشركة وتدريب الفريق على الخريجين الجدد خلال 6 شهور.</a:t>
            </a:r>
          </a:p>
          <a:p>
            <a:r>
              <a:rPr lang="ar" b="1" dirty="0">
                <a:cs typeface="Elm" panose="020B0303020404020204" pitchFamily="34" charset="-78"/>
              </a:rPr>
              <a:t>💼 المبيعات ( المبيعات)</a:t>
            </a:r>
          </a:p>
          <a:p>
            <a:r>
              <a:rPr lang="ar" b="1" dirty="0">
                <a:cs typeface="Elm" panose="020B0303020404020204" pitchFamily="34" charset="-78"/>
              </a:rPr>
              <a:t>الهدف: </a:t>
            </a:r>
            <a:r>
              <a:rPr lang="ar" dirty="0">
                <a:cs typeface="Elm" panose="020B0303020404020204" pitchFamily="34" charset="-78"/>
              </a:rPr>
              <a:t>زيادة الدخل السنوي بنسبة 20%</a:t>
            </a:r>
          </a:p>
          <a:p>
            <a:r>
              <a:rPr lang="ar" b="1" dirty="0">
                <a:cs typeface="Elm" panose="020B0303020404020204" pitchFamily="34" charset="-78"/>
              </a:rPr>
              <a:t>يُبنى: </a:t>
            </a:r>
            <a:r>
              <a:rPr lang="ar" dirty="0">
                <a:cs typeface="Elm" panose="020B0303020404020204" pitchFamily="34" charset="-78"/>
              </a:rPr>
              <a:t>التركيز على العمل على عمالء مطلقين، تدريب الفريق على استخدام الـ CRM، والتواصل مع العملاء بنسبة 15%.</a:t>
            </a:r>
          </a:p>
          <a:p>
            <a:r>
              <a:rPr lang="ar" b="1" dirty="0">
                <a:cs typeface="Elm" panose="020B0303020404020204" pitchFamily="34" charset="-78"/>
              </a:rPr>
              <a:t>💡 ليه الـ MBO مفيد؟</a:t>
            </a:r>
          </a:p>
          <a:p>
            <a:r>
              <a:rPr lang="ar" dirty="0">
                <a:cs typeface="Elm" panose="020B0303020404020204" pitchFamily="34" charset="-78"/>
              </a:rPr>
              <a:t>بيخلي الهدف ومشترك بين المدير والموظف واضح.</a:t>
            </a:r>
          </a:p>
          <a:p>
            <a:r>
              <a:rPr lang="ar" dirty="0">
                <a:cs typeface="Elm" panose="020B0303020404020204" pitchFamily="34" charset="-78"/>
              </a:rPr>
              <a:t>بيحدد </a:t>
            </a:r>
            <a:r>
              <a:rPr lang="ar" b="1" dirty="0">
                <a:cs typeface="Elm" panose="020B0303020404020204" pitchFamily="34" charset="-78"/>
              </a:rPr>
              <a:t>كيف </a:t>
            </a:r>
            <a:r>
              <a:rPr lang="ar" dirty="0">
                <a:cs typeface="Elm" panose="020B0303020404020204" pitchFamily="34" charset="-78"/>
              </a:rPr>
              <a:t>هنوصل للهدف ( خطة العمل).</a:t>
            </a:r>
          </a:p>
          <a:p>
            <a:r>
              <a:rPr lang="ar" dirty="0">
                <a:cs typeface="Elm" panose="020B0303020404020204" pitchFamily="34" charset="-78"/>
              </a:rPr>
              <a:t>بيربط الوظيفة الشخصية بأهداف الشركة الكبرى.</a:t>
            </a:r>
          </a:p>
          <a:p>
            <a:r>
              <a:rPr lang="ar" dirty="0">
                <a:cs typeface="Elm" panose="020B0303020404020204" pitchFamily="34" charset="-78"/>
              </a:rPr>
              <a:t>بي يعرف الـ المساءلة لأن كل واحد هو المسؤول عن ايه.</a:t>
            </a:r>
          </a:p>
          <a:p>
            <a:r>
              <a:rPr lang="ar" dirty="0">
                <a:cs typeface="Elm" panose="020B0303020404020204" pitchFamily="34" charset="-78"/>
              </a:rPr>
              <a:t>لو هابة لأصلها نشاط أو ورشة تطبيقية للمديرين، ممكن أقولك إزاي يخلو كل موظف كاتب MBO خاص بيه ويربطه بهدف المؤسسة. تحبي؟</a:t>
            </a:r>
          </a:p>
          <a:p>
            <a:endParaRPr lang="en-US" dirty="0"/>
          </a:p>
          <a:p>
            <a:endParaRPr lang="en-US" dirty="0"/>
          </a:p>
        </p:txBody>
      </p:sp>
      <p:sp>
        <p:nvSpPr>
          <p:cNvPr id="4" name="Slide Number Placeholder 3">
            <a:extLst>
              <a:ext uri="{FF2B5EF4-FFF2-40B4-BE49-F238E27FC236}">
                <a16:creationId xmlns:a16="http://schemas.microsoft.com/office/drawing/2014/main" id="{A4273C04-D946-8DCB-EA79-677B202C1888}"/>
              </a:ext>
            </a:extLst>
          </p:cNvPr>
          <p:cNvSpPr>
            <a:spLocks noGrp="1"/>
          </p:cNvSpPr>
          <p:nvPr>
            <p:ph type="sldNum" sz="quarter" idx="5"/>
          </p:nvPr>
        </p:nvSpPr>
        <p:spPr/>
        <p:txBody>
          <a:bodyPr/>
          <a:lstStyle/>
          <a:p>
            <a:fld id="{EA0CF04F-8A83-4C88-859F-B3D6DEEF4CC5}" type="slidenum">
              <a:rPr lang="en-US" smtClean="0"/>
              <a:t>21</a:t>
            </a:fld>
            <a:endParaRPr lang="en-US"/>
          </a:p>
        </p:txBody>
      </p:sp>
    </p:spTree>
    <p:extLst>
      <p:ext uri="{BB962C8B-B14F-4D97-AF65-F5344CB8AC3E}">
        <p14:creationId xmlns:p14="http://schemas.microsoft.com/office/powerpoint/2010/main" val="729317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3B3AC-F11D-F3C2-34E5-00E7CD7D79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95C006-5A43-D417-D8E6-424401D7C0B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AA07A01-DC25-E19E-AB9E-4D7329728FD0}"/>
              </a:ext>
            </a:extLst>
          </p:cNvPr>
          <p:cNvSpPr>
            <a:spLocks noGrp="1"/>
          </p:cNvSpPr>
          <p:nvPr>
            <p:ph type="body" idx="1"/>
          </p:nvPr>
        </p:nvSpPr>
        <p:spPr/>
        <p:txBody>
          <a:bodyPr/>
          <a:lstStyle/>
          <a:p>
            <a:endParaRPr lang="en-US" dirty="0"/>
          </a:p>
          <a:p>
            <a:pPr rtl="1" fontAlgn="base"/>
            <a:r>
              <a:rPr lang="ar" sz="1200" b="0" i="0" kern="1200" dirty="0">
                <a:solidFill>
                  <a:schemeClr val="tx1"/>
                </a:solidFill>
                <a:effectLst/>
                <a:latin typeface="+mn-lt"/>
                <a:ea typeface="+mn-ea"/>
                <a:cs typeface="Elm" panose="020B0303020404020204" pitchFamily="34" charset="-78"/>
              </a:rPr>
              <a:t>ربط أداء المنظمة بالأهداف الاستراتيجية عبر أربعة أبعاد</a:t>
            </a:r>
          </a:p>
          <a:p>
            <a:pPr rtl="1" fontAlgn="base"/>
            <a:r>
              <a:rPr lang="ar" sz="1200" b="0" i="0" kern="1200" dirty="0">
                <a:solidFill>
                  <a:schemeClr val="tx1"/>
                </a:solidFill>
                <a:effectLst/>
                <a:latin typeface="+mn-lt"/>
                <a:ea typeface="+mn-ea"/>
                <a:cs typeface="Elm" panose="020B0303020404020204" pitchFamily="34" charset="-78"/>
              </a:rPr>
              <a:t>لسلايد بشرح نموذج الـ بطاقة الأداء المتوازن (BSC) كواحد من أنظمة إدارة الأداء، ووضح أنه بيقدم “رؤية شاملة” للأداء من خلال أربع زوايا رئيسية، كلها بتدور حوالين الرؤية والإستراتيجية.</a:t>
            </a:r>
          </a:p>
          <a:p>
            <a:pPr fontAlgn="base"/>
            <a:br>
              <a:rPr lang="ar-EG" sz="1200" b="0" i="0" kern="1200" dirty="0">
                <a:solidFill>
                  <a:schemeClr val="tx1"/>
                </a:solidFill>
                <a:effectLst/>
                <a:latin typeface="+mn-lt"/>
                <a:ea typeface="+mn-ea"/>
                <a:cs typeface="Elm" panose="020B0303020404020204" pitchFamily="34" charset="-78"/>
              </a:rPr>
            </a:br>
            <a:endParaRPr lang="ar-EG" sz="1200" b="0" i="0" kern="1200" dirty="0">
              <a:solidFill>
                <a:schemeClr val="tx1"/>
              </a:solidFill>
              <a:effectLst/>
              <a:latin typeface="+mn-lt"/>
              <a:ea typeface="+mn-ea"/>
              <a:cs typeface="Elm" panose="020B0303020404020204" pitchFamily="34" charset="-78"/>
            </a:endParaRPr>
          </a:p>
          <a:p>
            <a:pPr fontAlgn="base"/>
            <a:r>
              <a:rPr lang="ar" sz="1200" b="1" i="0" kern="1200" dirty="0">
                <a:solidFill>
                  <a:schemeClr val="tx1"/>
                </a:solidFill>
                <a:effectLst/>
                <a:latin typeface="+mn-lt"/>
                <a:ea typeface="+mn-ea"/>
                <a:cs typeface="Elm" panose="020B0303020404020204" pitchFamily="34" charset="-78"/>
              </a:rPr>
              <a:t>📊 شرح السلايد مع المثال:</a:t>
            </a:r>
            <a:endParaRPr lang="ar-EG" sz="1200" b="0" i="0" kern="1200" dirty="0">
              <a:solidFill>
                <a:schemeClr val="tx1"/>
              </a:solidFill>
              <a:effectLst/>
              <a:latin typeface="+mn-lt"/>
              <a:ea typeface="+mn-ea"/>
              <a:cs typeface="Elm" panose="020B0303020404020204" pitchFamily="34" charset="-78"/>
            </a:endParaRPr>
          </a:p>
          <a:p>
            <a:pPr fontAlgn="base"/>
            <a:endParaRPr lang="ar-EG" sz="1200" b="0" i="0" kern="1200" dirty="0">
              <a:solidFill>
                <a:schemeClr val="tx1"/>
              </a:solidFill>
              <a:effectLst/>
              <a:latin typeface="+mn-lt"/>
              <a:ea typeface="+mn-ea"/>
              <a:cs typeface="Elm" panose="020B0303020404020204" pitchFamily="34" charset="-78"/>
            </a:endParaRPr>
          </a:p>
          <a:p>
            <a:pPr fontAlgn="base"/>
            <a:r>
              <a:rPr lang="ar" sz="1200" b="1" i="0" kern="1200" dirty="0">
                <a:solidFill>
                  <a:schemeClr val="tx1"/>
                </a:solidFill>
                <a:effectLst/>
                <a:latin typeface="+mn-lt"/>
                <a:ea typeface="+mn-ea"/>
                <a:cs typeface="Elm" panose="020B0303020404020204" pitchFamily="34" charset="-78"/>
              </a:rPr>
              <a:t>1.</a:t>
            </a:r>
            <a:endParaRPr lang="ar-EG" sz="1200" b="0" i="0" kern="1200" dirty="0">
              <a:solidFill>
                <a:schemeClr val="tx1"/>
              </a:solidFill>
              <a:effectLst/>
              <a:latin typeface="+mn-lt"/>
              <a:ea typeface="+mn-ea"/>
              <a:cs typeface="Elm" panose="020B0303020404020204" pitchFamily="34" charset="-78"/>
            </a:endParaRPr>
          </a:p>
          <a:p>
            <a:pPr fontAlgn="base"/>
            <a:r>
              <a:rPr lang="ar" sz="1200" b="1" i="0" kern="1200" dirty="0">
                <a:solidFill>
                  <a:schemeClr val="tx1"/>
                </a:solidFill>
                <a:effectLst/>
                <a:latin typeface="+mn-lt"/>
                <a:ea typeface="+mn-ea"/>
                <a:cs typeface="Elm" panose="020B0303020404020204" pitchFamily="34" charset="-78"/>
              </a:rPr>
              <a:t>العميل ( العملاء):</a:t>
            </a:r>
            <a:endParaRPr lang="ar-EG" sz="1200" b="0" i="0" kern="1200" dirty="0">
              <a:solidFill>
                <a:schemeClr val="tx1"/>
              </a:solidFill>
              <a:effectLst/>
              <a:latin typeface="+mn-lt"/>
              <a:ea typeface="+mn-ea"/>
              <a:cs typeface="Elm" panose="020B0303020404020204" pitchFamily="34" charset="-78"/>
            </a:endParaRPr>
          </a:p>
          <a:p>
            <a:pPr fontAlgn="base"/>
            <a:endParaRPr lang="ar-EG" sz="1200" b="0" i="0" kern="1200" dirty="0">
              <a:solidFill>
                <a:schemeClr val="tx1"/>
              </a:solidFill>
              <a:effectLst/>
              <a:latin typeface="+mn-lt"/>
              <a:ea typeface="+mn-ea"/>
              <a:cs typeface="Elm" panose="020B0303020404020204" pitchFamily="34" charset="-78"/>
            </a:endParaRPr>
          </a:p>
          <a:p>
            <a:pPr fontAlgn="base"/>
            <a:r>
              <a:rPr lang="ar" sz="1200" b="0" i="0" kern="1200" dirty="0">
                <a:solidFill>
                  <a:schemeClr val="tx1"/>
                </a:solidFill>
                <a:effectLst/>
                <a:latin typeface="+mn-lt"/>
                <a:ea typeface="+mn-ea"/>
                <a:cs typeface="Elm" panose="020B0303020404020204" pitchFamily="34" charset="-78"/>
              </a:rPr>
              <a:t>الأهداف: تحسين رضا العملاء</a:t>
            </a:r>
          </a:p>
          <a:p>
            <a:pPr fontAlgn="base"/>
            <a:r>
              <a:rPr lang="ar" sz="1200" b="0" i="0" kern="1200" dirty="0">
                <a:solidFill>
                  <a:schemeClr val="tx1"/>
                </a:solidFill>
                <a:effectLst/>
                <a:latin typeface="+mn-lt"/>
                <a:ea typeface="+mn-ea"/>
                <a:cs typeface="Elm" panose="020B0303020404020204" pitchFamily="34" charset="-78"/>
              </a:rPr>
              <a:t>التدابير: نسبة عملاء رضا ( درجة رضا العملاء)</a:t>
            </a:r>
          </a:p>
          <a:p>
            <a:pPr fontAlgn="base"/>
            <a:r>
              <a:rPr lang="ar" sz="1200" b="0" i="0" kern="1200" dirty="0">
                <a:solidFill>
                  <a:schemeClr val="tx1"/>
                </a:solidFill>
                <a:effectLst/>
                <a:latin typeface="+mn-lt"/>
                <a:ea typeface="+mn-ea"/>
                <a:cs typeface="Elm" panose="020B0303020404020204" pitchFamily="34" charset="-78"/>
              </a:rPr>
              <a:t>الأهداف: الوصول لـ +85%</a:t>
            </a:r>
          </a:p>
          <a:p>
            <a:pPr fontAlgn="base"/>
            <a:r>
              <a:rPr lang="ar" sz="1200" b="0" i="0" kern="1200" dirty="0">
                <a:solidFill>
                  <a:schemeClr val="tx1"/>
                </a:solidFill>
                <a:effectLst/>
                <a:latin typeface="+mn-lt"/>
                <a:ea typeface="+mn-ea"/>
                <a:cs typeface="Elm" panose="020B0303020404020204" pitchFamily="34" charset="-78"/>
              </a:rPr>
              <a:t>المبادرات: برنامج شامل شامل جديد لتسهيل الخدمات</a:t>
            </a:r>
          </a:p>
          <a:p>
            <a:pPr fontAlgn="base"/>
            <a:endParaRPr lang="ar-EG" sz="1200" b="0" i="0" kern="1200" dirty="0">
              <a:solidFill>
                <a:schemeClr val="tx1"/>
              </a:solidFill>
              <a:effectLst/>
              <a:latin typeface="+mn-lt"/>
              <a:ea typeface="+mn-ea"/>
              <a:cs typeface="Elm" panose="020B0303020404020204" pitchFamily="34" charset="-78"/>
            </a:endParaRPr>
          </a:p>
          <a:p>
            <a:pPr fontAlgn="base"/>
            <a:r>
              <a:rPr lang="ar" sz="1200" b="1" i="0" kern="1200" dirty="0">
                <a:solidFill>
                  <a:schemeClr val="tx1"/>
                </a:solidFill>
                <a:effectLst/>
                <a:latin typeface="+mn-lt"/>
                <a:ea typeface="+mn-ea"/>
                <a:cs typeface="Elm" panose="020B0303020404020204" pitchFamily="34" charset="-78"/>
              </a:rPr>
              <a:t>2.</a:t>
            </a:r>
            <a:endParaRPr lang="ar-EG" sz="1200" b="0" i="0" kern="1200" dirty="0">
              <a:solidFill>
                <a:schemeClr val="tx1"/>
              </a:solidFill>
              <a:effectLst/>
              <a:latin typeface="+mn-lt"/>
              <a:ea typeface="+mn-ea"/>
              <a:cs typeface="Elm" panose="020B0303020404020204" pitchFamily="34" charset="-78"/>
            </a:endParaRPr>
          </a:p>
          <a:p>
            <a:pPr fontAlgn="base"/>
            <a:r>
              <a:rPr lang="ar" sz="1200" b="1" i="0" kern="1200" dirty="0">
                <a:solidFill>
                  <a:schemeClr val="tx1"/>
                </a:solidFill>
                <a:effectLst/>
                <a:latin typeface="+mn-lt"/>
                <a:ea typeface="+mn-ea"/>
                <a:cs typeface="Elm" panose="020B0303020404020204" pitchFamily="34" charset="-78"/>
              </a:rPr>
              <a:t>المالية ( المالية):</a:t>
            </a:r>
            <a:endParaRPr lang="ar-EG" sz="1200" b="0" i="0" kern="1200" dirty="0">
              <a:solidFill>
                <a:schemeClr val="tx1"/>
              </a:solidFill>
              <a:effectLst/>
              <a:latin typeface="+mn-lt"/>
              <a:ea typeface="+mn-ea"/>
              <a:cs typeface="Elm" panose="020B0303020404020204" pitchFamily="34" charset="-78"/>
            </a:endParaRPr>
          </a:p>
          <a:p>
            <a:pPr fontAlgn="base"/>
            <a:endParaRPr lang="ar-EG" sz="1200" b="0" i="0" kern="1200" dirty="0">
              <a:solidFill>
                <a:schemeClr val="tx1"/>
              </a:solidFill>
              <a:effectLst/>
              <a:latin typeface="+mn-lt"/>
              <a:ea typeface="+mn-ea"/>
              <a:cs typeface="Elm" panose="020B0303020404020204" pitchFamily="34" charset="-78"/>
            </a:endParaRPr>
          </a:p>
          <a:p>
            <a:pPr fontAlgn="base"/>
            <a:r>
              <a:rPr lang="ar" sz="1200" b="0" i="0" kern="1200" dirty="0">
                <a:solidFill>
                  <a:schemeClr val="tx1"/>
                </a:solidFill>
                <a:effectLst/>
                <a:latin typeface="+mn-lt"/>
                <a:ea typeface="+mn-ea"/>
                <a:cs typeface="Elm" panose="020B0303020404020204" pitchFamily="34" charset="-78"/>
              </a:rPr>
              <a:t>الأهداف: زيادة الدخل</a:t>
            </a:r>
          </a:p>
          <a:p>
            <a:pPr fontAlgn="base"/>
            <a:r>
              <a:rPr lang="ar" sz="1200" b="0" i="0" kern="1200" dirty="0">
                <a:solidFill>
                  <a:schemeClr val="tx1"/>
                </a:solidFill>
                <a:effectLst/>
                <a:latin typeface="+mn-lt"/>
                <a:ea typeface="+mn-ea"/>
                <a:cs typeface="Elm" panose="020B0303020404020204" pitchFamily="34" charset="-78"/>
              </a:rPr>
              <a:t>التدابير: إجمالي الإيرادات الشهرية</a:t>
            </a:r>
          </a:p>
          <a:p>
            <a:pPr fontAlgn="base"/>
            <a:r>
              <a:rPr lang="ar" sz="1200" b="0" i="0" kern="1200" dirty="0">
                <a:solidFill>
                  <a:schemeClr val="tx1"/>
                </a:solidFill>
                <a:effectLst/>
                <a:latin typeface="+mn-lt"/>
                <a:ea typeface="+mn-ea"/>
                <a:cs typeface="Elm" panose="020B0303020404020204" pitchFamily="34" charset="-78"/>
              </a:rPr>
              <a:t>المستهدفات: زيادة بنسبة 15% خلال القطاعات</a:t>
            </a:r>
          </a:p>
          <a:p>
            <a:pPr fontAlgn="base"/>
            <a:r>
              <a:rPr lang="ar" sz="1200" b="0" i="0" kern="1200" dirty="0">
                <a:solidFill>
                  <a:schemeClr val="tx1"/>
                </a:solidFill>
                <a:effectLst/>
                <a:latin typeface="+mn-lt"/>
                <a:ea typeface="+mn-ea"/>
                <a:cs typeface="Elm" panose="020B0303020404020204" pitchFamily="34" charset="-78"/>
              </a:rPr>
              <a:t>المبادرات: أنواع جديدة من القضايا الحالية والمتجددة</a:t>
            </a:r>
          </a:p>
          <a:p>
            <a:pPr fontAlgn="base"/>
            <a:endParaRPr lang="ar-EG" sz="1200" b="0" i="0" kern="1200" dirty="0">
              <a:solidFill>
                <a:schemeClr val="tx1"/>
              </a:solidFill>
              <a:effectLst/>
              <a:latin typeface="+mn-lt"/>
              <a:ea typeface="+mn-ea"/>
              <a:cs typeface="Elm" panose="020B0303020404020204" pitchFamily="34" charset="-78"/>
            </a:endParaRPr>
          </a:p>
          <a:p>
            <a:pPr fontAlgn="base"/>
            <a:r>
              <a:rPr lang="ar" sz="1200" b="1" i="0" kern="1200" dirty="0">
                <a:solidFill>
                  <a:schemeClr val="tx1"/>
                </a:solidFill>
                <a:effectLst/>
                <a:latin typeface="+mn-lt"/>
                <a:ea typeface="+mn-ea"/>
                <a:cs typeface="Elm" panose="020B0303020404020204" pitchFamily="34" charset="-78"/>
              </a:rPr>
              <a:t>3.</a:t>
            </a:r>
            <a:endParaRPr lang="ar-EG" sz="1200" b="0" i="0" kern="1200" dirty="0">
              <a:solidFill>
                <a:schemeClr val="tx1"/>
              </a:solidFill>
              <a:effectLst/>
              <a:latin typeface="+mn-lt"/>
              <a:ea typeface="+mn-ea"/>
              <a:cs typeface="Elm" panose="020B0303020404020204" pitchFamily="34" charset="-78"/>
            </a:endParaRPr>
          </a:p>
          <a:p>
            <a:pPr fontAlgn="base"/>
            <a:r>
              <a:rPr lang="ar" sz="1200" b="1" i="0" kern="1200" dirty="0">
                <a:solidFill>
                  <a:schemeClr val="tx1"/>
                </a:solidFill>
                <a:effectLst/>
                <a:latin typeface="+mn-lt"/>
                <a:ea typeface="+mn-ea"/>
                <a:cs typeface="Elm" panose="020B0303020404020204" pitchFamily="34" charset="-78"/>
              </a:rPr>
              <a:t>العمليات التجارية الداخلية ( الأعمال الداخلية):</a:t>
            </a:r>
            <a:endParaRPr lang="ar-EG" sz="1200" b="0" i="0" kern="1200" dirty="0">
              <a:solidFill>
                <a:schemeClr val="tx1"/>
              </a:solidFill>
              <a:effectLst/>
              <a:latin typeface="+mn-lt"/>
              <a:ea typeface="+mn-ea"/>
              <a:cs typeface="Elm" panose="020B0303020404020204" pitchFamily="34" charset="-78"/>
            </a:endParaRPr>
          </a:p>
          <a:p>
            <a:pPr fontAlgn="base"/>
            <a:endParaRPr lang="ar-EG" sz="1200" b="0" i="0" kern="1200" dirty="0">
              <a:solidFill>
                <a:schemeClr val="tx1"/>
              </a:solidFill>
              <a:effectLst/>
              <a:latin typeface="+mn-lt"/>
              <a:ea typeface="+mn-ea"/>
              <a:cs typeface="Elm" panose="020B0303020404020204" pitchFamily="34" charset="-78"/>
            </a:endParaRPr>
          </a:p>
          <a:p>
            <a:pPr fontAlgn="base"/>
            <a:r>
              <a:rPr lang="ar" sz="1200" b="0" i="0" kern="1200" dirty="0">
                <a:solidFill>
                  <a:schemeClr val="tx1"/>
                </a:solidFill>
                <a:effectLst/>
                <a:latin typeface="+mn-lt"/>
                <a:ea typeface="+mn-ea"/>
                <a:cs typeface="Elm" panose="020B0303020404020204" pitchFamily="34" charset="-78"/>
              </a:rPr>
              <a:t>الأهداف: تحسين سرعة تقديم الخدمة</a:t>
            </a:r>
          </a:p>
          <a:p>
            <a:pPr fontAlgn="base"/>
            <a:r>
              <a:rPr lang="ar" sz="1200" b="0" i="0" kern="1200" dirty="0">
                <a:solidFill>
                  <a:schemeClr val="tx1"/>
                </a:solidFill>
                <a:effectLst/>
                <a:latin typeface="+mn-lt"/>
                <a:ea typeface="+mn-ea"/>
                <a:cs typeface="Elm" panose="020B0303020404020204" pitchFamily="34" charset="-78"/>
              </a:rPr>
              <a:t>التدابير: متوسط وقت الطلب AHT</a:t>
            </a:r>
            <a:endParaRPr lang="ar-EG" sz="1200" b="0" i="0" kern="1200" dirty="0">
              <a:solidFill>
                <a:schemeClr val="tx1"/>
              </a:solidFill>
              <a:effectLst/>
              <a:latin typeface="+mn-lt"/>
              <a:ea typeface="+mn-ea"/>
              <a:cs typeface="Elm" panose="020B0303020404020204" pitchFamily="34" charset="-78"/>
            </a:endParaRPr>
          </a:p>
          <a:p>
            <a:pPr fontAlgn="base"/>
            <a:r>
              <a:rPr lang="ar" sz="1200" b="0" i="0" kern="1200" dirty="0">
                <a:solidFill>
                  <a:schemeClr val="tx1"/>
                </a:solidFill>
                <a:effectLst/>
                <a:latin typeface="+mn-lt"/>
                <a:ea typeface="+mn-ea"/>
                <a:cs typeface="Elm" panose="020B0303020404020204" pitchFamily="34" charset="-78"/>
              </a:rPr>
              <a:t>الأهداف: تقليل الزمن إلى أقل من 24 ساعة</a:t>
            </a:r>
          </a:p>
          <a:p>
            <a:pPr fontAlgn="base"/>
            <a:r>
              <a:rPr lang="ar" sz="1200" b="0" i="0" kern="1200" dirty="0">
                <a:solidFill>
                  <a:schemeClr val="tx1"/>
                </a:solidFill>
                <a:effectLst/>
                <a:latin typeface="+mn-lt"/>
                <a:ea typeface="+mn-ea"/>
                <a:cs typeface="Elm" panose="020B0303020404020204" pitchFamily="34" charset="-78"/>
              </a:rPr>
              <a:t>المبادرات: محاسبة العمليات باستخدام نظام ERP</a:t>
            </a:r>
          </a:p>
          <a:p>
            <a:pPr fontAlgn="base"/>
            <a:endParaRPr lang="en-US" sz="1200" b="0" i="0" kern="1200" dirty="0">
              <a:solidFill>
                <a:schemeClr val="tx1"/>
              </a:solidFill>
              <a:effectLst/>
              <a:latin typeface="+mn-lt"/>
              <a:ea typeface="+mn-ea"/>
              <a:cs typeface="+mn-cs"/>
            </a:endParaRPr>
          </a:p>
          <a:p>
            <a:pPr fontAlgn="base"/>
            <a:r>
              <a:rPr lang="ar" sz="1200" b="1" i="0" kern="1200" dirty="0">
                <a:solidFill>
                  <a:schemeClr val="tx1"/>
                </a:solidFill>
                <a:effectLst/>
                <a:latin typeface="+mn-lt"/>
                <a:ea typeface="+mn-ea"/>
                <a:cs typeface="Elm" panose="020B0303020404020204" pitchFamily="34" charset="-78"/>
              </a:rPr>
              <a:t>4.</a:t>
            </a:r>
            <a:endParaRPr lang="en-US" sz="1200" b="0" i="0" kern="1200" dirty="0">
              <a:solidFill>
                <a:schemeClr val="tx1"/>
              </a:solidFill>
              <a:effectLst/>
              <a:latin typeface="+mn-lt"/>
              <a:ea typeface="+mn-ea"/>
              <a:cs typeface="+mn-cs"/>
            </a:endParaRPr>
          </a:p>
          <a:p>
            <a:pPr fontAlgn="base"/>
            <a:r>
              <a:rPr lang="ar" sz="1200" b="1" i="0" kern="1200" dirty="0">
                <a:solidFill>
                  <a:schemeClr val="tx1"/>
                </a:solidFill>
                <a:effectLst/>
                <a:latin typeface="+mn-lt"/>
                <a:ea typeface="+mn-ea"/>
                <a:cs typeface="Elm" panose="020B0303020404020204" pitchFamily="34" charset="-78"/>
              </a:rPr>
              <a:t>التعلم والنمو ( التعلم والنمو):</a:t>
            </a:r>
            <a:endParaRPr lang="ar-EG" sz="1200" b="0" i="0" kern="1200" dirty="0">
              <a:solidFill>
                <a:schemeClr val="tx1"/>
              </a:solidFill>
              <a:effectLst/>
              <a:latin typeface="+mn-lt"/>
              <a:ea typeface="+mn-ea"/>
              <a:cs typeface="Elm" panose="020B0303020404020204" pitchFamily="34" charset="-78"/>
            </a:endParaRPr>
          </a:p>
          <a:p>
            <a:pPr fontAlgn="base"/>
            <a:endParaRPr lang="ar-EG" sz="1200" b="0" i="0" kern="1200" dirty="0">
              <a:solidFill>
                <a:schemeClr val="tx1"/>
              </a:solidFill>
              <a:effectLst/>
              <a:latin typeface="+mn-lt"/>
              <a:ea typeface="+mn-ea"/>
              <a:cs typeface="Elm" panose="020B0303020404020204" pitchFamily="34" charset="-78"/>
            </a:endParaRPr>
          </a:p>
          <a:p>
            <a:pPr fontAlgn="base"/>
            <a:r>
              <a:rPr lang="ar" sz="1200" b="0" i="0" kern="1200" dirty="0">
                <a:solidFill>
                  <a:schemeClr val="tx1"/>
                </a:solidFill>
                <a:effectLst/>
                <a:latin typeface="+mn-lt"/>
                <a:ea typeface="+mn-ea"/>
                <a:cs typeface="Elm" panose="020B0303020404020204" pitchFamily="34" charset="-78"/>
              </a:rPr>
              <a:t>الأهداف: تطوير مهارات الموظفين</a:t>
            </a:r>
          </a:p>
          <a:p>
            <a:pPr fontAlgn="base"/>
            <a:r>
              <a:rPr lang="ar" sz="1200" b="0" i="0" kern="1200" dirty="0">
                <a:solidFill>
                  <a:schemeClr val="tx1"/>
                </a:solidFill>
                <a:effectLst/>
                <a:latin typeface="+mn-lt"/>
                <a:ea typeface="+mn-ea"/>
                <a:cs typeface="Elm" panose="020B0303020404020204" pitchFamily="34" charset="-78"/>
              </a:rPr>
              <a:t>التدابير: عدد الأشخاص المتوقعين لكل موظف</a:t>
            </a:r>
          </a:p>
          <a:p>
            <a:pPr fontAlgn="base"/>
            <a:r>
              <a:rPr lang="ar" sz="1200" b="0" i="0" kern="1200" dirty="0">
                <a:solidFill>
                  <a:schemeClr val="tx1"/>
                </a:solidFill>
                <a:effectLst/>
                <a:latin typeface="+mn-lt"/>
                <a:ea typeface="+mn-ea"/>
                <a:cs typeface="Elm" panose="020B0303020404020204" pitchFamily="34" charset="-78"/>
              </a:rPr>
              <a:t>الاهداف: 20 ساعة للتدرب</a:t>
            </a:r>
          </a:p>
          <a:p>
            <a:pPr fontAlgn="base"/>
            <a:r>
              <a:rPr lang="ar" sz="1200" b="0" i="0" kern="1200" dirty="0">
                <a:solidFill>
                  <a:schemeClr val="tx1"/>
                </a:solidFill>
                <a:effectLst/>
                <a:latin typeface="+mn-lt"/>
                <a:ea typeface="+mn-ea"/>
                <a:cs typeface="Elm" panose="020B0303020404020204" pitchFamily="34" charset="-78"/>
              </a:rPr>
              <a:t>المبادرات: إنشاء أكاديمية إبداعية متدربة</a:t>
            </a:r>
          </a:p>
          <a:p>
            <a:pPr fontAlgn="base"/>
            <a:endParaRPr lang="ar-EG" sz="1200" b="0" i="0" kern="1200" dirty="0">
              <a:solidFill>
                <a:schemeClr val="tx1"/>
              </a:solidFill>
              <a:effectLst/>
              <a:latin typeface="+mn-lt"/>
              <a:ea typeface="+mn-ea"/>
              <a:cs typeface="Elm" panose="020B0303020404020204" pitchFamily="34" charset="-78"/>
            </a:endParaRPr>
          </a:p>
          <a:p>
            <a:pPr fontAlgn="base"/>
            <a:r>
              <a:rPr lang="ar" sz="1200" b="1" i="0" kern="1200" dirty="0">
                <a:solidFill>
                  <a:schemeClr val="tx1"/>
                </a:solidFill>
                <a:effectLst/>
                <a:latin typeface="+mn-lt"/>
                <a:ea typeface="+mn-ea"/>
                <a:cs typeface="Elm" panose="020B0303020404020204" pitchFamily="34" charset="-78"/>
              </a:rPr>
              <a:t>💡الهدف من النموذج:</a:t>
            </a:r>
            <a:endParaRPr lang="ar-EG" sz="1200" b="0" i="0" kern="1200" dirty="0">
              <a:solidFill>
                <a:schemeClr val="tx1"/>
              </a:solidFill>
              <a:effectLst/>
              <a:latin typeface="+mn-lt"/>
              <a:ea typeface="+mn-ea"/>
              <a:cs typeface="Elm" panose="020B0303020404020204" pitchFamily="34" charset="-78"/>
            </a:endParaRPr>
          </a:p>
          <a:p>
            <a:pPr fontAlgn="base"/>
            <a:endParaRPr lang="ar-EG" sz="1200" b="0" i="0" kern="1200" dirty="0">
              <a:solidFill>
                <a:schemeClr val="tx1"/>
              </a:solidFill>
              <a:effectLst/>
              <a:latin typeface="+mn-lt"/>
              <a:ea typeface="+mn-ea"/>
              <a:cs typeface="Elm" panose="020B0303020404020204" pitchFamily="34" charset="-78"/>
            </a:endParaRPr>
          </a:p>
          <a:p>
            <a:pPr rtl="1" fontAlgn="base"/>
            <a:r>
              <a:rPr lang="ar" sz="1200" b="0" i="0" kern="1200" dirty="0">
                <a:solidFill>
                  <a:schemeClr val="tx1"/>
                </a:solidFill>
                <a:effectLst/>
                <a:latin typeface="+mn-lt"/>
                <a:ea typeface="+mn-ea"/>
                <a:cs typeface="Elm" panose="020B0303020404020204" pitchFamily="34" charset="-78"/>
              </a:rPr>
              <a:t>إن الشركة تبص على الأداء مش من زاوية واحدة (زي المالية)، ولكن من أربع نقاط فقط حتى تتمكن من تحقيق الرؤية الإستراتيجية بطريقة متوازنة.</a:t>
            </a:r>
          </a:p>
          <a:p>
            <a:pPr fontAlgn="base"/>
            <a:br>
              <a:rPr lang="ar-EG" sz="1200" b="0" i="0" kern="1200" dirty="0">
                <a:solidFill>
                  <a:schemeClr val="tx1"/>
                </a:solidFill>
                <a:effectLst/>
                <a:latin typeface="+mn-lt"/>
                <a:ea typeface="+mn-ea"/>
                <a:cs typeface="Elm" panose="020B0303020404020204" pitchFamily="34" charset="-78"/>
              </a:rPr>
            </a:br>
            <a:endParaRPr lang="ar-EG" sz="1200" b="0" i="0" kern="1200" dirty="0">
              <a:solidFill>
                <a:schemeClr val="tx1"/>
              </a:solidFill>
              <a:effectLst/>
              <a:latin typeface="+mn-lt"/>
              <a:ea typeface="+mn-ea"/>
              <a:cs typeface="Elm" panose="020B0303020404020204" pitchFamily="34" charset="-78"/>
            </a:endParaRPr>
          </a:p>
          <a:p>
            <a:r>
              <a:rPr lang="ar" b="1" dirty="0">
                <a:cs typeface="Elm" panose="020B0303020404020204" pitchFamily="34" charset="-78"/>
              </a:rPr>
              <a:t>2. بطاقة الأداء المتوازن (BSC)</a:t>
            </a:r>
          </a:p>
          <a:p>
            <a:r>
              <a:rPr lang="ar" b="1" dirty="0">
                <a:cs typeface="Elm" panose="020B0303020404020204" pitchFamily="34" charset="-78"/>
              </a:rPr>
              <a:t>ما هو:</a:t>
            </a:r>
            <a:endParaRPr lang="en-US" dirty="0"/>
          </a:p>
          <a:p>
            <a:r>
              <a:rPr lang="ar" dirty="0">
                <a:cs typeface="Elm" panose="020B0303020404020204" pitchFamily="34" charset="-78"/>
              </a:rPr>
              <a:t>إطار عمل لتقييم الأداء عبر </a:t>
            </a:r>
            <a:r>
              <a:rPr lang="ar" b="1" dirty="0">
                <a:cs typeface="Elm" panose="020B0303020404020204" pitchFamily="34" charset="-78"/>
              </a:rPr>
              <a:t>أربعة أبعاد </a:t>
            </a:r>
            <a:r>
              <a:rPr lang="ar" dirty="0">
                <a:cs typeface="Elm" panose="020B0303020404020204" pitchFamily="34" charset="-78"/>
              </a:rPr>
              <a:t>:</a:t>
            </a:r>
          </a:p>
          <a:p>
            <a:pPr lvl="1"/>
            <a:r>
              <a:rPr lang="ar" dirty="0">
                <a:cs typeface="Elm" panose="020B0303020404020204" pitchFamily="34" charset="-78"/>
              </a:rPr>
              <a:t>مالي</a:t>
            </a:r>
          </a:p>
          <a:p>
            <a:pPr lvl="1"/>
            <a:r>
              <a:rPr lang="ar" dirty="0">
                <a:cs typeface="Elm" panose="020B0303020404020204" pitchFamily="34" charset="-78"/>
              </a:rPr>
              <a:t>عميل</a:t>
            </a:r>
          </a:p>
          <a:p>
            <a:pPr lvl="1"/>
            <a:r>
              <a:rPr lang="ar" dirty="0">
                <a:cs typeface="Elm" panose="020B0303020404020204" pitchFamily="34" charset="-78"/>
              </a:rPr>
              <a:t>العمليات الداخلية</a:t>
            </a:r>
          </a:p>
          <a:p>
            <a:pPr lvl="1"/>
            <a:r>
              <a:rPr lang="ar" dirty="0">
                <a:cs typeface="Elm" panose="020B0303020404020204" pitchFamily="34" charset="-78"/>
              </a:rPr>
              <a:t>التعلم والنمو</a:t>
            </a:r>
          </a:p>
          <a:p>
            <a:r>
              <a:rPr lang="ar" b="1" dirty="0">
                <a:cs typeface="Elm" panose="020B0303020404020204" pitchFamily="34" charset="-78"/>
              </a:rPr>
              <a:t>دور المدير:</a:t>
            </a:r>
            <a:endParaRPr lang="en-US" dirty="0"/>
          </a:p>
          <a:p>
            <a:r>
              <a:rPr lang="ar" dirty="0">
                <a:cs typeface="Elm" panose="020B0303020404020204" pitchFamily="34" charset="-78"/>
              </a:rPr>
              <a:t>ترجمة الأهداف الإستراتيجية إلى وجهات نظر بطاقة الأداء على مستوى الفريق.</a:t>
            </a:r>
          </a:p>
          <a:p>
            <a:r>
              <a:rPr lang="ar" dirty="0">
                <a:cs typeface="Elm" panose="020B0303020404020204" pitchFamily="34" charset="-78"/>
              </a:rPr>
              <a:t>مساعدة الموظفين على فهم كيفية ملاءمة عملهم </a:t>
            </a:r>
            <a:r>
              <a:rPr lang="ar" b="1" dirty="0">
                <a:cs typeface="Elm" panose="020B0303020404020204" pitchFamily="34" charset="-78"/>
              </a:rPr>
              <a:t>للأهداف غير المالية </a:t>
            </a:r>
            <a:r>
              <a:rPr lang="ar" dirty="0">
                <a:cs typeface="Elm" panose="020B0303020404020204" pitchFamily="34" charset="-78"/>
              </a:rPr>
              <a:t>(على سبيل المثال، رضا العملاء، وتحسين العمليات).</a:t>
            </a:r>
          </a:p>
          <a:p>
            <a:r>
              <a:rPr lang="ar" dirty="0">
                <a:cs typeface="Elm" panose="020B0303020404020204" pitchFamily="34" charset="-78"/>
              </a:rPr>
              <a:t>تتبع </a:t>
            </a:r>
            <a:r>
              <a:rPr lang="ar" b="1" dirty="0">
                <a:cs typeface="Elm" panose="020B0303020404020204" pitchFamily="34" charset="-78"/>
              </a:rPr>
              <a:t>المؤشرات الرائدة </a:t>
            </a:r>
            <a:r>
              <a:rPr lang="ar" dirty="0">
                <a:cs typeface="Elm" panose="020B0303020404020204" pitchFamily="34" charset="-78"/>
              </a:rPr>
              <a:t>والمتأخرة .</a:t>
            </a:r>
          </a:p>
          <a:p>
            <a:r>
              <a:rPr lang="ar" dirty="0">
                <a:cs typeface="Elm" panose="020B0303020404020204" pitchFamily="34" charset="-78"/>
              </a:rPr>
              <a:t>توفير ردود فعل منتظمة وتدريب يتماشى مع جميع مجالات بطاقة الأداء.</a:t>
            </a:r>
          </a:p>
          <a:p>
            <a:r>
              <a:rPr lang="ar" dirty="0">
                <a:cs typeface="Elm" panose="020B0303020404020204" pitchFamily="34" charset="-78"/>
              </a:rPr>
              <a:t>🔗 </a:t>
            </a:r>
            <a:r>
              <a:rPr lang="ar" i="1" dirty="0">
                <a:cs typeface="Elm" panose="020B0303020404020204" pitchFamily="34" charset="-78"/>
              </a:rPr>
              <a:t>رابط لمؤشرات الأداء الرئيسية </a:t>
            </a:r>
            <a:r>
              <a:rPr lang="ar" dirty="0">
                <a:cs typeface="Elm" panose="020B0303020404020204" pitchFamily="34" charset="-78"/>
              </a:rPr>
              <a:t>: تُشتق مؤشرات الأداء الرئيسية من كل منظور. يجب على المدير تتبع </a:t>
            </a:r>
            <a:r>
              <a:rPr lang="ar" b="1" dirty="0">
                <a:cs typeface="Elm" panose="020B0303020404020204" pitchFamily="34" charset="-78"/>
              </a:rPr>
              <a:t>مجموعة متوازنة </a:t>
            </a:r>
            <a:r>
              <a:rPr lang="ar" dirty="0">
                <a:cs typeface="Elm" panose="020B0303020404020204" pitchFamily="34" charset="-78"/>
              </a:rPr>
              <a:t>من المؤشرات.</a:t>
            </a:r>
          </a:p>
          <a:p>
            <a:endParaRPr lang="ar-EG" dirty="0">
              <a:cs typeface="Elm" panose="020B0303020404020204" pitchFamily="34" charset="-78"/>
            </a:endParaRPr>
          </a:p>
          <a:p>
            <a:r>
              <a:rPr lang="ar" dirty="0">
                <a:cs typeface="Elm" panose="020B0303020404020204" pitchFamily="34" charset="-78"/>
              </a:rPr>
              <a:t>مش Agile بطبيعته</a:t>
            </a:r>
          </a:p>
          <a:p>
            <a:r>
              <a:rPr lang="ar" dirty="0">
                <a:cs typeface="Elm" panose="020B0303020404020204" pitchFamily="34" charset="-78"/>
              </a:rPr>
              <a:t>نظام محدد تقيل وطويل المدى</a:t>
            </a:r>
          </a:p>
          <a:p>
            <a:r>
              <a:rPr lang="ar" dirty="0">
                <a:cs typeface="Elm" panose="020B0303020404020204" pitchFamily="34" charset="-78"/>
              </a:rPr>
              <a:t>نعتمد على الـ KPIs الثابتة والـ رسم الخرائط الإستراتيجية</a:t>
            </a:r>
          </a:p>
          <a:p>
            <a:r>
              <a:rPr lang="ar" b="1" dirty="0">
                <a:cs typeface="Elm" panose="020B0303020404020204" pitchFamily="34" charset="-78"/>
              </a:rPr>
              <a:t>يناسب:</a:t>
            </a:r>
            <a:endParaRPr lang="ar-EG" dirty="0">
              <a:cs typeface="Elm" panose="020B0303020404020204" pitchFamily="34" charset="-78"/>
            </a:endParaRPr>
          </a:p>
          <a:p>
            <a:r>
              <a:rPr lang="ar" dirty="0">
                <a:cs typeface="Elm" panose="020B0303020404020204" pitchFamily="34" charset="-78"/>
              </a:rPr>
              <a:t>شركات كبيرة جدا والمؤسسات الحكومية</a:t>
            </a:r>
          </a:p>
          <a:p>
            <a:r>
              <a:rPr lang="ar" dirty="0">
                <a:cs typeface="Elm" panose="020B0303020404020204" pitchFamily="34" charset="-78"/>
              </a:rPr>
              <a:t>لما كان الهدف هو </a:t>
            </a:r>
            <a:r>
              <a:rPr lang="ar" b="1" dirty="0">
                <a:cs typeface="Elm" panose="020B0303020404020204" pitchFamily="34" charset="-78"/>
              </a:rPr>
              <a:t>الجنوبي المباشر </a:t>
            </a:r>
            <a:r>
              <a:rPr lang="ar" dirty="0">
                <a:cs typeface="Elm" panose="020B0303020404020204" pitchFamily="34" charset="-78"/>
              </a:rPr>
              <a:t>عبر الإدارات</a:t>
            </a:r>
          </a:p>
          <a:p>
            <a:endParaRPr lang="en-US" dirty="0"/>
          </a:p>
          <a:p>
            <a:endParaRPr lang="en-US" dirty="0"/>
          </a:p>
          <a:p>
            <a:r>
              <a:rPr lang="ar" b="1" dirty="0">
                <a:cs typeface="Elm" panose="020B0303020404020204" pitchFamily="34" charset="-78"/>
              </a:rPr>
              <a:t>1. بطاقة الأداء المتوازن (BSC)</a:t>
            </a:r>
          </a:p>
          <a:p>
            <a:r>
              <a:rPr lang="ar" b="1" dirty="0">
                <a:cs typeface="Elm" panose="020B0303020404020204" pitchFamily="34" charset="-78"/>
              </a:rPr>
              <a:t>شركة:</a:t>
            </a:r>
            <a:r>
              <a:rPr lang="ar" dirty="0">
                <a:cs typeface="Elm" panose="020B0303020404020204" pitchFamily="34" charset="-78"/>
              </a:rPr>
              <a:t> </a:t>
            </a:r>
            <a:r>
              <a:rPr lang="ar" b="1" dirty="0">
                <a:cs typeface="Elm" panose="020B0303020404020204" pitchFamily="34" charset="-78"/>
              </a:rPr>
              <a:t>تطبيق </a:t>
            </a:r>
            <a:br>
              <a:rPr lang="en-US" dirty="0"/>
            </a:br>
            <a:r>
              <a:rPr lang="ar" b="1" dirty="0">
                <a:cs typeface="Elm" panose="020B0303020404020204" pitchFamily="34" charset="-78"/>
              </a:rPr>
              <a:t>شركة Apple Inc .: </a:t>
            </a:r>
            <a:br>
              <a:rPr lang="en-US" dirty="0"/>
            </a:br>
            <a:r>
              <a:rPr lang="ar" dirty="0">
                <a:cs typeface="Elm" panose="020B0303020404020204" pitchFamily="34" charset="-78"/>
              </a:rPr>
              <a:t>تستخدم Apple بطاقة الأداء المتوازن لمواءمة الابتكار، وتطوير المنتجات، ورضا العملاء، والأداء المالي. تتتبع كل وحدة أعمال مؤشرات الأداء الرئيسية المتعلقة بالنتائج المالية، وولاء العملاء، وكفاءة العمليات الداخلية، وتعلم الموظفين.</a:t>
            </a:r>
          </a:p>
          <a:p>
            <a:r>
              <a:rPr lang="ar" dirty="0">
                <a:cs typeface="Elm" panose="020B0303020404020204" pitchFamily="34" charset="-78"/>
              </a:rPr>
              <a:t>📚 </a:t>
            </a:r>
            <a:r>
              <a:rPr lang="ar" b="1" dirty="0">
                <a:cs typeface="Elm" panose="020B0303020404020204" pitchFamily="34" charset="-78"/>
              </a:rPr>
              <a:t>المرجع:</a:t>
            </a:r>
            <a:endParaRPr lang="en-US" dirty="0"/>
          </a:p>
          <a:p>
            <a:r>
              <a:rPr lang="ar" dirty="0">
                <a:cs typeface="Elm" panose="020B0303020404020204" pitchFamily="34" charset="-78"/>
              </a:rPr>
              <a:t>كابلان، ر. س، ونورتون، د. ب. (١٩٩٦). </a:t>
            </a:r>
            <a:r>
              <a:rPr lang="ar" i="1" dirty="0">
                <a:cs typeface="Elm" panose="020B0303020404020204" pitchFamily="34" charset="-78"/>
              </a:rPr>
              <a:t>بطاقة الأداء المتوازن: ترجمة الاستراتيجية إلى عمل.</a:t>
            </a:r>
            <a:endParaRPr lang="en-US" dirty="0"/>
          </a:p>
          <a:p>
            <a:r>
              <a:rPr lang="ar" dirty="0">
                <a:cs typeface="Elm" panose="020B0303020404020204" pitchFamily="34" charset="-78"/>
              </a:rPr>
              <a:t>Investopedia على BSC </a:t>
            </a:r>
            <a:br>
              <a:rPr lang="ar-EG" dirty="0">
                <a:cs typeface="Elm" panose="020B0303020404020204" pitchFamily="34" charset="-78"/>
              </a:rPr>
            </a:br>
            <a:br>
              <a:rPr lang="ar-EG" dirty="0">
                <a:cs typeface="Elm" panose="020B0303020404020204" pitchFamily="34" charset="-78"/>
              </a:rPr>
            </a:br>
            <a:r>
              <a:rPr lang="ar" dirty="0">
                <a:cs typeface="Elm" panose="020B0303020404020204" pitchFamily="34" charset="-78"/>
              </a:rPr>
              <a:t>السلايد دي بشرح نوع تاني لإدارة الأداء واسمه:</a:t>
            </a:r>
          </a:p>
          <a:p>
            <a:r>
              <a:rPr lang="ar" b="1" dirty="0">
                <a:cs typeface="Elm" panose="020B0303020404020204" pitchFamily="34" charset="-78"/>
              </a:rPr>
              <a:t>✅ بطاقة الأداء المتوازن (BSC)</a:t>
            </a:r>
          </a:p>
          <a:p>
            <a:r>
              <a:rPr lang="ar" dirty="0">
                <a:cs typeface="Elm" panose="020B0303020404020204" pitchFamily="34" charset="-78"/>
              </a:rPr>
              <a:t>أو: </a:t>
            </a:r>
            <a:r>
              <a:rPr lang="ar" b="1" dirty="0">
                <a:cs typeface="Elm" panose="020B0303020404020204" pitchFamily="34" charset="-78"/>
              </a:rPr>
              <a:t>بطاقة الأداء المتوازن </a:t>
            </a:r>
            <a:br>
              <a:rPr lang="ar-EG" dirty="0">
                <a:cs typeface="Elm" panose="020B0303020404020204" pitchFamily="34" charset="-78"/>
              </a:rPr>
            </a:br>
            <a:r>
              <a:rPr lang="ar" dirty="0">
                <a:cs typeface="Elm" panose="020B0303020404020204" pitchFamily="34" charset="-78"/>
              </a:rPr>
              <a:t>وشعارها هنا: </a:t>
            </a:r>
            <a:r>
              <a:rPr lang="ar" i="1" dirty="0">
                <a:cs typeface="Elm" panose="020B0303020404020204" pitchFamily="34" charset="-78"/>
              </a:rPr>
              <a:t>" رؤية شمولية"</a:t>
            </a:r>
            <a:r>
              <a:rPr lang="ar" dirty="0">
                <a:cs typeface="Elm" panose="020B0303020404020204" pitchFamily="34" charset="-78"/>
              </a:rPr>
              <a:t> يعني نظرة شاملة.</a:t>
            </a:r>
          </a:p>
          <a:p>
            <a:r>
              <a:rPr lang="ar" b="1" dirty="0">
                <a:cs typeface="Elm" panose="020B0303020404020204" pitchFamily="34" charset="-78"/>
              </a:rPr>
              <a:t>💡 الفكرة الأساسية:</a:t>
            </a:r>
          </a:p>
          <a:p>
            <a:r>
              <a:rPr lang="ar" dirty="0">
                <a:cs typeface="Elm" panose="020B0303020404020204" pitchFamily="34" charset="-78"/>
              </a:rPr>
              <a:t>الـ BSC بيقول إن الأداء مش بس أرقام مالية! </a:t>
            </a:r>
            <a:br>
              <a:rPr lang="ar-EG" dirty="0">
                <a:cs typeface="Elm" panose="020B0303020404020204" pitchFamily="34" charset="-78"/>
              </a:rPr>
            </a:br>
            <a:r>
              <a:rPr lang="ar" dirty="0">
                <a:cs typeface="Elm" panose="020B0303020404020204" pitchFamily="34" charset="-78"/>
              </a:rPr>
              <a:t>كان علينا أن ننجح في تحقيق توازن بتوازن </a:t>
            </a:r>
            <a:r>
              <a:rPr lang="ar" b="1" dirty="0">
                <a:cs typeface="Elm" panose="020B0303020404020204" pitchFamily="34" charset="-78"/>
              </a:rPr>
              <a:t>النظرة </a:t>
            </a:r>
            <a:r>
              <a:rPr lang="ar" dirty="0">
                <a:cs typeface="Elm" panose="020B0303020404020204" pitchFamily="34" charset="-78"/>
              </a:rPr>
              <a:t>والاستراتيجية، حتى لا نصل إلى صورة كاملة للأداء.</a:t>
            </a:r>
          </a:p>
          <a:p>
            <a:r>
              <a:rPr lang="ar" b="1" dirty="0">
                <a:cs typeface="Elm" panose="020B0303020404020204" pitchFamily="34" charset="-78"/>
              </a:rPr>
              <a:t>🟦 1. العميل ( العملاء):</a:t>
            </a:r>
          </a:p>
          <a:p>
            <a:r>
              <a:rPr lang="ar" dirty="0">
                <a:cs typeface="Elm" panose="020B0303020404020204" pitchFamily="34" charset="-78"/>
              </a:rPr>
              <a:t>بنقيس هل العميل راضي؟</a:t>
            </a:r>
          </a:p>
          <a:p>
            <a:r>
              <a:rPr lang="ar" dirty="0">
                <a:cs typeface="Elm" panose="020B0303020404020204" pitchFamily="34" charset="-78"/>
              </a:rPr>
              <a:t>هل عدد لقل؟</a:t>
            </a:r>
          </a:p>
          <a:p>
            <a:r>
              <a:rPr lang="ar" dirty="0">
                <a:cs typeface="Elm" panose="020B0303020404020204" pitchFamily="34" charset="-78"/>
              </a:rPr>
              <a:t>هل هناك فائدة من شروط الحصول على وظيفة؟</a:t>
            </a:r>
          </a:p>
          <a:p>
            <a:r>
              <a:rPr lang="ar" dirty="0">
                <a:cs typeface="Elm" panose="020B0303020404020204" pitchFamily="34" charset="-78"/>
              </a:rPr>
              <a:t>هل يجب علينا منتجنا أو خدمتنا؟</a:t>
            </a:r>
          </a:p>
          <a:p>
            <a:r>
              <a:rPr lang="ar" b="1" dirty="0">
                <a:cs typeface="Elm" panose="020B0303020404020204" pitchFamily="34" charset="-78"/>
              </a:rPr>
              <a:t>🟨 2. المالية ( المالية ) :</a:t>
            </a:r>
          </a:p>
          <a:p>
            <a:r>
              <a:rPr lang="ar" dirty="0">
                <a:cs typeface="Elm" panose="020B0303020404020204" pitchFamily="34" charset="-78"/>
              </a:rPr>
              <a:t>بنقيس الأداء المالي:</a:t>
            </a:r>
          </a:p>
          <a:p>
            <a:r>
              <a:rPr lang="ar" dirty="0">
                <a:cs typeface="Elm" panose="020B0303020404020204" pitchFamily="34" charset="-78"/>
              </a:rPr>
              <a:t>الإيرادات</a:t>
            </a:r>
          </a:p>
          <a:p>
            <a:r>
              <a:rPr lang="ar" dirty="0">
                <a:cs typeface="Elm" panose="020B0303020404020204" pitchFamily="34" charset="-78"/>
              </a:rPr>
              <a:t>الأرباح</a:t>
            </a:r>
          </a:p>
          <a:p>
            <a:r>
              <a:rPr lang="ar" dirty="0">
                <a:cs typeface="Elm" panose="020B0303020404020204" pitchFamily="34" charset="-78"/>
              </a:rPr>
              <a:t>تقليل التكاليف</a:t>
            </a:r>
          </a:p>
          <a:p>
            <a:r>
              <a:rPr lang="ar" dirty="0">
                <a:cs typeface="Elm" panose="020B0303020404020204" pitchFamily="34" charset="-78"/>
              </a:rPr>
              <a:t>عوائد الاستثمار</a:t>
            </a:r>
          </a:p>
          <a:p>
            <a:r>
              <a:rPr lang="ar" b="1" dirty="0">
                <a:cs typeface="Elm" panose="020B0303020404020204" pitchFamily="34" charset="-78"/>
              </a:rPr>
              <a:t>🟧 3. العمليات التجارية الداخلية ( الأعمال الداخلية):</a:t>
            </a:r>
          </a:p>
          <a:p>
            <a:r>
              <a:rPr lang="ar" dirty="0">
                <a:cs typeface="Elm" panose="020B0303020404020204" pitchFamily="34" charset="-78"/>
              </a:rPr>
              <a:t>بنقيس مدى عملية العمليات عندنا</a:t>
            </a:r>
          </a:p>
          <a:p>
            <a:r>
              <a:rPr lang="ar" dirty="0">
                <a:cs typeface="Elm" panose="020B0303020404020204" pitchFamily="34" charset="-78"/>
              </a:rPr>
              <a:t>هل وقت تنفيذ قل؟</a:t>
            </a:r>
          </a:p>
          <a:p>
            <a:r>
              <a:rPr lang="ar" dirty="0">
                <a:cs typeface="Elm" panose="020B0303020404020204" pitchFamily="34" charset="-78"/>
              </a:rPr>
              <a:t>هل يدرسون الدراسة؟</a:t>
            </a:r>
          </a:p>
          <a:p>
            <a:r>
              <a:rPr lang="ar" dirty="0">
                <a:cs typeface="Elm" panose="020B0303020404020204" pitchFamily="34" charset="-78"/>
              </a:rPr>
              <a:t>هل العمليات بقت أكثر سلسلة؟</a:t>
            </a:r>
          </a:p>
          <a:p>
            <a:r>
              <a:rPr lang="ar" b="1" dirty="0">
                <a:cs typeface="Elm" panose="020B0303020404020204" pitchFamily="34" charset="-78"/>
              </a:rPr>
              <a:t>🟩 4. التعلم والنمو ( التعلم والنمو ):</a:t>
            </a:r>
          </a:p>
          <a:p>
            <a:r>
              <a:rPr lang="ar" dirty="0">
                <a:cs typeface="Elm" panose="020B0303020404020204" pitchFamily="34" charset="-78"/>
              </a:rPr>
              <a:t>بنقيس قدرة الموظفين والمنظمة على التطور</a:t>
            </a:r>
          </a:p>
          <a:p>
            <a:r>
              <a:rPr lang="ar" dirty="0">
                <a:cs typeface="Elm" panose="020B0303020404020204" pitchFamily="34" charset="-78"/>
              </a:rPr>
              <a:t>هل الموظفين بياخدوا تدريب؟</a:t>
            </a:r>
          </a:p>
          <a:p>
            <a:r>
              <a:rPr lang="ar" dirty="0">
                <a:cs typeface="Elm" panose="020B0303020404020204" pitchFamily="34" charset="-78"/>
              </a:rPr>
              <a:t>هل يمكن أن تتطور المهارات؟</a:t>
            </a:r>
          </a:p>
          <a:p>
            <a:r>
              <a:rPr lang="ar" dirty="0">
                <a:cs typeface="Elm" panose="020B0303020404020204" pitchFamily="34" charset="-78"/>
              </a:rPr>
              <a:t>هل في فرص للترقي والنمو؟</a:t>
            </a:r>
          </a:p>
          <a:p>
            <a:r>
              <a:rPr lang="ar" b="1" dirty="0">
                <a:cs typeface="Elm" panose="020B0303020404020204" pitchFamily="34" charset="-78"/>
              </a:rPr>
              <a:t>⭐ في النص:</a:t>
            </a:r>
          </a:p>
          <a:p>
            <a:r>
              <a:rPr lang="ar" b="1" dirty="0">
                <a:cs typeface="Elm" panose="020B0303020404020204" pitchFamily="34" charset="-78"/>
              </a:rPr>
              <a:t>الرؤية والاستراتيجية </a:t>
            </a:r>
            <a:br>
              <a:rPr lang="en-US" dirty="0"/>
            </a:br>
            <a:r>
              <a:rPr lang="ar" dirty="0">
                <a:cs typeface="Elm" panose="020B0303020404020204" pitchFamily="34" charset="-78"/>
              </a:rPr>
              <a:t>هما المحور اللي بيربط كل السجائر دي. لأن كل ما تحتاجه برجر هو الرؤية والاستراتيجية العامة للشركة.</a:t>
            </a:r>
          </a:p>
          <a:p>
            <a:r>
              <a:rPr lang="ar" b="1" dirty="0">
                <a:cs typeface="Elm" panose="020B0303020404020204" pitchFamily="34" charset="-78"/>
              </a:rPr>
              <a:t>✅ ليه مهم؟</a:t>
            </a:r>
          </a:p>
          <a:p>
            <a:r>
              <a:rPr lang="ar" dirty="0">
                <a:cs typeface="Elm" panose="020B0303020404020204" pitchFamily="34" charset="-78"/>
              </a:rPr>
              <a:t>الـ BSC بيمنع الاستخدام على الفلوس بس،وبيخلي الوزن والوزن الشامل. </a:t>
            </a:r>
            <a:br>
              <a:rPr lang="ar-EG" dirty="0">
                <a:cs typeface="Elm" panose="020B0303020404020204" pitchFamily="34" charset="-78"/>
              </a:rPr>
            </a:br>
            <a:r>
              <a:rPr lang="ar" dirty="0">
                <a:cs typeface="Elm" panose="020B0303020404020204" pitchFamily="34" charset="-78"/>
              </a:rPr>
              <a:t>وبيخلي كل إدارة تشتغل شايفة دورها في الصورة الكبيرة.</a:t>
            </a:r>
          </a:p>
          <a:p>
            <a:endParaRPr lang="en-US" dirty="0"/>
          </a:p>
        </p:txBody>
      </p:sp>
      <p:sp>
        <p:nvSpPr>
          <p:cNvPr id="4" name="Slide Number Placeholder 3">
            <a:extLst>
              <a:ext uri="{FF2B5EF4-FFF2-40B4-BE49-F238E27FC236}">
                <a16:creationId xmlns:a16="http://schemas.microsoft.com/office/drawing/2014/main" id="{69FAD0DD-4E8A-27E9-3B4B-442CF0433532}"/>
              </a:ext>
            </a:extLst>
          </p:cNvPr>
          <p:cNvSpPr>
            <a:spLocks noGrp="1"/>
          </p:cNvSpPr>
          <p:nvPr>
            <p:ph type="sldNum" sz="quarter" idx="5"/>
          </p:nvPr>
        </p:nvSpPr>
        <p:spPr/>
        <p:txBody>
          <a:bodyPr/>
          <a:lstStyle/>
          <a:p>
            <a:fld id="{EA0CF04F-8A83-4C88-859F-B3D6DEEF4CC5}" type="slidenum">
              <a:rPr lang="en-US" smtClean="0"/>
              <a:t>22</a:t>
            </a:fld>
            <a:endParaRPr lang="en-US"/>
          </a:p>
        </p:txBody>
      </p:sp>
    </p:spTree>
    <p:extLst>
      <p:ext uri="{BB962C8B-B14F-4D97-AF65-F5344CB8AC3E}">
        <p14:creationId xmlns:p14="http://schemas.microsoft.com/office/powerpoint/2010/main" val="32530881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2CA59-25A6-8C41-FAC3-F3E34A176F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A6F630-48A7-58A5-360F-45A24DC68FE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05D09F4-AED7-BDFD-93BE-3BEC8C415495}"/>
              </a:ext>
            </a:extLst>
          </p:cNvPr>
          <p:cNvSpPr>
            <a:spLocks noGrp="1"/>
          </p:cNvSpPr>
          <p:nvPr>
            <p:ph type="body" idx="1"/>
          </p:nvPr>
        </p:nvSpPr>
        <p:spPr/>
        <p:txBody>
          <a:bodyPr/>
          <a:lstStyle/>
          <a:p>
            <a:r>
              <a:rPr lang="ar" b="1" dirty="0">
                <a:cs typeface="Elm" panose="020B0303020404020204" pitchFamily="34" charset="-78"/>
              </a:rPr>
              <a:t>أنظمة التغذية الراجعة بزاوية 360 درجة</a:t>
            </a:r>
          </a:p>
          <a:p>
            <a:r>
              <a:rPr lang="ar" b="1" dirty="0">
                <a:cs typeface="Elm" panose="020B0303020404020204" pitchFamily="34" charset="-78"/>
              </a:rPr>
              <a:t>ما هو:</a:t>
            </a:r>
            <a:endParaRPr lang="en-US" dirty="0"/>
          </a:p>
          <a:p>
            <a:r>
              <a:rPr lang="ar" dirty="0">
                <a:cs typeface="Elm" panose="020B0303020404020204" pitchFamily="34" charset="-78"/>
              </a:rPr>
              <a:t>يقوم بجمع التعليقات من الزملاء والمرؤوسين والمشرفين وأحيانًا العملاء.</a:t>
            </a:r>
          </a:p>
          <a:p>
            <a:r>
              <a:rPr lang="ar" dirty="0">
                <a:cs typeface="Elm" panose="020B0303020404020204" pitchFamily="34" charset="-78"/>
              </a:rPr>
              <a:t>التركيز على </a:t>
            </a:r>
            <a:r>
              <a:rPr lang="ar" b="1" dirty="0">
                <a:cs typeface="Elm" panose="020B0303020404020204" pitchFamily="34" charset="-78"/>
              </a:rPr>
              <a:t>الكفاءات السلوكية والقيادية </a:t>
            </a:r>
            <a:r>
              <a:rPr lang="ar" dirty="0">
                <a:cs typeface="Elm" panose="020B0303020404020204" pitchFamily="34" charset="-78"/>
              </a:rPr>
              <a:t>، وليس فقط على مخرجات المهام.</a:t>
            </a:r>
          </a:p>
          <a:p>
            <a:r>
              <a:rPr lang="ar" b="1" dirty="0">
                <a:cs typeface="Elm" panose="020B0303020404020204" pitchFamily="34" charset="-78"/>
              </a:rPr>
              <a:t>دور المدير:</a:t>
            </a:r>
            <a:endParaRPr lang="en-US" dirty="0"/>
          </a:p>
          <a:p>
            <a:r>
              <a:rPr lang="ar" dirty="0">
                <a:cs typeface="Elm" panose="020B0303020404020204" pitchFamily="34" charset="-78"/>
              </a:rPr>
              <a:t>ساعد في تفسير التعليقات بشكل بناء.</a:t>
            </a:r>
          </a:p>
          <a:p>
            <a:r>
              <a:rPr lang="ar" dirty="0">
                <a:cs typeface="Elm" panose="020B0303020404020204" pitchFamily="34" charset="-78"/>
              </a:rPr>
              <a:t>توجيه الموظفين نحو التفكير والتخطيط للإجراءات.</a:t>
            </a:r>
          </a:p>
          <a:p>
            <a:r>
              <a:rPr lang="ar" dirty="0">
                <a:cs typeface="Elm" panose="020B0303020404020204" pitchFamily="34" charset="-78"/>
              </a:rPr>
              <a:t>دمج الأفكار في محادثات التدريب والتطوير.</a:t>
            </a:r>
          </a:p>
          <a:p>
            <a:endParaRPr lang="en-US" dirty="0"/>
          </a:p>
          <a:p>
            <a:r>
              <a:rPr lang="ar" b="1" dirty="0">
                <a:cs typeface="Elm" panose="020B0303020404020204" pitchFamily="34" charset="-78"/>
              </a:rPr>
              <a:t>مؤشرات الأداء الرئيسية (KPIs)</a:t>
            </a:r>
          </a:p>
          <a:p>
            <a:r>
              <a:rPr lang="ar" b="1" dirty="0">
                <a:cs typeface="Elm" panose="020B0303020404020204" pitchFamily="34" charset="-78"/>
              </a:rPr>
              <a:t>شركة:</a:t>
            </a:r>
            <a:r>
              <a:rPr lang="ar" dirty="0">
                <a:cs typeface="Elm" panose="020B0303020404020204" pitchFamily="34" charset="-78"/>
              </a:rPr>
              <a:t> </a:t>
            </a:r>
            <a:r>
              <a:rPr lang="ar" b="1" dirty="0">
                <a:cs typeface="Elm" panose="020B0303020404020204" pitchFamily="34" charset="-78"/>
              </a:rPr>
              <a:t>تطبيق </a:t>
            </a:r>
            <a:br>
              <a:rPr lang="en-US" dirty="0"/>
            </a:br>
            <a:r>
              <a:rPr lang="ar" b="1" dirty="0">
                <a:cs typeface="Elm" panose="020B0303020404020204" pitchFamily="34" charset="-78"/>
              </a:rPr>
              <a:t>كوكاكولا : </a:t>
            </a:r>
            <a:br>
              <a:rPr lang="en-US" dirty="0"/>
            </a:br>
            <a:r>
              <a:rPr lang="ar" dirty="0">
                <a:cs typeface="Elm" panose="020B0303020404020204" pitchFamily="34" charset="-78"/>
              </a:rPr>
              <a:t>تستخدم كوكاكولا مؤشرات الأداء الرئيسية في مختلف الوظائف، مثل حجم المبيعات، والحصة السوقية، وكفاءة سلسلة التوريد، وتفاعل العملاء. ترتبط هذه المؤشرات بالأولويات الاستراتيجية، وتُراقب عالميًا.</a:t>
            </a:r>
          </a:p>
          <a:p>
            <a:r>
              <a:rPr lang="ar" dirty="0">
                <a:cs typeface="Elm" panose="020B0303020404020204" pitchFamily="34" charset="-78"/>
              </a:rPr>
              <a:t>📚 </a:t>
            </a:r>
            <a:r>
              <a:rPr lang="ar" b="1" dirty="0">
                <a:cs typeface="Elm" panose="020B0303020404020204" pitchFamily="34" charset="-78"/>
              </a:rPr>
              <a:t>المرجع:</a:t>
            </a:r>
            <a:endParaRPr lang="en-US" dirty="0"/>
          </a:p>
          <a:p>
            <a:r>
              <a:rPr lang="ar" dirty="0">
                <a:cs typeface="Elm" panose="020B0303020404020204" pitchFamily="34" charset="-78"/>
              </a:rPr>
              <a:t>التقارير السنوية لشركة كوكاكولا</a:t>
            </a:r>
          </a:p>
          <a:p>
            <a:r>
              <a:rPr lang="ar" dirty="0">
                <a:cs typeface="Elm" panose="020B0303020404020204" pitchFamily="34" charset="-78"/>
                <a:hlinkClick r:id="rId3"/>
              </a:rPr>
              <a:t>تحليل استراتيجية أعمال شركة كوكا كولا</a:t>
            </a:r>
            <a:endParaRPr lang="en-US" dirty="0"/>
          </a:p>
          <a:p>
            <a:endParaRPr lang="en-US" dirty="0"/>
          </a:p>
          <a:p>
            <a:endParaRPr lang="en-US" dirty="0"/>
          </a:p>
          <a:p>
            <a:r>
              <a:rPr lang="ar" b="1" dirty="0">
                <a:cs typeface="Elm" panose="020B0303020404020204" pitchFamily="34" charset="-78"/>
              </a:rPr>
              <a:t>ردود الفعل بزاوية 360 درجة</a:t>
            </a:r>
          </a:p>
          <a:p>
            <a:r>
              <a:rPr lang="ar" b="1" dirty="0">
                <a:cs typeface="Elm" panose="020B0303020404020204" pitchFamily="34" charset="-78"/>
              </a:rPr>
              <a:t>شركة:</a:t>
            </a:r>
            <a:r>
              <a:rPr lang="ar" dirty="0">
                <a:cs typeface="Elm" panose="020B0303020404020204" pitchFamily="34" charset="-78"/>
              </a:rPr>
              <a:t> </a:t>
            </a:r>
            <a:r>
              <a:rPr lang="ar" b="1" dirty="0">
                <a:cs typeface="Elm" panose="020B0303020404020204" pitchFamily="34" charset="-78"/>
              </a:rPr>
              <a:t>تطبيق </a:t>
            </a:r>
            <a:br>
              <a:rPr lang="en-US" dirty="0"/>
            </a:br>
            <a:r>
              <a:rPr lang="ar" b="1" dirty="0">
                <a:cs typeface="Elm" panose="020B0303020404020204" pitchFamily="34" charset="-78"/>
              </a:rPr>
              <a:t>جنرال إلكتريك (GE) : </a:t>
            </a:r>
            <a:br>
              <a:rPr lang="en-US" dirty="0"/>
            </a:br>
            <a:r>
              <a:rPr lang="ar" dirty="0">
                <a:cs typeface="Elm" panose="020B0303020404020204" pitchFamily="34" charset="-78"/>
              </a:rPr>
              <a:t>طبّقت جنرال إلكتريك نظام التقييم الشامل (360 درجة) كجزء من إدارة أدائها لجمع آراء الزملاء والمرؤوسين والمديرين، وخاصةً تحت قيادة جاك ويلش. وقد استُخدم هذا النظام لدعم تطوير القيادة والتوافق الثقافي.</a:t>
            </a:r>
          </a:p>
          <a:p>
            <a:r>
              <a:rPr lang="ar" dirty="0">
                <a:cs typeface="Elm" panose="020B0303020404020204" pitchFamily="34" charset="-78"/>
              </a:rPr>
              <a:t>📚 </a:t>
            </a:r>
            <a:r>
              <a:rPr lang="ar" b="1" dirty="0">
                <a:cs typeface="Elm" panose="020B0303020404020204" pitchFamily="34" charset="-78"/>
              </a:rPr>
              <a:t>المرجع:</a:t>
            </a:r>
            <a:endParaRPr lang="en-US" dirty="0"/>
          </a:p>
          <a:p>
            <a:r>
              <a:rPr lang="ar" dirty="0">
                <a:cs typeface="Elm" panose="020B0303020404020204" pitchFamily="34" charset="-78"/>
                <a:hlinkClick r:id="rId4"/>
              </a:rPr>
              <a:t>هارفارد بيزنس ريفيو - تقييم GE 360</a:t>
            </a:r>
            <a:endParaRPr lang="en-US" dirty="0"/>
          </a:p>
          <a:p>
            <a:endParaRPr lang="en-US" dirty="0"/>
          </a:p>
          <a:p>
            <a:pPr algn="r" rtl="1"/>
            <a:endParaRPr lang="ar-SA" dirty="0"/>
          </a:p>
        </p:txBody>
      </p:sp>
      <p:sp>
        <p:nvSpPr>
          <p:cNvPr id="4" name="Slide Number Placeholder 3">
            <a:extLst>
              <a:ext uri="{FF2B5EF4-FFF2-40B4-BE49-F238E27FC236}">
                <a16:creationId xmlns:a16="http://schemas.microsoft.com/office/drawing/2014/main" id="{09CBA384-669C-964E-529D-DAF727B8B019}"/>
              </a:ext>
            </a:extLst>
          </p:cNvPr>
          <p:cNvSpPr>
            <a:spLocks noGrp="1"/>
          </p:cNvSpPr>
          <p:nvPr>
            <p:ph type="sldNum" sz="quarter" idx="5"/>
          </p:nvPr>
        </p:nvSpPr>
        <p:spPr/>
        <p:txBody>
          <a:bodyPr/>
          <a:lstStyle/>
          <a:p>
            <a:fld id="{EA0CF04F-8A83-4C88-859F-B3D6DEEF4CC5}" type="slidenum">
              <a:rPr lang="en-US" smtClean="0"/>
              <a:t>23</a:t>
            </a:fld>
            <a:endParaRPr lang="en-US"/>
          </a:p>
        </p:txBody>
      </p:sp>
    </p:spTree>
    <p:extLst>
      <p:ext uri="{BB962C8B-B14F-4D97-AF65-F5344CB8AC3E}">
        <p14:creationId xmlns:p14="http://schemas.microsoft.com/office/powerpoint/2010/main" val="3693254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8A4290-9603-4436-8B20-F8E2DCD4CAB7}" type="slidenum">
              <a:rPr lang="en-US" smtClean="0"/>
              <a:t>24</a:t>
            </a:fld>
            <a:endParaRPr lang="en-US"/>
          </a:p>
        </p:txBody>
      </p:sp>
    </p:spTree>
    <p:extLst>
      <p:ext uri="{BB962C8B-B14F-4D97-AF65-F5344CB8AC3E}">
        <p14:creationId xmlns:p14="http://schemas.microsoft.com/office/powerpoint/2010/main" val="14964910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77F28-5976-8AF4-C950-07FA9E265A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4603DE-D8C3-20A5-A21E-80456483A6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9822C9-027A-FDB8-F10C-FE65FB1349E9}"/>
              </a:ext>
            </a:extLst>
          </p:cNvPr>
          <p:cNvSpPr>
            <a:spLocks noGrp="1"/>
          </p:cNvSpPr>
          <p:nvPr>
            <p:ph type="body" idx="1"/>
          </p:nvPr>
        </p:nvSpPr>
        <p:spPr/>
        <p:txBody>
          <a:bodyPr/>
          <a:lstStyle/>
          <a:p>
            <a:pPr algn="r" rtl="1"/>
            <a:r>
              <a:rPr lang="en-US" b="1" dirty="0"/>
              <a:t>1. PLAN (</a:t>
            </a:r>
            <a:r>
              <a:rPr lang="ar-SA" b="1" dirty="0"/>
              <a:t>خطط)</a:t>
            </a:r>
          </a:p>
          <a:p>
            <a:pPr algn="r" rtl="1"/>
            <a:r>
              <a:rPr lang="ar-SA" b="1" dirty="0"/>
              <a:t>الهدف:</a:t>
            </a:r>
          </a:p>
          <a:p>
            <a:pPr algn="r" rtl="1"/>
            <a:r>
              <a:rPr lang="ar-SA" dirty="0"/>
              <a:t>فهم المشكلة بعمق قبل الحل</a:t>
            </a:r>
          </a:p>
          <a:p>
            <a:pPr algn="r" rtl="1"/>
            <a:r>
              <a:rPr lang="ar-SA" b="1" dirty="0"/>
              <a:t>يشمل:</a:t>
            </a:r>
          </a:p>
          <a:p>
            <a:pPr algn="r" rtl="1"/>
            <a:r>
              <a:rPr lang="ar-SA" dirty="0"/>
              <a:t>تحديد المشكلة بوضوح</a:t>
            </a:r>
          </a:p>
          <a:p>
            <a:pPr algn="r" rtl="1"/>
            <a:r>
              <a:rPr lang="ar-SA" dirty="0"/>
              <a:t>جمع بيانات</a:t>
            </a:r>
          </a:p>
          <a:p>
            <a:pPr algn="r" rtl="1"/>
            <a:r>
              <a:rPr lang="ar-SA" dirty="0"/>
              <a:t>تحليل السبب الجذري</a:t>
            </a:r>
          </a:p>
          <a:p>
            <a:pPr algn="r" rtl="1"/>
            <a:br>
              <a:rPr lang="ar-SA" dirty="0"/>
            </a:br>
            <a:endParaRPr lang="ar-SA" dirty="0"/>
          </a:p>
          <a:p>
            <a:pPr algn="r" rtl="1"/>
            <a:r>
              <a:rPr lang="ar-SA" b="1" dirty="0"/>
              <a:t>أدوات:</a:t>
            </a:r>
          </a:p>
          <a:p>
            <a:pPr algn="r" rtl="1"/>
            <a:r>
              <a:rPr lang="ar-SA" dirty="0"/>
              <a:t>5 </a:t>
            </a:r>
            <a:r>
              <a:rPr lang="en-US" dirty="0"/>
              <a:t>Whys</a:t>
            </a:r>
          </a:p>
          <a:p>
            <a:pPr algn="r" rtl="1"/>
            <a:r>
              <a:rPr lang="en-US" dirty="0"/>
              <a:t>Pareto (80/20)</a:t>
            </a:r>
          </a:p>
          <a:p>
            <a:pPr algn="r" rtl="1"/>
            <a:r>
              <a:rPr lang="en-US" dirty="0"/>
              <a:t>Data Analysis</a:t>
            </a:r>
          </a:p>
          <a:p>
            <a:pPr algn="r" rtl="1"/>
            <a:br>
              <a:rPr lang="en-US" dirty="0"/>
            </a:br>
            <a:endParaRPr lang="en-US" dirty="0"/>
          </a:p>
          <a:p>
            <a:pPr algn="r" rtl="1"/>
            <a:r>
              <a:rPr lang="ar-SA" b="1" dirty="0"/>
              <a:t>مثال:</a:t>
            </a:r>
          </a:p>
          <a:p>
            <a:pPr algn="r" rtl="1"/>
            <a:r>
              <a:rPr lang="en-US" dirty="0"/>
              <a:t>❌ </a:t>
            </a:r>
            <a:r>
              <a:rPr lang="ar-SA" dirty="0"/>
              <a:t>المشكلة: العملاء غير راضين</a:t>
            </a:r>
            <a:br>
              <a:rPr lang="ar-SA" dirty="0"/>
            </a:br>
            <a:r>
              <a:rPr lang="en-US" dirty="0"/>
              <a:t>✅ </a:t>
            </a:r>
            <a:r>
              <a:rPr lang="ar-SA" dirty="0"/>
              <a:t>المشكلة: 35% من العملاء يشتكون من تأخر التوصيل أكثر من 48 ساعة</a:t>
            </a:r>
          </a:p>
          <a:p>
            <a:endParaRPr lang="en-US" dirty="0"/>
          </a:p>
        </p:txBody>
      </p:sp>
      <p:sp>
        <p:nvSpPr>
          <p:cNvPr id="4" name="Slide Number Placeholder 3">
            <a:extLst>
              <a:ext uri="{FF2B5EF4-FFF2-40B4-BE49-F238E27FC236}">
                <a16:creationId xmlns:a16="http://schemas.microsoft.com/office/drawing/2014/main" id="{05FAB73A-84FD-5746-6D1A-B62155EEC4FA}"/>
              </a:ext>
            </a:extLst>
          </p:cNvPr>
          <p:cNvSpPr>
            <a:spLocks noGrp="1"/>
          </p:cNvSpPr>
          <p:nvPr>
            <p:ph type="sldNum" sz="quarter" idx="5"/>
          </p:nvPr>
        </p:nvSpPr>
        <p:spPr/>
        <p:txBody>
          <a:bodyPr/>
          <a:lstStyle/>
          <a:p>
            <a:fld id="{CB8A4290-9603-4436-8B20-F8E2DCD4CAB7}" type="slidenum">
              <a:rPr lang="en-US" smtClean="0"/>
              <a:t>25</a:t>
            </a:fld>
            <a:endParaRPr lang="en-US"/>
          </a:p>
        </p:txBody>
      </p:sp>
    </p:spTree>
    <p:extLst>
      <p:ext uri="{BB962C8B-B14F-4D97-AF65-F5344CB8AC3E}">
        <p14:creationId xmlns:p14="http://schemas.microsoft.com/office/powerpoint/2010/main" val="4398591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DA0AC-B193-6343-4E5E-7A7A0E4DBB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9FAED-A5A4-9CD5-BE20-AB0C94DAA51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5AE992F-212F-B06E-D3C7-2F25B1A9AEF3}"/>
              </a:ext>
            </a:extLst>
          </p:cNvPr>
          <p:cNvSpPr>
            <a:spLocks noGrp="1"/>
          </p:cNvSpPr>
          <p:nvPr>
            <p:ph type="body" idx="1"/>
          </p:nvPr>
        </p:nvSpPr>
        <p:spPr/>
        <p:txBody>
          <a:bodyPr/>
          <a:lstStyle/>
          <a:p>
            <a:pPr algn="r" rtl="1"/>
            <a:r>
              <a:rPr lang="en-US" b="1" dirty="0"/>
              <a:t>2. DO (</a:t>
            </a:r>
            <a:r>
              <a:rPr lang="ar-SA" b="1" dirty="0"/>
              <a:t>نفّذ)</a:t>
            </a:r>
          </a:p>
          <a:p>
            <a:pPr algn="r" rtl="1"/>
            <a:r>
              <a:rPr lang="ar-SA" b="1" dirty="0"/>
              <a:t>الهدف:</a:t>
            </a:r>
          </a:p>
          <a:p>
            <a:pPr algn="r" rtl="1"/>
            <a:r>
              <a:rPr lang="ar-SA" dirty="0"/>
              <a:t>تجربة الحل (مش تطبيقه على طول)</a:t>
            </a:r>
          </a:p>
          <a:p>
            <a:pPr algn="r" rtl="1"/>
            <a:br>
              <a:rPr lang="ar-SA" dirty="0"/>
            </a:br>
            <a:endParaRPr lang="ar-SA" dirty="0"/>
          </a:p>
          <a:p>
            <a:pPr algn="r" rtl="1"/>
            <a:r>
              <a:rPr lang="ar-SA" b="1" dirty="0"/>
              <a:t>يشمل:</a:t>
            </a:r>
          </a:p>
          <a:p>
            <a:pPr algn="r" rtl="1"/>
            <a:r>
              <a:rPr lang="ar-SA" dirty="0"/>
              <a:t>تجربة </a:t>
            </a:r>
            <a:r>
              <a:rPr lang="en-US" dirty="0"/>
              <a:t>Pilot</a:t>
            </a:r>
          </a:p>
          <a:p>
            <a:pPr algn="r" rtl="1"/>
            <a:r>
              <a:rPr lang="ar-SA" dirty="0"/>
              <a:t>تطبيق محدود</a:t>
            </a:r>
          </a:p>
          <a:p>
            <a:pPr algn="r" rtl="1"/>
            <a:r>
              <a:rPr lang="ar-SA" dirty="0"/>
              <a:t>مراقبة التنفيذ</a:t>
            </a:r>
          </a:p>
          <a:p>
            <a:pPr algn="r" rtl="1"/>
            <a:br>
              <a:rPr lang="ar-SA" dirty="0"/>
            </a:br>
            <a:endParaRPr lang="ar-SA" dirty="0"/>
          </a:p>
          <a:p>
            <a:pPr algn="r" rtl="1"/>
            <a:r>
              <a:rPr lang="ar-SA" b="1" dirty="0"/>
              <a:t>مثال:</a:t>
            </a:r>
          </a:p>
          <a:p>
            <a:pPr algn="r" rtl="1"/>
            <a:r>
              <a:rPr lang="ar-SA" dirty="0"/>
              <a:t>تجربة تحسين التوصيل في منطقة واحدة فقط</a:t>
            </a:r>
          </a:p>
        </p:txBody>
      </p:sp>
      <p:sp>
        <p:nvSpPr>
          <p:cNvPr id="4" name="Slide Number Placeholder 3">
            <a:extLst>
              <a:ext uri="{FF2B5EF4-FFF2-40B4-BE49-F238E27FC236}">
                <a16:creationId xmlns:a16="http://schemas.microsoft.com/office/drawing/2014/main" id="{6B43E18A-0112-2A15-A612-62C27B392FAA}"/>
              </a:ext>
            </a:extLst>
          </p:cNvPr>
          <p:cNvSpPr>
            <a:spLocks noGrp="1"/>
          </p:cNvSpPr>
          <p:nvPr>
            <p:ph type="sldNum" sz="quarter" idx="5"/>
          </p:nvPr>
        </p:nvSpPr>
        <p:spPr/>
        <p:txBody>
          <a:bodyPr/>
          <a:lstStyle/>
          <a:p>
            <a:fld id="{EA0CF04F-8A83-4C88-859F-B3D6DEEF4CC5}" type="slidenum">
              <a:rPr lang="en-US" smtClean="0"/>
              <a:t>26</a:t>
            </a:fld>
            <a:endParaRPr lang="en-US"/>
          </a:p>
        </p:txBody>
      </p:sp>
    </p:spTree>
    <p:extLst>
      <p:ext uri="{BB962C8B-B14F-4D97-AF65-F5344CB8AC3E}">
        <p14:creationId xmlns:p14="http://schemas.microsoft.com/office/powerpoint/2010/main" val="30280867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F3AB2-3ADA-9C53-136C-D08FAA1813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6E2F7C-B23C-6208-7E7E-8C12CC76582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C3715C1-2171-44A3-3F46-9AF0C0A9D6F7}"/>
              </a:ext>
            </a:extLst>
          </p:cNvPr>
          <p:cNvSpPr>
            <a:spLocks noGrp="1"/>
          </p:cNvSpPr>
          <p:nvPr>
            <p:ph type="body" idx="1"/>
          </p:nvPr>
        </p:nvSpPr>
        <p:spPr/>
        <p:txBody>
          <a:bodyPr/>
          <a:lstStyle/>
          <a:p>
            <a:pPr algn="r" rtl="1"/>
            <a:r>
              <a:rPr lang="en-US" b="1" dirty="0"/>
              <a:t>3. CHECK (</a:t>
            </a:r>
            <a:r>
              <a:rPr lang="ar-SA" b="1" dirty="0"/>
              <a:t>راجع)</a:t>
            </a:r>
          </a:p>
          <a:p>
            <a:pPr algn="r" rtl="1"/>
            <a:r>
              <a:rPr lang="ar-SA" b="1" dirty="0"/>
              <a:t>الهدف:</a:t>
            </a:r>
          </a:p>
          <a:p>
            <a:pPr algn="r" rtl="1"/>
            <a:r>
              <a:rPr lang="ar-SA" dirty="0"/>
              <a:t>هل الحل اشتغل؟</a:t>
            </a:r>
          </a:p>
          <a:p>
            <a:pPr algn="r" rtl="1"/>
            <a:br>
              <a:rPr lang="ar-SA" dirty="0"/>
            </a:br>
            <a:endParaRPr lang="ar-SA" dirty="0"/>
          </a:p>
          <a:p>
            <a:pPr algn="r" rtl="1"/>
            <a:r>
              <a:rPr lang="ar-SA" b="1" dirty="0"/>
              <a:t>يشمل:</a:t>
            </a:r>
          </a:p>
          <a:p>
            <a:pPr algn="r" rtl="1"/>
            <a:r>
              <a:rPr lang="ar-SA" dirty="0"/>
              <a:t>مقارنة النتائج قبل وبعد</a:t>
            </a:r>
          </a:p>
          <a:p>
            <a:pPr algn="r" rtl="1"/>
            <a:r>
              <a:rPr lang="ar-SA" dirty="0"/>
              <a:t>تحليل البيانات</a:t>
            </a:r>
          </a:p>
          <a:p>
            <a:pPr algn="r" rtl="1"/>
            <a:br>
              <a:rPr lang="ar-SA" dirty="0"/>
            </a:br>
            <a:endParaRPr lang="ar-SA" dirty="0"/>
          </a:p>
          <a:p>
            <a:pPr algn="r" rtl="1"/>
            <a:r>
              <a:rPr lang="ar-SA" b="1" dirty="0"/>
              <a:t>مثال:</a:t>
            </a:r>
          </a:p>
          <a:p>
            <a:pPr algn="r" rtl="1"/>
            <a:r>
              <a:rPr lang="ar-SA" dirty="0"/>
              <a:t>هل انخفضت الشكاوى؟</a:t>
            </a:r>
          </a:p>
          <a:p>
            <a:pPr algn="r" rtl="1"/>
            <a:r>
              <a:rPr lang="ar-SA" dirty="0"/>
              <a:t>هل الوقت تحسن؟</a:t>
            </a:r>
          </a:p>
          <a:p>
            <a:pPr algn="r" rtl="1"/>
            <a:endParaRPr lang="ar-SA" dirty="0"/>
          </a:p>
        </p:txBody>
      </p:sp>
      <p:sp>
        <p:nvSpPr>
          <p:cNvPr id="4" name="Slide Number Placeholder 3">
            <a:extLst>
              <a:ext uri="{FF2B5EF4-FFF2-40B4-BE49-F238E27FC236}">
                <a16:creationId xmlns:a16="http://schemas.microsoft.com/office/drawing/2014/main" id="{F6F4E586-1D5D-90F4-3F3F-9C77B4BD4A05}"/>
              </a:ext>
            </a:extLst>
          </p:cNvPr>
          <p:cNvSpPr>
            <a:spLocks noGrp="1"/>
          </p:cNvSpPr>
          <p:nvPr>
            <p:ph type="sldNum" sz="quarter" idx="5"/>
          </p:nvPr>
        </p:nvSpPr>
        <p:spPr/>
        <p:txBody>
          <a:bodyPr/>
          <a:lstStyle/>
          <a:p>
            <a:fld id="{EA0CF04F-8A83-4C88-859F-B3D6DEEF4CC5}" type="slidenum">
              <a:rPr lang="en-US" smtClean="0"/>
              <a:t>27</a:t>
            </a:fld>
            <a:endParaRPr lang="en-US"/>
          </a:p>
        </p:txBody>
      </p:sp>
    </p:spTree>
    <p:extLst>
      <p:ext uri="{BB962C8B-B14F-4D97-AF65-F5344CB8AC3E}">
        <p14:creationId xmlns:p14="http://schemas.microsoft.com/office/powerpoint/2010/main" val="33924297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F8721-BEDC-6BCE-663E-B2C9B94A3C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9B9A49-F73B-E092-2414-ED8C95EDEDA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094C538-9AA8-0456-C93B-F3B2D80D2F72}"/>
              </a:ext>
            </a:extLst>
          </p:cNvPr>
          <p:cNvSpPr>
            <a:spLocks noGrp="1"/>
          </p:cNvSpPr>
          <p:nvPr>
            <p:ph type="body" idx="1"/>
          </p:nvPr>
        </p:nvSpPr>
        <p:spPr/>
        <p:txBody>
          <a:bodyPr/>
          <a:lstStyle/>
          <a:p>
            <a:pPr algn="r" rtl="1"/>
            <a:r>
              <a:rPr lang="en-US" b="1" dirty="0"/>
              <a:t>ACT (</a:t>
            </a:r>
            <a:r>
              <a:rPr lang="ar-SA" b="1" dirty="0"/>
              <a:t>ثبّت أو عدّل)</a:t>
            </a:r>
          </a:p>
          <a:p>
            <a:pPr algn="r" rtl="1"/>
            <a:r>
              <a:rPr lang="ar-SA" b="1" dirty="0"/>
              <a:t>الهدف:</a:t>
            </a:r>
          </a:p>
          <a:p>
            <a:pPr algn="r" rtl="1"/>
            <a:r>
              <a:rPr lang="ar-SA" dirty="0"/>
              <a:t>تثبيت الحل لو نجح</a:t>
            </a:r>
          </a:p>
          <a:p>
            <a:pPr algn="r" rtl="1"/>
            <a:r>
              <a:rPr lang="ar-SA" dirty="0"/>
              <a:t>أو تعديل الخطة</a:t>
            </a:r>
          </a:p>
          <a:p>
            <a:pPr algn="r" rtl="1"/>
            <a:br>
              <a:rPr lang="ar-SA" dirty="0"/>
            </a:br>
            <a:endParaRPr lang="ar-SA" dirty="0"/>
          </a:p>
          <a:p>
            <a:pPr algn="r" rtl="1"/>
            <a:r>
              <a:rPr lang="ar-SA" b="1" dirty="0"/>
              <a:t>يشمل:</a:t>
            </a:r>
          </a:p>
          <a:p>
            <a:pPr algn="r" rtl="1"/>
            <a:r>
              <a:rPr lang="en-US" dirty="0"/>
              <a:t>Standardization</a:t>
            </a:r>
          </a:p>
          <a:p>
            <a:pPr algn="r" rtl="1"/>
            <a:r>
              <a:rPr lang="en-US" dirty="0"/>
              <a:t>Scaling</a:t>
            </a:r>
          </a:p>
          <a:p>
            <a:pPr algn="r" rtl="1"/>
            <a:r>
              <a:rPr lang="en-US" dirty="0"/>
              <a:t>Learning</a:t>
            </a:r>
          </a:p>
          <a:p>
            <a:pPr algn="r" rtl="1"/>
            <a:br>
              <a:rPr lang="en-US" dirty="0"/>
            </a:br>
            <a:br>
              <a:rPr lang="en-US" dirty="0"/>
            </a:br>
            <a:endParaRPr lang="en-US" dirty="0"/>
          </a:p>
          <a:p>
            <a:pPr algn="r" rtl="1"/>
            <a:r>
              <a:rPr lang="en-US" b="1" dirty="0"/>
              <a:t>⚠️ Common Mistakes</a:t>
            </a:r>
          </a:p>
          <a:p>
            <a:pPr algn="r" rtl="1"/>
            <a:r>
              <a:rPr lang="ar-SA" dirty="0"/>
              <a:t>القفز مباشرة إلى </a:t>
            </a:r>
            <a:r>
              <a:rPr lang="en-US" dirty="0"/>
              <a:t>DO ❌</a:t>
            </a:r>
          </a:p>
          <a:p>
            <a:pPr algn="r" rtl="1"/>
            <a:r>
              <a:rPr lang="ar-SA" dirty="0"/>
              <a:t>عدم القياس </a:t>
            </a:r>
            <a:r>
              <a:rPr lang="en-US" dirty="0"/>
              <a:t>❌</a:t>
            </a:r>
          </a:p>
          <a:p>
            <a:pPr algn="r" rtl="1"/>
            <a:r>
              <a:rPr lang="ar-SA" dirty="0"/>
              <a:t>تكرار نفس الأخطاء </a:t>
            </a:r>
            <a:r>
              <a:rPr lang="en-US" dirty="0"/>
              <a:t>❌</a:t>
            </a:r>
            <a:endParaRPr lang="ar-SA" dirty="0"/>
          </a:p>
        </p:txBody>
      </p:sp>
      <p:sp>
        <p:nvSpPr>
          <p:cNvPr id="4" name="Slide Number Placeholder 3">
            <a:extLst>
              <a:ext uri="{FF2B5EF4-FFF2-40B4-BE49-F238E27FC236}">
                <a16:creationId xmlns:a16="http://schemas.microsoft.com/office/drawing/2014/main" id="{ED409506-D421-A7F3-80A4-531DF3C4B8BC}"/>
              </a:ext>
            </a:extLst>
          </p:cNvPr>
          <p:cNvSpPr>
            <a:spLocks noGrp="1"/>
          </p:cNvSpPr>
          <p:nvPr>
            <p:ph type="sldNum" sz="quarter" idx="5"/>
          </p:nvPr>
        </p:nvSpPr>
        <p:spPr/>
        <p:txBody>
          <a:bodyPr/>
          <a:lstStyle/>
          <a:p>
            <a:fld id="{EA0CF04F-8A83-4C88-859F-B3D6DEEF4CC5}" type="slidenum">
              <a:rPr lang="en-US" smtClean="0"/>
              <a:t>28</a:t>
            </a:fld>
            <a:endParaRPr lang="en-US"/>
          </a:p>
        </p:txBody>
      </p:sp>
    </p:spTree>
    <p:extLst>
      <p:ext uri="{BB962C8B-B14F-4D97-AF65-F5344CB8AC3E}">
        <p14:creationId xmlns:p14="http://schemas.microsoft.com/office/powerpoint/2010/main" val="32465029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83CA8-F39C-BD2E-56C5-104B1A1133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864883-272B-E657-C1FD-19F42A7092D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6432A5D-348C-C273-9939-E3E9D6BCEDD7}"/>
              </a:ext>
            </a:extLst>
          </p:cNvPr>
          <p:cNvSpPr>
            <a:spLocks noGrp="1"/>
          </p:cNvSpPr>
          <p:nvPr>
            <p:ph type="body" idx="1"/>
          </p:nvPr>
        </p:nvSpPr>
        <p:spPr/>
        <p:txBody>
          <a:bodyPr/>
          <a:lstStyle/>
          <a:p>
            <a:r>
              <a:rPr lang="en-US" b="1" dirty="0"/>
              <a:t>Task</a:t>
            </a:r>
          </a:p>
          <a:p>
            <a:r>
              <a:rPr lang="ar-SA" dirty="0"/>
              <a:t>كل مجموعة:</a:t>
            </a:r>
          </a:p>
          <a:p>
            <a:r>
              <a:rPr lang="ar-SA" dirty="0"/>
              <a:t>تطبّق </a:t>
            </a:r>
            <a:r>
              <a:rPr lang="en-US" b="1" dirty="0"/>
              <a:t>PDCA </a:t>
            </a:r>
            <a:r>
              <a:rPr lang="ar-SA" b="1" dirty="0"/>
              <a:t>كامل</a:t>
            </a:r>
            <a:r>
              <a:rPr lang="ar-SA" dirty="0"/>
              <a:t> على المشكلة</a:t>
            </a:r>
          </a:p>
          <a:p>
            <a:pPr algn="r" rtl="1"/>
            <a:endParaRPr lang="ar-SA" dirty="0"/>
          </a:p>
        </p:txBody>
      </p:sp>
      <p:sp>
        <p:nvSpPr>
          <p:cNvPr id="4" name="Slide Number Placeholder 3">
            <a:extLst>
              <a:ext uri="{FF2B5EF4-FFF2-40B4-BE49-F238E27FC236}">
                <a16:creationId xmlns:a16="http://schemas.microsoft.com/office/drawing/2014/main" id="{0ECCF371-9C4D-1D41-2DDC-696596006AFE}"/>
              </a:ext>
            </a:extLst>
          </p:cNvPr>
          <p:cNvSpPr>
            <a:spLocks noGrp="1"/>
          </p:cNvSpPr>
          <p:nvPr>
            <p:ph type="sldNum" sz="quarter" idx="5"/>
          </p:nvPr>
        </p:nvSpPr>
        <p:spPr/>
        <p:txBody>
          <a:bodyPr/>
          <a:lstStyle/>
          <a:p>
            <a:fld id="{EA0CF04F-8A83-4C88-859F-B3D6DEEF4CC5}" type="slidenum">
              <a:rPr lang="en-US" smtClean="0"/>
              <a:t>29</a:t>
            </a:fld>
            <a:endParaRPr lang="en-US"/>
          </a:p>
        </p:txBody>
      </p:sp>
    </p:spTree>
    <p:extLst>
      <p:ext uri="{BB962C8B-B14F-4D97-AF65-F5344CB8AC3E}">
        <p14:creationId xmlns:p14="http://schemas.microsoft.com/office/powerpoint/2010/main" val="11689827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D142B-FF6D-B2BD-E35F-D7D748BC6A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E953A0-666E-7021-DC04-BF21E447EB5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EC6C833-7001-BC1D-28DB-4A166EB63E34}"/>
              </a:ext>
            </a:extLst>
          </p:cNvPr>
          <p:cNvSpPr>
            <a:spLocks noGrp="1"/>
          </p:cNvSpPr>
          <p:nvPr>
            <p:ph type="body" idx="1"/>
          </p:nvPr>
        </p:nvSpPr>
        <p:spPr/>
        <p:txBody>
          <a:bodyPr/>
          <a:lstStyle/>
          <a:p>
            <a:r>
              <a:rPr lang="en-US" b="1" dirty="0"/>
              <a:t>Task</a:t>
            </a:r>
          </a:p>
          <a:p>
            <a:r>
              <a:rPr lang="ar-SA" dirty="0"/>
              <a:t>كل مجموعة:</a:t>
            </a:r>
          </a:p>
          <a:p>
            <a:r>
              <a:rPr lang="ar-SA" dirty="0"/>
              <a:t>تطبّق </a:t>
            </a:r>
            <a:r>
              <a:rPr lang="en-US" b="1" dirty="0"/>
              <a:t>PDCA </a:t>
            </a:r>
            <a:r>
              <a:rPr lang="ar-SA" b="1" dirty="0"/>
              <a:t>كامل</a:t>
            </a:r>
            <a:r>
              <a:rPr lang="ar-SA" dirty="0"/>
              <a:t> على المشكلة</a:t>
            </a:r>
          </a:p>
          <a:p>
            <a:pPr algn="r" rtl="1"/>
            <a:endParaRPr lang="ar-SA" dirty="0"/>
          </a:p>
        </p:txBody>
      </p:sp>
      <p:sp>
        <p:nvSpPr>
          <p:cNvPr id="4" name="Slide Number Placeholder 3">
            <a:extLst>
              <a:ext uri="{FF2B5EF4-FFF2-40B4-BE49-F238E27FC236}">
                <a16:creationId xmlns:a16="http://schemas.microsoft.com/office/drawing/2014/main" id="{0D031F12-352A-C782-1CA7-6CD723008680}"/>
              </a:ext>
            </a:extLst>
          </p:cNvPr>
          <p:cNvSpPr>
            <a:spLocks noGrp="1"/>
          </p:cNvSpPr>
          <p:nvPr>
            <p:ph type="sldNum" sz="quarter" idx="5"/>
          </p:nvPr>
        </p:nvSpPr>
        <p:spPr/>
        <p:txBody>
          <a:bodyPr/>
          <a:lstStyle/>
          <a:p>
            <a:fld id="{EA0CF04F-8A83-4C88-859F-B3D6DEEF4CC5}" type="slidenum">
              <a:rPr lang="en-US" smtClean="0"/>
              <a:t>30</a:t>
            </a:fld>
            <a:endParaRPr lang="en-US"/>
          </a:p>
        </p:txBody>
      </p:sp>
    </p:spTree>
    <p:extLst>
      <p:ext uri="{BB962C8B-B14F-4D97-AF65-F5344CB8AC3E}">
        <p14:creationId xmlns:p14="http://schemas.microsoft.com/office/powerpoint/2010/main" val="41145439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52195-E51D-9040-3DB5-B2F01A78CA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8D287D-B8AC-A73B-38BA-A02E19A4805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DFF2454-647E-168C-2C09-8C85A305C746}"/>
              </a:ext>
            </a:extLst>
          </p:cNvPr>
          <p:cNvSpPr>
            <a:spLocks noGrp="1"/>
          </p:cNvSpPr>
          <p:nvPr>
            <p:ph type="body" idx="1"/>
          </p:nvPr>
        </p:nvSpPr>
        <p:spPr/>
        <p:txBody>
          <a:bodyPr/>
          <a:lstStyle/>
          <a:p>
            <a:r>
              <a:rPr lang="en-US" b="1" dirty="0"/>
              <a:t>PLAN – </a:t>
            </a:r>
            <a:r>
              <a:rPr lang="ar-SA" b="1" dirty="0"/>
              <a:t>تحديد المشكلة والسبب الجذري</a:t>
            </a:r>
            <a:endParaRPr lang="ar-SA" dirty="0"/>
          </a:p>
          <a:p>
            <a:r>
              <a:rPr lang="ar-SA" dirty="0"/>
              <a:t>المشكلة: شكاوى ↑40%، تقييم التطبيق ↓ من 4.5 → 3.8 </a:t>
            </a:r>
          </a:p>
          <a:p>
            <a:r>
              <a:rPr lang="ar-SA" dirty="0"/>
              <a:t>الأسباب الجذرية: نظام مخزون غير محدث، تخطيط توصيل يدوي، حملات تسويقية غير منسقة، خدمة عملاء غير مدربة </a:t>
            </a:r>
          </a:p>
          <a:p>
            <a:br>
              <a:rPr lang="ar-SA" dirty="0"/>
            </a:br>
            <a:endParaRPr lang="ar-SA" dirty="0"/>
          </a:p>
          <a:p>
            <a:r>
              <a:rPr lang="ar-SA" b="1" dirty="0"/>
              <a:t>2️⃣ </a:t>
            </a:r>
            <a:r>
              <a:rPr lang="en-US" b="1" dirty="0"/>
              <a:t>DO – </a:t>
            </a:r>
            <a:r>
              <a:rPr lang="ar-SA" b="1" dirty="0"/>
              <a:t>اقتراح الحل وتجربة </a:t>
            </a:r>
            <a:r>
              <a:rPr lang="en-US" b="1" dirty="0"/>
              <a:t>Pilot</a:t>
            </a:r>
            <a:endParaRPr lang="en-US" dirty="0"/>
          </a:p>
          <a:p>
            <a:r>
              <a:rPr lang="ar-SA" dirty="0"/>
              <a:t>حلول: ربط المخزون لحظيًا، تحسين تخطيط التوصيل، تدريب خدمة العملاء، تنسيق بين المبيعات والتسويق </a:t>
            </a:r>
          </a:p>
          <a:p>
            <a:r>
              <a:rPr lang="en-US" dirty="0"/>
              <a:t>Pilot: </a:t>
            </a:r>
            <a:r>
              <a:rPr lang="ar-SA" dirty="0"/>
              <a:t>تطبيق الحل على فرعين أو منطقة محددة </a:t>
            </a:r>
          </a:p>
          <a:p>
            <a:br>
              <a:rPr lang="ar-SA" dirty="0"/>
            </a:br>
            <a:endParaRPr lang="ar-SA" dirty="0"/>
          </a:p>
          <a:p>
            <a:r>
              <a:rPr lang="ar-SA" b="1" dirty="0"/>
              <a:t>3️⃣ </a:t>
            </a:r>
            <a:r>
              <a:rPr lang="en-US" b="1" dirty="0"/>
              <a:t>CHECK – </a:t>
            </a:r>
            <a:r>
              <a:rPr lang="ar-SA" b="1" dirty="0"/>
              <a:t>قياس النتائج</a:t>
            </a:r>
            <a:endParaRPr lang="ar-SA" dirty="0"/>
          </a:p>
          <a:p>
            <a:r>
              <a:rPr lang="en-US" dirty="0"/>
              <a:t>KPIs: </a:t>
            </a:r>
            <a:r>
              <a:rPr lang="ar-SA" dirty="0"/>
              <a:t>زمن التوصيل، عدد الشكاوى، تقييم العملاء </a:t>
            </a:r>
          </a:p>
          <a:p>
            <a:r>
              <a:rPr lang="ar-SA" dirty="0"/>
              <a:t>أدوات القياس: تقارير المخزون وخدمة العملاء </a:t>
            </a:r>
          </a:p>
          <a:p>
            <a:br>
              <a:rPr lang="ar-SA" dirty="0"/>
            </a:br>
            <a:endParaRPr lang="ar-SA" dirty="0"/>
          </a:p>
          <a:p>
            <a:r>
              <a:rPr lang="ar-SA" b="1" dirty="0"/>
              <a:t>4️⃣ </a:t>
            </a:r>
            <a:r>
              <a:rPr lang="en-US" b="1" dirty="0"/>
              <a:t>ACT – </a:t>
            </a:r>
            <a:r>
              <a:rPr lang="ar-SA" b="1" dirty="0"/>
              <a:t>التوسع أو التعديل</a:t>
            </a:r>
            <a:endParaRPr lang="ar-SA" dirty="0"/>
          </a:p>
          <a:p>
            <a:r>
              <a:rPr lang="ar-SA" dirty="0"/>
              <a:t>تحسين </a:t>
            </a:r>
            <a:r>
              <a:rPr lang="en-US" dirty="0"/>
              <a:t>KPIs → </a:t>
            </a:r>
            <a:r>
              <a:rPr lang="ar-SA" dirty="0"/>
              <a:t>تعميم الحل </a:t>
            </a:r>
          </a:p>
          <a:p>
            <a:r>
              <a:rPr lang="ar-SA" dirty="0"/>
              <a:t>إذا لم تتحسن → تعديل الحل أو تدريب إضافي </a:t>
            </a:r>
          </a:p>
          <a:p>
            <a:br>
              <a:rPr lang="ar-SA" dirty="0"/>
            </a:br>
            <a:endParaRPr lang="ar-SA" dirty="0"/>
          </a:p>
          <a:p>
            <a:r>
              <a:rPr lang="en-US" b="1" dirty="0"/>
              <a:t>🧠 </a:t>
            </a:r>
            <a:r>
              <a:rPr lang="ar-SA" b="1" dirty="0"/>
              <a:t>أسئلة </a:t>
            </a:r>
            <a:r>
              <a:rPr lang="en-US" b="1" dirty="0"/>
              <a:t>Debrief</a:t>
            </a:r>
          </a:p>
          <a:p>
            <a:r>
              <a:rPr lang="ar-SA" dirty="0"/>
              <a:t>ركزتم على المشكلة أو الحل؟ </a:t>
            </a:r>
          </a:p>
          <a:p>
            <a:r>
              <a:rPr lang="ar-SA" dirty="0"/>
              <a:t>هل جمعتم بيانات كافية؟ </a:t>
            </a:r>
          </a:p>
          <a:p>
            <a:r>
              <a:rPr lang="ar-SA" dirty="0"/>
              <a:t>أي مرحلة كانت الأصعب؟ </a:t>
            </a:r>
          </a:p>
          <a:p>
            <a:r>
              <a:rPr lang="ar-SA" dirty="0"/>
              <a:t>لو فشل الحل بعد التطبيق، ما الخطوة التالية؟ </a:t>
            </a:r>
          </a:p>
          <a:p>
            <a:r>
              <a:rPr lang="en-US" dirty="0"/>
              <a:t>💡 </a:t>
            </a:r>
            <a:r>
              <a:rPr lang="en-US" b="1" dirty="0"/>
              <a:t>Insight:</a:t>
            </a:r>
            <a:r>
              <a:rPr lang="en-US" dirty="0"/>
              <a:t> PDCA </a:t>
            </a:r>
            <a:r>
              <a:rPr lang="ar-SA" dirty="0"/>
              <a:t>طريقة تفكير: فهم → تجربة → قياس → تعديل</a:t>
            </a:r>
          </a:p>
          <a:p>
            <a:pPr algn="r" rtl="1"/>
            <a:endParaRPr lang="ar-SA" dirty="0"/>
          </a:p>
        </p:txBody>
      </p:sp>
      <p:sp>
        <p:nvSpPr>
          <p:cNvPr id="4" name="Slide Number Placeholder 3">
            <a:extLst>
              <a:ext uri="{FF2B5EF4-FFF2-40B4-BE49-F238E27FC236}">
                <a16:creationId xmlns:a16="http://schemas.microsoft.com/office/drawing/2014/main" id="{CDABAD9C-F40D-7601-EC66-6848EDB9C9DB}"/>
              </a:ext>
            </a:extLst>
          </p:cNvPr>
          <p:cNvSpPr>
            <a:spLocks noGrp="1"/>
          </p:cNvSpPr>
          <p:nvPr>
            <p:ph type="sldNum" sz="quarter" idx="5"/>
          </p:nvPr>
        </p:nvSpPr>
        <p:spPr/>
        <p:txBody>
          <a:bodyPr/>
          <a:lstStyle/>
          <a:p>
            <a:fld id="{EA0CF04F-8A83-4C88-859F-B3D6DEEF4CC5}" type="slidenum">
              <a:rPr lang="en-US" smtClean="0"/>
              <a:t>31</a:t>
            </a:fld>
            <a:endParaRPr lang="en-US"/>
          </a:p>
        </p:txBody>
      </p:sp>
    </p:spTree>
    <p:extLst>
      <p:ext uri="{BB962C8B-B14F-4D97-AF65-F5344CB8AC3E}">
        <p14:creationId xmlns:p14="http://schemas.microsoft.com/office/powerpoint/2010/main" val="36598753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2C53F-CF4D-7EC8-72AA-7AD7B9E36B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F9684B-FDCB-77EC-8EB0-6A22C7B5281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D6487C2-1FDF-504F-1732-1843F1F105DA}"/>
              </a:ext>
            </a:extLst>
          </p:cNvPr>
          <p:cNvSpPr>
            <a:spLocks noGrp="1"/>
          </p:cNvSpPr>
          <p:nvPr>
            <p:ph type="body" idx="1"/>
          </p:nvPr>
        </p:nvSpPr>
        <p:spPr/>
        <p:txBody>
          <a:bodyPr/>
          <a:lstStyle/>
          <a:p>
            <a:r>
              <a:rPr lang="ar" dirty="0">
                <a:cs typeface="Elm" panose="020B0303020404020204" pitchFamily="34" charset="-78"/>
              </a:rPr>
              <a:t>هل سبق لك أن عرفتَ تعريف التغذية الراجعة؟ استخلصها من المشاركين</a:t>
            </a:r>
          </a:p>
          <a:p>
            <a:r>
              <a:rPr lang="ar" dirty="0">
                <a:cs typeface="Elm" panose="020B0303020404020204" pitchFamily="34" charset="-78"/>
              </a:rPr>
              <a:t>المدخلات والمخرجات.. هذا ما تفعله يوميًا. تحصل على مخرجات الموظف، وعليك تعديلها، وعند اختبار المخرجات، تُعرف هذه العملية باسم "حلقة التغذية الراجعة". هناك سؤال لم يطرحه أحد.</a:t>
            </a:r>
            <a:endParaRPr lang="ar-EG" dirty="0">
              <a:cs typeface="Elm" panose="020B0303020404020204" pitchFamily="34" charset="-78"/>
            </a:endParaRPr>
          </a:p>
          <a:p>
            <a:r>
              <a:rPr lang="ar" dirty="0">
                <a:cs typeface="Elm" panose="020B0303020404020204" pitchFamily="34" charset="-78"/>
              </a:rPr>
              <a:t>كيف نجعل هذه المراجعة مبنية على أدلة علمية؟ سنعرف ذلك بعد قليل...</a:t>
            </a:r>
          </a:p>
          <a:p>
            <a:r>
              <a:rPr lang="ar" dirty="0">
                <a:cs typeface="Elm" panose="020B0303020404020204" pitchFamily="34" charset="-78"/>
              </a:rPr>
              <a:t>مثال: أحتاج إلى استنباطه وإعداده</a:t>
            </a:r>
          </a:p>
          <a:p>
            <a:endParaRPr lang="en-US" dirty="0"/>
          </a:p>
          <a:p>
            <a:r>
              <a:rPr lang="ar" dirty="0">
                <a:cs typeface="Elm" panose="020B0303020404020204" pitchFamily="34" charset="-78"/>
              </a:rPr>
              <a:t>بالتأكيد! إليك الترجمة الإنجليزية لشرحك، بأسلوب بسيط وواضح وجذاب - تمامًا كما تشرحه لوافد جديد في العمل:</a:t>
            </a:r>
          </a:p>
          <a:p>
            <a:r>
              <a:rPr lang="ar" b="1" dirty="0">
                <a:cs typeface="Elm" panose="020B0303020404020204" pitchFamily="34" charset="-78"/>
              </a:rPr>
              <a:t>🟥 العنوان: تقديم الملاحظات - فهم الملاحظات بوضوح</a:t>
            </a:r>
          </a:p>
          <a:p>
            <a:r>
              <a:rPr lang="ar" dirty="0">
                <a:cs typeface="Elm" panose="020B0303020404020204" pitchFamily="34" charset="-78"/>
              </a:rPr>
              <a:t>لنشرح هذه الشريحة خطوة بخطوة بطريقة مبسطة، كما لو كنا نُعلّم شخصًا انضم حديثًا إلى الشركة. سنستخدم أمثلة من </a:t>
            </a:r>
            <a:r>
              <a:rPr lang="ar" b="1" dirty="0">
                <a:cs typeface="Elm" panose="020B0303020404020204" pitchFamily="34" charset="-78"/>
              </a:rPr>
              <a:t>Ooredoo </a:t>
            </a:r>
            <a:r>
              <a:rPr lang="ar" dirty="0">
                <a:cs typeface="Elm" panose="020B0303020404020204" pitchFamily="34" charset="-78"/>
              </a:rPr>
              <a:t>لجعلها أكثر وضوحًا.</a:t>
            </a:r>
          </a:p>
          <a:p>
            <a:r>
              <a:rPr lang="ar" b="1" dirty="0">
                <a:cs typeface="Elm" panose="020B0303020404020204" pitchFamily="34" charset="-78"/>
              </a:rPr>
              <a:t>✍️ تعريف التغذية الراجعة:</a:t>
            </a:r>
          </a:p>
          <a:p>
            <a:r>
              <a:rPr lang="ar" b="1" dirty="0">
                <a:cs typeface="Elm" panose="020B0303020404020204" pitchFamily="34" charset="-78"/>
              </a:rPr>
              <a:t>🔹1- المعنى الإنساني:</a:t>
            </a:r>
          </a:p>
          <a:p>
            <a:r>
              <a:rPr lang="ar" i="1" dirty="0">
                <a:cs typeface="Elm" panose="020B0303020404020204" pitchFamily="34" charset="-78"/>
              </a:rPr>
              <a:t>"مشاركة المعلومات التقييمية أو التصحيحية حول إجراء أو حدث أو أداء مع الشخص الذي قام به - حتى يتمكن من تحسين أو تكرار ما نجح."</a:t>
            </a:r>
            <a:endParaRPr lang="en-US" dirty="0"/>
          </a:p>
          <a:p>
            <a:r>
              <a:rPr lang="ar" b="1" dirty="0">
                <a:cs typeface="Elm" panose="020B0303020404020204" pitchFamily="34" charset="-78"/>
              </a:rPr>
              <a:t>👉 مثال من Ooredoo:</a:t>
            </a:r>
          </a:p>
          <a:p>
            <a:r>
              <a:rPr lang="ar" dirty="0">
                <a:cs typeface="Elm" panose="020B0303020404020204" pitchFamily="34" charset="-78"/>
              </a:rPr>
              <a:t>إذا كان </a:t>
            </a:r>
            <a:r>
              <a:rPr lang="ar" b="1" dirty="0">
                <a:cs typeface="Elm" panose="020B0303020404020204" pitchFamily="34" charset="-78"/>
              </a:rPr>
              <a:t>أحمد </a:t>
            </a:r>
            <a:r>
              <a:rPr lang="ar" dirty="0">
                <a:cs typeface="Elm" panose="020B0303020404020204" pitchFamily="34" charset="-78"/>
              </a:rPr>
              <a:t>(وكيل خدمة العملاء) يجيب على المكالمات بسرعة ولكن صوته قاسي بعض الشيء، فقد يقول مديره:</a:t>
            </a:r>
          </a:p>
          <a:p>
            <a:r>
              <a:rPr lang="ar" dirty="0">
                <a:cs typeface="Elm" panose="020B0303020404020204" pitchFamily="34" charset="-78"/>
              </a:rPr>
              <a:t>أحمد، أنت تقوم بعمل رائع في سرعة الردود - أحسنت! فقط حاول أن تجعل نبرة صوتك أكثر دفئًا ليشعر العميل بمزيد من الاهتمام.</a:t>
            </a:r>
          </a:p>
          <a:p>
            <a:r>
              <a:rPr lang="ar" dirty="0">
                <a:cs typeface="Elm" panose="020B0303020404020204" pitchFamily="34" charset="-78"/>
              </a:rPr>
              <a:t>هذا ما يسمى </a:t>
            </a:r>
            <a:r>
              <a:rPr lang="ar" b="1" dirty="0">
                <a:cs typeface="Elm" panose="020B0303020404020204" pitchFamily="34" charset="-78"/>
              </a:rPr>
              <a:t>بالملاحظات </a:t>
            </a:r>
            <a:r>
              <a:rPr lang="ar" dirty="0">
                <a:cs typeface="Elm" panose="020B0303020404020204" pitchFamily="34" charset="-78"/>
              </a:rPr>
              <a:t>- لا تقول فقط "أنت مخطئ"، بل تقول </a:t>
            </a:r>
            <a:r>
              <a:rPr lang="ar" b="1" dirty="0">
                <a:cs typeface="Elm" panose="020B0303020404020204" pitchFamily="34" charset="-78"/>
              </a:rPr>
              <a:t>ما هو جيد </a:t>
            </a:r>
            <a:r>
              <a:rPr lang="ar" dirty="0">
                <a:cs typeface="Elm" panose="020B0303020404020204" pitchFamily="34" charset="-78"/>
              </a:rPr>
              <a:t>وما </a:t>
            </a:r>
            <a:r>
              <a:rPr lang="ar" b="1" dirty="0">
                <a:cs typeface="Elm" panose="020B0303020404020204" pitchFamily="34" charset="-78"/>
              </a:rPr>
              <a:t>يمكن تحسينه.</a:t>
            </a:r>
            <a:endParaRPr lang="en-US" dirty="0"/>
          </a:p>
          <a:p>
            <a:r>
              <a:rPr lang="ar" b="1" dirty="0">
                <a:cs typeface="Elm" panose="020B0303020404020204" pitchFamily="34" charset="-78"/>
              </a:rPr>
              <a:t>🔹 2- المعنى الفني:</a:t>
            </a:r>
          </a:p>
          <a:p>
            <a:r>
              <a:rPr lang="ar" i="1" dirty="0">
                <a:cs typeface="Elm" panose="020B0303020404020204" pitchFamily="34" charset="-78"/>
              </a:rPr>
              <a:t>"يتم إرسال جزء من الناتج مرة أخرى إلى النظام لمساعدته على تصحيح نفسه وتحسينه."</a:t>
            </a:r>
            <a:endParaRPr lang="en-US" dirty="0"/>
          </a:p>
          <a:p>
            <a:r>
              <a:rPr lang="ar" dirty="0">
                <a:cs typeface="Elm" panose="020B0303020404020204" pitchFamily="34" charset="-78"/>
              </a:rPr>
              <a:t>وهذا ما يوضحه الرسم البياني:</a:t>
            </a:r>
          </a:p>
          <a:p>
            <a:r>
              <a:rPr lang="ar" b="1" dirty="0">
                <a:cs typeface="Elm" panose="020B0303020404020204" pitchFamily="34" charset="-78"/>
              </a:rPr>
              <a:t>المدخلات </a:t>
            </a:r>
            <a:r>
              <a:rPr lang="ar" dirty="0">
                <a:cs typeface="Elm" panose="020B0303020404020204" pitchFamily="34" charset="-78"/>
              </a:rPr>
              <a:t>= التعليمات والتدريب والموارد</a:t>
            </a:r>
          </a:p>
          <a:p>
            <a:r>
              <a:rPr lang="ar" b="1" dirty="0">
                <a:cs typeface="Elm" panose="020B0303020404020204" pitchFamily="34" charset="-78"/>
              </a:rPr>
              <a:t>P (العملية) </a:t>
            </a:r>
            <a:r>
              <a:rPr lang="ar" dirty="0">
                <a:cs typeface="Elm" panose="020B0303020404020204" pitchFamily="34" charset="-78"/>
              </a:rPr>
              <a:t>= الأداء الفعلي أو المهمة</a:t>
            </a:r>
          </a:p>
          <a:p>
            <a:r>
              <a:rPr lang="ar" b="1" dirty="0">
                <a:cs typeface="Elm" panose="020B0303020404020204" pitchFamily="34" charset="-78"/>
              </a:rPr>
              <a:t>المخرجات </a:t>
            </a:r>
            <a:r>
              <a:rPr lang="ar" dirty="0">
                <a:cs typeface="Elm" panose="020B0303020404020204" pitchFamily="34" charset="-78"/>
              </a:rPr>
              <a:t>= النتائج (على سبيل المثال، عدد العملاء الذين تمت مساعدتهم، معدل الرضا)</a:t>
            </a:r>
          </a:p>
          <a:p>
            <a:r>
              <a:rPr lang="ar" b="1" dirty="0">
                <a:cs typeface="Elm" panose="020B0303020404020204" pitchFamily="34" charset="-78"/>
              </a:rPr>
              <a:t>التغذية الراجعة </a:t>
            </a:r>
            <a:r>
              <a:rPr lang="ar" dirty="0">
                <a:cs typeface="Elm" panose="020B0303020404020204" pitchFamily="34" charset="-78"/>
              </a:rPr>
              <a:t>= المعلومات التي تم إرجاعها للمساعدة في تحسين العملية</a:t>
            </a:r>
          </a:p>
          <a:p>
            <a:r>
              <a:rPr lang="ar" b="1" dirty="0">
                <a:cs typeface="Elm" panose="020B0303020404020204" pitchFamily="34" charset="-78"/>
              </a:rPr>
              <a:t>👉 مثال آخر من Ooredoo:</a:t>
            </a:r>
          </a:p>
          <a:p>
            <a:r>
              <a:rPr lang="ar" dirty="0">
                <a:cs typeface="Elm" panose="020B0303020404020204" pitchFamily="34" charset="-78"/>
              </a:rPr>
              <a:t>تم إطلاق حملة جديدة للهواتف الذكية.</a:t>
            </a:r>
          </a:p>
          <a:p>
            <a:r>
              <a:rPr lang="ar" dirty="0">
                <a:cs typeface="Elm" panose="020B0303020404020204" pitchFamily="34" charset="-78"/>
              </a:rPr>
              <a:t>كانت المبيعات منخفضة.</a:t>
            </a:r>
          </a:p>
          <a:p>
            <a:r>
              <a:rPr lang="ar" dirty="0">
                <a:cs typeface="Elm" panose="020B0303020404020204" pitchFamily="34" charset="-78"/>
              </a:rPr>
              <a:t>يقوم المشرف بجمع آراء العملاء (الملاحظات) ويدرك أن الأشخاص لا يفهمون الفرق بين الحزم.</a:t>
            </a:r>
          </a:p>
          <a:p>
            <a:r>
              <a:rPr lang="ar" dirty="0">
                <a:cs typeface="Elm" panose="020B0303020404020204" pitchFamily="34" charset="-78"/>
              </a:rPr>
              <a:t>ويقول لفريق التسويق: "دعونا نغير الطريقة التي نشرح بها الحزم في الإعلانات لجعلها أكثر وضوحًا".</a:t>
            </a:r>
          </a:p>
          <a:p>
            <a:r>
              <a:rPr lang="ar" dirty="0">
                <a:cs typeface="Elm" panose="020B0303020404020204" pitchFamily="34" charset="-78"/>
              </a:rPr>
              <a:t>إنها حلقة تغذية راجعة تقنية - </a:t>
            </a:r>
            <a:r>
              <a:rPr lang="ar" b="1" dirty="0">
                <a:cs typeface="Elm" panose="020B0303020404020204" pitchFamily="34" charset="-78"/>
              </a:rPr>
              <a:t>أخذ النتائج واستخدامها لتحسين النظام.</a:t>
            </a:r>
            <a:endParaRPr lang="en-US" dirty="0"/>
          </a:p>
          <a:p>
            <a:r>
              <a:rPr lang="ar" b="1" dirty="0">
                <a:cs typeface="Elm" panose="020B0303020404020204" pitchFamily="34" charset="-78"/>
              </a:rPr>
              <a:t>🧠 خلاصة القول:</a:t>
            </a:r>
          </a:p>
          <a:p>
            <a:r>
              <a:rPr lang="ar" dirty="0">
                <a:cs typeface="Elm" panose="020B0303020404020204" pitchFamily="34" charset="-78"/>
              </a:rPr>
              <a:t>التغذية الراجعة هي </a:t>
            </a:r>
            <a:r>
              <a:rPr lang="ar" b="1" dirty="0">
                <a:cs typeface="Elm" panose="020B0303020404020204" pitchFamily="34" charset="-78"/>
              </a:rPr>
              <a:t>ما يُساعد النظام على "التعلم" والنمو. </a:t>
            </a:r>
            <a:r>
              <a:rPr lang="ar" dirty="0">
                <a:cs typeface="Elm" panose="020B0303020404020204" pitchFamily="34" charset="-78"/>
              </a:rPr>
              <a:t>سواء كنت تعمل في مركز اتصال، أو في المبيعات، أو في الإدارة، فإن تقديم التغذية الراجعة المناسبة يُحسّن أداء الفريق بأكمله.</a:t>
            </a:r>
          </a:p>
          <a:p>
            <a:r>
              <a:rPr lang="ar" dirty="0">
                <a:cs typeface="Elm" panose="020B0303020404020204" pitchFamily="34" charset="-78"/>
              </a:rPr>
              <a:t>هل ترغب في أن أقوم بتحويل هذا إلى رسم بياني بسيط باللغة الإنجليزية يمكنك استخدامه للتدريب أو العروض التقديمية؟</a:t>
            </a:r>
          </a:p>
          <a:p>
            <a:endParaRPr lang="ar-EG" dirty="0">
              <a:cs typeface="Elm" panose="020B0303020404020204" pitchFamily="34" charset="-78"/>
            </a:endParaRPr>
          </a:p>
          <a:p>
            <a:pPr algn="r"/>
            <a:br>
              <a:rPr lang="en-US" dirty="0"/>
            </a:br>
            <a:r>
              <a:rPr lang="ar" dirty="0">
                <a:cs typeface="Elm" panose="020B0303020404020204" pitchFamily="34" charset="-78"/>
              </a:rPr>
              <a:t>الرسمة اللي في السلايد شكلها بسيط بس بشرح فكرة </a:t>
            </a:r>
            <a:r>
              <a:rPr lang="ar" b="1" dirty="0">
                <a:cs typeface="Elm" panose="020B0303020404020204" pitchFamily="34" charset="-78"/>
              </a:rPr>
              <a:t>ردود الفعل حلقة</a:t>
            </a:r>
            <a:r>
              <a:rPr lang="ar" dirty="0">
                <a:cs typeface="Elm" panose="020B0303020404020204" pitchFamily="34" charset="-78"/>
              </a:rPr>
              <a:t> أو </a:t>
            </a:r>
            <a:r>
              <a:rPr lang="ar" b="1" dirty="0">
                <a:cs typeface="Elm" panose="020B0303020404020204" pitchFamily="34" charset="-78"/>
              </a:rPr>
              <a:t>دائرة التغذية الراجعة </a:t>
            </a:r>
            <a:r>
              <a:rPr lang="ar" dirty="0">
                <a:cs typeface="Elm" panose="020B0303020404020204" pitchFamily="34" charset="-78"/>
              </a:rPr>
              <a:t>، أودي حاجة إلى أي نظام شغال كويس – سواء كان إنسان أو ماكينة أو حتى شركة زي Ooredoo.</a:t>
            </a:r>
          </a:p>
          <a:p>
            <a:pPr algn="r"/>
            <a:r>
              <a:rPr lang="ar" dirty="0">
                <a:cs typeface="Elm" panose="020B0303020404020204" pitchFamily="34" charset="-78"/>
              </a:rPr>
              <a:t>تعالوا نفهمها جزء من أفكارنا بفكها بالمفك 🔧:</a:t>
            </a:r>
          </a:p>
          <a:p>
            <a:pPr algn="r"/>
            <a:r>
              <a:rPr lang="ar" b="1" dirty="0">
                <a:cs typeface="Elm" panose="020B0303020404020204" pitchFamily="34" charset="-78"/>
              </a:rPr>
              <a:t>🖼️ شرح الرسمه ببساطة:</a:t>
            </a:r>
          </a:p>
          <a:p>
            <a:pPr algn="r"/>
            <a:r>
              <a:rPr lang="ar" dirty="0">
                <a:cs typeface="Elm" panose="020B0303020404020204" pitchFamily="34" charset="-78"/>
              </a:rPr>
              <a:t>المدخلات → [ P ] → المخرجات ↑ ردود الفعل </a:t>
            </a:r>
            <a:r>
              <a:rPr lang="ar" b="1" dirty="0">
                <a:cs typeface="Elm" panose="020B0303020404020204" pitchFamily="34" charset="-78"/>
              </a:rPr>
              <a:t>🧩 المكونات:</a:t>
            </a:r>
          </a:p>
          <a:p>
            <a:pPr algn="r"/>
            <a:r>
              <a:rPr lang="ar" b="1" dirty="0">
                <a:cs typeface="Elm" panose="020B0303020404020204" pitchFamily="34" charset="-78"/>
              </a:rPr>
              <a:t>1️⃣المدخلات ( المدخلات):</a:t>
            </a:r>
          </a:p>
          <a:p>
            <a:pPr algn="r"/>
            <a:r>
              <a:rPr lang="ar" dirty="0">
                <a:cs typeface="Elm" panose="020B0303020404020204" pitchFamily="34" charset="-78"/>
              </a:rPr>
              <a:t>دي الحاجات اللي بتبدأ بيها الشغل.</a:t>
            </a:r>
          </a:p>
          <a:p>
            <a:pPr algn="r"/>
            <a:r>
              <a:rPr lang="ar" b="1" dirty="0">
                <a:cs typeface="Elm" panose="020B0303020404020204" pitchFamily="34" charset="-78"/>
              </a:rPr>
              <a:t>🟢 مثال من Ooredoo:</a:t>
            </a:r>
          </a:p>
          <a:p>
            <a:pPr algn="r"/>
            <a:r>
              <a:rPr lang="ar" dirty="0">
                <a:cs typeface="Elm" panose="020B0303020404020204" pitchFamily="34" charset="-78"/>
              </a:rPr>
              <a:t>تدريب الموظف.</a:t>
            </a:r>
          </a:p>
          <a:p>
            <a:pPr algn="r"/>
            <a:r>
              <a:rPr lang="ar" dirty="0">
                <a:cs typeface="Elm" panose="020B0303020404020204" pitchFamily="34" charset="-78"/>
              </a:rPr>
              <a:t>سياسات الشركة.</a:t>
            </a:r>
          </a:p>
          <a:p>
            <a:pPr algn="r"/>
            <a:r>
              <a:rPr lang="ar" dirty="0">
                <a:cs typeface="Elm" panose="020B0303020404020204" pitchFamily="34" charset="-78"/>
              </a:rPr>
              <a:t>أدوات الشغل (زي السيستم).</a:t>
            </a:r>
          </a:p>
          <a:p>
            <a:pPr algn="r"/>
            <a:r>
              <a:rPr lang="ar" dirty="0">
                <a:cs typeface="Elm" panose="020B0303020404020204" pitchFamily="34" charset="-78"/>
              </a:rPr>
              <a:t>تهدف (مثلاً: "ارفع مبيعات الطاقة X").</a:t>
            </a:r>
          </a:p>
          <a:p>
            <a:pPr algn="r"/>
            <a:r>
              <a:rPr lang="ar" b="1" dirty="0">
                <a:cs typeface="Elm" panose="020B0303020404020204" pitchFamily="34" charset="-78"/>
              </a:rPr>
              <a:t>2️⃣ ف (العملية – الحرارة):</a:t>
            </a:r>
          </a:p>
          <a:p>
            <a:pPr algn="r"/>
            <a:r>
              <a:rPr lang="ar" dirty="0">
                <a:cs typeface="Elm" panose="020B0303020404020204" pitchFamily="34" charset="-78"/>
              </a:rPr>
              <a:t>ده الشغل فعلا اللي الموظف بيعمله.</a:t>
            </a:r>
          </a:p>
          <a:p>
            <a:pPr algn="r"/>
            <a:r>
              <a:rPr lang="ar" b="1" dirty="0">
                <a:cs typeface="Elm" panose="020B0303020404020204" pitchFamily="34" charset="-78"/>
              </a:rPr>
              <a:t>🟡 مثال:</a:t>
            </a:r>
          </a:p>
          <a:p>
            <a:pPr algn="r"/>
            <a:r>
              <a:rPr lang="ar" dirty="0">
                <a:cs typeface="Elm" panose="020B0303020404020204" pitchFamily="34" charset="-78"/>
              </a:rPr>
              <a:t>الموظف بيرد على عميل، بيشرح له الباقات.</a:t>
            </a:r>
          </a:p>
          <a:p>
            <a:pPr algn="r"/>
            <a:r>
              <a:rPr lang="ar" dirty="0">
                <a:cs typeface="Elm" panose="020B0303020404020204" pitchFamily="34" charset="-78"/>
              </a:rPr>
              <a:t>مندوب المبيعات بيقنع العميل بالشكل الجديد.</a:t>
            </a:r>
          </a:p>
          <a:p>
            <a:pPr algn="r"/>
            <a:r>
              <a:rPr lang="ar" b="1" dirty="0">
                <a:cs typeface="Elm" panose="020B0303020404020204" pitchFamily="34" charset="-78"/>
              </a:rPr>
              <a:t>3️⃣المخرجات ( المخرجات):</a:t>
            </a:r>
          </a:p>
          <a:p>
            <a:pPr algn="r"/>
            <a:r>
              <a:rPr lang="ar" dirty="0">
                <a:cs typeface="Elm" panose="020B0303020404020204" pitchFamily="34" charset="-78"/>
              </a:rPr>
              <a:t>دي النتيجة اللي بتطلع من الأداء.</a:t>
            </a:r>
          </a:p>
          <a:p>
            <a:pPr algn="r"/>
            <a:r>
              <a:rPr lang="ar" b="1" dirty="0">
                <a:cs typeface="Elm" panose="020B0303020404020204" pitchFamily="34" charset="-78"/>
              </a:rPr>
              <a:t>🔵 مثال:</a:t>
            </a:r>
          </a:p>
          <a:p>
            <a:pPr algn="r"/>
            <a:r>
              <a:rPr lang="ar" dirty="0">
                <a:cs typeface="Elm" panose="020B0303020404020204" pitchFamily="34" charset="-78"/>
              </a:rPr>
              <a:t>العميل ولا لأ؟</a:t>
            </a:r>
          </a:p>
          <a:p>
            <a:pPr algn="r"/>
            <a:r>
              <a:rPr lang="ar" dirty="0">
                <a:cs typeface="Elm" panose="020B0303020404020204" pitchFamily="34" charset="-78"/>
              </a:rPr>
              <a:t>مستوى رضا العميل.</a:t>
            </a:r>
          </a:p>
          <a:p>
            <a:pPr algn="r"/>
            <a:r>
              <a:rPr lang="ar" dirty="0">
                <a:cs typeface="Elm" panose="020B0303020404020204" pitchFamily="34" charset="-78"/>
              </a:rPr>
              <a:t>عدد المكالمات اللي اترد عليها.</a:t>
            </a:r>
          </a:p>
          <a:p>
            <a:pPr algn="r"/>
            <a:r>
              <a:rPr lang="ar" b="1" dirty="0">
                <a:cs typeface="Elm" panose="020B0303020404020204" pitchFamily="34" charset="-78"/>
              </a:rPr>
              <a:t>4️⃣ التغذية الراجعة ( التغذية المراجعة ) :</a:t>
            </a:r>
          </a:p>
          <a:p>
            <a:pPr algn="r"/>
            <a:r>
              <a:rPr lang="ar" dirty="0">
                <a:cs typeface="Elm" panose="020B0303020404020204" pitchFamily="34" charset="-78"/>
              </a:rPr>
              <a:t>هنا يبقى السحر بيحصل ✨ </a:t>
            </a:r>
            <a:br>
              <a:rPr lang="en-US" dirty="0"/>
            </a:br>
            <a:r>
              <a:rPr lang="ar" dirty="0">
                <a:cs typeface="Elm" panose="020B0303020404020204" pitchFamily="34" charset="-78"/>
              </a:rPr>
              <a:t>أنت بتاخد جزء من النجيمات (النجتاي) وترجّعها تاني يتمتع، علشان يصلّح أو تطوّر الأداء في المستقبل.</a:t>
            </a:r>
          </a:p>
          <a:p>
            <a:pPr algn="r"/>
            <a:r>
              <a:rPr lang="ar" b="1" dirty="0">
                <a:cs typeface="Elm" panose="020B0303020404020204" pitchFamily="34" charset="-78"/>
              </a:rPr>
              <a:t>🔴 مثال عملي:</a:t>
            </a:r>
          </a:p>
          <a:p>
            <a:pPr algn="r"/>
            <a:r>
              <a:rPr lang="ar" dirty="0">
                <a:cs typeface="Elm" panose="020B0303020404020204" pitchFamily="34" charset="-78"/>
              </a:rPr>
              <a:t>مدير شاف إن قسم العملاء اللي بيكملوا لا حاجة → راجع التسجيلات → لذلك إن موظف بيشرح بسرعة.</a:t>
            </a:r>
          </a:p>
          <a:p>
            <a:pPr algn="r"/>
            <a:r>
              <a:rPr lang="ar" dirty="0">
                <a:cs typeface="Elm" panose="020B0303020404020204" pitchFamily="34" charset="-78"/>
              </a:rPr>
              <a:t>مرجع قاله: "خف السرعة شوية ودّي العميل وقت يسأل."</a:t>
            </a:r>
          </a:p>
          <a:p>
            <a:pPr algn="r"/>
            <a:r>
              <a:rPr lang="ar" dirty="0">
                <a:cs typeface="Elm" panose="020B0303020404020204" pitchFamily="34" charset="-78"/>
              </a:rPr>
              <a:t>الموظف المتعدد طرقه في الجانية = الأداء بشكل أفضل.</a:t>
            </a:r>
          </a:p>
          <a:p>
            <a:pPr algn="r"/>
            <a:r>
              <a:rPr lang="ar" b="1" dirty="0">
                <a:cs typeface="Elm" panose="020B0303020404020204" pitchFamily="34" charset="-78"/>
              </a:rPr>
              <a:t>✅ يعني ايه بقى الكلام ده كامل؟</a:t>
            </a:r>
          </a:p>
          <a:p>
            <a:pPr algn="r"/>
            <a:r>
              <a:rPr lang="ar" dirty="0">
                <a:cs typeface="Elm" panose="020B0303020404020204" pitchFamily="34" charset="-78"/>
              </a:rPr>
              <a:t>كل حاجة في الشغل ماشية في دايرة:</a:t>
            </a:r>
          </a:p>
          <a:p>
            <a:pPr algn="r"/>
            <a:r>
              <a:rPr lang="ar" b="1" dirty="0">
                <a:cs typeface="Elm" panose="020B0303020404020204" pitchFamily="34" charset="-78"/>
              </a:rPr>
              <a:t>تدريب → وظيفة → نتيجة → أفكار → تحسين → وظيفة أفضل</a:t>
            </a:r>
            <a:endParaRPr lang="ar-EG" dirty="0">
              <a:cs typeface="Elm" panose="020B0303020404020204" pitchFamily="34" charset="-78"/>
            </a:endParaRPr>
          </a:p>
          <a:p>
            <a:pPr algn="r"/>
            <a:r>
              <a:rPr lang="ar" dirty="0">
                <a:cs typeface="Elm" panose="020B0303020404020204" pitchFamily="34" charset="-78"/>
              </a:rPr>
              <a:t>لو فيدباك ماجاش → الدايرة بتتقطع → الأداء بيقف مكانه أو يسوء.</a:t>
            </a:r>
          </a:p>
          <a:p>
            <a:pPr algn="r"/>
            <a:r>
              <a:rPr lang="ar" b="1" dirty="0">
                <a:cs typeface="Elm" panose="020B0303020404020204" pitchFamily="34" charset="-78"/>
              </a:rPr>
              <a:t>🎯 الرسالة الليورا الرسمة:</a:t>
            </a:r>
          </a:p>
          <a:p>
            <a:pPr algn="r"/>
            <a:r>
              <a:rPr lang="ar" b="1" dirty="0">
                <a:cs typeface="Elm" panose="020B0303020404020204" pitchFamily="34" charset="-78"/>
              </a:rPr>
              <a:t>المفيدباك مشرفاهية، ده جزء من مشروع التطوير نفسه. </a:t>
            </a:r>
            <a:br>
              <a:rPr lang="ar-EG" b="1" dirty="0">
                <a:cs typeface="Elm" panose="020B0303020404020204" pitchFamily="34" charset="-78"/>
              </a:rPr>
            </a:br>
            <a:r>
              <a:rPr lang="ar" b="1" dirty="0">
                <a:cs typeface="Elm" panose="020B0303020404020204" pitchFamily="34" charset="-78"/>
              </a:rPr>
              <a:t>إذا رغبت في ذلك، ستحتاج إلى ترجّع جزء من النتائج ويستخدمها علشان يصل إلى المدخلات أو الأداء.</a:t>
            </a:r>
            <a:endParaRPr lang="ar-EG" dirty="0">
              <a:cs typeface="Elm" panose="020B0303020404020204" pitchFamily="34" charset="-78"/>
            </a:endParaRPr>
          </a:p>
          <a:p>
            <a:pPr algn="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7F4BD4BA-201F-0AB1-AC0D-B7A495063C79}"/>
              </a:ext>
            </a:extLst>
          </p:cNvPr>
          <p:cNvSpPr>
            <a:spLocks noGrp="1"/>
          </p:cNvSpPr>
          <p:nvPr>
            <p:ph type="sldNum" sz="quarter" idx="5"/>
          </p:nvPr>
        </p:nvSpPr>
        <p:spPr/>
        <p:txBody>
          <a:bodyPr/>
          <a:lstStyle/>
          <a:p>
            <a:fld id="{EA0CF04F-8A83-4C88-859F-B3D6DEEF4CC5}" type="slidenum">
              <a:rPr lang="en-US" smtClean="0"/>
              <a:t>32</a:t>
            </a:fld>
            <a:endParaRPr lang="en-US"/>
          </a:p>
        </p:txBody>
      </p:sp>
    </p:spTree>
    <p:extLst>
      <p:ext uri="{BB962C8B-B14F-4D97-AF65-F5344CB8AC3E}">
        <p14:creationId xmlns:p14="http://schemas.microsoft.com/office/powerpoint/2010/main" val="31831249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4951A-E950-C631-00EF-45F4653593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03A60E-B4D0-CC9D-D1F2-2A3F50BCE87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3217312-0A0E-D05F-3003-F305800728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F2918F-692D-FD23-55C5-80C7E641C789}"/>
              </a:ext>
            </a:extLst>
          </p:cNvPr>
          <p:cNvSpPr>
            <a:spLocks noGrp="1"/>
          </p:cNvSpPr>
          <p:nvPr>
            <p:ph type="sldNum" sz="quarter" idx="5"/>
          </p:nvPr>
        </p:nvSpPr>
        <p:spPr/>
        <p:txBody>
          <a:bodyPr/>
          <a:lstStyle/>
          <a:p>
            <a:fld id="{EA0CF04F-8A83-4C88-859F-B3D6DEEF4CC5}" type="slidenum">
              <a:rPr lang="en-US" smtClean="0"/>
              <a:t>33</a:t>
            </a:fld>
            <a:endParaRPr lang="en-US"/>
          </a:p>
        </p:txBody>
      </p:sp>
    </p:spTree>
    <p:extLst>
      <p:ext uri="{BB962C8B-B14F-4D97-AF65-F5344CB8AC3E}">
        <p14:creationId xmlns:p14="http://schemas.microsoft.com/office/powerpoint/2010/main" val="40767859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D8FB2-F0D6-308E-39CB-332E3F75BD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DD7CEC-6928-3C98-C1D4-D3DACA361B2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7469986-A699-D631-70FB-9066BC3207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E68F90-1951-AA80-647A-24464CE23766}"/>
              </a:ext>
            </a:extLst>
          </p:cNvPr>
          <p:cNvSpPr>
            <a:spLocks noGrp="1"/>
          </p:cNvSpPr>
          <p:nvPr>
            <p:ph type="sldNum" sz="quarter" idx="5"/>
          </p:nvPr>
        </p:nvSpPr>
        <p:spPr/>
        <p:txBody>
          <a:bodyPr/>
          <a:lstStyle/>
          <a:p>
            <a:fld id="{EA0CF04F-8A83-4C88-859F-B3D6DEEF4CC5}" type="slidenum">
              <a:rPr lang="en-US" smtClean="0"/>
              <a:t>34</a:t>
            </a:fld>
            <a:endParaRPr lang="en-US"/>
          </a:p>
        </p:txBody>
      </p:sp>
    </p:spTree>
    <p:extLst>
      <p:ext uri="{BB962C8B-B14F-4D97-AF65-F5344CB8AC3E}">
        <p14:creationId xmlns:p14="http://schemas.microsoft.com/office/powerpoint/2010/main" val="25063696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97C72-D652-0769-58AD-9E603BDB54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80A055-EDF0-F494-9CE0-891B9DCB417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EC442BF-548D-9FB2-8DEE-4BD78E1213C9}"/>
              </a:ext>
            </a:extLst>
          </p:cNvPr>
          <p:cNvSpPr>
            <a:spLocks noGrp="1"/>
          </p:cNvSpPr>
          <p:nvPr>
            <p:ph type="body" idx="1"/>
          </p:nvPr>
        </p:nvSpPr>
        <p:spPr/>
        <p:txBody>
          <a:bodyPr/>
          <a:lstStyle/>
          <a:p>
            <a:pPr algn="r" rtl="1"/>
            <a:endParaRPr lang="en-US" dirty="0"/>
          </a:p>
        </p:txBody>
      </p:sp>
      <p:sp>
        <p:nvSpPr>
          <p:cNvPr id="4" name="Slide Number Placeholder 3">
            <a:extLst>
              <a:ext uri="{FF2B5EF4-FFF2-40B4-BE49-F238E27FC236}">
                <a16:creationId xmlns:a16="http://schemas.microsoft.com/office/drawing/2014/main" id="{FB417E2B-FFB5-5502-D1DE-FA2B8AF08B1D}"/>
              </a:ext>
            </a:extLst>
          </p:cNvPr>
          <p:cNvSpPr>
            <a:spLocks noGrp="1"/>
          </p:cNvSpPr>
          <p:nvPr>
            <p:ph type="sldNum" sz="quarter" idx="5"/>
          </p:nvPr>
        </p:nvSpPr>
        <p:spPr/>
        <p:txBody>
          <a:bodyPr/>
          <a:lstStyle/>
          <a:p>
            <a:fld id="{EA0CF04F-8A83-4C88-859F-B3D6DEEF4CC5}" type="slidenum">
              <a:rPr lang="en-US" smtClean="0"/>
              <a:t>35</a:t>
            </a:fld>
            <a:endParaRPr lang="en-US"/>
          </a:p>
        </p:txBody>
      </p:sp>
    </p:spTree>
    <p:extLst>
      <p:ext uri="{BB962C8B-B14F-4D97-AF65-F5344CB8AC3E}">
        <p14:creationId xmlns:p14="http://schemas.microsoft.com/office/powerpoint/2010/main" val="24810026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AE9B2-0CD6-289F-96B9-08B7A522CF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A1514B-D03A-CDA7-3961-B469190BC3E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40EEBD7-3290-A4AA-EB3A-F0444B629096}"/>
              </a:ext>
            </a:extLst>
          </p:cNvPr>
          <p:cNvSpPr>
            <a:spLocks noGrp="1"/>
          </p:cNvSpPr>
          <p:nvPr>
            <p:ph type="body" idx="1"/>
          </p:nvPr>
        </p:nvSpPr>
        <p:spPr/>
        <p:txBody>
          <a:bodyPr/>
          <a:lstStyle/>
          <a:p>
            <a:pPr algn="r" rtl="1"/>
            <a:endParaRPr lang="en-US" dirty="0"/>
          </a:p>
        </p:txBody>
      </p:sp>
      <p:sp>
        <p:nvSpPr>
          <p:cNvPr id="4" name="Slide Number Placeholder 3">
            <a:extLst>
              <a:ext uri="{FF2B5EF4-FFF2-40B4-BE49-F238E27FC236}">
                <a16:creationId xmlns:a16="http://schemas.microsoft.com/office/drawing/2014/main" id="{E746F55A-EF91-EB2B-46F5-35928A6CAA6B}"/>
              </a:ext>
            </a:extLst>
          </p:cNvPr>
          <p:cNvSpPr>
            <a:spLocks noGrp="1"/>
          </p:cNvSpPr>
          <p:nvPr>
            <p:ph type="sldNum" sz="quarter" idx="5"/>
          </p:nvPr>
        </p:nvSpPr>
        <p:spPr/>
        <p:txBody>
          <a:bodyPr/>
          <a:lstStyle/>
          <a:p>
            <a:fld id="{EA0CF04F-8A83-4C88-859F-B3D6DEEF4CC5}" type="slidenum">
              <a:rPr lang="en-US" smtClean="0"/>
              <a:t>36</a:t>
            </a:fld>
            <a:endParaRPr lang="en-US"/>
          </a:p>
        </p:txBody>
      </p:sp>
    </p:spTree>
    <p:extLst>
      <p:ext uri="{BB962C8B-B14F-4D97-AF65-F5344CB8AC3E}">
        <p14:creationId xmlns:p14="http://schemas.microsoft.com/office/powerpoint/2010/main" val="17064785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FD3BB-9612-8349-A949-0DB6E7A984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52C704-8146-D93D-5E0E-00181A7EBD9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AC32AF3-66E5-4121-2525-D2857CA5F7A6}"/>
              </a:ext>
            </a:extLst>
          </p:cNvPr>
          <p:cNvSpPr>
            <a:spLocks noGrp="1"/>
          </p:cNvSpPr>
          <p:nvPr>
            <p:ph type="body" idx="1"/>
          </p:nvPr>
        </p:nvSpPr>
        <p:spPr/>
        <p:txBody>
          <a:bodyPr/>
          <a:lstStyle/>
          <a:p>
            <a:pPr algn="r" rtl="1"/>
            <a:endParaRPr lang="en-US" dirty="0"/>
          </a:p>
        </p:txBody>
      </p:sp>
      <p:sp>
        <p:nvSpPr>
          <p:cNvPr id="4" name="Slide Number Placeholder 3">
            <a:extLst>
              <a:ext uri="{FF2B5EF4-FFF2-40B4-BE49-F238E27FC236}">
                <a16:creationId xmlns:a16="http://schemas.microsoft.com/office/drawing/2014/main" id="{24B68834-7AF8-99F4-4422-A46776EE00ED}"/>
              </a:ext>
            </a:extLst>
          </p:cNvPr>
          <p:cNvSpPr>
            <a:spLocks noGrp="1"/>
          </p:cNvSpPr>
          <p:nvPr>
            <p:ph type="sldNum" sz="quarter" idx="5"/>
          </p:nvPr>
        </p:nvSpPr>
        <p:spPr/>
        <p:txBody>
          <a:bodyPr/>
          <a:lstStyle/>
          <a:p>
            <a:fld id="{EA0CF04F-8A83-4C88-859F-B3D6DEEF4CC5}" type="slidenum">
              <a:rPr lang="en-US" smtClean="0"/>
              <a:t>37</a:t>
            </a:fld>
            <a:endParaRPr lang="en-US"/>
          </a:p>
        </p:txBody>
      </p:sp>
    </p:spTree>
    <p:extLst>
      <p:ext uri="{BB962C8B-B14F-4D97-AF65-F5344CB8AC3E}">
        <p14:creationId xmlns:p14="http://schemas.microsoft.com/office/powerpoint/2010/main" val="29367647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54391-6477-3A8D-F909-205CABBF52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00434F-E716-31DC-AE9F-74A8DC8E1A1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E03A591-1500-25A0-2366-3735B63E7F62}"/>
              </a:ext>
            </a:extLst>
          </p:cNvPr>
          <p:cNvSpPr>
            <a:spLocks noGrp="1"/>
          </p:cNvSpPr>
          <p:nvPr>
            <p:ph type="body" idx="1"/>
          </p:nvPr>
        </p:nvSpPr>
        <p:spPr/>
        <p:txBody>
          <a:bodyPr/>
          <a:lstStyle/>
          <a:p>
            <a:r>
              <a:rPr lang="ar" b="1" dirty="0">
                <a:cs typeface="Elm" panose="020B0303020404020204" pitchFamily="34" charset="-78"/>
              </a:rPr>
              <a:t>لماذا استخدام نموذج SBI؟</a:t>
            </a:r>
          </a:p>
          <a:p>
            <a:pPr>
              <a:buFont typeface="+mj-lt"/>
              <a:buAutoNum type="arabicPeriod"/>
            </a:pPr>
            <a:r>
              <a:rPr lang="ar" b="1" dirty="0">
                <a:cs typeface="Elm" panose="020B0303020404020204" pitchFamily="34" charset="-78"/>
              </a:rPr>
              <a:t>الوضوح والتحديد: </a:t>
            </a:r>
            <a:br>
              <a:rPr lang="en-US" dirty="0"/>
            </a:br>
            <a:r>
              <a:rPr lang="ar" dirty="0">
                <a:cs typeface="Elm" panose="020B0303020404020204" pitchFamily="34" charset="-78"/>
              </a:rPr>
              <a:t>يضمن النموذج أن تكون الملاحظات محددة ومركزة على الإجراءات التي يمكن ملاحظتها، مما يقلل من الغموض.</a:t>
            </a:r>
          </a:p>
          <a:p>
            <a:pPr>
              <a:buFont typeface="+mj-lt"/>
              <a:buAutoNum type="arabicPeriod"/>
            </a:pPr>
            <a:r>
              <a:rPr lang="ar" b="1" dirty="0">
                <a:cs typeface="Elm" panose="020B0303020404020204" pitchFamily="34" charset="-78"/>
              </a:rPr>
              <a:t>يقلل من الدفاعية: </a:t>
            </a:r>
            <a:br>
              <a:rPr lang="en-US" dirty="0"/>
            </a:br>
            <a:r>
              <a:rPr lang="ar" dirty="0">
                <a:cs typeface="Elm" panose="020B0303020404020204" pitchFamily="34" charset="-78"/>
              </a:rPr>
              <a:t>من خلال فصل السلوك عن الشخص وتجنب الحكم، يجعل النموذج من غير المرجح أن يشعر المتلقي بالهجوم.</a:t>
            </a:r>
          </a:p>
          <a:p>
            <a:pPr>
              <a:buFont typeface="+mj-lt"/>
              <a:buAutoNum type="arabicPeriod"/>
            </a:pPr>
            <a:r>
              <a:rPr lang="ar" b="1" dirty="0">
                <a:cs typeface="Elm" panose="020B0303020404020204" pitchFamily="34" charset="-78"/>
              </a:rPr>
              <a:t>تشجع الملاحظات القابلة للتنفيذ: </a:t>
            </a:r>
            <a:br>
              <a:rPr lang="en-US" dirty="0"/>
            </a:br>
            <a:r>
              <a:rPr lang="ar" dirty="0">
                <a:cs typeface="Elm" panose="020B0303020404020204" pitchFamily="34" charset="-78"/>
              </a:rPr>
              <a:t>إن توفير سياق واضح وعواقب يسهل على المتلقي فهم ما يجب تغييره أو تحسينه.</a:t>
            </a:r>
          </a:p>
          <a:p>
            <a:pPr>
              <a:buFont typeface="+mj-lt"/>
              <a:buAutoNum type="arabicPeriod"/>
            </a:pPr>
            <a:r>
              <a:rPr lang="ar" b="1" dirty="0">
                <a:cs typeface="Elm" panose="020B0303020404020204" pitchFamily="34" charset="-78"/>
              </a:rPr>
              <a:t>تعزيز التعزيز الإيجابي: </a:t>
            </a:r>
            <a:br>
              <a:rPr lang="en-US" dirty="0"/>
            </a:br>
            <a:r>
              <a:rPr lang="ar" dirty="0">
                <a:cs typeface="Elm" panose="020B0303020404020204" pitchFamily="34" charset="-78"/>
              </a:rPr>
              <a:t>يمكن أيضًا استخدام النموذج للتعرف على السلوكيات الإيجابية وتعزيزها من خلال تسليط الضوء على التأثير المفيد.</a:t>
            </a:r>
          </a:p>
          <a:p>
            <a:pPr algn="r" rtl="1"/>
            <a:endParaRPr lang="en-US" dirty="0"/>
          </a:p>
        </p:txBody>
      </p:sp>
      <p:sp>
        <p:nvSpPr>
          <p:cNvPr id="4" name="Slide Number Placeholder 3">
            <a:extLst>
              <a:ext uri="{FF2B5EF4-FFF2-40B4-BE49-F238E27FC236}">
                <a16:creationId xmlns:a16="http://schemas.microsoft.com/office/drawing/2014/main" id="{B2B09047-89B2-FB66-7206-0F9621B4E668}"/>
              </a:ext>
            </a:extLst>
          </p:cNvPr>
          <p:cNvSpPr>
            <a:spLocks noGrp="1"/>
          </p:cNvSpPr>
          <p:nvPr>
            <p:ph type="sldNum" sz="quarter" idx="5"/>
          </p:nvPr>
        </p:nvSpPr>
        <p:spPr/>
        <p:txBody>
          <a:bodyPr/>
          <a:lstStyle/>
          <a:p>
            <a:fld id="{EA0CF04F-8A83-4C88-859F-B3D6DEEF4CC5}" type="slidenum">
              <a:rPr lang="en-US" smtClean="0"/>
              <a:t>38</a:t>
            </a:fld>
            <a:endParaRPr lang="en-US"/>
          </a:p>
        </p:txBody>
      </p:sp>
    </p:spTree>
    <p:extLst>
      <p:ext uri="{BB962C8B-B14F-4D97-AF65-F5344CB8AC3E}">
        <p14:creationId xmlns:p14="http://schemas.microsoft.com/office/powerpoint/2010/main" val="9777144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2F9D9-F3E7-B435-8CB0-4E4B76E1AA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142941-E09F-F300-1A2B-E6FB25135FB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367BE46-08EF-F589-D66D-BC9FCCEC8FAC}"/>
              </a:ext>
            </a:extLst>
          </p:cNvPr>
          <p:cNvSpPr>
            <a:spLocks noGrp="1"/>
          </p:cNvSpPr>
          <p:nvPr>
            <p:ph type="body" idx="1"/>
          </p:nvPr>
        </p:nvSpPr>
        <p:spPr/>
        <p:txBody>
          <a:bodyPr/>
          <a:lstStyle/>
          <a:p>
            <a:pPr algn="r" rtl="1"/>
            <a:r>
              <a:rPr lang="ar-SA" dirty="0"/>
              <a:t>، نقلنا التركيز من القيادة والسلوك إلى شيء أعمق: </a:t>
            </a:r>
            <a:r>
              <a:rPr lang="ar-SA" b="1" dirty="0"/>
              <a:t>الأنظمة التي تضمن النتائج</a:t>
            </a:r>
            <a:r>
              <a:rPr lang="ar-SA" dirty="0"/>
              <a:t>. وضّحنا إن الأداء مش بييجي بالحماس، لكن من وضوح الـ </a:t>
            </a:r>
            <a:r>
              <a:rPr lang="en-US" dirty="0"/>
              <a:t>KPIs، </a:t>
            </a:r>
            <a:r>
              <a:rPr lang="ar-SA" dirty="0"/>
              <a:t>وجود نظام متابعة، وثقافة مساءلة واضحة.</a:t>
            </a:r>
          </a:p>
          <a:p>
            <a:pPr algn="r" rtl="1"/>
            <a:r>
              <a:rPr lang="ar-SA" dirty="0"/>
              <a:t>اتكلمنا كمان عن فكرة إن </a:t>
            </a:r>
            <a:r>
              <a:rPr lang="ar-SA" b="1" dirty="0"/>
              <a:t>ما لا يُقاس لا يُدار</a:t>
            </a:r>
            <a:r>
              <a:rPr lang="ar-SA" dirty="0"/>
              <a:t>، وفرقنا بين الـ </a:t>
            </a:r>
            <a:r>
              <a:rPr lang="en-US" dirty="0"/>
              <a:t>Output </a:t>
            </a:r>
            <a:r>
              <a:rPr lang="ar-SA" dirty="0"/>
              <a:t>والـ </a:t>
            </a:r>
            <a:r>
              <a:rPr lang="en-US" dirty="0"/>
              <a:t>Outcome، </a:t>
            </a:r>
            <a:r>
              <a:rPr lang="ar-SA" dirty="0"/>
              <a:t>وربطنا الشغل اليومي بالاتجاه الاستراتيجي. وركزنا إن أقوى الخطط مالهاش قيمة بدون تنفيذ حقيقي، وده بييجي من خلال </a:t>
            </a:r>
            <a:r>
              <a:rPr lang="en-US" b="1" dirty="0"/>
              <a:t>Performance Rhythm</a:t>
            </a:r>
            <a:r>
              <a:rPr lang="en-US" dirty="0"/>
              <a:t> </a:t>
            </a:r>
            <a:r>
              <a:rPr lang="ar-SA" dirty="0"/>
              <a:t>والمتابعة المستمرة.</a:t>
            </a:r>
          </a:p>
          <a:p>
            <a:pPr algn="r" rtl="1"/>
            <a:r>
              <a:rPr lang="ar-SA" dirty="0"/>
              <a:t>بعد كده دخلنا على </a:t>
            </a:r>
            <a:r>
              <a:rPr lang="en-US" b="1" dirty="0"/>
              <a:t>PDCA</a:t>
            </a:r>
            <a:r>
              <a:rPr lang="en-US" dirty="0"/>
              <a:t> </a:t>
            </a:r>
            <a:r>
              <a:rPr lang="ar-SA" dirty="0"/>
              <a:t>كطريقة تفكير مش مجرد أداة: نفهم قبل ما نحل، نجرب قبل ما نعمم، ونقيس قبل ما نقرر. وده ربطناه بفكرة مهمة جدًا: إن المشكلة غالبًا مش في الأشخاص، لكن في النظام نفسه.</a:t>
            </a:r>
          </a:p>
          <a:p>
            <a:pPr algn="r" rtl="1"/>
            <a:r>
              <a:rPr lang="ar-SA" dirty="0"/>
              <a:t>وفي النهاية، أكدنا إن استدامة الأداء مش بتحصل إلا بوجود </a:t>
            </a:r>
            <a:r>
              <a:rPr lang="ar-SA" b="1" dirty="0"/>
              <a:t>ثقافة</a:t>
            </a:r>
            <a:r>
              <a:rPr lang="ar-SA" dirty="0"/>
              <a:t> قائمة على الـ </a:t>
            </a:r>
            <a:r>
              <a:rPr lang="en-US" dirty="0"/>
              <a:t>accountability، </a:t>
            </a:r>
            <a:r>
              <a:rPr lang="ar-SA" dirty="0"/>
              <a:t>وبيئة آمنة نفسيًا، وعادات واضحة بتدعم السلوك اليومي.</a:t>
            </a:r>
          </a:p>
          <a:p>
            <a:pPr algn="r" rtl="1"/>
            <a:r>
              <a:rPr lang="ar-SA" dirty="0"/>
              <a:t>الفرق الحقيقي بين فريق عادي وفريق عالي الأداء… مش في الناس، لكن في النظام اللي بيقودهم.</a:t>
            </a:r>
          </a:p>
          <a:p>
            <a:endParaRPr lang="en-US" dirty="0"/>
          </a:p>
        </p:txBody>
      </p:sp>
      <p:sp>
        <p:nvSpPr>
          <p:cNvPr id="4" name="Slide Number Placeholder 3">
            <a:extLst>
              <a:ext uri="{FF2B5EF4-FFF2-40B4-BE49-F238E27FC236}">
                <a16:creationId xmlns:a16="http://schemas.microsoft.com/office/drawing/2014/main" id="{EF5B88BC-33DA-47CF-5110-83E518EC1E70}"/>
              </a:ext>
            </a:extLst>
          </p:cNvPr>
          <p:cNvSpPr>
            <a:spLocks noGrp="1"/>
          </p:cNvSpPr>
          <p:nvPr>
            <p:ph type="sldNum" sz="quarter" idx="5"/>
          </p:nvPr>
        </p:nvSpPr>
        <p:spPr/>
        <p:txBody>
          <a:bodyPr/>
          <a:lstStyle/>
          <a:p>
            <a:fld id="{EA0CF04F-8A83-4C88-859F-B3D6DEEF4CC5}" type="slidenum">
              <a:rPr lang="en-US" smtClean="0"/>
              <a:t>39</a:t>
            </a:fld>
            <a:endParaRPr lang="en-US"/>
          </a:p>
        </p:txBody>
      </p:sp>
    </p:spTree>
    <p:extLst>
      <p:ext uri="{BB962C8B-B14F-4D97-AF65-F5344CB8AC3E}">
        <p14:creationId xmlns:p14="http://schemas.microsoft.com/office/powerpoint/2010/main" val="15852882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شريحة عنوان">
    <p:bg>
      <p:bgPr>
        <a:blipFill dpi="0" rotWithShape="1">
          <a:blip r:embed="rId3">
            <a:lum/>
          </a:blip>
          <a:stretch>
            <a:fillRect/>
          </a:stretch>
        </a:blip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90163695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عنوان ومحتوى">
    <p:bg>
      <p:bgPr>
        <a:blipFill dpi="0" rotWithShape="1">
          <a:blip r:embed="rId3">
            <a:lum/>
          </a:blip>
          <a:stretch>
            <a:fillRect/>
          </a:stretch>
        </a:blip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80543551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فاصل ١">
    <p:bg>
      <p:bgPr>
        <a:blipFill dpi="0" rotWithShape="1">
          <a:blip r:embed="rId3">
            <a:lum/>
          </a:blip>
          <a:stretch>
            <a:fillRect/>
          </a:stretch>
        </a:blipFill>
        <a:effectLst/>
      </p:bgPr>
    </p:bg>
    <p:spTree>
      <p:nvGrpSpPr>
        <p:cNvPr id="1" name=""/>
        <p:cNvGrpSpPr/>
        <p:nvPr/>
      </p:nvGrpSpPr>
      <p:grpSpPr>
        <a:xfrm>
          <a:off x="0" y="0"/>
          <a:ext cx="0" cy="0"/>
          <a:chOff x="0" y="0"/>
          <a:chExt cx="0" cy="0"/>
        </a:xfrm>
      </p:grpSpPr>
      <p:pic>
        <p:nvPicPr>
          <p:cNvPr id="2" name="Picture 1" descr="A black and white logo&#10;&#10;AI-generated content may be incorrect.">
            <a:extLst>
              <a:ext uri="{FF2B5EF4-FFF2-40B4-BE49-F238E27FC236}">
                <a16:creationId xmlns:a16="http://schemas.microsoft.com/office/drawing/2014/main" id="{92A512AA-38D5-F2C1-F1B1-5BDFE04963C1}"/>
              </a:ext>
            </a:extLst>
          </p:cNvPr>
          <p:cNvPicPr>
            <a:picLocks noChangeAspect="1"/>
          </p:cNvPicPr>
          <p:nvPr userDrawn="1"/>
        </p:nvPicPr>
        <p:blipFill>
          <a:blip r:embed="rId4"/>
          <a:stretch>
            <a:fillRect/>
          </a:stretch>
        </p:blipFill>
        <p:spPr>
          <a:xfrm>
            <a:off x="476092" y="6256896"/>
            <a:ext cx="1367822" cy="379278"/>
          </a:xfrm>
          <a:prstGeom prst="rect">
            <a:avLst/>
          </a:prstGeom>
        </p:spPr>
      </p:pic>
    </p:spTree>
    <p:custDataLst>
      <p:tags r:id="rId1"/>
    </p:custDataLst>
    <p:extLst>
      <p:ext uri="{BB962C8B-B14F-4D97-AF65-F5344CB8AC3E}">
        <p14:creationId xmlns:p14="http://schemas.microsoft.com/office/powerpoint/2010/main" val="10407523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47354821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5" name="Picture 4" descr="A black and white logo&#10;&#10;AI-generated content may be incorrect.">
            <a:extLst>
              <a:ext uri="{FF2B5EF4-FFF2-40B4-BE49-F238E27FC236}">
                <a16:creationId xmlns:a16="http://schemas.microsoft.com/office/drawing/2014/main" id="{8CBA3C44-0167-FF77-E70E-1052278657CF}"/>
              </a:ext>
            </a:extLst>
          </p:cNvPr>
          <p:cNvPicPr>
            <a:picLocks noChangeAspect="1"/>
          </p:cNvPicPr>
          <p:nvPr userDrawn="1"/>
        </p:nvPicPr>
        <p:blipFill>
          <a:blip r:embed="rId3"/>
          <a:stretch>
            <a:fillRect/>
          </a:stretch>
        </p:blipFill>
        <p:spPr>
          <a:xfrm>
            <a:off x="627233" y="6161196"/>
            <a:ext cx="1413164" cy="391851"/>
          </a:xfrm>
          <a:prstGeom prst="rect">
            <a:avLst/>
          </a:prstGeom>
        </p:spPr>
      </p:pic>
    </p:spTree>
    <p:custDataLst>
      <p:tags r:id="rId1"/>
    </p:custDataLst>
    <p:extLst>
      <p:ext uri="{BB962C8B-B14F-4D97-AF65-F5344CB8AC3E}">
        <p14:creationId xmlns:p14="http://schemas.microsoft.com/office/powerpoint/2010/main" val="366629759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31866112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tretch>
            <a:fillRect t="-1000" b="-1000"/>
          </a:stretch>
        </a:blipFill>
        <a:effectLst/>
      </p:bgPr>
    </p:bg>
    <p:spTree>
      <p:nvGrpSpPr>
        <p:cNvPr id="1" name=""/>
        <p:cNvGrpSpPr/>
        <p:nvPr/>
      </p:nvGrpSpPr>
      <p:grpSpPr>
        <a:xfrm>
          <a:off x="0" y="0"/>
          <a:ext cx="0" cy="0"/>
          <a:chOff x="0" y="0"/>
          <a:chExt cx="0" cy="0"/>
        </a:xfrm>
      </p:grpSpPr>
    </p:spTree>
    <p:custDataLst>
      <p:tags r:id="rId8"/>
    </p:custDataLst>
    <p:extLst>
      <p:ext uri="{BB962C8B-B14F-4D97-AF65-F5344CB8AC3E}">
        <p14:creationId xmlns:p14="http://schemas.microsoft.com/office/powerpoint/2010/main" val="4043655589"/>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 id="2147483667" r:id="rId4"/>
    <p:sldLayoutId id="2147483668" r:id="rId5"/>
    <p:sldLayoutId id="2147483669" r:id="rId6"/>
  </p:sldLayoutIdLst>
  <p:transition/>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9.xml"/><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image" Target="../media/image11.sv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12.svg"/><Relationship Id="rId5" Type="http://schemas.microsoft.com/office/2007/relationships/hdphoto" Target="../media/hdphoto1.wdp"/><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notesSlide" Target="../notesSlides/notesSlide12.xml"/><Relationship Id="rId7" Type="http://schemas.openxmlformats.org/officeDocument/2006/relationships/image" Target="../media/image15.svg"/><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14.svg"/><Relationship Id="rId11" Type="http://schemas.openxmlformats.org/officeDocument/2006/relationships/image" Target="../media/image19.svg"/><Relationship Id="rId5" Type="http://schemas.microsoft.com/office/2007/relationships/hdphoto" Target="../media/hdphoto1.wdp"/><Relationship Id="rId10" Type="http://schemas.openxmlformats.org/officeDocument/2006/relationships/image" Target="../media/image18.svg"/><Relationship Id="rId4" Type="http://schemas.openxmlformats.org/officeDocument/2006/relationships/image" Target="../media/image7.png"/><Relationship Id="rId9" Type="http://schemas.openxmlformats.org/officeDocument/2006/relationships/image" Target="../media/image17.sv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21.svg"/><Relationship Id="rId5" Type="http://schemas.microsoft.com/office/2007/relationships/hdphoto" Target="../media/hdphoto1.wdp"/><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5.xml"/><Relationship Id="rId5" Type="http://schemas.microsoft.com/office/2007/relationships/hdphoto" Target="../media/hdphoto1.wdp"/><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22.svg"/><Relationship Id="rId5" Type="http://schemas.microsoft.com/office/2007/relationships/hdphoto" Target="../media/hdphoto1.wdp"/><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image" Target="../media/image23.jpeg"/><Relationship Id="rId5" Type="http://schemas.microsoft.com/office/2007/relationships/hdphoto" Target="../media/hdphoto1.wdp"/><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12.svg"/><Relationship Id="rId5" Type="http://schemas.microsoft.com/office/2007/relationships/hdphoto" Target="../media/hdphoto1.wdp"/><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9.xml"/><Relationship Id="rId5" Type="http://schemas.microsoft.com/office/2007/relationships/hdphoto" Target="../media/hdphoto1.wdp"/><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0.xml"/><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1.xml"/><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2.xml"/><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image" Target="../media/image27.jpeg"/><Relationship Id="rId5" Type="http://schemas.microsoft.com/office/2007/relationships/hdphoto" Target="../media/hdphoto1.wdp"/><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4.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image" Target="../media/image29.jpeg"/><Relationship Id="rId5" Type="http://schemas.microsoft.com/office/2007/relationships/hdphoto" Target="../media/hdphoto1.wdp"/><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image" Target="../media/image30.svg"/><Relationship Id="rId5" Type="http://schemas.microsoft.com/office/2007/relationships/hdphoto" Target="../media/hdphoto1.wdp"/><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37.xml"/><Relationship Id="rId6" Type="http://schemas.openxmlformats.org/officeDocument/2006/relationships/image" Target="../media/image31.png"/><Relationship Id="rId5" Type="http://schemas.microsoft.com/office/2007/relationships/hdphoto" Target="../media/hdphoto1.wdp"/><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8.xml"/><Relationship Id="rId5" Type="http://schemas.microsoft.com/office/2007/relationships/hdphoto" Target="../media/hdphoto1.wdp"/><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9.xml"/><Relationship Id="rId6" Type="http://schemas.openxmlformats.org/officeDocument/2006/relationships/image" Target="../media/image26.png"/><Relationship Id="rId5" Type="http://schemas.microsoft.com/office/2007/relationships/hdphoto" Target="../media/hdphoto1.wdp"/><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40.xml"/><Relationship Id="rId6" Type="http://schemas.openxmlformats.org/officeDocument/2006/relationships/image" Target="../media/image32.png"/><Relationship Id="rId5" Type="http://schemas.microsoft.com/office/2007/relationships/hdphoto" Target="../media/hdphoto1.wdp"/><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41.xml"/><Relationship Id="rId6" Type="http://schemas.openxmlformats.org/officeDocument/2006/relationships/image" Target="../media/image22.svg"/><Relationship Id="rId5" Type="http://schemas.microsoft.com/office/2007/relationships/hdphoto" Target="../media/hdphoto1.wdp"/><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42.xml"/><Relationship Id="rId5" Type="http://schemas.microsoft.com/office/2007/relationships/hdphoto" Target="../media/hdphoto1.wdp"/><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43.xml"/><Relationship Id="rId6" Type="http://schemas.openxmlformats.org/officeDocument/2006/relationships/image" Target="../media/image33.png"/><Relationship Id="rId5" Type="http://schemas.microsoft.com/office/2007/relationships/hdphoto" Target="../media/hdphoto1.wdp"/><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44.xml"/><Relationship Id="rId6" Type="http://schemas.openxmlformats.org/officeDocument/2006/relationships/image" Target="../media/image33.png"/><Relationship Id="rId5" Type="http://schemas.microsoft.com/office/2007/relationships/hdphoto" Target="../media/hdphoto1.wdp"/><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45.xml"/><Relationship Id="rId6" Type="http://schemas.openxmlformats.org/officeDocument/2006/relationships/image" Target="../media/image33.png"/><Relationship Id="rId5" Type="http://schemas.microsoft.com/office/2007/relationships/hdphoto" Target="../media/hdphoto1.wdp"/><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46.xml"/><Relationship Id="rId6" Type="http://schemas.openxmlformats.org/officeDocument/2006/relationships/image" Target="../media/image33.png"/><Relationship Id="rId5" Type="http://schemas.microsoft.com/office/2007/relationships/hdphoto" Target="../media/hdphoto1.wdp"/><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47.xml"/><Relationship Id="rId6" Type="http://schemas.openxmlformats.org/officeDocument/2006/relationships/image" Target="../media/image34.png"/><Relationship Id="rId5" Type="http://schemas.microsoft.com/office/2007/relationships/hdphoto" Target="../media/hdphoto1.wdp"/><Relationship Id="rId4" Type="http://schemas.openxmlformats.org/officeDocument/2006/relationships/image" Target="../media/image7.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A020DE5-B9CF-4EF6-AA07-52E393DEF148}"/>
              </a:ext>
            </a:extLst>
          </p:cNvPr>
          <p:cNvSpPr txBox="1"/>
          <p:nvPr/>
        </p:nvSpPr>
        <p:spPr>
          <a:xfrm>
            <a:off x="1020196" y="3416923"/>
            <a:ext cx="10416789" cy="2211503"/>
          </a:xfrm>
          <a:prstGeom prst="rect">
            <a:avLst/>
          </a:prstGeom>
          <a:noFill/>
        </p:spPr>
        <p:txBody>
          <a:bodyPr wrap="square">
            <a:spAutoFit/>
          </a:bodyPr>
          <a:lstStyle/>
          <a:p>
            <a:pPr algn="r">
              <a:lnSpc>
                <a:spcPts val="8500"/>
              </a:lnSpc>
            </a:pPr>
            <a:r>
              <a:rPr lang="ar-EG" sz="4000" cap="all" dirty="0">
                <a:solidFill>
                  <a:srgbClr val="DD7C2F"/>
                </a:solidFill>
                <a:latin typeface="SST Arabic Light" panose="020B0304030504020204" pitchFamily="34" charset="-78"/>
                <a:cs typeface="SST Arabic Light" panose="020B0304030504020204" pitchFamily="34" charset="-78"/>
              </a:rPr>
              <a:t>برنامج</a:t>
            </a:r>
            <a:endParaRPr lang="en-US" sz="7200" cap="all" dirty="0">
              <a:solidFill>
                <a:srgbClr val="DD7C2F"/>
              </a:solidFill>
              <a:latin typeface="SST Arabic Light" panose="020B0304030504020204" pitchFamily="34" charset="-78"/>
              <a:cs typeface="SST Arabic Light" panose="020B0304030504020204" pitchFamily="34" charset="-78"/>
            </a:endParaRPr>
          </a:p>
          <a:p>
            <a:pPr algn="r">
              <a:lnSpc>
                <a:spcPts val="8500"/>
              </a:lnSpc>
            </a:pPr>
            <a:r>
              <a:rPr lang="ar-EG" sz="4800" cap="all" dirty="0">
                <a:solidFill>
                  <a:schemeClr val="bg1"/>
                </a:solidFill>
                <a:latin typeface="SST Arabic Light" panose="020B0304030504020204" pitchFamily="34" charset="-78"/>
                <a:cs typeface="SST Arabic Light" panose="020B0304030504020204" pitchFamily="34" charset="-78"/>
              </a:rPr>
              <a:t>التميز المؤسسي: من الرؤية إلى التنفيذ</a:t>
            </a:r>
          </a:p>
        </p:txBody>
      </p:sp>
      <p:sp>
        <p:nvSpPr>
          <p:cNvPr id="11" name="TextBox 10">
            <a:extLst>
              <a:ext uri="{FF2B5EF4-FFF2-40B4-BE49-F238E27FC236}">
                <a16:creationId xmlns:a16="http://schemas.microsoft.com/office/drawing/2014/main" id="{1D389B00-AD41-20F3-E7D7-75560B23466B}"/>
              </a:ext>
            </a:extLst>
          </p:cNvPr>
          <p:cNvSpPr txBox="1"/>
          <p:nvPr/>
        </p:nvSpPr>
        <p:spPr>
          <a:xfrm>
            <a:off x="591812" y="6205706"/>
            <a:ext cx="1966813" cy="323165"/>
          </a:xfrm>
          <a:prstGeom prst="rect">
            <a:avLst/>
          </a:prstGeom>
          <a:noFill/>
        </p:spPr>
        <p:txBody>
          <a:bodyPr wrap="square">
            <a:spAutoFit/>
          </a:bodyPr>
          <a:lstStyle/>
          <a:p>
            <a:pPr algn="r"/>
            <a:r>
              <a:rPr lang="ar-SA" sz="1500" cap="all" dirty="0">
                <a:solidFill>
                  <a:prstClr val="white"/>
                </a:solidFill>
                <a:latin typeface="SST Arabic" panose="020B0504030504020204" pitchFamily="34" charset="-78"/>
                <a:cs typeface="SST Arabic" panose="020B0504030504020204" pitchFamily="34" charset="-78"/>
              </a:rPr>
              <a:t>برنامج التميز المؤسسي</a:t>
            </a:r>
          </a:p>
        </p:txBody>
      </p:sp>
    </p:spTree>
    <p:custDataLst>
      <p:tags r:id="rId1"/>
    </p:custDataLst>
    <p:extLst>
      <p:ext uri="{BB962C8B-B14F-4D97-AF65-F5344CB8AC3E}">
        <p14:creationId xmlns:p14="http://schemas.microsoft.com/office/powerpoint/2010/main" val="375308530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F12BD-9149-A017-67FF-BA75B0EA87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963E73-F983-47D0-B7D5-94FDCBF4525A}"/>
              </a:ext>
            </a:extLst>
          </p:cNvPr>
          <p:cNvSpPr>
            <a:spLocks noGrp="1"/>
          </p:cNvSpPr>
          <p:nvPr>
            <p:ph type="ctrTitle" idx="4294967295"/>
          </p:nvPr>
        </p:nvSpPr>
        <p:spPr>
          <a:xfrm>
            <a:off x="5905501" y="2736509"/>
            <a:ext cx="5122333" cy="858837"/>
          </a:xfrm>
          <a:prstGeom prst="rect">
            <a:avLst/>
          </a:prstGeom>
        </p:spPr>
        <p:txBody>
          <a:bodyPr/>
          <a:lstStyle/>
          <a:p>
            <a:r>
              <a:rPr lang="ar-EG" sz="5400" cap="all" dirty="0">
                <a:solidFill>
                  <a:schemeClr val="bg1"/>
                </a:solidFill>
                <a:latin typeface="SST Arabic Light" panose="020B0304030504020204" pitchFamily="34" charset="-78"/>
                <a:ea typeface="+mn-ea"/>
                <a:cs typeface="SST Arabic Light" panose="020B0304030504020204" pitchFamily="34" charset="-78"/>
              </a:rPr>
              <a:t>أهــلا وسهــلا بكــم</a:t>
            </a:r>
          </a:p>
        </p:txBody>
      </p:sp>
      <p:sp>
        <p:nvSpPr>
          <p:cNvPr id="3" name="Subtitle 2">
            <a:extLst>
              <a:ext uri="{FF2B5EF4-FFF2-40B4-BE49-F238E27FC236}">
                <a16:creationId xmlns:a16="http://schemas.microsoft.com/office/drawing/2014/main" id="{A4E2D1F8-0116-69CF-2B7D-3BC9A46A437D}"/>
              </a:ext>
            </a:extLst>
          </p:cNvPr>
          <p:cNvSpPr txBox="1">
            <a:spLocks/>
          </p:cNvSpPr>
          <p:nvPr/>
        </p:nvSpPr>
        <p:spPr>
          <a:xfrm>
            <a:off x="5706534" y="3775143"/>
            <a:ext cx="5723466" cy="822257"/>
          </a:xfrm>
          <a:prstGeom prst="rect">
            <a:avLst/>
          </a:prstGeom>
        </p:spPr>
        <p:txBody>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ar-EG" sz="2200" dirty="0">
                <a:solidFill>
                  <a:srgbClr val="DD7C2F"/>
                </a:solidFill>
                <a:latin typeface="SST Arabic Light" panose="020B0304030504020204" pitchFamily="34" charset="-78"/>
                <a:ea typeface="+mj-ea"/>
                <a:cs typeface="SST Arabic Light" panose="020B0304030504020204" pitchFamily="34" charset="-78"/>
              </a:rPr>
              <a:t>برنامج التميز المؤسسي: من الرؤية إلى التنفيذ</a:t>
            </a:r>
          </a:p>
        </p:txBody>
      </p:sp>
      <p:sp>
        <p:nvSpPr>
          <p:cNvPr id="4" name="TextBox 3">
            <a:extLst>
              <a:ext uri="{FF2B5EF4-FFF2-40B4-BE49-F238E27FC236}">
                <a16:creationId xmlns:a16="http://schemas.microsoft.com/office/drawing/2014/main" id="{E1099500-7A9A-F791-6C1C-D7639FAF308E}"/>
              </a:ext>
            </a:extLst>
          </p:cNvPr>
          <p:cNvSpPr txBox="1"/>
          <p:nvPr/>
        </p:nvSpPr>
        <p:spPr>
          <a:xfrm>
            <a:off x="428743" y="6305572"/>
            <a:ext cx="2136234" cy="338554"/>
          </a:xfrm>
          <a:prstGeom prst="rect">
            <a:avLst/>
          </a:prstGeom>
          <a:noFill/>
        </p:spPr>
        <p:txBody>
          <a:bodyPr wrap="square">
            <a:spAutoFit/>
          </a:bodyPr>
          <a:lstStyle/>
          <a:p>
            <a:pPr algn="r"/>
            <a:r>
              <a:rPr lang="ar-SA" sz="1600" cap="all" dirty="0">
                <a:solidFill>
                  <a:prstClr val="white"/>
                </a:solidFill>
                <a:latin typeface="SST Arabic" panose="020B0504030504020204" pitchFamily="34" charset="-78"/>
                <a:cs typeface="SST Arabic" panose="020B0504030504020204" pitchFamily="34" charset="-78"/>
              </a:rPr>
              <a:t>برنامج التميز المؤسسي</a:t>
            </a:r>
          </a:p>
        </p:txBody>
      </p:sp>
    </p:spTree>
    <p:custDataLst>
      <p:tags r:id="rId1"/>
    </p:custDataLst>
    <p:extLst>
      <p:ext uri="{BB962C8B-B14F-4D97-AF65-F5344CB8AC3E}">
        <p14:creationId xmlns:p14="http://schemas.microsoft.com/office/powerpoint/2010/main" val="292640102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6BBDC-0772-D4C8-5898-427B26E7D083}"/>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705D3B7E-8784-CAD8-2AC5-4B69063347CA}"/>
              </a:ext>
            </a:extLst>
          </p:cNvPr>
          <p:cNvGrpSpPr/>
          <p:nvPr/>
        </p:nvGrpSpPr>
        <p:grpSpPr>
          <a:xfrm>
            <a:off x="2319868" y="4116495"/>
            <a:ext cx="7552266" cy="1352420"/>
            <a:chOff x="3793067" y="3243714"/>
            <a:chExt cx="7103533" cy="1352420"/>
          </a:xfrm>
        </p:grpSpPr>
        <p:sp>
          <p:nvSpPr>
            <p:cNvPr id="6" name="Rectangle: Rounded Corners 5">
              <a:extLst>
                <a:ext uri="{FF2B5EF4-FFF2-40B4-BE49-F238E27FC236}">
                  <a16:creationId xmlns:a16="http://schemas.microsoft.com/office/drawing/2014/main" id="{C780F6F3-BB40-FC13-62B9-FFA7ABDF29CA}"/>
                </a:ext>
              </a:extLst>
            </p:cNvPr>
            <p:cNvSpPr/>
            <p:nvPr/>
          </p:nvSpPr>
          <p:spPr>
            <a:xfrm>
              <a:off x="3793067" y="3243714"/>
              <a:ext cx="7103533" cy="1352420"/>
            </a:xfrm>
            <a:prstGeom prst="roundRect">
              <a:avLst>
                <a:gd name="adj" fmla="val 18695"/>
              </a:avLst>
            </a:prstGeom>
            <a:solidFill>
              <a:srgbClr val="0A4E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bject 6">
              <a:extLst>
                <a:ext uri="{FF2B5EF4-FFF2-40B4-BE49-F238E27FC236}">
                  <a16:creationId xmlns:a16="http://schemas.microsoft.com/office/drawing/2014/main" id="{B0CE7F54-297C-764E-0CB8-12DE31711856}"/>
                </a:ext>
              </a:extLst>
            </p:cNvPr>
            <p:cNvSpPr txBox="1"/>
            <p:nvPr/>
          </p:nvSpPr>
          <p:spPr>
            <a:xfrm>
              <a:off x="3983691" y="3616486"/>
              <a:ext cx="6713819" cy="534902"/>
            </a:xfrm>
            <a:prstGeom prst="rect">
              <a:avLst/>
            </a:prstGeom>
          </p:spPr>
          <p:txBody>
            <a:bodyPr vert="horz" wrap="square" lIns="0" tIns="9664" rIns="0" bIns="0" rtlCol="0">
              <a:spAutoFit/>
            </a:bodyPr>
            <a:lstStyle>
              <a:lvl1pPr>
                <a:defRPr>
                  <a:latin typeface="+mj-lt"/>
                  <a:ea typeface="+mj-ea"/>
                  <a:cs typeface="+mj-cs"/>
                </a:defRPr>
              </a:lvl1pPr>
            </a:lstStyle>
            <a:p>
              <a:pPr algn="ctr" rtl="1">
                <a:lnSpc>
                  <a:spcPts val="4500"/>
                </a:lnSpc>
              </a:pPr>
              <a:r>
                <a:rPr lang="ar-SA" sz="2400" dirty="0">
                  <a:solidFill>
                    <a:schemeClr val="bg1"/>
                  </a:solidFill>
                  <a:latin typeface="SST Arabic Light" panose="020B0304030504020204" pitchFamily="34" charset="-78"/>
                  <a:ea typeface="+mn-ea"/>
                  <a:cs typeface="SST Arabic Light" panose="020B0304030504020204" pitchFamily="34" charset="-78"/>
                </a:rPr>
                <a:t>ماذا تعلمنا اليوم الماضي؟ </a:t>
              </a:r>
            </a:p>
          </p:txBody>
        </p:sp>
      </p:grpSp>
      <p:pic>
        <p:nvPicPr>
          <p:cNvPr id="4" name="Picture 2" descr="Time symbol Vectors - Download Free High-Quality Vectors from Freepik |  Freepik">
            <a:extLst>
              <a:ext uri="{FF2B5EF4-FFF2-40B4-BE49-F238E27FC236}">
                <a16:creationId xmlns:a16="http://schemas.microsoft.com/office/drawing/2014/main" id="{26855F2A-ABA0-5CBC-D075-6A8EE4C203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4469" y="1635605"/>
            <a:ext cx="2343062" cy="234306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06809577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A961A38-1967-8303-EEF4-6E5D69B10FAD}"/>
            </a:ext>
          </a:extLst>
        </p:cNvPr>
        <p:cNvGrpSpPr/>
        <p:nvPr/>
      </p:nvGrpSpPr>
      <p:grpSpPr>
        <a:xfrm>
          <a:off x="0" y="0"/>
          <a:ext cx="0" cy="0"/>
          <a:chOff x="0" y="0"/>
          <a:chExt cx="0" cy="0"/>
        </a:xfrm>
      </p:grpSpPr>
      <p:sp>
        <p:nvSpPr>
          <p:cNvPr id="2" name="object 6">
            <a:extLst>
              <a:ext uri="{FF2B5EF4-FFF2-40B4-BE49-F238E27FC236}">
                <a16:creationId xmlns:a16="http://schemas.microsoft.com/office/drawing/2014/main" id="{08CB3215-0B55-AE93-50D0-2D0C298997F0}"/>
              </a:ext>
            </a:extLst>
          </p:cNvPr>
          <p:cNvSpPr txBox="1"/>
          <p:nvPr/>
        </p:nvSpPr>
        <p:spPr>
          <a:xfrm>
            <a:off x="4315725" y="1326123"/>
            <a:ext cx="6835253"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a:defRPr/>
            </a:pPr>
            <a:r>
              <a:rPr lang="ar-SA" sz="2400" dirty="0">
                <a:solidFill>
                  <a:srgbClr val="214E83"/>
                </a:solidFill>
                <a:latin typeface="SST Arabic" panose="020B0504030504020204" pitchFamily="34" charset="-78"/>
                <a:ea typeface="HRDF medium Medium" panose="02000600020000020004" pitchFamily="2" charset="-78"/>
                <a:cs typeface="SST Arabic"/>
              </a:rPr>
              <a:t>ماذا فعلت شركة ادوبي؟</a:t>
            </a:r>
          </a:p>
        </p:txBody>
      </p:sp>
      <p:pic>
        <p:nvPicPr>
          <p:cNvPr id="3" name="Picture 8">
            <a:extLst>
              <a:ext uri="{FF2B5EF4-FFF2-40B4-BE49-F238E27FC236}">
                <a16:creationId xmlns:a16="http://schemas.microsoft.com/office/drawing/2014/main" id="{FF5D8896-F7CB-F0BA-E80B-80DC4557EA8D}"/>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pic>
        <p:nvPicPr>
          <p:cNvPr id="4" name="Picture 3">
            <a:extLst>
              <a:ext uri="{FF2B5EF4-FFF2-40B4-BE49-F238E27FC236}">
                <a16:creationId xmlns:a16="http://schemas.microsoft.com/office/drawing/2014/main" id="{62D3CC16-FDBD-1152-D0B1-86E43E1FD8E0}"/>
              </a:ext>
            </a:extLst>
          </p:cNvPr>
          <p:cNvPicPr>
            <a:picLocks noChangeAspect="1"/>
          </p:cNvPicPr>
          <p:nvPr/>
        </p:nvPicPr>
        <p:blipFill rotWithShape="1">
          <a:blip r:embed="rId6"/>
          <a:srcRect l="3328" r="3328"/>
          <a:stretch/>
        </p:blipFill>
        <p:spPr>
          <a:xfrm>
            <a:off x="2255008" y="1946348"/>
            <a:ext cx="7681984" cy="4321116"/>
          </a:xfrm>
          <a:prstGeom prst="roundRect">
            <a:avLst>
              <a:gd name="adj" fmla="val 1426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ustDataLst>
      <p:tags r:id="rId1"/>
    </p:custDataLst>
    <p:extLst>
      <p:ext uri="{BB962C8B-B14F-4D97-AF65-F5344CB8AC3E}">
        <p14:creationId xmlns:p14="http://schemas.microsoft.com/office/powerpoint/2010/main" val="152258265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98AD8-6611-DA81-FF83-CA01DFC153AF}"/>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9AF99673-A47E-B372-2FE3-18FCD6FA9225}"/>
              </a:ext>
            </a:extLst>
          </p:cNvPr>
          <p:cNvGrpSpPr/>
          <p:nvPr/>
        </p:nvGrpSpPr>
        <p:grpSpPr>
          <a:xfrm>
            <a:off x="2319868" y="4116495"/>
            <a:ext cx="7552266" cy="1352420"/>
            <a:chOff x="3793067" y="3243714"/>
            <a:chExt cx="7103533" cy="1352420"/>
          </a:xfrm>
        </p:grpSpPr>
        <p:sp>
          <p:nvSpPr>
            <p:cNvPr id="6" name="Rectangle: Rounded Corners 5">
              <a:extLst>
                <a:ext uri="{FF2B5EF4-FFF2-40B4-BE49-F238E27FC236}">
                  <a16:creationId xmlns:a16="http://schemas.microsoft.com/office/drawing/2014/main" id="{8404D1B6-5C09-3252-45BC-1517EF5A2624}"/>
                </a:ext>
              </a:extLst>
            </p:cNvPr>
            <p:cNvSpPr/>
            <p:nvPr/>
          </p:nvSpPr>
          <p:spPr>
            <a:xfrm>
              <a:off x="3793067" y="3243714"/>
              <a:ext cx="7103533" cy="1352420"/>
            </a:xfrm>
            <a:prstGeom prst="roundRect">
              <a:avLst>
                <a:gd name="adj" fmla="val 18695"/>
              </a:avLst>
            </a:prstGeom>
            <a:solidFill>
              <a:srgbClr val="0A4E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bject 6">
              <a:extLst>
                <a:ext uri="{FF2B5EF4-FFF2-40B4-BE49-F238E27FC236}">
                  <a16:creationId xmlns:a16="http://schemas.microsoft.com/office/drawing/2014/main" id="{327DC11C-2D78-2700-2E1E-B2F9BAA8B506}"/>
                </a:ext>
              </a:extLst>
            </p:cNvPr>
            <p:cNvSpPr txBox="1"/>
            <p:nvPr/>
          </p:nvSpPr>
          <p:spPr>
            <a:xfrm>
              <a:off x="3983691" y="3616486"/>
              <a:ext cx="6713819" cy="534902"/>
            </a:xfrm>
            <a:prstGeom prst="rect">
              <a:avLst/>
            </a:prstGeom>
          </p:spPr>
          <p:txBody>
            <a:bodyPr vert="horz" wrap="square" lIns="0" tIns="9664" rIns="0" bIns="0" rtlCol="0">
              <a:spAutoFit/>
            </a:bodyPr>
            <a:lstStyle>
              <a:lvl1pPr>
                <a:defRPr>
                  <a:latin typeface="+mj-lt"/>
                  <a:ea typeface="+mj-ea"/>
                  <a:cs typeface="+mj-cs"/>
                </a:defRPr>
              </a:lvl1pPr>
            </a:lstStyle>
            <a:p>
              <a:pPr algn="ctr" rtl="1">
                <a:lnSpc>
                  <a:spcPts val="4500"/>
                </a:lnSpc>
              </a:pPr>
              <a:r>
                <a:rPr lang="ar-SA" sz="2400" dirty="0">
                  <a:solidFill>
                    <a:schemeClr val="bg1"/>
                  </a:solidFill>
                  <a:latin typeface="SST Arabic Light" panose="020B0304030504020204" pitchFamily="34" charset="-78"/>
                  <a:ea typeface="+mn-ea"/>
                  <a:cs typeface="SST Arabic Light" panose="020B0304030504020204" pitchFamily="34" charset="-78"/>
                </a:rPr>
                <a:t>ما هي إدارة الأداء؟</a:t>
              </a:r>
            </a:p>
          </p:txBody>
        </p:sp>
      </p:grpSp>
      <p:pic>
        <p:nvPicPr>
          <p:cNvPr id="3" name="Graphic 2">
            <a:extLst>
              <a:ext uri="{FF2B5EF4-FFF2-40B4-BE49-F238E27FC236}">
                <a16:creationId xmlns:a16="http://schemas.microsoft.com/office/drawing/2014/main" id="{C0666B91-F091-67F2-29C1-793880C2DA5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54404" y="1699909"/>
            <a:ext cx="2083192" cy="2083192"/>
          </a:xfrm>
          <a:prstGeom prst="rect">
            <a:avLst/>
          </a:prstGeom>
        </p:spPr>
      </p:pic>
    </p:spTree>
    <p:custDataLst>
      <p:tags r:id="rId1"/>
    </p:custDataLst>
    <p:extLst>
      <p:ext uri="{BB962C8B-B14F-4D97-AF65-F5344CB8AC3E}">
        <p14:creationId xmlns:p14="http://schemas.microsoft.com/office/powerpoint/2010/main" val="82758590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7B114-6A4A-FB00-D46E-6ACAB861773E}"/>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6F56B22F-365A-6B24-EFFA-2C34A93D40CA}"/>
              </a:ext>
            </a:extLst>
          </p:cNvPr>
          <p:cNvSpPr/>
          <p:nvPr/>
        </p:nvSpPr>
        <p:spPr>
          <a:xfrm>
            <a:off x="1835427" y="4116494"/>
            <a:ext cx="8521147" cy="1701209"/>
          </a:xfrm>
          <a:prstGeom prst="roundRect">
            <a:avLst>
              <a:gd name="adj" fmla="val 18695"/>
            </a:avLst>
          </a:prstGeom>
          <a:solidFill>
            <a:srgbClr val="0A4E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bject 6">
            <a:extLst>
              <a:ext uri="{FF2B5EF4-FFF2-40B4-BE49-F238E27FC236}">
                <a16:creationId xmlns:a16="http://schemas.microsoft.com/office/drawing/2014/main" id="{80276804-F359-4415-4FBE-1A2ED676A896}"/>
              </a:ext>
            </a:extLst>
          </p:cNvPr>
          <p:cNvSpPr txBox="1"/>
          <p:nvPr/>
        </p:nvSpPr>
        <p:spPr>
          <a:xfrm>
            <a:off x="2501227" y="4500554"/>
            <a:ext cx="7189546" cy="933088"/>
          </a:xfrm>
          <a:prstGeom prst="rect">
            <a:avLst/>
          </a:prstGeom>
        </p:spPr>
        <p:txBody>
          <a:bodyPr vert="horz" wrap="square" lIns="0" tIns="9664" rIns="0" bIns="0" rtlCol="0">
            <a:spAutoFit/>
          </a:bodyPr>
          <a:lstStyle>
            <a:lvl1pPr>
              <a:defRPr>
                <a:latin typeface="+mj-lt"/>
                <a:ea typeface="+mj-ea"/>
                <a:cs typeface="+mj-cs"/>
              </a:defRPr>
            </a:lvl1pPr>
          </a:lstStyle>
          <a:p>
            <a:pPr algn="ctr" rtl="1"/>
            <a:r>
              <a:rPr lang="ar-SA" sz="2000" dirty="0">
                <a:solidFill>
                  <a:schemeClr val="bg1"/>
                </a:solidFill>
                <a:latin typeface="SST Arabic Light" panose="020B0304030504020204" pitchFamily="34" charset="-78"/>
                <a:ea typeface="+mn-ea"/>
                <a:cs typeface="SST Arabic Light" panose="020B0304030504020204" pitchFamily="34" charset="-78"/>
              </a:rPr>
              <a:t>عملية مستمرة لتحديد وقياس وتطوير أداء الأفراد والفرق ومواءمة الأداء مع الأهداف الاستراتيجية للمنظمة وبالتالي تطوير مهارات وقدرات رأس المال البشري لديها .</a:t>
            </a:r>
          </a:p>
        </p:txBody>
      </p:sp>
      <p:sp>
        <p:nvSpPr>
          <p:cNvPr id="2" name="Rectangle: Rounded Corners 1">
            <a:extLst>
              <a:ext uri="{FF2B5EF4-FFF2-40B4-BE49-F238E27FC236}">
                <a16:creationId xmlns:a16="http://schemas.microsoft.com/office/drawing/2014/main" id="{ED12D469-6ED4-0299-8CE7-B1FB7CBC7710}"/>
              </a:ext>
            </a:extLst>
          </p:cNvPr>
          <p:cNvSpPr/>
          <p:nvPr/>
        </p:nvSpPr>
        <p:spPr>
          <a:xfrm>
            <a:off x="3886050" y="3009015"/>
            <a:ext cx="4419900" cy="839969"/>
          </a:xfrm>
          <a:prstGeom prst="roundRect">
            <a:avLst>
              <a:gd name="adj" fmla="val 18695"/>
            </a:avLst>
          </a:prstGeom>
          <a:solidFill>
            <a:srgbClr val="1DA7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bject 6">
            <a:extLst>
              <a:ext uri="{FF2B5EF4-FFF2-40B4-BE49-F238E27FC236}">
                <a16:creationId xmlns:a16="http://schemas.microsoft.com/office/drawing/2014/main" id="{F797113E-661B-3CFB-86C5-DF85A4B893D6}"/>
              </a:ext>
            </a:extLst>
          </p:cNvPr>
          <p:cNvSpPr txBox="1"/>
          <p:nvPr/>
        </p:nvSpPr>
        <p:spPr>
          <a:xfrm>
            <a:off x="3886050" y="3270231"/>
            <a:ext cx="4419900" cy="379090"/>
          </a:xfrm>
          <a:prstGeom prst="rect">
            <a:avLst/>
          </a:prstGeom>
        </p:spPr>
        <p:txBody>
          <a:bodyPr vert="horz" wrap="square" lIns="0" tIns="9664" rIns="0" bIns="0" rtlCol="0">
            <a:spAutoFit/>
          </a:bodyPr>
          <a:lstStyle>
            <a:lvl1pPr>
              <a:defRPr>
                <a:latin typeface="+mj-lt"/>
                <a:ea typeface="+mj-ea"/>
                <a:cs typeface="+mj-cs"/>
              </a:defRPr>
            </a:lvl1pPr>
          </a:lstStyle>
          <a:p>
            <a:pPr algn="ctr" rtl="1"/>
            <a:r>
              <a:rPr lang="ar-SA" sz="2400" dirty="0">
                <a:solidFill>
                  <a:schemeClr val="bg1"/>
                </a:solidFill>
                <a:latin typeface="SST Arabic Light" panose="020B0304030504020204" pitchFamily="34" charset="-78"/>
                <a:ea typeface="+mn-ea"/>
                <a:cs typeface="SST Arabic Light" panose="020B0304030504020204" pitchFamily="34" charset="-78"/>
              </a:rPr>
              <a:t>ما هي إدارة الأداء؟</a:t>
            </a:r>
          </a:p>
        </p:txBody>
      </p:sp>
      <p:pic>
        <p:nvPicPr>
          <p:cNvPr id="6" name="Graphic 5">
            <a:extLst>
              <a:ext uri="{FF2B5EF4-FFF2-40B4-BE49-F238E27FC236}">
                <a16:creationId xmlns:a16="http://schemas.microsoft.com/office/drawing/2014/main" id="{2C6A3473-EC20-AAD6-CBB5-4F13EF6C3D1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41279" y="1699909"/>
            <a:ext cx="1109443" cy="1109443"/>
          </a:xfrm>
          <a:prstGeom prst="rect">
            <a:avLst/>
          </a:prstGeom>
        </p:spPr>
      </p:pic>
    </p:spTree>
    <p:custDataLst>
      <p:tags r:id="rId1"/>
    </p:custDataLst>
    <p:extLst>
      <p:ext uri="{BB962C8B-B14F-4D97-AF65-F5344CB8AC3E}">
        <p14:creationId xmlns:p14="http://schemas.microsoft.com/office/powerpoint/2010/main" val="89182220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0A0C3-9A54-216B-E60A-CFDFA65BB07B}"/>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75827D10-D424-179D-C0FA-4840FDA11623}"/>
              </a:ext>
            </a:extLst>
          </p:cNvPr>
          <p:cNvSpPr/>
          <p:nvPr/>
        </p:nvSpPr>
        <p:spPr>
          <a:xfrm>
            <a:off x="1835427" y="4116494"/>
            <a:ext cx="8521147" cy="1288019"/>
          </a:xfrm>
          <a:prstGeom prst="roundRect">
            <a:avLst>
              <a:gd name="adj" fmla="val 18695"/>
            </a:avLst>
          </a:prstGeom>
          <a:solidFill>
            <a:srgbClr val="0A4E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bject 6">
            <a:extLst>
              <a:ext uri="{FF2B5EF4-FFF2-40B4-BE49-F238E27FC236}">
                <a16:creationId xmlns:a16="http://schemas.microsoft.com/office/drawing/2014/main" id="{13B11C7A-5D92-8865-007B-7D293D507E06}"/>
              </a:ext>
            </a:extLst>
          </p:cNvPr>
          <p:cNvSpPr txBox="1"/>
          <p:nvPr/>
        </p:nvSpPr>
        <p:spPr>
          <a:xfrm>
            <a:off x="2501227" y="4649563"/>
            <a:ext cx="7189546" cy="379090"/>
          </a:xfrm>
          <a:prstGeom prst="rect">
            <a:avLst/>
          </a:prstGeom>
        </p:spPr>
        <p:txBody>
          <a:bodyPr vert="horz" wrap="square" lIns="0" tIns="9664" rIns="0" bIns="0" rtlCol="0">
            <a:spAutoFit/>
          </a:bodyPr>
          <a:lstStyle>
            <a:lvl1pPr>
              <a:defRPr>
                <a:latin typeface="+mj-lt"/>
                <a:ea typeface="+mj-ea"/>
                <a:cs typeface="+mj-cs"/>
              </a:defRPr>
            </a:lvl1pPr>
          </a:lstStyle>
          <a:p>
            <a:pPr algn="ctr" rtl="1"/>
            <a:r>
              <a:rPr lang="ar-SA" sz="2400" dirty="0">
                <a:solidFill>
                  <a:schemeClr val="bg1"/>
                </a:solidFill>
                <a:latin typeface="SST Arabic Light" panose="020B0304030504020204" pitchFamily="34" charset="-78"/>
                <a:ea typeface="+mn-ea"/>
                <a:cs typeface="SST Arabic Light" panose="020B0304030504020204" pitchFamily="34" charset="-78"/>
              </a:rPr>
              <a:t>"أنت محرك الأداء، وليس مجرد المُقيِّم."</a:t>
            </a:r>
          </a:p>
        </p:txBody>
      </p:sp>
      <p:sp>
        <p:nvSpPr>
          <p:cNvPr id="2" name="Rectangle: Rounded Corners 1">
            <a:extLst>
              <a:ext uri="{FF2B5EF4-FFF2-40B4-BE49-F238E27FC236}">
                <a16:creationId xmlns:a16="http://schemas.microsoft.com/office/drawing/2014/main" id="{EAC5435C-15E6-A3BB-23DB-4EA530DCAA50}"/>
              </a:ext>
            </a:extLst>
          </p:cNvPr>
          <p:cNvSpPr/>
          <p:nvPr/>
        </p:nvSpPr>
        <p:spPr>
          <a:xfrm>
            <a:off x="3886050" y="2947917"/>
            <a:ext cx="4419900" cy="901068"/>
          </a:xfrm>
          <a:prstGeom prst="roundRect">
            <a:avLst>
              <a:gd name="adj" fmla="val 18695"/>
            </a:avLst>
          </a:prstGeom>
          <a:solidFill>
            <a:srgbClr val="1DA7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bject 6">
            <a:extLst>
              <a:ext uri="{FF2B5EF4-FFF2-40B4-BE49-F238E27FC236}">
                <a16:creationId xmlns:a16="http://schemas.microsoft.com/office/drawing/2014/main" id="{E8901E07-0E3E-C95E-E3D5-3F03C74E1E52}"/>
              </a:ext>
            </a:extLst>
          </p:cNvPr>
          <p:cNvSpPr txBox="1"/>
          <p:nvPr/>
        </p:nvSpPr>
        <p:spPr>
          <a:xfrm>
            <a:off x="3886050" y="3174695"/>
            <a:ext cx="4419900" cy="471423"/>
          </a:xfrm>
          <a:prstGeom prst="rect">
            <a:avLst/>
          </a:prstGeom>
        </p:spPr>
        <p:txBody>
          <a:bodyPr vert="horz" wrap="square" lIns="0" tIns="9664" rIns="0" bIns="0" rtlCol="0">
            <a:spAutoFit/>
          </a:bodyPr>
          <a:lstStyle>
            <a:lvl1pPr>
              <a:defRPr>
                <a:latin typeface="+mj-lt"/>
                <a:ea typeface="+mj-ea"/>
                <a:cs typeface="+mj-cs"/>
              </a:defRPr>
            </a:lvl1pPr>
          </a:lstStyle>
          <a:p>
            <a:pPr algn="ctr" rtl="1"/>
            <a:r>
              <a:rPr lang="ar-SA" sz="3000" dirty="0">
                <a:solidFill>
                  <a:schemeClr val="bg1"/>
                </a:solidFill>
                <a:latin typeface="SST Arabic Light" panose="020B0304030504020204" pitchFamily="34" charset="-78"/>
                <a:ea typeface="+mn-ea"/>
                <a:cs typeface="SST Arabic Light" panose="020B0304030504020204" pitchFamily="34" charset="-78"/>
              </a:rPr>
              <a:t>ما هو دورك؟</a:t>
            </a:r>
          </a:p>
        </p:txBody>
      </p:sp>
      <p:pic>
        <p:nvPicPr>
          <p:cNvPr id="7" name="Graphic 6">
            <a:extLst>
              <a:ext uri="{FF2B5EF4-FFF2-40B4-BE49-F238E27FC236}">
                <a16:creationId xmlns:a16="http://schemas.microsoft.com/office/drawing/2014/main" id="{4B4B2912-EAA1-4878-F636-E6C3A7C54F6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41279" y="1752191"/>
            <a:ext cx="1109443" cy="1046644"/>
          </a:xfrm>
          <a:prstGeom prst="rect">
            <a:avLst/>
          </a:prstGeom>
        </p:spPr>
      </p:pic>
    </p:spTree>
    <p:custDataLst>
      <p:tags r:id="rId1"/>
    </p:custDataLst>
    <p:extLst>
      <p:ext uri="{BB962C8B-B14F-4D97-AF65-F5344CB8AC3E}">
        <p14:creationId xmlns:p14="http://schemas.microsoft.com/office/powerpoint/2010/main" val="211762885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52DA5-A57E-032C-C0CF-F1C992FE125B}"/>
            </a:ext>
          </a:extLst>
        </p:cNvPr>
        <p:cNvGrpSpPr/>
        <p:nvPr/>
      </p:nvGrpSpPr>
      <p:grpSpPr>
        <a:xfrm>
          <a:off x="0" y="0"/>
          <a:ext cx="0" cy="0"/>
          <a:chOff x="0" y="0"/>
          <a:chExt cx="0" cy="0"/>
        </a:xfrm>
      </p:grpSpPr>
      <p:grpSp>
        <p:nvGrpSpPr>
          <p:cNvPr id="42" name="Group 41">
            <a:extLst>
              <a:ext uri="{FF2B5EF4-FFF2-40B4-BE49-F238E27FC236}">
                <a16:creationId xmlns:a16="http://schemas.microsoft.com/office/drawing/2014/main" id="{5DD6143A-4799-D8F6-555B-760295A3CA68}"/>
              </a:ext>
            </a:extLst>
          </p:cNvPr>
          <p:cNvGrpSpPr/>
          <p:nvPr/>
        </p:nvGrpSpPr>
        <p:grpSpPr>
          <a:xfrm>
            <a:off x="1975234" y="1767609"/>
            <a:ext cx="8241533" cy="4333862"/>
            <a:chOff x="2478169" y="1767609"/>
            <a:chExt cx="8241533" cy="4333862"/>
          </a:xfrm>
        </p:grpSpPr>
        <p:sp>
          <p:nvSpPr>
            <p:cNvPr id="5" name="Rectangle: Rounded Corners 4">
              <a:extLst>
                <a:ext uri="{FF2B5EF4-FFF2-40B4-BE49-F238E27FC236}">
                  <a16:creationId xmlns:a16="http://schemas.microsoft.com/office/drawing/2014/main" id="{E508681E-DFF7-86AD-FD84-B3B2D9EDB1AB}"/>
                </a:ext>
              </a:extLst>
            </p:cNvPr>
            <p:cNvSpPr/>
            <p:nvPr/>
          </p:nvSpPr>
          <p:spPr>
            <a:xfrm>
              <a:off x="6714699" y="1767609"/>
              <a:ext cx="4005003" cy="602839"/>
            </a:xfrm>
            <a:prstGeom prst="roundRect">
              <a:avLst>
                <a:gd name="adj" fmla="val 11029"/>
              </a:avLst>
            </a:prstGeom>
            <a:solidFill>
              <a:srgbClr val="1DA7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01D69B55-6D81-D73E-17AE-BDA0C9CC7FC6}"/>
                </a:ext>
              </a:extLst>
            </p:cNvPr>
            <p:cNvSpPr/>
            <p:nvPr/>
          </p:nvSpPr>
          <p:spPr>
            <a:xfrm>
              <a:off x="6714699" y="2417371"/>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2E43DBC-7D21-080E-3A3C-584847F28230}"/>
                </a:ext>
              </a:extLst>
            </p:cNvPr>
            <p:cNvSpPr txBox="1"/>
            <p:nvPr/>
          </p:nvSpPr>
          <p:spPr>
            <a:xfrm>
              <a:off x="6974534" y="2490446"/>
              <a:ext cx="3499487" cy="426179"/>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التقييم السنوي</a:t>
              </a:r>
            </a:p>
          </p:txBody>
        </p:sp>
        <p:sp>
          <p:nvSpPr>
            <p:cNvPr id="12" name="TextBox 11">
              <a:extLst>
                <a:ext uri="{FF2B5EF4-FFF2-40B4-BE49-F238E27FC236}">
                  <a16:creationId xmlns:a16="http://schemas.microsoft.com/office/drawing/2014/main" id="{357F3C34-552A-0630-FBBC-3BF5CDEE1AE1}"/>
                </a:ext>
              </a:extLst>
            </p:cNvPr>
            <p:cNvSpPr txBox="1"/>
            <p:nvPr/>
          </p:nvSpPr>
          <p:spPr>
            <a:xfrm>
              <a:off x="6728853" y="1842316"/>
              <a:ext cx="3990849" cy="426179"/>
            </a:xfrm>
            <a:prstGeom prst="rect">
              <a:avLst/>
            </a:prstGeom>
            <a:noFill/>
          </p:spPr>
          <p:txBody>
            <a:bodyPr wrap="square">
              <a:spAutoFit/>
            </a:bodyPr>
            <a:lstStyle/>
            <a:p>
              <a:pPr algn="ctr" rtl="1">
                <a:lnSpc>
                  <a:spcPts val="2600"/>
                </a:lnSpc>
              </a:pPr>
              <a:r>
                <a:rPr lang="ar-EG" dirty="0">
                  <a:solidFill>
                    <a:schemeClr val="bg1"/>
                  </a:solidFill>
                  <a:latin typeface="SST Arabic" panose="020B0504030504020204" pitchFamily="34" charset="-78"/>
                  <a:cs typeface="SST Arabic" panose="020B0504030504020204" pitchFamily="34" charset="-78"/>
                </a:rPr>
                <a:t> إدارة الأداء التقليدية</a:t>
              </a:r>
            </a:p>
          </p:txBody>
        </p:sp>
        <p:sp>
          <p:nvSpPr>
            <p:cNvPr id="13" name="Rectangle: Rounded Corners 12">
              <a:extLst>
                <a:ext uri="{FF2B5EF4-FFF2-40B4-BE49-F238E27FC236}">
                  <a16:creationId xmlns:a16="http://schemas.microsoft.com/office/drawing/2014/main" id="{3A438E7A-35C0-32D9-A133-14BA218182AF}"/>
                </a:ext>
              </a:extLst>
            </p:cNvPr>
            <p:cNvSpPr/>
            <p:nvPr/>
          </p:nvSpPr>
          <p:spPr>
            <a:xfrm>
              <a:off x="6714699" y="3041821"/>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B012781-6278-BE53-7E7E-914625D6CD25}"/>
                </a:ext>
              </a:extLst>
            </p:cNvPr>
            <p:cNvSpPr txBox="1"/>
            <p:nvPr/>
          </p:nvSpPr>
          <p:spPr>
            <a:xfrm>
              <a:off x="6974534" y="3114896"/>
              <a:ext cx="3499487" cy="426179"/>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التركيز على التصنيفات والنماذج</a:t>
              </a:r>
            </a:p>
          </p:txBody>
        </p:sp>
        <p:sp>
          <p:nvSpPr>
            <p:cNvPr id="15" name="Rectangle: Rounded Corners 14">
              <a:extLst>
                <a:ext uri="{FF2B5EF4-FFF2-40B4-BE49-F238E27FC236}">
                  <a16:creationId xmlns:a16="http://schemas.microsoft.com/office/drawing/2014/main" id="{E86DD343-426C-910E-F552-978B9EB2C804}"/>
                </a:ext>
              </a:extLst>
            </p:cNvPr>
            <p:cNvSpPr/>
            <p:nvPr/>
          </p:nvSpPr>
          <p:spPr>
            <a:xfrm>
              <a:off x="6714699" y="3666271"/>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A51F84B0-56DB-2D94-2AD9-25E8E8A7A027}"/>
                </a:ext>
              </a:extLst>
            </p:cNvPr>
            <p:cNvSpPr txBox="1"/>
            <p:nvPr/>
          </p:nvSpPr>
          <p:spPr>
            <a:xfrm>
              <a:off x="6974534" y="3739345"/>
              <a:ext cx="3499487" cy="426179"/>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ردود الفعل أحادية الاتجاه</a:t>
              </a:r>
            </a:p>
          </p:txBody>
        </p:sp>
        <p:sp>
          <p:nvSpPr>
            <p:cNvPr id="17" name="Rectangle: Rounded Corners 16">
              <a:extLst>
                <a:ext uri="{FF2B5EF4-FFF2-40B4-BE49-F238E27FC236}">
                  <a16:creationId xmlns:a16="http://schemas.microsoft.com/office/drawing/2014/main" id="{94220178-98BC-FEF8-8A1E-856DE39DFEF6}"/>
                </a:ext>
              </a:extLst>
            </p:cNvPr>
            <p:cNvSpPr/>
            <p:nvPr/>
          </p:nvSpPr>
          <p:spPr>
            <a:xfrm>
              <a:off x="6714699" y="4290720"/>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1AFA3C72-0E65-E754-822D-34D2FFF729F1}"/>
                </a:ext>
              </a:extLst>
            </p:cNvPr>
            <p:cNvSpPr/>
            <p:nvPr/>
          </p:nvSpPr>
          <p:spPr>
            <a:xfrm>
              <a:off x="6714699" y="4915170"/>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1B185673-3B1C-6A29-F22B-89FD8FC2067C}"/>
                </a:ext>
              </a:extLst>
            </p:cNvPr>
            <p:cNvSpPr/>
            <p:nvPr/>
          </p:nvSpPr>
          <p:spPr>
            <a:xfrm>
              <a:off x="6714699" y="5539620"/>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58DA952-D141-7C5D-BE0A-15859C064045}"/>
                </a:ext>
              </a:extLst>
            </p:cNvPr>
            <p:cNvSpPr txBox="1"/>
            <p:nvPr/>
          </p:nvSpPr>
          <p:spPr>
            <a:xfrm>
              <a:off x="6974534" y="4360024"/>
              <a:ext cx="3499487" cy="426179"/>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عقابي: "ما الخطأ الذي حدث؟"</a:t>
              </a:r>
            </a:p>
          </p:txBody>
        </p:sp>
        <p:sp>
          <p:nvSpPr>
            <p:cNvPr id="21" name="TextBox 20">
              <a:extLst>
                <a:ext uri="{FF2B5EF4-FFF2-40B4-BE49-F238E27FC236}">
                  <a16:creationId xmlns:a16="http://schemas.microsoft.com/office/drawing/2014/main" id="{DFDB4C28-1F06-0099-FA12-5D5C83B86EC8}"/>
                </a:ext>
              </a:extLst>
            </p:cNvPr>
            <p:cNvSpPr txBox="1"/>
            <p:nvPr/>
          </p:nvSpPr>
          <p:spPr>
            <a:xfrm>
              <a:off x="6974534" y="4984474"/>
              <a:ext cx="3499487" cy="426179"/>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المدير هو القاضي</a:t>
              </a:r>
            </a:p>
          </p:txBody>
        </p:sp>
        <p:sp>
          <p:nvSpPr>
            <p:cNvPr id="22" name="TextBox 21">
              <a:extLst>
                <a:ext uri="{FF2B5EF4-FFF2-40B4-BE49-F238E27FC236}">
                  <a16:creationId xmlns:a16="http://schemas.microsoft.com/office/drawing/2014/main" id="{047AD384-0B42-3C12-3F9E-D0675EECD385}"/>
                </a:ext>
              </a:extLst>
            </p:cNvPr>
            <p:cNvSpPr txBox="1"/>
            <p:nvPr/>
          </p:nvSpPr>
          <p:spPr>
            <a:xfrm>
              <a:off x="6974534" y="5608924"/>
              <a:ext cx="3499487" cy="426179"/>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المحادثات مرة واحدة فقط في السنة</a:t>
              </a:r>
            </a:p>
          </p:txBody>
        </p:sp>
        <p:sp>
          <p:nvSpPr>
            <p:cNvPr id="24" name="Rectangle: Rounded Corners 23">
              <a:extLst>
                <a:ext uri="{FF2B5EF4-FFF2-40B4-BE49-F238E27FC236}">
                  <a16:creationId xmlns:a16="http://schemas.microsoft.com/office/drawing/2014/main" id="{1CCB9829-DDB3-1F58-D148-7CC841D0217D}"/>
                </a:ext>
              </a:extLst>
            </p:cNvPr>
            <p:cNvSpPr/>
            <p:nvPr/>
          </p:nvSpPr>
          <p:spPr>
            <a:xfrm>
              <a:off x="2478169" y="1767609"/>
              <a:ext cx="4005003" cy="602839"/>
            </a:xfrm>
            <a:prstGeom prst="roundRect">
              <a:avLst>
                <a:gd name="adj" fmla="val 11029"/>
              </a:avLst>
            </a:prstGeom>
            <a:solidFill>
              <a:srgbClr val="1DA7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584AC4FD-656D-75E1-E07A-9CB0DDF151BB}"/>
                </a:ext>
              </a:extLst>
            </p:cNvPr>
            <p:cNvSpPr/>
            <p:nvPr/>
          </p:nvSpPr>
          <p:spPr>
            <a:xfrm>
              <a:off x="2478169" y="2417371"/>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5B4C115B-611D-BE30-3588-C107D8DAD35B}"/>
                </a:ext>
              </a:extLst>
            </p:cNvPr>
            <p:cNvSpPr txBox="1"/>
            <p:nvPr/>
          </p:nvSpPr>
          <p:spPr>
            <a:xfrm>
              <a:off x="2738004" y="2490446"/>
              <a:ext cx="3499487"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تسجيلات الدخول المستمرة</a:t>
              </a:r>
            </a:p>
          </p:txBody>
        </p:sp>
        <p:sp>
          <p:nvSpPr>
            <p:cNvPr id="29" name="TextBox 28">
              <a:extLst>
                <a:ext uri="{FF2B5EF4-FFF2-40B4-BE49-F238E27FC236}">
                  <a16:creationId xmlns:a16="http://schemas.microsoft.com/office/drawing/2014/main" id="{193F3E3F-3199-AA37-425E-2F9B74526F39}"/>
                </a:ext>
              </a:extLst>
            </p:cNvPr>
            <p:cNvSpPr txBox="1"/>
            <p:nvPr/>
          </p:nvSpPr>
          <p:spPr>
            <a:xfrm>
              <a:off x="2492323" y="1842316"/>
              <a:ext cx="3990849" cy="395493"/>
            </a:xfrm>
            <a:prstGeom prst="rect">
              <a:avLst/>
            </a:prstGeom>
            <a:noFill/>
          </p:spPr>
          <p:txBody>
            <a:bodyPr wrap="square">
              <a:spAutoFit/>
            </a:bodyPr>
            <a:lstStyle/>
            <a:p>
              <a:pPr algn="ctr" rtl="1">
                <a:lnSpc>
                  <a:spcPts val="2600"/>
                </a:lnSpc>
              </a:pPr>
              <a:r>
                <a:rPr lang="ar-EG" dirty="0">
                  <a:solidFill>
                    <a:schemeClr val="bg1"/>
                  </a:solidFill>
                  <a:latin typeface="SST Arabic" panose="020B0504030504020204" pitchFamily="34" charset="-78"/>
                  <a:cs typeface="SST Arabic" panose="020B0504030504020204" pitchFamily="34" charset="-78"/>
                </a:rPr>
                <a:t>إدارة الأداء الحديثة</a:t>
              </a:r>
            </a:p>
          </p:txBody>
        </p:sp>
        <p:sp>
          <p:nvSpPr>
            <p:cNvPr id="30" name="Rectangle: Rounded Corners 29">
              <a:extLst>
                <a:ext uri="{FF2B5EF4-FFF2-40B4-BE49-F238E27FC236}">
                  <a16:creationId xmlns:a16="http://schemas.microsoft.com/office/drawing/2014/main" id="{411B9A07-7D3E-EDC9-1E2E-18A963730CB2}"/>
                </a:ext>
              </a:extLst>
            </p:cNvPr>
            <p:cNvSpPr/>
            <p:nvPr/>
          </p:nvSpPr>
          <p:spPr>
            <a:xfrm>
              <a:off x="2478169" y="3041821"/>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9216F412-742A-FD80-B24C-09A5BD3D59C0}"/>
                </a:ext>
              </a:extLst>
            </p:cNvPr>
            <p:cNvSpPr txBox="1"/>
            <p:nvPr/>
          </p:nvSpPr>
          <p:spPr>
            <a:xfrm>
              <a:off x="2738004" y="3114896"/>
              <a:ext cx="3499487"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التركيز على التدريب والتطوير</a:t>
              </a:r>
            </a:p>
          </p:txBody>
        </p:sp>
        <p:sp>
          <p:nvSpPr>
            <p:cNvPr id="32" name="Rectangle: Rounded Corners 31">
              <a:extLst>
                <a:ext uri="{FF2B5EF4-FFF2-40B4-BE49-F238E27FC236}">
                  <a16:creationId xmlns:a16="http://schemas.microsoft.com/office/drawing/2014/main" id="{8677F73C-CF68-7231-9ECE-CD12253616FD}"/>
                </a:ext>
              </a:extLst>
            </p:cNvPr>
            <p:cNvSpPr/>
            <p:nvPr/>
          </p:nvSpPr>
          <p:spPr>
            <a:xfrm>
              <a:off x="2478169" y="3666271"/>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61B5D6AF-1E88-E99E-8DAD-C4C733D147A6}"/>
                </a:ext>
              </a:extLst>
            </p:cNvPr>
            <p:cNvSpPr txBox="1"/>
            <p:nvPr/>
          </p:nvSpPr>
          <p:spPr>
            <a:xfrm>
              <a:off x="2738004" y="3739345"/>
              <a:ext cx="3499487"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حوار ثنائي الاتجاه</a:t>
              </a:r>
            </a:p>
          </p:txBody>
        </p:sp>
        <p:sp>
          <p:nvSpPr>
            <p:cNvPr id="34" name="Rectangle: Rounded Corners 33">
              <a:extLst>
                <a:ext uri="{FF2B5EF4-FFF2-40B4-BE49-F238E27FC236}">
                  <a16:creationId xmlns:a16="http://schemas.microsoft.com/office/drawing/2014/main" id="{8EA489C4-AA14-721D-5C6D-76EBD3CB413D}"/>
                </a:ext>
              </a:extLst>
            </p:cNvPr>
            <p:cNvSpPr/>
            <p:nvPr/>
          </p:nvSpPr>
          <p:spPr>
            <a:xfrm>
              <a:off x="2478169" y="4290720"/>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Rounded Corners 34">
              <a:extLst>
                <a:ext uri="{FF2B5EF4-FFF2-40B4-BE49-F238E27FC236}">
                  <a16:creationId xmlns:a16="http://schemas.microsoft.com/office/drawing/2014/main" id="{2984AD15-F9D5-7249-0EE8-595ADA5CC992}"/>
                </a:ext>
              </a:extLst>
            </p:cNvPr>
            <p:cNvSpPr/>
            <p:nvPr/>
          </p:nvSpPr>
          <p:spPr>
            <a:xfrm>
              <a:off x="2478169" y="4915170"/>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Rounded Corners 35">
              <a:extLst>
                <a:ext uri="{FF2B5EF4-FFF2-40B4-BE49-F238E27FC236}">
                  <a16:creationId xmlns:a16="http://schemas.microsoft.com/office/drawing/2014/main" id="{5253606A-9372-7BD3-6D6E-7BFA814CD981}"/>
                </a:ext>
              </a:extLst>
            </p:cNvPr>
            <p:cNvSpPr/>
            <p:nvPr/>
          </p:nvSpPr>
          <p:spPr>
            <a:xfrm>
              <a:off x="2478169" y="5539620"/>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DC8A2F61-9AE8-F01B-D420-DEB29FA6A42C}"/>
                </a:ext>
              </a:extLst>
            </p:cNvPr>
            <p:cNvSpPr txBox="1"/>
            <p:nvPr/>
          </p:nvSpPr>
          <p:spPr>
            <a:xfrm>
              <a:off x="2492323" y="4360024"/>
              <a:ext cx="3976695"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موجه نحو النمو: "كيف يمكننا التحسين؟"</a:t>
              </a:r>
            </a:p>
          </p:txBody>
        </p:sp>
        <p:sp>
          <p:nvSpPr>
            <p:cNvPr id="40" name="TextBox 39">
              <a:extLst>
                <a:ext uri="{FF2B5EF4-FFF2-40B4-BE49-F238E27FC236}">
                  <a16:creationId xmlns:a16="http://schemas.microsoft.com/office/drawing/2014/main" id="{933E3495-8603-0F19-8ED4-8C43318AA135}"/>
                </a:ext>
              </a:extLst>
            </p:cNvPr>
            <p:cNvSpPr txBox="1"/>
            <p:nvPr/>
          </p:nvSpPr>
          <p:spPr>
            <a:xfrm>
              <a:off x="2738004" y="4984474"/>
              <a:ext cx="3499487"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المدير هو المدرب</a:t>
              </a:r>
            </a:p>
          </p:txBody>
        </p:sp>
        <p:sp>
          <p:nvSpPr>
            <p:cNvPr id="41" name="TextBox 40">
              <a:extLst>
                <a:ext uri="{FF2B5EF4-FFF2-40B4-BE49-F238E27FC236}">
                  <a16:creationId xmlns:a16="http://schemas.microsoft.com/office/drawing/2014/main" id="{6D61D2E8-F774-4A3E-34E7-62D40A2AC4EC}"/>
                </a:ext>
              </a:extLst>
            </p:cNvPr>
            <p:cNvSpPr txBox="1"/>
            <p:nvPr/>
          </p:nvSpPr>
          <p:spPr>
            <a:xfrm>
              <a:off x="2738004" y="5608924"/>
              <a:ext cx="3499487"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محادثات شهرية أو ربع سنوية</a:t>
              </a:r>
            </a:p>
          </p:txBody>
        </p:sp>
      </p:grpSp>
    </p:spTree>
    <p:custDataLst>
      <p:tags r:id="rId1"/>
    </p:custDataLst>
    <p:extLst>
      <p:ext uri="{BB962C8B-B14F-4D97-AF65-F5344CB8AC3E}">
        <p14:creationId xmlns:p14="http://schemas.microsoft.com/office/powerpoint/2010/main" val="373373709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241CD-954B-5721-B6C4-F5AE6DDFF8F8}"/>
            </a:ext>
          </a:extLst>
        </p:cNvPr>
        <p:cNvGrpSpPr/>
        <p:nvPr/>
      </p:nvGrpSpPr>
      <p:grpSpPr>
        <a:xfrm>
          <a:off x="0" y="0"/>
          <a:ext cx="0" cy="0"/>
          <a:chOff x="0" y="0"/>
          <a:chExt cx="0" cy="0"/>
        </a:xfrm>
      </p:grpSpPr>
      <p:grpSp>
        <p:nvGrpSpPr>
          <p:cNvPr id="42" name="Group 41">
            <a:extLst>
              <a:ext uri="{FF2B5EF4-FFF2-40B4-BE49-F238E27FC236}">
                <a16:creationId xmlns:a16="http://schemas.microsoft.com/office/drawing/2014/main" id="{1B135162-667C-CACB-8A44-460561DE6616}"/>
              </a:ext>
            </a:extLst>
          </p:cNvPr>
          <p:cNvGrpSpPr/>
          <p:nvPr/>
        </p:nvGrpSpPr>
        <p:grpSpPr>
          <a:xfrm>
            <a:off x="1975234" y="1767609"/>
            <a:ext cx="8241533" cy="3709412"/>
            <a:chOff x="2478169" y="1767609"/>
            <a:chExt cx="8241533" cy="3709412"/>
          </a:xfrm>
        </p:grpSpPr>
        <p:sp>
          <p:nvSpPr>
            <p:cNvPr id="5" name="Rectangle: Rounded Corners 4">
              <a:extLst>
                <a:ext uri="{FF2B5EF4-FFF2-40B4-BE49-F238E27FC236}">
                  <a16:creationId xmlns:a16="http://schemas.microsoft.com/office/drawing/2014/main" id="{9043A300-D52F-1CD8-F98E-703A53358E6F}"/>
                </a:ext>
              </a:extLst>
            </p:cNvPr>
            <p:cNvSpPr/>
            <p:nvPr/>
          </p:nvSpPr>
          <p:spPr>
            <a:xfrm>
              <a:off x="6714699" y="1767609"/>
              <a:ext cx="4005003" cy="602839"/>
            </a:xfrm>
            <a:prstGeom prst="roundRect">
              <a:avLst>
                <a:gd name="adj" fmla="val 11029"/>
              </a:avLst>
            </a:prstGeom>
            <a:solidFill>
              <a:srgbClr val="1DA7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0C27018-9F5D-FD34-8E97-98878ABE58EB}"/>
                </a:ext>
              </a:extLst>
            </p:cNvPr>
            <p:cNvSpPr/>
            <p:nvPr/>
          </p:nvSpPr>
          <p:spPr>
            <a:xfrm>
              <a:off x="6714699" y="2417371"/>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76B5CF9-45B4-96F0-7022-CDFC0F59C42B}"/>
                </a:ext>
              </a:extLst>
            </p:cNvPr>
            <p:cNvSpPr txBox="1"/>
            <p:nvPr/>
          </p:nvSpPr>
          <p:spPr>
            <a:xfrm>
              <a:off x="6974534" y="2490446"/>
              <a:ext cx="3499487"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حدث لمرة واحدة</a:t>
              </a:r>
            </a:p>
          </p:txBody>
        </p:sp>
        <p:sp>
          <p:nvSpPr>
            <p:cNvPr id="12" name="TextBox 11">
              <a:extLst>
                <a:ext uri="{FF2B5EF4-FFF2-40B4-BE49-F238E27FC236}">
                  <a16:creationId xmlns:a16="http://schemas.microsoft.com/office/drawing/2014/main" id="{DCC1C20F-25B9-BE21-A9DE-147F354BFEC4}"/>
                </a:ext>
              </a:extLst>
            </p:cNvPr>
            <p:cNvSpPr txBox="1"/>
            <p:nvPr/>
          </p:nvSpPr>
          <p:spPr>
            <a:xfrm>
              <a:off x="6728853" y="1842316"/>
              <a:ext cx="3990849" cy="395493"/>
            </a:xfrm>
            <a:prstGeom prst="rect">
              <a:avLst/>
            </a:prstGeom>
            <a:noFill/>
          </p:spPr>
          <p:txBody>
            <a:bodyPr wrap="square">
              <a:spAutoFit/>
            </a:bodyPr>
            <a:lstStyle/>
            <a:p>
              <a:pPr algn="ctr" rtl="1">
                <a:lnSpc>
                  <a:spcPts val="2600"/>
                </a:lnSpc>
              </a:pPr>
              <a:r>
                <a:rPr lang="ar-EG" dirty="0">
                  <a:solidFill>
                    <a:schemeClr val="bg1"/>
                  </a:solidFill>
                  <a:latin typeface="SST Arabic" panose="020B0504030504020204" pitchFamily="34" charset="-78"/>
                  <a:cs typeface="SST Arabic" panose="020B0504030504020204" pitchFamily="34" charset="-78"/>
                </a:rPr>
                <a:t>إدارة الأداء مرة في السنة</a:t>
              </a:r>
            </a:p>
          </p:txBody>
        </p:sp>
        <p:sp>
          <p:nvSpPr>
            <p:cNvPr id="13" name="Rectangle: Rounded Corners 12">
              <a:extLst>
                <a:ext uri="{FF2B5EF4-FFF2-40B4-BE49-F238E27FC236}">
                  <a16:creationId xmlns:a16="http://schemas.microsoft.com/office/drawing/2014/main" id="{55EED98E-DB4C-BFA1-71A0-70222874D77C}"/>
                </a:ext>
              </a:extLst>
            </p:cNvPr>
            <p:cNvSpPr/>
            <p:nvPr/>
          </p:nvSpPr>
          <p:spPr>
            <a:xfrm>
              <a:off x="6714699" y="3041821"/>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5B6377F7-A86E-BDEA-4198-26A075027BB1}"/>
                </a:ext>
              </a:extLst>
            </p:cNvPr>
            <p:cNvSpPr txBox="1"/>
            <p:nvPr/>
          </p:nvSpPr>
          <p:spPr>
            <a:xfrm>
              <a:off x="6974534" y="3114896"/>
              <a:ext cx="3499487"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تفاعلي</a:t>
              </a:r>
            </a:p>
          </p:txBody>
        </p:sp>
        <p:sp>
          <p:nvSpPr>
            <p:cNvPr id="15" name="Rectangle: Rounded Corners 14">
              <a:extLst>
                <a:ext uri="{FF2B5EF4-FFF2-40B4-BE49-F238E27FC236}">
                  <a16:creationId xmlns:a16="http://schemas.microsoft.com/office/drawing/2014/main" id="{067E61E0-C6E2-6644-F711-6C0EB32BD8AB}"/>
                </a:ext>
              </a:extLst>
            </p:cNvPr>
            <p:cNvSpPr/>
            <p:nvPr/>
          </p:nvSpPr>
          <p:spPr>
            <a:xfrm>
              <a:off x="6714699" y="3666271"/>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EC5C69D-D34A-D69C-5250-FFA77E1331B3}"/>
                </a:ext>
              </a:extLst>
            </p:cNvPr>
            <p:cNvSpPr txBox="1"/>
            <p:nvPr/>
          </p:nvSpPr>
          <p:spPr>
            <a:xfrm>
              <a:off x="6974534" y="3739345"/>
              <a:ext cx="3499487"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قصيرة المدى</a:t>
              </a:r>
            </a:p>
          </p:txBody>
        </p:sp>
        <p:sp>
          <p:nvSpPr>
            <p:cNvPr id="17" name="Rectangle: Rounded Corners 16">
              <a:extLst>
                <a:ext uri="{FF2B5EF4-FFF2-40B4-BE49-F238E27FC236}">
                  <a16:creationId xmlns:a16="http://schemas.microsoft.com/office/drawing/2014/main" id="{7F786413-5DAB-16FF-1273-C4E58D71B5E8}"/>
                </a:ext>
              </a:extLst>
            </p:cNvPr>
            <p:cNvSpPr/>
            <p:nvPr/>
          </p:nvSpPr>
          <p:spPr>
            <a:xfrm>
              <a:off x="6714699" y="4290720"/>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B82030B1-0249-1371-1B0F-7999CA27DB23}"/>
                </a:ext>
              </a:extLst>
            </p:cNvPr>
            <p:cNvSpPr/>
            <p:nvPr/>
          </p:nvSpPr>
          <p:spPr>
            <a:xfrm>
              <a:off x="6714699" y="4915170"/>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59D68AB6-4686-D262-5A68-48879105EAF4}"/>
                </a:ext>
              </a:extLst>
            </p:cNvPr>
            <p:cNvSpPr txBox="1"/>
            <p:nvPr/>
          </p:nvSpPr>
          <p:spPr>
            <a:xfrm>
              <a:off x="6974534" y="4360024"/>
              <a:ext cx="3499487"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موجه نحو التصحيح</a:t>
              </a:r>
            </a:p>
          </p:txBody>
        </p:sp>
        <p:sp>
          <p:nvSpPr>
            <p:cNvPr id="21" name="TextBox 20">
              <a:extLst>
                <a:ext uri="{FF2B5EF4-FFF2-40B4-BE49-F238E27FC236}">
                  <a16:creationId xmlns:a16="http://schemas.microsoft.com/office/drawing/2014/main" id="{696650D2-A70E-EA4D-94EA-CA969780FD3F}"/>
                </a:ext>
              </a:extLst>
            </p:cNvPr>
            <p:cNvSpPr txBox="1"/>
            <p:nvPr/>
          </p:nvSpPr>
          <p:spPr>
            <a:xfrm>
              <a:off x="6974534" y="4984474"/>
              <a:ext cx="3499487"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تعيين التقييمات</a:t>
              </a:r>
            </a:p>
          </p:txBody>
        </p:sp>
        <p:sp>
          <p:nvSpPr>
            <p:cNvPr id="24" name="Rectangle: Rounded Corners 23">
              <a:extLst>
                <a:ext uri="{FF2B5EF4-FFF2-40B4-BE49-F238E27FC236}">
                  <a16:creationId xmlns:a16="http://schemas.microsoft.com/office/drawing/2014/main" id="{69DE1127-A775-BBFC-E3F6-F58D5741523D}"/>
                </a:ext>
              </a:extLst>
            </p:cNvPr>
            <p:cNvSpPr/>
            <p:nvPr/>
          </p:nvSpPr>
          <p:spPr>
            <a:xfrm>
              <a:off x="2478169" y="1767609"/>
              <a:ext cx="4005003" cy="602839"/>
            </a:xfrm>
            <a:prstGeom prst="roundRect">
              <a:avLst>
                <a:gd name="adj" fmla="val 11029"/>
              </a:avLst>
            </a:prstGeom>
            <a:solidFill>
              <a:srgbClr val="1DA7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F25C17CC-EA1B-8564-DA17-10BDF1F24118}"/>
                </a:ext>
              </a:extLst>
            </p:cNvPr>
            <p:cNvSpPr/>
            <p:nvPr/>
          </p:nvSpPr>
          <p:spPr>
            <a:xfrm>
              <a:off x="2478169" y="2417371"/>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F1E81F6B-D1B9-2268-0723-13EE5609B88D}"/>
                </a:ext>
              </a:extLst>
            </p:cNvPr>
            <p:cNvSpPr txBox="1"/>
            <p:nvPr/>
          </p:nvSpPr>
          <p:spPr>
            <a:xfrm>
              <a:off x="2738004" y="2490446"/>
              <a:ext cx="3499487"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جاري</a:t>
              </a:r>
            </a:p>
          </p:txBody>
        </p:sp>
        <p:sp>
          <p:nvSpPr>
            <p:cNvPr id="29" name="TextBox 28">
              <a:extLst>
                <a:ext uri="{FF2B5EF4-FFF2-40B4-BE49-F238E27FC236}">
                  <a16:creationId xmlns:a16="http://schemas.microsoft.com/office/drawing/2014/main" id="{60C4945A-F1E0-5804-C330-5B11F77D36F8}"/>
                </a:ext>
              </a:extLst>
            </p:cNvPr>
            <p:cNvSpPr txBox="1"/>
            <p:nvPr/>
          </p:nvSpPr>
          <p:spPr>
            <a:xfrm>
              <a:off x="2492323" y="1842316"/>
              <a:ext cx="3990849" cy="395493"/>
            </a:xfrm>
            <a:prstGeom prst="rect">
              <a:avLst/>
            </a:prstGeom>
            <a:noFill/>
          </p:spPr>
          <p:txBody>
            <a:bodyPr wrap="square">
              <a:spAutoFit/>
            </a:bodyPr>
            <a:lstStyle/>
            <a:p>
              <a:pPr algn="ctr" rtl="1">
                <a:lnSpc>
                  <a:spcPts val="2600"/>
                </a:lnSpc>
              </a:pPr>
              <a:r>
                <a:rPr lang="ar-EG" dirty="0">
                  <a:solidFill>
                    <a:schemeClr val="bg1"/>
                  </a:solidFill>
                  <a:latin typeface="SST Arabic" panose="020B0504030504020204" pitchFamily="34" charset="-78"/>
                  <a:cs typeface="SST Arabic" panose="020B0504030504020204" pitchFamily="34" charset="-78"/>
                </a:rPr>
                <a:t>إدارة الأداء الدوري</a:t>
              </a:r>
            </a:p>
          </p:txBody>
        </p:sp>
        <p:sp>
          <p:nvSpPr>
            <p:cNvPr id="30" name="Rectangle: Rounded Corners 29">
              <a:extLst>
                <a:ext uri="{FF2B5EF4-FFF2-40B4-BE49-F238E27FC236}">
                  <a16:creationId xmlns:a16="http://schemas.microsoft.com/office/drawing/2014/main" id="{796F24F4-7B02-2E96-FBFB-952808153BFB}"/>
                </a:ext>
              </a:extLst>
            </p:cNvPr>
            <p:cNvSpPr/>
            <p:nvPr/>
          </p:nvSpPr>
          <p:spPr>
            <a:xfrm>
              <a:off x="2478169" y="3041821"/>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BABA903A-5FCB-26B3-6FF1-D0FAC5AE541A}"/>
                </a:ext>
              </a:extLst>
            </p:cNvPr>
            <p:cNvSpPr txBox="1"/>
            <p:nvPr/>
          </p:nvSpPr>
          <p:spPr>
            <a:xfrm>
              <a:off x="2738004" y="3114896"/>
              <a:ext cx="3499487"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استباقي</a:t>
              </a:r>
            </a:p>
          </p:txBody>
        </p:sp>
        <p:sp>
          <p:nvSpPr>
            <p:cNvPr id="32" name="Rectangle: Rounded Corners 31">
              <a:extLst>
                <a:ext uri="{FF2B5EF4-FFF2-40B4-BE49-F238E27FC236}">
                  <a16:creationId xmlns:a16="http://schemas.microsoft.com/office/drawing/2014/main" id="{E70350A2-7A2B-3D42-C283-5E79FD68998D}"/>
                </a:ext>
              </a:extLst>
            </p:cNvPr>
            <p:cNvSpPr/>
            <p:nvPr/>
          </p:nvSpPr>
          <p:spPr>
            <a:xfrm>
              <a:off x="2478169" y="3666271"/>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A280CADD-3399-4F78-91AA-3374EDCBA9A8}"/>
                </a:ext>
              </a:extLst>
            </p:cNvPr>
            <p:cNvSpPr txBox="1"/>
            <p:nvPr/>
          </p:nvSpPr>
          <p:spPr>
            <a:xfrm>
              <a:off x="2738004" y="3739345"/>
              <a:ext cx="3499487"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طويلة الأمد</a:t>
              </a:r>
            </a:p>
          </p:txBody>
        </p:sp>
        <p:sp>
          <p:nvSpPr>
            <p:cNvPr id="34" name="Rectangle: Rounded Corners 33">
              <a:extLst>
                <a:ext uri="{FF2B5EF4-FFF2-40B4-BE49-F238E27FC236}">
                  <a16:creationId xmlns:a16="http://schemas.microsoft.com/office/drawing/2014/main" id="{A4812E08-5087-BF97-7393-2F13958BF310}"/>
                </a:ext>
              </a:extLst>
            </p:cNvPr>
            <p:cNvSpPr/>
            <p:nvPr/>
          </p:nvSpPr>
          <p:spPr>
            <a:xfrm>
              <a:off x="2478169" y="4290720"/>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Rounded Corners 34">
              <a:extLst>
                <a:ext uri="{FF2B5EF4-FFF2-40B4-BE49-F238E27FC236}">
                  <a16:creationId xmlns:a16="http://schemas.microsoft.com/office/drawing/2014/main" id="{61B26B16-BEAC-3FF5-5569-F236E2610FFA}"/>
                </a:ext>
              </a:extLst>
            </p:cNvPr>
            <p:cNvSpPr/>
            <p:nvPr/>
          </p:nvSpPr>
          <p:spPr>
            <a:xfrm>
              <a:off x="2478169" y="4915170"/>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70B883F1-3FAE-AEF3-2E27-2CC9CEE402F9}"/>
                </a:ext>
              </a:extLst>
            </p:cNvPr>
            <p:cNvSpPr txBox="1"/>
            <p:nvPr/>
          </p:nvSpPr>
          <p:spPr>
            <a:xfrm>
              <a:off x="2492323" y="4360024"/>
              <a:ext cx="3976695"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خطوات التقدم</a:t>
              </a:r>
            </a:p>
          </p:txBody>
        </p:sp>
        <p:sp>
          <p:nvSpPr>
            <p:cNvPr id="40" name="TextBox 39">
              <a:extLst>
                <a:ext uri="{FF2B5EF4-FFF2-40B4-BE49-F238E27FC236}">
                  <a16:creationId xmlns:a16="http://schemas.microsoft.com/office/drawing/2014/main" id="{620E28EC-E8B6-3BF7-1FCB-14BB13904FED}"/>
                </a:ext>
              </a:extLst>
            </p:cNvPr>
            <p:cNvSpPr txBox="1"/>
            <p:nvPr/>
          </p:nvSpPr>
          <p:spPr>
            <a:xfrm>
              <a:off x="2738004" y="4984474"/>
              <a:ext cx="3499487"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التخطيط/تحديد الأهداف</a:t>
              </a:r>
            </a:p>
          </p:txBody>
        </p:sp>
      </p:grpSp>
    </p:spTree>
    <p:custDataLst>
      <p:tags r:id="rId1"/>
    </p:custDataLst>
    <p:extLst>
      <p:ext uri="{BB962C8B-B14F-4D97-AF65-F5344CB8AC3E}">
        <p14:creationId xmlns:p14="http://schemas.microsoft.com/office/powerpoint/2010/main" val="419201086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E9B44-6FD3-DEE7-7B72-25A4B0D93702}"/>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1760CFCA-226B-9857-787E-5859FC34F48A}"/>
              </a:ext>
            </a:extLst>
          </p:cNvPr>
          <p:cNvGrpSpPr/>
          <p:nvPr/>
        </p:nvGrpSpPr>
        <p:grpSpPr>
          <a:xfrm>
            <a:off x="6211763" y="1767609"/>
            <a:ext cx="4005003" cy="3709412"/>
            <a:chOff x="1975234" y="1767609"/>
            <a:chExt cx="4005003" cy="3709412"/>
          </a:xfrm>
        </p:grpSpPr>
        <p:sp>
          <p:nvSpPr>
            <p:cNvPr id="24" name="Rectangle: Rounded Corners 23">
              <a:extLst>
                <a:ext uri="{FF2B5EF4-FFF2-40B4-BE49-F238E27FC236}">
                  <a16:creationId xmlns:a16="http://schemas.microsoft.com/office/drawing/2014/main" id="{417E4B8B-17D9-81E9-D5E8-590C076F7C4C}"/>
                </a:ext>
              </a:extLst>
            </p:cNvPr>
            <p:cNvSpPr/>
            <p:nvPr/>
          </p:nvSpPr>
          <p:spPr>
            <a:xfrm>
              <a:off x="1975234" y="1767609"/>
              <a:ext cx="4005003" cy="602839"/>
            </a:xfrm>
            <a:prstGeom prst="roundRect">
              <a:avLst>
                <a:gd name="adj" fmla="val 11029"/>
              </a:avLst>
            </a:prstGeom>
            <a:solidFill>
              <a:srgbClr val="1DA7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D0695E34-F78C-0C98-920C-0891EA7571DB}"/>
                </a:ext>
              </a:extLst>
            </p:cNvPr>
            <p:cNvSpPr/>
            <p:nvPr/>
          </p:nvSpPr>
          <p:spPr>
            <a:xfrm>
              <a:off x="1975234" y="2417371"/>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6833ECA7-FD4A-3349-04E9-F510D011B90A}"/>
                </a:ext>
              </a:extLst>
            </p:cNvPr>
            <p:cNvSpPr txBox="1"/>
            <p:nvPr/>
          </p:nvSpPr>
          <p:spPr>
            <a:xfrm>
              <a:off x="2235069" y="2490446"/>
              <a:ext cx="3499487" cy="395493"/>
            </a:xfrm>
            <a:prstGeom prst="rect">
              <a:avLst/>
            </a:prstGeom>
            <a:noFill/>
          </p:spPr>
          <p:txBody>
            <a:bodyPr wrap="square">
              <a:spAutoFit/>
            </a:bodyPr>
            <a:lstStyle/>
            <a:p>
              <a:pPr algn="ctr" rtl="1">
                <a:lnSpc>
                  <a:spcPts val="2600"/>
                </a:lnSpc>
              </a:pPr>
              <a:r>
                <a:rPr lang="ar-SA" dirty="0">
                  <a:solidFill>
                    <a:srgbClr val="DD7C2F"/>
                  </a:solidFill>
                  <a:latin typeface="SST Arabic" panose="020B0504030504020204" pitchFamily="34" charset="-78"/>
                  <a:cs typeface="SST Arabic" panose="020B0504030504020204" pitchFamily="34" charset="-78"/>
                </a:rPr>
                <a:t>جاري</a:t>
              </a:r>
            </a:p>
          </p:txBody>
        </p:sp>
        <p:sp>
          <p:nvSpPr>
            <p:cNvPr id="29" name="TextBox 28">
              <a:extLst>
                <a:ext uri="{FF2B5EF4-FFF2-40B4-BE49-F238E27FC236}">
                  <a16:creationId xmlns:a16="http://schemas.microsoft.com/office/drawing/2014/main" id="{DF2A8B86-D6AC-8B99-B8B2-A5E377FBB314}"/>
                </a:ext>
              </a:extLst>
            </p:cNvPr>
            <p:cNvSpPr txBox="1"/>
            <p:nvPr/>
          </p:nvSpPr>
          <p:spPr>
            <a:xfrm>
              <a:off x="1989388" y="1842316"/>
              <a:ext cx="3990849" cy="395493"/>
            </a:xfrm>
            <a:prstGeom prst="rect">
              <a:avLst/>
            </a:prstGeom>
            <a:noFill/>
          </p:spPr>
          <p:txBody>
            <a:bodyPr wrap="square">
              <a:spAutoFit/>
            </a:bodyPr>
            <a:lstStyle/>
            <a:p>
              <a:pPr algn="ctr" rtl="1">
                <a:lnSpc>
                  <a:spcPts val="2600"/>
                </a:lnSpc>
              </a:pPr>
              <a:r>
                <a:rPr lang="ar-EG" dirty="0">
                  <a:solidFill>
                    <a:schemeClr val="bg1"/>
                  </a:solidFill>
                  <a:latin typeface="SST Arabic" panose="020B0504030504020204" pitchFamily="34" charset="-78"/>
                  <a:cs typeface="SST Arabic" panose="020B0504030504020204" pitchFamily="34" charset="-78"/>
                </a:rPr>
                <a:t>إدارة الأداء الدوري</a:t>
              </a:r>
            </a:p>
          </p:txBody>
        </p:sp>
        <p:sp>
          <p:nvSpPr>
            <p:cNvPr id="30" name="Rectangle: Rounded Corners 29">
              <a:extLst>
                <a:ext uri="{FF2B5EF4-FFF2-40B4-BE49-F238E27FC236}">
                  <a16:creationId xmlns:a16="http://schemas.microsoft.com/office/drawing/2014/main" id="{58FCB3DE-3364-F8D9-8B1F-E5DB1E5B0BF5}"/>
                </a:ext>
              </a:extLst>
            </p:cNvPr>
            <p:cNvSpPr/>
            <p:nvPr/>
          </p:nvSpPr>
          <p:spPr>
            <a:xfrm>
              <a:off x="1975234" y="3041821"/>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7B51AC28-D8F3-DDC8-F8B9-2CBDC37B9809}"/>
                </a:ext>
              </a:extLst>
            </p:cNvPr>
            <p:cNvSpPr txBox="1"/>
            <p:nvPr/>
          </p:nvSpPr>
          <p:spPr>
            <a:xfrm>
              <a:off x="2235069" y="3114896"/>
              <a:ext cx="3499487"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استباقي</a:t>
              </a:r>
            </a:p>
          </p:txBody>
        </p:sp>
        <p:sp>
          <p:nvSpPr>
            <p:cNvPr id="32" name="Rectangle: Rounded Corners 31">
              <a:extLst>
                <a:ext uri="{FF2B5EF4-FFF2-40B4-BE49-F238E27FC236}">
                  <a16:creationId xmlns:a16="http://schemas.microsoft.com/office/drawing/2014/main" id="{CDB1630D-E89A-2391-FCC6-C4DDBC85BF6B}"/>
                </a:ext>
              </a:extLst>
            </p:cNvPr>
            <p:cNvSpPr/>
            <p:nvPr/>
          </p:nvSpPr>
          <p:spPr>
            <a:xfrm>
              <a:off x="1975234" y="3666271"/>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634095F9-D34A-97E4-E7F0-836BF5799A74}"/>
                </a:ext>
              </a:extLst>
            </p:cNvPr>
            <p:cNvSpPr txBox="1"/>
            <p:nvPr/>
          </p:nvSpPr>
          <p:spPr>
            <a:xfrm>
              <a:off x="2235069" y="3739345"/>
              <a:ext cx="3499487"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طويلة الأمد</a:t>
              </a:r>
            </a:p>
          </p:txBody>
        </p:sp>
        <p:sp>
          <p:nvSpPr>
            <p:cNvPr id="34" name="Rectangle: Rounded Corners 33">
              <a:extLst>
                <a:ext uri="{FF2B5EF4-FFF2-40B4-BE49-F238E27FC236}">
                  <a16:creationId xmlns:a16="http://schemas.microsoft.com/office/drawing/2014/main" id="{C31FBB13-B16F-70FE-D09B-CC6A89F31E8F}"/>
                </a:ext>
              </a:extLst>
            </p:cNvPr>
            <p:cNvSpPr/>
            <p:nvPr/>
          </p:nvSpPr>
          <p:spPr>
            <a:xfrm>
              <a:off x="1975234" y="4290720"/>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Rounded Corners 34">
              <a:extLst>
                <a:ext uri="{FF2B5EF4-FFF2-40B4-BE49-F238E27FC236}">
                  <a16:creationId xmlns:a16="http://schemas.microsoft.com/office/drawing/2014/main" id="{F228D71D-78D8-55E0-2E74-68CDCEDEA3C1}"/>
                </a:ext>
              </a:extLst>
            </p:cNvPr>
            <p:cNvSpPr/>
            <p:nvPr/>
          </p:nvSpPr>
          <p:spPr>
            <a:xfrm>
              <a:off x="1975234" y="4915170"/>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5E8E0813-8FFC-3D26-8CFE-206CAD4F922D}"/>
                </a:ext>
              </a:extLst>
            </p:cNvPr>
            <p:cNvSpPr txBox="1"/>
            <p:nvPr/>
          </p:nvSpPr>
          <p:spPr>
            <a:xfrm>
              <a:off x="1989388" y="4360024"/>
              <a:ext cx="3976695"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خطوات التقدم</a:t>
              </a:r>
            </a:p>
          </p:txBody>
        </p:sp>
        <p:sp>
          <p:nvSpPr>
            <p:cNvPr id="40" name="TextBox 39">
              <a:extLst>
                <a:ext uri="{FF2B5EF4-FFF2-40B4-BE49-F238E27FC236}">
                  <a16:creationId xmlns:a16="http://schemas.microsoft.com/office/drawing/2014/main" id="{4AC7FE65-16AE-AED5-A447-5C85785E6D3A}"/>
                </a:ext>
              </a:extLst>
            </p:cNvPr>
            <p:cNvSpPr txBox="1"/>
            <p:nvPr/>
          </p:nvSpPr>
          <p:spPr>
            <a:xfrm>
              <a:off x="2235069" y="4984474"/>
              <a:ext cx="3499487"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التخطيط/تحديد الأهداف</a:t>
              </a:r>
            </a:p>
          </p:txBody>
        </p:sp>
      </p:grpSp>
      <p:grpSp>
        <p:nvGrpSpPr>
          <p:cNvPr id="6" name="Group 5">
            <a:extLst>
              <a:ext uri="{FF2B5EF4-FFF2-40B4-BE49-F238E27FC236}">
                <a16:creationId xmlns:a16="http://schemas.microsoft.com/office/drawing/2014/main" id="{923E0E81-1E44-D359-F918-4B788F428493}"/>
              </a:ext>
            </a:extLst>
          </p:cNvPr>
          <p:cNvGrpSpPr/>
          <p:nvPr/>
        </p:nvGrpSpPr>
        <p:grpSpPr>
          <a:xfrm>
            <a:off x="1989388" y="1767609"/>
            <a:ext cx="4005003" cy="3709412"/>
            <a:chOff x="6211764" y="1767609"/>
            <a:chExt cx="4005003" cy="3709412"/>
          </a:xfrm>
        </p:grpSpPr>
        <p:sp>
          <p:nvSpPr>
            <p:cNvPr id="8" name="Rectangle: Rounded Corners 7">
              <a:extLst>
                <a:ext uri="{FF2B5EF4-FFF2-40B4-BE49-F238E27FC236}">
                  <a16:creationId xmlns:a16="http://schemas.microsoft.com/office/drawing/2014/main" id="{DE6AE331-4301-40B5-6049-AB9003073231}"/>
                </a:ext>
              </a:extLst>
            </p:cNvPr>
            <p:cNvSpPr/>
            <p:nvPr/>
          </p:nvSpPr>
          <p:spPr>
            <a:xfrm>
              <a:off x="6211764" y="1767609"/>
              <a:ext cx="4005003" cy="602839"/>
            </a:xfrm>
            <a:prstGeom prst="roundRect">
              <a:avLst>
                <a:gd name="adj" fmla="val 11029"/>
              </a:avLst>
            </a:prstGeom>
            <a:solidFill>
              <a:srgbClr val="1DA7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9BE705ED-C08E-2F23-BA21-F124ADC24DD9}"/>
                </a:ext>
              </a:extLst>
            </p:cNvPr>
            <p:cNvSpPr/>
            <p:nvPr/>
          </p:nvSpPr>
          <p:spPr>
            <a:xfrm>
              <a:off x="6211764" y="2417371"/>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91A5A7F7-833D-A88B-9EB6-7E6E8C59A420}"/>
                </a:ext>
              </a:extLst>
            </p:cNvPr>
            <p:cNvSpPr txBox="1"/>
            <p:nvPr/>
          </p:nvSpPr>
          <p:spPr>
            <a:xfrm>
              <a:off x="6471599" y="2490446"/>
              <a:ext cx="3499487"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حدث لمرة واحدة</a:t>
              </a:r>
            </a:p>
          </p:txBody>
        </p:sp>
        <p:sp>
          <p:nvSpPr>
            <p:cNvPr id="19" name="TextBox 18">
              <a:extLst>
                <a:ext uri="{FF2B5EF4-FFF2-40B4-BE49-F238E27FC236}">
                  <a16:creationId xmlns:a16="http://schemas.microsoft.com/office/drawing/2014/main" id="{B7DC3BBF-A66E-6609-CB0A-D4235EDB3791}"/>
                </a:ext>
              </a:extLst>
            </p:cNvPr>
            <p:cNvSpPr txBox="1"/>
            <p:nvPr/>
          </p:nvSpPr>
          <p:spPr>
            <a:xfrm>
              <a:off x="6225918" y="1842316"/>
              <a:ext cx="3990849" cy="395493"/>
            </a:xfrm>
            <a:prstGeom prst="rect">
              <a:avLst/>
            </a:prstGeom>
            <a:noFill/>
          </p:spPr>
          <p:txBody>
            <a:bodyPr wrap="square">
              <a:spAutoFit/>
            </a:bodyPr>
            <a:lstStyle/>
            <a:p>
              <a:pPr algn="ctr" rtl="1">
                <a:lnSpc>
                  <a:spcPts val="2600"/>
                </a:lnSpc>
              </a:pPr>
              <a:r>
                <a:rPr lang="ar-EG" dirty="0">
                  <a:solidFill>
                    <a:schemeClr val="bg1"/>
                  </a:solidFill>
                  <a:latin typeface="SST Arabic" panose="020B0504030504020204" pitchFamily="34" charset="-78"/>
                  <a:cs typeface="SST Arabic" panose="020B0504030504020204" pitchFamily="34" charset="-78"/>
                </a:rPr>
                <a:t>إدارة الأداء مرة في السنة</a:t>
              </a:r>
            </a:p>
          </p:txBody>
        </p:sp>
        <p:sp>
          <p:nvSpPr>
            <p:cNvPr id="22" name="Rectangle: Rounded Corners 21">
              <a:extLst>
                <a:ext uri="{FF2B5EF4-FFF2-40B4-BE49-F238E27FC236}">
                  <a16:creationId xmlns:a16="http://schemas.microsoft.com/office/drawing/2014/main" id="{1A9D89C8-F6E0-5C24-D5BB-D6AC2DA45BCA}"/>
                </a:ext>
              </a:extLst>
            </p:cNvPr>
            <p:cNvSpPr/>
            <p:nvPr/>
          </p:nvSpPr>
          <p:spPr>
            <a:xfrm>
              <a:off x="6211764" y="3041821"/>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D388AA06-C4FF-9A53-DAFE-AD4F381D7680}"/>
                </a:ext>
              </a:extLst>
            </p:cNvPr>
            <p:cNvSpPr txBox="1"/>
            <p:nvPr/>
          </p:nvSpPr>
          <p:spPr>
            <a:xfrm>
              <a:off x="6471599" y="3114896"/>
              <a:ext cx="3499487"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تفاعلي</a:t>
              </a:r>
            </a:p>
          </p:txBody>
        </p:sp>
        <p:sp>
          <p:nvSpPr>
            <p:cNvPr id="25" name="Rectangle: Rounded Corners 24">
              <a:extLst>
                <a:ext uri="{FF2B5EF4-FFF2-40B4-BE49-F238E27FC236}">
                  <a16:creationId xmlns:a16="http://schemas.microsoft.com/office/drawing/2014/main" id="{07D7F431-AD46-7142-E990-36086B53A9BB}"/>
                </a:ext>
              </a:extLst>
            </p:cNvPr>
            <p:cNvSpPr/>
            <p:nvPr/>
          </p:nvSpPr>
          <p:spPr>
            <a:xfrm>
              <a:off x="6211764" y="3666271"/>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6D310BF1-F41E-B06A-D72C-A0BC9F044696}"/>
                </a:ext>
              </a:extLst>
            </p:cNvPr>
            <p:cNvSpPr txBox="1"/>
            <p:nvPr/>
          </p:nvSpPr>
          <p:spPr>
            <a:xfrm>
              <a:off x="6471599" y="3739345"/>
              <a:ext cx="3499487"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قصيرة المدى</a:t>
              </a:r>
            </a:p>
          </p:txBody>
        </p:sp>
        <p:sp>
          <p:nvSpPr>
            <p:cNvPr id="36" name="Rectangle: Rounded Corners 35">
              <a:extLst>
                <a:ext uri="{FF2B5EF4-FFF2-40B4-BE49-F238E27FC236}">
                  <a16:creationId xmlns:a16="http://schemas.microsoft.com/office/drawing/2014/main" id="{8BA4E26B-4B4D-5227-D23A-5EF69E198E9A}"/>
                </a:ext>
              </a:extLst>
            </p:cNvPr>
            <p:cNvSpPr/>
            <p:nvPr/>
          </p:nvSpPr>
          <p:spPr>
            <a:xfrm>
              <a:off x="6211764" y="4290720"/>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a:extLst>
                <a:ext uri="{FF2B5EF4-FFF2-40B4-BE49-F238E27FC236}">
                  <a16:creationId xmlns:a16="http://schemas.microsoft.com/office/drawing/2014/main" id="{A78C6727-1EA1-DB4A-F360-28B8222FADE5}"/>
                </a:ext>
              </a:extLst>
            </p:cNvPr>
            <p:cNvSpPr/>
            <p:nvPr/>
          </p:nvSpPr>
          <p:spPr>
            <a:xfrm>
              <a:off x="6211764" y="4915170"/>
              <a:ext cx="4005003" cy="561851"/>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2D8E9E68-E132-E9E4-4BC5-FA00A1E3E96C}"/>
                </a:ext>
              </a:extLst>
            </p:cNvPr>
            <p:cNvSpPr txBox="1"/>
            <p:nvPr/>
          </p:nvSpPr>
          <p:spPr>
            <a:xfrm>
              <a:off x="6471599" y="4360024"/>
              <a:ext cx="3499487"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موجه نحو التصحيح</a:t>
              </a:r>
            </a:p>
          </p:txBody>
        </p:sp>
        <p:sp>
          <p:nvSpPr>
            <p:cNvPr id="41" name="TextBox 40">
              <a:extLst>
                <a:ext uri="{FF2B5EF4-FFF2-40B4-BE49-F238E27FC236}">
                  <a16:creationId xmlns:a16="http://schemas.microsoft.com/office/drawing/2014/main" id="{9E3C31EC-D24D-7357-69AF-A1BDC7F4AFF0}"/>
                </a:ext>
              </a:extLst>
            </p:cNvPr>
            <p:cNvSpPr txBox="1"/>
            <p:nvPr/>
          </p:nvSpPr>
          <p:spPr>
            <a:xfrm>
              <a:off x="6471599" y="4984474"/>
              <a:ext cx="3499487" cy="395493"/>
            </a:xfrm>
            <a:prstGeom prst="rect">
              <a:avLst/>
            </a:prstGeom>
            <a:noFill/>
          </p:spPr>
          <p:txBody>
            <a:bodyPr wrap="square">
              <a:spAutoFit/>
            </a:bodyPr>
            <a:lstStyle/>
            <a:p>
              <a:pPr algn="ctr" rtl="1">
                <a:lnSpc>
                  <a:spcPts val="2600"/>
                </a:lnSpc>
              </a:pPr>
              <a:r>
                <a:rPr lang="ar-SA" dirty="0">
                  <a:solidFill>
                    <a:srgbClr val="68615D"/>
                  </a:solidFill>
                  <a:latin typeface="SST Arabic" panose="020B0504030504020204" pitchFamily="34" charset="-78"/>
                  <a:cs typeface="SST Arabic" panose="020B0504030504020204" pitchFamily="34" charset="-78"/>
                </a:rPr>
                <a:t>تعيين التقييمات</a:t>
              </a:r>
            </a:p>
          </p:txBody>
        </p:sp>
      </p:grpSp>
    </p:spTree>
    <p:custDataLst>
      <p:tags r:id="rId1"/>
    </p:custDataLst>
    <p:extLst>
      <p:ext uri="{BB962C8B-B14F-4D97-AF65-F5344CB8AC3E}">
        <p14:creationId xmlns:p14="http://schemas.microsoft.com/office/powerpoint/2010/main" val="14038892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B0173-DBD0-F5D7-4334-669A350FF8EF}"/>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7E9D27CC-E83E-4C68-DA52-90CFC63EEACB}"/>
              </a:ext>
            </a:extLst>
          </p:cNvPr>
          <p:cNvSpPr/>
          <p:nvPr/>
        </p:nvSpPr>
        <p:spPr>
          <a:xfrm>
            <a:off x="4291661" y="1997138"/>
            <a:ext cx="3603615" cy="3603615"/>
          </a:xfrm>
          <a:custGeom>
            <a:avLst/>
            <a:gdLst/>
            <a:ahLst/>
            <a:cxnLst/>
            <a:rect l="l" t="t" r="r" b="b"/>
            <a:pathLst>
              <a:path w="5405423" h="5405423">
                <a:moveTo>
                  <a:pt x="0" y="0"/>
                </a:moveTo>
                <a:lnTo>
                  <a:pt x="5405423" y="0"/>
                </a:lnTo>
                <a:lnTo>
                  <a:pt x="5405423" y="5405424"/>
                </a:lnTo>
                <a:lnTo>
                  <a:pt x="0" y="5405424"/>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pPr marL="0" algn="r" defTabSz="914400" rtl="1" eaLnBrk="1" latinLnBrk="0" hangingPunct="1"/>
            <a:endParaRPr/>
          </a:p>
        </p:txBody>
      </p:sp>
      <p:grpSp>
        <p:nvGrpSpPr>
          <p:cNvPr id="7" name="Group 6">
            <a:extLst>
              <a:ext uri="{FF2B5EF4-FFF2-40B4-BE49-F238E27FC236}">
                <a16:creationId xmlns:a16="http://schemas.microsoft.com/office/drawing/2014/main" id="{0146CEC9-EC1F-4BE7-9FB4-AEB131936B92}"/>
              </a:ext>
            </a:extLst>
          </p:cNvPr>
          <p:cNvGrpSpPr/>
          <p:nvPr/>
        </p:nvGrpSpPr>
        <p:grpSpPr>
          <a:xfrm>
            <a:off x="4777738" y="2480683"/>
            <a:ext cx="2636524" cy="2636524"/>
            <a:chOff x="0" y="0"/>
            <a:chExt cx="812800" cy="812800"/>
          </a:xfrm>
        </p:grpSpPr>
        <p:sp>
          <p:nvSpPr>
            <p:cNvPr id="13" name="Freeform 4">
              <a:extLst>
                <a:ext uri="{FF2B5EF4-FFF2-40B4-BE49-F238E27FC236}">
                  <a16:creationId xmlns:a16="http://schemas.microsoft.com/office/drawing/2014/main" id="{F0B2A0EB-BAD2-6B2F-F12F-4CEB9EF8EE9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EBEB"/>
            </a:solidFill>
          </p:spPr>
          <p:txBody>
            <a:bodyPr/>
            <a:lstStyle/>
            <a:p>
              <a:endParaRPr/>
            </a:p>
          </p:txBody>
        </p:sp>
        <p:sp>
          <p:nvSpPr>
            <p:cNvPr id="14" name="TextBox 13">
              <a:extLst>
                <a:ext uri="{FF2B5EF4-FFF2-40B4-BE49-F238E27FC236}">
                  <a16:creationId xmlns:a16="http://schemas.microsoft.com/office/drawing/2014/main" id="{3A4FC5F4-DA67-A8E1-15D2-7005C979D4C4}"/>
                </a:ext>
              </a:extLst>
            </p:cNvPr>
            <p:cNvSpPr txBox="1"/>
            <p:nvPr/>
          </p:nvSpPr>
          <p:spPr>
            <a:xfrm>
              <a:off x="76200" y="38100"/>
              <a:ext cx="660400" cy="698500"/>
            </a:xfrm>
            <a:prstGeom prst="rect">
              <a:avLst/>
            </a:prstGeom>
          </p:spPr>
          <p:txBody>
            <a:bodyPr lIns="33867" tIns="33867" rIns="33867" bIns="33867" rtlCol="0" anchor="ctr"/>
            <a:lstStyle/>
            <a:p>
              <a:pPr algn="ctr">
                <a:lnSpc>
                  <a:spcPts val="1837"/>
                </a:lnSpc>
              </a:pPr>
              <a:endParaRPr sz="1200"/>
            </a:p>
          </p:txBody>
        </p:sp>
      </p:grpSp>
      <p:grpSp>
        <p:nvGrpSpPr>
          <p:cNvPr id="15" name="Group 14">
            <a:extLst>
              <a:ext uri="{FF2B5EF4-FFF2-40B4-BE49-F238E27FC236}">
                <a16:creationId xmlns:a16="http://schemas.microsoft.com/office/drawing/2014/main" id="{A40DCD3D-1262-DC84-B055-742E83641F76}"/>
              </a:ext>
            </a:extLst>
          </p:cNvPr>
          <p:cNvGrpSpPr/>
          <p:nvPr/>
        </p:nvGrpSpPr>
        <p:grpSpPr>
          <a:xfrm>
            <a:off x="7253944" y="2425078"/>
            <a:ext cx="299069" cy="299069"/>
            <a:chOff x="0" y="0"/>
            <a:chExt cx="812800" cy="812800"/>
          </a:xfrm>
        </p:grpSpPr>
        <p:sp>
          <p:nvSpPr>
            <p:cNvPr id="16" name="Freeform 7">
              <a:extLst>
                <a:ext uri="{FF2B5EF4-FFF2-40B4-BE49-F238E27FC236}">
                  <a16:creationId xmlns:a16="http://schemas.microsoft.com/office/drawing/2014/main" id="{7C009643-8301-A03F-89BE-76C248C72C6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66675" cap="sq">
              <a:solidFill>
                <a:srgbClr val="D98341"/>
              </a:solidFill>
              <a:prstDash val="solid"/>
              <a:miter/>
            </a:ln>
          </p:spPr>
          <p:txBody>
            <a:bodyPr/>
            <a:lstStyle/>
            <a:p>
              <a:endParaRPr/>
            </a:p>
          </p:txBody>
        </p:sp>
        <p:sp>
          <p:nvSpPr>
            <p:cNvPr id="23" name="TextBox 8">
              <a:extLst>
                <a:ext uri="{FF2B5EF4-FFF2-40B4-BE49-F238E27FC236}">
                  <a16:creationId xmlns:a16="http://schemas.microsoft.com/office/drawing/2014/main" id="{0AC7256D-917B-97B1-02F6-6F1566285C16}"/>
                </a:ext>
              </a:extLst>
            </p:cNvPr>
            <p:cNvSpPr txBox="1"/>
            <p:nvPr/>
          </p:nvSpPr>
          <p:spPr>
            <a:xfrm>
              <a:off x="76200" y="38100"/>
              <a:ext cx="660400" cy="698500"/>
            </a:xfrm>
            <a:prstGeom prst="rect">
              <a:avLst/>
            </a:prstGeom>
            <a:ln>
              <a:solidFill>
                <a:srgbClr val="D98341"/>
              </a:solidFill>
            </a:ln>
          </p:spPr>
          <p:txBody>
            <a:bodyPr lIns="33867" tIns="33867" rIns="33867" bIns="33867" rtlCol="0" anchor="ctr"/>
            <a:lstStyle/>
            <a:p>
              <a:pPr algn="ctr">
                <a:lnSpc>
                  <a:spcPts val="1837"/>
                </a:lnSpc>
                <a:spcBef>
                  <a:spcPct val="0"/>
                </a:spcBef>
              </a:pPr>
              <a:endParaRPr sz="1200"/>
            </a:p>
          </p:txBody>
        </p:sp>
      </p:grpSp>
      <p:grpSp>
        <p:nvGrpSpPr>
          <p:cNvPr id="30" name="Group 37">
            <a:extLst>
              <a:ext uri="{FF2B5EF4-FFF2-40B4-BE49-F238E27FC236}">
                <a16:creationId xmlns:a16="http://schemas.microsoft.com/office/drawing/2014/main" id="{3C55CDB7-5E00-BAA5-1BF6-D6C0A9BD33D9}"/>
              </a:ext>
            </a:extLst>
          </p:cNvPr>
          <p:cNvGrpSpPr/>
          <p:nvPr/>
        </p:nvGrpSpPr>
        <p:grpSpPr>
          <a:xfrm>
            <a:off x="578159" y="3274854"/>
            <a:ext cx="3395323" cy="1046930"/>
            <a:chOff x="0" y="0"/>
            <a:chExt cx="1467458" cy="452483"/>
          </a:xfrm>
        </p:grpSpPr>
        <p:sp>
          <p:nvSpPr>
            <p:cNvPr id="31" name="Freeform 38">
              <a:extLst>
                <a:ext uri="{FF2B5EF4-FFF2-40B4-BE49-F238E27FC236}">
                  <a16:creationId xmlns:a16="http://schemas.microsoft.com/office/drawing/2014/main" id="{15B15F8F-0375-013A-5A72-C5E55A8E5829}"/>
                </a:ext>
              </a:extLst>
            </p:cNvPr>
            <p:cNvSpPr/>
            <p:nvPr/>
          </p:nvSpPr>
          <p:spPr>
            <a:xfrm>
              <a:off x="0" y="0"/>
              <a:ext cx="1467458" cy="452483"/>
            </a:xfrm>
            <a:custGeom>
              <a:avLst/>
              <a:gdLst/>
              <a:ahLst/>
              <a:cxnLst/>
              <a:rect l="l" t="t" r="r" b="b"/>
              <a:pathLst>
                <a:path w="1467458" h="452483">
                  <a:moveTo>
                    <a:pt x="1264258" y="0"/>
                  </a:moveTo>
                  <a:cubicBezTo>
                    <a:pt x="1376482" y="0"/>
                    <a:pt x="1467458" y="101292"/>
                    <a:pt x="1467458" y="226241"/>
                  </a:cubicBezTo>
                  <a:cubicBezTo>
                    <a:pt x="1467458" y="351191"/>
                    <a:pt x="1376482" y="452483"/>
                    <a:pt x="1264258" y="452483"/>
                  </a:cubicBezTo>
                  <a:lnTo>
                    <a:pt x="203200" y="452483"/>
                  </a:lnTo>
                  <a:cubicBezTo>
                    <a:pt x="90976" y="452483"/>
                    <a:pt x="0" y="351191"/>
                    <a:pt x="0" y="226241"/>
                  </a:cubicBezTo>
                  <a:cubicBezTo>
                    <a:pt x="0" y="101292"/>
                    <a:pt x="90976" y="0"/>
                    <a:pt x="203200" y="0"/>
                  </a:cubicBezTo>
                  <a:close/>
                </a:path>
              </a:pathLst>
            </a:custGeom>
            <a:solidFill>
              <a:srgbClr val="FFFFFF"/>
            </a:solidFill>
            <a:ln w="66675" cap="sq">
              <a:solidFill>
                <a:srgbClr val="30699D"/>
              </a:solidFill>
              <a:prstDash val="solid"/>
              <a:miter/>
            </a:ln>
          </p:spPr>
          <p:txBody>
            <a:bodyPr/>
            <a:lstStyle/>
            <a:p>
              <a:endParaRPr/>
            </a:p>
          </p:txBody>
        </p:sp>
        <p:sp>
          <p:nvSpPr>
            <p:cNvPr id="32" name="TextBox 39">
              <a:extLst>
                <a:ext uri="{FF2B5EF4-FFF2-40B4-BE49-F238E27FC236}">
                  <a16:creationId xmlns:a16="http://schemas.microsoft.com/office/drawing/2014/main" id="{8A878F8A-112B-6273-D39E-2B8297647E34}"/>
                </a:ext>
              </a:extLst>
            </p:cNvPr>
            <p:cNvSpPr txBox="1"/>
            <p:nvPr/>
          </p:nvSpPr>
          <p:spPr>
            <a:xfrm>
              <a:off x="0" y="-38100"/>
              <a:ext cx="1467458" cy="490583"/>
            </a:xfrm>
            <a:prstGeom prst="rect">
              <a:avLst/>
            </a:prstGeom>
          </p:spPr>
          <p:txBody>
            <a:bodyPr lIns="33867" tIns="33867" rIns="33867" bIns="33867" rtlCol="0" anchor="ctr"/>
            <a:lstStyle/>
            <a:p>
              <a:pPr algn="ctr">
                <a:lnSpc>
                  <a:spcPts val="1837"/>
                </a:lnSpc>
                <a:spcBef>
                  <a:spcPct val="0"/>
                </a:spcBef>
              </a:pPr>
              <a:endParaRPr sz="1200">
                <a:solidFill>
                  <a:srgbClr val="204E84"/>
                </a:solidFill>
              </a:endParaRPr>
            </a:p>
          </p:txBody>
        </p:sp>
      </p:grpSp>
      <p:grpSp>
        <p:nvGrpSpPr>
          <p:cNvPr id="33" name="Group 42">
            <a:extLst>
              <a:ext uri="{FF2B5EF4-FFF2-40B4-BE49-F238E27FC236}">
                <a16:creationId xmlns:a16="http://schemas.microsoft.com/office/drawing/2014/main" id="{073073DF-AA18-21E3-8BF2-CE44378BA148}"/>
              </a:ext>
            </a:extLst>
          </p:cNvPr>
          <p:cNvGrpSpPr/>
          <p:nvPr/>
        </p:nvGrpSpPr>
        <p:grpSpPr>
          <a:xfrm>
            <a:off x="989548" y="4708503"/>
            <a:ext cx="3395323" cy="1046930"/>
            <a:chOff x="0" y="0"/>
            <a:chExt cx="1467458" cy="452483"/>
          </a:xfrm>
        </p:grpSpPr>
        <p:sp>
          <p:nvSpPr>
            <p:cNvPr id="34" name="Freeform 43">
              <a:extLst>
                <a:ext uri="{FF2B5EF4-FFF2-40B4-BE49-F238E27FC236}">
                  <a16:creationId xmlns:a16="http://schemas.microsoft.com/office/drawing/2014/main" id="{4E706B2A-6B70-F1AC-A5B3-40AFBBDE9E0D}"/>
                </a:ext>
              </a:extLst>
            </p:cNvPr>
            <p:cNvSpPr/>
            <p:nvPr/>
          </p:nvSpPr>
          <p:spPr>
            <a:xfrm>
              <a:off x="0" y="0"/>
              <a:ext cx="1467458" cy="452483"/>
            </a:xfrm>
            <a:custGeom>
              <a:avLst/>
              <a:gdLst/>
              <a:ahLst/>
              <a:cxnLst/>
              <a:rect l="l" t="t" r="r" b="b"/>
              <a:pathLst>
                <a:path w="1467458" h="452483">
                  <a:moveTo>
                    <a:pt x="1264258" y="0"/>
                  </a:moveTo>
                  <a:cubicBezTo>
                    <a:pt x="1376482" y="0"/>
                    <a:pt x="1467458" y="101292"/>
                    <a:pt x="1467458" y="226241"/>
                  </a:cubicBezTo>
                  <a:cubicBezTo>
                    <a:pt x="1467458" y="351191"/>
                    <a:pt x="1376482" y="452483"/>
                    <a:pt x="1264258" y="452483"/>
                  </a:cubicBezTo>
                  <a:lnTo>
                    <a:pt x="203200" y="452483"/>
                  </a:lnTo>
                  <a:cubicBezTo>
                    <a:pt x="90976" y="452483"/>
                    <a:pt x="0" y="351191"/>
                    <a:pt x="0" y="226241"/>
                  </a:cubicBezTo>
                  <a:cubicBezTo>
                    <a:pt x="0" y="101292"/>
                    <a:pt x="90976" y="0"/>
                    <a:pt x="203200" y="0"/>
                  </a:cubicBezTo>
                  <a:close/>
                </a:path>
              </a:pathLst>
            </a:custGeom>
            <a:solidFill>
              <a:srgbClr val="FFFFFF"/>
            </a:solidFill>
            <a:ln w="66675" cap="sq">
              <a:solidFill>
                <a:srgbClr val="204E84"/>
              </a:solidFill>
              <a:prstDash val="solid"/>
              <a:miter/>
            </a:ln>
          </p:spPr>
          <p:txBody>
            <a:bodyPr/>
            <a:lstStyle/>
            <a:p>
              <a:endParaRPr/>
            </a:p>
          </p:txBody>
        </p:sp>
        <p:sp>
          <p:nvSpPr>
            <p:cNvPr id="35" name="TextBox 44">
              <a:extLst>
                <a:ext uri="{FF2B5EF4-FFF2-40B4-BE49-F238E27FC236}">
                  <a16:creationId xmlns:a16="http://schemas.microsoft.com/office/drawing/2014/main" id="{48CC0FB5-059A-CE7D-E926-538F9C4FD3D3}"/>
                </a:ext>
              </a:extLst>
            </p:cNvPr>
            <p:cNvSpPr txBox="1"/>
            <p:nvPr/>
          </p:nvSpPr>
          <p:spPr>
            <a:xfrm>
              <a:off x="0" y="-38100"/>
              <a:ext cx="1467458" cy="490583"/>
            </a:xfrm>
            <a:prstGeom prst="rect">
              <a:avLst/>
            </a:prstGeom>
          </p:spPr>
          <p:txBody>
            <a:bodyPr lIns="33867" tIns="33867" rIns="33867" bIns="33867" rtlCol="0" anchor="ctr"/>
            <a:lstStyle/>
            <a:p>
              <a:pPr algn="ctr">
                <a:lnSpc>
                  <a:spcPts val="1837"/>
                </a:lnSpc>
                <a:spcBef>
                  <a:spcPct val="0"/>
                </a:spcBef>
              </a:pPr>
              <a:endParaRPr sz="1200"/>
            </a:p>
          </p:txBody>
        </p:sp>
      </p:grpSp>
      <p:grpSp>
        <p:nvGrpSpPr>
          <p:cNvPr id="36" name="Group 57">
            <a:extLst>
              <a:ext uri="{FF2B5EF4-FFF2-40B4-BE49-F238E27FC236}">
                <a16:creationId xmlns:a16="http://schemas.microsoft.com/office/drawing/2014/main" id="{83546B5C-7242-EE14-FC57-0C762F90A3B6}"/>
              </a:ext>
            </a:extLst>
          </p:cNvPr>
          <p:cNvGrpSpPr/>
          <p:nvPr/>
        </p:nvGrpSpPr>
        <p:grpSpPr>
          <a:xfrm>
            <a:off x="7710108" y="1817580"/>
            <a:ext cx="3395323" cy="1046930"/>
            <a:chOff x="0" y="0"/>
            <a:chExt cx="1467458" cy="452483"/>
          </a:xfrm>
        </p:grpSpPr>
        <p:sp>
          <p:nvSpPr>
            <p:cNvPr id="37" name="Freeform 58">
              <a:extLst>
                <a:ext uri="{FF2B5EF4-FFF2-40B4-BE49-F238E27FC236}">
                  <a16:creationId xmlns:a16="http://schemas.microsoft.com/office/drawing/2014/main" id="{EA6EF618-00A7-D15B-ED13-D54F7F452081}"/>
                </a:ext>
              </a:extLst>
            </p:cNvPr>
            <p:cNvSpPr/>
            <p:nvPr/>
          </p:nvSpPr>
          <p:spPr>
            <a:xfrm>
              <a:off x="0" y="0"/>
              <a:ext cx="1467458" cy="452483"/>
            </a:xfrm>
            <a:custGeom>
              <a:avLst/>
              <a:gdLst/>
              <a:ahLst/>
              <a:cxnLst/>
              <a:rect l="l" t="t" r="r" b="b"/>
              <a:pathLst>
                <a:path w="1467458" h="452483">
                  <a:moveTo>
                    <a:pt x="1264258" y="0"/>
                  </a:moveTo>
                  <a:cubicBezTo>
                    <a:pt x="1376482" y="0"/>
                    <a:pt x="1467458" y="101292"/>
                    <a:pt x="1467458" y="226241"/>
                  </a:cubicBezTo>
                  <a:cubicBezTo>
                    <a:pt x="1467458" y="351191"/>
                    <a:pt x="1376482" y="452483"/>
                    <a:pt x="1264258" y="452483"/>
                  </a:cubicBezTo>
                  <a:lnTo>
                    <a:pt x="203200" y="452483"/>
                  </a:lnTo>
                  <a:cubicBezTo>
                    <a:pt x="90976" y="452483"/>
                    <a:pt x="0" y="351191"/>
                    <a:pt x="0" y="226241"/>
                  </a:cubicBezTo>
                  <a:cubicBezTo>
                    <a:pt x="0" y="101292"/>
                    <a:pt x="90976" y="0"/>
                    <a:pt x="203200" y="0"/>
                  </a:cubicBezTo>
                  <a:close/>
                </a:path>
              </a:pathLst>
            </a:custGeom>
            <a:solidFill>
              <a:srgbClr val="FFFFFF"/>
            </a:solidFill>
            <a:ln w="66675" cap="sq">
              <a:solidFill>
                <a:srgbClr val="204E84"/>
              </a:solidFill>
              <a:prstDash val="solid"/>
              <a:miter/>
            </a:ln>
          </p:spPr>
          <p:txBody>
            <a:bodyPr/>
            <a:lstStyle/>
            <a:p>
              <a:endParaRPr/>
            </a:p>
          </p:txBody>
        </p:sp>
        <p:sp>
          <p:nvSpPr>
            <p:cNvPr id="38" name="TextBox 59">
              <a:extLst>
                <a:ext uri="{FF2B5EF4-FFF2-40B4-BE49-F238E27FC236}">
                  <a16:creationId xmlns:a16="http://schemas.microsoft.com/office/drawing/2014/main" id="{ED0B6A20-E81B-E776-8BD0-CC734C286574}"/>
                </a:ext>
              </a:extLst>
            </p:cNvPr>
            <p:cNvSpPr txBox="1"/>
            <p:nvPr/>
          </p:nvSpPr>
          <p:spPr>
            <a:xfrm>
              <a:off x="0" y="-38100"/>
              <a:ext cx="1467458" cy="490583"/>
            </a:xfrm>
            <a:prstGeom prst="rect">
              <a:avLst/>
            </a:prstGeom>
            <a:ln>
              <a:noFill/>
            </a:ln>
          </p:spPr>
          <p:txBody>
            <a:bodyPr lIns="33867" tIns="33867" rIns="33867" bIns="33867" rtlCol="0" anchor="ctr"/>
            <a:lstStyle/>
            <a:p>
              <a:pPr algn="ctr">
                <a:lnSpc>
                  <a:spcPts val="1837"/>
                </a:lnSpc>
                <a:spcBef>
                  <a:spcPct val="0"/>
                </a:spcBef>
              </a:pPr>
              <a:endParaRPr sz="1200"/>
            </a:p>
          </p:txBody>
        </p:sp>
      </p:grpSp>
      <p:grpSp>
        <p:nvGrpSpPr>
          <p:cNvPr id="39" name="Group 62">
            <a:extLst>
              <a:ext uri="{FF2B5EF4-FFF2-40B4-BE49-F238E27FC236}">
                <a16:creationId xmlns:a16="http://schemas.microsoft.com/office/drawing/2014/main" id="{E5E8B2D2-6719-2453-47DB-46B4DA373509}"/>
              </a:ext>
            </a:extLst>
          </p:cNvPr>
          <p:cNvGrpSpPr/>
          <p:nvPr/>
        </p:nvGrpSpPr>
        <p:grpSpPr>
          <a:xfrm>
            <a:off x="8267416" y="3270762"/>
            <a:ext cx="3395323" cy="1046930"/>
            <a:chOff x="0" y="0"/>
            <a:chExt cx="1467458" cy="452483"/>
          </a:xfrm>
        </p:grpSpPr>
        <p:sp>
          <p:nvSpPr>
            <p:cNvPr id="40" name="Freeform 63">
              <a:extLst>
                <a:ext uri="{FF2B5EF4-FFF2-40B4-BE49-F238E27FC236}">
                  <a16:creationId xmlns:a16="http://schemas.microsoft.com/office/drawing/2014/main" id="{D85E5403-D4B5-FC77-01E0-31E4EC3CDADF}"/>
                </a:ext>
              </a:extLst>
            </p:cNvPr>
            <p:cNvSpPr/>
            <p:nvPr/>
          </p:nvSpPr>
          <p:spPr>
            <a:xfrm>
              <a:off x="0" y="0"/>
              <a:ext cx="1467458" cy="452483"/>
            </a:xfrm>
            <a:custGeom>
              <a:avLst/>
              <a:gdLst/>
              <a:ahLst/>
              <a:cxnLst/>
              <a:rect l="l" t="t" r="r" b="b"/>
              <a:pathLst>
                <a:path w="1467458" h="452483">
                  <a:moveTo>
                    <a:pt x="1264258" y="0"/>
                  </a:moveTo>
                  <a:cubicBezTo>
                    <a:pt x="1376482" y="0"/>
                    <a:pt x="1467458" y="101292"/>
                    <a:pt x="1467458" y="226241"/>
                  </a:cubicBezTo>
                  <a:cubicBezTo>
                    <a:pt x="1467458" y="351191"/>
                    <a:pt x="1376482" y="452483"/>
                    <a:pt x="1264258" y="452483"/>
                  </a:cubicBezTo>
                  <a:lnTo>
                    <a:pt x="203200" y="452483"/>
                  </a:lnTo>
                  <a:cubicBezTo>
                    <a:pt x="90976" y="452483"/>
                    <a:pt x="0" y="351191"/>
                    <a:pt x="0" y="226241"/>
                  </a:cubicBezTo>
                  <a:cubicBezTo>
                    <a:pt x="0" y="101292"/>
                    <a:pt x="90976" y="0"/>
                    <a:pt x="203200" y="0"/>
                  </a:cubicBezTo>
                  <a:close/>
                </a:path>
              </a:pathLst>
            </a:custGeom>
            <a:solidFill>
              <a:srgbClr val="FFFFFF"/>
            </a:solidFill>
            <a:ln w="66675" cap="sq">
              <a:solidFill>
                <a:srgbClr val="204E84"/>
              </a:solidFill>
              <a:prstDash val="solid"/>
              <a:miter/>
            </a:ln>
          </p:spPr>
          <p:txBody>
            <a:bodyPr/>
            <a:lstStyle/>
            <a:p>
              <a:endParaRPr dirty="0"/>
            </a:p>
          </p:txBody>
        </p:sp>
        <p:sp>
          <p:nvSpPr>
            <p:cNvPr id="41" name="TextBox 64">
              <a:extLst>
                <a:ext uri="{FF2B5EF4-FFF2-40B4-BE49-F238E27FC236}">
                  <a16:creationId xmlns:a16="http://schemas.microsoft.com/office/drawing/2014/main" id="{22E0E89F-BA74-43A4-D605-D3B1D5EF6DE3}"/>
                </a:ext>
              </a:extLst>
            </p:cNvPr>
            <p:cNvSpPr txBox="1"/>
            <p:nvPr/>
          </p:nvSpPr>
          <p:spPr>
            <a:xfrm>
              <a:off x="0" y="-38100"/>
              <a:ext cx="1467458" cy="490583"/>
            </a:xfrm>
            <a:prstGeom prst="rect">
              <a:avLst/>
            </a:prstGeom>
            <a:ln>
              <a:noFill/>
            </a:ln>
          </p:spPr>
          <p:txBody>
            <a:bodyPr lIns="33867" tIns="33867" rIns="33867" bIns="33867" rtlCol="0" anchor="ctr"/>
            <a:lstStyle/>
            <a:p>
              <a:pPr algn="ctr">
                <a:lnSpc>
                  <a:spcPts val="1837"/>
                </a:lnSpc>
                <a:spcBef>
                  <a:spcPct val="0"/>
                </a:spcBef>
              </a:pPr>
              <a:endParaRPr sz="1200"/>
            </a:p>
          </p:txBody>
        </p:sp>
      </p:grpSp>
      <p:sp>
        <p:nvSpPr>
          <p:cNvPr id="42" name="TextBox 97">
            <a:extLst>
              <a:ext uri="{FF2B5EF4-FFF2-40B4-BE49-F238E27FC236}">
                <a16:creationId xmlns:a16="http://schemas.microsoft.com/office/drawing/2014/main" id="{BE753AC1-98D1-3861-2465-27BEEFB8B910}"/>
              </a:ext>
            </a:extLst>
          </p:cNvPr>
          <p:cNvSpPr txBox="1"/>
          <p:nvPr/>
        </p:nvSpPr>
        <p:spPr>
          <a:xfrm>
            <a:off x="5152120" y="3486076"/>
            <a:ext cx="1887761" cy="738664"/>
          </a:xfrm>
          <a:prstGeom prst="rect">
            <a:avLst/>
          </a:prstGeom>
        </p:spPr>
        <p:txBody>
          <a:bodyPr lIns="0" tIns="0" rIns="0" bIns="0" rtlCol="0" anchor="t">
            <a:spAutoFit/>
          </a:bodyPr>
          <a:lstStyle/>
          <a:p>
            <a:pPr algn="ctr"/>
            <a:r>
              <a:rPr lang="ar-SA" sz="2400" dirty="0">
                <a:solidFill>
                  <a:srgbClr val="0B4D86"/>
                </a:solidFill>
                <a:latin typeface="SST Arabic" panose="020B0504030504020204" pitchFamily="34" charset="-78"/>
                <a:ea typeface="Montserrat Classic Bold"/>
                <a:cs typeface="SST Arabic" panose="020B0504030504020204" pitchFamily="34" charset="-78"/>
                <a:sym typeface="Montserrat Classic Bold"/>
              </a:rPr>
              <a:t>لماذا إدارة الأداء؟</a:t>
            </a:r>
          </a:p>
        </p:txBody>
      </p:sp>
      <p:sp>
        <p:nvSpPr>
          <p:cNvPr id="43" name="TextBox 81">
            <a:extLst>
              <a:ext uri="{FF2B5EF4-FFF2-40B4-BE49-F238E27FC236}">
                <a16:creationId xmlns:a16="http://schemas.microsoft.com/office/drawing/2014/main" id="{8FE0203A-53DC-4139-0006-47BE5450BB05}"/>
              </a:ext>
            </a:extLst>
          </p:cNvPr>
          <p:cNvSpPr txBox="1"/>
          <p:nvPr/>
        </p:nvSpPr>
        <p:spPr>
          <a:xfrm>
            <a:off x="8135349" y="2057040"/>
            <a:ext cx="2616839" cy="553998"/>
          </a:xfrm>
          <a:prstGeom prst="rect">
            <a:avLst/>
          </a:prstGeom>
        </p:spPr>
        <p:txBody>
          <a:bodyPr wrap="square" lIns="0" tIns="0" rIns="0" bIns="0" rtlCol="0" anchor="t">
            <a:spAutoFit/>
          </a:bodyPr>
          <a:lstStyle/>
          <a:p>
            <a:pPr algn="ctr">
              <a:spcBef>
                <a:spcPct val="0"/>
              </a:spcBef>
            </a:pPr>
            <a:r>
              <a:rPr lang="ar-SA" dirty="0">
                <a:solidFill>
                  <a:srgbClr val="204E84"/>
                </a:solidFill>
                <a:latin typeface="SST Arabic" panose="020B0504030504020204" pitchFamily="34" charset="-78"/>
                <a:ea typeface="Montserrat Classic"/>
                <a:cs typeface="SST Arabic" panose="020B0504030504020204" pitchFamily="34" charset="-78"/>
                <a:sym typeface="Montserrat Classic"/>
              </a:rPr>
              <a:t>يقوم بتوافق الأهداف الفردية مع أهداف المنظمة.</a:t>
            </a:r>
          </a:p>
        </p:txBody>
      </p:sp>
      <p:pic>
        <p:nvPicPr>
          <p:cNvPr id="44" name="Picture 8">
            <a:extLst>
              <a:ext uri="{FF2B5EF4-FFF2-40B4-BE49-F238E27FC236}">
                <a16:creationId xmlns:a16="http://schemas.microsoft.com/office/drawing/2014/main" id="{32BBBA74-C3B1-555A-6788-609410EBF8F9}"/>
              </a:ext>
            </a:extLst>
          </p:cNvPr>
          <p:cNvPicPr>
            <a:picLocks noChangeAspect="1"/>
          </p:cNvPicPr>
          <p:nvPr/>
        </p:nvPicPr>
        <p:blipFill>
          <a:blip r:embed="rId5">
            <a:duotone>
              <a:prstClr val="black"/>
              <a:srgbClr val="00AC64">
                <a:tint val="45000"/>
                <a:satMod val="400000"/>
              </a:srgbClr>
            </a:duotone>
            <a:alphaModFix amt="35000"/>
            <a:extLst>
              <a:ext uri="{BEBA8EAE-BF5A-486C-A8C5-ECC9F3942E4B}">
                <a14:imgProps xmlns:a14="http://schemas.microsoft.com/office/drawing/2010/main">
                  <a14:imgLayer r:embed="rId6">
                    <a14:imgEffect>
                      <a14:colorTemperature colorTemp="5900"/>
                    </a14:imgEffect>
                  </a14:imgLayer>
                </a14:imgProps>
              </a:ext>
              <a:ext uri="{28A0092B-C50C-407E-A947-70E740481C1C}">
                <a14:useLocalDpi xmlns:a14="http://schemas.microsoft.com/office/drawing/2010/main"/>
              </a:ext>
            </a:extLst>
          </a:blip>
          <a:stretch>
            <a:fillRect/>
          </a:stretch>
        </p:blipFill>
        <p:spPr>
          <a:xfrm>
            <a:off x="10717829" y="1915896"/>
            <a:ext cx="465420" cy="816959"/>
          </a:xfrm>
          <a:prstGeom prst="rect">
            <a:avLst/>
          </a:prstGeom>
        </p:spPr>
      </p:pic>
      <p:pic>
        <p:nvPicPr>
          <p:cNvPr id="45" name="Picture 8">
            <a:extLst>
              <a:ext uri="{FF2B5EF4-FFF2-40B4-BE49-F238E27FC236}">
                <a16:creationId xmlns:a16="http://schemas.microsoft.com/office/drawing/2014/main" id="{137FE3B5-6D45-03D5-1857-88CC5A31D0D9}"/>
              </a:ext>
            </a:extLst>
          </p:cNvPr>
          <p:cNvPicPr>
            <a:picLocks noChangeAspect="1"/>
          </p:cNvPicPr>
          <p:nvPr/>
        </p:nvPicPr>
        <p:blipFill>
          <a:blip r:embed="rId5">
            <a:duotone>
              <a:prstClr val="black"/>
              <a:srgbClr val="00AC64">
                <a:tint val="45000"/>
                <a:satMod val="400000"/>
              </a:srgbClr>
            </a:duotone>
            <a:alphaModFix amt="35000"/>
            <a:extLst>
              <a:ext uri="{BEBA8EAE-BF5A-486C-A8C5-ECC9F3942E4B}">
                <a14:imgProps xmlns:a14="http://schemas.microsoft.com/office/drawing/2010/main">
                  <a14:imgLayer r:embed="rId6">
                    <a14:imgEffect>
                      <a14:colorTemperature colorTemp="5900"/>
                    </a14:imgEffect>
                  </a14:imgLayer>
                </a14:imgProps>
              </a:ext>
              <a:ext uri="{28A0092B-C50C-407E-A947-70E740481C1C}">
                <a14:useLocalDpi xmlns:a14="http://schemas.microsoft.com/office/drawing/2010/main"/>
              </a:ext>
            </a:extLst>
          </a:blip>
          <a:stretch>
            <a:fillRect/>
          </a:stretch>
        </p:blipFill>
        <p:spPr>
          <a:xfrm rot="10800000">
            <a:off x="917076" y="4802447"/>
            <a:ext cx="465420" cy="816959"/>
          </a:xfrm>
          <a:prstGeom prst="rect">
            <a:avLst/>
          </a:prstGeom>
        </p:spPr>
      </p:pic>
      <p:pic>
        <p:nvPicPr>
          <p:cNvPr id="46" name="Picture 8">
            <a:extLst>
              <a:ext uri="{FF2B5EF4-FFF2-40B4-BE49-F238E27FC236}">
                <a16:creationId xmlns:a16="http://schemas.microsoft.com/office/drawing/2014/main" id="{ABEAC920-3844-BB0F-64AC-B6005956AC51}"/>
              </a:ext>
            </a:extLst>
          </p:cNvPr>
          <p:cNvPicPr>
            <a:picLocks noChangeAspect="1"/>
          </p:cNvPicPr>
          <p:nvPr/>
        </p:nvPicPr>
        <p:blipFill>
          <a:blip r:embed="rId5">
            <a:duotone>
              <a:schemeClr val="accent1">
                <a:shade val="45000"/>
                <a:satMod val="135000"/>
              </a:schemeClr>
              <a:prstClr val="white"/>
            </a:duotone>
            <a:alphaModFix amt="50000"/>
            <a:extLst>
              <a:ext uri="{BEBA8EAE-BF5A-486C-A8C5-ECC9F3942E4B}">
                <a14:imgProps xmlns:a14="http://schemas.microsoft.com/office/drawing/2010/main">
                  <a14:imgLayer r:embed="rId6">
                    <a14:imgEffect>
                      <a14:colorTemperature colorTemp="5900"/>
                    </a14:imgEffect>
                  </a14:imgLayer>
                </a14:imgProps>
              </a:ext>
              <a:ext uri="{28A0092B-C50C-407E-A947-70E740481C1C}">
                <a14:useLocalDpi xmlns:a14="http://schemas.microsoft.com/office/drawing/2010/main"/>
              </a:ext>
            </a:extLst>
          </a:blip>
          <a:stretch>
            <a:fillRect/>
          </a:stretch>
        </p:blipFill>
        <p:spPr>
          <a:xfrm>
            <a:off x="11269380" y="3407781"/>
            <a:ext cx="465420" cy="816959"/>
          </a:xfrm>
          <a:prstGeom prst="rect">
            <a:avLst/>
          </a:prstGeom>
        </p:spPr>
      </p:pic>
      <p:pic>
        <p:nvPicPr>
          <p:cNvPr id="47" name="Picture 8">
            <a:extLst>
              <a:ext uri="{FF2B5EF4-FFF2-40B4-BE49-F238E27FC236}">
                <a16:creationId xmlns:a16="http://schemas.microsoft.com/office/drawing/2014/main" id="{F4C4FB96-87B8-B95F-82BC-14D91AEC2B92}"/>
              </a:ext>
            </a:extLst>
          </p:cNvPr>
          <p:cNvPicPr>
            <a:picLocks noChangeAspect="1"/>
          </p:cNvPicPr>
          <p:nvPr/>
        </p:nvPicPr>
        <p:blipFill>
          <a:blip r:embed="rId5">
            <a:duotone>
              <a:schemeClr val="accent1">
                <a:shade val="45000"/>
                <a:satMod val="135000"/>
              </a:schemeClr>
              <a:prstClr val="white"/>
            </a:duotone>
            <a:alphaModFix amt="50000"/>
            <a:extLst>
              <a:ext uri="{BEBA8EAE-BF5A-486C-A8C5-ECC9F3942E4B}">
                <a14:imgProps xmlns:a14="http://schemas.microsoft.com/office/drawing/2010/main">
                  <a14:imgLayer r:embed="rId6">
                    <a14:imgEffect>
                      <a14:colorTemperature colorTemp="5900"/>
                    </a14:imgEffect>
                  </a14:imgLayer>
                </a14:imgProps>
              </a:ext>
              <a:ext uri="{28A0092B-C50C-407E-A947-70E740481C1C}">
                <a14:useLocalDpi xmlns:a14="http://schemas.microsoft.com/office/drawing/2010/main"/>
              </a:ext>
            </a:extLst>
          </a:blip>
          <a:stretch>
            <a:fillRect/>
          </a:stretch>
        </p:blipFill>
        <p:spPr>
          <a:xfrm rot="10800000">
            <a:off x="524127" y="3393807"/>
            <a:ext cx="465420" cy="816959"/>
          </a:xfrm>
          <a:prstGeom prst="rect">
            <a:avLst/>
          </a:prstGeom>
        </p:spPr>
      </p:pic>
      <p:sp>
        <p:nvSpPr>
          <p:cNvPr id="48" name="TextBox 81">
            <a:extLst>
              <a:ext uri="{FF2B5EF4-FFF2-40B4-BE49-F238E27FC236}">
                <a16:creationId xmlns:a16="http://schemas.microsoft.com/office/drawing/2014/main" id="{4E1F9BE5-FC5A-B712-DC44-A0BB87F5D482}"/>
              </a:ext>
            </a:extLst>
          </p:cNvPr>
          <p:cNvSpPr txBox="1"/>
          <p:nvPr/>
        </p:nvSpPr>
        <p:spPr>
          <a:xfrm>
            <a:off x="8739152" y="3528015"/>
            <a:ext cx="2444097" cy="553998"/>
          </a:xfrm>
          <a:prstGeom prst="rect">
            <a:avLst/>
          </a:prstGeom>
        </p:spPr>
        <p:txBody>
          <a:bodyPr wrap="square" lIns="0" tIns="0" rIns="0" bIns="0" rtlCol="0" anchor="t">
            <a:spAutoFit/>
          </a:bodyPr>
          <a:lstStyle/>
          <a:p>
            <a:pPr algn="ctr">
              <a:spcBef>
                <a:spcPct val="0"/>
              </a:spcBef>
            </a:pPr>
            <a:r>
              <a:rPr lang="ar-SA" dirty="0">
                <a:solidFill>
                  <a:srgbClr val="204E84"/>
                </a:solidFill>
                <a:latin typeface="SST Arabic" panose="020B0504030504020204" pitchFamily="34" charset="-78"/>
                <a:ea typeface="Montserrat Classic"/>
                <a:cs typeface="SST Arabic" panose="020B0504030504020204" pitchFamily="34" charset="-78"/>
                <a:sym typeface="Montserrat Classic"/>
              </a:rPr>
              <a:t>تحسين الأداء من خلال التغذية الراجعة المستمرة</a:t>
            </a:r>
          </a:p>
        </p:txBody>
      </p:sp>
      <p:sp>
        <p:nvSpPr>
          <p:cNvPr id="49" name="TextBox 81">
            <a:extLst>
              <a:ext uri="{FF2B5EF4-FFF2-40B4-BE49-F238E27FC236}">
                <a16:creationId xmlns:a16="http://schemas.microsoft.com/office/drawing/2014/main" id="{53D8DB71-73AB-2AD5-E588-8F7E71424599}"/>
              </a:ext>
            </a:extLst>
          </p:cNvPr>
          <p:cNvSpPr txBox="1"/>
          <p:nvPr/>
        </p:nvSpPr>
        <p:spPr>
          <a:xfrm>
            <a:off x="682462" y="3647262"/>
            <a:ext cx="3186716" cy="276999"/>
          </a:xfrm>
          <a:prstGeom prst="rect">
            <a:avLst/>
          </a:prstGeom>
        </p:spPr>
        <p:txBody>
          <a:bodyPr wrap="square" lIns="0" tIns="0" rIns="0" bIns="0" rtlCol="0" anchor="t">
            <a:spAutoFit/>
          </a:bodyPr>
          <a:lstStyle/>
          <a:p>
            <a:pPr algn="ctr">
              <a:spcBef>
                <a:spcPct val="0"/>
              </a:spcBef>
            </a:pPr>
            <a:r>
              <a:rPr lang="ar-SA" dirty="0">
                <a:solidFill>
                  <a:srgbClr val="204E84"/>
                </a:solidFill>
                <a:latin typeface="SST Arabic" panose="020B0504030504020204" pitchFamily="34" charset="-78"/>
                <a:ea typeface="Montserrat Classic"/>
                <a:cs typeface="SST Arabic" panose="020B0504030504020204" pitchFamily="34" charset="-78"/>
                <a:sym typeface="Montserrat Classic"/>
              </a:rPr>
              <a:t>يزيد من الاحتفاظ بالموظفين</a:t>
            </a:r>
          </a:p>
        </p:txBody>
      </p:sp>
      <p:sp>
        <p:nvSpPr>
          <p:cNvPr id="50" name="TextBox 81">
            <a:extLst>
              <a:ext uri="{FF2B5EF4-FFF2-40B4-BE49-F238E27FC236}">
                <a16:creationId xmlns:a16="http://schemas.microsoft.com/office/drawing/2014/main" id="{26B12EB0-E595-C19C-8DDC-B2F05E38E720}"/>
              </a:ext>
            </a:extLst>
          </p:cNvPr>
          <p:cNvSpPr txBox="1"/>
          <p:nvPr/>
        </p:nvSpPr>
        <p:spPr>
          <a:xfrm>
            <a:off x="1207784" y="4960289"/>
            <a:ext cx="2958850" cy="553998"/>
          </a:xfrm>
          <a:prstGeom prst="rect">
            <a:avLst/>
          </a:prstGeom>
        </p:spPr>
        <p:txBody>
          <a:bodyPr wrap="square" lIns="0" tIns="0" rIns="0" bIns="0" rtlCol="0" anchor="t">
            <a:spAutoFit/>
          </a:bodyPr>
          <a:lstStyle/>
          <a:p>
            <a:pPr algn="ctr">
              <a:spcBef>
                <a:spcPct val="0"/>
              </a:spcBef>
            </a:pPr>
            <a:r>
              <a:rPr lang="ar-SA" dirty="0">
                <a:solidFill>
                  <a:srgbClr val="204E84"/>
                </a:solidFill>
                <a:latin typeface="SST Arabic" panose="020B0504030504020204" pitchFamily="34" charset="-78"/>
                <a:ea typeface="Montserrat Classic"/>
                <a:cs typeface="SST Arabic" panose="020B0504030504020204" pitchFamily="34" charset="-78"/>
                <a:sym typeface="Montserrat Classic"/>
              </a:rPr>
              <a:t>يوفر رؤى تعتمد على البيانات لاتخاذ القرارات</a:t>
            </a:r>
          </a:p>
        </p:txBody>
      </p:sp>
      <p:grpSp>
        <p:nvGrpSpPr>
          <p:cNvPr id="51" name="Group 50">
            <a:extLst>
              <a:ext uri="{FF2B5EF4-FFF2-40B4-BE49-F238E27FC236}">
                <a16:creationId xmlns:a16="http://schemas.microsoft.com/office/drawing/2014/main" id="{7A485B7B-F39A-0C66-CE5E-8A7F7A07632F}"/>
              </a:ext>
            </a:extLst>
          </p:cNvPr>
          <p:cNvGrpSpPr/>
          <p:nvPr/>
        </p:nvGrpSpPr>
        <p:grpSpPr>
          <a:xfrm>
            <a:off x="7723697" y="3632765"/>
            <a:ext cx="299069" cy="299069"/>
            <a:chOff x="0" y="0"/>
            <a:chExt cx="812800" cy="812800"/>
          </a:xfrm>
        </p:grpSpPr>
        <p:sp>
          <p:nvSpPr>
            <p:cNvPr id="52" name="Freeform 7">
              <a:extLst>
                <a:ext uri="{FF2B5EF4-FFF2-40B4-BE49-F238E27FC236}">
                  <a16:creationId xmlns:a16="http://schemas.microsoft.com/office/drawing/2014/main" id="{A1C566AB-4475-2A62-CDC8-7DBB8513FA8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66675" cap="sq">
              <a:solidFill>
                <a:srgbClr val="D98341"/>
              </a:solidFill>
              <a:prstDash val="solid"/>
              <a:miter/>
            </a:ln>
          </p:spPr>
          <p:txBody>
            <a:bodyPr/>
            <a:lstStyle/>
            <a:p>
              <a:endParaRPr/>
            </a:p>
          </p:txBody>
        </p:sp>
        <p:sp>
          <p:nvSpPr>
            <p:cNvPr id="53" name="TextBox 8">
              <a:extLst>
                <a:ext uri="{FF2B5EF4-FFF2-40B4-BE49-F238E27FC236}">
                  <a16:creationId xmlns:a16="http://schemas.microsoft.com/office/drawing/2014/main" id="{E212FA66-83B0-AEAD-E6A2-AA696045D127}"/>
                </a:ext>
              </a:extLst>
            </p:cNvPr>
            <p:cNvSpPr txBox="1"/>
            <p:nvPr/>
          </p:nvSpPr>
          <p:spPr>
            <a:xfrm>
              <a:off x="76200" y="38100"/>
              <a:ext cx="660400" cy="698500"/>
            </a:xfrm>
            <a:prstGeom prst="rect">
              <a:avLst/>
            </a:prstGeom>
            <a:ln>
              <a:solidFill>
                <a:srgbClr val="D98341"/>
              </a:solidFill>
            </a:ln>
          </p:spPr>
          <p:txBody>
            <a:bodyPr lIns="33867" tIns="33867" rIns="33867" bIns="33867" rtlCol="0" anchor="ctr"/>
            <a:lstStyle/>
            <a:p>
              <a:pPr algn="ctr">
                <a:lnSpc>
                  <a:spcPts val="1837"/>
                </a:lnSpc>
                <a:spcBef>
                  <a:spcPct val="0"/>
                </a:spcBef>
              </a:pPr>
              <a:endParaRPr sz="1200"/>
            </a:p>
          </p:txBody>
        </p:sp>
      </p:grpSp>
      <p:grpSp>
        <p:nvGrpSpPr>
          <p:cNvPr id="54" name="Group 53">
            <a:extLst>
              <a:ext uri="{FF2B5EF4-FFF2-40B4-BE49-F238E27FC236}">
                <a16:creationId xmlns:a16="http://schemas.microsoft.com/office/drawing/2014/main" id="{47B26294-F247-9182-52F2-BF57F1000551}"/>
              </a:ext>
            </a:extLst>
          </p:cNvPr>
          <p:cNvGrpSpPr/>
          <p:nvPr/>
        </p:nvGrpSpPr>
        <p:grpSpPr>
          <a:xfrm>
            <a:off x="4160723" y="3632765"/>
            <a:ext cx="299069" cy="299069"/>
            <a:chOff x="0" y="0"/>
            <a:chExt cx="812800" cy="812800"/>
          </a:xfrm>
        </p:grpSpPr>
        <p:sp>
          <p:nvSpPr>
            <p:cNvPr id="55" name="Freeform 7">
              <a:extLst>
                <a:ext uri="{FF2B5EF4-FFF2-40B4-BE49-F238E27FC236}">
                  <a16:creationId xmlns:a16="http://schemas.microsoft.com/office/drawing/2014/main" id="{B6A860F4-0D85-A5F9-7D60-01233590AC2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66675" cap="sq">
              <a:solidFill>
                <a:srgbClr val="D98341"/>
              </a:solidFill>
              <a:prstDash val="solid"/>
              <a:miter/>
            </a:ln>
          </p:spPr>
          <p:txBody>
            <a:bodyPr/>
            <a:lstStyle/>
            <a:p>
              <a:endParaRPr/>
            </a:p>
          </p:txBody>
        </p:sp>
        <p:sp>
          <p:nvSpPr>
            <p:cNvPr id="56" name="TextBox 8">
              <a:extLst>
                <a:ext uri="{FF2B5EF4-FFF2-40B4-BE49-F238E27FC236}">
                  <a16:creationId xmlns:a16="http://schemas.microsoft.com/office/drawing/2014/main" id="{B8789B2E-C513-4E49-E988-D6CD45CCDDBF}"/>
                </a:ext>
              </a:extLst>
            </p:cNvPr>
            <p:cNvSpPr txBox="1"/>
            <p:nvPr/>
          </p:nvSpPr>
          <p:spPr>
            <a:xfrm>
              <a:off x="76200" y="38100"/>
              <a:ext cx="660400" cy="698500"/>
            </a:xfrm>
            <a:prstGeom prst="rect">
              <a:avLst/>
            </a:prstGeom>
            <a:ln>
              <a:solidFill>
                <a:srgbClr val="D98341"/>
              </a:solidFill>
            </a:ln>
          </p:spPr>
          <p:txBody>
            <a:bodyPr lIns="33867" tIns="33867" rIns="33867" bIns="33867" rtlCol="0" anchor="ctr"/>
            <a:lstStyle/>
            <a:p>
              <a:pPr algn="ctr">
                <a:lnSpc>
                  <a:spcPts val="1837"/>
                </a:lnSpc>
                <a:spcBef>
                  <a:spcPct val="0"/>
                </a:spcBef>
              </a:pPr>
              <a:endParaRPr sz="1200"/>
            </a:p>
          </p:txBody>
        </p:sp>
      </p:grpSp>
      <p:grpSp>
        <p:nvGrpSpPr>
          <p:cNvPr id="57" name="Group 56">
            <a:extLst>
              <a:ext uri="{FF2B5EF4-FFF2-40B4-BE49-F238E27FC236}">
                <a16:creationId xmlns:a16="http://schemas.microsoft.com/office/drawing/2014/main" id="{D5371317-5040-C79C-7CB9-92D33E28D6D8}"/>
              </a:ext>
            </a:extLst>
          </p:cNvPr>
          <p:cNvGrpSpPr/>
          <p:nvPr/>
        </p:nvGrpSpPr>
        <p:grpSpPr>
          <a:xfrm>
            <a:off x="4636484" y="2425078"/>
            <a:ext cx="299069" cy="299069"/>
            <a:chOff x="0" y="0"/>
            <a:chExt cx="812800" cy="812800"/>
          </a:xfrm>
        </p:grpSpPr>
        <p:sp>
          <p:nvSpPr>
            <p:cNvPr id="58" name="Freeform 7">
              <a:extLst>
                <a:ext uri="{FF2B5EF4-FFF2-40B4-BE49-F238E27FC236}">
                  <a16:creationId xmlns:a16="http://schemas.microsoft.com/office/drawing/2014/main" id="{0E0A5CA7-C68D-DF1A-346F-5F33C445F42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66675" cap="sq">
              <a:solidFill>
                <a:srgbClr val="D98341"/>
              </a:solidFill>
              <a:prstDash val="solid"/>
              <a:miter/>
            </a:ln>
          </p:spPr>
          <p:txBody>
            <a:bodyPr/>
            <a:lstStyle/>
            <a:p>
              <a:endParaRPr/>
            </a:p>
          </p:txBody>
        </p:sp>
        <p:sp>
          <p:nvSpPr>
            <p:cNvPr id="59" name="TextBox 8">
              <a:extLst>
                <a:ext uri="{FF2B5EF4-FFF2-40B4-BE49-F238E27FC236}">
                  <a16:creationId xmlns:a16="http://schemas.microsoft.com/office/drawing/2014/main" id="{9E3A6518-0355-9AEE-C989-C95F71E25B14}"/>
                </a:ext>
              </a:extLst>
            </p:cNvPr>
            <p:cNvSpPr txBox="1"/>
            <p:nvPr/>
          </p:nvSpPr>
          <p:spPr>
            <a:xfrm>
              <a:off x="76200" y="38100"/>
              <a:ext cx="660400" cy="698500"/>
            </a:xfrm>
            <a:prstGeom prst="rect">
              <a:avLst/>
            </a:prstGeom>
            <a:ln>
              <a:solidFill>
                <a:srgbClr val="D98341"/>
              </a:solidFill>
            </a:ln>
          </p:spPr>
          <p:txBody>
            <a:bodyPr lIns="33867" tIns="33867" rIns="33867" bIns="33867" rtlCol="0" anchor="ctr"/>
            <a:lstStyle/>
            <a:p>
              <a:pPr algn="ctr">
                <a:lnSpc>
                  <a:spcPts val="1837"/>
                </a:lnSpc>
                <a:spcBef>
                  <a:spcPct val="0"/>
                </a:spcBef>
              </a:pPr>
              <a:endParaRPr sz="1200"/>
            </a:p>
          </p:txBody>
        </p:sp>
      </p:grpSp>
      <p:grpSp>
        <p:nvGrpSpPr>
          <p:cNvPr id="60" name="Group 59">
            <a:extLst>
              <a:ext uri="{FF2B5EF4-FFF2-40B4-BE49-F238E27FC236}">
                <a16:creationId xmlns:a16="http://schemas.microsoft.com/office/drawing/2014/main" id="{CE000D78-EAF8-D07B-4E84-A8672A617259}"/>
              </a:ext>
            </a:extLst>
          </p:cNvPr>
          <p:cNvGrpSpPr/>
          <p:nvPr/>
        </p:nvGrpSpPr>
        <p:grpSpPr>
          <a:xfrm>
            <a:off x="7253944" y="4853379"/>
            <a:ext cx="299069" cy="299069"/>
            <a:chOff x="0" y="0"/>
            <a:chExt cx="812800" cy="812800"/>
          </a:xfrm>
        </p:grpSpPr>
        <p:sp>
          <p:nvSpPr>
            <p:cNvPr id="61" name="Freeform 7">
              <a:extLst>
                <a:ext uri="{FF2B5EF4-FFF2-40B4-BE49-F238E27FC236}">
                  <a16:creationId xmlns:a16="http://schemas.microsoft.com/office/drawing/2014/main" id="{EE03D16F-345A-EF87-46E7-ABEDB1D4AD8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66675" cap="sq">
              <a:solidFill>
                <a:srgbClr val="D98341"/>
              </a:solidFill>
              <a:prstDash val="solid"/>
              <a:miter/>
            </a:ln>
          </p:spPr>
          <p:txBody>
            <a:bodyPr/>
            <a:lstStyle/>
            <a:p>
              <a:endParaRPr/>
            </a:p>
          </p:txBody>
        </p:sp>
        <p:sp>
          <p:nvSpPr>
            <p:cNvPr id="62" name="TextBox 8">
              <a:extLst>
                <a:ext uri="{FF2B5EF4-FFF2-40B4-BE49-F238E27FC236}">
                  <a16:creationId xmlns:a16="http://schemas.microsoft.com/office/drawing/2014/main" id="{4445A9CD-090F-AC3E-FCC7-22E1E8937604}"/>
                </a:ext>
              </a:extLst>
            </p:cNvPr>
            <p:cNvSpPr txBox="1"/>
            <p:nvPr/>
          </p:nvSpPr>
          <p:spPr>
            <a:xfrm>
              <a:off x="76200" y="38100"/>
              <a:ext cx="660400" cy="698500"/>
            </a:xfrm>
            <a:prstGeom prst="rect">
              <a:avLst/>
            </a:prstGeom>
            <a:ln>
              <a:solidFill>
                <a:srgbClr val="D98341"/>
              </a:solidFill>
            </a:ln>
          </p:spPr>
          <p:txBody>
            <a:bodyPr lIns="33867" tIns="33867" rIns="33867" bIns="33867" rtlCol="0" anchor="ctr"/>
            <a:lstStyle/>
            <a:p>
              <a:pPr algn="ctr">
                <a:lnSpc>
                  <a:spcPts val="1837"/>
                </a:lnSpc>
                <a:spcBef>
                  <a:spcPct val="0"/>
                </a:spcBef>
              </a:pPr>
              <a:endParaRPr sz="1200"/>
            </a:p>
          </p:txBody>
        </p:sp>
      </p:grpSp>
      <p:grpSp>
        <p:nvGrpSpPr>
          <p:cNvPr id="63" name="Group 62">
            <a:extLst>
              <a:ext uri="{FF2B5EF4-FFF2-40B4-BE49-F238E27FC236}">
                <a16:creationId xmlns:a16="http://schemas.microsoft.com/office/drawing/2014/main" id="{BBB8619F-16BE-AC10-B95A-1D1ADDD5C7A3}"/>
              </a:ext>
            </a:extLst>
          </p:cNvPr>
          <p:cNvGrpSpPr/>
          <p:nvPr/>
        </p:nvGrpSpPr>
        <p:grpSpPr>
          <a:xfrm>
            <a:off x="4636484" y="4853379"/>
            <a:ext cx="299069" cy="299069"/>
            <a:chOff x="0" y="0"/>
            <a:chExt cx="812800" cy="812800"/>
          </a:xfrm>
        </p:grpSpPr>
        <p:sp>
          <p:nvSpPr>
            <p:cNvPr id="64" name="Freeform 7">
              <a:extLst>
                <a:ext uri="{FF2B5EF4-FFF2-40B4-BE49-F238E27FC236}">
                  <a16:creationId xmlns:a16="http://schemas.microsoft.com/office/drawing/2014/main" id="{8FF52D06-A59F-9F4E-ADC8-74AEBA1BA70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66675" cap="sq">
              <a:solidFill>
                <a:srgbClr val="D98341"/>
              </a:solidFill>
              <a:prstDash val="solid"/>
              <a:miter/>
            </a:ln>
          </p:spPr>
          <p:txBody>
            <a:bodyPr/>
            <a:lstStyle/>
            <a:p>
              <a:endParaRPr/>
            </a:p>
          </p:txBody>
        </p:sp>
        <p:sp>
          <p:nvSpPr>
            <p:cNvPr id="65" name="TextBox 8">
              <a:extLst>
                <a:ext uri="{FF2B5EF4-FFF2-40B4-BE49-F238E27FC236}">
                  <a16:creationId xmlns:a16="http://schemas.microsoft.com/office/drawing/2014/main" id="{9F34BE6E-01EF-DED7-726C-06875455E3CD}"/>
                </a:ext>
              </a:extLst>
            </p:cNvPr>
            <p:cNvSpPr txBox="1"/>
            <p:nvPr/>
          </p:nvSpPr>
          <p:spPr>
            <a:xfrm>
              <a:off x="76200" y="38100"/>
              <a:ext cx="660400" cy="698500"/>
            </a:xfrm>
            <a:prstGeom prst="rect">
              <a:avLst/>
            </a:prstGeom>
            <a:ln>
              <a:solidFill>
                <a:srgbClr val="D98341"/>
              </a:solidFill>
            </a:ln>
          </p:spPr>
          <p:txBody>
            <a:bodyPr lIns="33867" tIns="33867" rIns="33867" bIns="33867" rtlCol="0" anchor="ctr"/>
            <a:lstStyle/>
            <a:p>
              <a:pPr algn="ctr">
                <a:lnSpc>
                  <a:spcPts val="1837"/>
                </a:lnSpc>
                <a:spcBef>
                  <a:spcPct val="0"/>
                </a:spcBef>
              </a:pPr>
              <a:endParaRPr sz="1200"/>
            </a:p>
          </p:txBody>
        </p:sp>
      </p:grpSp>
      <p:grpSp>
        <p:nvGrpSpPr>
          <p:cNvPr id="66" name="Group 42">
            <a:extLst>
              <a:ext uri="{FF2B5EF4-FFF2-40B4-BE49-F238E27FC236}">
                <a16:creationId xmlns:a16="http://schemas.microsoft.com/office/drawing/2014/main" id="{B899F9FE-533F-DA13-927A-37017512716D}"/>
              </a:ext>
            </a:extLst>
          </p:cNvPr>
          <p:cNvGrpSpPr/>
          <p:nvPr/>
        </p:nvGrpSpPr>
        <p:grpSpPr>
          <a:xfrm>
            <a:off x="989548" y="1817580"/>
            <a:ext cx="3395323" cy="1046930"/>
            <a:chOff x="0" y="0"/>
            <a:chExt cx="1467458" cy="452483"/>
          </a:xfrm>
        </p:grpSpPr>
        <p:sp>
          <p:nvSpPr>
            <p:cNvPr id="67" name="Freeform 43">
              <a:extLst>
                <a:ext uri="{FF2B5EF4-FFF2-40B4-BE49-F238E27FC236}">
                  <a16:creationId xmlns:a16="http://schemas.microsoft.com/office/drawing/2014/main" id="{CAE9FBE7-5263-DECF-5774-782E8601997B}"/>
                </a:ext>
              </a:extLst>
            </p:cNvPr>
            <p:cNvSpPr/>
            <p:nvPr/>
          </p:nvSpPr>
          <p:spPr>
            <a:xfrm>
              <a:off x="0" y="0"/>
              <a:ext cx="1467458" cy="452483"/>
            </a:xfrm>
            <a:custGeom>
              <a:avLst/>
              <a:gdLst/>
              <a:ahLst/>
              <a:cxnLst/>
              <a:rect l="l" t="t" r="r" b="b"/>
              <a:pathLst>
                <a:path w="1467458" h="452483">
                  <a:moveTo>
                    <a:pt x="1264258" y="0"/>
                  </a:moveTo>
                  <a:cubicBezTo>
                    <a:pt x="1376482" y="0"/>
                    <a:pt x="1467458" y="101292"/>
                    <a:pt x="1467458" y="226241"/>
                  </a:cubicBezTo>
                  <a:cubicBezTo>
                    <a:pt x="1467458" y="351191"/>
                    <a:pt x="1376482" y="452483"/>
                    <a:pt x="1264258" y="452483"/>
                  </a:cubicBezTo>
                  <a:lnTo>
                    <a:pt x="203200" y="452483"/>
                  </a:lnTo>
                  <a:cubicBezTo>
                    <a:pt x="90976" y="452483"/>
                    <a:pt x="0" y="351191"/>
                    <a:pt x="0" y="226241"/>
                  </a:cubicBezTo>
                  <a:cubicBezTo>
                    <a:pt x="0" y="101292"/>
                    <a:pt x="90976" y="0"/>
                    <a:pt x="203200" y="0"/>
                  </a:cubicBezTo>
                  <a:close/>
                </a:path>
              </a:pathLst>
            </a:custGeom>
            <a:solidFill>
              <a:srgbClr val="FFFFFF"/>
            </a:solidFill>
            <a:ln w="66675" cap="sq">
              <a:solidFill>
                <a:srgbClr val="204E84"/>
              </a:solidFill>
              <a:prstDash val="solid"/>
              <a:miter/>
            </a:ln>
          </p:spPr>
          <p:txBody>
            <a:bodyPr/>
            <a:lstStyle/>
            <a:p>
              <a:endParaRPr/>
            </a:p>
          </p:txBody>
        </p:sp>
        <p:sp>
          <p:nvSpPr>
            <p:cNvPr id="68" name="TextBox 44">
              <a:extLst>
                <a:ext uri="{FF2B5EF4-FFF2-40B4-BE49-F238E27FC236}">
                  <a16:creationId xmlns:a16="http://schemas.microsoft.com/office/drawing/2014/main" id="{557E008B-F20B-6A8C-12AB-8AFE3CA0037C}"/>
                </a:ext>
              </a:extLst>
            </p:cNvPr>
            <p:cNvSpPr txBox="1"/>
            <p:nvPr/>
          </p:nvSpPr>
          <p:spPr>
            <a:xfrm>
              <a:off x="0" y="-38100"/>
              <a:ext cx="1467458" cy="490583"/>
            </a:xfrm>
            <a:prstGeom prst="rect">
              <a:avLst/>
            </a:prstGeom>
          </p:spPr>
          <p:txBody>
            <a:bodyPr lIns="33867" tIns="33867" rIns="33867" bIns="33867" rtlCol="0" anchor="ctr"/>
            <a:lstStyle/>
            <a:p>
              <a:pPr algn="ctr">
                <a:lnSpc>
                  <a:spcPts val="1837"/>
                </a:lnSpc>
                <a:spcBef>
                  <a:spcPct val="0"/>
                </a:spcBef>
              </a:pPr>
              <a:endParaRPr sz="1200"/>
            </a:p>
          </p:txBody>
        </p:sp>
      </p:grpSp>
      <p:pic>
        <p:nvPicPr>
          <p:cNvPr id="69" name="Picture 8">
            <a:extLst>
              <a:ext uri="{FF2B5EF4-FFF2-40B4-BE49-F238E27FC236}">
                <a16:creationId xmlns:a16="http://schemas.microsoft.com/office/drawing/2014/main" id="{6D8D2387-13A8-4D93-59F2-1C58DB977957}"/>
              </a:ext>
            </a:extLst>
          </p:cNvPr>
          <p:cNvPicPr>
            <a:picLocks noChangeAspect="1"/>
          </p:cNvPicPr>
          <p:nvPr/>
        </p:nvPicPr>
        <p:blipFill>
          <a:blip r:embed="rId5">
            <a:duotone>
              <a:prstClr val="black"/>
              <a:srgbClr val="00AC64">
                <a:tint val="45000"/>
                <a:satMod val="400000"/>
              </a:srgbClr>
            </a:duotone>
            <a:alphaModFix amt="35000"/>
            <a:extLst>
              <a:ext uri="{BEBA8EAE-BF5A-486C-A8C5-ECC9F3942E4B}">
                <a14:imgProps xmlns:a14="http://schemas.microsoft.com/office/drawing/2010/main">
                  <a14:imgLayer r:embed="rId6">
                    <a14:imgEffect>
                      <a14:colorTemperature colorTemp="5900"/>
                    </a14:imgEffect>
                  </a14:imgLayer>
                </a14:imgProps>
              </a:ext>
              <a:ext uri="{28A0092B-C50C-407E-A947-70E740481C1C}">
                <a14:useLocalDpi xmlns:a14="http://schemas.microsoft.com/office/drawing/2010/main"/>
              </a:ext>
            </a:extLst>
          </a:blip>
          <a:stretch>
            <a:fillRect/>
          </a:stretch>
        </p:blipFill>
        <p:spPr>
          <a:xfrm rot="10800000">
            <a:off x="917076" y="1911524"/>
            <a:ext cx="465420" cy="816959"/>
          </a:xfrm>
          <a:prstGeom prst="rect">
            <a:avLst/>
          </a:prstGeom>
        </p:spPr>
      </p:pic>
      <p:sp>
        <p:nvSpPr>
          <p:cNvPr id="70" name="TextBox 81">
            <a:extLst>
              <a:ext uri="{FF2B5EF4-FFF2-40B4-BE49-F238E27FC236}">
                <a16:creationId xmlns:a16="http://schemas.microsoft.com/office/drawing/2014/main" id="{7946C90B-6BA8-1AB8-CC7E-AAAB0BB84AD7}"/>
              </a:ext>
            </a:extLst>
          </p:cNvPr>
          <p:cNvSpPr txBox="1"/>
          <p:nvPr/>
        </p:nvSpPr>
        <p:spPr>
          <a:xfrm>
            <a:off x="1207784" y="2056303"/>
            <a:ext cx="2958850" cy="553998"/>
          </a:xfrm>
          <a:prstGeom prst="rect">
            <a:avLst/>
          </a:prstGeom>
        </p:spPr>
        <p:txBody>
          <a:bodyPr wrap="square" lIns="0" tIns="0" rIns="0" bIns="0" rtlCol="0" anchor="t">
            <a:spAutoFit/>
          </a:bodyPr>
          <a:lstStyle/>
          <a:p>
            <a:pPr algn="ctr">
              <a:spcBef>
                <a:spcPct val="0"/>
              </a:spcBef>
            </a:pPr>
            <a:r>
              <a:rPr lang="ar-SA" dirty="0">
                <a:solidFill>
                  <a:srgbClr val="204E84"/>
                </a:solidFill>
                <a:latin typeface="SST Arabic" panose="020B0504030504020204" pitchFamily="34" charset="-78"/>
                <a:ea typeface="Montserrat Classic"/>
                <a:cs typeface="SST Arabic" panose="020B0504030504020204" pitchFamily="34" charset="-78"/>
                <a:sym typeface="Montserrat Classic"/>
              </a:rPr>
              <a:t>تعزيز تنمية المهارات والنمو الوظيفي</a:t>
            </a:r>
          </a:p>
        </p:txBody>
      </p:sp>
      <p:grpSp>
        <p:nvGrpSpPr>
          <p:cNvPr id="72" name="Group 57">
            <a:extLst>
              <a:ext uri="{FF2B5EF4-FFF2-40B4-BE49-F238E27FC236}">
                <a16:creationId xmlns:a16="http://schemas.microsoft.com/office/drawing/2014/main" id="{FC033842-C7A9-8271-8BBB-E14CD379AFAF}"/>
              </a:ext>
            </a:extLst>
          </p:cNvPr>
          <p:cNvGrpSpPr/>
          <p:nvPr/>
        </p:nvGrpSpPr>
        <p:grpSpPr>
          <a:xfrm>
            <a:off x="7710108" y="4709891"/>
            <a:ext cx="3395323" cy="1046930"/>
            <a:chOff x="0" y="0"/>
            <a:chExt cx="1467458" cy="452483"/>
          </a:xfrm>
        </p:grpSpPr>
        <p:sp>
          <p:nvSpPr>
            <p:cNvPr id="73" name="Freeform 58">
              <a:extLst>
                <a:ext uri="{FF2B5EF4-FFF2-40B4-BE49-F238E27FC236}">
                  <a16:creationId xmlns:a16="http://schemas.microsoft.com/office/drawing/2014/main" id="{17A94A8C-0127-2B8E-AE65-696AF30BEF33}"/>
                </a:ext>
              </a:extLst>
            </p:cNvPr>
            <p:cNvSpPr/>
            <p:nvPr/>
          </p:nvSpPr>
          <p:spPr>
            <a:xfrm>
              <a:off x="0" y="0"/>
              <a:ext cx="1467458" cy="452483"/>
            </a:xfrm>
            <a:custGeom>
              <a:avLst/>
              <a:gdLst/>
              <a:ahLst/>
              <a:cxnLst/>
              <a:rect l="l" t="t" r="r" b="b"/>
              <a:pathLst>
                <a:path w="1467458" h="452483">
                  <a:moveTo>
                    <a:pt x="1264258" y="0"/>
                  </a:moveTo>
                  <a:cubicBezTo>
                    <a:pt x="1376482" y="0"/>
                    <a:pt x="1467458" y="101292"/>
                    <a:pt x="1467458" y="226241"/>
                  </a:cubicBezTo>
                  <a:cubicBezTo>
                    <a:pt x="1467458" y="351191"/>
                    <a:pt x="1376482" y="452483"/>
                    <a:pt x="1264258" y="452483"/>
                  </a:cubicBezTo>
                  <a:lnTo>
                    <a:pt x="203200" y="452483"/>
                  </a:lnTo>
                  <a:cubicBezTo>
                    <a:pt x="90976" y="452483"/>
                    <a:pt x="0" y="351191"/>
                    <a:pt x="0" y="226241"/>
                  </a:cubicBezTo>
                  <a:cubicBezTo>
                    <a:pt x="0" y="101292"/>
                    <a:pt x="90976" y="0"/>
                    <a:pt x="203200" y="0"/>
                  </a:cubicBezTo>
                  <a:close/>
                </a:path>
              </a:pathLst>
            </a:custGeom>
            <a:solidFill>
              <a:srgbClr val="FFFFFF"/>
            </a:solidFill>
            <a:ln w="66675" cap="sq">
              <a:solidFill>
                <a:srgbClr val="204E84"/>
              </a:solidFill>
              <a:prstDash val="solid"/>
              <a:miter/>
            </a:ln>
          </p:spPr>
          <p:txBody>
            <a:bodyPr/>
            <a:lstStyle/>
            <a:p>
              <a:endParaRPr/>
            </a:p>
          </p:txBody>
        </p:sp>
        <p:sp>
          <p:nvSpPr>
            <p:cNvPr id="74" name="TextBox 59">
              <a:extLst>
                <a:ext uri="{FF2B5EF4-FFF2-40B4-BE49-F238E27FC236}">
                  <a16:creationId xmlns:a16="http://schemas.microsoft.com/office/drawing/2014/main" id="{DF2E5426-C30E-0202-1B05-34ED5D74E3F6}"/>
                </a:ext>
              </a:extLst>
            </p:cNvPr>
            <p:cNvSpPr txBox="1"/>
            <p:nvPr/>
          </p:nvSpPr>
          <p:spPr>
            <a:xfrm>
              <a:off x="0" y="-38100"/>
              <a:ext cx="1467458" cy="490583"/>
            </a:xfrm>
            <a:prstGeom prst="rect">
              <a:avLst/>
            </a:prstGeom>
            <a:ln>
              <a:noFill/>
            </a:ln>
          </p:spPr>
          <p:txBody>
            <a:bodyPr lIns="33867" tIns="33867" rIns="33867" bIns="33867" rtlCol="0" anchor="ctr"/>
            <a:lstStyle/>
            <a:p>
              <a:pPr algn="ctr">
                <a:lnSpc>
                  <a:spcPts val="1837"/>
                </a:lnSpc>
                <a:spcBef>
                  <a:spcPct val="0"/>
                </a:spcBef>
              </a:pPr>
              <a:endParaRPr sz="1200"/>
            </a:p>
          </p:txBody>
        </p:sp>
      </p:grpSp>
      <p:sp>
        <p:nvSpPr>
          <p:cNvPr id="75" name="TextBox 81">
            <a:extLst>
              <a:ext uri="{FF2B5EF4-FFF2-40B4-BE49-F238E27FC236}">
                <a16:creationId xmlns:a16="http://schemas.microsoft.com/office/drawing/2014/main" id="{ED01C547-FD58-3D26-E955-0F9C45B77E23}"/>
              </a:ext>
            </a:extLst>
          </p:cNvPr>
          <p:cNvSpPr txBox="1"/>
          <p:nvPr/>
        </p:nvSpPr>
        <p:spPr>
          <a:xfrm>
            <a:off x="8187601" y="4975477"/>
            <a:ext cx="2444097" cy="553998"/>
          </a:xfrm>
          <a:prstGeom prst="rect">
            <a:avLst/>
          </a:prstGeom>
        </p:spPr>
        <p:txBody>
          <a:bodyPr wrap="square" lIns="0" tIns="0" rIns="0" bIns="0" rtlCol="0" anchor="t">
            <a:spAutoFit/>
          </a:bodyPr>
          <a:lstStyle/>
          <a:p>
            <a:pPr algn="ctr">
              <a:spcBef>
                <a:spcPct val="0"/>
              </a:spcBef>
            </a:pPr>
            <a:r>
              <a:rPr lang="ar-SA" dirty="0">
                <a:solidFill>
                  <a:srgbClr val="204E84"/>
                </a:solidFill>
                <a:latin typeface="SST Arabic" panose="020B0504030504020204" pitchFamily="34" charset="-78"/>
                <a:ea typeface="Montserrat Classic"/>
                <a:cs typeface="SST Arabic" panose="020B0504030504020204" pitchFamily="34" charset="-78"/>
                <a:sym typeface="Montserrat Classic"/>
              </a:rPr>
              <a:t>تسهيل التقييمات العادلة والشفافة</a:t>
            </a:r>
          </a:p>
        </p:txBody>
      </p:sp>
      <p:pic>
        <p:nvPicPr>
          <p:cNvPr id="76" name="Picture 8">
            <a:extLst>
              <a:ext uri="{FF2B5EF4-FFF2-40B4-BE49-F238E27FC236}">
                <a16:creationId xmlns:a16="http://schemas.microsoft.com/office/drawing/2014/main" id="{49738154-6F34-36B9-5E79-AE50BA0A8595}"/>
              </a:ext>
            </a:extLst>
          </p:cNvPr>
          <p:cNvPicPr>
            <a:picLocks noChangeAspect="1"/>
          </p:cNvPicPr>
          <p:nvPr/>
        </p:nvPicPr>
        <p:blipFill>
          <a:blip r:embed="rId5">
            <a:duotone>
              <a:prstClr val="black"/>
              <a:srgbClr val="00AC64">
                <a:tint val="45000"/>
                <a:satMod val="400000"/>
              </a:srgbClr>
            </a:duotone>
            <a:alphaModFix amt="35000"/>
            <a:extLst>
              <a:ext uri="{BEBA8EAE-BF5A-486C-A8C5-ECC9F3942E4B}">
                <a14:imgProps xmlns:a14="http://schemas.microsoft.com/office/drawing/2010/main">
                  <a14:imgLayer r:embed="rId6">
                    <a14:imgEffect>
                      <a14:colorTemperature colorTemp="5900"/>
                    </a14:imgEffect>
                  </a14:imgLayer>
                </a14:imgProps>
              </a:ext>
              <a:ext uri="{28A0092B-C50C-407E-A947-70E740481C1C}">
                <a14:useLocalDpi xmlns:a14="http://schemas.microsoft.com/office/drawing/2010/main"/>
              </a:ext>
            </a:extLst>
          </a:blip>
          <a:stretch>
            <a:fillRect/>
          </a:stretch>
        </p:blipFill>
        <p:spPr>
          <a:xfrm>
            <a:off x="10717829" y="4808207"/>
            <a:ext cx="465420" cy="816959"/>
          </a:xfrm>
          <a:prstGeom prst="rect">
            <a:avLst/>
          </a:prstGeom>
        </p:spPr>
      </p:pic>
    </p:spTree>
    <p:custDataLst>
      <p:tags r:id="rId1"/>
    </p:custDataLst>
    <p:extLst>
      <p:ext uri="{BB962C8B-B14F-4D97-AF65-F5344CB8AC3E}">
        <p14:creationId xmlns:p14="http://schemas.microsoft.com/office/powerpoint/2010/main" val="96248829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25624-97FA-E211-C33D-FA4F404948F3}"/>
            </a:ext>
          </a:extLst>
        </p:cNvPr>
        <p:cNvGrpSpPr/>
        <p:nvPr/>
      </p:nvGrpSpPr>
      <p:grpSpPr>
        <a:xfrm>
          <a:off x="0" y="0"/>
          <a:ext cx="0" cy="0"/>
          <a:chOff x="0" y="0"/>
          <a:chExt cx="0" cy="0"/>
        </a:xfrm>
      </p:grpSpPr>
      <p:sp>
        <p:nvSpPr>
          <p:cNvPr id="2" name="object 6">
            <a:extLst>
              <a:ext uri="{FF2B5EF4-FFF2-40B4-BE49-F238E27FC236}">
                <a16:creationId xmlns:a16="http://schemas.microsoft.com/office/drawing/2014/main" id="{6F606061-10D1-D4B5-B6CA-EDE581E168D7}"/>
              </a:ext>
            </a:extLst>
          </p:cNvPr>
          <p:cNvSpPr txBox="1"/>
          <p:nvPr/>
        </p:nvSpPr>
        <p:spPr>
          <a:xfrm>
            <a:off x="4315725" y="1326123"/>
            <a:ext cx="6835253"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a:defRPr/>
            </a:pPr>
            <a:r>
              <a:rPr lang="ar-SA" sz="2400" dirty="0">
                <a:solidFill>
                  <a:srgbClr val="214E83"/>
                </a:solidFill>
                <a:latin typeface="SST Arabic" panose="020B0504030504020204" pitchFamily="34" charset="-78"/>
                <a:ea typeface="HRDF medium Medium" panose="02000600020000020004" pitchFamily="2" charset="-78"/>
                <a:cs typeface="SST Arabic"/>
              </a:rPr>
              <a:t>تخطيط الأداء وتحديد الأهداف</a:t>
            </a:r>
          </a:p>
        </p:txBody>
      </p:sp>
      <p:pic>
        <p:nvPicPr>
          <p:cNvPr id="3" name="Picture 8">
            <a:extLst>
              <a:ext uri="{FF2B5EF4-FFF2-40B4-BE49-F238E27FC236}">
                <a16:creationId xmlns:a16="http://schemas.microsoft.com/office/drawing/2014/main" id="{0F02FD56-CE1F-0E44-E755-3343FF02BA03}"/>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grpSp>
        <p:nvGrpSpPr>
          <p:cNvPr id="4" name="Group 3">
            <a:extLst>
              <a:ext uri="{FF2B5EF4-FFF2-40B4-BE49-F238E27FC236}">
                <a16:creationId xmlns:a16="http://schemas.microsoft.com/office/drawing/2014/main" id="{692C0047-7BBE-1190-AE3F-830CF24E19D9}"/>
              </a:ext>
            </a:extLst>
          </p:cNvPr>
          <p:cNvGrpSpPr/>
          <p:nvPr/>
        </p:nvGrpSpPr>
        <p:grpSpPr>
          <a:xfrm>
            <a:off x="2319868" y="4116495"/>
            <a:ext cx="7552266" cy="1352420"/>
            <a:chOff x="3793067" y="3243714"/>
            <a:chExt cx="7103533" cy="1352420"/>
          </a:xfrm>
        </p:grpSpPr>
        <p:sp>
          <p:nvSpPr>
            <p:cNvPr id="7" name="Rectangle: Rounded Corners 6">
              <a:extLst>
                <a:ext uri="{FF2B5EF4-FFF2-40B4-BE49-F238E27FC236}">
                  <a16:creationId xmlns:a16="http://schemas.microsoft.com/office/drawing/2014/main" id="{2382F2F2-F4D9-59EA-9C00-95991C1F14E6}"/>
                </a:ext>
              </a:extLst>
            </p:cNvPr>
            <p:cNvSpPr/>
            <p:nvPr/>
          </p:nvSpPr>
          <p:spPr>
            <a:xfrm>
              <a:off x="3793067" y="3243714"/>
              <a:ext cx="7103533" cy="1352420"/>
            </a:xfrm>
            <a:prstGeom prst="roundRect">
              <a:avLst>
                <a:gd name="adj" fmla="val 18695"/>
              </a:avLst>
            </a:prstGeom>
            <a:solidFill>
              <a:srgbClr val="0A4E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bject 6">
              <a:extLst>
                <a:ext uri="{FF2B5EF4-FFF2-40B4-BE49-F238E27FC236}">
                  <a16:creationId xmlns:a16="http://schemas.microsoft.com/office/drawing/2014/main" id="{D3E0D6BC-1921-FCEF-3811-EF85215B0269}"/>
                </a:ext>
              </a:extLst>
            </p:cNvPr>
            <p:cNvSpPr txBox="1"/>
            <p:nvPr/>
          </p:nvSpPr>
          <p:spPr>
            <a:xfrm>
              <a:off x="3983691" y="3616486"/>
              <a:ext cx="6713819" cy="534902"/>
            </a:xfrm>
            <a:prstGeom prst="rect">
              <a:avLst/>
            </a:prstGeom>
          </p:spPr>
          <p:txBody>
            <a:bodyPr vert="horz" wrap="square" lIns="0" tIns="9664" rIns="0" bIns="0" rtlCol="0">
              <a:spAutoFit/>
            </a:bodyPr>
            <a:lstStyle>
              <a:lvl1pPr>
                <a:defRPr>
                  <a:latin typeface="+mj-lt"/>
                  <a:ea typeface="+mj-ea"/>
                  <a:cs typeface="+mj-cs"/>
                </a:defRPr>
              </a:lvl1pPr>
            </a:lstStyle>
            <a:p>
              <a:pPr algn="ctr" rtl="1">
                <a:lnSpc>
                  <a:spcPts val="4500"/>
                </a:lnSpc>
              </a:pPr>
              <a:r>
                <a:rPr lang="ar-SA" sz="2400" dirty="0">
                  <a:solidFill>
                    <a:schemeClr val="bg1"/>
                  </a:solidFill>
                  <a:latin typeface="SST Arabic Light" panose="020B0304030504020204" pitchFamily="34" charset="-78"/>
                  <a:ea typeface="+mn-ea"/>
                  <a:cs typeface="SST Arabic Light" panose="020B0304030504020204" pitchFamily="34" charset="-78"/>
                </a:rPr>
                <a:t>"الهدف بدون خطة هو مجرد حلم." - براين تريسي</a:t>
              </a:r>
            </a:p>
          </p:txBody>
        </p:sp>
      </p:grpSp>
      <p:pic>
        <p:nvPicPr>
          <p:cNvPr id="16" name="Graphic 15">
            <a:extLst>
              <a:ext uri="{FF2B5EF4-FFF2-40B4-BE49-F238E27FC236}">
                <a16:creationId xmlns:a16="http://schemas.microsoft.com/office/drawing/2014/main" id="{1BE7A0CA-F9DB-94A2-5FC2-5FAC80A5FA2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314465" y="2336848"/>
            <a:ext cx="1554072" cy="1554072"/>
          </a:xfrm>
          <a:prstGeom prst="rect">
            <a:avLst/>
          </a:prstGeom>
        </p:spPr>
      </p:pic>
    </p:spTree>
    <p:custDataLst>
      <p:tags r:id="rId1"/>
    </p:custDataLst>
    <p:extLst>
      <p:ext uri="{BB962C8B-B14F-4D97-AF65-F5344CB8AC3E}">
        <p14:creationId xmlns:p14="http://schemas.microsoft.com/office/powerpoint/2010/main" val="187960573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F2F67-8C99-C060-E957-6A013C4A0DD8}"/>
            </a:ext>
          </a:extLst>
        </p:cNvPr>
        <p:cNvGrpSpPr/>
        <p:nvPr/>
      </p:nvGrpSpPr>
      <p:grpSpPr>
        <a:xfrm>
          <a:off x="0" y="0"/>
          <a:ext cx="0" cy="0"/>
          <a:chOff x="0" y="0"/>
          <a:chExt cx="0" cy="0"/>
        </a:xfrm>
      </p:grpSpPr>
      <p:pic>
        <p:nvPicPr>
          <p:cNvPr id="5" name="Picture 2" descr="Vision And Mission Strategic Management With Objectives Values And ...">
            <a:extLst>
              <a:ext uri="{FF2B5EF4-FFF2-40B4-BE49-F238E27FC236}">
                <a16:creationId xmlns:a16="http://schemas.microsoft.com/office/drawing/2014/main" id="{CA7EEA43-363D-4F7E-C3D6-225589ABC33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4063" b="18317"/>
          <a:stretch>
            <a:fillRect/>
          </a:stretch>
        </p:blipFill>
        <p:spPr bwMode="auto">
          <a:xfrm>
            <a:off x="1277957" y="1011731"/>
            <a:ext cx="9636087" cy="488693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16029660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3041C-276E-3BC0-AC66-B07804BD8CF2}"/>
            </a:ext>
          </a:extLst>
        </p:cNvPr>
        <p:cNvGrpSpPr/>
        <p:nvPr/>
      </p:nvGrpSpPr>
      <p:grpSpPr>
        <a:xfrm>
          <a:off x="0" y="0"/>
          <a:ext cx="0" cy="0"/>
          <a:chOff x="0" y="0"/>
          <a:chExt cx="0" cy="0"/>
        </a:xfrm>
      </p:grpSpPr>
      <p:sp>
        <p:nvSpPr>
          <p:cNvPr id="46" name="Rectangle: Rounded Corners 45">
            <a:extLst>
              <a:ext uri="{FF2B5EF4-FFF2-40B4-BE49-F238E27FC236}">
                <a16:creationId xmlns:a16="http://schemas.microsoft.com/office/drawing/2014/main" id="{1CF3B598-5F54-EAAA-6FB0-A9D31DBFEC6B}"/>
              </a:ext>
            </a:extLst>
          </p:cNvPr>
          <p:cNvSpPr/>
          <p:nvPr/>
        </p:nvSpPr>
        <p:spPr>
          <a:xfrm>
            <a:off x="719982" y="4160619"/>
            <a:ext cx="3672855" cy="983765"/>
          </a:xfrm>
          <a:prstGeom prst="roundRect">
            <a:avLst>
              <a:gd name="adj" fmla="val 186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object 6">
            <a:extLst>
              <a:ext uri="{FF2B5EF4-FFF2-40B4-BE49-F238E27FC236}">
                <a16:creationId xmlns:a16="http://schemas.microsoft.com/office/drawing/2014/main" id="{D37B37BE-CBFD-6755-664E-CDEAD6550DDF}"/>
              </a:ext>
            </a:extLst>
          </p:cNvPr>
          <p:cNvSpPr txBox="1"/>
          <p:nvPr/>
        </p:nvSpPr>
        <p:spPr>
          <a:xfrm>
            <a:off x="1199199" y="4462956"/>
            <a:ext cx="2829552" cy="379090"/>
          </a:xfrm>
          <a:prstGeom prst="rect">
            <a:avLst/>
          </a:prstGeom>
        </p:spPr>
        <p:txBody>
          <a:bodyPr vert="horz" wrap="square" lIns="0" tIns="9664" rIns="0" bIns="0" rtlCol="0">
            <a:spAutoFit/>
          </a:bodyPr>
          <a:lstStyle>
            <a:lvl1pPr>
              <a:defRPr>
                <a:latin typeface="+mj-lt"/>
                <a:ea typeface="+mj-ea"/>
                <a:cs typeface="+mj-cs"/>
              </a:defRPr>
            </a:lvl1pPr>
          </a:lstStyle>
          <a:p>
            <a:pPr algn="ctr" rtl="1"/>
            <a:r>
              <a:rPr lang="ar-SA" sz="2400" dirty="0">
                <a:solidFill>
                  <a:schemeClr val="bg1">
                    <a:lumMod val="50000"/>
                  </a:schemeClr>
                </a:solidFill>
                <a:latin typeface="SST Arabic Light" panose="020B0304030504020204" pitchFamily="34" charset="-78"/>
                <a:ea typeface="+mn-ea"/>
                <a:cs typeface="SST Arabic Light" panose="020B0304030504020204" pitchFamily="34" charset="-78"/>
              </a:rPr>
              <a:t>تقييم الأداء</a:t>
            </a:r>
          </a:p>
        </p:txBody>
      </p:sp>
      <p:sp>
        <p:nvSpPr>
          <p:cNvPr id="44" name="Rectangle: Rounded Corners 43">
            <a:extLst>
              <a:ext uri="{FF2B5EF4-FFF2-40B4-BE49-F238E27FC236}">
                <a16:creationId xmlns:a16="http://schemas.microsoft.com/office/drawing/2014/main" id="{43A0239C-A576-4262-E154-34F592EF112A}"/>
              </a:ext>
            </a:extLst>
          </p:cNvPr>
          <p:cNvSpPr/>
          <p:nvPr/>
        </p:nvSpPr>
        <p:spPr>
          <a:xfrm>
            <a:off x="1047823" y="2132113"/>
            <a:ext cx="3672855" cy="983765"/>
          </a:xfrm>
          <a:prstGeom prst="roundRect">
            <a:avLst>
              <a:gd name="adj" fmla="val 186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object 6">
            <a:extLst>
              <a:ext uri="{FF2B5EF4-FFF2-40B4-BE49-F238E27FC236}">
                <a16:creationId xmlns:a16="http://schemas.microsoft.com/office/drawing/2014/main" id="{0CBB97E7-5C87-AB79-9BEE-7FB1CCA51375}"/>
              </a:ext>
            </a:extLst>
          </p:cNvPr>
          <p:cNvSpPr txBox="1"/>
          <p:nvPr/>
        </p:nvSpPr>
        <p:spPr>
          <a:xfrm>
            <a:off x="1527040" y="2428585"/>
            <a:ext cx="2829552" cy="379090"/>
          </a:xfrm>
          <a:prstGeom prst="rect">
            <a:avLst/>
          </a:prstGeom>
        </p:spPr>
        <p:txBody>
          <a:bodyPr vert="horz" wrap="square" lIns="0" tIns="9664" rIns="0" bIns="0" rtlCol="0">
            <a:spAutoFit/>
          </a:bodyPr>
          <a:lstStyle>
            <a:lvl1pPr>
              <a:defRPr>
                <a:latin typeface="+mj-lt"/>
                <a:ea typeface="+mj-ea"/>
                <a:cs typeface="+mj-cs"/>
              </a:defRPr>
            </a:lvl1pPr>
          </a:lstStyle>
          <a:p>
            <a:pPr algn="ctr" rtl="1"/>
            <a:r>
              <a:rPr lang="ar-SA" sz="2400" dirty="0">
                <a:solidFill>
                  <a:srgbClr val="0D5085"/>
                </a:solidFill>
                <a:latin typeface="SST Arabic Light" panose="020B0304030504020204" pitchFamily="34" charset="-78"/>
                <a:ea typeface="+mn-ea"/>
                <a:cs typeface="SST Arabic Light" panose="020B0304030504020204" pitchFamily="34" charset="-78"/>
              </a:rPr>
              <a:t>مراجعة الأداء</a:t>
            </a:r>
          </a:p>
        </p:txBody>
      </p:sp>
      <p:sp>
        <p:nvSpPr>
          <p:cNvPr id="42" name="Rectangle: Rounded Corners 41">
            <a:extLst>
              <a:ext uri="{FF2B5EF4-FFF2-40B4-BE49-F238E27FC236}">
                <a16:creationId xmlns:a16="http://schemas.microsoft.com/office/drawing/2014/main" id="{DB6C2F30-048B-A57B-2EBA-EF0B3258AD4C}"/>
              </a:ext>
            </a:extLst>
          </p:cNvPr>
          <p:cNvSpPr/>
          <p:nvPr/>
        </p:nvSpPr>
        <p:spPr>
          <a:xfrm>
            <a:off x="4768151" y="5666356"/>
            <a:ext cx="2655699" cy="1053421"/>
          </a:xfrm>
          <a:prstGeom prst="roundRect">
            <a:avLst>
              <a:gd name="adj" fmla="val 186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Rounded Corners 39">
            <a:extLst>
              <a:ext uri="{FF2B5EF4-FFF2-40B4-BE49-F238E27FC236}">
                <a16:creationId xmlns:a16="http://schemas.microsoft.com/office/drawing/2014/main" id="{197C03E1-D3D6-CBFC-0FAE-5D447C7AC929}"/>
              </a:ext>
            </a:extLst>
          </p:cNvPr>
          <p:cNvSpPr/>
          <p:nvPr/>
        </p:nvSpPr>
        <p:spPr>
          <a:xfrm>
            <a:off x="7633953" y="4160619"/>
            <a:ext cx="3672855" cy="983765"/>
          </a:xfrm>
          <a:prstGeom prst="roundRect">
            <a:avLst>
              <a:gd name="adj" fmla="val 186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bject 6">
            <a:extLst>
              <a:ext uri="{FF2B5EF4-FFF2-40B4-BE49-F238E27FC236}">
                <a16:creationId xmlns:a16="http://schemas.microsoft.com/office/drawing/2014/main" id="{21B9DBD2-322F-57A6-F7E0-58F03402160F}"/>
              </a:ext>
            </a:extLst>
          </p:cNvPr>
          <p:cNvSpPr txBox="1"/>
          <p:nvPr/>
        </p:nvSpPr>
        <p:spPr>
          <a:xfrm>
            <a:off x="8113170" y="4462956"/>
            <a:ext cx="2829552" cy="379090"/>
          </a:xfrm>
          <a:prstGeom prst="rect">
            <a:avLst/>
          </a:prstGeom>
        </p:spPr>
        <p:txBody>
          <a:bodyPr vert="horz" wrap="square" lIns="0" tIns="9664" rIns="0" bIns="0" rtlCol="0">
            <a:spAutoFit/>
          </a:bodyPr>
          <a:lstStyle>
            <a:lvl1pPr>
              <a:defRPr>
                <a:latin typeface="+mj-lt"/>
                <a:ea typeface="+mj-ea"/>
                <a:cs typeface="+mj-cs"/>
              </a:defRPr>
            </a:lvl1pPr>
          </a:lstStyle>
          <a:p>
            <a:pPr algn="ctr" rtl="1"/>
            <a:r>
              <a:rPr lang="ar-SA" sz="2400" dirty="0">
                <a:solidFill>
                  <a:srgbClr val="0D5085"/>
                </a:solidFill>
                <a:latin typeface="SST Arabic Light" panose="020B0304030504020204" pitchFamily="34" charset="-78"/>
                <a:ea typeface="+mn-ea"/>
                <a:cs typeface="SST Arabic Light" panose="020B0304030504020204" pitchFamily="34" charset="-78"/>
              </a:rPr>
              <a:t>التعليقات المستمرة</a:t>
            </a:r>
          </a:p>
        </p:txBody>
      </p:sp>
      <p:sp>
        <p:nvSpPr>
          <p:cNvPr id="38" name="Rectangle: Rounded Corners 37">
            <a:extLst>
              <a:ext uri="{FF2B5EF4-FFF2-40B4-BE49-F238E27FC236}">
                <a16:creationId xmlns:a16="http://schemas.microsoft.com/office/drawing/2014/main" id="{7F1AB1B0-EC72-1A5B-6164-7A1D617BAE26}"/>
              </a:ext>
            </a:extLst>
          </p:cNvPr>
          <p:cNvSpPr/>
          <p:nvPr/>
        </p:nvSpPr>
        <p:spPr>
          <a:xfrm>
            <a:off x="7354732" y="2132113"/>
            <a:ext cx="3672855" cy="983765"/>
          </a:xfrm>
          <a:prstGeom prst="roundRect">
            <a:avLst>
              <a:gd name="adj" fmla="val 186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bject 6">
            <a:extLst>
              <a:ext uri="{FF2B5EF4-FFF2-40B4-BE49-F238E27FC236}">
                <a16:creationId xmlns:a16="http://schemas.microsoft.com/office/drawing/2014/main" id="{20A29BDF-8431-ED2B-9A0C-B54440450F7C}"/>
              </a:ext>
            </a:extLst>
          </p:cNvPr>
          <p:cNvSpPr txBox="1"/>
          <p:nvPr/>
        </p:nvSpPr>
        <p:spPr>
          <a:xfrm>
            <a:off x="4315725" y="1326123"/>
            <a:ext cx="6835253"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a:defRPr/>
            </a:pPr>
            <a:r>
              <a:rPr lang="ar-SA" sz="2400" dirty="0">
                <a:solidFill>
                  <a:srgbClr val="214E83"/>
                </a:solidFill>
                <a:latin typeface="SST Arabic" panose="020B0504030504020204" pitchFamily="34" charset="-78"/>
                <a:ea typeface="HRDF medium Medium" panose="02000600020000020004" pitchFamily="2" charset="-78"/>
                <a:cs typeface="SST Arabic"/>
              </a:rPr>
              <a:t>استمرارية إدارة الأداء</a:t>
            </a:r>
          </a:p>
        </p:txBody>
      </p:sp>
      <p:pic>
        <p:nvPicPr>
          <p:cNvPr id="3" name="Picture 8">
            <a:extLst>
              <a:ext uri="{FF2B5EF4-FFF2-40B4-BE49-F238E27FC236}">
                <a16:creationId xmlns:a16="http://schemas.microsoft.com/office/drawing/2014/main" id="{A9A8100B-4EE4-9330-9B5B-76FC235F58B0}"/>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grpSp>
        <p:nvGrpSpPr>
          <p:cNvPr id="37" name="Group 36">
            <a:extLst>
              <a:ext uri="{FF2B5EF4-FFF2-40B4-BE49-F238E27FC236}">
                <a16:creationId xmlns:a16="http://schemas.microsoft.com/office/drawing/2014/main" id="{05E56E75-A606-43DD-C93F-93CEEC9C5A00}"/>
              </a:ext>
            </a:extLst>
          </p:cNvPr>
          <p:cNvGrpSpPr/>
          <p:nvPr/>
        </p:nvGrpSpPr>
        <p:grpSpPr>
          <a:xfrm>
            <a:off x="4199027" y="1981475"/>
            <a:ext cx="3793946" cy="3791208"/>
            <a:chOff x="3790176" y="1495014"/>
            <a:chExt cx="4611648" cy="4608320"/>
          </a:xfrm>
        </p:grpSpPr>
        <p:sp>
          <p:nvSpPr>
            <p:cNvPr id="5" name="Google Shape;759;p32">
              <a:extLst>
                <a:ext uri="{FF2B5EF4-FFF2-40B4-BE49-F238E27FC236}">
                  <a16:creationId xmlns:a16="http://schemas.microsoft.com/office/drawing/2014/main" id="{1D87A746-51D5-AFA5-B00A-5E442413F2D5}"/>
                </a:ext>
              </a:extLst>
            </p:cNvPr>
            <p:cNvSpPr/>
            <p:nvPr/>
          </p:nvSpPr>
          <p:spPr>
            <a:xfrm>
              <a:off x="6213014" y="2866347"/>
              <a:ext cx="45719" cy="1633125"/>
            </a:xfrm>
            <a:custGeom>
              <a:avLst/>
              <a:gdLst/>
              <a:ahLst/>
              <a:cxnLst/>
              <a:rect l="l" t="t" r="r" b="b"/>
              <a:pathLst>
                <a:path w="1" h="36" extrusionOk="0">
                  <a:moveTo>
                    <a:pt x="1" y="36"/>
                  </a:moveTo>
                  <a:lnTo>
                    <a:pt x="1" y="0"/>
                  </a:lnTo>
                  <a:lnTo>
                    <a:pt x="1" y="36"/>
                  </a:lnTo>
                  <a:close/>
                </a:path>
              </a:pathLst>
            </a:custGeom>
            <a:solidFill>
              <a:srgbClr val="00ABAC"/>
            </a:solidFill>
            <a:ln>
              <a:noFill/>
            </a:ln>
          </p:spPr>
          <p:txBody>
            <a:bodyPr spcFirstLastPara="1" wrap="square" lIns="121900" tIns="121900" rIns="121900" bIns="121900" anchor="ctr" anchorCtr="0">
              <a:noAutofit/>
            </a:bodyPr>
            <a:lstStyle/>
            <a:p>
              <a:pPr algn="r" rtl="1"/>
              <a:endParaRPr sz="2400" dirty="0">
                <a:latin typeface="Elm" panose="020B0303020404020204" pitchFamily="34" charset="-78"/>
                <a:cs typeface="+mj-cs"/>
              </a:endParaRPr>
            </a:p>
          </p:txBody>
        </p:sp>
        <p:sp>
          <p:nvSpPr>
            <p:cNvPr id="6" name="Google Shape;760;p32">
              <a:extLst>
                <a:ext uri="{FF2B5EF4-FFF2-40B4-BE49-F238E27FC236}">
                  <a16:creationId xmlns:a16="http://schemas.microsoft.com/office/drawing/2014/main" id="{2A2EE484-5D4A-8B57-DF28-1965D3748459}"/>
                </a:ext>
              </a:extLst>
            </p:cNvPr>
            <p:cNvSpPr/>
            <p:nvPr/>
          </p:nvSpPr>
          <p:spPr>
            <a:xfrm>
              <a:off x="6127756" y="2710767"/>
              <a:ext cx="45719" cy="76058"/>
            </a:xfrm>
            <a:custGeom>
              <a:avLst/>
              <a:gdLst/>
              <a:ahLst/>
              <a:cxnLst/>
              <a:rect l="l" t="t" r="r" b="b"/>
              <a:pathLst>
                <a:path w="211" h="351" extrusionOk="0">
                  <a:moveTo>
                    <a:pt x="211" y="351"/>
                  </a:moveTo>
                  <a:lnTo>
                    <a:pt x="0" y="0"/>
                  </a:lnTo>
                  <a:lnTo>
                    <a:pt x="211" y="351"/>
                  </a:lnTo>
                  <a:close/>
                </a:path>
              </a:pathLst>
            </a:custGeom>
            <a:solidFill>
              <a:srgbClr val="00ABAC"/>
            </a:solidFill>
            <a:ln>
              <a:noFill/>
            </a:ln>
          </p:spPr>
          <p:txBody>
            <a:bodyPr spcFirstLastPara="1" wrap="square" lIns="121900" tIns="121900" rIns="121900" bIns="121900" anchor="ctr" anchorCtr="0">
              <a:noAutofit/>
            </a:bodyPr>
            <a:lstStyle/>
            <a:p>
              <a:pPr algn="r" rtl="1"/>
              <a:endParaRPr sz="2400" dirty="0">
                <a:latin typeface="Elm" panose="020B0303020404020204" pitchFamily="34" charset="-78"/>
                <a:cs typeface="+mj-cs"/>
              </a:endParaRPr>
            </a:p>
          </p:txBody>
        </p:sp>
        <p:sp>
          <p:nvSpPr>
            <p:cNvPr id="8" name="Google Shape;761;p32">
              <a:extLst>
                <a:ext uri="{FF2B5EF4-FFF2-40B4-BE49-F238E27FC236}">
                  <a16:creationId xmlns:a16="http://schemas.microsoft.com/office/drawing/2014/main" id="{2A21A5AB-2AAE-40C5-CED0-9AB622F4358D}"/>
                </a:ext>
              </a:extLst>
            </p:cNvPr>
            <p:cNvSpPr/>
            <p:nvPr/>
          </p:nvSpPr>
          <p:spPr>
            <a:xfrm>
              <a:off x="6136717" y="2727197"/>
              <a:ext cx="45719" cy="75909"/>
            </a:xfrm>
            <a:custGeom>
              <a:avLst/>
              <a:gdLst/>
              <a:ahLst/>
              <a:cxnLst/>
              <a:rect l="l" t="t" r="r" b="b"/>
              <a:pathLst>
                <a:path w="212" h="352" extrusionOk="0">
                  <a:moveTo>
                    <a:pt x="211" y="352"/>
                  </a:moveTo>
                  <a:lnTo>
                    <a:pt x="1" y="1"/>
                  </a:lnTo>
                  <a:lnTo>
                    <a:pt x="211" y="352"/>
                  </a:lnTo>
                  <a:close/>
                </a:path>
              </a:pathLst>
            </a:custGeom>
            <a:solidFill>
              <a:srgbClr val="00ABAC"/>
            </a:solidFill>
            <a:ln>
              <a:noFill/>
            </a:ln>
          </p:spPr>
          <p:txBody>
            <a:bodyPr spcFirstLastPara="1" wrap="square" lIns="121900" tIns="121900" rIns="121900" bIns="121900" anchor="ctr" anchorCtr="0">
              <a:noAutofit/>
            </a:bodyPr>
            <a:lstStyle/>
            <a:p>
              <a:pPr algn="r" rtl="1"/>
              <a:endParaRPr sz="2400" dirty="0">
                <a:latin typeface="Elm" panose="020B0303020404020204" pitchFamily="34" charset="-78"/>
                <a:cs typeface="+mj-cs"/>
              </a:endParaRPr>
            </a:p>
          </p:txBody>
        </p:sp>
        <p:sp>
          <p:nvSpPr>
            <p:cNvPr id="9" name="Google Shape;762;p32">
              <a:extLst>
                <a:ext uri="{FF2B5EF4-FFF2-40B4-BE49-F238E27FC236}">
                  <a16:creationId xmlns:a16="http://schemas.microsoft.com/office/drawing/2014/main" id="{B4F3BC90-6A09-680C-CBCF-CB5D9DB39BA1}"/>
                </a:ext>
              </a:extLst>
            </p:cNvPr>
            <p:cNvSpPr/>
            <p:nvPr/>
          </p:nvSpPr>
          <p:spPr>
            <a:xfrm>
              <a:off x="5150832" y="1974722"/>
              <a:ext cx="1090824" cy="811774"/>
            </a:xfrm>
            <a:custGeom>
              <a:avLst/>
              <a:gdLst/>
              <a:ahLst/>
              <a:cxnLst/>
              <a:rect l="l" t="t" r="r" b="b"/>
              <a:pathLst>
                <a:path w="22614" h="16829" extrusionOk="0">
                  <a:moveTo>
                    <a:pt x="22614" y="16829"/>
                  </a:moveTo>
                  <a:lnTo>
                    <a:pt x="21948" y="15812"/>
                  </a:lnTo>
                  <a:lnTo>
                    <a:pt x="20300" y="13533"/>
                  </a:lnTo>
                  <a:lnTo>
                    <a:pt x="18302" y="11079"/>
                  </a:lnTo>
                  <a:lnTo>
                    <a:pt x="15883" y="8590"/>
                  </a:lnTo>
                  <a:lnTo>
                    <a:pt x="13078" y="6171"/>
                  </a:lnTo>
                  <a:lnTo>
                    <a:pt x="9852" y="3927"/>
                  </a:lnTo>
                  <a:lnTo>
                    <a:pt x="6241" y="2034"/>
                  </a:lnTo>
                  <a:lnTo>
                    <a:pt x="2174" y="526"/>
                  </a:lnTo>
                  <a:lnTo>
                    <a:pt x="1" y="0"/>
                  </a:lnTo>
                  <a:lnTo>
                    <a:pt x="1" y="0"/>
                  </a:lnTo>
                  <a:lnTo>
                    <a:pt x="2174" y="526"/>
                  </a:lnTo>
                  <a:lnTo>
                    <a:pt x="6241" y="2034"/>
                  </a:lnTo>
                  <a:lnTo>
                    <a:pt x="9852" y="3927"/>
                  </a:lnTo>
                  <a:lnTo>
                    <a:pt x="13078" y="6171"/>
                  </a:lnTo>
                  <a:lnTo>
                    <a:pt x="15883" y="8590"/>
                  </a:lnTo>
                  <a:lnTo>
                    <a:pt x="18302" y="11079"/>
                  </a:lnTo>
                  <a:lnTo>
                    <a:pt x="20300" y="13533"/>
                  </a:lnTo>
                  <a:lnTo>
                    <a:pt x="21948" y="15812"/>
                  </a:lnTo>
                  <a:lnTo>
                    <a:pt x="22614" y="16829"/>
                  </a:lnTo>
                  <a:close/>
                </a:path>
              </a:pathLst>
            </a:custGeom>
            <a:solidFill>
              <a:srgbClr val="00ABAC"/>
            </a:solidFill>
            <a:ln>
              <a:noFill/>
            </a:ln>
          </p:spPr>
          <p:txBody>
            <a:bodyPr spcFirstLastPara="1" wrap="square" lIns="121900" tIns="121900" rIns="121900" bIns="121900" anchor="ctr" anchorCtr="0">
              <a:noAutofit/>
            </a:bodyPr>
            <a:lstStyle/>
            <a:p>
              <a:pPr algn="r" rtl="1"/>
              <a:endParaRPr sz="2400" dirty="0">
                <a:latin typeface="Elm" panose="020B0303020404020204" pitchFamily="34" charset="-78"/>
                <a:cs typeface="+mj-cs"/>
              </a:endParaRPr>
            </a:p>
          </p:txBody>
        </p:sp>
        <p:sp>
          <p:nvSpPr>
            <p:cNvPr id="10" name="Google Shape;763;p32">
              <a:extLst>
                <a:ext uri="{FF2B5EF4-FFF2-40B4-BE49-F238E27FC236}">
                  <a16:creationId xmlns:a16="http://schemas.microsoft.com/office/drawing/2014/main" id="{995012FC-4C52-D999-0C02-ED31ED698BA9}"/>
                </a:ext>
              </a:extLst>
            </p:cNvPr>
            <p:cNvSpPr/>
            <p:nvPr/>
          </p:nvSpPr>
          <p:spPr>
            <a:xfrm>
              <a:off x="6145721" y="2742174"/>
              <a:ext cx="49057" cy="86296"/>
            </a:xfrm>
            <a:custGeom>
              <a:avLst/>
              <a:gdLst/>
              <a:ahLst/>
              <a:cxnLst/>
              <a:rect l="l" t="t" r="r" b="b"/>
              <a:pathLst>
                <a:path w="1017" h="1789" extrusionOk="0">
                  <a:moveTo>
                    <a:pt x="1017" y="1789"/>
                  </a:moveTo>
                  <a:lnTo>
                    <a:pt x="596" y="1017"/>
                  </a:lnTo>
                  <a:lnTo>
                    <a:pt x="0" y="1"/>
                  </a:lnTo>
                  <a:lnTo>
                    <a:pt x="596" y="1017"/>
                  </a:lnTo>
                  <a:lnTo>
                    <a:pt x="1017" y="1789"/>
                  </a:lnTo>
                  <a:close/>
                </a:path>
              </a:pathLst>
            </a:custGeom>
            <a:solidFill>
              <a:srgbClr val="00ABAC"/>
            </a:solidFill>
            <a:ln>
              <a:noFill/>
            </a:ln>
          </p:spPr>
          <p:txBody>
            <a:bodyPr spcFirstLastPara="1" wrap="square" lIns="121900" tIns="121900" rIns="121900" bIns="121900" anchor="ctr" anchorCtr="0">
              <a:noAutofit/>
            </a:bodyPr>
            <a:lstStyle/>
            <a:p>
              <a:pPr algn="r" rtl="1"/>
              <a:endParaRPr sz="2400" dirty="0">
                <a:latin typeface="Elm" panose="020B0303020404020204" pitchFamily="34" charset="-78"/>
                <a:cs typeface="+mj-cs"/>
              </a:endParaRPr>
            </a:p>
          </p:txBody>
        </p:sp>
        <p:sp>
          <p:nvSpPr>
            <p:cNvPr id="11" name="Google Shape;764;p32">
              <a:extLst>
                <a:ext uri="{FF2B5EF4-FFF2-40B4-BE49-F238E27FC236}">
                  <a16:creationId xmlns:a16="http://schemas.microsoft.com/office/drawing/2014/main" id="{CB11B824-D79F-1A55-2BC2-65A33BEAE566}"/>
                </a:ext>
              </a:extLst>
            </p:cNvPr>
            <p:cNvSpPr/>
            <p:nvPr/>
          </p:nvSpPr>
          <p:spPr>
            <a:xfrm>
              <a:off x="6115766" y="2692802"/>
              <a:ext cx="45719" cy="71637"/>
            </a:xfrm>
            <a:custGeom>
              <a:avLst/>
              <a:gdLst/>
              <a:ahLst/>
              <a:cxnLst/>
              <a:rect l="l" t="t" r="r" b="b"/>
              <a:pathLst>
                <a:path w="247" h="387" extrusionOk="0">
                  <a:moveTo>
                    <a:pt x="246" y="386"/>
                  </a:moveTo>
                  <a:lnTo>
                    <a:pt x="1" y="1"/>
                  </a:lnTo>
                  <a:lnTo>
                    <a:pt x="246" y="386"/>
                  </a:lnTo>
                  <a:close/>
                </a:path>
              </a:pathLst>
            </a:custGeom>
            <a:solidFill>
              <a:srgbClr val="00ABAC"/>
            </a:solidFill>
            <a:ln>
              <a:noFill/>
            </a:ln>
          </p:spPr>
          <p:txBody>
            <a:bodyPr spcFirstLastPara="1" wrap="square" lIns="121900" tIns="121900" rIns="121900" bIns="121900" anchor="ctr" anchorCtr="0">
              <a:noAutofit/>
            </a:bodyPr>
            <a:lstStyle/>
            <a:p>
              <a:pPr algn="r" rtl="1"/>
              <a:endParaRPr sz="2400" dirty="0">
                <a:latin typeface="Elm" panose="020B0303020404020204" pitchFamily="34" charset="-78"/>
                <a:cs typeface="+mj-cs"/>
              </a:endParaRPr>
            </a:p>
          </p:txBody>
        </p:sp>
        <p:sp>
          <p:nvSpPr>
            <p:cNvPr id="12" name="Google Shape;765;p32">
              <a:extLst>
                <a:ext uri="{FF2B5EF4-FFF2-40B4-BE49-F238E27FC236}">
                  <a16:creationId xmlns:a16="http://schemas.microsoft.com/office/drawing/2014/main" id="{A78B6D0B-7920-D684-29C8-CB6BC5BA254C}"/>
                </a:ext>
              </a:extLst>
            </p:cNvPr>
            <p:cNvSpPr/>
            <p:nvPr/>
          </p:nvSpPr>
          <p:spPr>
            <a:xfrm>
              <a:off x="6195093" y="2830463"/>
              <a:ext cx="45719" cy="90819"/>
            </a:xfrm>
            <a:custGeom>
              <a:avLst/>
              <a:gdLst/>
              <a:ahLst/>
              <a:cxnLst/>
              <a:rect l="l" t="t" r="r" b="b"/>
              <a:pathLst>
                <a:path w="71" h="141" extrusionOk="0">
                  <a:moveTo>
                    <a:pt x="70" y="140"/>
                  </a:moveTo>
                  <a:lnTo>
                    <a:pt x="0" y="0"/>
                  </a:lnTo>
                  <a:lnTo>
                    <a:pt x="70" y="140"/>
                  </a:lnTo>
                  <a:close/>
                </a:path>
              </a:pathLst>
            </a:custGeom>
            <a:solidFill>
              <a:srgbClr val="00ABAC"/>
            </a:solidFill>
            <a:ln>
              <a:noFill/>
            </a:ln>
          </p:spPr>
          <p:txBody>
            <a:bodyPr spcFirstLastPara="1" wrap="square" lIns="121900" tIns="121900" rIns="121900" bIns="121900" anchor="ctr" anchorCtr="0">
              <a:noAutofit/>
            </a:bodyPr>
            <a:lstStyle/>
            <a:p>
              <a:pPr algn="r" rtl="1"/>
              <a:endParaRPr sz="2400" dirty="0">
                <a:latin typeface="Elm" panose="020B0303020404020204" pitchFamily="34" charset="-78"/>
                <a:cs typeface="+mj-cs"/>
              </a:endParaRPr>
            </a:p>
          </p:txBody>
        </p:sp>
        <p:sp>
          <p:nvSpPr>
            <p:cNvPr id="14" name="Google Shape;766;p32">
              <a:extLst>
                <a:ext uri="{FF2B5EF4-FFF2-40B4-BE49-F238E27FC236}">
                  <a16:creationId xmlns:a16="http://schemas.microsoft.com/office/drawing/2014/main" id="{AC0102D8-F192-D6CC-9905-BF496A815830}"/>
                </a:ext>
              </a:extLst>
            </p:cNvPr>
            <p:cNvSpPr/>
            <p:nvPr/>
          </p:nvSpPr>
          <p:spPr>
            <a:xfrm>
              <a:off x="6202560" y="2846890"/>
              <a:ext cx="45719" cy="68284"/>
            </a:xfrm>
            <a:custGeom>
              <a:avLst/>
              <a:gdLst/>
              <a:ahLst/>
              <a:cxnLst/>
              <a:rect l="l" t="t" r="r" b="b"/>
              <a:pathLst>
                <a:path w="71" h="106" extrusionOk="0">
                  <a:moveTo>
                    <a:pt x="70" y="106"/>
                  </a:moveTo>
                  <a:lnTo>
                    <a:pt x="0" y="1"/>
                  </a:lnTo>
                  <a:lnTo>
                    <a:pt x="70" y="106"/>
                  </a:lnTo>
                  <a:close/>
                </a:path>
              </a:pathLst>
            </a:custGeom>
            <a:solidFill>
              <a:srgbClr val="00ABAC"/>
            </a:solidFill>
            <a:ln>
              <a:noFill/>
            </a:ln>
          </p:spPr>
          <p:txBody>
            <a:bodyPr spcFirstLastPara="1" wrap="square" lIns="121900" tIns="121900" rIns="121900" bIns="121900" anchor="ctr" anchorCtr="0">
              <a:noAutofit/>
            </a:bodyPr>
            <a:lstStyle/>
            <a:p>
              <a:pPr algn="r" rtl="1"/>
              <a:endParaRPr sz="2400" dirty="0">
                <a:latin typeface="Elm" panose="020B0303020404020204" pitchFamily="34" charset="-78"/>
                <a:cs typeface="+mj-cs"/>
              </a:endParaRPr>
            </a:p>
          </p:txBody>
        </p:sp>
        <p:sp>
          <p:nvSpPr>
            <p:cNvPr id="15" name="Google Shape;767;p32">
              <a:extLst>
                <a:ext uri="{FF2B5EF4-FFF2-40B4-BE49-F238E27FC236}">
                  <a16:creationId xmlns:a16="http://schemas.microsoft.com/office/drawing/2014/main" id="{4E8F846C-8B7B-5A16-BC3E-FA97ABAD0B14}"/>
                </a:ext>
              </a:extLst>
            </p:cNvPr>
            <p:cNvSpPr/>
            <p:nvPr/>
          </p:nvSpPr>
          <p:spPr>
            <a:xfrm>
              <a:off x="6199573" y="2837929"/>
              <a:ext cx="45719" cy="90819"/>
            </a:xfrm>
            <a:custGeom>
              <a:avLst/>
              <a:gdLst/>
              <a:ahLst/>
              <a:cxnLst/>
              <a:rect l="l" t="t" r="r" b="b"/>
              <a:pathLst>
                <a:path w="71" h="141" extrusionOk="0">
                  <a:moveTo>
                    <a:pt x="70" y="141"/>
                  </a:moveTo>
                  <a:lnTo>
                    <a:pt x="0" y="0"/>
                  </a:lnTo>
                  <a:lnTo>
                    <a:pt x="70" y="141"/>
                  </a:lnTo>
                  <a:close/>
                </a:path>
              </a:pathLst>
            </a:custGeom>
            <a:solidFill>
              <a:srgbClr val="00ABAC"/>
            </a:solidFill>
            <a:ln>
              <a:noFill/>
            </a:ln>
          </p:spPr>
          <p:txBody>
            <a:bodyPr spcFirstLastPara="1" wrap="square" lIns="121900" tIns="121900" rIns="121900" bIns="121900" anchor="ctr" anchorCtr="0">
              <a:noAutofit/>
            </a:bodyPr>
            <a:lstStyle/>
            <a:p>
              <a:pPr algn="r" rtl="1"/>
              <a:endParaRPr sz="2400" dirty="0">
                <a:latin typeface="Elm" panose="020B0303020404020204" pitchFamily="34" charset="-78"/>
                <a:cs typeface="+mj-cs"/>
              </a:endParaRPr>
            </a:p>
          </p:txBody>
        </p:sp>
        <p:sp>
          <p:nvSpPr>
            <p:cNvPr id="17" name="Google Shape;768;p32">
              <a:extLst>
                <a:ext uri="{FF2B5EF4-FFF2-40B4-BE49-F238E27FC236}">
                  <a16:creationId xmlns:a16="http://schemas.microsoft.com/office/drawing/2014/main" id="{C985E7E8-C5A2-6537-C9BA-4DB4B5D24BD9}"/>
                </a:ext>
              </a:extLst>
            </p:cNvPr>
            <p:cNvSpPr/>
            <p:nvPr/>
          </p:nvSpPr>
          <p:spPr>
            <a:xfrm>
              <a:off x="6207040" y="2854401"/>
              <a:ext cx="45719" cy="90158"/>
            </a:xfrm>
            <a:custGeom>
              <a:avLst/>
              <a:gdLst/>
              <a:ahLst/>
              <a:cxnLst/>
              <a:rect l="l" t="t" r="r" b="b"/>
              <a:pathLst>
                <a:path w="36" h="71" extrusionOk="0">
                  <a:moveTo>
                    <a:pt x="36" y="70"/>
                  </a:moveTo>
                  <a:lnTo>
                    <a:pt x="1" y="0"/>
                  </a:lnTo>
                  <a:lnTo>
                    <a:pt x="36" y="70"/>
                  </a:lnTo>
                  <a:close/>
                </a:path>
              </a:pathLst>
            </a:custGeom>
            <a:solidFill>
              <a:srgbClr val="00ABAC"/>
            </a:solidFill>
            <a:ln>
              <a:noFill/>
            </a:ln>
          </p:spPr>
          <p:txBody>
            <a:bodyPr spcFirstLastPara="1" wrap="square" lIns="121900" tIns="121900" rIns="121900" bIns="121900" anchor="ctr" anchorCtr="0">
              <a:noAutofit/>
            </a:bodyPr>
            <a:lstStyle/>
            <a:p>
              <a:pPr algn="r" rtl="1"/>
              <a:endParaRPr sz="2400" dirty="0">
                <a:latin typeface="Elm" panose="020B0303020404020204" pitchFamily="34" charset="-78"/>
                <a:cs typeface="+mj-cs"/>
              </a:endParaRPr>
            </a:p>
          </p:txBody>
        </p:sp>
        <p:sp>
          <p:nvSpPr>
            <p:cNvPr id="18" name="Google Shape;769;p32">
              <a:extLst>
                <a:ext uri="{FF2B5EF4-FFF2-40B4-BE49-F238E27FC236}">
                  <a16:creationId xmlns:a16="http://schemas.microsoft.com/office/drawing/2014/main" id="{29CD6467-2F6C-1303-EB7E-921DE2B7B1F7}"/>
                </a:ext>
              </a:extLst>
            </p:cNvPr>
            <p:cNvSpPr/>
            <p:nvPr/>
          </p:nvSpPr>
          <p:spPr>
            <a:xfrm>
              <a:off x="6211521" y="2863362"/>
              <a:ext cx="45719" cy="3220531"/>
            </a:xfrm>
            <a:custGeom>
              <a:avLst/>
              <a:gdLst/>
              <a:ahLst/>
              <a:cxnLst/>
              <a:rect l="l" t="t" r="r" b="b"/>
              <a:pathLst>
                <a:path w="1" h="71" extrusionOk="0">
                  <a:moveTo>
                    <a:pt x="1" y="70"/>
                  </a:moveTo>
                  <a:lnTo>
                    <a:pt x="1" y="0"/>
                  </a:lnTo>
                  <a:lnTo>
                    <a:pt x="1" y="70"/>
                  </a:lnTo>
                  <a:close/>
                </a:path>
              </a:pathLst>
            </a:custGeom>
            <a:solidFill>
              <a:srgbClr val="00ABAC"/>
            </a:solidFill>
            <a:ln>
              <a:noFill/>
            </a:ln>
          </p:spPr>
          <p:txBody>
            <a:bodyPr spcFirstLastPara="1" wrap="square" lIns="121900" tIns="121900" rIns="121900" bIns="121900" anchor="ctr" anchorCtr="0">
              <a:noAutofit/>
            </a:bodyPr>
            <a:lstStyle/>
            <a:p>
              <a:pPr algn="r" rtl="1"/>
              <a:endParaRPr sz="2400" dirty="0">
                <a:latin typeface="Elm" panose="020B0303020404020204" pitchFamily="34" charset="-78"/>
                <a:cs typeface="+mj-cs"/>
              </a:endParaRPr>
            </a:p>
          </p:txBody>
        </p:sp>
        <p:sp>
          <p:nvSpPr>
            <p:cNvPr id="19" name="Google Shape;770;p32">
              <a:extLst>
                <a:ext uri="{FF2B5EF4-FFF2-40B4-BE49-F238E27FC236}">
                  <a16:creationId xmlns:a16="http://schemas.microsoft.com/office/drawing/2014/main" id="{841E5008-19B5-D965-5248-21A778DBF301}"/>
                </a:ext>
              </a:extLst>
            </p:cNvPr>
            <p:cNvSpPr/>
            <p:nvPr/>
          </p:nvSpPr>
          <p:spPr>
            <a:xfrm>
              <a:off x="6189075" y="2819965"/>
              <a:ext cx="45719" cy="75905"/>
            </a:xfrm>
            <a:custGeom>
              <a:avLst/>
              <a:gdLst/>
              <a:ahLst/>
              <a:cxnLst/>
              <a:rect l="l" t="t" r="r" b="b"/>
              <a:pathLst>
                <a:path w="106" h="176" extrusionOk="0">
                  <a:moveTo>
                    <a:pt x="106" y="176"/>
                  </a:moveTo>
                  <a:lnTo>
                    <a:pt x="1" y="1"/>
                  </a:lnTo>
                  <a:lnTo>
                    <a:pt x="106" y="176"/>
                  </a:lnTo>
                  <a:close/>
                </a:path>
              </a:pathLst>
            </a:custGeom>
            <a:solidFill>
              <a:srgbClr val="00ABAC"/>
            </a:solidFill>
            <a:ln>
              <a:noFill/>
            </a:ln>
          </p:spPr>
          <p:txBody>
            <a:bodyPr spcFirstLastPara="1" wrap="square" lIns="121900" tIns="121900" rIns="121900" bIns="121900" anchor="ctr" anchorCtr="0">
              <a:noAutofit/>
            </a:bodyPr>
            <a:lstStyle/>
            <a:p>
              <a:pPr algn="r" rtl="1"/>
              <a:endParaRPr sz="2400" dirty="0">
                <a:latin typeface="Elm" panose="020B0303020404020204" pitchFamily="34" charset="-78"/>
                <a:cs typeface="+mj-cs"/>
              </a:endParaRPr>
            </a:p>
          </p:txBody>
        </p:sp>
        <p:sp>
          <p:nvSpPr>
            <p:cNvPr id="20" name="Google Shape;771;p32">
              <a:extLst>
                <a:ext uri="{FF2B5EF4-FFF2-40B4-BE49-F238E27FC236}">
                  <a16:creationId xmlns:a16="http://schemas.microsoft.com/office/drawing/2014/main" id="{26D61BFC-807A-78A8-EFD0-78054403B04B}"/>
                </a:ext>
              </a:extLst>
            </p:cNvPr>
            <p:cNvSpPr/>
            <p:nvPr/>
          </p:nvSpPr>
          <p:spPr>
            <a:xfrm>
              <a:off x="6208533" y="2860375"/>
              <a:ext cx="45719" cy="90158"/>
            </a:xfrm>
            <a:custGeom>
              <a:avLst/>
              <a:gdLst/>
              <a:ahLst/>
              <a:cxnLst/>
              <a:rect l="l" t="t" r="r" b="b"/>
              <a:pathLst>
                <a:path w="36" h="71" extrusionOk="0">
                  <a:moveTo>
                    <a:pt x="36" y="70"/>
                  </a:moveTo>
                  <a:lnTo>
                    <a:pt x="1" y="0"/>
                  </a:lnTo>
                  <a:lnTo>
                    <a:pt x="36" y="70"/>
                  </a:lnTo>
                  <a:close/>
                </a:path>
              </a:pathLst>
            </a:custGeom>
            <a:solidFill>
              <a:srgbClr val="00ABAC"/>
            </a:solidFill>
            <a:ln>
              <a:noFill/>
            </a:ln>
          </p:spPr>
          <p:txBody>
            <a:bodyPr spcFirstLastPara="1" wrap="square" lIns="121900" tIns="121900" rIns="121900" bIns="121900" anchor="ctr" anchorCtr="0">
              <a:noAutofit/>
            </a:bodyPr>
            <a:lstStyle/>
            <a:p>
              <a:pPr algn="r" rtl="1"/>
              <a:endParaRPr sz="2400" dirty="0">
                <a:latin typeface="Elm" panose="020B0303020404020204" pitchFamily="34" charset="-78"/>
                <a:cs typeface="+mj-cs"/>
              </a:endParaRPr>
            </a:p>
          </p:txBody>
        </p:sp>
        <p:grpSp>
          <p:nvGrpSpPr>
            <p:cNvPr id="21" name="Group 20">
              <a:extLst>
                <a:ext uri="{FF2B5EF4-FFF2-40B4-BE49-F238E27FC236}">
                  <a16:creationId xmlns:a16="http://schemas.microsoft.com/office/drawing/2014/main" id="{21448EF2-D915-2491-743A-1BA3976240E9}"/>
                </a:ext>
              </a:extLst>
            </p:cNvPr>
            <p:cNvGrpSpPr/>
            <p:nvPr/>
          </p:nvGrpSpPr>
          <p:grpSpPr>
            <a:xfrm>
              <a:off x="3815499" y="1777431"/>
              <a:ext cx="2372712" cy="1708107"/>
              <a:chOff x="3815499" y="1777431"/>
              <a:chExt cx="2372712" cy="1708107"/>
            </a:xfrm>
          </p:grpSpPr>
          <p:sp>
            <p:nvSpPr>
              <p:cNvPr id="22" name="Google Shape;776;p32">
                <a:extLst>
                  <a:ext uri="{FF2B5EF4-FFF2-40B4-BE49-F238E27FC236}">
                    <a16:creationId xmlns:a16="http://schemas.microsoft.com/office/drawing/2014/main" id="{074DC07E-F7F1-8E86-9E22-16B7B52DF11E}"/>
                  </a:ext>
                </a:extLst>
              </p:cNvPr>
              <p:cNvSpPr/>
              <p:nvPr/>
            </p:nvSpPr>
            <p:spPr>
              <a:xfrm>
                <a:off x="3815499" y="1777431"/>
                <a:ext cx="2372712" cy="1708107"/>
              </a:xfrm>
              <a:custGeom>
                <a:avLst/>
                <a:gdLst/>
                <a:ahLst/>
                <a:cxnLst/>
                <a:rect l="l" t="t" r="r" b="b"/>
                <a:pathLst>
                  <a:path w="49189" h="35411" extrusionOk="0">
                    <a:moveTo>
                      <a:pt x="24402" y="0"/>
                    </a:moveTo>
                    <a:lnTo>
                      <a:pt x="21948" y="1403"/>
                    </a:lnTo>
                    <a:lnTo>
                      <a:pt x="17425" y="4593"/>
                    </a:lnTo>
                    <a:lnTo>
                      <a:pt x="13358" y="8274"/>
                    </a:lnTo>
                    <a:lnTo>
                      <a:pt x="9712" y="12341"/>
                    </a:lnTo>
                    <a:lnTo>
                      <a:pt x="6592" y="16829"/>
                    </a:lnTo>
                    <a:lnTo>
                      <a:pt x="3998" y="21632"/>
                    </a:lnTo>
                    <a:lnTo>
                      <a:pt x="1929" y="26715"/>
                    </a:lnTo>
                    <a:lnTo>
                      <a:pt x="457" y="32079"/>
                    </a:lnTo>
                    <a:lnTo>
                      <a:pt x="1" y="34814"/>
                    </a:lnTo>
                    <a:lnTo>
                      <a:pt x="1193" y="34428"/>
                    </a:lnTo>
                    <a:lnTo>
                      <a:pt x="3612" y="33832"/>
                    </a:lnTo>
                    <a:lnTo>
                      <a:pt x="7118" y="33236"/>
                    </a:lnTo>
                    <a:lnTo>
                      <a:pt x="11605" y="33026"/>
                    </a:lnTo>
                    <a:lnTo>
                      <a:pt x="15707" y="33236"/>
                    </a:lnTo>
                    <a:lnTo>
                      <a:pt x="19248" y="33762"/>
                    </a:lnTo>
                    <a:lnTo>
                      <a:pt x="22158" y="34393"/>
                    </a:lnTo>
                    <a:lnTo>
                      <a:pt x="25033" y="35235"/>
                    </a:lnTo>
                    <a:lnTo>
                      <a:pt x="25419" y="35410"/>
                    </a:lnTo>
                    <a:lnTo>
                      <a:pt x="38075" y="33552"/>
                    </a:lnTo>
                    <a:lnTo>
                      <a:pt x="38601" y="33447"/>
                    </a:lnTo>
                    <a:lnTo>
                      <a:pt x="39407" y="32851"/>
                    </a:lnTo>
                    <a:lnTo>
                      <a:pt x="39688" y="32395"/>
                    </a:lnTo>
                    <a:lnTo>
                      <a:pt x="45367" y="20896"/>
                    </a:lnTo>
                    <a:lnTo>
                      <a:pt x="45508" y="20615"/>
                    </a:lnTo>
                    <a:lnTo>
                      <a:pt x="45928" y="20159"/>
                    </a:lnTo>
                    <a:lnTo>
                      <a:pt x="46700" y="19774"/>
                    </a:lnTo>
                    <a:lnTo>
                      <a:pt x="47857" y="19774"/>
                    </a:lnTo>
                    <a:lnTo>
                      <a:pt x="48628" y="20159"/>
                    </a:lnTo>
                    <a:lnTo>
                      <a:pt x="49049" y="20615"/>
                    </a:lnTo>
                    <a:lnTo>
                      <a:pt x="49189" y="20896"/>
                    </a:lnTo>
                    <a:lnTo>
                      <a:pt x="49189" y="20860"/>
                    </a:lnTo>
                    <a:lnTo>
                      <a:pt x="49189" y="20790"/>
                    </a:lnTo>
                    <a:lnTo>
                      <a:pt x="49189" y="20755"/>
                    </a:lnTo>
                    <a:lnTo>
                      <a:pt x="49154" y="20720"/>
                    </a:lnTo>
                    <a:lnTo>
                      <a:pt x="49154" y="20650"/>
                    </a:lnTo>
                    <a:lnTo>
                      <a:pt x="49119" y="20580"/>
                    </a:lnTo>
                    <a:lnTo>
                      <a:pt x="49084" y="20510"/>
                    </a:lnTo>
                    <a:lnTo>
                      <a:pt x="49013" y="20405"/>
                    </a:lnTo>
                    <a:lnTo>
                      <a:pt x="48978" y="20370"/>
                    </a:lnTo>
                    <a:lnTo>
                      <a:pt x="48908" y="20229"/>
                    </a:lnTo>
                    <a:lnTo>
                      <a:pt x="48908" y="20159"/>
                    </a:lnTo>
                    <a:lnTo>
                      <a:pt x="48803" y="20019"/>
                    </a:lnTo>
                    <a:lnTo>
                      <a:pt x="48803" y="19949"/>
                    </a:lnTo>
                    <a:lnTo>
                      <a:pt x="48698" y="19774"/>
                    </a:lnTo>
                    <a:lnTo>
                      <a:pt x="48277" y="19002"/>
                    </a:lnTo>
                    <a:lnTo>
                      <a:pt x="47681" y="17986"/>
                    </a:lnTo>
                    <a:lnTo>
                      <a:pt x="47471" y="17635"/>
                    </a:lnTo>
                    <a:lnTo>
                      <a:pt x="47471" y="17600"/>
                    </a:lnTo>
                    <a:lnTo>
                      <a:pt x="47261" y="17249"/>
                    </a:lnTo>
                    <a:lnTo>
                      <a:pt x="47261" y="17214"/>
                    </a:lnTo>
                    <a:lnTo>
                      <a:pt x="47015" y="16829"/>
                    </a:lnTo>
                    <a:lnTo>
                      <a:pt x="46349" y="15812"/>
                    </a:lnTo>
                    <a:lnTo>
                      <a:pt x="44736" y="13533"/>
                    </a:lnTo>
                    <a:lnTo>
                      <a:pt x="42703" y="11079"/>
                    </a:lnTo>
                    <a:lnTo>
                      <a:pt x="40284" y="8590"/>
                    </a:lnTo>
                    <a:lnTo>
                      <a:pt x="37479" y="6171"/>
                    </a:lnTo>
                    <a:lnTo>
                      <a:pt x="34254" y="3927"/>
                    </a:lnTo>
                    <a:lnTo>
                      <a:pt x="30643" y="2034"/>
                    </a:lnTo>
                    <a:lnTo>
                      <a:pt x="26576" y="526"/>
                    </a:lnTo>
                    <a:lnTo>
                      <a:pt x="24402" y="0"/>
                    </a:lnTo>
                    <a:close/>
                  </a:path>
                </a:pathLst>
              </a:custGeom>
              <a:solidFill>
                <a:srgbClr val="296CA0"/>
              </a:solidFill>
              <a:ln>
                <a:noFill/>
              </a:ln>
            </p:spPr>
            <p:txBody>
              <a:bodyPr spcFirstLastPara="1" wrap="square" lIns="121900" tIns="121900" rIns="121900" bIns="121900" anchor="ctr" anchorCtr="0">
                <a:noAutofit/>
              </a:bodyPr>
              <a:lstStyle/>
              <a:p>
                <a:pPr algn="r" rtl="1"/>
                <a:endParaRPr sz="2400" dirty="0">
                  <a:latin typeface="Elm" panose="020B0303020404020204" pitchFamily="34" charset="-78"/>
                  <a:cs typeface="+mj-cs"/>
                </a:endParaRPr>
              </a:p>
            </p:txBody>
          </p:sp>
          <p:pic>
            <p:nvPicPr>
              <p:cNvPr id="23" name="Graphic 22" descr="Rating Star with solid fill">
                <a:extLst>
                  <a:ext uri="{FF2B5EF4-FFF2-40B4-BE49-F238E27FC236}">
                    <a16:creationId xmlns:a16="http://schemas.microsoft.com/office/drawing/2014/main" id="{05F0C4F4-F710-D306-1BBA-0CF21D3918B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47568" y="2114308"/>
                <a:ext cx="1033610" cy="1033610"/>
              </a:xfrm>
              <a:prstGeom prst="rect">
                <a:avLst/>
              </a:prstGeom>
            </p:spPr>
          </p:pic>
        </p:grpSp>
        <p:grpSp>
          <p:nvGrpSpPr>
            <p:cNvPr id="24" name="Group 23">
              <a:extLst>
                <a:ext uri="{FF2B5EF4-FFF2-40B4-BE49-F238E27FC236}">
                  <a16:creationId xmlns:a16="http://schemas.microsoft.com/office/drawing/2014/main" id="{FA987A25-59DF-A149-E403-2DB18990EFB6}"/>
                </a:ext>
              </a:extLst>
            </p:cNvPr>
            <p:cNvGrpSpPr/>
            <p:nvPr/>
          </p:nvGrpSpPr>
          <p:grpSpPr>
            <a:xfrm>
              <a:off x="6690340" y="2722738"/>
              <a:ext cx="1711484" cy="2829320"/>
              <a:chOff x="6690340" y="2722738"/>
              <a:chExt cx="1711484" cy="2829320"/>
            </a:xfrm>
          </p:grpSpPr>
          <p:sp>
            <p:nvSpPr>
              <p:cNvPr id="25" name="Google Shape;773;p32">
                <a:extLst>
                  <a:ext uri="{FF2B5EF4-FFF2-40B4-BE49-F238E27FC236}">
                    <a16:creationId xmlns:a16="http://schemas.microsoft.com/office/drawing/2014/main" id="{4F450375-FEB4-7748-A2DB-0A5191148867}"/>
                  </a:ext>
                </a:extLst>
              </p:cNvPr>
              <p:cNvSpPr/>
              <p:nvPr/>
            </p:nvSpPr>
            <p:spPr>
              <a:xfrm>
                <a:off x="6690340" y="2722738"/>
                <a:ext cx="1711484" cy="2829320"/>
              </a:xfrm>
              <a:custGeom>
                <a:avLst/>
                <a:gdLst/>
                <a:ahLst/>
                <a:cxnLst/>
                <a:rect l="l" t="t" r="r" b="b"/>
                <a:pathLst>
                  <a:path w="35481" h="58655" extrusionOk="0">
                    <a:moveTo>
                      <a:pt x="29976" y="0"/>
                    </a:moveTo>
                    <a:lnTo>
                      <a:pt x="29415" y="1227"/>
                    </a:lnTo>
                    <a:lnTo>
                      <a:pt x="28188" y="3611"/>
                    </a:lnTo>
                    <a:lnTo>
                      <a:pt x="26821" y="5785"/>
                    </a:lnTo>
                    <a:lnTo>
                      <a:pt x="25348" y="7784"/>
                    </a:lnTo>
                    <a:lnTo>
                      <a:pt x="22999" y="10518"/>
                    </a:lnTo>
                    <a:lnTo>
                      <a:pt x="19809" y="13533"/>
                    </a:lnTo>
                    <a:lnTo>
                      <a:pt x="16723" y="15917"/>
                    </a:lnTo>
                    <a:lnTo>
                      <a:pt x="14024" y="17670"/>
                    </a:lnTo>
                    <a:lnTo>
                      <a:pt x="11149" y="19248"/>
                    </a:lnTo>
                    <a:lnTo>
                      <a:pt x="10728" y="19458"/>
                    </a:lnTo>
                    <a:lnTo>
                      <a:pt x="1543" y="28398"/>
                    </a:lnTo>
                    <a:lnTo>
                      <a:pt x="1192" y="28784"/>
                    </a:lnTo>
                    <a:lnTo>
                      <a:pt x="877" y="29766"/>
                    </a:lnTo>
                    <a:lnTo>
                      <a:pt x="947" y="30292"/>
                    </a:lnTo>
                    <a:lnTo>
                      <a:pt x="3121" y="42878"/>
                    </a:lnTo>
                    <a:lnTo>
                      <a:pt x="3156" y="43229"/>
                    </a:lnTo>
                    <a:lnTo>
                      <a:pt x="3086" y="43825"/>
                    </a:lnTo>
                    <a:lnTo>
                      <a:pt x="2700" y="44596"/>
                    </a:lnTo>
                    <a:lnTo>
                      <a:pt x="1753" y="45262"/>
                    </a:lnTo>
                    <a:lnTo>
                      <a:pt x="912" y="45402"/>
                    </a:lnTo>
                    <a:lnTo>
                      <a:pt x="281" y="45297"/>
                    </a:lnTo>
                    <a:lnTo>
                      <a:pt x="0" y="45157"/>
                    </a:lnTo>
                    <a:lnTo>
                      <a:pt x="211" y="45437"/>
                    </a:lnTo>
                    <a:lnTo>
                      <a:pt x="2735" y="48312"/>
                    </a:lnTo>
                    <a:lnTo>
                      <a:pt x="6206" y="51538"/>
                    </a:lnTo>
                    <a:lnTo>
                      <a:pt x="9151" y="53781"/>
                    </a:lnTo>
                    <a:lnTo>
                      <a:pt x="12587" y="55955"/>
                    </a:lnTo>
                    <a:lnTo>
                      <a:pt x="16548" y="57883"/>
                    </a:lnTo>
                    <a:lnTo>
                      <a:pt x="18687" y="58655"/>
                    </a:lnTo>
                    <a:lnTo>
                      <a:pt x="20264" y="57287"/>
                    </a:lnTo>
                    <a:lnTo>
                      <a:pt x="23174" y="54342"/>
                    </a:lnTo>
                    <a:lnTo>
                      <a:pt x="25769" y="51187"/>
                    </a:lnTo>
                    <a:lnTo>
                      <a:pt x="28083" y="47856"/>
                    </a:lnTo>
                    <a:lnTo>
                      <a:pt x="30081" y="44386"/>
                    </a:lnTo>
                    <a:lnTo>
                      <a:pt x="31764" y="40774"/>
                    </a:lnTo>
                    <a:lnTo>
                      <a:pt x="33166" y="37058"/>
                    </a:lnTo>
                    <a:lnTo>
                      <a:pt x="34218" y="33237"/>
                    </a:lnTo>
                    <a:lnTo>
                      <a:pt x="34954" y="29345"/>
                    </a:lnTo>
                    <a:lnTo>
                      <a:pt x="35375" y="25418"/>
                    </a:lnTo>
                    <a:lnTo>
                      <a:pt x="35480" y="21422"/>
                    </a:lnTo>
                    <a:lnTo>
                      <a:pt x="35235" y="17460"/>
                    </a:lnTo>
                    <a:lnTo>
                      <a:pt x="34674" y="13463"/>
                    </a:lnTo>
                    <a:lnTo>
                      <a:pt x="33762" y="9536"/>
                    </a:lnTo>
                    <a:lnTo>
                      <a:pt x="32500" y="5645"/>
                    </a:lnTo>
                    <a:lnTo>
                      <a:pt x="30922" y="1858"/>
                    </a:lnTo>
                    <a:lnTo>
                      <a:pt x="29976" y="0"/>
                    </a:lnTo>
                    <a:close/>
                  </a:path>
                </a:pathLst>
              </a:custGeom>
              <a:solidFill>
                <a:srgbClr val="0D5085"/>
              </a:solidFill>
              <a:ln>
                <a:noFill/>
              </a:ln>
            </p:spPr>
            <p:txBody>
              <a:bodyPr spcFirstLastPara="1" wrap="square" lIns="121900" tIns="121900" rIns="121900" bIns="121900" anchor="ctr" anchorCtr="0">
                <a:noAutofit/>
              </a:bodyPr>
              <a:lstStyle/>
              <a:p>
                <a:pPr algn="r" rtl="1"/>
                <a:endParaRPr sz="2400" dirty="0">
                  <a:latin typeface="Elm" panose="020B0303020404020204" pitchFamily="34" charset="-78"/>
                  <a:cs typeface="+mj-cs"/>
                </a:endParaRPr>
              </a:p>
            </p:txBody>
          </p:sp>
          <p:pic>
            <p:nvPicPr>
              <p:cNvPr id="26" name="Graphic 25" descr="Boardroom outline">
                <a:extLst>
                  <a:ext uri="{FF2B5EF4-FFF2-40B4-BE49-F238E27FC236}">
                    <a16:creationId xmlns:a16="http://schemas.microsoft.com/office/drawing/2014/main" id="{F4BC3C78-E345-EA1F-CCC2-BC0B184E60C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063972" y="3774394"/>
                <a:ext cx="1033610" cy="1033610"/>
              </a:xfrm>
              <a:prstGeom prst="rect">
                <a:avLst/>
              </a:prstGeom>
            </p:spPr>
          </p:pic>
        </p:grpSp>
        <p:grpSp>
          <p:nvGrpSpPr>
            <p:cNvPr id="27" name="Group 26">
              <a:extLst>
                <a:ext uri="{FF2B5EF4-FFF2-40B4-BE49-F238E27FC236}">
                  <a16:creationId xmlns:a16="http://schemas.microsoft.com/office/drawing/2014/main" id="{1F1CD2FC-63C2-E547-65A4-FB35E9B48F1C}"/>
                </a:ext>
              </a:extLst>
            </p:cNvPr>
            <p:cNvGrpSpPr/>
            <p:nvPr/>
          </p:nvGrpSpPr>
          <p:grpSpPr>
            <a:xfrm>
              <a:off x="3790176" y="3370437"/>
              <a:ext cx="1667493" cy="2594263"/>
              <a:chOff x="3790176" y="3370437"/>
              <a:chExt cx="1667493" cy="2594263"/>
            </a:xfrm>
          </p:grpSpPr>
          <p:sp>
            <p:nvSpPr>
              <p:cNvPr id="28" name="Google Shape;775;p32">
                <a:extLst>
                  <a:ext uri="{FF2B5EF4-FFF2-40B4-BE49-F238E27FC236}">
                    <a16:creationId xmlns:a16="http://schemas.microsoft.com/office/drawing/2014/main" id="{D8FC79CC-B2AB-05F9-E18C-23CBDE607C1F}"/>
                  </a:ext>
                </a:extLst>
              </p:cNvPr>
              <p:cNvSpPr/>
              <p:nvPr/>
            </p:nvSpPr>
            <p:spPr>
              <a:xfrm>
                <a:off x="3790176" y="3370437"/>
                <a:ext cx="1667493" cy="2594263"/>
              </a:xfrm>
              <a:custGeom>
                <a:avLst/>
                <a:gdLst/>
                <a:ahLst/>
                <a:cxnLst/>
                <a:rect l="l" t="t" r="r" b="b"/>
                <a:pathLst>
                  <a:path w="34569" h="53782" extrusionOk="0">
                    <a:moveTo>
                      <a:pt x="12130" y="0"/>
                    </a:moveTo>
                    <a:lnTo>
                      <a:pt x="7643" y="210"/>
                    </a:lnTo>
                    <a:lnTo>
                      <a:pt x="4102" y="806"/>
                    </a:lnTo>
                    <a:lnTo>
                      <a:pt x="1718" y="1402"/>
                    </a:lnTo>
                    <a:lnTo>
                      <a:pt x="526" y="1788"/>
                    </a:lnTo>
                    <a:lnTo>
                      <a:pt x="245" y="3892"/>
                    </a:lnTo>
                    <a:lnTo>
                      <a:pt x="0" y="8099"/>
                    </a:lnTo>
                    <a:lnTo>
                      <a:pt x="105" y="12236"/>
                    </a:lnTo>
                    <a:lnTo>
                      <a:pt x="561" y="16303"/>
                    </a:lnTo>
                    <a:lnTo>
                      <a:pt x="1367" y="20299"/>
                    </a:lnTo>
                    <a:lnTo>
                      <a:pt x="2489" y="24191"/>
                    </a:lnTo>
                    <a:lnTo>
                      <a:pt x="3962" y="27942"/>
                    </a:lnTo>
                    <a:lnTo>
                      <a:pt x="5715" y="31554"/>
                    </a:lnTo>
                    <a:lnTo>
                      <a:pt x="7783" y="35024"/>
                    </a:lnTo>
                    <a:lnTo>
                      <a:pt x="10132" y="38285"/>
                    </a:lnTo>
                    <a:lnTo>
                      <a:pt x="12726" y="41370"/>
                    </a:lnTo>
                    <a:lnTo>
                      <a:pt x="15601" y="44210"/>
                    </a:lnTo>
                    <a:lnTo>
                      <a:pt x="18722" y="46839"/>
                    </a:lnTo>
                    <a:lnTo>
                      <a:pt x="22087" y="49188"/>
                    </a:lnTo>
                    <a:lnTo>
                      <a:pt x="25663" y="51257"/>
                    </a:lnTo>
                    <a:lnTo>
                      <a:pt x="29450" y="53045"/>
                    </a:lnTo>
                    <a:lnTo>
                      <a:pt x="31448" y="53781"/>
                    </a:lnTo>
                    <a:lnTo>
                      <a:pt x="31132" y="52624"/>
                    </a:lnTo>
                    <a:lnTo>
                      <a:pt x="30607" y="50310"/>
                    </a:lnTo>
                    <a:lnTo>
                      <a:pt x="30116" y="46910"/>
                    </a:lnTo>
                    <a:lnTo>
                      <a:pt x="30011" y="42597"/>
                    </a:lnTo>
                    <a:lnTo>
                      <a:pt x="30256" y="38706"/>
                    </a:lnTo>
                    <a:lnTo>
                      <a:pt x="30782" y="35305"/>
                    </a:lnTo>
                    <a:lnTo>
                      <a:pt x="31413" y="32570"/>
                    </a:lnTo>
                    <a:lnTo>
                      <a:pt x="32219" y="29836"/>
                    </a:lnTo>
                    <a:lnTo>
                      <a:pt x="32360" y="29450"/>
                    </a:lnTo>
                    <a:lnTo>
                      <a:pt x="34533" y="16864"/>
                    </a:lnTo>
                    <a:lnTo>
                      <a:pt x="34568" y="16338"/>
                    </a:lnTo>
                    <a:lnTo>
                      <a:pt x="34253" y="15356"/>
                    </a:lnTo>
                    <a:lnTo>
                      <a:pt x="33902" y="14970"/>
                    </a:lnTo>
                    <a:lnTo>
                      <a:pt x="24752" y="6030"/>
                    </a:lnTo>
                    <a:lnTo>
                      <a:pt x="24541" y="5785"/>
                    </a:lnTo>
                    <a:lnTo>
                      <a:pt x="24226" y="5259"/>
                    </a:lnTo>
                    <a:lnTo>
                      <a:pt x="24086" y="4383"/>
                    </a:lnTo>
                    <a:lnTo>
                      <a:pt x="24436" y="3296"/>
                    </a:lnTo>
                    <a:lnTo>
                      <a:pt x="25067" y="2700"/>
                    </a:lnTo>
                    <a:lnTo>
                      <a:pt x="25628" y="2419"/>
                    </a:lnTo>
                    <a:lnTo>
                      <a:pt x="25944" y="2384"/>
                    </a:lnTo>
                    <a:lnTo>
                      <a:pt x="25558" y="2209"/>
                    </a:lnTo>
                    <a:lnTo>
                      <a:pt x="22648" y="1367"/>
                    </a:lnTo>
                    <a:lnTo>
                      <a:pt x="19773" y="736"/>
                    </a:lnTo>
                    <a:lnTo>
                      <a:pt x="16232" y="210"/>
                    </a:lnTo>
                    <a:lnTo>
                      <a:pt x="12130" y="0"/>
                    </a:lnTo>
                    <a:close/>
                  </a:path>
                </a:pathLst>
              </a:custGeom>
              <a:solidFill>
                <a:schemeClr val="bg1">
                  <a:lumMod val="50000"/>
                </a:schemeClr>
              </a:solidFill>
              <a:ln>
                <a:noFill/>
              </a:ln>
            </p:spPr>
            <p:txBody>
              <a:bodyPr spcFirstLastPara="1" wrap="square" lIns="121900" tIns="121900" rIns="121900" bIns="121900" anchor="ctr" anchorCtr="0">
                <a:noAutofit/>
              </a:bodyPr>
              <a:lstStyle/>
              <a:p>
                <a:pPr algn="r" rtl="1"/>
                <a:endParaRPr sz="2400" dirty="0">
                  <a:latin typeface="Elm" panose="020B0303020404020204" pitchFamily="34" charset="-78"/>
                  <a:cs typeface="+mj-cs"/>
                </a:endParaRPr>
              </a:p>
            </p:txBody>
          </p:sp>
          <p:pic>
            <p:nvPicPr>
              <p:cNvPr id="29" name="Graphic 28" descr="Clipboard Checked outline">
                <a:extLst>
                  <a:ext uri="{FF2B5EF4-FFF2-40B4-BE49-F238E27FC236}">
                    <a16:creationId xmlns:a16="http://schemas.microsoft.com/office/drawing/2014/main" id="{62217758-2011-969A-E799-E14727DA458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999342" y="3762978"/>
                <a:ext cx="1033610" cy="1033610"/>
              </a:xfrm>
              <a:prstGeom prst="rect">
                <a:avLst/>
              </a:prstGeom>
            </p:spPr>
          </p:pic>
        </p:grpSp>
        <p:grpSp>
          <p:nvGrpSpPr>
            <p:cNvPr id="30" name="Group 29">
              <a:extLst>
                <a:ext uri="{FF2B5EF4-FFF2-40B4-BE49-F238E27FC236}">
                  <a16:creationId xmlns:a16="http://schemas.microsoft.com/office/drawing/2014/main" id="{D2BABD1D-27AB-D8F8-A5B9-71D28F1EC7C6}"/>
                </a:ext>
              </a:extLst>
            </p:cNvPr>
            <p:cNvGrpSpPr/>
            <p:nvPr/>
          </p:nvGrpSpPr>
          <p:grpSpPr>
            <a:xfrm>
              <a:off x="5237701" y="4603224"/>
              <a:ext cx="2354093" cy="1500110"/>
              <a:chOff x="5237701" y="4603224"/>
              <a:chExt cx="2354093" cy="1500110"/>
            </a:xfrm>
          </p:grpSpPr>
          <p:sp>
            <p:nvSpPr>
              <p:cNvPr id="31" name="Google Shape;774;p32">
                <a:extLst>
                  <a:ext uri="{FF2B5EF4-FFF2-40B4-BE49-F238E27FC236}">
                    <a16:creationId xmlns:a16="http://schemas.microsoft.com/office/drawing/2014/main" id="{CFD598E2-C91B-DE24-82B0-FCEBFCF49F97}"/>
                  </a:ext>
                </a:extLst>
              </p:cNvPr>
              <p:cNvSpPr/>
              <p:nvPr/>
            </p:nvSpPr>
            <p:spPr>
              <a:xfrm>
                <a:off x="5237701" y="4603224"/>
                <a:ext cx="2354093" cy="1500110"/>
              </a:xfrm>
              <a:custGeom>
                <a:avLst/>
                <a:gdLst/>
                <a:ahLst/>
                <a:cxnLst/>
                <a:rect l="l" t="t" r="r" b="b"/>
                <a:pathLst>
                  <a:path w="48803" h="31099" extrusionOk="0">
                    <a:moveTo>
                      <a:pt x="17285" y="0"/>
                    </a:moveTo>
                    <a:lnTo>
                      <a:pt x="16794" y="211"/>
                    </a:lnTo>
                    <a:lnTo>
                      <a:pt x="5470" y="6171"/>
                    </a:lnTo>
                    <a:lnTo>
                      <a:pt x="5154" y="6311"/>
                    </a:lnTo>
                    <a:lnTo>
                      <a:pt x="4558" y="6416"/>
                    </a:lnTo>
                    <a:lnTo>
                      <a:pt x="3717" y="6276"/>
                    </a:lnTo>
                    <a:lnTo>
                      <a:pt x="2770" y="5610"/>
                    </a:lnTo>
                    <a:lnTo>
                      <a:pt x="2385" y="4839"/>
                    </a:lnTo>
                    <a:lnTo>
                      <a:pt x="2314" y="4243"/>
                    </a:lnTo>
                    <a:lnTo>
                      <a:pt x="2350" y="3892"/>
                    </a:lnTo>
                    <a:lnTo>
                      <a:pt x="2209" y="4278"/>
                    </a:lnTo>
                    <a:lnTo>
                      <a:pt x="1403" y="7012"/>
                    </a:lnTo>
                    <a:lnTo>
                      <a:pt x="772" y="9747"/>
                    </a:lnTo>
                    <a:lnTo>
                      <a:pt x="246" y="13113"/>
                    </a:lnTo>
                    <a:lnTo>
                      <a:pt x="1" y="17039"/>
                    </a:lnTo>
                    <a:lnTo>
                      <a:pt x="106" y="21352"/>
                    </a:lnTo>
                    <a:lnTo>
                      <a:pt x="597" y="24752"/>
                    </a:lnTo>
                    <a:lnTo>
                      <a:pt x="1122" y="27066"/>
                    </a:lnTo>
                    <a:lnTo>
                      <a:pt x="1438" y="28223"/>
                    </a:lnTo>
                    <a:lnTo>
                      <a:pt x="2981" y="28784"/>
                    </a:lnTo>
                    <a:lnTo>
                      <a:pt x="6031" y="29661"/>
                    </a:lnTo>
                    <a:lnTo>
                      <a:pt x="9151" y="30327"/>
                    </a:lnTo>
                    <a:lnTo>
                      <a:pt x="12271" y="30783"/>
                    </a:lnTo>
                    <a:lnTo>
                      <a:pt x="15392" y="31063"/>
                    </a:lnTo>
                    <a:lnTo>
                      <a:pt x="18512" y="31098"/>
                    </a:lnTo>
                    <a:lnTo>
                      <a:pt x="21632" y="30958"/>
                    </a:lnTo>
                    <a:lnTo>
                      <a:pt x="24752" y="30607"/>
                    </a:lnTo>
                    <a:lnTo>
                      <a:pt x="27802" y="30046"/>
                    </a:lnTo>
                    <a:lnTo>
                      <a:pt x="30853" y="29310"/>
                    </a:lnTo>
                    <a:lnTo>
                      <a:pt x="33833" y="28328"/>
                    </a:lnTo>
                    <a:lnTo>
                      <a:pt x="36742" y="27206"/>
                    </a:lnTo>
                    <a:lnTo>
                      <a:pt x="39582" y="25874"/>
                    </a:lnTo>
                    <a:lnTo>
                      <a:pt x="42352" y="24332"/>
                    </a:lnTo>
                    <a:lnTo>
                      <a:pt x="45016" y="22614"/>
                    </a:lnTo>
                    <a:lnTo>
                      <a:pt x="47576" y="20685"/>
                    </a:lnTo>
                    <a:lnTo>
                      <a:pt x="48803" y="19669"/>
                    </a:lnTo>
                    <a:lnTo>
                      <a:pt x="46664" y="18897"/>
                    </a:lnTo>
                    <a:lnTo>
                      <a:pt x="42703" y="16969"/>
                    </a:lnTo>
                    <a:lnTo>
                      <a:pt x="39267" y="14795"/>
                    </a:lnTo>
                    <a:lnTo>
                      <a:pt x="36322" y="12552"/>
                    </a:lnTo>
                    <a:lnTo>
                      <a:pt x="32851" y="9326"/>
                    </a:lnTo>
                    <a:lnTo>
                      <a:pt x="30327" y="6451"/>
                    </a:lnTo>
                    <a:lnTo>
                      <a:pt x="30116" y="6171"/>
                    </a:lnTo>
                    <a:lnTo>
                      <a:pt x="18792" y="211"/>
                    </a:lnTo>
                    <a:lnTo>
                      <a:pt x="18301" y="0"/>
                    </a:lnTo>
                    <a:close/>
                  </a:path>
                </a:pathLst>
              </a:custGeom>
              <a:solidFill>
                <a:srgbClr val="DD7C2F"/>
              </a:solidFill>
              <a:ln>
                <a:noFill/>
              </a:ln>
            </p:spPr>
            <p:txBody>
              <a:bodyPr spcFirstLastPara="1" wrap="square" lIns="121900" tIns="121900" rIns="121900" bIns="121900" anchor="ctr" anchorCtr="0">
                <a:noAutofit/>
              </a:bodyPr>
              <a:lstStyle/>
              <a:p>
                <a:pPr algn="r" rtl="1"/>
                <a:endParaRPr sz="2400" dirty="0">
                  <a:latin typeface="Elm" panose="020B0303020404020204" pitchFamily="34" charset="-78"/>
                  <a:cs typeface="+mj-cs"/>
                </a:endParaRPr>
              </a:p>
            </p:txBody>
          </p:sp>
          <p:pic>
            <p:nvPicPr>
              <p:cNvPr id="32" name="Graphic 31" descr="Document outline">
                <a:extLst>
                  <a:ext uri="{FF2B5EF4-FFF2-40B4-BE49-F238E27FC236}">
                    <a16:creationId xmlns:a16="http://schemas.microsoft.com/office/drawing/2014/main" id="{A9E06DEF-A2D9-77BE-F744-53F252A2296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608895" y="4853886"/>
                <a:ext cx="1033610" cy="1033610"/>
              </a:xfrm>
              <a:prstGeom prst="rect">
                <a:avLst/>
              </a:prstGeom>
            </p:spPr>
          </p:pic>
        </p:grpSp>
        <p:grpSp>
          <p:nvGrpSpPr>
            <p:cNvPr id="33" name="Group 32">
              <a:extLst>
                <a:ext uri="{FF2B5EF4-FFF2-40B4-BE49-F238E27FC236}">
                  <a16:creationId xmlns:a16="http://schemas.microsoft.com/office/drawing/2014/main" id="{4C6562CD-1231-5541-2D49-F00B93A0FBA2}"/>
                </a:ext>
              </a:extLst>
            </p:cNvPr>
            <p:cNvGrpSpPr/>
            <p:nvPr/>
          </p:nvGrpSpPr>
          <p:grpSpPr>
            <a:xfrm>
              <a:off x="4987411" y="1495014"/>
              <a:ext cx="3142183" cy="2164715"/>
              <a:chOff x="4987411" y="1495014"/>
              <a:chExt cx="3142183" cy="2164715"/>
            </a:xfrm>
          </p:grpSpPr>
          <p:sp>
            <p:nvSpPr>
              <p:cNvPr id="34" name="Google Shape;772;p32">
                <a:extLst>
                  <a:ext uri="{FF2B5EF4-FFF2-40B4-BE49-F238E27FC236}">
                    <a16:creationId xmlns:a16="http://schemas.microsoft.com/office/drawing/2014/main" id="{ECE1522D-2470-DA54-3AE2-4CB27F2FF647}"/>
                  </a:ext>
                </a:extLst>
              </p:cNvPr>
              <p:cNvSpPr/>
              <p:nvPr/>
            </p:nvSpPr>
            <p:spPr>
              <a:xfrm>
                <a:off x="4987411" y="1495014"/>
                <a:ext cx="3142183" cy="2164715"/>
              </a:xfrm>
              <a:custGeom>
                <a:avLst/>
                <a:gdLst/>
                <a:ahLst/>
                <a:cxnLst/>
                <a:rect l="l" t="t" r="r" b="b"/>
                <a:pathLst>
                  <a:path w="65141" h="44877" extrusionOk="0">
                    <a:moveTo>
                      <a:pt x="20616" y="0"/>
                    </a:moveTo>
                    <a:lnTo>
                      <a:pt x="15953" y="456"/>
                    </a:lnTo>
                    <a:lnTo>
                      <a:pt x="11290" y="1368"/>
                    </a:lnTo>
                    <a:lnTo>
                      <a:pt x="6697" y="2770"/>
                    </a:lnTo>
                    <a:lnTo>
                      <a:pt x="2174" y="4663"/>
                    </a:lnTo>
                    <a:lnTo>
                      <a:pt x="1" y="5820"/>
                    </a:lnTo>
                    <a:lnTo>
                      <a:pt x="2174" y="6346"/>
                    </a:lnTo>
                    <a:lnTo>
                      <a:pt x="6241" y="7854"/>
                    </a:lnTo>
                    <a:lnTo>
                      <a:pt x="9852" y="9747"/>
                    </a:lnTo>
                    <a:lnTo>
                      <a:pt x="13078" y="11991"/>
                    </a:lnTo>
                    <a:lnTo>
                      <a:pt x="15883" y="14410"/>
                    </a:lnTo>
                    <a:lnTo>
                      <a:pt x="18302" y="16899"/>
                    </a:lnTo>
                    <a:lnTo>
                      <a:pt x="20300" y="19353"/>
                    </a:lnTo>
                    <a:lnTo>
                      <a:pt x="21948" y="21632"/>
                    </a:lnTo>
                    <a:lnTo>
                      <a:pt x="22614" y="22649"/>
                    </a:lnTo>
                    <a:lnTo>
                      <a:pt x="22859" y="23034"/>
                    </a:lnTo>
                    <a:lnTo>
                      <a:pt x="22859" y="23069"/>
                    </a:lnTo>
                    <a:lnTo>
                      <a:pt x="23070" y="23420"/>
                    </a:lnTo>
                    <a:lnTo>
                      <a:pt x="23070" y="23455"/>
                    </a:lnTo>
                    <a:lnTo>
                      <a:pt x="23280" y="23806"/>
                    </a:lnTo>
                    <a:lnTo>
                      <a:pt x="23876" y="24822"/>
                    </a:lnTo>
                    <a:lnTo>
                      <a:pt x="24297" y="25594"/>
                    </a:lnTo>
                    <a:lnTo>
                      <a:pt x="24402" y="25769"/>
                    </a:lnTo>
                    <a:lnTo>
                      <a:pt x="24402" y="25839"/>
                    </a:lnTo>
                    <a:lnTo>
                      <a:pt x="24507" y="25979"/>
                    </a:lnTo>
                    <a:lnTo>
                      <a:pt x="24507" y="26049"/>
                    </a:lnTo>
                    <a:lnTo>
                      <a:pt x="24577" y="26190"/>
                    </a:lnTo>
                    <a:lnTo>
                      <a:pt x="24612" y="26225"/>
                    </a:lnTo>
                    <a:lnTo>
                      <a:pt x="24682" y="26330"/>
                    </a:lnTo>
                    <a:lnTo>
                      <a:pt x="24682" y="26400"/>
                    </a:lnTo>
                    <a:lnTo>
                      <a:pt x="24753" y="26470"/>
                    </a:lnTo>
                    <a:lnTo>
                      <a:pt x="24753" y="26540"/>
                    </a:lnTo>
                    <a:lnTo>
                      <a:pt x="24788" y="26575"/>
                    </a:lnTo>
                    <a:lnTo>
                      <a:pt x="24788" y="26610"/>
                    </a:lnTo>
                    <a:lnTo>
                      <a:pt x="24788" y="26680"/>
                    </a:lnTo>
                    <a:lnTo>
                      <a:pt x="24788" y="26715"/>
                    </a:lnTo>
                    <a:lnTo>
                      <a:pt x="30467" y="38215"/>
                    </a:lnTo>
                    <a:lnTo>
                      <a:pt x="30713" y="38671"/>
                    </a:lnTo>
                    <a:lnTo>
                      <a:pt x="31554" y="39267"/>
                    </a:lnTo>
                    <a:lnTo>
                      <a:pt x="32080" y="39372"/>
                    </a:lnTo>
                    <a:lnTo>
                      <a:pt x="44736" y="41230"/>
                    </a:lnTo>
                    <a:lnTo>
                      <a:pt x="45052" y="41265"/>
                    </a:lnTo>
                    <a:lnTo>
                      <a:pt x="45613" y="41546"/>
                    </a:lnTo>
                    <a:lnTo>
                      <a:pt x="46244" y="42142"/>
                    </a:lnTo>
                    <a:lnTo>
                      <a:pt x="46594" y="43228"/>
                    </a:lnTo>
                    <a:lnTo>
                      <a:pt x="46419" y="44105"/>
                    </a:lnTo>
                    <a:lnTo>
                      <a:pt x="46139" y="44631"/>
                    </a:lnTo>
                    <a:lnTo>
                      <a:pt x="45928" y="44876"/>
                    </a:lnTo>
                    <a:lnTo>
                      <a:pt x="46349" y="44666"/>
                    </a:lnTo>
                    <a:lnTo>
                      <a:pt x="49224" y="43088"/>
                    </a:lnTo>
                    <a:lnTo>
                      <a:pt x="51923" y="41335"/>
                    </a:lnTo>
                    <a:lnTo>
                      <a:pt x="55009" y="38951"/>
                    </a:lnTo>
                    <a:lnTo>
                      <a:pt x="58199" y="35936"/>
                    </a:lnTo>
                    <a:lnTo>
                      <a:pt x="60548" y="33201"/>
                    </a:lnTo>
                    <a:lnTo>
                      <a:pt x="62020" y="31203"/>
                    </a:lnTo>
                    <a:lnTo>
                      <a:pt x="63388" y="29029"/>
                    </a:lnTo>
                    <a:lnTo>
                      <a:pt x="64615" y="26645"/>
                    </a:lnTo>
                    <a:lnTo>
                      <a:pt x="65141" y="25418"/>
                    </a:lnTo>
                    <a:lnTo>
                      <a:pt x="63949" y="23245"/>
                    </a:lnTo>
                    <a:lnTo>
                      <a:pt x="61249" y="19178"/>
                    </a:lnTo>
                    <a:lnTo>
                      <a:pt x="58164" y="15461"/>
                    </a:lnTo>
                    <a:lnTo>
                      <a:pt x="54798" y="12131"/>
                    </a:lnTo>
                    <a:lnTo>
                      <a:pt x="51152" y="9186"/>
                    </a:lnTo>
                    <a:lnTo>
                      <a:pt x="47260" y="6626"/>
                    </a:lnTo>
                    <a:lnTo>
                      <a:pt x="43159" y="4453"/>
                    </a:lnTo>
                    <a:lnTo>
                      <a:pt x="38846" y="2700"/>
                    </a:lnTo>
                    <a:lnTo>
                      <a:pt x="34429" y="1368"/>
                    </a:lnTo>
                    <a:lnTo>
                      <a:pt x="29906" y="491"/>
                    </a:lnTo>
                    <a:lnTo>
                      <a:pt x="25278" y="0"/>
                    </a:lnTo>
                    <a:close/>
                  </a:path>
                </a:pathLst>
              </a:custGeom>
              <a:solidFill>
                <a:srgbClr val="1DA76F"/>
              </a:solidFill>
              <a:ln>
                <a:noFill/>
              </a:ln>
            </p:spPr>
            <p:txBody>
              <a:bodyPr spcFirstLastPara="1" wrap="square" lIns="121900" tIns="121900" rIns="121900" bIns="121900" anchor="ctr" anchorCtr="0">
                <a:noAutofit/>
              </a:bodyPr>
              <a:lstStyle/>
              <a:p>
                <a:pPr algn="r" rtl="1"/>
                <a:endParaRPr sz="2400" dirty="0">
                  <a:latin typeface="Elm" panose="020B0303020404020204" pitchFamily="34" charset="-78"/>
                  <a:cs typeface="+mj-cs"/>
                </a:endParaRPr>
              </a:p>
            </p:txBody>
          </p:sp>
          <p:pic>
            <p:nvPicPr>
              <p:cNvPr id="35" name="Graphic 34" descr="Target outline">
                <a:extLst>
                  <a:ext uri="{FF2B5EF4-FFF2-40B4-BE49-F238E27FC236}">
                    <a16:creationId xmlns:a16="http://schemas.microsoft.com/office/drawing/2014/main" id="{36170DB5-0621-3D5B-F81E-46786C002C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315186" y="1876571"/>
                <a:ext cx="1033610" cy="1033610"/>
              </a:xfrm>
              <a:prstGeom prst="rect">
                <a:avLst/>
              </a:prstGeom>
            </p:spPr>
          </p:pic>
        </p:grpSp>
        <p:pic>
          <p:nvPicPr>
            <p:cNvPr id="36" name="Graphic 35" descr="Bullseye with solid fill">
              <a:extLst>
                <a:ext uri="{FF2B5EF4-FFF2-40B4-BE49-F238E27FC236}">
                  <a16:creationId xmlns:a16="http://schemas.microsoft.com/office/drawing/2014/main" id="{58A9C0D9-0345-FDBF-DD86-88AE350EEA4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568706" y="3434909"/>
              <a:ext cx="1025821" cy="1025821"/>
            </a:xfrm>
            <a:prstGeom prst="rect">
              <a:avLst/>
            </a:prstGeom>
          </p:spPr>
        </p:pic>
      </p:grpSp>
      <p:sp>
        <p:nvSpPr>
          <p:cNvPr id="39" name="object 6">
            <a:extLst>
              <a:ext uri="{FF2B5EF4-FFF2-40B4-BE49-F238E27FC236}">
                <a16:creationId xmlns:a16="http://schemas.microsoft.com/office/drawing/2014/main" id="{92052556-168F-9625-E256-B0BCF9999B1B}"/>
              </a:ext>
            </a:extLst>
          </p:cNvPr>
          <p:cNvSpPr txBox="1"/>
          <p:nvPr/>
        </p:nvSpPr>
        <p:spPr>
          <a:xfrm>
            <a:off x="7833949" y="2279728"/>
            <a:ext cx="2829552" cy="748422"/>
          </a:xfrm>
          <a:prstGeom prst="rect">
            <a:avLst/>
          </a:prstGeom>
        </p:spPr>
        <p:txBody>
          <a:bodyPr vert="horz" wrap="square" lIns="0" tIns="9664" rIns="0" bIns="0" rtlCol="0">
            <a:spAutoFit/>
          </a:bodyPr>
          <a:lstStyle>
            <a:lvl1pPr>
              <a:defRPr>
                <a:latin typeface="+mj-lt"/>
                <a:ea typeface="+mj-ea"/>
                <a:cs typeface="+mj-cs"/>
              </a:defRPr>
            </a:lvl1pPr>
          </a:lstStyle>
          <a:p>
            <a:pPr algn="ctr" rtl="1"/>
            <a:r>
              <a:rPr lang="ar-SA" sz="2400" dirty="0">
                <a:solidFill>
                  <a:srgbClr val="1DA76F"/>
                </a:solidFill>
                <a:latin typeface="SST Arabic Light" panose="020B0304030504020204" pitchFamily="34" charset="-78"/>
                <a:ea typeface="+mn-ea"/>
                <a:cs typeface="SST Arabic Light" panose="020B0304030504020204" pitchFamily="34" charset="-78"/>
              </a:rPr>
              <a:t>تخطيط الأداء وتحديد الأهداف</a:t>
            </a:r>
          </a:p>
        </p:txBody>
      </p:sp>
      <p:sp>
        <p:nvSpPr>
          <p:cNvPr id="43" name="object 6">
            <a:extLst>
              <a:ext uri="{FF2B5EF4-FFF2-40B4-BE49-F238E27FC236}">
                <a16:creationId xmlns:a16="http://schemas.microsoft.com/office/drawing/2014/main" id="{0D91C3FA-8173-2B41-E60B-AF18988A5DC5}"/>
              </a:ext>
            </a:extLst>
          </p:cNvPr>
          <p:cNvSpPr txBox="1"/>
          <p:nvPr/>
        </p:nvSpPr>
        <p:spPr>
          <a:xfrm>
            <a:off x="4851790" y="6005449"/>
            <a:ext cx="2482460" cy="379090"/>
          </a:xfrm>
          <a:prstGeom prst="rect">
            <a:avLst/>
          </a:prstGeom>
        </p:spPr>
        <p:txBody>
          <a:bodyPr vert="horz" wrap="square" lIns="0" tIns="9664" rIns="0" bIns="0" rtlCol="0">
            <a:spAutoFit/>
          </a:bodyPr>
          <a:lstStyle>
            <a:lvl1pPr>
              <a:defRPr>
                <a:latin typeface="+mj-lt"/>
                <a:ea typeface="+mj-ea"/>
                <a:cs typeface="+mj-cs"/>
              </a:defRPr>
            </a:lvl1pPr>
          </a:lstStyle>
          <a:p>
            <a:pPr algn="ctr" rtl="1"/>
            <a:r>
              <a:rPr lang="ar-SA" sz="2400" dirty="0">
                <a:solidFill>
                  <a:srgbClr val="DD7C2F"/>
                </a:solidFill>
                <a:latin typeface="SST Arabic Light" panose="020B0304030504020204" pitchFamily="34" charset="-78"/>
                <a:ea typeface="+mn-ea"/>
                <a:cs typeface="SST Arabic Light" panose="020B0304030504020204" pitchFamily="34" charset="-78"/>
              </a:rPr>
              <a:t>موظف</a:t>
            </a:r>
            <a:r>
              <a:rPr lang="en-US" sz="2400" dirty="0">
                <a:solidFill>
                  <a:srgbClr val="DD7C2F"/>
                </a:solidFill>
                <a:latin typeface="SST Arabic Light" panose="020B0304030504020204" pitchFamily="34" charset="-78"/>
                <a:ea typeface="+mn-ea"/>
                <a:cs typeface="SST Arabic Light" panose="020B0304030504020204" pitchFamily="34" charset="-78"/>
              </a:rPr>
              <a:t> </a:t>
            </a:r>
            <a:r>
              <a:rPr lang="ar-SA" sz="2400" dirty="0">
                <a:solidFill>
                  <a:srgbClr val="DD7C2F"/>
                </a:solidFill>
                <a:latin typeface="SST Arabic Light" panose="020B0304030504020204" pitchFamily="34" charset="-78"/>
                <a:ea typeface="+mn-ea"/>
                <a:cs typeface="SST Arabic Light" panose="020B0304030504020204" pitchFamily="34" charset="-78"/>
              </a:rPr>
              <a:t>مدخل</a:t>
            </a:r>
          </a:p>
        </p:txBody>
      </p:sp>
    </p:spTree>
    <p:custDataLst>
      <p:tags r:id="rId1"/>
    </p:custDataLst>
    <p:extLst>
      <p:ext uri="{BB962C8B-B14F-4D97-AF65-F5344CB8AC3E}">
        <p14:creationId xmlns:p14="http://schemas.microsoft.com/office/powerpoint/2010/main" val="60029512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1A6FB-76F1-7D31-7683-BCD990FB11D6}"/>
            </a:ext>
          </a:extLst>
        </p:cNvPr>
        <p:cNvGrpSpPr/>
        <p:nvPr/>
      </p:nvGrpSpPr>
      <p:grpSpPr>
        <a:xfrm>
          <a:off x="0" y="0"/>
          <a:ext cx="0" cy="0"/>
          <a:chOff x="0" y="0"/>
          <a:chExt cx="0" cy="0"/>
        </a:xfrm>
      </p:grpSpPr>
      <p:sp>
        <p:nvSpPr>
          <p:cNvPr id="2" name="object 6">
            <a:extLst>
              <a:ext uri="{FF2B5EF4-FFF2-40B4-BE49-F238E27FC236}">
                <a16:creationId xmlns:a16="http://schemas.microsoft.com/office/drawing/2014/main" id="{9C4C1207-716F-DC33-24D9-631BE6666B05}"/>
              </a:ext>
            </a:extLst>
          </p:cNvPr>
          <p:cNvSpPr txBox="1"/>
          <p:nvPr/>
        </p:nvSpPr>
        <p:spPr>
          <a:xfrm>
            <a:off x="4315725" y="1326123"/>
            <a:ext cx="6835253"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a:defRPr/>
            </a:pPr>
            <a:r>
              <a:rPr lang="ar-SA" sz="2400" dirty="0">
                <a:solidFill>
                  <a:srgbClr val="214E83"/>
                </a:solidFill>
                <a:latin typeface="SST Arabic" panose="020B0504030504020204" pitchFamily="34" charset="-78"/>
                <a:ea typeface="HRDF medium Medium" panose="02000600020000020004" pitchFamily="2" charset="-78"/>
                <a:cs typeface="SST Arabic"/>
              </a:rPr>
              <a:t>تخطيط</a:t>
            </a:r>
          </a:p>
        </p:txBody>
      </p:sp>
      <p:pic>
        <p:nvPicPr>
          <p:cNvPr id="3" name="Picture 8">
            <a:extLst>
              <a:ext uri="{FF2B5EF4-FFF2-40B4-BE49-F238E27FC236}">
                <a16:creationId xmlns:a16="http://schemas.microsoft.com/office/drawing/2014/main" id="{BE82769B-96F6-F0AA-479A-031112CCF209}"/>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pic>
        <p:nvPicPr>
          <p:cNvPr id="4" name="Picture 3">
            <a:extLst>
              <a:ext uri="{FF2B5EF4-FFF2-40B4-BE49-F238E27FC236}">
                <a16:creationId xmlns:a16="http://schemas.microsoft.com/office/drawing/2014/main" id="{169E7680-8E41-1DC9-FD62-F94FFECEC787}"/>
              </a:ext>
            </a:extLst>
          </p:cNvPr>
          <p:cNvPicPr>
            <a:picLocks noChangeAspect="1"/>
          </p:cNvPicPr>
          <p:nvPr/>
        </p:nvPicPr>
        <p:blipFill>
          <a:blip r:embed="rId6"/>
          <a:srcRect r="545"/>
          <a:stretch/>
        </p:blipFill>
        <p:spPr>
          <a:xfrm>
            <a:off x="1245782" y="2111122"/>
            <a:ext cx="9700437" cy="4086225"/>
          </a:xfrm>
          <a:prstGeom prst="rect">
            <a:avLst/>
          </a:prstGeom>
        </p:spPr>
      </p:pic>
    </p:spTree>
    <p:custDataLst>
      <p:tags r:id="rId1"/>
    </p:custDataLst>
    <p:extLst>
      <p:ext uri="{BB962C8B-B14F-4D97-AF65-F5344CB8AC3E}">
        <p14:creationId xmlns:p14="http://schemas.microsoft.com/office/powerpoint/2010/main" val="93923647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5CA3C-5931-6A42-1BC9-83578C0381A5}"/>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90E9F01F-B957-CF99-7E1A-38148261AEAB}"/>
              </a:ext>
            </a:extLst>
          </p:cNvPr>
          <p:cNvSpPr/>
          <p:nvPr/>
        </p:nvSpPr>
        <p:spPr>
          <a:xfrm>
            <a:off x="1160780" y="2030931"/>
            <a:ext cx="9870440" cy="3864902"/>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6">
            <a:extLst>
              <a:ext uri="{FF2B5EF4-FFF2-40B4-BE49-F238E27FC236}">
                <a16:creationId xmlns:a16="http://schemas.microsoft.com/office/drawing/2014/main" id="{6AF8DDB4-46FA-0AC3-48FB-0D73715D3406}"/>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a:defRPr/>
            </a:pPr>
            <a:r>
              <a:rPr lang="ar-SA" sz="2400" dirty="0">
                <a:solidFill>
                  <a:srgbClr val="214E83"/>
                </a:solidFill>
                <a:latin typeface="SST Arabic" panose="020B0504030504020204" pitchFamily="34" charset="-78"/>
                <a:ea typeface="HRDF medium Medium" panose="02000600020000020004" pitchFamily="2" charset="-78"/>
                <a:cs typeface="SST Arabic"/>
              </a:rPr>
              <a:t>نشاط تحويل الأهداف إلى أهداف ذكية </a:t>
            </a:r>
          </a:p>
        </p:txBody>
      </p:sp>
      <p:pic>
        <p:nvPicPr>
          <p:cNvPr id="5" name="Picture 8">
            <a:extLst>
              <a:ext uri="{FF2B5EF4-FFF2-40B4-BE49-F238E27FC236}">
                <a16:creationId xmlns:a16="http://schemas.microsoft.com/office/drawing/2014/main" id="{D1DE5D92-7CD4-D8F1-9540-D6461F88554A}"/>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sp>
        <p:nvSpPr>
          <p:cNvPr id="9" name="TextBox 8">
            <a:extLst>
              <a:ext uri="{FF2B5EF4-FFF2-40B4-BE49-F238E27FC236}">
                <a16:creationId xmlns:a16="http://schemas.microsoft.com/office/drawing/2014/main" id="{C9982AB9-86A5-6F22-9A1E-53448E5985F0}"/>
              </a:ext>
            </a:extLst>
          </p:cNvPr>
          <p:cNvSpPr txBox="1"/>
          <p:nvPr/>
        </p:nvSpPr>
        <p:spPr>
          <a:xfrm>
            <a:off x="6789222" y="2484514"/>
            <a:ext cx="3952571" cy="3062890"/>
          </a:xfrm>
          <a:prstGeom prst="rect">
            <a:avLst/>
          </a:prstGeom>
          <a:noFill/>
        </p:spPr>
        <p:txBody>
          <a:bodyPr wrap="square">
            <a:spAutoFit/>
          </a:bodyPr>
          <a:lstStyle/>
          <a:p>
            <a:pPr algn="r" rtl="1">
              <a:lnSpc>
                <a:spcPts val="2600"/>
              </a:lnSpc>
            </a:pPr>
            <a:r>
              <a:rPr lang="ar-SA" sz="2400" dirty="0">
                <a:solidFill>
                  <a:srgbClr val="DD7C2F"/>
                </a:solidFill>
                <a:latin typeface="SST Arabic" panose="020B0504030504020204" pitchFamily="34" charset="-78"/>
                <a:cs typeface="SST Arabic" panose="020B0504030504020204" pitchFamily="34" charset="-78"/>
              </a:rPr>
              <a:t>المطلوب :</a:t>
            </a:r>
          </a:p>
          <a:p>
            <a:pPr algn="r" rtl="1">
              <a:lnSpc>
                <a:spcPts val="2600"/>
              </a:lnSpc>
            </a:pPr>
            <a:r>
              <a:rPr lang="ar-SA" dirty="0">
                <a:solidFill>
                  <a:srgbClr val="1DA76F"/>
                </a:solidFill>
                <a:latin typeface="SST Arabic" panose="020B0504030504020204" pitchFamily="34" charset="-78"/>
                <a:cs typeface="SST Arabic" panose="020B0504030504020204" pitchFamily="34" charset="-78"/>
              </a:rPr>
              <a:t>لكل </a:t>
            </a:r>
            <a:r>
              <a:rPr lang="en-US" dirty="0">
                <a:solidFill>
                  <a:srgbClr val="1DA76F"/>
                </a:solidFill>
                <a:latin typeface="SST Arabic" panose="020B0504030504020204" pitchFamily="34" charset="-78"/>
                <a:cs typeface="SST Arabic" panose="020B0504030504020204" pitchFamily="34" charset="-78"/>
              </a:rPr>
              <a:t>Goal:</a:t>
            </a:r>
          </a:p>
          <a:p>
            <a:pPr marL="285750" indent="-285750" algn="r" rtl="1">
              <a:lnSpc>
                <a:spcPts val="2600"/>
              </a:lnSpc>
              <a:buFont typeface="Arial" panose="020B0604020202020204" pitchFamily="34" charset="0"/>
              <a:buChar char="•"/>
            </a:pPr>
            <a:r>
              <a:rPr lang="ar-SA" dirty="0">
                <a:solidFill>
                  <a:srgbClr val="68615D"/>
                </a:solidFill>
                <a:latin typeface="SST Arabic" panose="020B0504030504020204" pitchFamily="34" charset="-78"/>
                <a:cs typeface="SST Arabic" panose="020B0504030504020204" pitchFamily="34" charset="-78"/>
              </a:rPr>
              <a:t>تحديد </a:t>
            </a:r>
            <a:r>
              <a:rPr lang="en-US" dirty="0">
                <a:solidFill>
                  <a:srgbClr val="68615D"/>
                </a:solidFill>
                <a:latin typeface="SST Arabic" panose="020B0504030504020204" pitchFamily="34" charset="-78"/>
                <a:cs typeface="SST Arabic" panose="020B0504030504020204" pitchFamily="34" charset="-78"/>
              </a:rPr>
              <a:t>KPI </a:t>
            </a:r>
            <a:r>
              <a:rPr lang="ar-SA" dirty="0">
                <a:solidFill>
                  <a:srgbClr val="68615D"/>
                </a:solidFill>
                <a:latin typeface="SST Arabic" panose="020B0504030504020204" pitchFamily="34" charset="-78"/>
                <a:cs typeface="SST Arabic" panose="020B0504030504020204" pitchFamily="34" charset="-78"/>
              </a:rPr>
              <a:t>واضح</a:t>
            </a:r>
          </a:p>
          <a:p>
            <a:pPr marL="285750" indent="-285750" algn="r" rtl="1">
              <a:lnSpc>
                <a:spcPts val="2600"/>
              </a:lnSpc>
              <a:buFont typeface="Arial" panose="020B0604020202020204" pitchFamily="34" charset="0"/>
              <a:buChar char="•"/>
            </a:pPr>
            <a:r>
              <a:rPr lang="ar-SA" dirty="0">
                <a:solidFill>
                  <a:srgbClr val="68615D"/>
                </a:solidFill>
                <a:latin typeface="SST Arabic" panose="020B0504030504020204" pitchFamily="34" charset="-78"/>
                <a:cs typeface="SST Arabic" panose="020B0504030504020204" pitchFamily="34" charset="-78"/>
              </a:rPr>
              <a:t>اقتراح طريقة قياس</a:t>
            </a:r>
          </a:p>
          <a:p>
            <a:pPr marL="285750" indent="-285750" algn="r" rtl="1">
              <a:lnSpc>
                <a:spcPts val="2600"/>
              </a:lnSpc>
              <a:buFont typeface="Arial" panose="020B0604020202020204" pitchFamily="34" charset="0"/>
              <a:buChar char="•"/>
            </a:pPr>
            <a:r>
              <a:rPr lang="ar-SA" dirty="0">
                <a:solidFill>
                  <a:srgbClr val="68615D"/>
                </a:solidFill>
                <a:latin typeface="SST Arabic" panose="020B0504030504020204" pitchFamily="34" charset="-78"/>
                <a:cs typeface="SST Arabic" panose="020B0504030504020204" pitchFamily="34" charset="-78"/>
              </a:rPr>
              <a:t>اقتراح </a:t>
            </a:r>
            <a:r>
              <a:rPr lang="en-US" dirty="0">
                <a:solidFill>
                  <a:srgbClr val="68615D"/>
                </a:solidFill>
                <a:latin typeface="SST Arabic" panose="020B0504030504020204" pitchFamily="34" charset="-78"/>
                <a:cs typeface="SST Arabic" panose="020B0504030504020204" pitchFamily="34" charset="-78"/>
              </a:rPr>
              <a:t>Action </a:t>
            </a:r>
            <a:r>
              <a:rPr lang="ar-SA" dirty="0">
                <a:solidFill>
                  <a:srgbClr val="68615D"/>
                </a:solidFill>
                <a:latin typeface="SST Arabic" panose="020B0504030504020204" pitchFamily="34" charset="-78"/>
                <a:cs typeface="SST Arabic" panose="020B0504030504020204" pitchFamily="34" charset="-78"/>
              </a:rPr>
              <a:t>واحد على الأقل</a:t>
            </a:r>
          </a:p>
          <a:p>
            <a:pPr algn="r" rtl="1">
              <a:lnSpc>
                <a:spcPts val="2600"/>
              </a:lnSpc>
            </a:pPr>
            <a:br>
              <a:rPr lang="ar-SA" dirty="0">
                <a:solidFill>
                  <a:srgbClr val="68615D"/>
                </a:solidFill>
                <a:latin typeface="SST Arabic" panose="020B0504030504020204" pitchFamily="34" charset="-78"/>
                <a:cs typeface="SST Arabic" panose="020B0504030504020204" pitchFamily="34" charset="-78"/>
              </a:rPr>
            </a:br>
            <a:endParaRPr lang="ar-SA" dirty="0">
              <a:solidFill>
                <a:srgbClr val="68615D"/>
              </a:solidFill>
              <a:latin typeface="SST Arabic" panose="020B0504030504020204" pitchFamily="34" charset="-78"/>
              <a:cs typeface="SST Arabic" panose="020B0504030504020204" pitchFamily="34" charset="-78"/>
            </a:endParaRPr>
          </a:p>
          <a:p>
            <a:pPr algn="r" rtl="1">
              <a:lnSpc>
                <a:spcPts val="2600"/>
              </a:lnSpc>
            </a:pPr>
            <a:r>
              <a:rPr lang="ar-SA" sz="2400" dirty="0">
                <a:solidFill>
                  <a:srgbClr val="DD7C2F"/>
                </a:solidFill>
                <a:latin typeface="SST Arabic" panose="020B0504030504020204" pitchFamily="34" charset="-78"/>
                <a:cs typeface="SST Arabic" panose="020B0504030504020204" pitchFamily="34" charset="-78"/>
              </a:rPr>
              <a:t>الوقت:</a:t>
            </a:r>
          </a:p>
          <a:p>
            <a:pPr algn="r" rtl="1">
              <a:lnSpc>
                <a:spcPts val="2600"/>
              </a:lnSpc>
            </a:pPr>
            <a:r>
              <a:rPr lang="ar-SA" dirty="0">
                <a:solidFill>
                  <a:srgbClr val="68615D"/>
                </a:solidFill>
                <a:latin typeface="SST Arabic" panose="020B0504030504020204" pitchFamily="34" charset="-78"/>
                <a:cs typeface="SST Arabic" panose="020B0504030504020204" pitchFamily="34" charset="-78"/>
              </a:rPr>
              <a:t>20 دقيقة عمل</a:t>
            </a:r>
            <a:endParaRPr lang="ar-SA" dirty="0">
              <a:solidFill>
                <a:srgbClr val="DD7C2F"/>
              </a:solidFill>
              <a:latin typeface="SST Arabic" panose="020B0504030504020204" pitchFamily="34" charset="-78"/>
              <a:cs typeface="SST Arabic" panose="020B0504030504020204" pitchFamily="34" charset="-78"/>
            </a:endParaRPr>
          </a:p>
        </p:txBody>
      </p:sp>
      <p:pic>
        <p:nvPicPr>
          <p:cNvPr id="6" name="Graphic 5">
            <a:extLst>
              <a:ext uri="{FF2B5EF4-FFF2-40B4-BE49-F238E27FC236}">
                <a16:creationId xmlns:a16="http://schemas.microsoft.com/office/drawing/2014/main" id="{706A9515-7812-04C7-77FD-2C7EA0B0A08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896177" y="2689233"/>
            <a:ext cx="2851003" cy="2687238"/>
          </a:xfrm>
          <a:prstGeom prst="rect">
            <a:avLst/>
          </a:prstGeom>
        </p:spPr>
      </p:pic>
    </p:spTree>
    <p:custDataLst>
      <p:tags r:id="rId1"/>
    </p:custDataLst>
    <p:extLst>
      <p:ext uri="{BB962C8B-B14F-4D97-AF65-F5344CB8AC3E}">
        <p14:creationId xmlns:p14="http://schemas.microsoft.com/office/powerpoint/2010/main" val="256395078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32343-A42F-4D62-F616-7D4A688A0C90}"/>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83DE77A9-CBF1-16D5-1566-3252206772A7}"/>
              </a:ext>
            </a:extLst>
          </p:cNvPr>
          <p:cNvSpPr/>
          <p:nvPr/>
        </p:nvSpPr>
        <p:spPr>
          <a:xfrm>
            <a:off x="5111930" y="2030931"/>
            <a:ext cx="5919289" cy="3864902"/>
          </a:xfrm>
          <a:prstGeom prst="roundRect">
            <a:avLst>
              <a:gd name="adj" fmla="val 8776"/>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6">
            <a:extLst>
              <a:ext uri="{FF2B5EF4-FFF2-40B4-BE49-F238E27FC236}">
                <a16:creationId xmlns:a16="http://schemas.microsoft.com/office/drawing/2014/main" id="{11914830-0601-7453-38BE-D8C21F88AE79}"/>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a:defRPr/>
            </a:pPr>
            <a:r>
              <a:rPr lang="ar-SA" sz="2400" dirty="0">
                <a:solidFill>
                  <a:srgbClr val="214E83"/>
                </a:solidFill>
                <a:latin typeface="SST Arabic" panose="020B0504030504020204" pitchFamily="34" charset="-78"/>
                <a:ea typeface="HRDF medium Medium" panose="02000600020000020004" pitchFamily="2" charset="-78"/>
                <a:cs typeface="SST Arabic"/>
              </a:rPr>
              <a:t>تحويل الاستراتيجية إلى أهداف ذكية</a:t>
            </a:r>
          </a:p>
        </p:txBody>
      </p:sp>
      <p:pic>
        <p:nvPicPr>
          <p:cNvPr id="5" name="Picture 8">
            <a:extLst>
              <a:ext uri="{FF2B5EF4-FFF2-40B4-BE49-F238E27FC236}">
                <a16:creationId xmlns:a16="http://schemas.microsoft.com/office/drawing/2014/main" id="{45FE18F3-FE09-50B3-175B-2C63D352CB19}"/>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sp>
        <p:nvSpPr>
          <p:cNvPr id="9" name="TextBox 8">
            <a:extLst>
              <a:ext uri="{FF2B5EF4-FFF2-40B4-BE49-F238E27FC236}">
                <a16:creationId xmlns:a16="http://schemas.microsoft.com/office/drawing/2014/main" id="{27CFAD83-DE9F-6513-6A04-3DF872DDFBE5}"/>
              </a:ext>
            </a:extLst>
          </p:cNvPr>
          <p:cNvSpPr txBox="1"/>
          <p:nvPr/>
        </p:nvSpPr>
        <p:spPr>
          <a:xfrm>
            <a:off x="5331337" y="2246513"/>
            <a:ext cx="5419166" cy="3508653"/>
          </a:xfrm>
          <a:prstGeom prst="rect">
            <a:avLst/>
          </a:prstGeom>
          <a:noFill/>
        </p:spPr>
        <p:txBody>
          <a:bodyPr wrap="square">
            <a:spAutoFit/>
          </a:bodyPr>
          <a:lstStyle/>
          <a:p>
            <a:pPr algn="r" rtl="1">
              <a:buNone/>
            </a:pPr>
            <a:r>
              <a:rPr lang="ar-SA" sz="2200" dirty="0">
                <a:solidFill>
                  <a:srgbClr val="DD7C2F"/>
                </a:solidFill>
                <a:latin typeface="SST Arabic" panose="020B0504030504020204" pitchFamily="34" charset="-78"/>
                <a:cs typeface="SST Arabic" panose="020B0504030504020204" pitchFamily="34" charset="-78"/>
              </a:rPr>
              <a:t>القصة</a:t>
            </a:r>
            <a:br>
              <a:rPr lang="ar-SA" dirty="0">
                <a:solidFill>
                  <a:srgbClr val="68615D"/>
                </a:solidFill>
                <a:latin typeface="SST Arabic" panose="020B0504030504020204" pitchFamily="34" charset="-78"/>
                <a:cs typeface="SST Arabic" panose="020B0504030504020204" pitchFamily="34" charset="-78"/>
              </a:rPr>
            </a:br>
            <a:r>
              <a:rPr lang="ar-SA" dirty="0">
                <a:solidFill>
                  <a:srgbClr val="68615D"/>
                </a:solidFill>
                <a:latin typeface="SST Arabic Light" panose="020B0304030504020204" pitchFamily="34" charset="-78"/>
                <a:cs typeface="SST Arabic Light" panose="020B0304030504020204" pitchFamily="34" charset="-78"/>
              </a:rPr>
              <a:t>قبل 3 سنوات، كانت “رِحال” مجرد متجر رياضي ناجح…</a:t>
            </a:r>
            <a:br>
              <a:rPr lang="ar-SA" dirty="0">
                <a:solidFill>
                  <a:srgbClr val="68615D"/>
                </a:solidFill>
                <a:latin typeface="SST Arabic Light" panose="020B0304030504020204" pitchFamily="34" charset="-78"/>
                <a:cs typeface="SST Arabic Light" panose="020B0304030504020204" pitchFamily="34" charset="-78"/>
              </a:rPr>
            </a:br>
            <a:r>
              <a:rPr lang="ar-SA" dirty="0">
                <a:solidFill>
                  <a:srgbClr val="68615D"/>
                </a:solidFill>
                <a:latin typeface="SST Arabic Light" panose="020B0304030504020204" pitchFamily="34" charset="-78"/>
                <a:cs typeface="SST Arabic Light" panose="020B0304030504020204" pitchFamily="34" charset="-78"/>
              </a:rPr>
              <a:t>اليوم؟ 25 فرع + متجر إلكتروني + تطبيق لياقة</a:t>
            </a:r>
            <a:endParaRPr lang="ar-EG" dirty="0">
              <a:solidFill>
                <a:srgbClr val="68615D"/>
              </a:solidFill>
              <a:latin typeface="SST Arabic Light" panose="020B0304030504020204" pitchFamily="34" charset="-78"/>
              <a:cs typeface="SST Arabic Light" panose="020B0304030504020204" pitchFamily="34" charset="-78"/>
            </a:endParaRPr>
          </a:p>
          <a:p>
            <a:pPr algn="r" rtl="1">
              <a:buNone/>
            </a:pPr>
            <a:endParaRPr lang="en-US" dirty="0">
              <a:solidFill>
                <a:srgbClr val="68615D"/>
              </a:solidFill>
              <a:latin typeface="SST Arabic" panose="020B0504030504020204" pitchFamily="34" charset="-78"/>
              <a:cs typeface="SST Arabic" panose="020B0504030504020204" pitchFamily="34" charset="-78"/>
            </a:endParaRPr>
          </a:p>
          <a:p>
            <a:pPr marL="285750" indent="-285750" algn="r" rtl="1">
              <a:buFont typeface="Arial" panose="020B0604020202020204" pitchFamily="34" charset="0"/>
              <a:buChar char="•"/>
            </a:pPr>
            <a:r>
              <a:rPr lang="ar-SA" dirty="0">
                <a:solidFill>
                  <a:srgbClr val="68615D"/>
                </a:solidFill>
                <a:latin typeface="SST Arabic" panose="020B0504030504020204" pitchFamily="34" charset="-78"/>
                <a:cs typeface="SST Arabic" panose="020B0504030504020204" pitchFamily="34" charset="-78"/>
              </a:rPr>
              <a:t>النمو كان سريع… لكن خلف الكواليس ظهرت المشاكل:</a:t>
            </a:r>
            <a:endParaRPr lang="en-US" dirty="0">
              <a:solidFill>
                <a:srgbClr val="68615D"/>
              </a:solidFill>
              <a:latin typeface="SST Arabic" panose="020B0504030504020204" pitchFamily="34" charset="-78"/>
              <a:cs typeface="SST Arabic" panose="020B0504030504020204" pitchFamily="34" charset="-78"/>
            </a:endParaRPr>
          </a:p>
          <a:p>
            <a:pPr marL="285750" indent="-285750" algn="r" rtl="1">
              <a:buFont typeface="Arial" panose="020B0604020202020204" pitchFamily="34" charset="0"/>
              <a:buChar char="•"/>
            </a:pPr>
            <a:r>
              <a:rPr lang="ar-SA" dirty="0">
                <a:solidFill>
                  <a:srgbClr val="68615D"/>
                </a:solidFill>
                <a:latin typeface="SST Arabic Light" panose="020B0304030504020204" pitchFamily="34" charset="-78"/>
                <a:cs typeface="SST Arabic Light" panose="020B0304030504020204" pitchFamily="34" charset="-78"/>
              </a:rPr>
              <a:t>تجربة عميل غير متسقة بين الفروع والأونلاين</a:t>
            </a:r>
            <a:endParaRPr lang="en-US" dirty="0">
              <a:solidFill>
                <a:srgbClr val="68615D"/>
              </a:solidFill>
              <a:latin typeface="SST Arabic Light" panose="020B0304030504020204" pitchFamily="34" charset="-78"/>
              <a:cs typeface="SST Arabic Light" panose="020B0304030504020204" pitchFamily="34" charset="-78"/>
            </a:endParaRPr>
          </a:p>
          <a:p>
            <a:pPr marL="285750" indent="-285750" algn="r" rtl="1">
              <a:buFont typeface="Arial" panose="020B0604020202020204" pitchFamily="34" charset="0"/>
              <a:buChar char="•"/>
            </a:pPr>
            <a:r>
              <a:rPr lang="ar-SA" dirty="0">
                <a:solidFill>
                  <a:srgbClr val="68615D"/>
                </a:solidFill>
                <a:latin typeface="SST Arabic Light" panose="020B0304030504020204" pitchFamily="34" charset="-78"/>
                <a:cs typeface="SST Arabic Light" panose="020B0304030504020204" pitchFamily="34" charset="-78"/>
              </a:rPr>
              <a:t>ضعف التنسيق بين الإدارات</a:t>
            </a:r>
            <a:endParaRPr lang="en-US" dirty="0">
              <a:solidFill>
                <a:srgbClr val="68615D"/>
              </a:solidFill>
              <a:latin typeface="SST Arabic Light" panose="020B0304030504020204" pitchFamily="34" charset="-78"/>
              <a:cs typeface="SST Arabic Light" panose="020B0304030504020204" pitchFamily="34" charset="-78"/>
            </a:endParaRPr>
          </a:p>
          <a:p>
            <a:pPr marL="285750" indent="-285750" algn="r" rtl="1">
              <a:buFont typeface="Arial" panose="020B0604020202020204" pitchFamily="34" charset="0"/>
              <a:buChar char="•"/>
            </a:pPr>
            <a:r>
              <a:rPr lang="ar-SA" dirty="0">
                <a:solidFill>
                  <a:srgbClr val="68615D"/>
                </a:solidFill>
                <a:latin typeface="SST Arabic Light" panose="020B0304030504020204" pitchFamily="34" charset="-78"/>
                <a:cs typeface="SST Arabic Light" panose="020B0304030504020204" pitchFamily="34" charset="-78"/>
              </a:rPr>
              <a:t>استقالات مرتفعة</a:t>
            </a:r>
            <a:endParaRPr lang="en-US" dirty="0">
              <a:solidFill>
                <a:srgbClr val="68615D"/>
              </a:solidFill>
              <a:latin typeface="SST Arabic Light" panose="020B0304030504020204" pitchFamily="34" charset="-78"/>
              <a:cs typeface="SST Arabic Light" panose="020B0304030504020204" pitchFamily="34" charset="-78"/>
            </a:endParaRPr>
          </a:p>
          <a:p>
            <a:pPr marL="285750" indent="-285750" algn="r" rtl="1">
              <a:buFont typeface="Arial" panose="020B0604020202020204" pitchFamily="34" charset="0"/>
              <a:buChar char="•"/>
            </a:pPr>
            <a:r>
              <a:rPr lang="ar-SA" dirty="0">
                <a:solidFill>
                  <a:srgbClr val="68615D"/>
                </a:solidFill>
                <a:latin typeface="SST Arabic Light" panose="020B0304030504020204" pitchFamily="34" charset="-78"/>
                <a:cs typeface="SST Arabic Light" panose="020B0304030504020204" pitchFamily="34" charset="-78"/>
              </a:rPr>
              <a:t>حملات تسويق بدون نتائج واضحة</a:t>
            </a:r>
            <a:endParaRPr lang="ar-EG" dirty="0">
              <a:solidFill>
                <a:srgbClr val="68615D"/>
              </a:solidFill>
              <a:latin typeface="SST Arabic Light" panose="020B0304030504020204" pitchFamily="34" charset="-78"/>
              <a:cs typeface="SST Arabic Light" panose="020B0304030504020204" pitchFamily="34" charset="-78"/>
            </a:endParaRPr>
          </a:p>
          <a:p>
            <a:pPr marL="285750" indent="-285750" algn="r" rtl="1">
              <a:buFont typeface="Arial" panose="020B0604020202020204" pitchFamily="34" charset="0"/>
              <a:buChar char="•"/>
            </a:pPr>
            <a:endParaRPr lang="ar-SA" dirty="0">
              <a:solidFill>
                <a:srgbClr val="68615D"/>
              </a:solidFill>
              <a:latin typeface="SST Arabic" panose="020B0504030504020204" pitchFamily="34" charset="-78"/>
              <a:cs typeface="SST Arabic" panose="020B0504030504020204" pitchFamily="34" charset="-78"/>
            </a:endParaRPr>
          </a:p>
          <a:p>
            <a:pPr algn="r" rtl="1">
              <a:buNone/>
            </a:pPr>
            <a:r>
              <a:rPr lang="ar-SA" dirty="0">
                <a:solidFill>
                  <a:srgbClr val="68615D"/>
                </a:solidFill>
                <a:latin typeface="SST Arabic" panose="020B0504030504020204" pitchFamily="34" charset="-78"/>
                <a:cs typeface="SST Arabic" panose="020B0504030504020204" pitchFamily="34" charset="-78"/>
              </a:rPr>
              <a:t>ومع ضغط تحقيق طموحات </a:t>
            </a:r>
            <a:r>
              <a:rPr lang="ar-SA" b="1" dirty="0">
                <a:solidFill>
                  <a:srgbClr val="68615D"/>
                </a:solidFill>
                <a:latin typeface="SST Arabic" panose="020B0504030504020204" pitchFamily="34" charset="-78"/>
                <a:cs typeface="SST Arabic" panose="020B0504030504020204" pitchFamily="34" charset="-78"/>
              </a:rPr>
              <a:t>رؤية 2030</a:t>
            </a:r>
            <a:r>
              <a:rPr lang="ar-SA" dirty="0">
                <a:solidFill>
                  <a:srgbClr val="68615D"/>
                </a:solidFill>
                <a:latin typeface="SST Arabic" panose="020B0504030504020204" pitchFamily="34" charset="-78"/>
                <a:cs typeface="SST Arabic" panose="020B0504030504020204" pitchFamily="34" charset="-78"/>
              </a:rPr>
              <a:t>… أصبح السؤال:</a:t>
            </a:r>
            <a:br>
              <a:rPr lang="ar-SA" dirty="0">
                <a:solidFill>
                  <a:srgbClr val="68615D"/>
                </a:solidFill>
                <a:latin typeface="SST Arabic" panose="020B0504030504020204" pitchFamily="34" charset="-78"/>
                <a:cs typeface="SST Arabic" panose="020B0504030504020204" pitchFamily="34" charset="-78"/>
              </a:rPr>
            </a:br>
            <a:r>
              <a:rPr lang="ar-SA" b="1" dirty="0">
                <a:solidFill>
                  <a:srgbClr val="1DA76F"/>
                </a:solidFill>
                <a:latin typeface="SST Arabic" panose="020B0504030504020204" pitchFamily="34" charset="-78"/>
                <a:cs typeface="SST Arabic" panose="020B0504030504020204" pitchFamily="34" charset="-78"/>
              </a:rPr>
              <a:t>هل النمو كافي؟ أم نحتاج تنظيم؟</a:t>
            </a:r>
            <a:endParaRPr lang="ar-SA" dirty="0">
              <a:solidFill>
                <a:srgbClr val="1DA76F"/>
              </a:solidFill>
              <a:latin typeface="SST Arabic" panose="020B0504030504020204" pitchFamily="34" charset="-78"/>
              <a:cs typeface="SST Arabic" panose="020B0504030504020204" pitchFamily="34" charset="-78"/>
            </a:endParaRPr>
          </a:p>
        </p:txBody>
      </p:sp>
      <p:sp>
        <p:nvSpPr>
          <p:cNvPr id="8" name="Rectangle: Rounded Corners 7">
            <a:extLst>
              <a:ext uri="{FF2B5EF4-FFF2-40B4-BE49-F238E27FC236}">
                <a16:creationId xmlns:a16="http://schemas.microsoft.com/office/drawing/2014/main" id="{FDE93111-259D-861C-897D-B475C50F8A18}"/>
              </a:ext>
            </a:extLst>
          </p:cNvPr>
          <p:cNvSpPr/>
          <p:nvPr/>
        </p:nvSpPr>
        <p:spPr>
          <a:xfrm>
            <a:off x="1160780" y="2030931"/>
            <a:ext cx="3759563" cy="3864902"/>
          </a:xfrm>
          <a:prstGeom prst="roundRect">
            <a:avLst>
              <a:gd name="adj" fmla="val 9176"/>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8BC6026-80E3-73C9-B16D-C22BD4450DD3}"/>
              </a:ext>
            </a:extLst>
          </p:cNvPr>
          <p:cNvSpPr txBox="1"/>
          <p:nvPr/>
        </p:nvSpPr>
        <p:spPr>
          <a:xfrm>
            <a:off x="1375953" y="2255222"/>
            <a:ext cx="3446551" cy="2862322"/>
          </a:xfrm>
          <a:prstGeom prst="rect">
            <a:avLst/>
          </a:prstGeom>
          <a:noFill/>
        </p:spPr>
        <p:txBody>
          <a:bodyPr wrap="square">
            <a:spAutoFit/>
          </a:bodyPr>
          <a:lstStyle/>
          <a:p>
            <a:pPr algn="r" rtl="1">
              <a:buNone/>
            </a:pPr>
            <a:r>
              <a:rPr lang="ar-SA" dirty="0">
                <a:solidFill>
                  <a:srgbClr val="DD7C2F"/>
                </a:solidFill>
                <a:latin typeface="SST Arabic" panose="020B0504030504020204" pitchFamily="34" charset="-78"/>
                <a:cs typeface="SST Arabic" panose="020B0504030504020204" pitchFamily="34" charset="-78"/>
              </a:rPr>
              <a:t>الاتجاه الجديد (2026–2028)</a:t>
            </a:r>
            <a:br>
              <a:rPr lang="ar-SA" dirty="0">
                <a:solidFill>
                  <a:srgbClr val="68615D"/>
                </a:solidFill>
                <a:latin typeface="SST Arabic" panose="020B0504030504020204" pitchFamily="34" charset="-78"/>
                <a:cs typeface="SST Arabic" panose="020B0504030504020204" pitchFamily="34" charset="-78"/>
              </a:rPr>
            </a:br>
            <a:r>
              <a:rPr lang="ar-SA" dirty="0">
                <a:solidFill>
                  <a:srgbClr val="68615D"/>
                </a:solidFill>
                <a:latin typeface="SST Arabic" panose="020B0504030504020204" pitchFamily="34" charset="-78"/>
                <a:cs typeface="SST Arabic" panose="020B0504030504020204" pitchFamily="34" charset="-78"/>
              </a:rPr>
              <a:t>قررت الإدارة:</a:t>
            </a:r>
            <a:br>
              <a:rPr lang="ar-SA" dirty="0">
                <a:solidFill>
                  <a:srgbClr val="68615D"/>
                </a:solidFill>
                <a:latin typeface="SST Arabic" panose="020B0504030504020204" pitchFamily="34" charset="-78"/>
                <a:cs typeface="SST Arabic" panose="020B0504030504020204" pitchFamily="34" charset="-78"/>
              </a:rPr>
            </a:br>
            <a:r>
              <a:rPr lang="en-US" dirty="0">
                <a:solidFill>
                  <a:srgbClr val="68615D"/>
                </a:solidFill>
                <a:latin typeface="SST Arabic" panose="020B0504030504020204" pitchFamily="34" charset="-78"/>
                <a:cs typeface="SST Arabic" panose="020B0504030504020204" pitchFamily="34" charset="-78"/>
              </a:rPr>
              <a:t> “</a:t>
            </a:r>
            <a:r>
              <a:rPr lang="ar-SA" dirty="0">
                <a:solidFill>
                  <a:srgbClr val="68615D"/>
                </a:solidFill>
                <a:latin typeface="SST Arabic Light" panose="020B0304030504020204" pitchFamily="34" charset="-78"/>
                <a:cs typeface="SST Arabic Light" panose="020B0304030504020204" pitchFamily="34" charset="-78"/>
              </a:rPr>
              <a:t>نصبح أفضل تجربة رياضية متكاملة </a:t>
            </a:r>
            <a:r>
              <a:rPr lang="en-US" dirty="0">
                <a:solidFill>
                  <a:srgbClr val="68615D"/>
                </a:solidFill>
                <a:latin typeface="SST Arabic Light" panose="020B0304030504020204" pitchFamily="34" charset="-78"/>
                <a:cs typeface="SST Arabic Light" panose="020B0304030504020204" pitchFamily="34" charset="-78"/>
              </a:rPr>
              <a:t>(Online + Offline)</a:t>
            </a:r>
          </a:p>
          <a:p>
            <a:pPr algn="r" rtl="1">
              <a:buNone/>
            </a:pPr>
            <a:endParaRPr lang="en-US" dirty="0">
              <a:solidFill>
                <a:srgbClr val="68615D"/>
              </a:solidFill>
              <a:latin typeface="SST Arabic" panose="020B0504030504020204" pitchFamily="34" charset="-78"/>
              <a:cs typeface="SST Arabic" panose="020B0504030504020204" pitchFamily="34" charset="-78"/>
            </a:endParaRPr>
          </a:p>
          <a:p>
            <a:pPr algn="r" rtl="1">
              <a:buNone/>
            </a:pPr>
            <a:r>
              <a:rPr lang="ar-SA" dirty="0">
                <a:solidFill>
                  <a:srgbClr val="DD7C2F"/>
                </a:solidFill>
                <a:latin typeface="SST Arabic" panose="020B0504030504020204" pitchFamily="34" charset="-78"/>
                <a:cs typeface="SST Arabic" panose="020B0504030504020204" pitchFamily="34" charset="-78"/>
              </a:rPr>
              <a:t>التركيز على:</a:t>
            </a:r>
          </a:p>
          <a:p>
            <a:pPr marL="285750" indent="-285750" algn="r" rtl="1">
              <a:buFont typeface="Arial" panose="020B0604020202020204" pitchFamily="34" charset="0"/>
              <a:buChar char="•"/>
            </a:pPr>
            <a:r>
              <a:rPr lang="ar-SA" dirty="0">
                <a:solidFill>
                  <a:srgbClr val="68615D"/>
                </a:solidFill>
                <a:latin typeface="SST Arabic Light" panose="020B0304030504020204" pitchFamily="34" charset="-78"/>
                <a:cs typeface="SST Arabic Light" panose="020B0304030504020204" pitchFamily="34" charset="-78"/>
              </a:rPr>
              <a:t>تجربة العميل </a:t>
            </a:r>
          </a:p>
          <a:p>
            <a:pPr marL="285750" indent="-285750" algn="r" rtl="1">
              <a:buFont typeface="Arial" panose="020B0604020202020204" pitchFamily="34" charset="0"/>
              <a:buChar char="•"/>
            </a:pPr>
            <a:r>
              <a:rPr lang="ar-SA" dirty="0">
                <a:solidFill>
                  <a:srgbClr val="68615D"/>
                </a:solidFill>
                <a:latin typeface="SST Arabic Light" panose="020B0304030504020204" pitchFamily="34" charset="-78"/>
                <a:cs typeface="SST Arabic Light" panose="020B0304030504020204" pitchFamily="34" charset="-78"/>
              </a:rPr>
              <a:t>التحول الرقمي </a:t>
            </a:r>
          </a:p>
          <a:p>
            <a:pPr marL="285750" indent="-285750" algn="r" rtl="1">
              <a:buFont typeface="Arial" panose="020B0604020202020204" pitchFamily="34" charset="0"/>
              <a:buChar char="•"/>
            </a:pPr>
            <a:r>
              <a:rPr lang="ar-SA" dirty="0">
                <a:solidFill>
                  <a:srgbClr val="68615D"/>
                </a:solidFill>
                <a:latin typeface="SST Arabic Light" panose="020B0304030504020204" pitchFamily="34" charset="-78"/>
                <a:cs typeface="SST Arabic Light" panose="020B0304030504020204" pitchFamily="34" charset="-78"/>
              </a:rPr>
              <a:t>الكفاءة التشغيلية </a:t>
            </a:r>
          </a:p>
          <a:p>
            <a:pPr marL="285750" indent="-285750" algn="r" rtl="1">
              <a:buFont typeface="Arial" panose="020B0604020202020204" pitchFamily="34" charset="0"/>
              <a:buChar char="•"/>
            </a:pPr>
            <a:r>
              <a:rPr lang="ar-SA" dirty="0">
                <a:solidFill>
                  <a:srgbClr val="68615D"/>
                </a:solidFill>
                <a:latin typeface="SST Arabic Light" panose="020B0304030504020204" pitchFamily="34" charset="-78"/>
                <a:cs typeface="SST Arabic Light" panose="020B0304030504020204" pitchFamily="34" charset="-78"/>
              </a:rPr>
              <a:t>بناء علامة قوية</a:t>
            </a:r>
            <a:endParaRPr lang="en-US" dirty="0">
              <a:solidFill>
                <a:srgbClr val="68615D"/>
              </a:solidFill>
              <a:latin typeface="SST Arabic Light" panose="020B0304030504020204" pitchFamily="34" charset="-78"/>
              <a:cs typeface="SST Arabic Light" panose="020B0304030504020204" pitchFamily="34" charset="-78"/>
            </a:endParaRPr>
          </a:p>
        </p:txBody>
      </p:sp>
    </p:spTree>
    <p:custDataLst>
      <p:tags r:id="rId1"/>
    </p:custDataLst>
    <p:extLst>
      <p:ext uri="{BB962C8B-B14F-4D97-AF65-F5344CB8AC3E}">
        <p14:creationId xmlns:p14="http://schemas.microsoft.com/office/powerpoint/2010/main" val="393232847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4B2FE-CD9C-1699-055E-069BB15D600D}"/>
            </a:ext>
          </a:extLst>
        </p:cNvPr>
        <p:cNvGrpSpPr/>
        <p:nvPr/>
      </p:nvGrpSpPr>
      <p:grpSpPr>
        <a:xfrm>
          <a:off x="0" y="0"/>
          <a:ext cx="0" cy="0"/>
          <a:chOff x="0" y="0"/>
          <a:chExt cx="0" cy="0"/>
        </a:xfrm>
      </p:grpSpPr>
      <p:sp>
        <p:nvSpPr>
          <p:cNvPr id="2" name="object 6">
            <a:extLst>
              <a:ext uri="{FF2B5EF4-FFF2-40B4-BE49-F238E27FC236}">
                <a16:creationId xmlns:a16="http://schemas.microsoft.com/office/drawing/2014/main" id="{2EC7A167-D955-E86A-3812-64739389EED9}"/>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a:defRPr/>
            </a:pPr>
            <a:r>
              <a:rPr lang="ar-SA" sz="2400" dirty="0">
                <a:solidFill>
                  <a:srgbClr val="214E83"/>
                </a:solidFill>
                <a:latin typeface="SST Arabic" panose="020B0504030504020204" pitchFamily="34" charset="-78"/>
                <a:ea typeface="HRDF medium Medium" panose="02000600020000020004" pitchFamily="2" charset="-78"/>
                <a:cs typeface="SST Arabic"/>
              </a:rPr>
              <a:t>تحويل الاستراتيجية إلى أهداف ذكية</a:t>
            </a:r>
          </a:p>
        </p:txBody>
      </p:sp>
      <p:pic>
        <p:nvPicPr>
          <p:cNvPr id="5" name="Picture 8">
            <a:extLst>
              <a:ext uri="{FF2B5EF4-FFF2-40B4-BE49-F238E27FC236}">
                <a16:creationId xmlns:a16="http://schemas.microsoft.com/office/drawing/2014/main" id="{15E07B81-7205-0BD3-B3D4-1930EFD06AC6}"/>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sp>
        <p:nvSpPr>
          <p:cNvPr id="3" name="object 6">
            <a:extLst>
              <a:ext uri="{FF2B5EF4-FFF2-40B4-BE49-F238E27FC236}">
                <a16:creationId xmlns:a16="http://schemas.microsoft.com/office/drawing/2014/main" id="{63A26B53-0EE0-FB11-79A7-EB09EC73377E}"/>
              </a:ext>
            </a:extLst>
          </p:cNvPr>
          <p:cNvSpPr txBox="1"/>
          <p:nvPr/>
        </p:nvSpPr>
        <p:spPr>
          <a:xfrm>
            <a:off x="1896177" y="1956318"/>
            <a:ext cx="9254801" cy="317535"/>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SA" sz="2000" dirty="0">
                <a:solidFill>
                  <a:srgbClr val="1DA76F"/>
                </a:solidFill>
                <a:latin typeface="SST Arabic" panose="020B0504030504020204" pitchFamily="34" charset="-78"/>
                <a:ea typeface="HRDF medium Medium" panose="02000600020000020004" pitchFamily="2" charset="-78"/>
                <a:cs typeface="SST Arabic"/>
              </a:rPr>
              <a:t>أهداف محسّنة (أسهل للتحويل إلى </a:t>
            </a:r>
            <a:r>
              <a:rPr lang="en-US" sz="2000" dirty="0">
                <a:solidFill>
                  <a:srgbClr val="1DA76F"/>
                </a:solidFill>
                <a:latin typeface="SST Arabic" panose="020B0504030504020204" pitchFamily="34" charset="-78"/>
                <a:ea typeface="HRDF medium Medium" panose="02000600020000020004" pitchFamily="2" charset="-78"/>
                <a:cs typeface="SST Arabic"/>
              </a:rPr>
              <a:t>(SMART</a:t>
            </a:r>
          </a:p>
        </p:txBody>
      </p:sp>
      <p:pic>
        <p:nvPicPr>
          <p:cNvPr id="4" name="Graphic 3">
            <a:extLst>
              <a:ext uri="{FF2B5EF4-FFF2-40B4-BE49-F238E27FC236}">
                <a16:creationId xmlns:a16="http://schemas.microsoft.com/office/drawing/2014/main" id="{9846916C-0564-E585-192C-2D43C0DBA32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73554" y="3537556"/>
            <a:ext cx="9244893" cy="2093183"/>
          </a:xfrm>
          <a:prstGeom prst="rect">
            <a:avLst/>
          </a:prstGeom>
        </p:spPr>
      </p:pic>
      <p:sp>
        <p:nvSpPr>
          <p:cNvPr id="6" name="TextBox 5">
            <a:extLst>
              <a:ext uri="{FF2B5EF4-FFF2-40B4-BE49-F238E27FC236}">
                <a16:creationId xmlns:a16="http://schemas.microsoft.com/office/drawing/2014/main" id="{C8DA323D-D921-9FB9-8836-26D319E48ADB}"/>
              </a:ext>
            </a:extLst>
          </p:cNvPr>
          <p:cNvSpPr txBox="1"/>
          <p:nvPr/>
        </p:nvSpPr>
        <p:spPr>
          <a:xfrm>
            <a:off x="9433494" y="4251439"/>
            <a:ext cx="401072" cy="707886"/>
          </a:xfrm>
          <a:prstGeom prst="rect">
            <a:avLst/>
          </a:prstGeom>
          <a:noFill/>
        </p:spPr>
        <p:txBody>
          <a:bodyPr wrap="none" rtlCol="0">
            <a:spAutoFit/>
          </a:bodyPr>
          <a:lstStyle/>
          <a:p>
            <a:r>
              <a:rPr lang="ar-EG" sz="4000" b="1" dirty="0">
                <a:solidFill>
                  <a:schemeClr val="bg1"/>
                </a:solidFill>
                <a:latin typeface="SST Arabic Medium" panose="020B0604030504020204" pitchFamily="34" charset="-78"/>
                <a:ea typeface="HRSD Gov" pitchFamily="50" charset="-78"/>
                <a:cs typeface="SST Arabic Medium" panose="020B0604030504020204" pitchFamily="34" charset="-78"/>
              </a:rPr>
              <a:t>1</a:t>
            </a:r>
            <a:endParaRPr lang="en-US" sz="4000" b="1" dirty="0">
              <a:solidFill>
                <a:schemeClr val="bg1"/>
              </a:solidFill>
              <a:latin typeface="SST Arabic Medium" panose="020B0604030504020204" pitchFamily="34" charset="-78"/>
              <a:ea typeface="HRSD Gov" pitchFamily="50" charset="-78"/>
              <a:cs typeface="SST Arabic Medium" panose="020B0604030504020204" pitchFamily="34" charset="-78"/>
            </a:endParaRPr>
          </a:p>
        </p:txBody>
      </p:sp>
      <p:sp>
        <p:nvSpPr>
          <p:cNvPr id="11" name="TextBox 10">
            <a:extLst>
              <a:ext uri="{FF2B5EF4-FFF2-40B4-BE49-F238E27FC236}">
                <a16:creationId xmlns:a16="http://schemas.microsoft.com/office/drawing/2014/main" id="{EE28A2BF-AE5B-B711-FBDA-5EA8E8D32C63}"/>
              </a:ext>
            </a:extLst>
          </p:cNvPr>
          <p:cNvSpPr txBox="1"/>
          <p:nvPr/>
        </p:nvSpPr>
        <p:spPr>
          <a:xfrm>
            <a:off x="7638409" y="4251439"/>
            <a:ext cx="463588" cy="707886"/>
          </a:xfrm>
          <a:prstGeom prst="rect">
            <a:avLst/>
          </a:prstGeom>
          <a:noFill/>
        </p:spPr>
        <p:txBody>
          <a:bodyPr wrap="none" rtlCol="0">
            <a:spAutoFit/>
          </a:bodyPr>
          <a:lstStyle/>
          <a:p>
            <a:r>
              <a:rPr lang="ar-EG" sz="4000" b="1" dirty="0">
                <a:solidFill>
                  <a:schemeClr val="bg1"/>
                </a:solidFill>
                <a:latin typeface="SST Arabic Medium" panose="020B0604030504020204" pitchFamily="34" charset="-78"/>
                <a:ea typeface="HRSD Gov" pitchFamily="50" charset="-78"/>
                <a:cs typeface="SST Arabic Medium" panose="020B0604030504020204" pitchFamily="34" charset="-78"/>
              </a:rPr>
              <a:t>2</a:t>
            </a:r>
            <a:endParaRPr lang="en-US" sz="4000" b="1" dirty="0">
              <a:solidFill>
                <a:schemeClr val="bg1"/>
              </a:solidFill>
              <a:latin typeface="SST Arabic Medium" panose="020B0604030504020204" pitchFamily="34" charset="-78"/>
              <a:ea typeface="HRSD Gov" pitchFamily="50" charset="-78"/>
              <a:cs typeface="SST Arabic Medium" panose="020B0604030504020204" pitchFamily="34" charset="-78"/>
            </a:endParaRPr>
          </a:p>
        </p:txBody>
      </p:sp>
      <p:sp>
        <p:nvSpPr>
          <p:cNvPr id="12" name="TextBox 11">
            <a:extLst>
              <a:ext uri="{FF2B5EF4-FFF2-40B4-BE49-F238E27FC236}">
                <a16:creationId xmlns:a16="http://schemas.microsoft.com/office/drawing/2014/main" id="{AE99BF41-0ABD-444A-76FC-3CFC80858A12}"/>
              </a:ext>
            </a:extLst>
          </p:cNvPr>
          <p:cNvSpPr txBox="1"/>
          <p:nvPr/>
        </p:nvSpPr>
        <p:spPr>
          <a:xfrm>
            <a:off x="5834359" y="4251439"/>
            <a:ext cx="463588" cy="707886"/>
          </a:xfrm>
          <a:prstGeom prst="rect">
            <a:avLst/>
          </a:prstGeom>
          <a:noFill/>
        </p:spPr>
        <p:txBody>
          <a:bodyPr wrap="none" rtlCol="0">
            <a:spAutoFit/>
          </a:bodyPr>
          <a:lstStyle/>
          <a:p>
            <a:r>
              <a:rPr lang="ar-EG" sz="4000" b="1">
                <a:solidFill>
                  <a:schemeClr val="bg1"/>
                </a:solidFill>
                <a:latin typeface="SST Arabic Medium" panose="020B0604030504020204" pitchFamily="34" charset="-78"/>
                <a:ea typeface="HRSD Gov" pitchFamily="50" charset="-78"/>
                <a:cs typeface="SST Arabic Medium" panose="020B0604030504020204" pitchFamily="34" charset="-78"/>
              </a:rPr>
              <a:t>3</a:t>
            </a:r>
            <a:endParaRPr lang="en-US" sz="4000" b="1">
              <a:solidFill>
                <a:schemeClr val="bg1"/>
              </a:solidFill>
              <a:latin typeface="SST Arabic Medium" panose="020B0604030504020204" pitchFamily="34" charset="-78"/>
              <a:ea typeface="HRSD Gov" pitchFamily="50" charset="-78"/>
              <a:cs typeface="SST Arabic Medium" panose="020B0604030504020204" pitchFamily="34" charset="-78"/>
            </a:endParaRPr>
          </a:p>
        </p:txBody>
      </p:sp>
      <p:sp>
        <p:nvSpPr>
          <p:cNvPr id="13" name="TextBox 12">
            <a:extLst>
              <a:ext uri="{FF2B5EF4-FFF2-40B4-BE49-F238E27FC236}">
                <a16:creationId xmlns:a16="http://schemas.microsoft.com/office/drawing/2014/main" id="{8F712DE8-79A6-BA19-C864-291AAD327699}"/>
              </a:ext>
            </a:extLst>
          </p:cNvPr>
          <p:cNvSpPr txBox="1"/>
          <p:nvPr/>
        </p:nvSpPr>
        <p:spPr>
          <a:xfrm>
            <a:off x="3962952" y="4251439"/>
            <a:ext cx="487634" cy="707886"/>
          </a:xfrm>
          <a:prstGeom prst="rect">
            <a:avLst/>
          </a:prstGeom>
          <a:noFill/>
        </p:spPr>
        <p:txBody>
          <a:bodyPr wrap="none" rtlCol="0">
            <a:spAutoFit/>
          </a:bodyPr>
          <a:lstStyle/>
          <a:p>
            <a:r>
              <a:rPr lang="ar-EG" sz="4000" b="1" dirty="0">
                <a:solidFill>
                  <a:schemeClr val="bg1"/>
                </a:solidFill>
                <a:latin typeface="SST Arabic Medium" panose="020B0604030504020204" pitchFamily="34" charset="-78"/>
                <a:ea typeface="HRSD Gov" pitchFamily="50" charset="-78"/>
                <a:cs typeface="SST Arabic Medium" panose="020B0604030504020204" pitchFamily="34" charset="-78"/>
              </a:rPr>
              <a:t>4</a:t>
            </a:r>
            <a:endParaRPr lang="en-US" sz="4000" b="1" dirty="0">
              <a:solidFill>
                <a:schemeClr val="bg1"/>
              </a:solidFill>
              <a:latin typeface="SST Arabic Medium" panose="020B0604030504020204" pitchFamily="34" charset="-78"/>
              <a:ea typeface="HRSD Gov" pitchFamily="50" charset="-78"/>
              <a:cs typeface="SST Arabic Medium" panose="020B0604030504020204" pitchFamily="34" charset="-78"/>
            </a:endParaRPr>
          </a:p>
        </p:txBody>
      </p:sp>
      <p:sp>
        <p:nvSpPr>
          <p:cNvPr id="14" name="TextBox 13">
            <a:extLst>
              <a:ext uri="{FF2B5EF4-FFF2-40B4-BE49-F238E27FC236}">
                <a16:creationId xmlns:a16="http://schemas.microsoft.com/office/drawing/2014/main" id="{554787F5-A39E-DEFA-AFEE-129531450614}"/>
              </a:ext>
            </a:extLst>
          </p:cNvPr>
          <p:cNvSpPr txBox="1"/>
          <p:nvPr/>
        </p:nvSpPr>
        <p:spPr>
          <a:xfrm>
            <a:off x="2174620" y="4251439"/>
            <a:ext cx="470000" cy="707886"/>
          </a:xfrm>
          <a:prstGeom prst="rect">
            <a:avLst/>
          </a:prstGeom>
          <a:noFill/>
        </p:spPr>
        <p:txBody>
          <a:bodyPr wrap="none" rtlCol="0">
            <a:spAutoFit/>
          </a:bodyPr>
          <a:lstStyle/>
          <a:p>
            <a:r>
              <a:rPr lang="ar-EG" sz="4000" b="1" dirty="0">
                <a:solidFill>
                  <a:schemeClr val="bg1"/>
                </a:solidFill>
                <a:latin typeface="SST Arabic Medium" panose="020B0604030504020204" pitchFamily="34" charset="-78"/>
                <a:ea typeface="HRSD Gov" pitchFamily="50" charset="-78"/>
                <a:cs typeface="SST Arabic Medium" panose="020B0604030504020204" pitchFamily="34" charset="-78"/>
              </a:rPr>
              <a:t>5</a:t>
            </a:r>
            <a:endParaRPr lang="en-US" sz="4000" b="1" dirty="0">
              <a:solidFill>
                <a:schemeClr val="bg1"/>
              </a:solidFill>
              <a:latin typeface="SST Arabic Medium" panose="020B0604030504020204" pitchFamily="34" charset="-78"/>
              <a:ea typeface="HRSD Gov" pitchFamily="50" charset="-78"/>
              <a:cs typeface="SST Arabic Medium" panose="020B0604030504020204" pitchFamily="34" charset="-78"/>
            </a:endParaRPr>
          </a:p>
        </p:txBody>
      </p:sp>
      <p:sp>
        <p:nvSpPr>
          <p:cNvPr id="15" name="object 6">
            <a:extLst>
              <a:ext uri="{FF2B5EF4-FFF2-40B4-BE49-F238E27FC236}">
                <a16:creationId xmlns:a16="http://schemas.microsoft.com/office/drawing/2014/main" id="{92B232FF-A0BC-9DE6-4F79-967B11E3617F}"/>
              </a:ext>
            </a:extLst>
          </p:cNvPr>
          <p:cNvSpPr txBox="1"/>
          <p:nvPr/>
        </p:nvSpPr>
        <p:spPr>
          <a:xfrm>
            <a:off x="8268762" y="5447125"/>
            <a:ext cx="2886889" cy="840755"/>
          </a:xfrm>
          <a:prstGeom prst="rect">
            <a:avLst/>
          </a:prstGeom>
        </p:spPr>
        <p:txBody>
          <a:bodyPr vert="horz" wrap="square" lIns="0" tIns="9664" rIns="0" bIns="0" rtlCol="0">
            <a:spAutoFit/>
          </a:bodyPr>
          <a:lstStyle>
            <a:lvl1pPr>
              <a:defRPr>
                <a:latin typeface="+mj-lt"/>
                <a:ea typeface="+mj-ea"/>
                <a:cs typeface="+mj-cs"/>
              </a:defRPr>
            </a:lvl1pPr>
          </a:lstStyle>
          <a:p>
            <a:pPr algn="ctr" defTabSz="773128" rtl="1">
              <a:defRPr/>
            </a:pPr>
            <a:r>
              <a:rPr lang="ar-SA" dirty="0">
                <a:solidFill>
                  <a:srgbClr val="214E83"/>
                </a:solidFill>
                <a:latin typeface="SST Arabic" panose="020B0504030504020204" pitchFamily="34" charset="-78"/>
                <a:ea typeface="HRDF medium Medium" panose="02000600020000020004" pitchFamily="2" charset="-78"/>
                <a:cs typeface="SST Arabic" panose="020B0504030504020204" pitchFamily="34" charset="-78"/>
              </a:rPr>
              <a:t>الموارد البشرية </a:t>
            </a:r>
            <a:r>
              <a:rPr lang="en-US" dirty="0">
                <a:solidFill>
                  <a:srgbClr val="214E83"/>
                </a:solidFill>
                <a:latin typeface="SST Arabic" panose="020B0504030504020204" pitchFamily="34" charset="-78"/>
                <a:ea typeface="HRDF medium Medium" panose="02000600020000020004" pitchFamily="2" charset="-78"/>
                <a:cs typeface="SST Arabic" panose="020B0504030504020204" pitchFamily="34" charset="-78"/>
              </a:rPr>
              <a:t>(HR)</a:t>
            </a:r>
            <a:br>
              <a:rPr lang="en-US" dirty="0">
                <a:solidFill>
                  <a:srgbClr val="214E83"/>
                </a:solidFill>
                <a:latin typeface="SST Arabic" panose="020B0504030504020204" pitchFamily="34" charset="-78"/>
                <a:ea typeface="HRDF medium Medium" panose="02000600020000020004" pitchFamily="2" charset="-78"/>
                <a:cs typeface="SST Arabic" panose="020B0504030504020204" pitchFamily="34" charset="-78"/>
              </a:rPr>
            </a:br>
            <a:r>
              <a:rPr lang="ar-SA" dirty="0">
                <a:solidFill>
                  <a:srgbClr val="808285"/>
                </a:solidFill>
                <a:latin typeface="SST Arabic" panose="020B0504030504020204" pitchFamily="34" charset="-78"/>
                <a:ea typeface="HRDF medium Medium" panose="02000600020000020004" pitchFamily="2" charset="-78"/>
                <a:cs typeface="SST Arabic" panose="020B0504030504020204" pitchFamily="34" charset="-78"/>
              </a:rPr>
              <a:t>تحسين رضا الموظفين عن بيئة العمل</a:t>
            </a:r>
          </a:p>
        </p:txBody>
      </p:sp>
      <p:sp>
        <p:nvSpPr>
          <p:cNvPr id="16" name="object 6">
            <a:extLst>
              <a:ext uri="{FF2B5EF4-FFF2-40B4-BE49-F238E27FC236}">
                <a16:creationId xmlns:a16="http://schemas.microsoft.com/office/drawing/2014/main" id="{1E99BB07-6030-865F-B0D0-09795A921F01}"/>
              </a:ext>
            </a:extLst>
          </p:cNvPr>
          <p:cNvSpPr txBox="1"/>
          <p:nvPr/>
        </p:nvSpPr>
        <p:spPr>
          <a:xfrm>
            <a:off x="6536749" y="2850565"/>
            <a:ext cx="2666908" cy="840755"/>
          </a:xfrm>
          <a:prstGeom prst="rect">
            <a:avLst/>
          </a:prstGeom>
        </p:spPr>
        <p:txBody>
          <a:bodyPr vert="horz" wrap="square" lIns="0" tIns="9664" rIns="0" bIns="0" rtlCol="0">
            <a:spAutoFit/>
          </a:bodyPr>
          <a:lstStyle>
            <a:lvl1pPr>
              <a:defRPr>
                <a:latin typeface="+mj-lt"/>
                <a:ea typeface="+mj-ea"/>
                <a:cs typeface="+mj-cs"/>
              </a:defRPr>
            </a:lvl1pPr>
          </a:lstStyle>
          <a:p>
            <a:pPr algn="ctr" defTabSz="773128" rtl="1">
              <a:defRPr/>
            </a:pPr>
            <a:r>
              <a:rPr lang="ar-SA" dirty="0">
                <a:solidFill>
                  <a:srgbClr val="0B9F5F"/>
                </a:solidFill>
                <a:latin typeface="SST Arabic" panose="020B0504030504020204" pitchFamily="34" charset="-78"/>
                <a:ea typeface="HRDF medium Medium" panose="02000600020000020004" pitchFamily="2" charset="-78"/>
                <a:cs typeface="SST Arabic" panose="020B0504030504020204" pitchFamily="34" charset="-78"/>
              </a:rPr>
              <a:t>المبيعات </a:t>
            </a:r>
            <a:r>
              <a:rPr lang="en-US" dirty="0">
                <a:solidFill>
                  <a:srgbClr val="0B9F5F"/>
                </a:solidFill>
                <a:latin typeface="SST Arabic" panose="020B0504030504020204" pitchFamily="34" charset="-78"/>
                <a:ea typeface="HRDF medium Medium" panose="02000600020000020004" pitchFamily="2" charset="-78"/>
                <a:cs typeface="SST Arabic" panose="020B0504030504020204" pitchFamily="34" charset="-78"/>
              </a:rPr>
              <a:t>(Sales)</a:t>
            </a:r>
            <a:br>
              <a:rPr lang="en-US" dirty="0">
                <a:solidFill>
                  <a:srgbClr val="0B9F5F"/>
                </a:solidFill>
                <a:latin typeface="SST Arabic" panose="020B0504030504020204" pitchFamily="34" charset="-78"/>
                <a:ea typeface="HRDF medium Medium" panose="02000600020000020004" pitchFamily="2" charset="-78"/>
                <a:cs typeface="SST Arabic" panose="020B0504030504020204" pitchFamily="34" charset="-78"/>
              </a:rPr>
            </a:br>
            <a:r>
              <a:rPr lang="ar-SA" dirty="0">
                <a:solidFill>
                  <a:srgbClr val="808285"/>
                </a:solidFill>
                <a:latin typeface="SST Arabic" panose="020B0504030504020204" pitchFamily="34" charset="-78"/>
                <a:ea typeface="HRDF medium Medium" panose="02000600020000020004" pitchFamily="2" charset="-78"/>
                <a:cs typeface="SST Arabic" panose="020B0504030504020204" pitchFamily="34" charset="-78"/>
              </a:rPr>
              <a:t>زيادة إجمالي المبيعات الشهرية</a:t>
            </a:r>
          </a:p>
        </p:txBody>
      </p:sp>
      <p:sp>
        <p:nvSpPr>
          <p:cNvPr id="17" name="object 6">
            <a:extLst>
              <a:ext uri="{FF2B5EF4-FFF2-40B4-BE49-F238E27FC236}">
                <a16:creationId xmlns:a16="http://schemas.microsoft.com/office/drawing/2014/main" id="{52E880F0-0B9C-980A-576D-9E4B7FDC80D6}"/>
              </a:ext>
            </a:extLst>
          </p:cNvPr>
          <p:cNvSpPr txBox="1"/>
          <p:nvPr/>
        </p:nvSpPr>
        <p:spPr>
          <a:xfrm>
            <a:off x="4637538" y="5447125"/>
            <a:ext cx="2868845" cy="840755"/>
          </a:xfrm>
          <a:prstGeom prst="rect">
            <a:avLst/>
          </a:prstGeom>
        </p:spPr>
        <p:txBody>
          <a:bodyPr vert="horz" wrap="square" lIns="0" tIns="9664" rIns="0" bIns="0" rtlCol="0">
            <a:spAutoFit/>
          </a:bodyPr>
          <a:lstStyle>
            <a:lvl1pPr>
              <a:defRPr>
                <a:latin typeface="+mj-lt"/>
                <a:ea typeface="+mj-ea"/>
                <a:cs typeface="+mj-cs"/>
              </a:defRPr>
            </a:lvl1pPr>
          </a:lstStyle>
          <a:p>
            <a:pPr algn="ctr" defTabSz="773128" rtl="1">
              <a:defRPr/>
            </a:pPr>
            <a:r>
              <a:rPr lang="ar-SA" dirty="0">
                <a:solidFill>
                  <a:srgbClr val="E17927"/>
                </a:solidFill>
                <a:latin typeface="SST Arabic" panose="020B0504030504020204" pitchFamily="34" charset="-78"/>
                <a:ea typeface="HRDF medium Medium" panose="02000600020000020004" pitchFamily="2" charset="-78"/>
                <a:cs typeface="SST Arabic" panose="020B0504030504020204" pitchFamily="34" charset="-78"/>
              </a:rPr>
              <a:t>التجزئة (</a:t>
            </a:r>
            <a:r>
              <a:rPr lang="en-US" dirty="0">
                <a:solidFill>
                  <a:srgbClr val="E17927"/>
                </a:solidFill>
                <a:latin typeface="SST Arabic" panose="020B0504030504020204" pitchFamily="34" charset="-78"/>
                <a:ea typeface="HRDF medium Medium" panose="02000600020000020004" pitchFamily="2" charset="-78"/>
                <a:cs typeface="SST Arabic" panose="020B0504030504020204" pitchFamily="34" charset="-78"/>
              </a:rPr>
              <a:t>(Retail Operations</a:t>
            </a:r>
            <a:br>
              <a:rPr lang="en-US" dirty="0">
                <a:solidFill>
                  <a:srgbClr val="E17927"/>
                </a:solidFill>
                <a:latin typeface="SST Arabic" panose="020B0504030504020204" pitchFamily="34" charset="-78"/>
                <a:ea typeface="HRDF medium Medium" panose="02000600020000020004" pitchFamily="2" charset="-78"/>
                <a:cs typeface="SST Arabic" panose="020B0504030504020204" pitchFamily="34" charset="-78"/>
              </a:rPr>
            </a:br>
            <a:r>
              <a:rPr lang="ar-SA" dirty="0">
                <a:solidFill>
                  <a:srgbClr val="808285"/>
                </a:solidFill>
                <a:latin typeface="SST Arabic" panose="020B0504030504020204" pitchFamily="34" charset="-78"/>
                <a:ea typeface="HRDF medium Medium" panose="02000600020000020004" pitchFamily="2" charset="-78"/>
                <a:cs typeface="SST Arabic" panose="020B0504030504020204" pitchFamily="34" charset="-78"/>
              </a:rPr>
              <a:t>تحسين تجربة العميل داخل الفروع</a:t>
            </a:r>
          </a:p>
        </p:txBody>
      </p:sp>
      <p:sp>
        <p:nvSpPr>
          <p:cNvPr id="18" name="object 6">
            <a:extLst>
              <a:ext uri="{FF2B5EF4-FFF2-40B4-BE49-F238E27FC236}">
                <a16:creationId xmlns:a16="http://schemas.microsoft.com/office/drawing/2014/main" id="{47F181CB-D893-EC4F-504E-7CC72B2BF2D4}"/>
              </a:ext>
            </a:extLst>
          </p:cNvPr>
          <p:cNvSpPr txBox="1"/>
          <p:nvPr/>
        </p:nvSpPr>
        <p:spPr>
          <a:xfrm>
            <a:off x="3016967" y="2635795"/>
            <a:ext cx="2473945" cy="1117754"/>
          </a:xfrm>
          <a:prstGeom prst="rect">
            <a:avLst/>
          </a:prstGeom>
        </p:spPr>
        <p:txBody>
          <a:bodyPr vert="horz" wrap="square" lIns="0" tIns="9664" rIns="0" bIns="0" rtlCol="0">
            <a:spAutoFit/>
          </a:bodyPr>
          <a:lstStyle>
            <a:lvl1pPr>
              <a:defRPr>
                <a:latin typeface="+mj-lt"/>
                <a:ea typeface="+mj-ea"/>
                <a:cs typeface="+mj-cs"/>
              </a:defRPr>
            </a:lvl1pPr>
          </a:lstStyle>
          <a:p>
            <a:pPr algn="ctr" defTabSz="773128" rtl="1">
              <a:defRPr/>
            </a:pPr>
            <a:r>
              <a:rPr lang="ar-SA" dirty="0">
                <a:solidFill>
                  <a:srgbClr val="0B9F5F"/>
                </a:solidFill>
                <a:latin typeface="SST Arabic" panose="020B0504030504020204" pitchFamily="34" charset="-78"/>
                <a:ea typeface="HRDF medium Medium" panose="02000600020000020004" pitchFamily="2" charset="-78"/>
                <a:cs typeface="SST Arabic" panose="020B0504030504020204" pitchFamily="34" charset="-78"/>
              </a:rPr>
              <a:t>خدمة العملاء </a:t>
            </a:r>
            <a:endParaRPr lang="en-US" dirty="0">
              <a:solidFill>
                <a:srgbClr val="0B9F5F"/>
              </a:solidFill>
              <a:latin typeface="SST Arabic" panose="020B0504030504020204" pitchFamily="34" charset="-78"/>
              <a:ea typeface="HRDF medium Medium" panose="02000600020000020004" pitchFamily="2" charset="-78"/>
              <a:cs typeface="SST Arabic" panose="020B0504030504020204" pitchFamily="34" charset="-78"/>
            </a:endParaRPr>
          </a:p>
          <a:p>
            <a:pPr algn="ctr" defTabSz="773128" rtl="1">
              <a:defRPr/>
            </a:pPr>
            <a:r>
              <a:rPr lang="ar-SA" dirty="0">
                <a:solidFill>
                  <a:srgbClr val="0B9F5F"/>
                </a:solidFill>
                <a:latin typeface="SST Arabic" panose="020B0504030504020204" pitchFamily="34" charset="-78"/>
                <a:ea typeface="HRDF medium Medium" panose="02000600020000020004" pitchFamily="2" charset="-78"/>
                <a:cs typeface="SST Arabic" panose="020B0504030504020204" pitchFamily="34" charset="-78"/>
              </a:rPr>
              <a:t>(</a:t>
            </a:r>
            <a:r>
              <a:rPr lang="en-US" dirty="0">
                <a:solidFill>
                  <a:srgbClr val="0B9F5F"/>
                </a:solidFill>
                <a:latin typeface="SST Arabic" panose="020B0504030504020204" pitchFamily="34" charset="-78"/>
                <a:ea typeface="HRDF medium Medium" panose="02000600020000020004" pitchFamily="2" charset="-78"/>
                <a:cs typeface="SST Arabic" panose="020B0504030504020204" pitchFamily="34" charset="-78"/>
              </a:rPr>
              <a:t>(Customer Service</a:t>
            </a:r>
            <a:br>
              <a:rPr lang="en-US" dirty="0">
                <a:solidFill>
                  <a:srgbClr val="808285"/>
                </a:solidFill>
                <a:latin typeface="SST Arabic" panose="020B0504030504020204" pitchFamily="34" charset="-78"/>
                <a:ea typeface="HRDF medium Medium" panose="02000600020000020004" pitchFamily="2" charset="-78"/>
                <a:cs typeface="SST Arabic" panose="020B0504030504020204" pitchFamily="34" charset="-78"/>
              </a:rPr>
            </a:br>
            <a:r>
              <a:rPr lang="ar-SA" dirty="0">
                <a:solidFill>
                  <a:srgbClr val="808285"/>
                </a:solidFill>
                <a:latin typeface="SST Arabic" panose="020B0504030504020204" pitchFamily="34" charset="-78"/>
                <a:ea typeface="HRDF medium Medium" panose="02000600020000020004" pitchFamily="2" charset="-78"/>
                <a:cs typeface="SST Arabic" panose="020B0504030504020204" pitchFamily="34" charset="-78"/>
              </a:rPr>
              <a:t>تقليل وقت الاستجابة لطلبات العملاء</a:t>
            </a:r>
          </a:p>
        </p:txBody>
      </p:sp>
      <p:sp>
        <p:nvSpPr>
          <p:cNvPr id="19" name="object 6">
            <a:extLst>
              <a:ext uri="{FF2B5EF4-FFF2-40B4-BE49-F238E27FC236}">
                <a16:creationId xmlns:a16="http://schemas.microsoft.com/office/drawing/2014/main" id="{AAD7D432-EC2C-2808-7C94-A588A38DFB00}"/>
              </a:ext>
            </a:extLst>
          </p:cNvPr>
          <p:cNvSpPr txBox="1"/>
          <p:nvPr/>
        </p:nvSpPr>
        <p:spPr>
          <a:xfrm>
            <a:off x="907829" y="5447125"/>
            <a:ext cx="3015701" cy="840755"/>
          </a:xfrm>
          <a:prstGeom prst="rect">
            <a:avLst/>
          </a:prstGeom>
        </p:spPr>
        <p:txBody>
          <a:bodyPr vert="horz" wrap="square" lIns="0" tIns="9664" rIns="0" bIns="0" rtlCol="0">
            <a:spAutoFit/>
          </a:bodyPr>
          <a:lstStyle>
            <a:lvl1pPr>
              <a:defRPr>
                <a:latin typeface="+mj-lt"/>
                <a:ea typeface="+mj-ea"/>
                <a:cs typeface="+mj-cs"/>
              </a:defRPr>
            </a:lvl1pPr>
          </a:lstStyle>
          <a:p>
            <a:pPr algn="ctr" defTabSz="773128" rtl="1">
              <a:defRPr/>
            </a:pPr>
            <a:r>
              <a:rPr lang="ar-SA" dirty="0">
                <a:solidFill>
                  <a:srgbClr val="214E83"/>
                </a:solidFill>
                <a:latin typeface="SST Arabic" panose="020B0504030504020204" pitchFamily="34" charset="-78"/>
                <a:ea typeface="HRDF medium Medium" panose="02000600020000020004" pitchFamily="2" charset="-78"/>
                <a:cs typeface="SST Arabic" panose="020B0504030504020204" pitchFamily="34" charset="-78"/>
              </a:rPr>
              <a:t>التسويق (</a:t>
            </a:r>
            <a:r>
              <a:rPr lang="en-US" dirty="0">
                <a:solidFill>
                  <a:srgbClr val="214E83"/>
                </a:solidFill>
                <a:latin typeface="SST Arabic" panose="020B0504030504020204" pitchFamily="34" charset="-78"/>
                <a:ea typeface="HRDF medium Medium" panose="02000600020000020004" pitchFamily="2" charset="-78"/>
                <a:cs typeface="SST Arabic" panose="020B0504030504020204" pitchFamily="34" charset="-78"/>
              </a:rPr>
              <a:t>(Marketing</a:t>
            </a:r>
            <a:br>
              <a:rPr lang="en-US" dirty="0">
                <a:solidFill>
                  <a:srgbClr val="808285"/>
                </a:solidFill>
                <a:latin typeface="SST Arabic" panose="020B0504030504020204" pitchFamily="34" charset="-78"/>
                <a:ea typeface="HRDF medium Medium" panose="02000600020000020004" pitchFamily="2" charset="-78"/>
                <a:cs typeface="SST Arabic" panose="020B0504030504020204" pitchFamily="34" charset="-78"/>
              </a:rPr>
            </a:br>
            <a:r>
              <a:rPr lang="ar-SA" dirty="0">
                <a:solidFill>
                  <a:srgbClr val="808285"/>
                </a:solidFill>
                <a:latin typeface="SST Arabic" panose="020B0504030504020204" pitchFamily="34" charset="-78"/>
                <a:ea typeface="HRDF medium Medium" panose="02000600020000020004" pitchFamily="2" charset="-78"/>
                <a:cs typeface="SST Arabic" panose="020B0504030504020204" pitchFamily="34" charset="-78"/>
              </a:rPr>
              <a:t>زيادة عدد العملاء الجدد عبر القنوات الرقمية</a:t>
            </a:r>
          </a:p>
        </p:txBody>
      </p:sp>
    </p:spTree>
    <p:custDataLst>
      <p:tags r:id="rId1"/>
    </p:custDataLst>
    <p:extLst>
      <p:ext uri="{BB962C8B-B14F-4D97-AF65-F5344CB8AC3E}">
        <p14:creationId xmlns:p14="http://schemas.microsoft.com/office/powerpoint/2010/main" val="773074134"/>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7CE07-D9AA-14CC-3A21-6BDF79076EC9}"/>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2E44A2DD-1E8A-90F1-20A5-916AF7D37B2F}"/>
              </a:ext>
            </a:extLst>
          </p:cNvPr>
          <p:cNvSpPr/>
          <p:nvPr/>
        </p:nvSpPr>
        <p:spPr>
          <a:xfrm>
            <a:off x="4139515" y="2154501"/>
            <a:ext cx="7202950" cy="3986810"/>
          </a:xfrm>
          <a:prstGeom prst="roundRect">
            <a:avLst>
              <a:gd name="adj" fmla="val 98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CF99DA5-6EE5-0418-C1BE-341ADA82E1BC}"/>
              </a:ext>
            </a:extLst>
          </p:cNvPr>
          <p:cNvSpPr txBox="1"/>
          <p:nvPr/>
        </p:nvSpPr>
        <p:spPr>
          <a:xfrm>
            <a:off x="4534930" y="3222541"/>
            <a:ext cx="6603692" cy="2677656"/>
          </a:xfrm>
          <a:prstGeom prst="rect">
            <a:avLst/>
          </a:prstGeom>
          <a:noFill/>
        </p:spPr>
        <p:txBody>
          <a:bodyPr wrap="square">
            <a:spAutoFit/>
          </a:bodyPr>
          <a:lstStyle/>
          <a:p>
            <a:pPr marL="285750" indent="-285750" algn="r" rtl="1">
              <a:spcAft>
                <a:spcPts val="600"/>
              </a:spcAft>
              <a:buFont typeface="Arial" panose="020B0604020202020204" pitchFamily="34" charset="0"/>
              <a:buChar char="•"/>
            </a:pPr>
            <a:r>
              <a:rPr lang="ar-SA" sz="1700" dirty="0">
                <a:solidFill>
                  <a:srgbClr val="68615D"/>
                </a:solidFill>
                <a:latin typeface="SST Arabic" panose="020B0504030504020204" pitchFamily="34" charset="-78"/>
                <a:cs typeface="SST Arabic" panose="020B0504030504020204" pitchFamily="34" charset="-78"/>
              </a:rPr>
              <a:t>زيادة عدد الصفقات المغلقة بنسبة 20% خلال الربع الثاني من خلال تحسين معدلات تحويل العملاء المحتملين من خلال التدريب المعزز على المبيعات واستخدام نظام إدارة علاقات العملاء.</a:t>
            </a:r>
          </a:p>
          <a:p>
            <a:pPr marL="285750" indent="-285750" algn="r" rtl="1">
              <a:spcAft>
                <a:spcPts val="600"/>
              </a:spcAft>
              <a:buFont typeface="Arial" panose="020B0604020202020204" pitchFamily="34" charset="0"/>
              <a:buChar char="•"/>
            </a:pPr>
            <a:r>
              <a:rPr lang="ar-SA" sz="1700" dirty="0">
                <a:solidFill>
                  <a:srgbClr val="68615D"/>
                </a:solidFill>
                <a:latin typeface="SST Arabic" panose="020B0504030504020204" pitchFamily="34" charset="-78"/>
                <a:cs typeface="SST Arabic" panose="020B0504030504020204" pitchFamily="34" charset="-78"/>
              </a:rPr>
              <a:t>خفض معدل دوران الموظفين من 15% إلى 10% بحلول الربع الرابع من خلال تحسين عمليات التوظيف ومبادرات إشراك الموظفين.</a:t>
            </a:r>
          </a:p>
          <a:p>
            <a:pPr marL="285750" indent="-285750" algn="r" rtl="1">
              <a:spcAft>
                <a:spcPts val="600"/>
              </a:spcAft>
              <a:buFont typeface="Arial" panose="020B0604020202020204" pitchFamily="34" charset="0"/>
              <a:buChar char="•"/>
            </a:pPr>
            <a:r>
              <a:rPr lang="ar-SA" sz="1700" dirty="0">
                <a:solidFill>
                  <a:srgbClr val="68615D"/>
                </a:solidFill>
                <a:latin typeface="SST Arabic" panose="020B0504030504020204" pitchFamily="34" charset="-78"/>
                <a:cs typeface="SST Arabic" panose="020B0504030504020204" pitchFamily="34" charset="-78"/>
              </a:rPr>
              <a:t>تقليل أعمار الحسابات المستحقة القبض بنسبة 20% خلال ستة أشهر من خلال تنفيذ سياسات ائتمانية أكثر صرامة وتذكيرات دفع آلية.</a:t>
            </a:r>
          </a:p>
          <a:p>
            <a:pPr marL="285750" indent="-285750" algn="r" rtl="1">
              <a:spcAft>
                <a:spcPts val="600"/>
              </a:spcAft>
              <a:buFont typeface="Arial" panose="020B0604020202020204" pitchFamily="34" charset="0"/>
              <a:buChar char="•"/>
            </a:pPr>
            <a:r>
              <a:rPr lang="ar-SA" sz="1700" dirty="0">
                <a:solidFill>
                  <a:srgbClr val="68615D"/>
                </a:solidFill>
                <a:latin typeface="SST Arabic" panose="020B0504030504020204" pitchFamily="34" charset="-78"/>
                <a:cs typeface="SST Arabic" panose="020B0504030504020204" pitchFamily="34" charset="-78"/>
              </a:rPr>
              <a:t>تحسين دقة تنفيذ الطلبات إلى 99% وتقليص أوقات التسليم إلى متوسط 48 ساعة خلال الأشهر الستة المقبلة.</a:t>
            </a:r>
          </a:p>
        </p:txBody>
      </p:sp>
      <p:sp>
        <p:nvSpPr>
          <p:cNvPr id="2" name="object 6">
            <a:extLst>
              <a:ext uri="{FF2B5EF4-FFF2-40B4-BE49-F238E27FC236}">
                <a16:creationId xmlns:a16="http://schemas.microsoft.com/office/drawing/2014/main" id="{C8FC99B8-B625-B19C-5B6F-B10ADAA55C86}"/>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a:defRPr/>
            </a:pPr>
            <a:r>
              <a:rPr lang="ar-SA" sz="2400" dirty="0">
                <a:solidFill>
                  <a:srgbClr val="214E83"/>
                </a:solidFill>
                <a:latin typeface="SST Arabic" panose="020B0504030504020204" pitchFamily="34" charset="-78"/>
                <a:ea typeface="HRDF medium Medium" panose="02000600020000020004" pitchFamily="2" charset="-78"/>
                <a:cs typeface="SST Arabic"/>
              </a:rPr>
              <a:t>أنواع أنظمة إدارة الأداء</a:t>
            </a:r>
          </a:p>
        </p:txBody>
      </p:sp>
      <p:pic>
        <p:nvPicPr>
          <p:cNvPr id="5" name="Picture 8">
            <a:extLst>
              <a:ext uri="{FF2B5EF4-FFF2-40B4-BE49-F238E27FC236}">
                <a16:creationId xmlns:a16="http://schemas.microsoft.com/office/drawing/2014/main" id="{28A56F53-57E7-8613-B8FD-6A5DEFCAF457}"/>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sp>
        <p:nvSpPr>
          <p:cNvPr id="3" name="TextBox 2">
            <a:extLst>
              <a:ext uri="{FF2B5EF4-FFF2-40B4-BE49-F238E27FC236}">
                <a16:creationId xmlns:a16="http://schemas.microsoft.com/office/drawing/2014/main" id="{25372398-818A-4733-BA98-32CB1C0CBFE1}"/>
              </a:ext>
            </a:extLst>
          </p:cNvPr>
          <p:cNvSpPr txBox="1"/>
          <p:nvPr/>
        </p:nvSpPr>
        <p:spPr>
          <a:xfrm>
            <a:off x="4534929" y="2343960"/>
            <a:ext cx="6603692" cy="707886"/>
          </a:xfrm>
          <a:prstGeom prst="rect">
            <a:avLst/>
          </a:prstGeom>
          <a:noFill/>
        </p:spPr>
        <p:txBody>
          <a:bodyPr wrap="square">
            <a:spAutoFit/>
          </a:bodyPr>
          <a:lstStyle/>
          <a:p>
            <a:pPr algn="r" rtl="1"/>
            <a:r>
              <a:rPr lang="ar" sz="2000" b="1" dirty="0">
                <a:solidFill>
                  <a:srgbClr val="1DA76F"/>
                </a:solidFill>
                <a:latin typeface="SST Arabic" panose="020B0504030504020204" pitchFamily="34" charset="-78"/>
                <a:cs typeface="SST Arabic" panose="020B0504030504020204" pitchFamily="34" charset="-78"/>
              </a:rPr>
              <a:t>مؤشرات الأداء الرئيسية (KPIs) - " </a:t>
            </a:r>
            <a:r>
              <a:rPr lang="ar" sz="2000" dirty="0">
                <a:solidFill>
                  <a:srgbClr val="1DA76F"/>
                </a:solidFill>
                <a:latin typeface="SST Arabic" panose="020B0504030504020204" pitchFamily="34" charset="-78"/>
                <a:cs typeface="SST Arabic" panose="020B0504030504020204" pitchFamily="34" charset="-78"/>
              </a:rPr>
              <a:t>مؤشرات الأداء الرئيسية: قياس ما يهم"</a:t>
            </a:r>
          </a:p>
        </p:txBody>
      </p:sp>
      <p:grpSp>
        <p:nvGrpSpPr>
          <p:cNvPr id="7" name="Group 6">
            <a:extLst>
              <a:ext uri="{FF2B5EF4-FFF2-40B4-BE49-F238E27FC236}">
                <a16:creationId xmlns:a16="http://schemas.microsoft.com/office/drawing/2014/main" id="{FE67029E-5284-F1D6-442A-77889ACC2053}"/>
              </a:ext>
            </a:extLst>
          </p:cNvPr>
          <p:cNvGrpSpPr/>
          <p:nvPr/>
        </p:nvGrpSpPr>
        <p:grpSpPr>
          <a:xfrm>
            <a:off x="785664" y="3051846"/>
            <a:ext cx="3162364" cy="1826316"/>
            <a:chOff x="6416748" y="1761349"/>
            <a:chExt cx="5775252" cy="3335301"/>
          </a:xfrm>
        </p:grpSpPr>
        <p:pic>
          <p:nvPicPr>
            <p:cNvPr id="8" name="Picture 2" descr="KPI Tips That Work - SweetProcess">
              <a:extLst>
                <a:ext uri="{FF2B5EF4-FFF2-40B4-BE49-F238E27FC236}">
                  <a16:creationId xmlns:a16="http://schemas.microsoft.com/office/drawing/2014/main" id="{260C7F0A-92C7-12DC-F5EC-34D655C95D88}"/>
                </a:ext>
              </a:extLst>
            </p:cNvPr>
            <p:cNvPicPr>
              <a:picLocks noChangeAspect="1" noChangeArrowheads="1"/>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l="8022" r="5632"/>
            <a:stretch/>
          </p:blipFill>
          <p:spPr bwMode="auto">
            <a:xfrm>
              <a:off x="6706485" y="1761349"/>
              <a:ext cx="5485515" cy="3335301"/>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a:extLst>
                <a:ext uri="{FF2B5EF4-FFF2-40B4-BE49-F238E27FC236}">
                  <a16:creationId xmlns:a16="http://schemas.microsoft.com/office/drawing/2014/main" id="{71F185D4-56C4-A6FE-318A-249071D616A4}"/>
                </a:ext>
              </a:extLst>
            </p:cNvPr>
            <p:cNvSpPr/>
            <p:nvPr/>
          </p:nvSpPr>
          <p:spPr bwMode="auto">
            <a:xfrm>
              <a:off x="6416748" y="4008474"/>
              <a:ext cx="967562" cy="967562"/>
            </a:xfrm>
            <a:prstGeom prst="ellipse">
              <a:avLst/>
            </a:prstGeom>
            <a:solidFill>
              <a:schemeClr val="bg1"/>
            </a:solidFill>
            <a:ln w="19050" cap="flat" cmpd="sng" algn="ctr">
              <a:no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indent="0" algn="r" defTabSz="979488" rtl="1" eaLnBrk="1" fontAlgn="base" latinLnBrk="0" hangingPunct="1">
                <a:lnSpc>
                  <a:spcPct val="110000"/>
                </a:lnSpc>
                <a:spcBef>
                  <a:spcPts val="600"/>
                </a:spcBef>
                <a:spcAft>
                  <a:spcPct val="0"/>
                </a:spcAft>
                <a:buClr>
                  <a:schemeClr val="tx1"/>
                </a:buClr>
                <a:buSzTx/>
                <a:buFont typeface="Wingdings" pitchFamily="2" charset="2"/>
                <a:buNone/>
                <a:tabLst/>
              </a:pPr>
              <a:endParaRPr kumimoji="0" lang="en-US" sz="1600" b="1" i="0" u="none" strike="noStrike" cap="none" normalizeH="0" baseline="0" dirty="0">
                <a:ln>
                  <a:noFill/>
                </a:ln>
                <a:solidFill>
                  <a:schemeClr val="bg1"/>
                </a:solidFill>
                <a:effectLst/>
                <a:latin typeface="Elm" panose="020B0303020404020204" pitchFamily="34" charset="-78"/>
                <a:cs typeface="+mj-cs"/>
              </a:endParaRPr>
            </a:p>
          </p:txBody>
        </p:sp>
      </p:grpSp>
    </p:spTree>
    <p:custDataLst>
      <p:tags r:id="rId1"/>
    </p:custDataLst>
    <p:extLst>
      <p:ext uri="{BB962C8B-B14F-4D97-AF65-F5344CB8AC3E}">
        <p14:creationId xmlns:p14="http://schemas.microsoft.com/office/powerpoint/2010/main" val="415828930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19166-C849-45C0-94D5-AA447D253747}"/>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294EEF94-3118-32B5-C337-3AAD77DD30C1}"/>
              </a:ext>
            </a:extLst>
          </p:cNvPr>
          <p:cNvSpPr/>
          <p:nvPr/>
        </p:nvSpPr>
        <p:spPr>
          <a:xfrm>
            <a:off x="1053378" y="2154501"/>
            <a:ext cx="10289087" cy="4295726"/>
          </a:xfrm>
          <a:prstGeom prst="roundRect">
            <a:avLst>
              <a:gd name="adj" fmla="val 98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CAD5CD4-0C81-596F-7152-7A88FDC4577F}"/>
              </a:ext>
            </a:extLst>
          </p:cNvPr>
          <p:cNvSpPr txBox="1"/>
          <p:nvPr/>
        </p:nvSpPr>
        <p:spPr>
          <a:xfrm>
            <a:off x="1445741" y="3000115"/>
            <a:ext cx="9692881" cy="3139321"/>
          </a:xfrm>
          <a:prstGeom prst="rect">
            <a:avLst/>
          </a:prstGeom>
          <a:noFill/>
        </p:spPr>
        <p:txBody>
          <a:bodyPr wrap="square">
            <a:spAutoFit/>
          </a:bodyPr>
          <a:lstStyle/>
          <a:p>
            <a:pPr algn="r" rtl="1"/>
            <a:r>
              <a:rPr lang="ar" dirty="0">
                <a:solidFill>
                  <a:srgbClr val="1DA76F"/>
                </a:solidFill>
                <a:latin typeface="SST Arabic" panose="020B0504030504020204" pitchFamily="34" charset="-78"/>
                <a:cs typeface="SST Arabic" panose="020B0504030504020204" pitchFamily="34" charset="-78"/>
              </a:rPr>
              <a:t>فريق التسويق</a:t>
            </a:r>
          </a:p>
          <a:p>
            <a:pPr algn="r" rtl="1"/>
            <a:r>
              <a:rPr lang="ar" dirty="0">
                <a:solidFill>
                  <a:srgbClr val="0D5085"/>
                </a:solidFill>
                <a:latin typeface="SST Arabic" panose="020B0504030504020204" pitchFamily="34" charset="-78"/>
                <a:cs typeface="SST Arabic" panose="020B0504030504020204" pitchFamily="34" charset="-78"/>
              </a:rPr>
              <a:t>الهدف: </a:t>
            </a:r>
            <a:r>
              <a:rPr lang="ar" dirty="0">
                <a:solidFill>
                  <a:srgbClr val="68615D"/>
                </a:solidFill>
                <a:latin typeface="SST Arabic Light" panose="020B0304030504020204" pitchFamily="34" charset="-78"/>
                <a:cs typeface="SST Arabic Light" panose="020B0304030504020204" pitchFamily="34" charset="-78"/>
              </a:rPr>
              <a:t>زيادة الوعي بالعلامة التجارية.</a:t>
            </a:r>
          </a:p>
          <a:p>
            <a:pPr marL="742950" lvl="1" indent="-285750" algn="r" rtl="1">
              <a:buFont typeface="Arial" panose="020B0604020202020204" pitchFamily="34" charset="0"/>
              <a:buChar char="•"/>
            </a:pPr>
            <a:r>
              <a:rPr lang="ar" dirty="0">
                <a:solidFill>
                  <a:srgbClr val="0D5085"/>
                </a:solidFill>
                <a:latin typeface="SST Arabic" panose="020B0504030504020204" pitchFamily="34" charset="-78"/>
                <a:cs typeface="SST Arabic" panose="020B0504030504020204" pitchFamily="34" charset="-78"/>
              </a:rPr>
              <a:t>النتيجة الرئيسية 1: </a:t>
            </a:r>
            <a:r>
              <a:rPr lang="ar" dirty="0">
                <a:solidFill>
                  <a:srgbClr val="68615D"/>
                </a:solidFill>
                <a:latin typeface="SST Arabic Light" panose="020B0304030504020204" pitchFamily="34" charset="-78"/>
                <a:cs typeface="SST Arabic Light" panose="020B0304030504020204" pitchFamily="34" charset="-78"/>
              </a:rPr>
              <a:t>زيادة متابعي وسائل التواصل الاجتماعي بنسبة 25% في الربع الأول.</a:t>
            </a:r>
          </a:p>
          <a:p>
            <a:pPr marL="742950" lvl="1" indent="-285750" algn="r" rtl="1">
              <a:buFont typeface="Arial" panose="020B0604020202020204" pitchFamily="34" charset="0"/>
              <a:buChar char="•"/>
            </a:pPr>
            <a:r>
              <a:rPr lang="ar" dirty="0">
                <a:solidFill>
                  <a:srgbClr val="0D5085"/>
                </a:solidFill>
                <a:latin typeface="SST Arabic" panose="020B0504030504020204" pitchFamily="34" charset="-78"/>
                <a:cs typeface="SST Arabic" panose="020B0504030504020204" pitchFamily="34" charset="-78"/>
              </a:rPr>
              <a:t>النتيجة الرئيسية الثانية: </a:t>
            </a:r>
            <a:r>
              <a:rPr lang="ar" dirty="0">
                <a:solidFill>
                  <a:srgbClr val="68615D"/>
                </a:solidFill>
                <a:latin typeface="SST Arabic Light" panose="020B0304030504020204" pitchFamily="34" charset="-78"/>
                <a:cs typeface="SST Arabic Light" panose="020B0304030504020204" pitchFamily="34" charset="-78"/>
              </a:rPr>
              <a:t>تحقيق 50 ألف زيارة لموقعنا الإلكتروني شهريًا بحلول شهر مارس.</a:t>
            </a:r>
          </a:p>
          <a:p>
            <a:pPr marL="742950" lvl="1" indent="-285750" algn="r" rtl="1">
              <a:buFont typeface="Arial" panose="020B0604020202020204" pitchFamily="34" charset="0"/>
              <a:buChar char="•"/>
            </a:pPr>
            <a:r>
              <a:rPr lang="ar" dirty="0">
                <a:solidFill>
                  <a:srgbClr val="0D5085"/>
                </a:solidFill>
                <a:latin typeface="SST Arabic" panose="020B0504030504020204" pitchFamily="34" charset="-78"/>
                <a:cs typeface="SST Arabic" panose="020B0504030504020204" pitchFamily="34" charset="-78"/>
              </a:rPr>
              <a:t>النتيجة الرئيسية 3: </a:t>
            </a:r>
            <a:r>
              <a:rPr lang="ar" dirty="0">
                <a:solidFill>
                  <a:srgbClr val="68615D"/>
                </a:solidFill>
                <a:latin typeface="SST Arabic Light" panose="020B0304030504020204" pitchFamily="34" charset="-78"/>
                <a:cs typeface="SST Arabic Light" panose="020B0304030504020204" pitchFamily="34" charset="-78"/>
              </a:rPr>
              <a:t>نشر 10 منشورات مدونة للضيوف بحلول الربع الثاني.</a:t>
            </a:r>
          </a:p>
          <a:p>
            <a:pPr lvl="1" algn="r" rtl="1"/>
            <a:endParaRPr lang="en-US" dirty="0">
              <a:solidFill>
                <a:srgbClr val="68615D"/>
              </a:solidFill>
              <a:latin typeface="SST Arabic" panose="020B0504030504020204" pitchFamily="34" charset="-78"/>
              <a:cs typeface="SST Arabic" panose="020B0504030504020204" pitchFamily="34" charset="-78"/>
            </a:endParaRPr>
          </a:p>
          <a:p>
            <a:pPr algn="r" rtl="1"/>
            <a:r>
              <a:rPr lang="ar" dirty="0">
                <a:solidFill>
                  <a:srgbClr val="1DA76F"/>
                </a:solidFill>
                <a:latin typeface="SST Arabic" panose="020B0504030504020204" pitchFamily="34" charset="-78"/>
                <a:cs typeface="SST Arabic" panose="020B0504030504020204" pitchFamily="34" charset="-78"/>
              </a:rPr>
              <a:t>فريق دعم العملاء</a:t>
            </a:r>
          </a:p>
          <a:p>
            <a:pPr algn="r" rtl="1"/>
            <a:r>
              <a:rPr lang="ar" dirty="0">
                <a:solidFill>
                  <a:srgbClr val="0D5085"/>
                </a:solidFill>
                <a:latin typeface="SST Arabic" panose="020B0504030504020204" pitchFamily="34" charset="-78"/>
                <a:cs typeface="SST Arabic" panose="020B0504030504020204" pitchFamily="34" charset="-78"/>
              </a:rPr>
              <a:t>الهدف: </a:t>
            </a:r>
            <a:r>
              <a:rPr lang="ar" dirty="0">
                <a:solidFill>
                  <a:srgbClr val="68615D"/>
                </a:solidFill>
                <a:latin typeface="SST Arabic Light" panose="020B0304030504020204" pitchFamily="34" charset="-78"/>
                <a:cs typeface="SST Arabic Light" panose="020B0304030504020204" pitchFamily="34" charset="-78"/>
              </a:rPr>
              <a:t>تعزيز رضا العملاء.</a:t>
            </a:r>
          </a:p>
          <a:p>
            <a:pPr lvl="1" algn="r" rtl="1"/>
            <a:r>
              <a:rPr lang="ar" dirty="0">
                <a:solidFill>
                  <a:srgbClr val="0D5085"/>
                </a:solidFill>
                <a:latin typeface="SST Arabic" panose="020B0504030504020204" pitchFamily="34" charset="-78"/>
                <a:cs typeface="SST Arabic" panose="020B0504030504020204" pitchFamily="34" charset="-78"/>
              </a:rPr>
              <a:t>النتيجة الرئيسية 1: </a:t>
            </a:r>
            <a:r>
              <a:rPr lang="ar" dirty="0">
                <a:solidFill>
                  <a:srgbClr val="68615D"/>
                </a:solidFill>
                <a:latin typeface="SST Arabic Light" panose="020B0304030504020204" pitchFamily="34" charset="-78"/>
                <a:cs typeface="SST Arabic Light" panose="020B0304030504020204" pitchFamily="34" charset="-78"/>
              </a:rPr>
              <a:t>تحسين درجة CSAT إلى 90% أو أعلى بحلول الربع الثاني.</a:t>
            </a:r>
          </a:p>
          <a:p>
            <a:pPr lvl="1" algn="r" rtl="1"/>
            <a:r>
              <a:rPr lang="ar" dirty="0">
                <a:solidFill>
                  <a:srgbClr val="0D5085"/>
                </a:solidFill>
                <a:latin typeface="SST Arabic" panose="020B0504030504020204" pitchFamily="34" charset="-78"/>
                <a:cs typeface="SST Arabic" panose="020B0504030504020204" pitchFamily="34" charset="-78"/>
              </a:rPr>
              <a:t>النتيجة الرئيسية الثانية: </a:t>
            </a:r>
            <a:r>
              <a:rPr lang="ar" dirty="0">
                <a:solidFill>
                  <a:srgbClr val="68615D"/>
                </a:solidFill>
                <a:latin typeface="SST Arabic Light" panose="020B0304030504020204" pitchFamily="34" charset="-78"/>
                <a:cs typeface="SST Arabic Light" panose="020B0304030504020204" pitchFamily="34" charset="-78"/>
              </a:rPr>
              <a:t>حل 95% من التذاكر خلال 24 ساعة بحلول شهر مايو.</a:t>
            </a:r>
          </a:p>
          <a:p>
            <a:pPr lvl="1" algn="r" rtl="1"/>
            <a:r>
              <a:rPr lang="ar" dirty="0">
                <a:solidFill>
                  <a:srgbClr val="0D5085"/>
                </a:solidFill>
                <a:latin typeface="SST Arabic" panose="020B0504030504020204" pitchFamily="34" charset="-78"/>
                <a:cs typeface="SST Arabic" panose="020B0504030504020204" pitchFamily="34" charset="-78"/>
              </a:rPr>
              <a:t>النتيجة الرئيسية 3: </a:t>
            </a:r>
            <a:r>
              <a:rPr lang="ar" dirty="0">
                <a:solidFill>
                  <a:srgbClr val="68615D"/>
                </a:solidFill>
                <a:latin typeface="SST Arabic Light" panose="020B0304030504020204" pitchFamily="34" charset="-78"/>
                <a:cs typeface="SST Arabic Light" panose="020B0304030504020204" pitchFamily="34" charset="-78"/>
              </a:rPr>
              <a:t>خفض شكاوى العملاء بنسبة 15% بحلول نهاية العام.</a:t>
            </a:r>
          </a:p>
        </p:txBody>
      </p:sp>
      <p:sp>
        <p:nvSpPr>
          <p:cNvPr id="2" name="object 6">
            <a:extLst>
              <a:ext uri="{FF2B5EF4-FFF2-40B4-BE49-F238E27FC236}">
                <a16:creationId xmlns:a16="http://schemas.microsoft.com/office/drawing/2014/main" id="{ED216D53-5613-E2E0-B9B5-A545C35505E6}"/>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a:defRPr/>
            </a:pPr>
            <a:r>
              <a:rPr lang="ar-SA" sz="2400" dirty="0">
                <a:solidFill>
                  <a:srgbClr val="214E83"/>
                </a:solidFill>
                <a:latin typeface="SST Arabic" panose="020B0504030504020204" pitchFamily="34" charset="-78"/>
                <a:ea typeface="HRDF medium Medium" panose="02000600020000020004" pitchFamily="2" charset="-78"/>
                <a:cs typeface="SST Arabic"/>
              </a:rPr>
              <a:t>أنواع أنظمة إدارة الأداء</a:t>
            </a:r>
          </a:p>
        </p:txBody>
      </p:sp>
      <p:pic>
        <p:nvPicPr>
          <p:cNvPr id="5" name="Picture 8">
            <a:extLst>
              <a:ext uri="{FF2B5EF4-FFF2-40B4-BE49-F238E27FC236}">
                <a16:creationId xmlns:a16="http://schemas.microsoft.com/office/drawing/2014/main" id="{065DC430-A728-2B40-C785-36485EA33423}"/>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sp>
        <p:nvSpPr>
          <p:cNvPr id="3" name="TextBox 2">
            <a:extLst>
              <a:ext uri="{FF2B5EF4-FFF2-40B4-BE49-F238E27FC236}">
                <a16:creationId xmlns:a16="http://schemas.microsoft.com/office/drawing/2014/main" id="{E62B7E0F-68CC-010B-B68B-67C94A3BCBE3}"/>
              </a:ext>
            </a:extLst>
          </p:cNvPr>
          <p:cNvSpPr txBox="1"/>
          <p:nvPr/>
        </p:nvSpPr>
        <p:spPr>
          <a:xfrm>
            <a:off x="1334530" y="2343960"/>
            <a:ext cx="9804091" cy="400110"/>
          </a:xfrm>
          <a:prstGeom prst="rect">
            <a:avLst/>
          </a:prstGeom>
          <a:noFill/>
        </p:spPr>
        <p:txBody>
          <a:bodyPr wrap="square">
            <a:spAutoFit/>
          </a:bodyPr>
          <a:lstStyle/>
          <a:p>
            <a:pPr algn="r" rtl="1"/>
            <a:r>
              <a:rPr lang="ar" sz="2000" dirty="0">
                <a:solidFill>
                  <a:srgbClr val="DD7C2F"/>
                </a:solidFill>
                <a:latin typeface="SST Arabic" panose="020B0504030504020204" pitchFamily="34" charset="-78"/>
                <a:cs typeface="SST Arabic" panose="020B0504030504020204" pitchFamily="34" charset="-78"/>
              </a:rPr>
              <a:t>الأهداف والنتائج الرئيسية (OKRs) </a:t>
            </a:r>
            <a:r>
              <a:rPr lang="ar" sz="2000" b="1" dirty="0">
                <a:solidFill>
                  <a:srgbClr val="1DA76F"/>
                </a:solidFill>
                <a:latin typeface="SST Arabic" panose="020B0504030504020204" pitchFamily="34" charset="-78"/>
                <a:cs typeface="SST Arabic" panose="020B0504030504020204" pitchFamily="34" charset="-78"/>
              </a:rPr>
              <a:t>- </a:t>
            </a:r>
            <a:r>
              <a:rPr lang="ar" sz="2000" dirty="0">
                <a:solidFill>
                  <a:srgbClr val="1DA76F"/>
                </a:solidFill>
                <a:latin typeface="SST Arabic" panose="020B0504030504020204" pitchFamily="34" charset="-78"/>
                <a:cs typeface="SST Arabic" panose="020B0504030504020204" pitchFamily="34" charset="-78"/>
              </a:rPr>
              <a:t>"الأهداف والنتائج الرئيسية: مواءمة الأهداف مع النتائج"</a:t>
            </a:r>
          </a:p>
        </p:txBody>
      </p:sp>
      <p:pic>
        <p:nvPicPr>
          <p:cNvPr id="4" name="Graphic 3">
            <a:extLst>
              <a:ext uri="{FF2B5EF4-FFF2-40B4-BE49-F238E27FC236}">
                <a16:creationId xmlns:a16="http://schemas.microsoft.com/office/drawing/2014/main" id="{9B29A5C3-25B9-67E8-3D28-0855DEDD15C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537730" y="4997371"/>
            <a:ext cx="1260389" cy="1260389"/>
          </a:xfrm>
          <a:prstGeom prst="rect">
            <a:avLst/>
          </a:prstGeom>
        </p:spPr>
      </p:pic>
    </p:spTree>
    <p:custDataLst>
      <p:tags r:id="rId1"/>
    </p:custDataLst>
    <p:extLst>
      <p:ext uri="{BB962C8B-B14F-4D97-AF65-F5344CB8AC3E}">
        <p14:creationId xmlns:p14="http://schemas.microsoft.com/office/powerpoint/2010/main" val="3310202870"/>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1772E-6556-9FBC-6C17-7D9AF56AD9CB}"/>
            </a:ext>
          </a:extLst>
        </p:cNvPr>
        <p:cNvGrpSpPr/>
        <p:nvPr/>
      </p:nvGrpSpPr>
      <p:grpSpPr>
        <a:xfrm>
          <a:off x="0" y="0"/>
          <a:ext cx="0" cy="0"/>
          <a:chOff x="0" y="0"/>
          <a:chExt cx="0" cy="0"/>
        </a:xfrm>
      </p:grpSpPr>
      <p:sp>
        <p:nvSpPr>
          <p:cNvPr id="2" name="object 6">
            <a:extLst>
              <a:ext uri="{FF2B5EF4-FFF2-40B4-BE49-F238E27FC236}">
                <a16:creationId xmlns:a16="http://schemas.microsoft.com/office/drawing/2014/main" id="{38F8581B-1E56-7895-B986-1831448CB58D}"/>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a:defRPr/>
            </a:pPr>
            <a:r>
              <a:rPr lang="ar-SA" sz="2400" dirty="0">
                <a:solidFill>
                  <a:srgbClr val="214E83"/>
                </a:solidFill>
                <a:latin typeface="SST Arabic" panose="020B0504030504020204" pitchFamily="34" charset="-78"/>
                <a:ea typeface="HRDF medium Medium" panose="02000600020000020004" pitchFamily="2" charset="-78"/>
                <a:cs typeface="SST Arabic"/>
              </a:rPr>
              <a:t>أنواع أنظمة إدارة الأداء</a:t>
            </a:r>
          </a:p>
        </p:txBody>
      </p:sp>
      <p:pic>
        <p:nvPicPr>
          <p:cNvPr id="5" name="Picture 8">
            <a:extLst>
              <a:ext uri="{FF2B5EF4-FFF2-40B4-BE49-F238E27FC236}">
                <a16:creationId xmlns:a16="http://schemas.microsoft.com/office/drawing/2014/main" id="{9F2473E9-1BDE-AC21-62B1-A3BCC615EDD9}"/>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sp>
        <p:nvSpPr>
          <p:cNvPr id="3" name="TextBox 2">
            <a:extLst>
              <a:ext uri="{FF2B5EF4-FFF2-40B4-BE49-F238E27FC236}">
                <a16:creationId xmlns:a16="http://schemas.microsoft.com/office/drawing/2014/main" id="{94967EFE-A5F8-C2A9-4ED1-0E294CE5ABBB}"/>
              </a:ext>
            </a:extLst>
          </p:cNvPr>
          <p:cNvSpPr txBox="1"/>
          <p:nvPr/>
        </p:nvSpPr>
        <p:spPr>
          <a:xfrm>
            <a:off x="1419631" y="1977143"/>
            <a:ext cx="9804091" cy="400110"/>
          </a:xfrm>
          <a:prstGeom prst="rect">
            <a:avLst/>
          </a:prstGeom>
          <a:noFill/>
        </p:spPr>
        <p:txBody>
          <a:bodyPr wrap="square">
            <a:spAutoFit/>
          </a:bodyPr>
          <a:lstStyle/>
          <a:p>
            <a:pPr algn="r" rtl="1"/>
            <a:r>
              <a:rPr lang="ar" sz="2000" dirty="0">
                <a:solidFill>
                  <a:srgbClr val="DD7C2F"/>
                </a:solidFill>
                <a:latin typeface="SST Arabic" panose="020B0504030504020204" pitchFamily="34" charset="-78"/>
                <a:cs typeface="SST Arabic" panose="020B0504030504020204" pitchFamily="34" charset="-78"/>
              </a:rPr>
              <a:t>الإدارة بالأهداف (MBO) - </a:t>
            </a:r>
            <a:r>
              <a:rPr lang="ar" sz="2000" dirty="0">
                <a:solidFill>
                  <a:srgbClr val="1DA76F"/>
                </a:solidFill>
                <a:latin typeface="SST Arabic" panose="020B0504030504020204" pitchFamily="34" charset="-78"/>
                <a:cs typeface="SST Arabic" panose="020B0504030504020204" pitchFamily="34" charset="-78"/>
              </a:rPr>
              <a:t>"MBO: أهداف مدفوعة بالتعاون"</a:t>
            </a:r>
          </a:p>
        </p:txBody>
      </p:sp>
      <p:grpSp>
        <p:nvGrpSpPr>
          <p:cNvPr id="25" name="Group 24">
            <a:extLst>
              <a:ext uri="{FF2B5EF4-FFF2-40B4-BE49-F238E27FC236}">
                <a16:creationId xmlns:a16="http://schemas.microsoft.com/office/drawing/2014/main" id="{5E32149A-76EC-1023-1D51-2D44A242F2D6}"/>
              </a:ext>
            </a:extLst>
          </p:cNvPr>
          <p:cNvGrpSpPr/>
          <p:nvPr/>
        </p:nvGrpSpPr>
        <p:grpSpPr>
          <a:xfrm>
            <a:off x="3224981" y="2570527"/>
            <a:ext cx="8117484" cy="3884080"/>
            <a:chOff x="3768811" y="2649183"/>
            <a:chExt cx="7573654" cy="3884080"/>
          </a:xfrm>
        </p:grpSpPr>
        <p:sp>
          <p:nvSpPr>
            <p:cNvPr id="7" name="Rectangle: Rounded Corners 6">
              <a:extLst>
                <a:ext uri="{FF2B5EF4-FFF2-40B4-BE49-F238E27FC236}">
                  <a16:creationId xmlns:a16="http://schemas.microsoft.com/office/drawing/2014/main" id="{07C920AB-F7CF-17A8-569B-D9031A6FC173}"/>
                </a:ext>
              </a:extLst>
            </p:cNvPr>
            <p:cNvSpPr/>
            <p:nvPr/>
          </p:nvSpPr>
          <p:spPr>
            <a:xfrm>
              <a:off x="3768811" y="3843600"/>
              <a:ext cx="7573654" cy="1325972"/>
            </a:xfrm>
            <a:prstGeom prst="roundRect">
              <a:avLst>
                <a:gd name="adj" fmla="val 98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AFF96161-3246-8655-AE4E-E5E7E9668EA6}"/>
                </a:ext>
              </a:extLst>
            </p:cNvPr>
            <p:cNvSpPr/>
            <p:nvPr/>
          </p:nvSpPr>
          <p:spPr>
            <a:xfrm>
              <a:off x="3768811" y="5207291"/>
              <a:ext cx="7573654" cy="1325972"/>
            </a:xfrm>
            <a:prstGeom prst="roundRect">
              <a:avLst>
                <a:gd name="adj" fmla="val 98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B45A1C25-921B-EBA6-A14C-F2E55E82D9D4}"/>
                </a:ext>
              </a:extLst>
            </p:cNvPr>
            <p:cNvSpPr/>
            <p:nvPr/>
          </p:nvSpPr>
          <p:spPr>
            <a:xfrm>
              <a:off x="3768811" y="2649183"/>
              <a:ext cx="7573654" cy="1156698"/>
            </a:xfrm>
            <a:prstGeom prst="roundRect">
              <a:avLst>
                <a:gd name="adj" fmla="val 98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56CD34B-94B3-A120-D43D-0EE2BFB93356}"/>
                </a:ext>
              </a:extLst>
            </p:cNvPr>
            <p:cNvSpPr txBox="1"/>
            <p:nvPr/>
          </p:nvSpPr>
          <p:spPr>
            <a:xfrm>
              <a:off x="3833025" y="2746973"/>
              <a:ext cx="7369811" cy="923330"/>
            </a:xfrm>
            <a:prstGeom prst="rect">
              <a:avLst/>
            </a:prstGeom>
            <a:noFill/>
          </p:spPr>
          <p:txBody>
            <a:bodyPr wrap="square">
              <a:spAutoFit/>
            </a:bodyPr>
            <a:lstStyle/>
            <a:p>
              <a:pPr algn="r" rtl="1"/>
              <a:r>
                <a:rPr lang="ar" sz="2000" dirty="0">
                  <a:solidFill>
                    <a:srgbClr val="1DA76F"/>
                  </a:solidFill>
                  <a:latin typeface="SST Arabic" panose="020B0504030504020204" pitchFamily="34" charset="-78"/>
                  <a:cs typeface="SST Arabic" panose="020B0504030504020204" pitchFamily="34" charset="-78"/>
                </a:rPr>
                <a:t>تمويل</a:t>
              </a:r>
            </a:p>
            <a:p>
              <a:pPr algn="r" rtl="1"/>
              <a:r>
                <a:rPr lang="ar" sz="1700" dirty="0">
                  <a:solidFill>
                    <a:srgbClr val="0D5085"/>
                  </a:solidFill>
                  <a:latin typeface="SST Arabic" panose="020B0504030504020204" pitchFamily="34" charset="-78"/>
                  <a:cs typeface="SST Arabic" panose="020B0504030504020204" pitchFamily="34" charset="-78"/>
                </a:rPr>
                <a:t>الهدف: </a:t>
              </a:r>
              <a:r>
                <a:rPr lang="ar" sz="1700" dirty="0">
                  <a:solidFill>
                    <a:srgbClr val="68615D"/>
                  </a:solidFill>
                  <a:latin typeface="SST Arabic" panose="020B0504030504020204" pitchFamily="34" charset="-78"/>
                  <a:cs typeface="SST Arabic" panose="020B0504030504020204" pitchFamily="34" charset="-78"/>
                </a:rPr>
                <a:t>خفض النفقات بنسبة 10%.</a:t>
              </a:r>
            </a:p>
            <a:p>
              <a:pPr algn="r" rtl="1"/>
              <a:r>
                <a:rPr lang="ar" sz="1700" dirty="0">
                  <a:solidFill>
                    <a:srgbClr val="0D5085"/>
                  </a:solidFill>
                  <a:latin typeface="SST Arabic" panose="020B0504030504020204" pitchFamily="34" charset="-78"/>
                  <a:cs typeface="SST Arabic" panose="020B0504030504020204" pitchFamily="34" charset="-78"/>
                </a:rPr>
                <a:t>خطة العمل: </a:t>
              </a:r>
              <a:r>
                <a:rPr lang="ar" sz="1700" dirty="0">
                  <a:solidFill>
                    <a:srgbClr val="68615D"/>
                  </a:solidFill>
                  <a:latin typeface="SST Arabic" panose="020B0504030504020204" pitchFamily="34" charset="-78"/>
                  <a:cs typeface="SST Arabic" panose="020B0504030504020204" pitchFamily="34" charset="-78"/>
                </a:rPr>
                <a:t>إجراء مراجعات ربع سنوية للبائعين وتحديد فرص خفض التكاليف في المرافق.</a:t>
              </a:r>
            </a:p>
          </p:txBody>
        </p:sp>
        <p:sp>
          <p:nvSpPr>
            <p:cNvPr id="9" name="TextBox 8">
              <a:extLst>
                <a:ext uri="{FF2B5EF4-FFF2-40B4-BE49-F238E27FC236}">
                  <a16:creationId xmlns:a16="http://schemas.microsoft.com/office/drawing/2014/main" id="{06709AA9-47A0-F011-11AE-6A14C37FB822}"/>
                </a:ext>
              </a:extLst>
            </p:cNvPr>
            <p:cNvSpPr txBox="1"/>
            <p:nvPr/>
          </p:nvSpPr>
          <p:spPr>
            <a:xfrm>
              <a:off x="3833025" y="5300890"/>
              <a:ext cx="7369811" cy="1184940"/>
            </a:xfrm>
            <a:prstGeom prst="rect">
              <a:avLst/>
            </a:prstGeom>
            <a:noFill/>
          </p:spPr>
          <p:txBody>
            <a:bodyPr wrap="square">
              <a:spAutoFit/>
            </a:bodyPr>
            <a:lstStyle/>
            <a:p>
              <a:pPr algn="r" rtl="1"/>
              <a:r>
                <a:rPr lang="ar" sz="2000" dirty="0">
                  <a:solidFill>
                    <a:srgbClr val="1DA76F"/>
                  </a:solidFill>
                  <a:latin typeface="SST Arabic" panose="020B0504030504020204" pitchFamily="34" charset="-78"/>
                  <a:cs typeface="SST Arabic" panose="020B0504030504020204" pitchFamily="34" charset="-78"/>
                </a:rPr>
                <a:t>مبيعات</a:t>
              </a:r>
            </a:p>
            <a:p>
              <a:pPr algn="r" rtl="1"/>
              <a:r>
                <a:rPr lang="ar" sz="1700" dirty="0">
                  <a:solidFill>
                    <a:srgbClr val="0D5085"/>
                  </a:solidFill>
                  <a:latin typeface="SST Arabic" panose="020B0504030504020204" pitchFamily="34" charset="-78"/>
                  <a:cs typeface="SST Arabic" panose="020B0504030504020204" pitchFamily="34" charset="-78"/>
                </a:rPr>
                <a:t>الهدف: </a:t>
              </a:r>
              <a:r>
                <a:rPr lang="ar" sz="1700" dirty="0">
                  <a:solidFill>
                    <a:srgbClr val="68615D"/>
                  </a:solidFill>
                  <a:latin typeface="SST Arabic" panose="020B0504030504020204" pitchFamily="34" charset="-78"/>
                  <a:cs typeface="SST Arabic" panose="020B0504030504020204" pitchFamily="34" charset="-78"/>
                </a:rPr>
                <a:t>تحقيق زيادة بنسبة 20٪ في الإيرادات السنوية.</a:t>
              </a:r>
            </a:p>
            <a:p>
              <a:pPr algn="r" rtl="1"/>
              <a:r>
                <a:rPr lang="ar" sz="1700" dirty="0">
                  <a:solidFill>
                    <a:srgbClr val="0D5085"/>
                  </a:solidFill>
                  <a:latin typeface="SST Arabic" panose="020B0504030504020204" pitchFamily="34" charset="-78"/>
                  <a:cs typeface="SST Arabic" panose="020B0504030504020204" pitchFamily="34" charset="-78"/>
                </a:rPr>
                <a:t>خطة العمل: </a:t>
              </a:r>
              <a:r>
                <a:rPr lang="ar" sz="1700" dirty="0">
                  <a:solidFill>
                    <a:srgbClr val="68615D"/>
                  </a:solidFill>
                  <a:latin typeface="SST Arabic" panose="020B0504030504020204" pitchFamily="34" charset="-78"/>
                  <a:cs typeface="SST Arabic" panose="020B0504030504020204" pitchFamily="34" charset="-78"/>
                </a:rPr>
                <a:t>التركيز على تنمية العملاء المحتملين، وتدريب الفريق على استخدام إدارة علاقات العملاء، وزيادة التواصل مع العملاء بنسبة 15%.</a:t>
              </a:r>
            </a:p>
          </p:txBody>
        </p:sp>
        <p:sp>
          <p:nvSpPr>
            <p:cNvPr id="11" name="TextBox 10">
              <a:extLst>
                <a:ext uri="{FF2B5EF4-FFF2-40B4-BE49-F238E27FC236}">
                  <a16:creationId xmlns:a16="http://schemas.microsoft.com/office/drawing/2014/main" id="{72C67895-2332-AF66-0BAA-857D34E6F9DB}"/>
                </a:ext>
              </a:extLst>
            </p:cNvPr>
            <p:cNvSpPr txBox="1"/>
            <p:nvPr/>
          </p:nvSpPr>
          <p:spPr>
            <a:xfrm>
              <a:off x="3833025" y="3927923"/>
              <a:ext cx="7369811" cy="1184940"/>
            </a:xfrm>
            <a:prstGeom prst="rect">
              <a:avLst/>
            </a:prstGeom>
            <a:noFill/>
          </p:spPr>
          <p:txBody>
            <a:bodyPr wrap="square">
              <a:spAutoFit/>
            </a:bodyPr>
            <a:lstStyle/>
            <a:p>
              <a:pPr algn="r" rtl="1"/>
              <a:r>
                <a:rPr lang="ar" sz="2000" dirty="0">
                  <a:solidFill>
                    <a:srgbClr val="1DA76F"/>
                  </a:solidFill>
                  <a:latin typeface="SST Arabic" panose="020B0504030504020204" pitchFamily="34" charset="-78"/>
                  <a:cs typeface="SST Arabic" panose="020B0504030504020204" pitchFamily="34" charset="-78"/>
                </a:rPr>
                <a:t>العمليات</a:t>
              </a:r>
            </a:p>
            <a:p>
              <a:pPr algn="r" rtl="1"/>
              <a:r>
                <a:rPr lang="ar" sz="1700" dirty="0">
                  <a:solidFill>
                    <a:srgbClr val="0D5085"/>
                  </a:solidFill>
                  <a:latin typeface="SST Arabic" panose="020B0504030504020204" pitchFamily="34" charset="-78"/>
                  <a:cs typeface="SST Arabic" panose="020B0504030504020204" pitchFamily="34" charset="-78"/>
                </a:rPr>
                <a:t>الهدف: </a:t>
              </a:r>
              <a:r>
                <a:rPr lang="ar" sz="1700" dirty="0">
                  <a:solidFill>
                    <a:srgbClr val="68615D"/>
                  </a:solidFill>
                  <a:latin typeface="SST Arabic" panose="020B0504030504020204" pitchFamily="34" charset="-78"/>
                  <a:cs typeface="SST Arabic" panose="020B0504030504020204" pitchFamily="34" charset="-78"/>
                </a:rPr>
                <a:t>تحسين كفاءة المستودعات.</a:t>
              </a:r>
            </a:p>
            <a:p>
              <a:pPr algn="r" rtl="1"/>
              <a:r>
                <a:rPr lang="ar" sz="1700" dirty="0">
                  <a:solidFill>
                    <a:srgbClr val="0D5085"/>
                  </a:solidFill>
                  <a:latin typeface="SST Arabic" panose="020B0504030504020204" pitchFamily="34" charset="-78"/>
                  <a:cs typeface="SST Arabic" panose="020B0504030504020204" pitchFamily="34" charset="-78"/>
                </a:rPr>
                <a:t>خطة العمل: </a:t>
              </a:r>
              <a:r>
                <a:rPr lang="ar" sz="1700" dirty="0">
                  <a:solidFill>
                    <a:srgbClr val="68615D"/>
                  </a:solidFill>
                  <a:latin typeface="SST Arabic" panose="020B0504030504020204" pitchFamily="34" charset="-78"/>
                  <a:cs typeface="SST Arabic" panose="020B0504030504020204" pitchFamily="34" charset="-78"/>
                </a:rPr>
                <a:t>تقديم برنامج إدارة المخزون وتدريب الموظفين على البروتوكولات الجديدة في غضون 6 أشهر.</a:t>
              </a:r>
            </a:p>
          </p:txBody>
        </p:sp>
      </p:grpSp>
      <p:sp>
        <p:nvSpPr>
          <p:cNvPr id="12" name="Rectangle: Rounded Corners 11">
            <a:extLst>
              <a:ext uri="{FF2B5EF4-FFF2-40B4-BE49-F238E27FC236}">
                <a16:creationId xmlns:a16="http://schemas.microsoft.com/office/drawing/2014/main" id="{FCEC75FA-6639-955F-C190-71BB2A9D7558}"/>
              </a:ext>
            </a:extLst>
          </p:cNvPr>
          <p:cNvSpPr/>
          <p:nvPr/>
        </p:nvSpPr>
        <p:spPr>
          <a:xfrm>
            <a:off x="980013" y="1859327"/>
            <a:ext cx="1640841" cy="1335814"/>
          </a:xfrm>
          <a:prstGeom prst="roundRect">
            <a:avLst/>
          </a:prstGeom>
          <a:solidFill>
            <a:srgbClr val="0A4E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bject 6">
            <a:extLst>
              <a:ext uri="{FF2B5EF4-FFF2-40B4-BE49-F238E27FC236}">
                <a16:creationId xmlns:a16="http://schemas.microsoft.com/office/drawing/2014/main" id="{D958B1D1-1CF5-8E38-1CE3-BCB1EE884262}"/>
              </a:ext>
            </a:extLst>
          </p:cNvPr>
          <p:cNvSpPr txBox="1"/>
          <p:nvPr/>
        </p:nvSpPr>
        <p:spPr>
          <a:xfrm>
            <a:off x="1200268" y="2156229"/>
            <a:ext cx="1182186" cy="742010"/>
          </a:xfrm>
          <a:prstGeom prst="rect">
            <a:avLst/>
          </a:prstGeom>
        </p:spPr>
        <p:txBody>
          <a:bodyPr vert="horz" wrap="square" lIns="0" tIns="9664" rIns="0" bIns="0" rtlCol="0">
            <a:spAutoFit/>
          </a:bodyPr>
          <a:lstStyle>
            <a:lvl1pPr>
              <a:defRPr>
                <a:latin typeface="+mj-lt"/>
                <a:ea typeface="+mj-ea"/>
                <a:cs typeface="+mj-cs"/>
              </a:defRPr>
            </a:lvl1pPr>
          </a:lstStyle>
          <a:p>
            <a:pPr algn="ctr" defTabSz="773128" rtl="1">
              <a:lnSpc>
                <a:spcPts val="3000"/>
              </a:lnSpc>
              <a:defRPr/>
            </a:pPr>
            <a:r>
              <a:rPr lang="en-US" sz="2000" dirty="0">
                <a:solidFill>
                  <a:schemeClr val="bg1"/>
                </a:solidFill>
                <a:latin typeface="SST Arabic" panose="020B0504030504020204" pitchFamily="34" charset="-78"/>
                <a:ea typeface="HRDF medium Medium" panose="02000600020000020004" pitchFamily="2" charset="-78"/>
                <a:cs typeface="SST Arabic" panose="020B0504030504020204" pitchFamily="34" charset="-78"/>
              </a:rPr>
              <a:t>Company</a:t>
            </a:r>
          </a:p>
          <a:p>
            <a:pPr algn="ctr" defTabSz="773128" rtl="1">
              <a:lnSpc>
                <a:spcPts val="3000"/>
              </a:lnSpc>
              <a:defRPr/>
            </a:pPr>
            <a:r>
              <a:rPr lang="en-US" sz="2000" dirty="0">
                <a:solidFill>
                  <a:schemeClr val="bg1"/>
                </a:solidFill>
                <a:latin typeface="SST Arabic" panose="020B0504030504020204" pitchFamily="34" charset="-78"/>
                <a:ea typeface="HRDF medium Medium" panose="02000600020000020004" pitchFamily="2" charset="-78"/>
                <a:cs typeface="SST Arabic" panose="020B0504030504020204" pitchFamily="34" charset="-78"/>
              </a:rPr>
              <a:t>Goal</a:t>
            </a:r>
            <a:endParaRPr lang="ar-SA" sz="2000" dirty="0">
              <a:solidFill>
                <a:schemeClr val="bg1"/>
              </a:solidFill>
              <a:latin typeface="SST Arabic" panose="020B0504030504020204" pitchFamily="34" charset="-78"/>
              <a:ea typeface="HRDF medium Medium" panose="02000600020000020004" pitchFamily="2" charset="-78"/>
              <a:cs typeface="SST Arabic" panose="020B0504030504020204" pitchFamily="34" charset="-78"/>
            </a:endParaRPr>
          </a:p>
        </p:txBody>
      </p:sp>
      <p:sp>
        <p:nvSpPr>
          <p:cNvPr id="15" name="Rectangle: Rounded Corners 14">
            <a:extLst>
              <a:ext uri="{FF2B5EF4-FFF2-40B4-BE49-F238E27FC236}">
                <a16:creationId xmlns:a16="http://schemas.microsoft.com/office/drawing/2014/main" id="{2C47C967-8C93-6D16-58D7-DF9533DC697B}"/>
              </a:ext>
            </a:extLst>
          </p:cNvPr>
          <p:cNvSpPr/>
          <p:nvPr/>
        </p:nvSpPr>
        <p:spPr>
          <a:xfrm>
            <a:off x="980013" y="3502772"/>
            <a:ext cx="1640841" cy="1335814"/>
          </a:xfrm>
          <a:prstGeom prst="roundRect">
            <a:avLst/>
          </a:prstGeom>
          <a:solidFill>
            <a:srgbClr val="DD7C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bject 6">
            <a:extLst>
              <a:ext uri="{FF2B5EF4-FFF2-40B4-BE49-F238E27FC236}">
                <a16:creationId xmlns:a16="http://schemas.microsoft.com/office/drawing/2014/main" id="{8D216985-796C-1B22-6EAF-DE407C93DB53}"/>
              </a:ext>
            </a:extLst>
          </p:cNvPr>
          <p:cNvSpPr txBox="1"/>
          <p:nvPr/>
        </p:nvSpPr>
        <p:spPr>
          <a:xfrm>
            <a:off x="1056579" y="3799674"/>
            <a:ext cx="1495693" cy="742010"/>
          </a:xfrm>
          <a:prstGeom prst="rect">
            <a:avLst/>
          </a:prstGeom>
        </p:spPr>
        <p:txBody>
          <a:bodyPr vert="horz" wrap="square" lIns="0" tIns="9664" rIns="0" bIns="0" rtlCol="0">
            <a:spAutoFit/>
          </a:bodyPr>
          <a:lstStyle>
            <a:lvl1pPr>
              <a:defRPr>
                <a:latin typeface="+mj-lt"/>
                <a:ea typeface="+mj-ea"/>
                <a:cs typeface="+mj-cs"/>
              </a:defRPr>
            </a:lvl1pPr>
          </a:lstStyle>
          <a:p>
            <a:pPr algn="ctr" defTabSz="773128" rtl="1">
              <a:lnSpc>
                <a:spcPts val="3000"/>
              </a:lnSpc>
              <a:defRPr/>
            </a:pPr>
            <a:r>
              <a:rPr lang="en-US" sz="2000" dirty="0">
                <a:solidFill>
                  <a:schemeClr val="bg1"/>
                </a:solidFill>
                <a:latin typeface="SST Arabic" panose="020B0504030504020204" pitchFamily="34" charset="-78"/>
                <a:ea typeface="HRDF medium Medium" panose="02000600020000020004" pitchFamily="2" charset="-78"/>
                <a:cs typeface="SST Arabic" panose="020B0504030504020204" pitchFamily="34" charset="-78"/>
              </a:rPr>
              <a:t>Department</a:t>
            </a:r>
          </a:p>
          <a:p>
            <a:pPr algn="ctr" defTabSz="773128" rtl="1">
              <a:lnSpc>
                <a:spcPts val="3000"/>
              </a:lnSpc>
              <a:defRPr/>
            </a:pPr>
            <a:r>
              <a:rPr lang="en-US" sz="2000" dirty="0">
                <a:solidFill>
                  <a:schemeClr val="bg1"/>
                </a:solidFill>
                <a:latin typeface="SST Arabic" panose="020B0504030504020204" pitchFamily="34" charset="-78"/>
                <a:ea typeface="HRDF medium Medium" panose="02000600020000020004" pitchFamily="2" charset="-78"/>
                <a:cs typeface="SST Arabic" panose="020B0504030504020204" pitchFamily="34" charset="-78"/>
              </a:rPr>
              <a:t>Goal</a:t>
            </a:r>
            <a:endParaRPr lang="ar-SA" sz="2000" dirty="0">
              <a:solidFill>
                <a:schemeClr val="bg1"/>
              </a:solidFill>
              <a:latin typeface="SST Arabic" panose="020B0504030504020204" pitchFamily="34" charset="-78"/>
              <a:ea typeface="HRDF medium Medium" panose="02000600020000020004" pitchFamily="2" charset="-78"/>
              <a:cs typeface="SST Arabic" panose="020B0504030504020204" pitchFamily="34" charset="-78"/>
            </a:endParaRPr>
          </a:p>
        </p:txBody>
      </p:sp>
      <p:sp>
        <p:nvSpPr>
          <p:cNvPr id="17" name="Rectangle: Rounded Corners 16">
            <a:extLst>
              <a:ext uri="{FF2B5EF4-FFF2-40B4-BE49-F238E27FC236}">
                <a16:creationId xmlns:a16="http://schemas.microsoft.com/office/drawing/2014/main" id="{84353C1E-42B9-1A99-20DA-E0489B561B87}"/>
              </a:ext>
            </a:extLst>
          </p:cNvPr>
          <p:cNvSpPr/>
          <p:nvPr/>
        </p:nvSpPr>
        <p:spPr>
          <a:xfrm>
            <a:off x="980013" y="5146217"/>
            <a:ext cx="1640841" cy="1335814"/>
          </a:xfrm>
          <a:prstGeom prst="roundRect">
            <a:avLst/>
          </a:prstGeom>
          <a:solidFill>
            <a:srgbClr val="1DA7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bject 6">
            <a:extLst>
              <a:ext uri="{FF2B5EF4-FFF2-40B4-BE49-F238E27FC236}">
                <a16:creationId xmlns:a16="http://schemas.microsoft.com/office/drawing/2014/main" id="{95AC4018-64AB-3E9F-6630-501CDC145A47}"/>
              </a:ext>
            </a:extLst>
          </p:cNvPr>
          <p:cNvSpPr txBox="1"/>
          <p:nvPr/>
        </p:nvSpPr>
        <p:spPr>
          <a:xfrm>
            <a:off x="1200268" y="5443119"/>
            <a:ext cx="1182186" cy="742010"/>
          </a:xfrm>
          <a:prstGeom prst="rect">
            <a:avLst/>
          </a:prstGeom>
        </p:spPr>
        <p:txBody>
          <a:bodyPr vert="horz" wrap="square" lIns="0" tIns="9664" rIns="0" bIns="0" rtlCol="0">
            <a:spAutoFit/>
          </a:bodyPr>
          <a:lstStyle>
            <a:lvl1pPr>
              <a:defRPr>
                <a:latin typeface="+mj-lt"/>
                <a:ea typeface="+mj-ea"/>
                <a:cs typeface="+mj-cs"/>
              </a:defRPr>
            </a:lvl1pPr>
          </a:lstStyle>
          <a:p>
            <a:pPr algn="ctr" defTabSz="773128" rtl="1">
              <a:lnSpc>
                <a:spcPts val="3000"/>
              </a:lnSpc>
              <a:defRPr/>
            </a:pPr>
            <a:r>
              <a:rPr lang="en-US" sz="2000" dirty="0">
                <a:solidFill>
                  <a:schemeClr val="bg1"/>
                </a:solidFill>
                <a:latin typeface="SST Arabic" panose="020B0504030504020204" pitchFamily="34" charset="-78"/>
                <a:ea typeface="HRDF medium Medium" panose="02000600020000020004" pitchFamily="2" charset="-78"/>
                <a:cs typeface="SST Arabic" panose="020B0504030504020204" pitchFamily="34" charset="-78"/>
              </a:rPr>
              <a:t>Project</a:t>
            </a:r>
          </a:p>
          <a:p>
            <a:pPr algn="ctr" defTabSz="773128" rtl="1">
              <a:lnSpc>
                <a:spcPts val="3000"/>
              </a:lnSpc>
              <a:defRPr/>
            </a:pPr>
            <a:r>
              <a:rPr lang="en-US" sz="2000" dirty="0">
                <a:solidFill>
                  <a:schemeClr val="bg1"/>
                </a:solidFill>
                <a:latin typeface="SST Arabic" panose="020B0504030504020204" pitchFamily="34" charset="-78"/>
                <a:ea typeface="HRDF medium Medium" panose="02000600020000020004" pitchFamily="2" charset="-78"/>
                <a:cs typeface="SST Arabic" panose="020B0504030504020204" pitchFamily="34" charset="-78"/>
              </a:rPr>
              <a:t>Goal</a:t>
            </a:r>
            <a:endParaRPr lang="ar-SA" sz="2000" dirty="0">
              <a:solidFill>
                <a:schemeClr val="bg1"/>
              </a:solidFill>
              <a:latin typeface="SST Arabic" panose="020B0504030504020204" pitchFamily="34" charset="-78"/>
              <a:ea typeface="HRDF medium Medium" panose="02000600020000020004" pitchFamily="2" charset="-78"/>
              <a:cs typeface="SST Arabic" panose="020B0504030504020204" pitchFamily="34" charset="-78"/>
            </a:endParaRPr>
          </a:p>
        </p:txBody>
      </p:sp>
      <p:grpSp>
        <p:nvGrpSpPr>
          <p:cNvPr id="19" name="Group 18">
            <a:extLst>
              <a:ext uri="{FF2B5EF4-FFF2-40B4-BE49-F238E27FC236}">
                <a16:creationId xmlns:a16="http://schemas.microsoft.com/office/drawing/2014/main" id="{BE528560-BCAB-488B-42D1-A2DD9DFAFB04}"/>
              </a:ext>
            </a:extLst>
          </p:cNvPr>
          <p:cNvGrpSpPr/>
          <p:nvPr/>
        </p:nvGrpSpPr>
        <p:grpSpPr>
          <a:xfrm rot="16200000">
            <a:off x="1691892" y="3248638"/>
            <a:ext cx="198937" cy="232719"/>
            <a:chOff x="5999530" y="1339592"/>
            <a:chExt cx="326942" cy="382461"/>
          </a:xfrm>
          <a:solidFill>
            <a:srgbClr val="1DA76F"/>
          </a:solidFill>
        </p:grpSpPr>
        <p:sp>
          <p:nvSpPr>
            <p:cNvPr id="20" name="Arrow: Right 19">
              <a:extLst>
                <a:ext uri="{FF2B5EF4-FFF2-40B4-BE49-F238E27FC236}">
                  <a16:creationId xmlns:a16="http://schemas.microsoft.com/office/drawing/2014/main" id="{8CB3476F-8EBD-7E8D-0852-7D0D0E717EA9}"/>
                </a:ext>
              </a:extLst>
            </p:cNvPr>
            <p:cNvSpPr/>
            <p:nvPr/>
          </p:nvSpPr>
          <p:spPr>
            <a:xfrm rot="10800000">
              <a:off x="5999530" y="1339592"/>
              <a:ext cx="326942" cy="382461"/>
            </a:xfrm>
            <a:prstGeom prst="rightArrow">
              <a:avLst>
                <a:gd name="adj1" fmla="val 60000"/>
                <a:gd name="adj2" fmla="val 50000"/>
              </a:avLst>
            </a:prstGeom>
            <a:grpFill/>
          </p:spPr>
          <p:style>
            <a:lnRef idx="0">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en-US"/>
            </a:p>
          </p:txBody>
        </p:sp>
        <p:sp>
          <p:nvSpPr>
            <p:cNvPr id="21" name="Arrow: Right 4">
              <a:extLst>
                <a:ext uri="{FF2B5EF4-FFF2-40B4-BE49-F238E27FC236}">
                  <a16:creationId xmlns:a16="http://schemas.microsoft.com/office/drawing/2014/main" id="{DA442028-9258-D5A8-E897-10C9E367E926}"/>
                </a:ext>
              </a:extLst>
            </p:cNvPr>
            <p:cNvSpPr txBox="1"/>
            <p:nvPr/>
          </p:nvSpPr>
          <p:spPr>
            <a:xfrm rot="21600000">
              <a:off x="6097613" y="1416084"/>
              <a:ext cx="228859" cy="22947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grpSp>
        <p:nvGrpSpPr>
          <p:cNvPr id="22" name="Group 21">
            <a:extLst>
              <a:ext uri="{FF2B5EF4-FFF2-40B4-BE49-F238E27FC236}">
                <a16:creationId xmlns:a16="http://schemas.microsoft.com/office/drawing/2014/main" id="{DE51CF67-4D7A-A961-72E2-4511163FF612}"/>
              </a:ext>
            </a:extLst>
          </p:cNvPr>
          <p:cNvGrpSpPr/>
          <p:nvPr/>
        </p:nvGrpSpPr>
        <p:grpSpPr>
          <a:xfrm rot="16200000">
            <a:off x="1691892" y="4870677"/>
            <a:ext cx="198937" cy="232719"/>
            <a:chOff x="5999530" y="1339592"/>
            <a:chExt cx="326942" cy="382461"/>
          </a:xfrm>
          <a:solidFill>
            <a:srgbClr val="0D5085"/>
          </a:solidFill>
        </p:grpSpPr>
        <p:sp>
          <p:nvSpPr>
            <p:cNvPr id="23" name="Arrow: Right 22">
              <a:extLst>
                <a:ext uri="{FF2B5EF4-FFF2-40B4-BE49-F238E27FC236}">
                  <a16:creationId xmlns:a16="http://schemas.microsoft.com/office/drawing/2014/main" id="{460DB89F-874E-8E80-10BE-0DEADAA6DEA2}"/>
                </a:ext>
              </a:extLst>
            </p:cNvPr>
            <p:cNvSpPr/>
            <p:nvPr/>
          </p:nvSpPr>
          <p:spPr>
            <a:xfrm rot="10800000">
              <a:off x="5999530" y="1339592"/>
              <a:ext cx="326942" cy="382461"/>
            </a:xfrm>
            <a:prstGeom prst="rightArrow">
              <a:avLst>
                <a:gd name="adj1" fmla="val 60000"/>
                <a:gd name="adj2" fmla="val 50000"/>
              </a:avLst>
            </a:prstGeom>
            <a:grpFill/>
          </p:spPr>
          <p:style>
            <a:lnRef idx="0">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en-US"/>
            </a:p>
          </p:txBody>
        </p:sp>
        <p:sp>
          <p:nvSpPr>
            <p:cNvPr id="24" name="Arrow: Right 4">
              <a:extLst>
                <a:ext uri="{FF2B5EF4-FFF2-40B4-BE49-F238E27FC236}">
                  <a16:creationId xmlns:a16="http://schemas.microsoft.com/office/drawing/2014/main" id="{789475B6-6C62-A46F-D1C2-1747DC26F273}"/>
                </a:ext>
              </a:extLst>
            </p:cNvPr>
            <p:cNvSpPr txBox="1"/>
            <p:nvPr/>
          </p:nvSpPr>
          <p:spPr>
            <a:xfrm rot="21600000">
              <a:off x="6097613" y="1416084"/>
              <a:ext cx="228859" cy="22947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Tree>
    <p:custDataLst>
      <p:tags r:id="rId1"/>
    </p:custDataLst>
    <p:extLst>
      <p:ext uri="{BB962C8B-B14F-4D97-AF65-F5344CB8AC3E}">
        <p14:creationId xmlns:p14="http://schemas.microsoft.com/office/powerpoint/2010/main" val="387080258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0A74C-4219-8ACE-D9E6-955666D9CAC8}"/>
            </a:ext>
          </a:extLst>
        </p:cNvPr>
        <p:cNvGrpSpPr/>
        <p:nvPr/>
      </p:nvGrpSpPr>
      <p:grpSpPr>
        <a:xfrm>
          <a:off x="0" y="0"/>
          <a:ext cx="0" cy="0"/>
          <a:chOff x="0" y="0"/>
          <a:chExt cx="0" cy="0"/>
        </a:xfrm>
      </p:grpSpPr>
      <p:grpSp>
        <p:nvGrpSpPr>
          <p:cNvPr id="29" name="Group 28">
            <a:extLst>
              <a:ext uri="{FF2B5EF4-FFF2-40B4-BE49-F238E27FC236}">
                <a16:creationId xmlns:a16="http://schemas.microsoft.com/office/drawing/2014/main" id="{8DD40998-5894-0A7A-FFBC-52D3ED302457}"/>
              </a:ext>
            </a:extLst>
          </p:cNvPr>
          <p:cNvGrpSpPr/>
          <p:nvPr/>
        </p:nvGrpSpPr>
        <p:grpSpPr>
          <a:xfrm>
            <a:off x="2400952" y="2563259"/>
            <a:ext cx="7643504" cy="3879525"/>
            <a:chOff x="2400952" y="2068711"/>
            <a:chExt cx="7643504" cy="3879525"/>
          </a:xfrm>
        </p:grpSpPr>
        <p:sp>
          <p:nvSpPr>
            <p:cNvPr id="4" name="Oval 3">
              <a:extLst>
                <a:ext uri="{FF2B5EF4-FFF2-40B4-BE49-F238E27FC236}">
                  <a16:creationId xmlns:a16="http://schemas.microsoft.com/office/drawing/2014/main" id="{06EABD9B-E0CE-AEA2-97D9-A0D301A43C8D}"/>
                </a:ext>
              </a:extLst>
            </p:cNvPr>
            <p:cNvSpPr/>
            <p:nvPr/>
          </p:nvSpPr>
          <p:spPr bwMode="auto">
            <a:xfrm>
              <a:off x="6416748" y="4008474"/>
              <a:ext cx="967562" cy="967562"/>
            </a:xfrm>
            <a:prstGeom prst="ellipse">
              <a:avLst/>
            </a:prstGeom>
            <a:solidFill>
              <a:schemeClr val="bg1"/>
            </a:solidFill>
            <a:ln w="19050" cap="flat" cmpd="sng" algn="ctr">
              <a:no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indent="0" algn="ctr" defTabSz="979488" rtl="0" eaLnBrk="1" fontAlgn="base" latinLnBrk="0" hangingPunct="1">
                <a:lnSpc>
                  <a:spcPct val="110000"/>
                </a:lnSpc>
                <a:spcBef>
                  <a:spcPts val="600"/>
                </a:spcBef>
                <a:spcAft>
                  <a:spcPct val="0"/>
                </a:spcAft>
                <a:buClr>
                  <a:schemeClr val="tx1"/>
                </a:buClr>
                <a:buSzTx/>
                <a:buFont typeface="Wingdings" pitchFamily="2" charset="2"/>
                <a:buNone/>
                <a:tabLst/>
              </a:pPr>
              <a:endParaRPr kumimoji="0" lang="en-US" sz="1600" b="1" i="0" u="none" strike="noStrike" cap="none" normalizeH="0" baseline="0" dirty="0">
                <a:ln>
                  <a:noFill/>
                </a:ln>
                <a:solidFill>
                  <a:schemeClr val="bg1"/>
                </a:solidFill>
                <a:effectLst/>
                <a:latin typeface="SST Arabic" panose="020B0504030504020204" pitchFamily="34" charset="-78"/>
                <a:cs typeface="SST Arabic" panose="020B0504030504020204" pitchFamily="34" charset="-78"/>
              </a:endParaRPr>
            </a:p>
          </p:txBody>
        </p:sp>
        <p:pic>
          <p:nvPicPr>
            <p:cNvPr id="14" name="Picture 4" descr="Balanced Scorecard Template - Powerslides">
              <a:extLst>
                <a:ext uri="{FF2B5EF4-FFF2-40B4-BE49-F238E27FC236}">
                  <a16:creationId xmlns:a16="http://schemas.microsoft.com/office/drawing/2014/main" id="{61AAAF63-EFA7-6C58-1B9C-5A09551E949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000" t="19796" r="15815" b="17704"/>
            <a:stretch/>
          </p:blipFill>
          <p:spPr bwMode="auto">
            <a:xfrm>
              <a:off x="2400952" y="2068711"/>
              <a:ext cx="7643504" cy="3879525"/>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C4D1213B-9315-EC66-915D-3E1EA2796997}"/>
                </a:ext>
              </a:extLst>
            </p:cNvPr>
            <p:cNvSpPr/>
            <p:nvPr/>
          </p:nvSpPr>
          <p:spPr bwMode="auto">
            <a:xfrm>
              <a:off x="2792896" y="2906116"/>
              <a:ext cx="1222513" cy="830997"/>
            </a:xfrm>
            <a:prstGeom prst="rect">
              <a:avLst/>
            </a:prstGeom>
            <a:solidFill>
              <a:srgbClr val="F2F2F2"/>
            </a:solidFill>
            <a:ln w="19050" cap="flat" cmpd="sng" algn="ctr">
              <a:no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indent="0" algn="ctr" defTabSz="979488" eaLnBrk="1" fontAlgn="base" latinLnBrk="0" hangingPunct="1">
                <a:lnSpc>
                  <a:spcPct val="110000"/>
                </a:lnSpc>
                <a:spcBef>
                  <a:spcPts val="600"/>
                </a:spcBef>
                <a:spcAft>
                  <a:spcPct val="0"/>
                </a:spcAft>
                <a:buClr>
                  <a:schemeClr val="tx1"/>
                </a:buClr>
                <a:buSzTx/>
                <a:buFont typeface="Wingdings" pitchFamily="2" charset="2"/>
                <a:buNone/>
                <a:tabLst/>
              </a:pPr>
              <a:endParaRPr kumimoji="0" lang="en-US" sz="1600" b="1" i="0" u="none" strike="noStrike" cap="none" normalizeH="0" baseline="0" dirty="0">
                <a:ln>
                  <a:noFill/>
                </a:ln>
                <a:solidFill>
                  <a:schemeClr val="bg1"/>
                </a:solidFill>
                <a:effectLst/>
                <a:latin typeface="SST Arabic" panose="020B0504030504020204" pitchFamily="34" charset="-78"/>
                <a:cs typeface="SST Arabic" panose="020B0504030504020204" pitchFamily="34" charset="-78"/>
              </a:endParaRPr>
            </a:p>
          </p:txBody>
        </p:sp>
        <p:sp>
          <p:nvSpPr>
            <p:cNvPr id="26" name="Rectangle 25">
              <a:extLst>
                <a:ext uri="{FF2B5EF4-FFF2-40B4-BE49-F238E27FC236}">
                  <a16:creationId xmlns:a16="http://schemas.microsoft.com/office/drawing/2014/main" id="{47200F24-5A0F-1B5B-90B9-DA976E12373E}"/>
                </a:ext>
              </a:extLst>
            </p:cNvPr>
            <p:cNvSpPr/>
            <p:nvPr/>
          </p:nvSpPr>
          <p:spPr bwMode="auto">
            <a:xfrm>
              <a:off x="2792896" y="4777941"/>
              <a:ext cx="1222513" cy="830997"/>
            </a:xfrm>
            <a:prstGeom prst="rect">
              <a:avLst/>
            </a:prstGeom>
            <a:solidFill>
              <a:srgbClr val="F2F2F2"/>
            </a:solidFill>
            <a:ln w="19050" cap="flat" cmpd="sng" algn="ctr">
              <a:no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indent="0" algn="ctr" defTabSz="979488" eaLnBrk="1" fontAlgn="base" latinLnBrk="0" hangingPunct="1">
                <a:lnSpc>
                  <a:spcPct val="110000"/>
                </a:lnSpc>
                <a:spcBef>
                  <a:spcPts val="600"/>
                </a:spcBef>
                <a:spcAft>
                  <a:spcPct val="0"/>
                </a:spcAft>
                <a:buClr>
                  <a:schemeClr val="tx1"/>
                </a:buClr>
                <a:buSzTx/>
                <a:buFont typeface="Wingdings" pitchFamily="2" charset="2"/>
                <a:buNone/>
                <a:tabLst/>
              </a:pPr>
              <a:endParaRPr kumimoji="0" lang="en-US" sz="1600" b="1" i="0" u="none" strike="noStrike" cap="none" normalizeH="0" baseline="0" dirty="0">
                <a:ln>
                  <a:noFill/>
                </a:ln>
                <a:solidFill>
                  <a:schemeClr val="bg1"/>
                </a:solidFill>
                <a:effectLst/>
                <a:latin typeface="SST Arabic" panose="020B0504030504020204" pitchFamily="34" charset="-78"/>
                <a:cs typeface="SST Arabic" panose="020B0504030504020204" pitchFamily="34" charset="-78"/>
              </a:endParaRPr>
            </a:p>
          </p:txBody>
        </p:sp>
        <p:sp>
          <p:nvSpPr>
            <p:cNvPr id="27" name="Rectangle 26">
              <a:extLst>
                <a:ext uri="{FF2B5EF4-FFF2-40B4-BE49-F238E27FC236}">
                  <a16:creationId xmlns:a16="http://schemas.microsoft.com/office/drawing/2014/main" id="{E3111F3D-D526-2FBC-9F60-DF36D241E9D7}"/>
                </a:ext>
              </a:extLst>
            </p:cNvPr>
            <p:cNvSpPr/>
            <p:nvPr/>
          </p:nvSpPr>
          <p:spPr bwMode="auto">
            <a:xfrm>
              <a:off x="8524226" y="4777941"/>
              <a:ext cx="1222513" cy="830997"/>
            </a:xfrm>
            <a:prstGeom prst="rect">
              <a:avLst/>
            </a:prstGeom>
            <a:solidFill>
              <a:srgbClr val="F2F2F2"/>
            </a:solidFill>
            <a:ln w="19050" cap="flat" cmpd="sng" algn="ctr">
              <a:no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indent="0" algn="ctr" defTabSz="979488" eaLnBrk="1" fontAlgn="base" latinLnBrk="0" hangingPunct="1">
                <a:lnSpc>
                  <a:spcPct val="110000"/>
                </a:lnSpc>
                <a:spcBef>
                  <a:spcPts val="600"/>
                </a:spcBef>
                <a:spcAft>
                  <a:spcPct val="0"/>
                </a:spcAft>
                <a:buClr>
                  <a:schemeClr val="tx1"/>
                </a:buClr>
                <a:buSzTx/>
                <a:buFont typeface="Wingdings" pitchFamily="2" charset="2"/>
                <a:buNone/>
                <a:tabLst/>
              </a:pPr>
              <a:endParaRPr kumimoji="0" lang="en-US" sz="1600" b="1" i="0" u="none" strike="noStrike" cap="none" normalizeH="0" baseline="0" dirty="0">
                <a:ln>
                  <a:noFill/>
                </a:ln>
                <a:solidFill>
                  <a:schemeClr val="bg1"/>
                </a:solidFill>
                <a:effectLst/>
                <a:latin typeface="SST Arabic" panose="020B0504030504020204" pitchFamily="34" charset="-78"/>
                <a:cs typeface="SST Arabic" panose="020B0504030504020204" pitchFamily="34" charset="-78"/>
              </a:endParaRPr>
            </a:p>
          </p:txBody>
        </p:sp>
        <p:sp>
          <p:nvSpPr>
            <p:cNvPr id="28" name="Rectangle 27">
              <a:extLst>
                <a:ext uri="{FF2B5EF4-FFF2-40B4-BE49-F238E27FC236}">
                  <a16:creationId xmlns:a16="http://schemas.microsoft.com/office/drawing/2014/main" id="{6CED86BF-6724-D2C3-2CCA-4BCFDE18F682}"/>
                </a:ext>
              </a:extLst>
            </p:cNvPr>
            <p:cNvSpPr/>
            <p:nvPr/>
          </p:nvSpPr>
          <p:spPr bwMode="auto">
            <a:xfrm>
              <a:off x="8568535" y="2963881"/>
              <a:ext cx="1222513" cy="830997"/>
            </a:xfrm>
            <a:prstGeom prst="rect">
              <a:avLst/>
            </a:prstGeom>
            <a:solidFill>
              <a:srgbClr val="F2F2F2"/>
            </a:solidFill>
            <a:ln w="19050" cap="flat" cmpd="sng" algn="ctr">
              <a:no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indent="0" algn="ctr" defTabSz="979488" eaLnBrk="1" fontAlgn="base" latinLnBrk="0" hangingPunct="1">
                <a:lnSpc>
                  <a:spcPct val="110000"/>
                </a:lnSpc>
                <a:spcBef>
                  <a:spcPts val="600"/>
                </a:spcBef>
                <a:spcAft>
                  <a:spcPct val="0"/>
                </a:spcAft>
                <a:buClr>
                  <a:schemeClr val="tx1"/>
                </a:buClr>
                <a:buSzTx/>
                <a:buFont typeface="Wingdings" pitchFamily="2" charset="2"/>
                <a:buNone/>
                <a:tabLst/>
              </a:pPr>
              <a:endParaRPr kumimoji="0" lang="en-US" sz="1600" b="1" i="0" u="none" strike="noStrike" cap="none" normalizeH="0" baseline="0" dirty="0">
                <a:ln>
                  <a:noFill/>
                </a:ln>
                <a:solidFill>
                  <a:schemeClr val="bg1"/>
                </a:solidFill>
                <a:effectLst/>
                <a:latin typeface="SST Arabic" panose="020B0504030504020204" pitchFamily="34" charset="-78"/>
                <a:cs typeface="SST Arabic" panose="020B0504030504020204" pitchFamily="34" charset="-78"/>
              </a:endParaRPr>
            </a:p>
          </p:txBody>
        </p:sp>
      </p:grpSp>
      <p:sp>
        <p:nvSpPr>
          <p:cNvPr id="2" name="object 6">
            <a:extLst>
              <a:ext uri="{FF2B5EF4-FFF2-40B4-BE49-F238E27FC236}">
                <a16:creationId xmlns:a16="http://schemas.microsoft.com/office/drawing/2014/main" id="{95516484-99D9-6DB0-BAC9-D6545BBB946D}"/>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a:defRPr/>
            </a:pPr>
            <a:r>
              <a:rPr lang="ar-SA" sz="2400" dirty="0">
                <a:solidFill>
                  <a:srgbClr val="214E83"/>
                </a:solidFill>
                <a:latin typeface="SST Arabic" panose="020B0504030504020204" pitchFamily="34" charset="-78"/>
                <a:ea typeface="HRDF medium Medium" panose="02000600020000020004" pitchFamily="2" charset="-78"/>
                <a:cs typeface="SST Arabic"/>
              </a:rPr>
              <a:t>أنواع أنظمة إدارة الأداء</a:t>
            </a:r>
          </a:p>
        </p:txBody>
      </p:sp>
      <p:pic>
        <p:nvPicPr>
          <p:cNvPr id="5" name="Picture 8">
            <a:extLst>
              <a:ext uri="{FF2B5EF4-FFF2-40B4-BE49-F238E27FC236}">
                <a16:creationId xmlns:a16="http://schemas.microsoft.com/office/drawing/2014/main" id="{F8BDA18F-BCF5-BF97-BA97-41217B70C473}"/>
              </a:ext>
            </a:extLst>
          </p:cNvPr>
          <p:cNvPicPr>
            <a:picLocks noChangeAspect="1"/>
          </p:cNvPicPr>
          <p:nvPr/>
        </p:nvPicPr>
        <p:blipFill>
          <a:blip r:embed="rId5">
            <a:alphaModFix/>
            <a:biLevel thresh="50000"/>
            <a:extLst>
              <a:ext uri="{BEBA8EAE-BF5A-486C-A8C5-ECC9F3942E4B}">
                <a14:imgProps xmlns:a14="http://schemas.microsoft.com/office/drawing/2010/main">
                  <a14:imgLayer r:embed="rId6">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sp>
        <p:nvSpPr>
          <p:cNvPr id="3" name="TextBox 2">
            <a:extLst>
              <a:ext uri="{FF2B5EF4-FFF2-40B4-BE49-F238E27FC236}">
                <a16:creationId xmlns:a16="http://schemas.microsoft.com/office/drawing/2014/main" id="{D7D8B7FC-6F3D-4F4D-28D0-8D642223C5A4}"/>
              </a:ext>
            </a:extLst>
          </p:cNvPr>
          <p:cNvSpPr txBox="1"/>
          <p:nvPr/>
        </p:nvSpPr>
        <p:spPr>
          <a:xfrm>
            <a:off x="1390135" y="1977143"/>
            <a:ext cx="9804091" cy="707886"/>
          </a:xfrm>
          <a:prstGeom prst="rect">
            <a:avLst/>
          </a:prstGeom>
          <a:noFill/>
        </p:spPr>
        <p:txBody>
          <a:bodyPr wrap="square">
            <a:spAutoFit/>
          </a:bodyPr>
          <a:lstStyle/>
          <a:p>
            <a:pPr algn="r" rtl="1"/>
            <a:r>
              <a:rPr lang="ar-EG" sz="2000" dirty="0">
                <a:solidFill>
                  <a:srgbClr val="DD7C2F"/>
                </a:solidFill>
                <a:latin typeface="SST Arabic" panose="020B0504030504020204" pitchFamily="34" charset="-78"/>
                <a:cs typeface="SST Arabic" panose="020B0504030504020204" pitchFamily="34" charset="-78"/>
              </a:rPr>
              <a:t>بطاقة الأداء المتوازن </a:t>
            </a:r>
            <a:r>
              <a:rPr lang="en-US" sz="2000" dirty="0">
                <a:solidFill>
                  <a:srgbClr val="DD7C2F"/>
                </a:solidFill>
                <a:latin typeface="SST Arabic" panose="020B0504030504020204" pitchFamily="34" charset="-78"/>
                <a:cs typeface="SST Arabic" panose="020B0504030504020204" pitchFamily="34" charset="-78"/>
              </a:rPr>
              <a:t>(BSC) –</a:t>
            </a:r>
          </a:p>
          <a:p>
            <a:pPr algn="r" rtl="1"/>
            <a:r>
              <a:rPr lang="en-US" sz="2000" dirty="0">
                <a:solidFill>
                  <a:srgbClr val="1DA76F"/>
                </a:solidFill>
                <a:latin typeface="SST Arabic Light" panose="020B0304030504020204" pitchFamily="34" charset="-78"/>
                <a:cs typeface="SST Arabic Light" panose="020B0304030504020204" pitchFamily="34" charset="-78"/>
              </a:rPr>
              <a:t>"</a:t>
            </a:r>
            <a:r>
              <a:rPr lang="ar-EG" sz="2000" dirty="0">
                <a:solidFill>
                  <a:srgbClr val="1DA76F"/>
                </a:solidFill>
                <a:latin typeface="SST Arabic Light" panose="020B0304030504020204" pitchFamily="34" charset="-78"/>
                <a:cs typeface="SST Arabic Light" panose="020B0304030504020204" pitchFamily="34" charset="-78"/>
              </a:rPr>
              <a:t>بطاقة الأداء المتوازن: نظرة شاملة"</a:t>
            </a:r>
          </a:p>
        </p:txBody>
      </p:sp>
    </p:spTree>
    <p:custDataLst>
      <p:tags r:id="rId1"/>
    </p:custDataLst>
    <p:extLst>
      <p:ext uri="{BB962C8B-B14F-4D97-AF65-F5344CB8AC3E}">
        <p14:creationId xmlns:p14="http://schemas.microsoft.com/office/powerpoint/2010/main" val="4236159667"/>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9ADCE-B75F-5FD2-774F-27E5659303BF}"/>
            </a:ext>
          </a:extLst>
        </p:cNvPr>
        <p:cNvGrpSpPr/>
        <p:nvPr/>
      </p:nvGrpSpPr>
      <p:grpSpPr>
        <a:xfrm>
          <a:off x="0" y="0"/>
          <a:ext cx="0" cy="0"/>
          <a:chOff x="0" y="0"/>
          <a:chExt cx="0" cy="0"/>
        </a:xfrm>
      </p:grpSpPr>
      <p:pic>
        <p:nvPicPr>
          <p:cNvPr id="7" name="Picture 2" descr="What Is 360 Degree Feedback Why Is It Important Employee Performance Review  - Corona Todays">
            <a:extLst>
              <a:ext uri="{FF2B5EF4-FFF2-40B4-BE49-F238E27FC236}">
                <a16:creationId xmlns:a16="http://schemas.microsoft.com/office/drawing/2014/main" id="{5674450C-C509-62C1-ABB0-456B64F54C1E}"/>
              </a:ext>
            </a:extLst>
          </p:cNvPr>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84078" y="1719829"/>
            <a:ext cx="4635845" cy="3913376"/>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6">
            <a:extLst>
              <a:ext uri="{FF2B5EF4-FFF2-40B4-BE49-F238E27FC236}">
                <a16:creationId xmlns:a16="http://schemas.microsoft.com/office/drawing/2014/main" id="{8176AE94-DD51-7A26-D629-3A48E6E2BA26}"/>
              </a:ext>
            </a:extLst>
          </p:cNvPr>
          <p:cNvSpPr txBox="1"/>
          <p:nvPr/>
        </p:nvSpPr>
        <p:spPr>
          <a:xfrm>
            <a:off x="4315725" y="1326123"/>
            <a:ext cx="6835253"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a:defRPr/>
            </a:pPr>
            <a:r>
              <a:rPr lang="ar-SA" sz="2400" dirty="0">
                <a:solidFill>
                  <a:srgbClr val="214E83"/>
                </a:solidFill>
                <a:latin typeface="SST Arabic" panose="020B0504030504020204" pitchFamily="34" charset="-78"/>
                <a:ea typeface="HRDF medium Medium" panose="02000600020000020004" pitchFamily="2" charset="-78"/>
                <a:cs typeface="SST Arabic"/>
              </a:rPr>
              <a:t>نظام المساءلة داخل الفريق</a:t>
            </a:r>
          </a:p>
        </p:txBody>
      </p:sp>
      <p:pic>
        <p:nvPicPr>
          <p:cNvPr id="3" name="Picture 8">
            <a:extLst>
              <a:ext uri="{FF2B5EF4-FFF2-40B4-BE49-F238E27FC236}">
                <a16:creationId xmlns:a16="http://schemas.microsoft.com/office/drawing/2014/main" id="{7DDDCE9D-E8BA-82E4-5B83-4227AAD82BE6}"/>
              </a:ext>
            </a:extLst>
          </p:cNvPr>
          <p:cNvPicPr>
            <a:picLocks noChangeAspect="1"/>
          </p:cNvPicPr>
          <p:nvPr/>
        </p:nvPicPr>
        <p:blipFill>
          <a:blip r:embed="rId5">
            <a:alphaModFix/>
            <a:biLevel thresh="50000"/>
            <a:extLst>
              <a:ext uri="{BEBA8EAE-BF5A-486C-A8C5-ECC9F3942E4B}">
                <a14:imgProps xmlns:a14="http://schemas.microsoft.com/office/drawing/2010/main">
                  <a14:imgLayer r:embed="rId6">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sp>
        <p:nvSpPr>
          <p:cNvPr id="5" name="TextBox 4">
            <a:extLst>
              <a:ext uri="{FF2B5EF4-FFF2-40B4-BE49-F238E27FC236}">
                <a16:creationId xmlns:a16="http://schemas.microsoft.com/office/drawing/2014/main" id="{1D651C27-0955-D8A9-9773-23C5549DC0F1}"/>
              </a:ext>
            </a:extLst>
          </p:cNvPr>
          <p:cNvSpPr txBox="1"/>
          <p:nvPr/>
        </p:nvSpPr>
        <p:spPr>
          <a:xfrm>
            <a:off x="1390135" y="1977143"/>
            <a:ext cx="9804091" cy="707886"/>
          </a:xfrm>
          <a:prstGeom prst="rect">
            <a:avLst/>
          </a:prstGeom>
          <a:noFill/>
        </p:spPr>
        <p:txBody>
          <a:bodyPr wrap="square">
            <a:spAutoFit/>
          </a:bodyPr>
          <a:lstStyle/>
          <a:p>
            <a:pPr algn="r" rtl="1"/>
            <a:r>
              <a:rPr lang="ar-EG" sz="2000" dirty="0">
                <a:solidFill>
                  <a:srgbClr val="DD7C2F"/>
                </a:solidFill>
                <a:latin typeface="SST Arabic" panose="020B0504030504020204" pitchFamily="34" charset="-78"/>
                <a:cs typeface="SST Arabic" panose="020B0504030504020204" pitchFamily="34" charset="-78"/>
              </a:rPr>
              <a:t>ردود الفعل 360 درجة:</a:t>
            </a:r>
          </a:p>
          <a:p>
            <a:pPr algn="r" rtl="1"/>
            <a:r>
              <a:rPr lang="ar-EG" sz="2000" dirty="0">
                <a:solidFill>
                  <a:srgbClr val="1DA76F"/>
                </a:solidFill>
                <a:latin typeface="SST Arabic Light" panose="020B0304030504020204" pitchFamily="34" charset="-78"/>
                <a:cs typeface="SST Arabic Light" panose="020B0304030504020204" pitchFamily="34" charset="-78"/>
              </a:rPr>
              <a:t>"التقييم الشامل: رؤى من جميع الاتجاهات"</a:t>
            </a:r>
          </a:p>
        </p:txBody>
      </p:sp>
    </p:spTree>
    <p:custDataLst>
      <p:tags r:id="rId1"/>
    </p:custDataLst>
    <p:extLst>
      <p:ext uri="{BB962C8B-B14F-4D97-AF65-F5344CB8AC3E}">
        <p14:creationId xmlns:p14="http://schemas.microsoft.com/office/powerpoint/2010/main" val="216745983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76B12-6E4D-31A1-957F-BB05B020B06C}"/>
            </a:ext>
          </a:extLst>
        </p:cNvPr>
        <p:cNvGrpSpPr/>
        <p:nvPr/>
      </p:nvGrpSpPr>
      <p:grpSpPr>
        <a:xfrm>
          <a:off x="0" y="0"/>
          <a:ext cx="0" cy="0"/>
          <a:chOff x="0" y="0"/>
          <a:chExt cx="0" cy="0"/>
        </a:xfrm>
      </p:grpSpPr>
      <p:pic>
        <p:nvPicPr>
          <p:cNvPr id="5" name="Picture 2" descr="The PDCA Cycle: A Practical Approach to Problem-Solving">
            <a:extLst>
              <a:ext uri="{FF2B5EF4-FFF2-40B4-BE49-F238E27FC236}">
                <a16:creationId xmlns:a16="http://schemas.microsoft.com/office/drawing/2014/main" id="{235A2918-7A82-6936-CF49-DB6831EA57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4636" y="1476376"/>
            <a:ext cx="7502728" cy="4746624"/>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6">
            <a:extLst>
              <a:ext uri="{FF2B5EF4-FFF2-40B4-BE49-F238E27FC236}">
                <a16:creationId xmlns:a16="http://schemas.microsoft.com/office/drawing/2014/main" id="{FFBE0C70-6D95-21F2-6FA4-27DE736DC9F5}"/>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EG" sz="2400" dirty="0">
                <a:solidFill>
                  <a:srgbClr val="214E83"/>
                </a:solidFill>
                <a:latin typeface="SST Arabic" panose="020B0504030504020204" pitchFamily="34" charset="-78"/>
                <a:ea typeface="HRDF medium Medium" panose="02000600020000020004" pitchFamily="2" charset="-78"/>
                <a:cs typeface="SST Arabic"/>
              </a:rPr>
              <a:t>التحسين عن طريق - </a:t>
            </a:r>
            <a:r>
              <a:rPr lang="en-US" sz="2400" dirty="0">
                <a:solidFill>
                  <a:srgbClr val="214E83"/>
                </a:solidFill>
                <a:latin typeface="SST Arabic" panose="020B0504030504020204" pitchFamily="34" charset="-78"/>
                <a:ea typeface="HRDF medium Medium" panose="02000600020000020004" pitchFamily="2" charset="-78"/>
                <a:cs typeface="SST Arabic"/>
              </a:rPr>
              <a:t>PDCA</a:t>
            </a:r>
          </a:p>
        </p:txBody>
      </p:sp>
      <p:pic>
        <p:nvPicPr>
          <p:cNvPr id="3" name="Picture 8">
            <a:extLst>
              <a:ext uri="{FF2B5EF4-FFF2-40B4-BE49-F238E27FC236}">
                <a16:creationId xmlns:a16="http://schemas.microsoft.com/office/drawing/2014/main" id="{8D16A748-CF0F-8503-C908-542F35A9425B}"/>
              </a:ext>
            </a:extLst>
          </p:cNvPr>
          <p:cNvPicPr>
            <a:picLocks noChangeAspect="1"/>
          </p:cNvPicPr>
          <p:nvPr/>
        </p:nvPicPr>
        <p:blipFill>
          <a:blip r:embed="rId5">
            <a:alphaModFix/>
            <a:biLevel thresh="50000"/>
            <a:extLst>
              <a:ext uri="{BEBA8EAE-BF5A-486C-A8C5-ECC9F3942E4B}">
                <a14:imgProps xmlns:a14="http://schemas.microsoft.com/office/drawing/2010/main">
                  <a14:imgLayer r:embed="rId6">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spTree>
    <p:custDataLst>
      <p:tags r:id="rId1"/>
    </p:custDataLst>
    <p:extLst>
      <p:ext uri="{BB962C8B-B14F-4D97-AF65-F5344CB8AC3E}">
        <p14:creationId xmlns:p14="http://schemas.microsoft.com/office/powerpoint/2010/main" val="253361000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EFB93-6385-E801-0808-FE6D493B16B8}"/>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F362E85-F90F-3701-C14E-30E2EE8E2ED2}"/>
              </a:ext>
            </a:extLst>
          </p:cNvPr>
          <p:cNvSpPr/>
          <p:nvPr/>
        </p:nvSpPr>
        <p:spPr>
          <a:xfrm>
            <a:off x="8770373" y="3489408"/>
            <a:ext cx="2572091" cy="1156698"/>
          </a:xfrm>
          <a:prstGeom prst="roundRect">
            <a:avLst>
              <a:gd name="adj" fmla="val 9895"/>
            </a:avLst>
          </a:prstGeom>
          <a:solidFill>
            <a:srgbClr val="0D50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6">
            <a:extLst>
              <a:ext uri="{FF2B5EF4-FFF2-40B4-BE49-F238E27FC236}">
                <a16:creationId xmlns:a16="http://schemas.microsoft.com/office/drawing/2014/main" id="{AD9E3DD4-5199-BCCD-D2E9-8E0D0AAA058B}"/>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EG" sz="2400" dirty="0">
                <a:solidFill>
                  <a:srgbClr val="214E83"/>
                </a:solidFill>
                <a:latin typeface="SST Arabic" panose="020B0504030504020204" pitchFamily="34" charset="-78"/>
                <a:ea typeface="HRDF medium Medium" panose="02000600020000020004" pitchFamily="2" charset="-78"/>
                <a:cs typeface="SST Arabic"/>
              </a:rPr>
              <a:t>التحسين عن طريق - </a:t>
            </a:r>
            <a:r>
              <a:rPr lang="en-US" sz="2400" dirty="0">
                <a:solidFill>
                  <a:srgbClr val="214E83"/>
                </a:solidFill>
                <a:latin typeface="SST Arabic" panose="020B0504030504020204" pitchFamily="34" charset="-78"/>
                <a:ea typeface="HRDF medium Medium" panose="02000600020000020004" pitchFamily="2" charset="-78"/>
                <a:cs typeface="SST Arabic"/>
              </a:rPr>
              <a:t>PDCA</a:t>
            </a:r>
          </a:p>
        </p:txBody>
      </p:sp>
      <p:pic>
        <p:nvPicPr>
          <p:cNvPr id="3" name="Picture 8">
            <a:extLst>
              <a:ext uri="{FF2B5EF4-FFF2-40B4-BE49-F238E27FC236}">
                <a16:creationId xmlns:a16="http://schemas.microsoft.com/office/drawing/2014/main" id="{E58116F7-1D90-D822-A6FA-823B9D1AB0E5}"/>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pic>
        <p:nvPicPr>
          <p:cNvPr id="4" name="Picture 2" descr="Creating Your Workday Project Plan for 2019 - FinServ Consulting">
            <a:extLst>
              <a:ext uri="{FF2B5EF4-FFF2-40B4-BE49-F238E27FC236}">
                <a16:creationId xmlns:a16="http://schemas.microsoft.com/office/drawing/2014/main" id="{723012F9-0052-AB11-4585-DBC0F14B600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9959" y="2360561"/>
            <a:ext cx="5712083" cy="37399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6" name="object 6">
            <a:extLst>
              <a:ext uri="{FF2B5EF4-FFF2-40B4-BE49-F238E27FC236}">
                <a16:creationId xmlns:a16="http://schemas.microsoft.com/office/drawing/2014/main" id="{8714EF00-5384-639E-E73A-3D11784614D3}"/>
              </a:ext>
            </a:extLst>
          </p:cNvPr>
          <p:cNvSpPr txBox="1"/>
          <p:nvPr/>
        </p:nvSpPr>
        <p:spPr>
          <a:xfrm>
            <a:off x="8971706" y="3703961"/>
            <a:ext cx="2198936" cy="748422"/>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ar-EG" sz="2400" dirty="0">
                <a:solidFill>
                  <a:schemeClr val="bg1"/>
                </a:solidFill>
                <a:latin typeface="SST Arabic" panose="020B0504030504020204" pitchFamily="34" charset="-78"/>
                <a:ea typeface="HRDF medium Medium" panose="02000600020000020004" pitchFamily="2" charset="-78"/>
                <a:cs typeface="SST Arabic"/>
              </a:rPr>
              <a:t>التخطيط </a:t>
            </a:r>
            <a:endParaRPr lang="en-US" sz="2400" dirty="0">
              <a:solidFill>
                <a:schemeClr val="bg1"/>
              </a:solidFill>
              <a:latin typeface="SST Arabic" panose="020B0504030504020204" pitchFamily="34" charset="-78"/>
              <a:ea typeface="HRDF medium Medium" panose="02000600020000020004" pitchFamily="2" charset="-78"/>
              <a:cs typeface="SST Arabic"/>
            </a:endParaRPr>
          </a:p>
          <a:p>
            <a:pPr algn="ctr" defTabSz="773128" rtl="1">
              <a:defRPr/>
            </a:pPr>
            <a:r>
              <a:rPr lang="en-US" sz="2400" dirty="0">
                <a:solidFill>
                  <a:schemeClr val="bg1"/>
                </a:solidFill>
                <a:latin typeface="SST Arabic" panose="020B0504030504020204" pitchFamily="34" charset="-78"/>
                <a:ea typeface="HRDF medium Medium" panose="02000600020000020004" pitchFamily="2" charset="-78"/>
                <a:cs typeface="SST Arabic"/>
              </a:rPr>
              <a:t>Plan</a:t>
            </a:r>
          </a:p>
        </p:txBody>
      </p:sp>
    </p:spTree>
    <p:custDataLst>
      <p:tags r:id="rId1"/>
    </p:custDataLst>
    <p:extLst>
      <p:ext uri="{BB962C8B-B14F-4D97-AF65-F5344CB8AC3E}">
        <p14:creationId xmlns:p14="http://schemas.microsoft.com/office/powerpoint/2010/main" val="304225867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1E2EB-6412-4CF5-04FD-63B0B99D6422}"/>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E9DB8DF-27F1-87F5-35EE-2D97A71E4B6D}"/>
              </a:ext>
            </a:extLst>
          </p:cNvPr>
          <p:cNvSpPr/>
          <p:nvPr/>
        </p:nvSpPr>
        <p:spPr>
          <a:xfrm>
            <a:off x="8770373" y="3489408"/>
            <a:ext cx="2572091" cy="1156698"/>
          </a:xfrm>
          <a:prstGeom prst="roundRect">
            <a:avLst>
              <a:gd name="adj" fmla="val 9895"/>
            </a:avLst>
          </a:prstGeom>
          <a:solidFill>
            <a:srgbClr val="0D50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bject 6">
            <a:extLst>
              <a:ext uri="{FF2B5EF4-FFF2-40B4-BE49-F238E27FC236}">
                <a16:creationId xmlns:a16="http://schemas.microsoft.com/office/drawing/2014/main" id="{FE8B9891-B105-016D-9560-A5D4434FABFC}"/>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EG" sz="2400" dirty="0">
                <a:solidFill>
                  <a:srgbClr val="214E83"/>
                </a:solidFill>
                <a:latin typeface="SST Arabic" panose="020B0504030504020204" pitchFamily="34" charset="-78"/>
                <a:ea typeface="HRDF medium Medium" panose="02000600020000020004" pitchFamily="2" charset="-78"/>
                <a:cs typeface="SST Arabic"/>
              </a:rPr>
              <a:t>التحسين عن طريق - </a:t>
            </a:r>
            <a:r>
              <a:rPr lang="en-US" sz="2400" dirty="0">
                <a:solidFill>
                  <a:srgbClr val="214E83"/>
                </a:solidFill>
                <a:latin typeface="SST Arabic" panose="020B0504030504020204" pitchFamily="34" charset="-78"/>
                <a:ea typeface="HRDF medium Medium" panose="02000600020000020004" pitchFamily="2" charset="-78"/>
                <a:cs typeface="SST Arabic"/>
              </a:rPr>
              <a:t>PDCA</a:t>
            </a:r>
          </a:p>
        </p:txBody>
      </p:sp>
      <p:pic>
        <p:nvPicPr>
          <p:cNvPr id="7" name="Picture 8">
            <a:extLst>
              <a:ext uri="{FF2B5EF4-FFF2-40B4-BE49-F238E27FC236}">
                <a16:creationId xmlns:a16="http://schemas.microsoft.com/office/drawing/2014/main" id="{50801848-53AF-3E4D-9A74-3A7A5B9211E8}"/>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sp>
        <p:nvSpPr>
          <p:cNvPr id="9" name="object 6">
            <a:extLst>
              <a:ext uri="{FF2B5EF4-FFF2-40B4-BE49-F238E27FC236}">
                <a16:creationId xmlns:a16="http://schemas.microsoft.com/office/drawing/2014/main" id="{2F6427DF-FC0B-4DFE-408F-FC4722F7DFD8}"/>
              </a:ext>
            </a:extLst>
          </p:cNvPr>
          <p:cNvSpPr txBox="1"/>
          <p:nvPr/>
        </p:nvSpPr>
        <p:spPr>
          <a:xfrm>
            <a:off x="8971706" y="3703961"/>
            <a:ext cx="2198936" cy="748422"/>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ar-EG" sz="2400" dirty="0">
                <a:solidFill>
                  <a:schemeClr val="bg1"/>
                </a:solidFill>
                <a:latin typeface="SST Arabic" panose="020B0504030504020204" pitchFamily="34" charset="-78"/>
                <a:ea typeface="HRDF medium Medium" panose="02000600020000020004" pitchFamily="2" charset="-78"/>
                <a:cs typeface="SST Arabic"/>
              </a:rPr>
              <a:t>أفعل </a:t>
            </a:r>
            <a:endParaRPr lang="en-US" sz="2400" dirty="0">
              <a:solidFill>
                <a:schemeClr val="bg1"/>
              </a:solidFill>
              <a:latin typeface="SST Arabic" panose="020B0504030504020204" pitchFamily="34" charset="-78"/>
              <a:ea typeface="HRDF medium Medium" panose="02000600020000020004" pitchFamily="2" charset="-78"/>
              <a:cs typeface="SST Arabic"/>
            </a:endParaRPr>
          </a:p>
          <a:p>
            <a:pPr algn="ctr" defTabSz="773128" rtl="1">
              <a:defRPr/>
            </a:pPr>
            <a:r>
              <a:rPr lang="en-US" sz="2400" dirty="0">
                <a:solidFill>
                  <a:schemeClr val="bg1"/>
                </a:solidFill>
                <a:latin typeface="SST Arabic" panose="020B0504030504020204" pitchFamily="34" charset="-78"/>
                <a:ea typeface="HRDF medium Medium" panose="02000600020000020004" pitchFamily="2" charset="-78"/>
                <a:cs typeface="SST Arabic"/>
              </a:rPr>
              <a:t>Do</a:t>
            </a:r>
          </a:p>
        </p:txBody>
      </p:sp>
      <p:pic>
        <p:nvPicPr>
          <p:cNvPr id="10" name="Picture 2" descr="Action - Free business icons">
            <a:extLst>
              <a:ext uri="{FF2B5EF4-FFF2-40B4-BE49-F238E27FC236}">
                <a16:creationId xmlns:a16="http://schemas.microsoft.com/office/drawing/2014/main" id="{26728C21-A7C0-A075-A7D8-BC8DABCE7F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1892712"/>
            <a:ext cx="4876800" cy="48768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921324409"/>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8AA2E-D4B2-D2A7-CA2F-B47607F8E234}"/>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CA65EC37-ACF6-D063-8E99-11894E0978C3}"/>
              </a:ext>
            </a:extLst>
          </p:cNvPr>
          <p:cNvSpPr/>
          <p:nvPr/>
        </p:nvSpPr>
        <p:spPr>
          <a:xfrm>
            <a:off x="8770373" y="3489408"/>
            <a:ext cx="2572091" cy="1156698"/>
          </a:xfrm>
          <a:prstGeom prst="roundRect">
            <a:avLst>
              <a:gd name="adj" fmla="val 9895"/>
            </a:avLst>
          </a:prstGeom>
          <a:solidFill>
            <a:srgbClr val="0D50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bject 6">
            <a:extLst>
              <a:ext uri="{FF2B5EF4-FFF2-40B4-BE49-F238E27FC236}">
                <a16:creationId xmlns:a16="http://schemas.microsoft.com/office/drawing/2014/main" id="{8FD05611-ED71-0F3E-0B4C-DFB6B2C2049D}"/>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EG" sz="2400" dirty="0">
                <a:solidFill>
                  <a:srgbClr val="214E83"/>
                </a:solidFill>
                <a:latin typeface="SST Arabic" panose="020B0504030504020204" pitchFamily="34" charset="-78"/>
                <a:ea typeface="HRDF medium Medium" panose="02000600020000020004" pitchFamily="2" charset="-78"/>
                <a:cs typeface="SST Arabic"/>
              </a:rPr>
              <a:t>التحسين عن طريق - </a:t>
            </a:r>
            <a:r>
              <a:rPr lang="en-US" sz="2400" dirty="0">
                <a:solidFill>
                  <a:srgbClr val="214E83"/>
                </a:solidFill>
                <a:latin typeface="SST Arabic" panose="020B0504030504020204" pitchFamily="34" charset="-78"/>
                <a:ea typeface="HRDF medium Medium" panose="02000600020000020004" pitchFamily="2" charset="-78"/>
                <a:cs typeface="SST Arabic"/>
              </a:rPr>
              <a:t>PDCA</a:t>
            </a:r>
          </a:p>
        </p:txBody>
      </p:sp>
      <p:pic>
        <p:nvPicPr>
          <p:cNvPr id="7" name="Picture 8">
            <a:extLst>
              <a:ext uri="{FF2B5EF4-FFF2-40B4-BE49-F238E27FC236}">
                <a16:creationId xmlns:a16="http://schemas.microsoft.com/office/drawing/2014/main" id="{2102BA9D-EAC4-70F7-7D1B-FB15B7B30A34}"/>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sp>
        <p:nvSpPr>
          <p:cNvPr id="9" name="object 6">
            <a:extLst>
              <a:ext uri="{FF2B5EF4-FFF2-40B4-BE49-F238E27FC236}">
                <a16:creationId xmlns:a16="http://schemas.microsoft.com/office/drawing/2014/main" id="{99AE0273-15A0-0523-CC42-7C3E46733C92}"/>
              </a:ext>
            </a:extLst>
          </p:cNvPr>
          <p:cNvSpPr txBox="1"/>
          <p:nvPr/>
        </p:nvSpPr>
        <p:spPr>
          <a:xfrm>
            <a:off x="8971706" y="3703961"/>
            <a:ext cx="2198936" cy="748422"/>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ar-EG" sz="2400" dirty="0">
                <a:solidFill>
                  <a:schemeClr val="bg1"/>
                </a:solidFill>
                <a:latin typeface="SST Arabic" panose="020B0504030504020204" pitchFamily="34" charset="-78"/>
                <a:ea typeface="HRDF medium Medium" panose="02000600020000020004" pitchFamily="2" charset="-78"/>
                <a:cs typeface="SST Arabic"/>
              </a:rPr>
              <a:t>راجع </a:t>
            </a:r>
            <a:endParaRPr lang="en-US" sz="2400" dirty="0">
              <a:solidFill>
                <a:schemeClr val="bg1"/>
              </a:solidFill>
              <a:latin typeface="SST Arabic" panose="020B0504030504020204" pitchFamily="34" charset="-78"/>
              <a:ea typeface="HRDF medium Medium" panose="02000600020000020004" pitchFamily="2" charset="-78"/>
              <a:cs typeface="SST Arabic"/>
            </a:endParaRPr>
          </a:p>
          <a:p>
            <a:pPr algn="ctr" defTabSz="773128" rtl="1">
              <a:defRPr/>
            </a:pPr>
            <a:r>
              <a:rPr lang="ar-EG" sz="2400" dirty="0">
                <a:solidFill>
                  <a:schemeClr val="bg1"/>
                </a:solidFill>
                <a:latin typeface="SST Arabic" panose="020B0504030504020204" pitchFamily="34" charset="-78"/>
                <a:ea typeface="HRDF medium Medium" panose="02000600020000020004" pitchFamily="2" charset="-78"/>
                <a:cs typeface="SST Arabic"/>
              </a:rPr>
              <a:t> </a:t>
            </a:r>
            <a:r>
              <a:rPr lang="en-US" sz="2400" dirty="0">
                <a:solidFill>
                  <a:schemeClr val="bg1"/>
                </a:solidFill>
                <a:latin typeface="SST Arabic" panose="020B0504030504020204" pitchFamily="34" charset="-78"/>
                <a:ea typeface="HRDF medium Medium" panose="02000600020000020004" pitchFamily="2" charset="-78"/>
                <a:cs typeface="SST Arabic"/>
              </a:rPr>
              <a:t>Check</a:t>
            </a:r>
          </a:p>
        </p:txBody>
      </p:sp>
      <p:pic>
        <p:nvPicPr>
          <p:cNvPr id="2" name="Picture 2" descr="Checklist icon from business on white background – Royalty-Free Vector |  VectorStock">
            <a:extLst>
              <a:ext uri="{FF2B5EF4-FFF2-40B4-BE49-F238E27FC236}">
                <a16:creationId xmlns:a16="http://schemas.microsoft.com/office/drawing/2014/main" id="{C0B7AE59-95CF-D91E-4DC9-01B01F3F672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7287"/>
          <a:stretch>
            <a:fillRect/>
          </a:stretch>
        </p:blipFill>
        <p:spPr bwMode="auto">
          <a:xfrm>
            <a:off x="4267417" y="2095600"/>
            <a:ext cx="3657167" cy="409611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13360520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71959-AE81-4ECD-2A1C-27374DFAC208}"/>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A9747FC1-CA66-20DD-C7EE-A114375D7E18}"/>
              </a:ext>
            </a:extLst>
          </p:cNvPr>
          <p:cNvSpPr/>
          <p:nvPr/>
        </p:nvSpPr>
        <p:spPr>
          <a:xfrm>
            <a:off x="8770373" y="3489408"/>
            <a:ext cx="2572091" cy="1156698"/>
          </a:xfrm>
          <a:prstGeom prst="roundRect">
            <a:avLst>
              <a:gd name="adj" fmla="val 9895"/>
            </a:avLst>
          </a:prstGeom>
          <a:solidFill>
            <a:srgbClr val="0D50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bject 6">
            <a:extLst>
              <a:ext uri="{FF2B5EF4-FFF2-40B4-BE49-F238E27FC236}">
                <a16:creationId xmlns:a16="http://schemas.microsoft.com/office/drawing/2014/main" id="{2FF86A5B-150A-AC94-7E8D-E39131B783F6}"/>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EG" sz="2400" dirty="0">
                <a:solidFill>
                  <a:srgbClr val="214E83"/>
                </a:solidFill>
                <a:latin typeface="SST Arabic" panose="020B0504030504020204" pitchFamily="34" charset="-78"/>
                <a:ea typeface="HRDF medium Medium" panose="02000600020000020004" pitchFamily="2" charset="-78"/>
                <a:cs typeface="SST Arabic"/>
              </a:rPr>
              <a:t>التحسين عن طريق - </a:t>
            </a:r>
            <a:r>
              <a:rPr lang="en-US" sz="2400" dirty="0">
                <a:solidFill>
                  <a:srgbClr val="214E83"/>
                </a:solidFill>
                <a:latin typeface="SST Arabic" panose="020B0504030504020204" pitchFamily="34" charset="-78"/>
                <a:ea typeface="HRDF medium Medium" panose="02000600020000020004" pitchFamily="2" charset="-78"/>
                <a:cs typeface="SST Arabic"/>
              </a:rPr>
              <a:t>PDCA</a:t>
            </a:r>
          </a:p>
        </p:txBody>
      </p:sp>
      <p:pic>
        <p:nvPicPr>
          <p:cNvPr id="7" name="Picture 8">
            <a:extLst>
              <a:ext uri="{FF2B5EF4-FFF2-40B4-BE49-F238E27FC236}">
                <a16:creationId xmlns:a16="http://schemas.microsoft.com/office/drawing/2014/main" id="{01DD2AC2-D4D0-9FC3-C4CF-808FD5779278}"/>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sp>
        <p:nvSpPr>
          <p:cNvPr id="9" name="object 6">
            <a:extLst>
              <a:ext uri="{FF2B5EF4-FFF2-40B4-BE49-F238E27FC236}">
                <a16:creationId xmlns:a16="http://schemas.microsoft.com/office/drawing/2014/main" id="{39CCCC1E-7735-5A9D-F2F7-38BAC15287DA}"/>
              </a:ext>
            </a:extLst>
          </p:cNvPr>
          <p:cNvSpPr txBox="1"/>
          <p:nvPr/>
        </p:nvSpPr>
        <p:spPr>
          <a:xfrm>
            <a:off x="8971706" y="3703961"/>
            <a:ext cx="2198936" cy="748422"/>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ar-EG" sz="2400" dirty="0">
                <a:solidFill>
                  <a:schemeClr val="bg1"/>
                </a:solidFill>
                <a:latin typeface="SST Arabic" panose="020B0504030504020204" pitchFamily="34" charset="-78"/>
                <a:ea typeface="HRDF medium Medium" panose="02000600020000020004" pitchFamily="2" charset="-78"/>
                <a:cs typeface="SST Arabic"/>
              </a:rPr>
              <a:t>عدل </a:t>
            </a:r>
            <a:endParaRPr lang="en-US" sz="2400" dirty="0">
              <a:solidFill>
                <a:schemeClr val="bg1"/>
              </a:solidFill>
              <a:latin typeface="SST Arabic" panose="020B0504030504020204" pitchFamily="34" charset="-78"/>
              <a:ea typeface="HRDF medium Medium" panose="02000600020000020004" pitchFamily="2" charset="-78"/>
              <a:cs typeface="SST Arabic"/>
            </a:endParaRPr>
          </a:p>
          <a:p>
            <a:pPr algn="ctr" defTabSz="773128" rtl="1">
              <a:defRPr/>
            </a:pPr>
            <a:r>
              <a:rPr lang="en-US" sz="2400" dirty="0">
                <a:solidFill>
                  <a:schemeClr val="bg1"/>
                </a:solidFill>
                <a:latin typeface="SST Arabic" panose="020B0504030504020204" pitchFamily="34" charset="-78"/>
                <a:ea typeface="HRDF medium Medium" panose="02000600020000020004" pitchFamily="2" charset="-78"/>
                <a:cs typeface="SST Arabic"/>
              </a:rPr>
              <a:t>Act</a:t>
            </a:r>
          </a:p>
        </p:txBody>
      </p:sp>
      <p:pic>
        <p:nvPicPr>
          <p:cNvPr id="8" name="Graphic 7">
            <a:extLst>
              <a:ext uri="{FF2B5EF4-FFF2-40B4-BE49-F238E27FC236}">
                <a16:creationId xmlns:a16="http://schemas.microsoft.com/office/drawing/2014/main" id="{6A4862D7-50AD-26B0-38CD-0508F17EA7F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386263" y="2368434"/>
            <a:ext cx="3419475" cy="3419475"/>
          </a:xfrm>
          <a:prstGeom prst="rect">
            <a:avLst/>
          </a:prstGeom>
        </p:spPr>
      </p:pic>
    </p:spTree>
    <p:custDataLst>
      <p:tags r:id="rId1"/>
    </p:custDataLst>
    <p:extLst>
      <p:ext uri="{BB962C8B-B14F-4D97-AF65-F5344CB8AC3E}">
        <p14:creationId xmlns:p14="http://schemas.microsoft.com/office/powerpoint/2010/main" val="1637196437"/>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7DDAE-9ABD-D710-25AF-B03AC2FD11E3}"/>
            </a:ext>
          </a:extLst>
        </p:cNvPr>
        <p:cNvGrpSpPr/>
        <p:nvPr/>
      </p:nvGrpSpPr>
      <p:grpSpPr>
        <a:xfrm>
          <a:off x="0" y="0"/>
          <a:ext cx="0" cy="0"/>
          <a:chOff x="0" y="0"/>
          <a:chExt cx="0" cy="0"/>
        </a:xfrm>
      </p:grpSpPr>
      <p:sp>
        <p:nvSpPr>
          <p:cNvPr id="6" name="object 6">
            <a:extLst>
              <a:ext uri="{FF2B5EF4-FFF2-40B4-BE49-F238E27FC236}">
                <a16:creationId xmlns:a16="http://schemas.microsoft.com/office/drawing/2014/main" id="{1D7C2234-8803-C7CD-B824-1B9C32602F74}"/>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EG" sz="2400" dirty="0">
                <a:solidFill>
                  <a:srgbClr val="214E83"/>
                </a:solidFill>
                <a:latin typeface="SST Arabic" panose="020B0504030504020204" pitchFamily="34" charset="-78"/>
                <a:ea typeface="HRDF medium Medium" panose="02000600020000020004" pitchFamily="2" charset="-78"/>
                <a:cs typeface="SST Arabic"/>
              </a:rPr>
              <a:t>التحسين عن طريق - </a:t>
            </a:r>
            <a:r>
              <a:rPr lang="en-US" sz="2400" dirty="0">
                <a:solidFill>
                  <a:srgbClr val="214E83"/>
                </a:solidFill>
                <a:latin typeface="SST Arabic" panose="020B0504030504020204" pitchFamily="34" charset="-78"/>
                <a:ea typeface="HRDF medium Medium" panose="02000600020000020004" pitchFamily="2" charset="-78"/>
                <a:cs typeface="SST Arabic"/>
              </a:rPr>
              <a:t>PDCA</a:t>
            </a:r>
          </a:p>
        </p:txBody>
      </p:sp>
      <p:pic>
        <p:nvPicPr>
          <p:cNvPr id="7" name="Picture 8">
            <a:extLst>
              <a:ext uri="{FF2B5EF4-FFF2-40B4-BE49-F238E27FC236}">
                <a16:creationId xmlns:a16="http://schemas.microsoft.com/office/drawing/2014/main" id="{5D325141-1EFF-B031-9C44-33C6A57793D2}"/>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sp>
        <p:nvSpPr>
          <p:cNvPr id="2" name="object 6">
            <a:extLst>
              <a:ext uri="{FF2B5EF4-FFF2-40B4-BE49-F238E27FC236}">
                <a16:creationId xmlns:a16="http://schemas.microsoft.com/office/drawing/2014/main" id="{A2E87D94-DE33-92CF-926C-E915AC16F8F1}"/>
              </a:ext>
            </a:extLst>
          </p:cNvPr>
          <p:cNvSpPr txBox="1"/>
          <p:nvPr/>
        </p:nvSpPr>
        <p:spPr>
          <a:xfrm>
            <a:off x="1896177" y="2025372"/>
            <a:ext cx="9254801" cy="317535"/>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EG" sz="2000" dirty="0">
                <a:solidFill>
                  <a:srgbClr val="1DA76F"/>
                </a:solidFill>
                <a:latin typeface="SST Arabic" panose="020B0504030504020204" pitchFamily="34" charset="-78"/>
                <a:ea typeface="HRDF medium Medium" panose="02000600020000020004" pitchFamily="2" charset="-78"/>
                <a:cs typeface="SST Arabic"/>
              </a:rPr>
              <a:t>تطبيق المراحل الأربع:</a:t>
            </a:r>
          </a:p>
        </p:txBody>
      </p:sp>
      <p:grpSp>
        <p:nvGrpSpPr>
          <p:cNvPr id="21" name="Group 20">
            <a:extLst>
              <a:ext uri="{FF2B5EF4-FFF2-40B4-BE49-F238E27FC236}">
                <a16:creationId xmlns:a16="http://schemas.microsoft.com/office/drawing/2014/main" id="{25709902-1F12-3D15-9662-F2CC5B088CE6}"/>
              </a:ext>
            </a:extLst>
          </p:cNvPr>
          <p:cNvGrpSpPr/>
          <p:nvPr/>
        </p:nvGrpSpPr>
        <p:grpSpPr>
          <a:xfrm>
            <a:off x="5523470" y="2423952"/>
            <a:ext cx="6027098" cy="3277938"/>
            <a:chOff x="4565516" y="2423951"/>
            <a:chExt cx="6985052" cy="3798937"/>
          </a:xfrm>
        </p:grpSpPr>
        <p:sp>
          <p:nvSpPr>
            <p:cNvPr id="12" name="Rectangle: Rounded Corners 11">
              <a:extLst>
                <a:ext uri="{FF2B5EF4-FFF2-40B4-BE49-F238E27FC236}">
                  <a16:creationId xmlns:a16="http://schemas.microsoft.com/office/drawing/2014/main" id="{7CEE10B4-4843-AA40-9834-9C3C9DC81ACA}"/>
                </a:ext>
              </a:extLst>
            </p:cNvPr>
            <p:cNvSpPr/>
            <p:nvPr/>
          </p:nvSpPr>
          <p:spPr>
            <a:xfrm>
              <a:off x="8137321" y="4628568"/>
              <a:ext cx="3205144" cy="1594320"/>
            </a:xfrm>
            <a:prstGeom prst="roundRect">
              <a:avLst>
                <a:gd name="adj" fmla="val 9895"/>
              </a:avLst>
            </a:prstGeom>
            <a:solidFill>
              <a:srgbClr val="1DA7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8F52DFB1-D137-BD37-56A5-BEEE70F6E9C1}"/>
                </a:ext>
              </a:extLst>
            </p:cNvPr>
            <p:cNvSpPr/>
            <p:nvPr/>
          </p:nvSpPr>
          <p:spPr>
            <a:xfrm>
              <a:off x="4571183" y="4628568"/>
              <a:ext cx="3205144" cy="1594320"/>
            </a:xfrm>
            <a:prstGeom prst="roundRect">
              <a:avLst>
                <a:gd name="adj" fmla="val 9895"/>
              </a:avLst>
            </a:prstGeom>
            <a:solidFill>
              <a:srgbClr val="0D50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CEE18DC6-C8E2-B465-0E26-BB639DC1BCBA}"/>
                </a:ext>
              </a:extLst>
            </p:cNvPr>
            <p:cNvSpPr/>
            <p:nvPr/>
          </p:nvSpPr>
          <p:spPr>
            <a:xfrm>
              <a:off x="8137321" y="2663066"/>
              <a:ext cx="3205144" cy="1594320"/>
            </a:xfrm>
            <a:prstGeom prst="roundRect">
              <a:avLst>
                <a:gd name="adj" fmla="val 9895"/>
              </a:avLst>
            </a:prstGeom>
            <a:solidFill>
              <a:srgbClr val="0D50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bject 6">
              <a:extLst>
                <a:ext uri="{FF2B5EF4-FFF2-40B4-BE49-F238E27FC236}">
                  <a16:creationId xmlns:a16="http://schemas.microsoft.com/office/drawing/2014/main" id="{288C3EC6-2585-2992-4E2C-2F3E053189E8}"/>
                </a:ext>
              </a:extLst>
            </p:cNvPr>
            <p:cNvSpPr txBox="1"/>
            <p:nvPr/>
          </p:nvSpPr>
          <p:spPr>
            <a:xfrm>
              <a:off x="8137321" y="2877619"/>
              <a:ext cx="3205144" cy="933088"/>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en-US" sz="2000" dirty="0">
                  <a:solidFill>
                    <a:schemeClr val="bg1"/>
                  </a:solidFill>
                  <a:latin typeface="SST Arabic" panose="020B0504030504020204" pitchFamily="34" charset="-78"/>
                  <a:ea typeface="HRDF medium Medium" panose="02000600020000020004" pitchFamily="2" charset="-78"/>
                  <a:cs typeface="SST Arabic"/>
                </a:rPr>
                <a:t>PLAN</a:t>
              </a:r>
            </a:p>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تحديد المشكلة بدقة </a:t>
              </a:r>
            </a:p>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تحليل السبب الجذري </a:t>
              </a:r>
            </a:p>
          </p:txBody>
        </p:sp>
        <p:sp>
          <p:nvSpPr>
            <p:cNvPr id="11" name="Rectangle: Rounded Corners 10">
              <a:extLst>
                <a:ext uri="{FF2B5EF4-FFF2-40B4-BE49-F238E27FC236}">
                  <a16:creationId xmlns:a16="http://schemas.microsoft.com/office/drawing/2014/main" id="{AEB68978-3F02-C6A0-B369-F14C28265619}"/>
                </a:ext>
              </a:extLst>
            </p:cNvPr>
            <p:cNvSpPr/>
            <p:nvPr/>
          </p:nvSpPr>
          <p:spPr>
            <a:xfrm>
              <a:off x="4571183" y="2663066"/>
              <a:ext cx="3205144" cy="1594320"/>
            </a:xfrm>
            <a:prstGeom prst="roundRect">
              <a:avLst>
                <a:gd name="adj" fmla="val 9895"/>
              </a:avLst>
            </a:prstGeom>
            <a:solidFill>
              <a:srgbClr val="1DA7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bject 6">
              <a:extLst>
                <a:ext uri="{FF2B5EF4-FFF2-40B4-BE49-F238E27FC236}">
                  <a16:creationId xmlns:a16="http://schemas.microsoft.com/office/drawing/2014/main" id="{7394AA8E-175F-FDA6-8C6F-300F1C4F2D30}"/>
                </a:ext>
              </a:extLst>
            </p:cNvPr>
            <p:cNvSpPr txBox="1"/>
            <p:nvPr/>
          </p:nvSpPr>
          <p:spPr>
            <a:xfrm>
              <a:off x="4565516" y="2877619"/>
              <a:ext cx="3205144" cy="933088"/>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en-US" sz="2000" dirty="0">
                  <a:solidFill>
                    <a:schemeClr val="bg1"/>
                  </a:solidFill>
                  <a:latin typeface="SST Arabic" panose="020B0504030504020204" pitchFamily="34" charset="-78"/>
                  <a:ea typeface="HRDF medium Medium" panose="02000600020000020004" pitchFamily="2" charset="-78"/>
                  <a:cs typeface="SST Arabic"/>
                </a:rPr>
                <a:t>DO</a:t>
              </a:r>
            </a:p>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اقتراح حل </a:t>
              </a:r>
            </a:p>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اختيار </a:t>
              </a:r>
              <a:r>
                <a:rPr lang="en-US" sz="2000" dirty="0">
                  <a:solidFill>
                    <a:schemeClr val="bg1"/>
                  </a:solidFill>
                  <a:latin typeface="SST Arabic" panose="020B0504030504020204" pitchFamily="34" charset="-78"/>
                  <a:ea typeface="HRDF medium Medium" panose="02000600020000020004" pitchFamily="2" charset="-78"/>
                  <a:cs typeface="SST Arabic"/>
                </a:rPr>
                <a:t>Pilot </a:t>
              </a:r>
              <a:r>
                <a:rPr lang="ar-EG" sz="2000" dirty="0">
                  <a:solidFill>
                    <a:schemeClr val="bg1"/>
                  </a:solidFill>
                  <a:latin typeface="SST Arabic" panose="020B0504030504020204" pitchFamily="34" charset="-78"/>
                  <a:ea typeface="HRDF medium Medium" panose="02000600020000020004" pitchFamily="2" charset="-78"/>
                  <a:cs typeface="SST Arabic"/>
                </a:rPr>
                <a:t>للتجربة</a:t>
              </a:r>
              <a:endParaRPr lang="en-US" sz="2000" dirty="0">
                <a:solidFill>
                  <a:schemeClr val="bg1"/>
                </a:solidFill>
                <a:latin typeface="SST Arabic" panose="020B0504030504020204" pitchFamily="34" charset="-78"/>
                <a:ea typeface="HRDF medium Medium" panose="02000600020000020004" pitchFamily="2" charset="-78"/>
                <a:cs typeface="SST Arabic"/>
              </a:endParaRPr>
            </a:p>
          </p:txBody>
        </p:sp>
        <p:sp>
          <p:nvSpPr>
            <p:cNvPr id="15" name="object 6">
              <a:extLst>
                <a:ext uri="{FF2B5EF4-FFF2-40B4-BE49-F238E27FC236}">
                  <a16:creationId xmlns:a16="http://schemas.microsoft.com/office/drawing/2014/main" id="{A524E635-399F-B15B-C43B-7EE282C8822B}"/>
                </a:ext>
              </a:extLst>
            </p:cNvPr>
            <p:cNvSpPr txBox="1"/>
            <p:nvPr/>
          </p:nvSpPr>
          <p:spPr>
            <a:xfrm>
              <a:off x="8137321" y="4884684"/>
              <a:ext cx="3205144" cy="933088"/>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 </a:t>
              </a:r>
              <a:r>
                <a:rPr lang="en-US" sz="2000" dirty="0">
                  <a:solidFill>
                    <a:schemeClr val="bg1"/>
                  </a:solidFill>
                  <a:latin typeface="SST Arabic" panose="020B0504030504020204" pitchFamily="34" charset="-78"/>
                  <a:ea typeface="HRDF medium Medium" panose="02000600020000020004" pitchFamily="2" charset="-78"/>
                  <a:cs typeface="SST Arabic"/>
                </a:rPr>
                <a:t>CHECK</a:t>
              </a:r>
            </a:p>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تحديد </a:t>
              </a:r>
              <a:r>
                <a:rPr lang="en-US" sz="2000" dirty="0">
                  <a:solidFill>
                    <a:schemeClr val="bg1"/>
                  </a:solidFill>
                  <a:latin typeface="SST Arabic" panose="020B0504030504020204" pitchFamily="34" charset="-78"/>
                  <a:ea typeface="HRDF medium Medium" panose="02000600020000020004" pitchFamily="2" charset="-78"/>
                  <a:cs typeface="SST Arabic"/>
                </a:rPr>
                <a:t>KPI </a:t>
              </a:r>
              <a:r>
                <a:rPr lang="ar-EG" sz="2000" dirty="0">
                  <a:solidFill>
                    <a:schemeClr val="bg1"/>
                  </a:solidFill>
                  <a:latin typeface="SST Arabic" panose="020B0504030504020204" pitchFamily="34" charset="-78"/>
                  <a:ea typeface="HRDF medium Medium" panose="02000600020000020004" pitchFamily="2" charset="-78"/>
                  <a:cs typeface="SST Arabic"/>
                </a:rPr>
                <a:t>واضح </a:t>
              </a:r>
            </a:p>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كيف سيتم القياس؟ </a:t>
              </a:r>
            </a:p>
          </p:txBody>
        </p:sp>
        <p:sp>
          <p:nvSpPr>
            <p:cNvPr id="16" name="object 6">
              <a:extLst>
                <a:ext uri="{FF2B5EF4-FFF2-40B4-BE49-F238E27FC236}">
                  <a16:creationId xmlns:a16="http://schemas.microsoft.com/office/drawing/2014/main" id="{342015C6-6768-DF94-B563-29A6039A2187}"/>
                </a:ext>
              </a:extLst>
            </p:cNvPr>
            <p:cNvSpPr txBox="1"/>
            <p:nvPr/>
          </p:nvSpPr>
          <p:spPr>
            <a:xfrm>
              <a:off x="4565516" y="4894844"/>
              <a:ext cx="3205144" cy="625312"/>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en-US" sz="2000" dirty="0">
                  <a:solidFill>
                    <a:schemeClr val="bg1"/>
                  </a:solidFill>
                  <a:latin typeface="SST Arabic" panose="020B0504030504020204" pitchFamily="34" charset="-78"/>
                  <a:ea typeface="HRDF medium Medium" panose="02000600020000020004" pitchFamily="2" charset="-78"/>
                  <a:cs typeface="SST Arabic"/>
                </a:rPr>
                <a:t>ACT</a:t>
              </a:r>
            </a:p>
            <a:p>
              <a:pPr algn="ctr" defTabSz="773128" rtl="1">
                <a:defRPr/>
              </a:pPr>
              <a:r>
                <a:rPr lang="ar-EG" sz="2000" dirty="0">
                  <a:solidFill>
                    <a:schemeClr val="bg1"/>
                  </a:solidFill>
                  <a:latin typeface="SST Arabic" panose="020B0504030504020204" pitchFamily="34" charset="-78"/>
                  <a:ea typeface="HRDF medium Medium" panose="02000600020000020004" pitchFamily="2" charset="-78"/>
                  <a:cs typeface="SST Arabic"/>
                </a:rPr>
                <a:t>قرار: تطبيق / تعديل / إيقاف </a:t>
              </a:r>
            </a:p>
          </p:txBody>
        </p:sp>
        <p:sp>
          <p:nvSpPr>
            <p:cNvPr id="17" name="Oval 16">
              <a:extLst>
                <a:ext uri="{FF2B5EF4-FFF2-40B4-BE49-F238E27FC236}">
                  <a16:creationId xmlns:a16="http://schemas.microsoft.com/office/drawing/2014/main" id="{79188DF5-8DFA-D799-62E0-E6BD61905930}"/>
                </a:ext>
              </a:extLst>
            </p:cNvPr>
            <p:cNvSpPr/>
            <p:nvPr/>
          </p:nvSpPr>
          <p:spPr>
            <a:xfrm>
              <a:off x="10986865" y="2423951"/>
              <a:ext cx="563703" cy="563703"/>
            </a:xfrm>
            <a:prstGeom prst="ellipse">
              <a:avLst/>
            </a:prstGeom>
            <a:solidFill>
              <a:srgbClr val="DD7C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3741241D-AA8B-71DA-F88F-8A0319A9E6A4}"/>
                </a:ext>
              </a:extLst>
            </p:cNvPr>
            <p:cNvSpPr/>
            <p:nvPr/>
          </p:nvSpPr>
          <p:spPr>
            <a:xfrm>
              <a:off x="7424942" y="2423951"/>
              <a:ext cx="563703" cy="563703"/>
            </a:xfrm>
            <a:prstGeom prst="ellipse">
              <a:avLst/>
            </a:prstGeom>
            <a:solidFill>
              <a:srgbClr val="DD7C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48E4EF8F-2CC4-84A4-47A4-4150685D32A7}"/>
                </a:ext>
              </a:extLst>
            </p:cNvPr>
            <p:cNvSpPr/>
            <p:nvPr/>
          </p:nvSpPr>
          <p:spPr>
            <a:xfrm>
              <a:off x="10986865" y="4384103"/>
              <a:ext cx="563703" cy="563703"/>
            </a:xfrm>
            <a:prstGeom prst="ellipse">
              <a:avLst/>
            </a:prstGeom>
            <a:solidFill>
              <a:srgbClr val="DD7C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3D4805F-21B0-6726-EFB8-DDEEAA670EA2}"/>
                </a:ext>
              </a:extLst>
            </p:cNvPr>
            <p:cNvSpPr/>
            <p:nvPr/>
          </p:nvSpPr>
          <p:spPr>
            <a:xfrm>
              <a:off x="7424942" y="4384103"/>
              <a:ext cx="563703" cy="563703"/>
            </a:xfrm>
            <a:prstGeom prst="ellipse">
              <a:avLst/>
            </a:prstGeom>
            <a:solidFill>
              <a:srgbClr val="DD7C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object 6">
            <a:extLst>
              <a:ext uri="{FF2B5EF4-FFF2-40B4-BE49-F238E27FC236}">
                <a16:creationId xmlns:a16="http://schemas.microsoft.com/office/drawing/2014/main" id="{FCEBB9ED-BDF5-F0EA-CD48-BF46D9407482}"/>
              </a:ext>
            </a:extLst>
          </p:cNvPr>
          <p:cNvSpPr txBox="1"/>
          <p:nvPr/>
        </p:nvSpPr>
        <p:spPr>
          <a:xfrm>
            <a:off x="1896177" y="5908468"/>
            <a:ext cx="9254801" cy="625312"/>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EG" sz="2000" dirty="0">
                <a:solidFill>
                  <a:srgbClr val="1DA76F"/>
                </a:solidFill>
                <a:latin typeface="SST Arabic" panose="020B0504030504020204" pitchFamily="34" charset="-78"/>
                <a:ea typeface="HRDF medium Medium" panose="02000600020000020004" pitchFamily="2" charset="-78"/>
                <a:cs typeface="SST Arabic"/>
              </a:rPr>
              <a:t>الوقت:</a:t>
            </a:r>
          </a:p>
          <a:p>
            <a:pPr algn="r" defTabSz="773128" rtl="1">
              <a:defRPr/>
            </a:pPr>
            <a:r>
              <a:rPr lang="ar-EG" sz="2000" dirty="0">
                <a:solidFill>
                  <a:srgbClr val="68615D"/>
                </a:solidFill>
                <a:latin typeface="SST Arabic" panose="020B0504030504020204" pitchFamily="34" charset="-78"/>
                <a:ea typeface="HRDF medium Medium" panose="02000600020000020004" pitchFamily="2" charset="-78"/>
                <a:cs typeface="SST Arabic"/>
              </a:rPr>
              <a:t>20 دقيقة عمل</a:t>
            </a:r>
          </a:p>
        </p:txBody>
      </p:sp>
      <p:pic>
        <p:nvPicPr>
          <p:cNvPr id="23" name="Picture 22" descr="Customer service - Free communications icons">
            <a:extLst>
              <a:ext uri="{FF2B5EF4-FFF2-40B4-BE49-F238E27FC236}">
                <a16:creationId xmlns:a16="http://schemas.microsoft.com/office/drawing/2014/main" id="{EF66110D-18D2-A409-FE76-CEF22DA26D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0995" y="2103410"/>
            <a:ext cx="3805058" cy="3805058"/>
          </a:xfrm>
          <a:prstGeom prst="rect">
            <a:avLst/>
          </a:prstGeom>
          <a:noFill/>
          <a:extLst>
            <a:ext uri="{909E8E84-426E-40DD-AFC4-6F175D3DCCD1}">
              <a14:hiddenFill xmlns:a14="http://schemas.microsoft.com/office/drawing/2010/main">
                <a:solidFill>
                  <a:srgbClr val="FFFFFF"/>
                </a:solidFill>
              </a14:hiddenFill>
            </a:ext>
          </a:extLst>
        </p:spPr>
      </p:pic>
      <p:sp>
        <p:nvSpPr>
          <p:cNvPr id="24" name="object 6">
            <a:extLst>
              <a:ext uri="{FF2B5EF4-FFF2-40B4-BE49-F238E27FC236}">
                <a16:creationId xmlns:a16="http://schemas.microsoft.com/office/drawing/2014/main" id="{A5AA31B6-D9D4-8709-3CE6-B64C61CE0206}"/>
              </a:ext>
            </a:extLst>
          </p:cNvPr>
          <p:cNvSpPr txBox="1"/>
          <p:nvPr/>
        </p:nvSpPr>
        <p:spPr>
          <a:xfrm>
            <a:off x="10914077" y="2499775"/>
            <a:ext cx="792488" cy="317535"/>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en-US" sz="2000" dirty="0">
                <a:solidFill>
                  <a:schemeClr val="bg1"/>
                </a:solidFill>
                <a:latin typeface="SST Arabic" panose="020B0504030504020204" pitchFamily="34" charset="-78"/>
                <a:ea typeface="HRDF medium Medium" panose="02000600020000020004" pitchFamily="2" charset="-78"/>
                <a:cs typeface="SST Arabic"/>
              </a:rPr>
              <a:t>1</a:t>
            </a:r>
            <a:endParaRPr lang="ar-EG" sz="2000" dirty="0">
              <a:solidFill>
                <a:schemeClr val="bg1"/>
              </a:solidFill>
              <a:latin typeface="SST Arabic" panose="020B0504030504020204" pitchFamily="34" charset="-78"/>
              <a:ea typeface="HRDF medium Medium" panose="02000600020000020004" pitchFamily="2" charset="-78"/>
              <a:cs typeface="SST Arabic"/>
            </a:endParaRPr>
          </a:p>
        </p:txBody>
      </p:sp>
      <p:sp>
        <p:nvSpPr>
          <p:cNvPr id="25" name="object 6">
            <a:extLst>
              <a:ext uri="{FF2B5EF4-FFF2-40B4-BE49-F238E27FC236}">
                <a16:creationId xmlns:a16="http://schemas.microsoft.com/office/drawing/2014/main" id="{01D1CA79-C863-3A78-F944-E950553E91F6}"/>
              </a:ext>
            </a:extLst>
          </p:cNvPr>
          <p:cNvSpPr txBox="1"/>
          <p:nvPr/>
        </p:nvSpPr>
        <p:spPr>
          <a:xfrm>
            <a:off x="7867639" y="2499775"/>
            <a:ext cx="792488" cy="317535"/>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en-US" sz="2000" dirty="0">
                <a:solidFill>
                  <a:schemeClr val="bg1"/>
                </a:solidFill>
                <a:latin typeface="SST Arabic" panose="020B0504030504020204" pitchFamily="34" charset="-78"/>
                <a:ea typeface="HRDF medium Medium" panose="02000600020000020004" pitchFamily="2" charset="-78"/>
                <a:cs typeface="SST Arabic"/>
              </a:rPr>
              <a:t>2</a:t>
            </a:r>
            <a:endParaRPr lang="ar-EG" sz="2000" dirty="0">
              <a:solidFill>
                <a:schemeClr val="bg1"/>
              </a:solidFill>
              <a:latin typeface="SST Arabic" panose="020B0504030504020204" pitchFamily="34" charset="-78"/>
              <a:ea typeface="HRDF medium Medium" panose="02000600020000020004" pitchFamily="2" charset="-78"/>
              <a:cs typeface="SST Arabic"/>
            </a:endParaRPr>
          </a:p>
        </p:txBody>
      </p:sp>
      <p:sp>
        <p:nvSpPr>
          <p:cNvPr id="26" name="object 6">
            <a:extLst>
              <a:ext uri="{FF2B5EF4-FFF2-40B4-BE49-F238E27FC236}">
                <a16:creationId xmlns:a16="http://schemas.microsoft.com/office/drawing/2014/main" id="{AE683173-F7A5-8399-0BE7-CE67F4ED6292}"/>
              </a:ext>
            </a:extLst>
          </p:cNvPr>
          <p:cNvSpPr txBox="1"/>
          <p:nvPr/>
        </p:nvSpPr>
        <p:spPr>
          <a:xfrm>
            <a:off x="10914077" y="4191072"/>
            <a:ext cx="792488" cy="317535"/>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en-US" sz="2000" dirty="0">
                <a:solidFill>
                  <a:schemeClr val="bg1"/>
                </a:solidFill>
                <a:latin typeface="SST Arabic" panose="020B0504030504020204" pitchFamily="34" charset="-78"/>
                <a:ea typeface="HRDF medium Medium" panose="02000600020000020004" pitchFamily="2" charset="-78"/>
                <a:cs typeface="SST Arabic"/>
              </a:rPr>
              <a:t>3</a:t>
            </a:r>
            <a:endParaRPr lang="ar-EG" sz="2000" dirty="0">
              <a:solidFill>
                <a:schemeClr val="bg1"/>
              </a:solidFill>
              <a:latin typeface="SST Arabic" panose="020B0504030504020204" pitchFamily="34" charset="-78"/>
              <a:ea typeface="HRDF medium Medium" panose="02000600020000020004" pitchFamily="2" charset="-78"/>
              <a:cs typeface="SST Arabic"/>
            </a:endParaRPr>
          </a:p>
        </p:txBody>
      </p:sp>
      <p:sp>
        <p:nvSpPr>
          <p:cNvPr id="27" name="object 6">
            <a:extLst>
              <a:ext uri="{FF2B5EF4-FFF2-40B4-BE49-F238E27FC236}">
                <a16:creationId xmlns:a16="http://schemas.microsoft.com/office/drawing/2014/main" id="{FEB8E168-FF64-54C5-5CFD-B303A0CBA21A}"/>
              </a:ext>
            </a:extLst>
          </p:cNvPr>
          <p:cNvSpPr txBox="1"/>
          <p:nvPr/>
        </p:nvSpPr>
        <p:spPr>
          <a:xfrm>
            <a:off x="7859777" y="4191072"/>
            <a:ext cx="792488" cy="317535"/>
          </a:xfrm>
          <a:prstGeom prst="rect">
            <a:avLst/>
          </a:prstGeom>
        </p:spPr>
        <p:txBody>
          <a:bodyPr vert="horz" wrap="square" lIns="0" tIns="9664" rIns="0" bIns="0" rtlCol="0" anchor="t">
            <a:spAutoFit/>
          </a:bodyPr>
          <a:lstStyle>
            <a:lvl1pPr>
              <a:defRPr>
                <a:latin typeface="+mj-lt"/>
                <a:ea typeface="+mj-ea"/>
                <a:cs typeface="+mj-cs"/>
              </a:defRPr>
            </a:lvl1pPr>
          </a:lstStyle>
          <a:p>
            <a:pPr algn="ctr" defTabSz="773128" rtl="1">
              <a:defRPr/>
            </a:pPr>
            <a:r>
              <a:rPr lang="en-US" sz="2000" dirty="0">
                <a:solidFill>
                  <a:schemeClr val="bg1"/>
                </a:solidFill>
                <a:latin typeface="SST Arabic" panose="020B0504030504020204" pitchFamily="34" charset="-78"/>
                <a:ea typeface="HRDF medium Medium" panose="02000600020000020004" pitchFamily="2" charset="-78"/>
                <a:cs typeface="SST Arabic"/>
              </a:rPr>
              <a:t>4</a:t>
            </a:r>
            <a:endParaRPr lang="ar-EG" sz="2000" dirty="0">
              <a:solidFill>
                <a:schemeClr val="bg1"/>
              </a:solidFill>
              <a:latin typeface="SST Arabic" panose="020B0504030504020204" pitchFamily="34" charset="-78"/>
              <a:ea typeface="HRDF medium Medium" panose="02000600020000020004" pitchFamily="2" charset="-78"/>
              <a:cs typeface="SST Arabic"/>
            </a:endParaRPr>
          </a:p>
        </p:txBody>
      </p:sp>
    </p:spTree>
    <p:custDataLst>
      <p:tags r:id="rId1"/>
    </p:custDataLst>
    <p:extLst>
      <p:ext uri="{BB962C8B-B14F-4D97-AF65-F5344CB8AC3E}">
        <p14:creationId xmlns:p14="http://schemas.microsoft.com/office/powerpoint/2010/main" val="108669272"/>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A2132-75D2-B251-8A78-03D25BE794F3}"/>
            </a:ext>
          </a:extLst>
        </p:cNvPr>
        <p:cNvGrpSpPr/>
        <p:nvPr/>
      </p:nvGrpSpPr>
      <p:grpSpPr>
        <a:xfrm>
          <a:off x="0" y="0"/>
          <a:ext cx="0" cy="0"/>
          <a:chOff x="0" y="0"/>
          <a:chExt cx="0" cy="0"/>
        </a:xfrm>
      </p:grpSpPr>
      <p:sp>
        <p:nvSpPr>
          <p:cNvPr id="6" name="object 6">
            <a:extLst>
              <a:ext uri="{FF2B5EF4-FFF2-40B4-BE49-F238E27FC236}">
                <a16:creationId xmlns:a16="http://schemas.microsoft.com/office/drawing/2014/main" id="{62EB22A9-94D3-5BAC-1EB4-0DFEC6D9F677}"/>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EG" sz="2400" dirty="0">
                <a:solidFill>
                  <a:srgbClr val="214E83"/>
                </a:solidFill>
                <a:latin typeface="SST Arabic" panose="020B0504030504020204" pitchFamily="34" charset="-78"/>
                <a:ea typeface="HRDF medium Medium" panose="02000600020000020004" pitchFamily="2" charset="-78"/>
                <a:cs typeface="SST Arabic"/>
              </a:rPr>
              <a:t>التحسين عن طريق - </a:t>
            </a:r>
            <a:r>
              <a:rPr lang="en-US" sz="2400" dirty="0">
                <a:solidFill>
                  <a:srgbClr val="214E83"/>
                </a:solidFill>
                <a:latin typeface="SST Arabic" panose="020B0504030504020204" pitchFamily="34" charset="-78"/>
                <a:ea typeface="HRDF medium Medium" panose="02000600020000020004" pitchFamily="2" charset="-78"/>
                <a:cs typeface="SST Arabic"/>
              </a:rPr>
              <a:t>PDCA</a:t>
            </a:r>
          </a:p>
        </p:txBody>
      </p:sp>
      <p:pic>
        <p:nvPicPr>
          <p:cNvPr id="7" name="Picture 8">
            <a:extLst>
              <a:ext uri="{FF2B5EF4-FFF2-40B4-BE49-F238E27FC236}">
                <a16:creationId xmlns:a16="http://schemas.microsoft.com/office/drawing/2014/main" id="{C81B984C-DA3D-E1B0-DFE9-2E9173ED48B0}"/>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sp>
        <p:nvSpPr>
          <p:cNvPr id="3" name="Rectangle: Rounded Corners 2">
            <a:extLst>
              <a:ext uri="{FF2B5EF4-FFF2-40B4-BE49-F238E27FC236}">
                <a16:creationId xmlns:a16="http://schemas.microsoft.com/office/drawing/2014/main" id="{F690B3B3-1F17-C7F5-9D54-9E13F3583BFD}"/>
              </a:ext>
            </a:extLst>
          </p:cNvPr>
          <p:cNvSpPr/>
          <p:nvPr/>
        </p:nvSpPr>
        <p:spPr>
          <a:xfrm>
            <a:off x="742631" y="1907177"/>
            <a:ext cx="10706739" cy="4543050"/>
          </a:xfrm>
          <a:prstGeom prst="roundRect">
            <a:avLst>
              <a:gd name="adj" fmla="val 654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2B9AC3D-5D4E-A1C5-FB24-4B5361CD428A}"/>
              </a:ext>
            </a:extLst>
          </p:cNvPr>
          <p:cNvSpPr txBox="1"/>
          <p:nvPr/>
        </p:nvSpPr>
        <p:spPr>
          <a:xfrm>
            <a:off x="1036321" y="2117505"/>
            <a:ext cx="10102302" cy="4031873"/>
          </a:xfrm>
          <a:prstGeom prst="rect">
            <a:avLst/>
          </a:prstGeom>
          <a:noFill/>
        </p:spPr>
        <p:txBody>
          <a:bodyPr wrap="square">
            <a:spAutoFit/>
          </a:bodyPr>
          <a:lstStyle/>
          <a:p>
            <a:pPr algn="r" rtl="1"/>
            <a:r>
              <a:rPr lang="ar-EG" sz="1600" dirty="0">
                <a:solidFill>
                  <a:srgbClr val="68615D"/>
                </a:solidFill>
                <a:latin typeface="SST Arabic" panose="020B0504030504020204" pitchFamily="34" charset="-78"/>
                <a:cs typeface="SST Arabic" panose="020B0504030504020204" pitchFamily="34" charset="-78"/>
              </a:rPr>
              <a:t>شركة "رِحال" هي شركة سعودية سريعة النمو في قطاع التجزئة الرياضي، توسّعت خلال ثلاث سنوات من متاجر تقليدية إلى نموذج متكامل يجمع بين الفروع، والتجارة الإلكترونية، وتطبيقات اللياقة. هذا النمو السريع خلق ضغطًا تشغيليًا كبيرًا، حيث تعمل الإدارات بشكل منفصل دون تنسيق كافٍ، مما أدى إلى فجوة واضحة في تجربة العميل. التسويق يطلق حملات قوية تزيد الطلب، بينما العمليات والمخزون غير مهيئين لدعم هذا النمو، وخدمة العملاء تتحمل عبء الشكاوى الناتجة.</a:t>
            </a:r>
          </a:p>
          <a:p>
            <a:pPr algn="r" rtl="1"/>
            <a:endParaRPr lang="ar-EG" sz="1600" dirty="0">
              <a:solidFill>
                <a:srgbClr val="68615D"/>
              </a:solidFill>
              <a:latin typeface="SST Arabic" panose="020B0504030504020204" pitchFamily="34" charset="-78"/>
              <a:cs typeface="SST Arabic" panose="020B0504030504020204" pitchFamily="34" charset="-78"/>
            </a:endParaRPr>
          </a:p>
          <a:p>
            <a:pPr algn="r" rtl="1"/>
            <a:r>
              <a:rPr lang="ar-EG" sz="1600" dirty="0">
                <a:solidFill>
                  <a:srgbClr val="68615D"/>
                </a:solidFill>
                <a:latin typeface="SST Arabic" panose="020B0504030504020204" pitchFamily="34" charset="-78"/>
                <a:cs typeface="SST Arabic" panose="020B0504030504020204" pitchFamily="34" charset="-78"/>
              </a:rPr>
              <a:t>خلال آخر ثلاثة أشهر، بدأت المؤشرات في التدهور بشكل واضح؛ حيث ارتفعت شكاوى العملاء بنسبة 40%، وانخفض تقييم التطبيق من 4.5 إلى 3.8، مع تزايد ملحوظ في أوقات التوصيل. تشير البيانات إلى أن 60% من الشكاوى مرتبطة بتأخير التوصيل، و25% بسبب طلب منتجات غير متوفرة بعد الشراء، و15% نتيجة ضعف تجربة خدمة العملاء.</a:t>
            </a:r>
          </a:p>
          <a:p>
            <a:pPr algn="r" rtl="1"/>
            <a:endParaRPr lang="ar-EG" sz="1600" dirty="0">
              <a:solidFill>
                <a:srgbClr val="68615D"/>
              </a:solidFill>
              <a:latin typeface="SST Arabic" panose="020B0504030504020204" pitchFamily="34" charset="-78"/>
              <a:cs typeface="SST Arabic" panose="020B0504030504020204" pitchFamily="34" charset="-78"/>
            </a:endParaRPr>
          </a:p>
          <a:p>
            <a:pPr algn="r" rtl="1"/>
            <a:r>
              <a:rPr lang="ar-EG" sz="1600" dirty="0">
                <a:solidFill>
                  <a:srgbClr val="68615D"/>
                </a:solidFill>
                <a:latin typeface="SST Arabic" panose="020B0504030504020204" pitchFamily="34" charset="-78"/>
                <a:cs typeface="SST Arabic" panose="020B0504030504020204" pitchFamily="34" charset="-78"/>
              </a:rPr>
              <a:t>عند النظر بشكل أعمق، يتضح أن المشكلة ليست في التوصيل فقط، بل في النظام ككل. نظام المخزون غير محدث لحظيًا بين الفروع والمنصة الإلكترونية، مما يؤدي إلى بيع منتجات غير متوفرة. كما يعتمد فريق التوصيل على تخطيط يدوي غير فعال، بينما تُطلق الحملات التسويقية دون تنسيق مع توفر المنتجات. إضافة إلى ذلك، يواجه فريق خدمة العملاء ضغطًا عاليًا دون تدريب كافٍ، ولا توجد مؤشرات أداء مشتركة تربط بين الإدارات.</a:t>
            </a:r>
          </a:p>
          <a:p>
            <a:pPr algn="r" rtl="1"/>
            <a:r>
              <a:rPr lang="ar-EG" sz="1600" dirty="0">
                <a:solidFill>
                  <a:srgbClr val="68615D"/>
                </a:solidFill>
                <a:latin typeface="SST Arabic" panose="020B0504030504020204" pitchFamily="34" charset="-78"/>
                <a:cs typeface="SST Arabic" panose="020B0504030504020204" pitchFamily="34" charset="-78"/>
              </a:rPr>
              <a:t>بناءً على ذلك، التحدي الحقيقي ليس مجرد “تسريع التوصيل”، بل فهم السبب الجذري للمشكلة عبر كامل رحلة العميل. المطلوب من الفرق هو التفكير بشكل منهجي لإصلاح النظام، وليس معالجة الأعراض فقط، وذلك من خلال تطبيق منهجية </a:t>
            </a:r>
            <a:r>
              <a:rPr lang="en-US" sz="1600" dirty="0">
                <a:solidFill>
                  <a:srgbClr val="68615D"/>
                </a:solidFill>
                <a:latin typeface="SST Arabic" panose="020B0504030504020204" pitchFamily="34" charset="-78"/>
                <a:cs typeface="SST Arabic" panose="020B0504030504020204" pitchFamily="34" charset="-78"/>
              </a:rPr>
              <a:t>PDCA </a:t>
            </a:r>
            <a:r>
              <a:rPr lang="ar-EG" sz="1600" dirty="0">
                <a:solidFill>
                  <a:srgbClr val="68615D"/>
                </a:solidFill>
                <a:latin typeface="SST Arabic" panose="020B0504030504020204" pitchFamily="34" charset="-78"/>
                <a:cs typeface="SST Arabic" panose="020B0504030504020204" pitchFamily="34" charset="-78"/>
              </a:rPr>
              <a:t>لتحديد المشكلة بدقة، واختبار الحلول، وقياس أثرها قبل تعميمها.</a:t>
            </a:r>
          </a:p>
        </p:txBody>
      </p:sp>
    </p:spTree>
    <p:custDataLst>
      <p:tags r:id="rId1"/>
    </p:custDataLst>
    <p:extLst>
      <p:ext uri="{BB962C8B-B14F-4D97-AF65-F5344CB8AC3E}">
        <p14:creationId xmlns:p14="http://schemas.microsoft.com/office/powerpoint/2010/main" val="545272946"/>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D682E-D470-EB62-C0A1-09DE65C2BC54}"/>
            </a:ext>
          </a:extLst>
        </p:cNvPr>
        <p:cNvGrpSpPr/>
        <p:nvPr/>
      </p:nvGrpSpPr>
      <p:grpSpPr>
        <a:xfrm>
          <a:off x="0" y="0"/>
          <a:ext cx="0" cy="0"/>
          <a:chOff x="0" y="0"/>
          <a:chExt cx="0" cy="0"/>
        </a:xfrm>
      </p:grpSpPr>
      <p:sp>
        <p:nvSpPr>
          <p:cNvPr id="6" name="object 6">
            <a:extLst>
              <a:ext uri="{FF2B5EF4-FFF2-40B4-BE49-F238E27FC236}">
                <a16:creationId xmlns:a16="http://schemas.microsoft.com/office/drawing/2014/main" id="{B33AA73B-680F-A567-9DB3-82B343AB072C}"/>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EG" sz="2400" dirty="0">
                <a:solidFill>
                  <a:srgbClr val="214E83"/>
                </a:solidFill>
                <a:latin typeface="SST Arabic" panose="020B0504030504020204" pitchFamily="34" charset="-78"/>
                <a:ea typeface="HRDF medium Medium" panose="02000600020000020004" pitchFamily="2" charset="-78"/>
                <a:cs typeface="SST Arabic"/>
              </a:rPr>
              <a:t>التحسين عن طريق - </a:t>
            </a:r>
            <a:r>
              <a:rPr lang="en-US" sz="2400" dirty="0">
                <a:solidFill>
                  <a:srgbClr val="214E83"/>
                </a:solidFill>
                <a:latin typeface="SST Arabic" panose="020B0504030504020204" pitchFamily="34" charset="-78"/>
                <a:ea typeface="HRDF medium Medium" panose="02000600020000020004" pitchFamily="2" charset="-78"/>
                <a:cs typeface="SST Arabic"/>
              </a:rPr>
              <a:t>PDCA</a:t>
            </a:r>
          </a:p>
        </p:txBody>
      </p:sp>
      <p:pic>
        <p:nvPicPr>
          <p:cNvPr id="7" name="Picture 8">
            <a:extLst>
              <a:ext uri="{FF2B5EF4-FFF2-40B4-BE49-F238E27FC236}">
                <a16:creationId xmlns:a16="http://schemas.microsoft.com/office/drawing/2014/main" id="{3F499844-7EC5-7822-DE6B-A1A810F8A71E}"/>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pic>
        <p:nvPicPr>
          <p:cNvPr id="3" name="Picture 2" descr="The PDCA Cycle: A Practical Approach to Problem-Solving">
            <a:extLst>
              <a:ext uri="{FF2B5EF4-FFF2-40B4-BE49-F238E27FC236}">
                <a16:creationId xmlns:a16="http://schemas.microsoft.com/office/drawing/2014/main" id="{D32005A5-4164-F8D0-E8E4-B3676EFD77E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2789" r="19962"/>
          <a:stretch>
            <a:fillRect/>
          </a:stretch>
        </p:blipFill>
        <p:spPr bwMode="auto">
          <a:xfrm>
            <a:off x="1371938" y="1814777"/>
            <a:ext cx="4317662" cy="4771488"/>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Rounded Corners 35">
            <a:extLst>
              <a:ext uri="{FF2B5EF4-FFF2-40B4-BE49-F238E27FC236}">
                <a16:creationId xmlns:a16="http://schemas.microsoft.com/office/drawing/2014/main" id="{20B91DDB-D112-AC02-7F2B-AF2D030FA679}"/>
              </a:ext>
            </a:extLst>
          </p:cNvPr>
          <p:cNvSpPr/>
          <p:nvPr/>
        </p:nvSpPr>
        <p:spPr>
          <a:xfrm>
            <a:off x="7461115" y="2091830"/>
            <a:ext cx="3689863" cy="1263670"/>
          </a:xfrm>
          <a:prstGeom prst="roundRect">
            <a:avLst>
              <a:gd name="adj" fmla="val 98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7D0066C3-E16A-D423-3638-2A1908F03973}"/>
              </a:ext>
            </a:extLst>
          </p:cNvPr>
          <p:cNvSpPr txBox="1"/>
          <p:nvPr/>
        </p:nvSpPr>
        <p:spPr>
          <a:xfrm>
            <a:off x="8061559" y="2131429"/>
            <a:ext cx="2939765" cy="1138773"/>
          </a:xfrm>
          <a:prstGeom prst="rect">
            <a:avLst/>
          </a:prstGeom>
          <a:noFill/>
        </p:spPr>
        <p:txBody>
          <a:bodyPr wrap="square">
            <a:spAutoFit/>
          </a:bodyPr>
          <a:lstStyle/>
          <a:p>
            <a:pPr algn="r" rtl="1"/>
            <a:r>
              <a:rPr lang="en-US" sz="1700" dirty="0">
                <a:solidFill>
                  <a:srgbClr val="1DA76F"/>
                </a:solidFill>
                <a:latin typeface="SST Arabic" panose="020B0504030504020204" pitchFamily="34" charset="-78"/>
                <a:cs typeface="SST Arabic" panose="020B0504030504020204" pitchFamily="34" charset="-78"/>
              </a:rPr>
              <a:t>Step 1: PLAN</a:t>
            </a:r>
          </a:p>
          <a:p>
            <a:pPr algn="r" rtl="1"/>
            <a:r>
              <a:rPr lang="ar-EG" sz="1700" dirty="0">
                <a:solidFill>
                  <a:srgbClr val="68615D"/>
                </a:solidFill>
                <a:latin typeface="SST Arabic" panose="020B0504030504020204" pitchFamily="34" charset="-78"/>
                <a:cs typeface="SST Arabic" panose="020B0504030504020204" pitchFamily="34" charset="-78"/>
              </a:rPr>
              <a:t>المطلوب:</a:t>
            </a:r>
          </a:p>
          <a:p>
            <a:pPr marL="285750" indent="-285750" algn="r" rtl="1">
              <a:buFont typeface="Arial" panose="020B0604020202020204" pitchFamily="34" charset="0"/>
              <a:buChar char="•"/>
            </a:pPr>
            <a:r>
              <a:rPr lang="ar-EG" sz="1700" dirty="0">
                <a:solidFill>
                  <a:srgbClr val="68615D"/>
                </a:solidFill>
                <a:latin typeface="SST Arabic" panose="020B0504030504020204" pitchFamily="34" charset="-78"/>
                <a:cs typeface="SST Arabic" panose="020B0504030504020204" pitchFamily="34" charset="-78"/>
              </a:rPr>
              <a:t>تعريف المشكلة بشكل دقيق</a:t>
            </a:r>
          </a:p>
          <a:p>
            <a:pPr marL="285750" indent="-285750" algn="r" rtl="1">
              <a:buFont typeface="Arial" panose="020B0604020202020204" pitchFamily="34" charset="0"/>
              <a:buChar char="•"/>
            </a:pPr>
            <a:r>
              <a:rPr lang="ar-EG" sz="1700" dirty="0">
                <a:solidFill>
                  <a:srgbClr val="68615D"/>
                </a:solidFill>
                <a:latin typeface="SST Arabic" panose="020B0504030504020204" pitchFamily="34" charset="-78"/>
                <a:cs typeface="SST Arabic" panose="020B0504030504020204" pitchFamily="34" charset="-78"/>
              </a:rPr>
              <a:t>تحديد السبب الجذري</a:t>
            </a:r>
          </a:p>
        </p:txBody>
      </p:sp>
      <p:sp>
        <p:nvSpPr>
          <p:cNvPr id="38" name="Rectangle: Rounded Corners 37">
            <a:extLst>
              <a:ext uri="{FF2B5EF4-FFF2-40B4-BE49-F238E27FC236}">
                <a16:creationId xmlns:a16="http://schemas.microsoft.com/office/drawing/2014/main" id="{85D38D8E-A0D7-16B2-FE63-F67F8A4E4F65}"/>
              </a:ext>
            </a:extLst>
          </p:cNvPr>
          <p:cNvSpPr/>
          <p:nvPr/>
        </p:nvSpPr>
        <p:spPr>
          <a:xfrm>
            <a:off x="7461115" y="3428455"/>
            <a:ext cx="3689863" cy="974953"/>
          </a:xfrm>
          <a:prstGeom prst="roundRect">
            <a:avLst>
              <a:gd name="adj" fmla="val 98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D53C513B-D134-92A8-33E7-9C88710A6741}"/>
              </a:ext>
            </a:extLst>
          </p:cNvPr>
          <p:cNvSpPr txBox="1"/>
          <p:nvPr/>
        </p:nvSpPr>
        <p:spPr>
          <a:xfrm>
            <a:off x="8272576" y="3476367"/>
            <a:ext cx="2728748" cy="877163"/>
          </a:xfrm>
          <a:prstGeom prst="rect">
            <a:avLst/>
          </a:prstGeom>
          <a:noFill/>
        </p:spPr>
        <p:txBody>
          <a:bodyPr wrap="square">
            <a:spAutoFit/>
          </a:bodyPr>
          <a:lstStyle/>
          <a:p>
            <a:pPr algn="r" rtl="1"/>
            <a:r>
              <a:rPr lang="en-US" sz="1700" dirty="0">
                <a:solidFill>
                  <a:srgbClr val="1DA76F"/>
                </a:solidFill>
                <a:latin typeface="SST Arabic" panose="020B0504030504020204" pitchFamily="34" charset="-78"/>
                <a:cs typeface="SST Arabic" panose="020B0504030504020204" pitchFamily="34" charset="-78"/>
              </a:rPr>
              <a:t>Step 2: DO</a:t>
            </a:r>
          </a:p>
          <a:p>
            <a:pPr marL="285750" indent="-285750" algn="r" rtl="1">
              <a:buFont typeface="Arial" panose="020B0604020202020204" pitchFamily="34" charset="0"/>
              <a:buChar char="•"/>
            </a:pPr>
            <a:r>
              <a:rPr lang="ar-EG" sz="1700" dirty="0">
                <a:solidFill>
                  <a:srgbClr val="68615D"/>
                </a:solidFill>
                <a:latin typeface="SST Arabic" panose="020B0504030504020204" pitchFamily="34" charset="-78"/>
                <a:cs typeface="SST Arabic" panose="020B0504030504020204" pitchFamily="34" charset="-78"/>
              </a:rPr>
              <a:t>اقتراح حل</a:t>
            </a:r>
          </a:p>
          <a:p>
            <a:pPr marL="285750" indent="-285750" algn="r" rtl="1">
              <a:buFont typeface="Arial" panose="020B0604020202020204" pitchFamily="34" charset="0"/>
              <a:buChar char="•"/>
            </a:pPr>
            <a:r>
              <a:rPr lang="ar-EG" sz="1700" dirty="0">
                <a:solidFill>
                  <a:srgbClr val="68615D"/>
                </a:solidFill>
                <a:latin typeface="SST Arabic" panose="020B0504030504020204" pitchFamily="34" charset="-78"/>
                <a:cs typeface="SST Arabic" panose="020B0504030504020204" pitchFamily="34" charset="-78"/>
              </a:rPr>
              <a:t>تحديد </a:t>
            </a:r>
            <a:r>
              <a:rPr lang="en-US" sz="1700" dirty="0">
                <a:solidFill>
                  <a:srgbClr val="68615D"/>
                </a:solidFill>
                <a:latin typeface="SST Arabic" panose="020B0504030504020204" pitchFamily="34" charset="-78"/>
                <a:cs typeface="SST Arabic" panose="020B0504030504020204" pitchFamily="34" charset="-78"/>
              </a:rPr>
              <a:t>Pilot</a:t>
            </a:r>
          </a:p>
        </p:txBody>
      </p:sp>
      <p:sp>
        <p:nvSpPr>
          <p:cNvPr id="44" name="Rectangle: Rounded Corners 43">
            <a:extLst>
              <a:ext uri="{FF2B5EF4-FFF2-40B4-BE49-F238E27FC236}">
                <a16:creationId xmlns:a16="http://schemas.microsoft.com/office/drawing/2014/main" id="{6D49E350-A8D8-4D4B-E0E6-CF9061FD0376}"/>
              </a:ext>
            </a:extLst>
          </p:cNvPr>
          <p:cNvSpPr/>
          <p:nvPr/>
        </p:nvSpPr>
        <p:spPr>
          <a:xfrm>
            <a:off x="7461115" y="4476364"/>
            <a:ext cx="3689863" cy="786908"/>
          </a:xfrm>
          <a:prstGeom prst="roundRect">
            <a:avLst>
              <a:gd name="adj" fmla="val 98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559E3DF3-F47F-5EDA-0A6B-56326BEADB5D}"/>
              </a:ext>
            </a:extLst>
          </p:cNvPr>
          <p:cNvSpPr txBox="1"/>
          <p:nvPr/>
        </p:nvSpPr>
        <p:spPr>
          <a:xfrm>
            <a:off x="8272576" y="4548678"/>
            <a:ext cx="2728748" cy="615553"/>
          </a:xfrm>
          <a:prstGeom prst="rect">
            <a:avLst/>
          </a:prstGeom>
          <a:noFill/>
        </p:spPr>
        <p:txBody>
          <a:bodyPr wrap="square">
            <a:spAutoFit/>
          </a:bodyPr>
          <a:lstStyle/>
          <a:p>
            <a:pPr algn="r" rtl="1"/>
            <a:r>
              <a:rPr lang="en-US" sz="1700" dirty="0">
                <a:solidFill>
                  <a:srgbClr val="1DA76F"/>
                </a:solidFill>
                <a:latin typeface="SST Arabic" panose="020B0504030504020204" pitchFamily="34" charset="-78"/>
                <a:cs typeface="SST Arabic" panose="020B0504030504020204" pitchFamily="34" charset="-78"/>
              </a:rPr>
              <a:t>Step 3: CHECK</a:t>
            </a:r>
          </a:p>
          <a:p>
            <a:pPr marL="285750" indent="-285750" algn="r" rtl="1">
              <a:buFont typeface="Arial" panose="020B0604020202020204" pitchFamily="34" charset="0"/>
              <a:buChar char="•"/>
            </a:pPr>
            <a:r>
              <a:rPr lang="ar-EG" sz="1700" dirty="0">
                <a:solidFill>
                  <a:srgbClr val="68615D"/>
                </a:solidFill>
                <a:latin typeface="SST Arabic" panose="020B0504030504020204" pitchFamily="34" charset="-78"/>
                <a:cs typeface="SST Arabic" panose="020B0504030504020204" pitchFamily="34" charset="-78"/>
              </a:rPr>
              <a:t>ما هو الـ </a:t>
            </a:r>
            <a:r>
              <a:rPr lang="en-US" sz="1700" dirty="0">
                <a:solidFill>
                  <a:srgbClr val="68615D"/>
                </a:solidFill>
                <a:latin typeface="SST Arabic" panose="020B0504030504020204" pitchFamily="34" charset="-78"/>
                <a:cs typeface="SST Arabic" panose="020B0504030504020204" pitchFamily="34" charset="-78"/>
              </a:rPr>
              <a:t>KPI؟</a:t>
            </a:r>
          </a:p>
        </p:txBody>
      </p:sp>
      <p:sp>
        <p:nvSpPr>
          <p:cNvPr id="46" name="Rectangle: Rounded Corners 45">
            <a:extLst>
              <a:ext uri="{FF2B5EF4-FFF2-40B4-BE49-F238E27FC236}">
                <a16:creationId xmlns:a16="http://schemas.microsoft.com/office/drawing/2014/main" id="{2ED21DC6-7963-59E7-6A12-AB3FDEFDC156}"/>
              </a:ext>
            </a:extLst>
          </p:cNvPr>
          <p:cNvSpPr/>
          <p:nvPr/>
        </p:nvSpPr>
        <p:spPr>
          <a:xfrm>
            <a:off x="7461115" y="5335586"/>
            <a:ext cx="3689863" cy="974953"/>
          </a:xfrm>
          <a:prstGeom prst="roundRect">
            <a:avLst>
              <a:gd name="adj" fmla="val 98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08BA490C-BA99-7777-68F4-EED3F39CCE8C}"/>
              </a:ext>
            </a:extLst>
          </p:cNvPr>
          <p:cNvSpPr txBox="1"/>
          <p:nvPr/>
        </p:nvSpPr>
        <p:spPr>
          <a:xfrm>
            <a:off x="8272576" y="5394617"/>
            <a:ext cx="2728748" cy="877163"/>
          </a:xfrm>
          <a:prstGeom prst="rect">
            <a:avLst/>
          </a:prstGeom>
          <a:noFill/>
        </p:spPr>
        <p:txBody>
          <a:bodyPr wrap="square">
            <a:spAutoFit/>
          </a:bodyPr>
          <a:lstStyle/>
          <a:p>
            <a:pPr algn="r" rtl="1"/>
            <a:r>
              <a:rPr lang="en-US" sz="1700" dirty="0">
                <a:solidFill>
                  <a:srgbClr val="1DA76F"/>
                </a:solidFill>
                <a:latin typeface="SST Arabic" panose="020B0504030504020204" pitchFamily="34" charset="-78"/>
                <a:cs typeface="SST Arabic" panose="020B0504030504020204" pitchFamily="34" charset="-78"/>
              </a:rPr>
              <a:t>Step 4: ACT</a:t>
            </a:r>
          </a:p>
          <a:p>
            <a:pPr marL="285750" indent="-285750" algn="r" rtl="1">
              <a:buFont typeface="Arial" panose="020B0604020202020204" pitchFamily="34" charset="0"/>
              <a:buChar char="•"/>
            </a:pPr>
            <a:r>
              <a:rPr lang="ar-EG" sz="1700" dirty="0">
                <a:solidFill>
                  <a:srgbClr val="68615D"/>
                </a:solidFill>
                <a:latin typeface="SST Arabic" panose="020B0504030504020204" pitchFamily="34" charset="-78"/>
                <a:cs typeface="SST Arabic" panose="020B0504030504020204" pitchFamily="34" charset="-78"/>
              </a:rPr>
              <a:t>هل نطبق الحل؟</a:t>
            </a:r>
          </a:p>
          <a:p>
            <a:pPr marL="285750" indent="-285750" algn="r" rtl="1">
              <a:buFont typeface="Arial" panose="020B0604020202020204" pitchFamily="34" charset="0"/>
              <a:buChar char="•"/>
            </a:pPr>
            <a:r>
              <a:rPr lang="ar-EG" sz="1700" dirty="0">
                <a:solidFill>
                  <a:srgbClr val="68615D"/>
                </a:solidFill>
                <a:latin typeface="SST Arabic" panose="020B0504030504020204" pitchFamily="34" charset="-78"/>
                <a:cs typeface="SST Arabic" panose="020B0504030504020204" pitchFamily="34" charset="-78"/>
              </a:rPr>
              <a:t>هل نعدّل؟</a:t>
            </a:r>
          </a:p>
        </p:txBody>
      </p:sp>
    </p:spTree>
    <p:custDataLst>
      <p:tags r:id="rId1"/>
    </p:custDataLst>
    <p:extLst>
      <p:ext uri="{BB962C8B-B14F-4D97-AF65-F5344CB8AC3E}">
        <p14:creationId xmlns:p14="http://schemas.microsoft.com/office/powerpoint/2010/main" val="1642396150"/>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3C55E-F764-3E6D-8FEF-99B9CAAD4F6E}"/>
            </a:ext>
          </a:extLst>
        </p:cNvPr>
        <p:cNvGrpSpPr/>
        <p:nvPr/>
      </p:nvGrpSpPr>
      <p:grpSpPr>
        <a:xfrm>
          <a:off x="0" y="0"/>
          <a:ext cx="0" cy="0"/>
          <a:chOff x="0" y="0"/>
          <a:chExt cx="0" cy="0"/>
        </a:xfrm>
      </p:grpSpPr>
      <p:sp>
        <p:nvSpPr>
          <p:cNvPr id="2" name="object 6">
            <a:extLst>
              <a:ext uri="{FF2B5EF4-FFF2-40B4-BE49-F238E27FC236}">
                <a16:creationId xmlns:a16="http://schemas.microsoft.com/office/drawing/2014/main" id="{53A0BECE-5EFD-2F8A-7DCF-7614DA99F9AD}"/>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SA" sz="2400" dirty="0">
                <a:solidFill>
                  <a:srgbClr val="214E83"/>
                </a:solidFill>
                <a:latin typeface="SST Arabic" panose="020B0504030504020204" pitchFamily="34" charset="-78"/>
                <a:ea typeface="HRDF medium Medium" panose="02000600020000020004" pitchFamily="2" charset="-78"/>
                <a:cs typeface="SST Arabic"/>
              </a:rPr>
              <a:t>التغذية الراجعة</a:t>
            </a:r>
          </a:p>
        </p:txBody>
      </p:sp>
      <p:pic>
        <p:nvPicPr>
          <p:cNvPr id="3" name="Picture 8">
            <a:extLst>
              <a:ext uri="{FF2B5EF4-FFF2-40B4-BE49-F238E27FC236}">
                <a16:creationId xmlns:a16="http://schemas.microsoft.com/office/drawing/2014/main" id="{91FA3651-293F-2C76-EA92-AB0A7D28D950}"/>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sp>
        <p:nvSpPr>
          <p:cNvPr id="4" name="object 6">
            <a:extLst>
              <a:ext uri="{FF2B5EF4-FFF2-40B4-BE49-F238E27FC236}">
                <a16:creationId xmlns:a16="http://schemas.microsoft.com/office/drawing/2014/main" id="{FB7412D1-7B24-68CF-DC92-BF3C8FCCBA58}"/>
              </a:ext>
            </a:extLst>
          </p:cNvPr>
          <p:cNvSpPr txBox="1"/>
          <p:nvPr/>
        </p:nvSpPr>
        <p:spPr>
          <a:xfrm>
            <a:off x="1896177" y="2025372"/>
            <a:ext cx="9254801" cy="317535"/>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EG" sz="2000" dirty="0">
                <a:solidFill>
                  <a:srgbClr val="1DA76F"/>
                </a:solidFill>
                <a:latin typeface="SST Arabic" panose="020B0504030504020204" pitchFamily="34" charset="-78"/>
                <a:ea typeface="HRDF medium Medium" panose="02000600020000020004" pitchFamily="2" charset="-78"/>
                <a:cs typeface="SST Arabic"/>
              </a:rPr>
              <a:t>تعريف التغذية الراجعة:</a:t>
            </a:r>
          </a:p>
        </p:txBody>
      </p:sp>
      <p:grpSp>
        <p:nvGrpSpPr>
          <p:cNvPr id="13" name="Group 12">
            <a:extLst>
              <a:ext uri="{FF2B5EF4-FFF2-40B4-BE49-F238E27FC236}">
                <a16:creationId xmlns:a16="http://schemas.microsoft.com/office/drawing/2014/main" id="{BC13B3B4-CD2D-E9E5-B39E-B57DECFF6DBE}"/>
              </a:ext>
            </a:extLst>
          </p:cNvPr>
          <p:cNvGrpSpPr/>
          <p:nvPr/>
        </p:nvGrpSpPr>
        <p:grpSpPr>
          <a:xfrm>
            <a:off x="5856051" y="2663066"/>
            <a:ext cx="5294927" cy="3552908"/>
            <a:chOff x="4192621" y="2091830"/>
            <a:chExt cx="6958357" cy="2936292"/>
          </a:xfrm>
        </p:grpSpPr>
        <p:sp>
          <p:nvSpPr>
            <p:cNvPr id="9" name="Rectangle: Rounded Corners 8">
              <a:extLst>
                <a:ext uri="{FF2B5EF4-FFF2-40B4-BE49-F238E27FC236}">
                  <a16:creationId xmlns:a16="http://schemas.microsoft.com/office/drawing/2014/main" id="{5612518C-99B0-DF0B-9F19-21A7A99BF2DE}"/>
                </a:ext>
              </a:extLst>
            </p:cNvPr>
            <p:cNvSpPr/>
            <p:nvPr/>
          </p:nvSpPr>
          <p:spPr>
            <a:xfrm>
              <a:off x="4192621" y="3671178"/>
              <a:ext cx="6958357" cy="1356944"/>
            </a:xfrm>
            <a:prstGeom prst="roundRect">
              <a:avLst>
                <a:gd name="adj" fmla="val 98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Rounded Corners 4">
              <a:extLst>
                <a:ext uri="{FF2B5EF4-FFF2-40B4-BE49-F238E27FC236}">
                  <a16:creationId xmlns:a16="http://schemas.microsoft.com/office/drawing/2014/main" id="{A34BEC1B-8317-30B8-131B-2F90AABD2C2C}"/>
                </a:ext>
              </a:extLst>
            </p:cNvPr>
            <p:cNvSpPr/>
            <p:nvPr/>
          </p:nvSpPr>
          <p:spPr>
            <a:xfrm>
              <a:off x="4192621" y="2091830"/>
              <a:ext cx="6958357" cy="1263670"/>
            </a:xfrm>
            <a:prstGeom prst="roundRect">
              <a:avLst>
                <a:gd name="adj" fmla="val 989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620956C-CF3F-C035-C099-7909FD57F08D}"/>
                </a:ext>
              </a:extLst>
            </p:cNvPr>
            <p:cNvSpPr txBox="1"/>
            <p:nvPr/>
          </p:nvSpPr>
          <p:spPr>
            <a:xfrm>
              <a:off x="4552545" y="2271688"/>
              <a:ext cx="6448779" cy="763084"/>
            </a:xfrm>
            <a:prstGeom prst="rect">
              <a:avLst/>
            </a:prstGeom>
            <a:noFill/>
          </p:spPr>
          <p:txBody>
            <a:bodyPr wrap="square">
              <a:spAutoFit/>
            </a:bodyPr>
            <a:lstStyle/>
            <a:p>
              <a:pPr marL="342900" indent="-342900" algn="r" rtl="1">
                <a:buFont typeface="+mj-lt"/>
                <a:buAutoNum type="arabicPeriod"/>
              </a:pPr>
              <a:r>
                <a:rPr lang="ar-EG" dirty="0">
                  <a:solidFill>
                    <a:srgbClr val="68615D"/>
                  </a:solidFill>
                  <a:latin typeface="SST Arabic" panose="020B0504030504020204" pitchFamily="34" charset="-78"/>
                  <a:cs typeface="SST Arabic" panose="020B0504030504020204" pitchFamily="34" charset="-78"/>
                </a:rPr>
                <a:t>نقل المعلومات التقييمية أو التصحيحية حول أي إجراء أو حدث أو عملية إلى المصدر الأصلي أو المسيطر، كما يلي: المعلومات المنقولة بهذه الطريقة.</a:t>
              </a:r>
            </a:p>
          </p:txBody>
        </p:sp>
        <p:sp>
          <p:nvSpPr>
            <p:cNvPr id="12" name="TextBox 11">
              <a:extLst>
                <a:ext uri="{FF2B5EF4-FFF2-40B4-BE49-F238E27FC236}">
                  <a16:creationId xmlns:a16="http://schemas.microsoft.com/office/drawing/2014/main" id="{5ADAB008-91C9-9106-602B-1596F6077620}"/>
                </a:ext>
              </a:extLst>
            </p:cNvPr>
            <p:cNvSpPr txBox="1"/>
            <p:nvPr/>
          </p:nvSpPr>
          <p:spPr>
            <a:xfrm>
              <a:off x="4552545" y="3836549"/>
              <a:ext cx="6448779" cy="923330"/>
            </a:xfrm>
            <a:prstGeom prst="rect">
              <a:avLst/>
            </a:prstGeom>
            <a:noFill/>
          </p:spPr>
          <p:txBody>
            <a:bodyPr wrap="square">
              <a:spAutoFit/>
            </a:bodyPr>
            <a:lstStyle/>
            <a:p>
              <a:pPr marL="342900" indent="-342900" algn="r" rtl="1">
                <a:buFont typeface="+mj-lt"/>
                <a:buAutoNum type="arabicPeriod" startAt="2"/>
              </a:pPr>
              <a:r>
                <a:rPr lang="ar-EG" dirty="0">
                  <a:solidFill>
                    <a:srgbClr val="68615D"/>
                  </a:solidFill>
                  <a:latin typeface="SST Arabic" panose="020B0504030504020204" pitchFamily="34" charset="-78"/>
                  <a:cs typeface="SST Arabic" panose="020B0504030504020204" pitchFamily="34" charset="-78"/>
                </a:rPr>
                <a:t>العودة إلى مدخلات جزء من مخرجات آلة أو نظام أو عملية (كما في حالة إحداث تغييرات في دائرة إلكترونية تعمل على تحسين الأداء أو في جهاز تحكم أوتوماتيكي يوفر عمل تصحيحي ذاتي).</a:t>
              </a:r>
            </a:p>
          </p:txBody>
        </p:sp>
      </p:grpSp>
      <p:pic>
        <p:nvPicPr>
          <p:cNvPr id="14" name="Picture 13">
            <a:extLst>
              <a:ext uri="{FF2B5EF4-FFF2-40B4-BE49-F238E27FC236}">
                <a16:creationId xmlns:a16="http://schemas.microsoft.com/office/drawing/2014/main" id="{EEB40101-AA88-A084-1049-79CFD4C4A5AE}"/>
              </a:ext>
            </a:extLst>
          </p:cNvPr>
          <p:cNvPicPr>
            <a:picLocks noChangeAspect="1"/>
          </p:cNvPicPr>
          <p:nvPr/>
        </p:nvPicPr>
        <p:blipFill>
          <a:blip r:embed="rId6"/>
          <a:stretch>
            <a:fillRect/>
          </a:stretch>
        </p:blipFill>
        <p:spPr>
          <a:xfrm>
            <a:off x="694846" y="3003650"/>
            <a:ext cx="4876638" cy="2528227"/>
          </a:xfrm>
          <a:prstGeom prst="rect">
            <a:avLst/>
          </a:prstGeom>
        </p:spPr>
      </p:pic>
    </p:spTree>
    <p:custDataLst>
      <p:tags r:id="rId1"/>
    </p:custDataLst>
    <p:extLst>
      <p:ext uri="{BB962C8B-B14F-4D97-AF65-F5344CB8AC3E}">
        <p14:creationId xmlns:p14="http://schemas.microsoft.com/office/powerpoint/2010/main" val="28379884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C8A8F-C5B0-4CFA-DC9D-D45DE6B33BA2}"/>
            </a:ext>
          </a:extLst>
        </p:cNvPr>
        <p:cNvGrpSpPr/>
        <p:nvPr/>
      </p:nvGrpSpPr>
      <p:grpSpPr>
        <a:xfrm>
          <a:off x="0" y="0"/>
          <a:ext cx="0" cy="0"/>
          <a:chOff x="0" y="0"/>
          <a:chExt cx="0" cy="0"/>
        </a:xfrm>
      </p:grpSpPr>
      <p:sp>
        <p:nvSpPr>
          <p:cNvPr id="2" name="object 6">
            <a:extLst>
              <a:ext uri="{FF2B5EF4-FFF2-40B4-BE49-F238E27FC236}">
                <a16:creationId xmlns:a16="http://schemas.microsoft.com/office/drawing/2014/main" id="{B786727C-AD09-5CBA-55B9-A903046813E2}"/>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SA" sz="2400" dirty="0">
                <a:solidFill>
                  <a:srgbClr val="214E83"/>
                </a:solidFill>
                <a:latin typeface="SST Arabic" panose="020B0504030504020204" pitchFamily="34" charset="-78"/>
                <a:ea typeface="HRDF medium Medium" panose="02000600020000020004" pitchFamily="2" charset="-78"/>
                <a:cs typeface="SST Arabic"/>
              </a:rPr>
              <a:t>التغذية الراجعة</a:t>
            </a:r>
          </a:p>
        </p:txBody>
      </p:sp>
      <p:pic>
        <p:nvPicPr>
          <p:cNvPr id="3" name="Picture 8">
            <a:extLst>
              <a:ext uri="{FF2B5EF4-FFF2-40B4-BE49-F238E27FC236}">
                <a16:creationId xmlns:a16="http://schemas.microsoft.com/office/drawing/2014/main" id="{D3E0049E-C2AA-F9CC-CA87-56ADDC456DE4}"/>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pic>
        <p:nvPicPr>
          <p:cNvPr id="4" name="Graphic 3">
            <a:extLst>
              <a:ext uri="{FF2B5EF4-FFF2-40B4-BE49-F238E27FC236}">
                <a16:creationId xmlns:a16="http://schemas.microsoft.com/office/drawing/2014/main" id="{3CCD8851-C312-88FD-CC91-B45C14AF58B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73554" y="2934441"/>
            <a:ext cx="9244893" cy="2093183"/>
          </a:xfrm>
          <a:prstGeom prst="rect">
            <a:avLst/>
          </a:prstGeom>
        </p:spPr>
      </p:pic>
      <p:sp>
        <p:nvSpPr>
          <p:cNvPr id="5" name="TextBox 4">
            <a:extLst>
              <a:ext uri="{FF2B5EF4-FFF2-40B4-BE49-F238E27FC236}">
                <a16:creationId xmlns:a16="http://schemas.microsoft.com/office/drawing/2014/main" id="{4424236B-87DA-518B-E039-02A5C16C8FE3}"/>
              </a:ext>
            </a:extLst>
          </p:cNvPr>
          <p:cNvSpPr txBox="1"/>
          <p:nvPr/>
        </p:nvSpPr>
        <p:spPr>
          <a:xfrm>
            <a:off x="9433494" y="3648324"/>
            <a:ext cx="401072" cy="707886"/>
          </a:xfrm>
          <a:prstGeom prst="rect">
            <a:avLst/>
          </a:prstGeom>
          <a:noFill/>
        </p:spPr>
        <p:txBody>
          <a:bodyPr wrap="none" rtlCol="0">
            <a:spAutoFit/>
          </a:bodyPr>
          <a:lstStyle/>
          <a:p>
            <a:r>
              <a:rPr lang="ar-EG" sz="4000" b="1" dirty="0">
                <a:solidFill>
                  <a:schemeClr val="bg1"/>
                </a:solidFill>
                <a:latin typeface="SST Arabic Medium" panose="020B0604030504020204" pitchFamily="34" charset="-78"/>
                <a:ea typeface="HRSD Gov" pitchFamily="50" charset="-78"/>
                <a:cs typeface="SST Arabic Medium" panose="020B0604030504020204" pitchFamily="34" charset="-78"/>
              </a:rPr>
              <a:t>1</a:t>
            </a:r>
            <a:endParaRPr lang="en-US" sz="4000" b="1" dirty="0">
              <a:solidFill>
                <a:schemeClr val="bg1"/>
              </a:solidFill>
              <a:latin typeface="SST Arabic Medium" panose="020B0604030504020204" pitchFamily="34" charset="-78"/>
              <a:ea typeface="HRSD Gov" pitchFamily="50" charset="-78"/>
              <a:cs typeface="SST Arabic Medium" panose="020B0604030504020204" pitchFamily="34" charset="-78"/>
            </a:endParaRPr>
          </a:p>
        </p:txBody>
      </p:sp>
      <p:sp>
        <p:nvSpPr>
          <p:cNvPr id="7" name="TextBox 6">
            <a:extLst>
              <a:ext uri="{FF2B5EF4-FFF2-40B4-BE49-F238E27FC236}">
                <a16:creationId xmlns:a16="http://schemas.microsoft.com/office/drawing/2014/main" id="{806685E3-E30C-F007-C6FD-827E48DECE0C}"/>
              </a:ext>
            </a:extLst>
          </p:cNvPr>
          <p:cNvSpPr txBox="1"/>
          <p:nvPr/>
        </p:nvSpPr>
        <p:spPr>
          <a:xfrm>
            <a:off x="7638409" y="3648324"/>
            <a:ext cx="463588" cy="707886"/>
          </a:xfrm>
          <a:prstGeom prst="rect">
            <a:avLst/>
          </a:prstGeom>
          <a:noFill/>
        </p:spPr>
        <p:txBody>
          <a:bodyPr wrap="none" rtlCol="0">
            <a:spAutoFit/>
          </a:bodyPr>
          <a:lstStyle/>
          <a:p>
            <a:r>
              <a:rPr lang="ar-EG" sz="4000" b="1" dirty="0">
                <a:solidFill>
                  <a:schemeClr val="bg1"/>
                </a:solidFill>
                <a:latin typeface="SST Arabic Medium" panose="020B0604030504020204" pitchFamily="34" charset="-78"/>
                <a:ea typeface="HRSD Gov" pitchFamily="50" charset="-78"/>
                <a:cs typeface="SST Arabic Medium" panose="020B0604030504020204" pitchFamily="34" charset="-78"/>
              </a:rPr>
              <a:t>2</a:t>
            </a:r>
            <a:endParaRPr lang="en-US" sz="4000" b="1" dirty="0">
              <a:solidFill>
                <a:schemeClr val="bg1"/>
              </a:solidFill>
              <a:latin typeface="SST Arabic Medium" panose="020B0604030504020204" pitchFamily="34" charset="-78"/>
              <a:ea typeface="HRSD Gov" pitchFamily="50" charset="-78"/>
              <a:cs typeface="SST Arabic Medium" panose="020B0604030504020204" pitchFamily="34" charset="-78"/>
            </a:endParaRPr>
          </a:p>
        </p:txBody>
      </p:sp>
      <p:sp>
        <p:nvSpPr>
          <p:cNvPr id="9" name="TextBox 8">
            <a:extLst>
              <a:ext uri="{FF2B5EF4-FFF2-40B4-BE49-F238E27FC236}">
                <a16:creationId xmlns:a16="http://schemas.microsoft.com/office/drawing/2014/main" id="{85F743D0-188F-C94B-0717-17E46C4C4C47}"/>
              </a:ext>
            </a:extLst>
          </p:cNvPr>
          <p:cNvSpPr txBox="1"/>
          <p:nvPr/>
        </p:nvSpPr>
        <p:spPr>
          <a:xfrm>
            <a:off x="5834359" y="3648324"/>
            <a:ext cx="463588" cy="707886"/>
          </a:xfrm>
          <a:prstGeom prst="rect">
            <a:avLst/>
          </a:prstGeom>
          <a:noFill/>
        </p:spPr>
        <p:txBody>
          <a:bodyPr wrap="none" rtlCol="0">
            <a:spAutoFit/>
          </a:bodyPr>
          <a:lstStyle/>
          <a:p>
            <a:r>
              <a:rPr lang="ar-EG" sz="4000" b="1">
                <a:solidFill>
                  <a:schemeClr val="bg1"/>
                </a:solidFill>
                <a:latin typeface="SST Arabic Medium" panose="020B0604030504020204" pitchFamily="34" charset="-78"/>
                <a:ea typeface="HRSD Gov" pitchFamily="50" charset="-78"/>
                <a:cs typeface="SST Arabic Medium" panose="020B0604030504020204" pitchFamily="34" charset="-78"/>
              </a:rPr>
              <a:t>3</a:t>
            </a:r>
            <a:endParaRPr lang="en-US" sz="4000" b="1">
              <a:solidFill>
                <a:schemeClr val="bg1"/>
              </a:solidFill>
              <a:latin typeface="SST Arabic Medium" panose="020B0604030504020204" pitchFamily="34" charset="-78"/>
              <a:ea typeface="HRSD Gov" pitchFamily="50" charset="-78"/>
              <a:cs typeface="SST Arabic Medium" panose="020B0604030504020204" pitchFamily="34" charset="-78"/>
            </a:endParaRPr>
          </a:p>
        </p:txBody>
      </p:sp>
      <p:sp>
        <p:nvSpPr>
          <p:cNvPr id="12" name="TextBox 11">
            <a:extLst>
              <a:ext uri="{FF2B5EF4-FFF2-40B4-BE49-F238E27FC236}">
                <a16:creationId xmlns:a16="http://schemas.microsoft.com/office/drawing/2014/main" id="{733D27A9-D36B-85EA-153D-48BFBE65E1ED}"/>
              </a:ext>
            </a:extLst>
          </p:cNvPr>
          <p:cNvSpPr txBox="1"/>
          <p:nvPr/>
        </p:nvSpPr>
        <p:spPr>
          <a:xfrm>
            <a:off x="3962952" y="3648324"/>
            <a:ext cx="487634" cy="707886"/>
          </a:xfrm>
          <a:prstGeom prst="rect">
            <a:avLst/>
          </a:prstGeom>
          <a:noFill/>
        </p:spPr>
        <p:txBody>
          <a:bodyPr wrap="none" rtlCol="0">
            <a:spAutoFit/>
          </a:bodyPr>
          <a:lstStyle/>
          <a:p>
            <a:r>
              <a:rPr lang="ar-EG" sz="4000" b="1" dirty="0">
                <a:solidFill>
                  <a:schemeClr val="bg1"/>
                </a:solidFill>
                <a:latin typeface="SST Arabic Medium" panose="020B0604030504020204" pitchFamily="34" charset="-78"/>
                <a:ea typeface="HRSD Gov" pitchFamily="50" charset="-78"/>
                <a:cs typeface="SST Arabic Medium" panose="020B0604030504020204" pitchFamily="34" charset="-78"/>
              </a:rPr>
              <a:t>4</a:t>
            </a:r>
            <a:endParaRPr lang="en-US" sz="4000" b="1" dirty="0">
              <a:solidFill>
                <a:schemeClr val="bg1"/>
              </a:solidFill>
              <a:latin typeface="SST Arabic Medium" panose="020B0604030504020204" pitchFamily="34" charset="-78"/>
              <a:ea typeface="HRSD Gov" pitchFamily="50" charset="-78"/>
              <a:cs typeface="SST Arabic Medium" panose="020B0604030504020204" pitchFamily="34" charset="-78"/>
            </a:endParaRPr>
          </a:p>
        </p:txBody>
      </p:sp>
      <p:sp>
        <p:nvSpPr>
          <p:cNvPr id="13" name="TextBox 12">
            <a:extLst>
              <a:ext uri="{FF2B5EF4-FFF2-40B4-BE49-F238E27FC236}">
                <a16:creationId xmlns:a16="http://schemas.microsoft.com/office/drawing/2014/main" id="{8EDF3937-C3B8-FF60-D0AA-E6F8C8FF0B20}"/>
              </a:ext>
            </a:extLst>
          </p:cNvPr>
          <p:cNvSpPr txBox="1"/>
          <p:nvPr/>
        </p:nvSpPr>
        <p:spPr>
          <a:xfrm>
            <a:off x="2174620" y="3648324"/>
            <a:ext cx="470000" cy="707886"/>
          </a:xfrm>
          <a:prstGeom prst="rect">
            <a:avLst/>
          </a:prstGeom>
          <a:noFill/>
        </p:spPr>
        <p:txBody>
          <a:bodyPr wrap="none" rtlCol="0">
            <a:spAutoFit/>
          </a:bodyPr>
          <a:lstStyle/>
          <a:p>
            <a:r>
              <a:rPr lang="ar-EG" sz="4000" b="1" dirty="0">
                <a:solidFill>
                  <a:schemeClr val="bg1"/>
                </a:solidFill>
                <a:latin typeface="SST Arabic Medium" panose="020B0604030504020204" pitchFamily="34" charset="-78"/>
                <a:ea typeface="HRSD Gov" pitchFamily="50" charset="-78"/>
                <a:cs typeface="SST Arabic Medium" panose="020B0604030504020204" pitchFamily="34" charset="-78"/>
              </a:rPr>
              <a:t>5</a:t>
            </a:r>
            <a:endParaRPr lang="en-US" sz="4000" b="1" dirty="0">
              <a:solidFill>
                <a:schemeClr val="bg1"/>
              </a:solidFill>
              <a:latin typeface="SST Arabic Medium" panose="020B0604030504020204" pitchFamily="34" charset="-78"/>
              <a:ea typeface="HRSD Gov" pitchFamily="50" charset="-78"/>
              <a:cs typeface="SST Arabic Medium" panose="020B0604030504020204" pitchFamily="34" charset="-78"/>
            </a:endParaRPr>
          </a:p>
        </p:txBody>
      </p:sp>
      <p:sp>
        <p:nvSpPr>
          <p:cNvPr id="14" name="object 6">
            <a:extLst>
              <a:ext uri="{FF2B5EF4-FFF2-40B4-BE49-F238E27FC236}">
                <a16:creationId xmlns:a16="http://schemas.microsoft.com/office/drawing/2014/main" id="{D99C802B-3A8A-48E4-F7A5-209756F39E43}"/>
              </a:ext>
            </a:extLst>
          </p:cNvPr>
          <p:cNvSpPr txBox="1"/>
          <p:nvPr/>
        </p:nvSpPr>
        <p:spPr>
          <a:xfrm>
            <a:off x="8268762" y="4873194"/>
            <a:ext cx="2886889" cy="317535"/>
          </a:xfrm>
          <a:prstGeom prst="rect">
            <a:avLst/>
          </a:prstGeom>
        </p:spPr>
        <p:txBody>
          <a:bodyPr vert="horz" wrap="square" lIns="0" tIns="9664" rIns="0" bIns="0" rtlCol="0">
            <a:spAutoFit/>
          </a:bodyPr>
          <a:lstStyle>
            <a:lvl1pPr>
              <a:defRPr>
                <a:latin typeface="+mj-lt"/>
                <a:ea typeface="+mj-ea"/>
                <a:cs typeface="+mj-cs"/>
              </a:defRPr>
            </a:lvl1pPr>
          </a:lstStyle>
          <a:p>
            <a:pPr algn="ctr" defTabSz="773128" rtl="1">
              <a:defRPr/>
            </a:pPr>
            <a:r>
              <a:rPr lang="ar-SA" sz="2000" dirty="0">
                <a:solidFill>
                  <a:srgbClr val="214E83"/>
                </a:solidFill>
                <a:latin typeface="SST Arabic" panose="020B0504030504020204" pitchFamily="34" charset="-78"/>
                <a:ea typeface="HRDF medium Medium" panose="02000600020000020004" pitchFamily="2" charset="-78"/>
                <a:cs typeface="SST Arabic" panose="020B0504030504020204" pitchFamily="34" charset="-78"/>
              </a:rPr>
              <a:t>يوضح التوقعات</a:t>
            </a:r>
          </a:p>
        </p:txBody>
      </p:sp>
      <p:sp>
        <p:nvSpPr>
          <p:cNvPr id="15" name="object 6">
            <a:extLst>
              <a:ext uri="{FF2B5EF4-FFF2-40B4-BE49-F238E27FC236}">
                <a16:creationId xmlns:a16="http://schemas.microsoft.com/office/drawing/2014/main" id="{2DEB1108-784C-ED5C-64EB-8B43628ACB37}"/>
              </a:ext>
            </a:extLst>
          </p:cNvPr>
          <p:cNvSpPr txBox="1"/>
          <p:nvPr/>
        </p:nvSpPr>
        <p:spPr>
          <a:xfrm>
            <a:off x="6536749" y="2612568"/>
            <a:ext cx="2666908" cy="317535"/>
          </a:xfrm>
          <a:prstGeom prst="rect">
            <a:avLst/>
          </a:prstGeom>
        </p:spPr>
        <p:txBody>
          <a:bodyPr vert="horz" wrap="square" lIns="0" tIns="9664" rIns="0" bIns="0" rtlCol="0">
            <a:spAutoFit/>
          </a:bodyPr>
          <a:lstStyle>
            <a:lvl1pPr>
              <a:defRPr>
                <a:latin typeface="+mj-lt"/>
                <a:ea typeface="+mj-ea"/>
                <a:cs typeface="+mj-cs"/>
              </a:defRPr>
            </a:lvl1pPr>
          </a:lstStyle>
          <a:p>
            <a:pPr algn="ctr" defTabSz="773128" rtl="1">
              <a:defRPr/>
            </a:pPr>
            <a:r>
              <a:rPr lang="ar-SA" sz="2000" dirty="0">
                <a:solidFill>
                  <a:srgbClr val="0B9F5F"/>
                </a:solidFill>
                <a:latin typeface="SST Arabic" panose="020B0504030504020204" pitchFamily="34" charset="-78"/>
                <a:ea typeface="HRDF medium Medium" panose="02000600020000020004" pitchFamily="2" charset="-78"/>
                <a:cs typeface="SST Arabic" panose="020B0504030504020204" pitchFamily="34" charset="-78"/>
              </a:rPr>
              <a:t>محاذاة الهدف</a:t>
            </a:r>
          </a:p>
        </p:txBody>
      </p:sp>
      <p:sp>
        <p:nvSpPr>
          <p:cNvPr id="16" name="object 6">
            <a:extLst>
              <a:ext uri="{FF2B5EF4-FFF2-40B4-BE49-F238E27FC236}">
                <a16:creationId xmlns:a16="http://schemas.microsoft.com/office/drawing/2014/main" id="{90B516D8-C91D-3302-70B0-C4166133807A}"/>
              </a:ext>
            </a:extLst>
          </p:cNvPr>
          <p:cNvSpPr txBox="1"/>
          <p:nvPr/>
        </p:nvSpPr>
        <p:spPr>
          <a:xfrm>
            <a:off x="4637538" y="4873194"/>
            <a:ext cx="2868845" cy="317535"/>
          </a:xfrm>
          <a:prstGeom prst="rect">
            <a:avLst/>
          </a:prstGeom>
        </p:spPr>
        <p:txBody>
          <a:bodyPr vert="horz" wrap="square" lIns="0" tIns="9664" rIns="0" bIns="0" rtlCol="0">
            <a:spAutoFit/>
          </a:bodyPr>
          <a:lstStyle>
            <a:lvl1pPr>
              <a:defRPr>
                <a:latin typeface="+mj-lt"/>
                <a:ea typeface="+mj-ea"/>
                <a:cs typeface="+mj-cs"/>
              </a:defRPr>
            </a:lvl1pPr>
          </a:lstStyle>
          <a:p>
            <a:pPr algn="ctr" defTabSz="773128" rtl="1">
              <a:defRPr/>
            </a:pPr>
            <a:r>
              <a:rPr lang="ar-SA" sz="2000" dirty="0">
                <a:solidFill>
                  <a:srgbClr val="E17927"/>
                </a:solidFill>
                <a:latin typeface="SST Arabic" panose="020B0504030504020204" pitchFamily="34" charset="-78"/>
                <a:ea typeface="HRDF medium Medium" panose="02000600020000020004" pitchFamily="2" charset="-78"/>
                <a:cs typeface="SST Arabic" panose="020B0504030504020204" pitchFamily="34" charset="-78"/>
              </a:rPr>
              <a:t>يؤدي إلى تحسين الأداء</a:t>
            </a:r>
          </a:p>
        </p:txBody>
      </p:sp>
      <p:sp>
        <p:nvSpPr>
          <p:cNvPr id="17" name="object 6">
            <a:extLst>
              <a:ext uri="{FF2B5EF4-FFF2-40B4-BE49-F238E27FC236}">
                <a16:creationId xmlns:a16="http://schemas.microsoft.com/office/drawing/2014/main" id="{A3CF2B43-13D4-1986-0837-E5C4111F5AB0}"/>
              </a:ext>
            </a:extLst>
          </p:cNvPr>
          <p:cNvSpPr txBox="1"/>
          <p:nvPr/>
        </p:nvSpPr>
        <p:spPr>
          <a:xfrm>
            <a:off x="3016967" y="2612568"/>
            <a:ext cx="2473945" cy="317535"/>
          </a:xfrm>
          <a:prstGeom prst="rect">
            <a:avLst/>
          </a:prstGeom>
        </p:spPr>
        <p:txBody>
          <a:bodyPr vert="horz" wrap="square" lIns="0" tIns="9664" rIns="0" bIns="0" rtlCol="0">
            <a:spAutoFit/>
          </a:bodyPr>
          <a:lstStyle>
            <a:lvl1pPr>
              <a:defRPr>
                <a:latin typeface="+mj-lt"/>
                <a:ea typeface="+mj-ea"/>
                <a:cs typeface="+mj-cs"/>
              </a:defRPr>
            </a:lvl1pPr>
          </a:lstStyle>
          <a:p>
            <a:pPr algn="ctr" defTabSz="773128" rtl="1">
              <a:defRPr/>
            </a:pPr>
            <a:r>
              <a:rPr lang="ar-SA" sz="2000" dirty="0">
                <a:solidFill>
                  <a:srgbClr val="0B9F5F"/>
                </a:solidFill>
                <a:latin typeface="SST Arabic" panose="020B0504030504020204" pitchFamily="34" charset="-78"/>
                <a:ea typeface="HRDF medium Medium" panose="02000600020000020004" pitchFamily="2" charset="-78"/>
                <a:cs typeface="SST Arabic" panose="020B0504030504020204" pitchFamily="34" charset="-78"/>
              </a:rPr>
              <a:t>التوثيق واتخاذ القرار</a:t>
            </a:r>
          </a:p>
        </p:txBody>
      </p:sp>
      <p:sp>
        <p:nvSpPr>
          <p:cNvPr id="18" name="object 6">
            <a:extLst>
              <a:ext uri="{FF2B5EF4-FFF2-40B4-BE49-F238E27FC236}">
                <a16:creationId xmlns:a16="http://schemas.microsoft.com/office/drawing/2014/main" id="{2CF24AD7-5D59-EF1D-266F-1CD0CF337530}"/>
              </a:ext>
            </a:extLst>
          </p:cNvPr>
          <p:cNvSpPr txBox="1"/>
          <p:nvPr/>
        </p:nvSpPr>
        <p:spPr>
          <a:xfrm>
            <a:off x="907829" y="4873194"/>
            <a:ext cx="3015701" cy="317535"/>
          </a:xfrm>
          <a:prstGeom prst="rect">
            <a:avLst/>
          </a:prstGeom>
        </p:spPr>
        <p:txBody>
          <a:bodyPr vert="horz" wrap="square" lIns="0" tIns="9664" rIns="0" bIns="0" rtlCol="0">
            <a:spAutoFit/>
          </a:bodyPr>
          <a:lstStyle>
            <a:lvl1pPr>
              <a:defRPr>
                <a:latin typeface="+mj-lt"/>
                <a:ea typeface="+mj-ea"/>
                <a:cs typeface="+mj-cs"/>
              </a:defRPr>
            </a:lvl1pPr>
          </a:lstStyle>
          <a:p>
            <a:pPr algn="ctr" defTabSz="773128" rtl="1">
              <a:defRPr/>
            </a:pPr>
            <a:r>
              <a:rPr lang="ar-SA" sz="2000" dirty="0">
                <a:solidFill>
                  <a:srgbClr val="214E83"/>
                </a:solidFill>
                <a:latin typeface="SST Arabic" panose="020B0504030504020204" pitchFamily="34" charset="-78"/>
                <a:ea typeface="HRDF medium Medium" panose="02000600020000020004" pitchFamily="2" charset="-78"/>
                <a:cs typeface="SST Arabic" panose="020B0504030504020204" pitchFamily="34" charset="-78"/>
              </a:rPr>
              <a:t>تعزيز المساءلة</a:t>
            </a:r>
          </a:p>
        </p:txBody>
      </p:sp>
    </p:spTree>
    <p:custDataLst>
      <p:tags r:id="rId1"/>
    </p:custDataLst>
    <p:extLst>
      <p:ext uri="{BB962C8B-B14F-4D97-AF65-F5344CB8AC3E}">
        <p14:creationId xmlns:p14="http://schemas.microsoft.com/office/powerpoint/2010/main" val="2449449575"/>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248F0-4CDD-662F-B1D6-D202A6090BCF}"/>
            </a:ext>
          </a:extLst>
        </p:cNvPr>
        <p:cNvGrpSpPr/>
        <p:nvPr/>
      </p:nvGrpSpPr>
      <p:grpSpPr>
        <a:xfrm>
          <a:off x="0" y="0"/>
          <a:ext cx="0" cy="0"/>
          <a:chOff x="0" y="0"/>
          <a:chExt cx="0" cy="0"/>
        </a:xfrm>
      </p:grpSpPr>
      <p:sp>
        <p:nvSpPr>
          <p:cNvPr id="2" name="object 6">
            <a:extLst>
              <a:ext uri="{FF2B5EF4-FFF2-40B4-BE49-F238E27FC236}">
                <a16:creationId xmlns:a16="http://schemas.microsoft.com/office/drawing/2014/main" id="{26A6CEB8-53AE-7C62-6690-7958F002FEF4}"/>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SA" sz="2400" dirty="0">
                <a:solidFill>
                  <a:srgbClr val="214E83"/>
                </a:solidFill>
                <a:latin typeface="SST Arabic" panose="020B0504030504020204" pitchFamily="34" charset="-78"/>
                <a:ea typeface="HRDF medium Medium" panose="02000600020000020004" pitchFamily="2" charset="-78"/>
                <a:cs typeface="SST Arabic"/>
              </a:rPr>
              <a:t>التغذية الراجعة</a:t>
            </a:r>
          </a:p>
        </p:txBody>
      </p:sp>
      <p:pic>
        <p:nvPicPr>
          <p:cNvPr id="3" name="Picture 8">
            <a:extLst>
              <a:ext uri="{FF2B5EF4-FFF2-40B4-BE49-F238E27FC236}">
                <a16:creationId xmlns:a16="http://schemas.microsoft.com/office/drawing/2014/main" id="{9A94E387-05C4-28F5-EB74-D763C67069B0}"/>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grpSp>
        <p:nvGrpSpPr>
          <p:cNvPr id="49" name="Group 48">
            <a:extLst>
              <a:ext uri="{FF2B5EF4-FFF2-40B4-BE49-F238E27FC236}">
                <a16:creationId xmlns:a16="http://schemas.microsoft.com/office/drawing/2014/main" id="{F445F797-373C-6542-DE2E-A7405B2B2D04}"/>
              </a:ext>
            </a:extLst>
          </p:cNvPr>
          <p:cNvGrpSpPr/>
          <p:nvPr/>
        </p:nvGrpSpPr>
        <p:grpSpPr>
          <a:xfrm>
            <a:off x="2207587" y="2430949"/>
            <a:ext cx="7776826" cy="2839344"/>
            <a:chOff x="1931926" y="2430949"/>
            <a:chExt cx="7776826" cy="2839344"/>
          </a:xfrm>
        </p:grpSpPr>
        <p:sp>
          <p:nvSpPr>
            <p:cNvPr id="8" name="Rectangle: Rounded Corners 7">
              <a:extLst>
                <a:ext uri="{FF2B5EF4-FFF2-40B4-BE49-F238E27FC236}">
                  <a16:creationId xmlns:a16="http://schemas.microsoft.com/office/drawing/2014/main" id="{7BEE3699-431C-01D9-E0CD-E56812323CD2}"/>
                </a:ext>
              </a:extLst>
            </p:cNvPr>
            <p:cNvSpPr/>
            <p:nvPr/>
          </p:nvSpPr>
          <p:spPr>
            <a:xfrm>
              <a:off x="7334656" y="3419272"/>
              <a:ext cx="2374096" cy="957438"/>
            </a:xfrm>
            <a:prstGeom prst="roundRect">
              <a:avLst>
                <a:gd name="adj" fmla="val 11029"/>
              </a:avLst>
            </a:prstGeom>
            <a:solidFill>
              <a:srgbClr val="0D50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88176BA1-79F6-860B-76D4-D4E32711F251}"/>
                </a:ext>
              </a:extLst>
            </p:cNvPr>
            <p:cNvSpPr txBox="1"/>
            <p:nvPr/>
          </p:nvSpPr>
          <p:spPr>
            <a:xfrm>
              <a:off x="7620365" y="3685650"/>
              <a:ext cx="1802677" cy="430887"/>
            </a:xfrm>
            <a:prstGeom prst="rect">
              <a:avLst/>
            </a:prstGeom>
            <a:noFill/>
          </p:spPr>
          <p:txBody>
            <a:bodyPr wrap="square">
              <a:spAutoFit/>
            </a:bodyPr>
            <a:lstStyle/>
            <a:p>
              <a:pPr algn="ctr" rtl="1">
                <a:lnSpc>
                  <a:spcPts val="2600"/>
                </a:lnSpc>
              </a:pPr>
              <a:r>
                <a:rPr lang="ar-EG" sz="3000" dirty="0">
                  <a:solidFill>
                    <a:schemeClr val="bg1"/>
                  </a:solidFill>
                  <a:latin typeface="SST Arabic" panose="020B0504030504020204" pitchFamily="34" charset="-78"/>
                  <a:cs typeface="SST Arabic" panose="020B0504030504020204" pitchFamily="34" charset="-78"/>
                </a:rPr>
                <a:t>تعليق</a:t>
              </a:r>
            </a:p>
          </p:txBody>
        </p:sp>
        <p:grpSp>
          <p:nvGrpSpPr>
            <p:cNvPr id="48" name="Group 47">
              <a:extLst>
                <a:ext uri="{FF2B5EF4-FFF2-40B4-BE49-F238E27FC236}">
                  <a16:creationId xmlns:a16="http://schemas.microsoft.com/office/drawing/2014/main" id="{E7FF9092-6587-D193-0C0D-9FF16596D0F3}"/>
                </a:ext>
              </a:extLst>
            </p:cNvPr>
            <p:cNvGrpSpPr/>
            <p:nvPr/>
          </p:nvGrpSpPr>
          <p:grpSpPr>
            <a:xfrm>
              <a:off x="1931926" y="2430949"/>
              <a:ext cx="4598486" cy="2839344"/>
              <a:chOff x="1131105" y="2907604"/>
              <a:chExt cx="3264181" cy="2839344"/>
            </a:xfrm>
          </p:grpSpPr>
          <p:sp>
            <p:nvSpPr>
              <p:cNvPr id="37" name="Rectangle: Rounded Corners 36">
                <a:extLst>
                  <a:ext uri="{FF2B5EF4-FFF2-40B4-BE49-F238E27FC236}">
                    <a16:creationId xmlns:a16="http://schemas.microsoft.com/office/drawing/2014/main" id="{79D5E4AA-F987-A36C-187E-63EB24EE9EBD}"/>
                  </a:ext>
                </a:extLst>
              </p:cNvPr>
              <p:cNvSpPr/>
              <p:nvPr/>
            </p:nvSpPr>
            <p:spPr>
              <a:xfrm>
                <a:off x="1131105" y="2907604"/>
                <a:ext cx="3264181" cy="521396"/>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0FA7BA2E-F566-EDAF-3171-2029DD78D612}"/>
                  </a:ext>
                </a:extLst>
              </p:cNvPr>
              <p:cNvSpPr txBox="1"/>
              <p:nvPr/>
            </p:nvSpPr>
            <p:spPr>
              <a:xfrm>
                <a:off x="1462954" y="2975417"/>
                <a:ext cx="2852172" cy="728917"/>
              </a:xfrm>
              <a:prstGeom prst="rect">
                <a:avLst/>
              </a:prstGeom>
              <a:noFill/>
            </p:spPr>
            <p:txBody>
              <a:bodyPr wrap="square">
                <a:spAutoFit/>
              </a:bodyPr>
              <a:lstStyle/>
              <a:p>
                <a:pPr algn="r" rtl="1">
                  <a:lnSpc>
                    <a:spcPts val="2600"/>
                  </a:lnSpc>
                </a:pPr>
                <a:r>
                  <a:rPr lang="ar-SA" dirty="0">
                    <a:solidFill>
                      <a:srgbClr val="68615D"/>
                    </a:solidFill>
                    <a:latin typeface="SST Arabic" panose="020B0504030504020204" pitchFamily="34" charset="-78"/>
                    <a:cs typeface="SST Arabic" panose="020B0504030504020204" pitchFamily="34" charset="-78"/>
                  </a:rPr>
                  <a:t>التركيز على السلوك وليس الشخصية</a:t>
                </a:r>
              </a:p>
            </p:txBody>
          </p:sp>
          <p:sp>
            <p:nvSpPr>
              <p:cNvPr id="40" name="Rectangle: Rounded Corners 39">
                <a:extLst>
                  <a:ext uri="{FF2B5EF4-FFF2-40B4-BE49-F238E27FC236}">
                    <a16:creationId xmlns:a16="http://schemas.microsoft.com/office/drawing/2014/main" id="{16D01A7F-2104-B84F-B935-615AC2ADC5ED}"/>
                  </a:ext>
                </a:extLst>
              </p:cNvPr>
              <p:cNvSpPr/>
              <p:nvPr/>
            </p:nvSpPr>
            <p:spPr>
              <a:xfrm>
                <a:off x="1131105" y="3487091"/>
                <a:ext cx="3264181" cy="521396"/>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B2C54B4C-0622-AFF2-8BF9-82874C519173}"/>
                  </a:ext>
                </a:extLst>
              </p:cNvPr>
              <p:cNvSpPr txBox="1"/>
              <p:nvPr/>
            </p:nvSpPr>
            <p:spPr>
              <a:xfrm>
                <a:off x="1131106" y="3554904"/>
                <a:ext cx="3184020" cy="395493"/>
              </a:xfrm>
              <a:prstGeom prst="rect">
                <a:avLst/>
              </a:prstGeom>
              <a:noFill/>
            </p:spPr>
            <p:txBody>
              <a:bodyPr wrap="square">
                <a:spAutoFit/>
              </a:bodyPr>
              <a:lstStyle/>
              <a:p>
                <a:pPr algn="r" rtl="1">
                  <a:lnSpc>
                    <a:spcPts val="2600"/>
                  </a:lnSpc>
                </a:pPr>
                <a:r>
                  <a:rPr lang="ar-SA" dirty="0">
                    <a:solidFill>
                      <a:srgbClr val="68615D"/>
                    </a:solidFill>
                    <a:latin typeface="SST Arabic" panose="020B0504030504020204" pitchFamily="34" charset="-78"/>
                    <a:cs typeface="SST Arabic" panose="020B0504030504020204" pitchFamily="34" charset="-78"/>
                  </a:rPr>
                  <a:t>تحقيق التوازن بين ردود الفعل الإيجابية والبناءة</a:t>
                </a:r>
              </a:p>
            </p:txBody>
          </p:sp>
          <p:sp>
            <p:nvSpPr>
              <p:cNvPr id="42" name="Rectangle: Rounded Corners 41">
                <a:extLst>
                  <a:ext uri="{FF2B5EF4-FFF2-40B4-BE49-F238E27FC236}">
                    <a16:creationId xmlns:a16="http://schemas.microsoft.com/office/drawing/2014/main" id="{508DDF21-327E-939C-B948-EA3B8D24471F}"/>
                  </a:ext>
                </a:extLst>
              </p:cNvPr>
              <p:cNvSpPr/>
              <p:nvPr/>
            </p:nvSpPr>
            <p:spPr>
              <a:xfrm>
                <a:off x="1131105" y="4066578"/>
                <a:ext cx="3264181" cy="521396"/>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3B0D1741-1CB0-603C-441C-66DDE3FE4C19}"/>
                  </a:ext>
                </a:extLst>
              </p:cNvPr>
              <p:cNvSpPr txBox="1"/>
              <p:nvPr/>
            </p:nvSpPr>
            <p:spPr>
              <a:xfrm>
                <a:off x="1462954" y="4134391"/>
                <a:ext cx="2852172" cy="395493"/>
              </a:xfrm>
              <a:prstGeom prst="rect">
                <a:avLst/>
              </a:prstGeom>
              <a:noFill/>
            </p:spPr>
            <p:txBody>
              <a:bodyPr wrap="square">
                <a:spAutoFit/>
              </a:bodyPr>
              <a:lstStyle/>
              <a:p>
                <a:pPr algn="r" rtl="1">
                  <a:lnSpc>
                    <a:spcPts val="2600"/>
                  </a:lnSpc>
                </a:pPr>
                <a:r>
                  <a:rPr lang="ar-SA" dirty="0">
                    <a:solidFill>
                      <a:srgbClr val="68615D"/>
                    </a:solidFill>
                    <a:latin typeface="SST Arabic" panose="020B0504030504020204" pitchFamily="34" charset="-78"/>
                    <a:cs typeface="SST Arabic" panose="020B0504030504020204" pitchFamily="34" charset="-78"/>
                  </a:rPr>
                  <a:t>تقديم اقتراحات قابلة للتنفيذ</a:t>
                </a:r>
              </a:p>
            </p:txBody>
          </p:sp>
          <p:sp>
            <p:nvSpPr>
              <p:cNvPr id="44" name="Rectangle: Rounded Corners 43">
                <a:extLst>
                  <a:ext uri="{FF2B5EF4-FFF2-40B4-BE49-F238E27FC236}">
                    <a16:creationId xmlns:a16="http://schemas.microsoft.com/office/drawing/2014/main" id="{E23FB53F-CE92-37A0-B411-B4F94E9028FA}"/>
                  </a:ext>
                </a:extLst>
              </p:cNvPr>
              <p:cNvSpPr/>
              <p:nvPr/>
            </p:nvSpPr>
            <p:spPr>
              <a:xfrm>
                <a:off x="1131105" y="4646065"/>
                <a:ext cx="3264181" cy="521396"/>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6A80353D-5B97-B53C-7BC3-93FFC4CFD314}"/>
                  </a:ext>
                </a:extLst>
              </p:cNvPr>
              <p:cNvSpPr txBox="1"/>
              <p:nvPr/>
            </p:nvSpPr>
            <p:spPr>
              <a:xfrm>
                <a:off x="1462954" y="4713878"/>
                <a:ext cx="2852172" cy="395493"/>
              </a:xfrm>
              <a:prstGeom prst="rect">
                <a:avLst/>
              </a:prstGeom>
              <a:noFill/>
            </p:spPr>
            <p:txBody>
              <a:bodyPr wrap="square">
                <a:spAutoFit/>
              </a:bodyPr>
              <a:lstStyle/>
              <a:p>
                <a:pPr algn="r" rtl="1">
                  <a:lnSpc>
                    <a:spcPts val="2600"/>
                  </a:lnSpc>
                </a:pPr>
                <a:r>
                  <a:rPr lang="ar-SA" dirty="0">
                    <a:solidFill>
                      <a:srgbClr val="68615D"/>
                    </a:solidFill>
                    <a:latin typeface="SST Arabic" panose="020B0504030504020204" pitchFamily="34" charset="-78"/>
                    <a:cs typeface="SST Arabic" panose="020B0504030504020204" pitchFamily="34" charset="-78"/>
                  </a:rPr>
                  <a:t>ضمان الاتصال في الاتجاهين</a:t>
                </a:r>
              </a:p>
            </p:txBody>
          </p:sp>
          <p:sp>
            <p:nvSpPr>
              <p:cNvPr id="46" name="Rectangle: Rounded Corners 45">
                <a:extLst>
                  <a:ext uri="{FF2B5EF4-FFF2-40B4-BE49-F238E27FC236}">
                    <a16:creationId xmlns:a16="http://schemas.microsoft.com/office/drawing/2014/main" id="{E62B4D25-2F35-1D2D-B635-A5F4F1485CC9}"/>
                  </a:ext>
                </a:extLst>
              </p:cNvPr>
              <p:cNvSpPr/>
              <p:nvPr/>
            </p:nvSpPr>
            <p:spPr>
              <a:xfrm>
                <a:off x="1131105" y="5225552"/>
                <a:ext cx="3264181" cy="521396"/>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1F57CCEF-7F25-D9B9-C3F8-7CC35A8D74C9}"/>
                  </a:ext>
                </a:extLst>
              </p:cNvPr>
              <p:cNvSpPr txBox="1"/>
              <p:nvPr/>
            </p:nvSpPr>
            <p:spPr>
              <a:xfrm>
                <a:off x="1462954" y="5293365"/>
                <a:ext cx="2852172" cy="395493"/>
              </a:xfrm>
              <a:prstGeom prst="rect">
                <a:avLst/>
              </a:prstGeom>
              <a:noFill/>
            </p:spPr>
            <p:txBody>
              <a:bodyPr wrap="square">
                <a:spAutoFit/>
              </a:bodyPr>
              <a:lstStyle/>
              <a:p>
                <a:pPr algn="r" rtl="1">
                  <a:lnSpc>
                    <a:spcPts val="2600"/>
                  </a:lnSpc>
                </a:pPr>
                <a:r>
                  <a:rPr lang="ar-SA" dirty="0">
                    <a:solidFill>
                      <a:srgbClr val="68615D"/>
                    </a:solidFill>
                    <a:latin typeface="SST Arabic" panose="020B0504030504020204" pitchFamily="34" charset="-78"/>
                    <a:cs typeface="SST Arabic" panose="020B0504030504020204" pitchFamily="34" charset="-78"/>
                  </a:rPr>
                  <a:t>متابعة</a:t>
                </a:r>
              </a:p>
            </p:txBody>
          </p:sp>
        </p:grpSp>
      </p:grpSp>
    </p:spTree>
    <p:custDataLst>
      <p:tags r:id="rId1"/>
    </p:custDataLst>
    <p:extLst>
      <p:ext uri="{BB962C8B-B14F-4D97-AF65-F5344CB8AC3E}">
        <p14:creationId xmlns:p14="http://schemas.microsoft.com/office/powerpoint/2010/main" val="1381792856"/>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B21A5-8E22-8C99-A9CA-A01356539F81}"/>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99833BFC-6FC9-7842-1763-63C276DA4F1A}"/>
              </a:ext>
            </a:extLst>
          </p:cNvPr>
          <p:cNvSpPr/>
          <p:nvPr/>
        </p:nvSpPr>
        <p:spPr>
          <a:xfrm>
            <a:off x="1160780" y="2351944"/>
            <a:ext cx="9870440" cy="3749383"/>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6B60C03-AC49-69DD-22D5-94DC1BA88474}"/>
              </a:ext>
            </a:extLst>
          </p:cNvPr>
          <p:cNvSpPr txBox="1"/>
          <p:nvPr/>
        </p:nvSpPr>
        <p:spPr>
          <a:xfrm>
            <a:off x="5019472" y="2753101"/>
            <a:ext cx="5731947" cy="2923877"/>
          </a:xfrm>
          <a:prstGeom prst="rect">
            <a:avLst/>
          </a:prstGeom>
          <a:noFill/>
        </p:spPr>
        <p:txBody>
          <a:bodyPr wrap="square">
            <a:spAutoFit/>
          </a:bodyPr>
          <a:lstStyle/>
          <a:p>
            <a:pPr algn="r" rtl="1"/>
            <a:r>
              <a:rPr lang="ar" sz="2400" dirty="0">
                <a:solidFill>
                  <a:srgbClr val="1DA76F"/>
                </a:solidFill>
                <a:latin typeface="SST Arabic" panose="020B0504030504020204" pitchFamily="34" charset="-78"/>
                <a:cs typeface="SST Arabic" panose="020B0504030504020204" pitchFamily="34" charset="-78"/>
              </a:rPr>
              <a:t>الموقف (S): وضع الملاحظات في سياقها</a:t>
            </a:r>
            <a:endParaRPr lang="en-US" sz="2400" dirty="0">
              <a:solidFill>
                <a:srgbClr val="1DA76F"/>
              </a:solidFill>
              <a:latin typeface="SST Arabic" panose="020B0504030504020204" pitchFamily="34" charset="-78"/>
              <a:cs typeface="SST Arabic" panose="020B0504030504020204" pitchFamily="34" charset="-78"/>
            </a:endParaRPr>
          </a:p>
          <a:p>
            <a:pPr marL="285750" indent="-285750" algn="r" rtl="1">
              <a:buFont typeface="Arial" panose="020B0604020202020204" pitchFamily="34" charset="0"/>
              <a:buChar char="•"/>
            </a:pPr>
            <a:r>
              <a:rPr lang="ar" sz="2000" dirty="0">
                <a:solidFill>
                  <a:srgbClr val="68615D"/>
                </a:solidFill>
                <a:latin typeface="SST Arabic Light" panose="020B0304030504020204" pitchFamily="34" charset="-78"/>
                <a:cs typeface="SST Arabic Light" panose="020B0304030504020204" pitchFamily="34" charset="-78"/>
              </a:rPr>
              <a:t>قم بوصف الموقف أو السياق المحدد الذي حدث فيه السلوك بشكل واضح.</a:t>
            </a:r>
          </a:p>
          <a:p>
            <a:pPr marL="285750" indent="-285750" algn="r" rtl="1">
              <a:buFont typeface="Arial" panose="020B0604020202020204" pitchFamily="34" charset="0"/>
              <a:buChar char="•"/>
            </a:pPr>
            <a:r>
              <a:rPr lang="ar" sz="2000" dirty="0">
                <a:solidFill>
                  <a:srgbClr val="68615D"/>
                </a:solidFill>
                <a:latin typeface="SST Arabic Light" panose="020B0304030504020204" pitchFamily="34" charset="-78"/>
                <a:cs typeface="SST Arabic Light" panose="020B0304030504020204" pitchFamily="34" charset="-78"/>
              </a:rPr>
              <a:t>قم بتضمين تفاصيل مثل الوقت والمكان والحدث أو الظروف لمساعدة المتلقي على تذكر اللحظة.</a:t>
            </a:r>
          </a:p>
          <a:p>
            <a:pPr marL="285750" indent="-285750" algn="r" rtl="1">
              <a:buFont typeface="Arial" panose="020B0604020202020204" pitchFamily="34" charset="0"/>
              <a:buChar char="•"/>
            </a:pPr>
            <a:r>
              <a:rPr lang="ar" sz="2000" dirty="0">
                <a:solidFill>
                  <a:srgbClr val="68615D"/>
                </a:solidFill>
                <a:latin typeface="SST Arabic Light" panose="020B0304030504020204" pitchFamily="34" charset="-78"/>
                <a:cs typeface="SST Arabic Light" panose="020B0304030504020204" pitchFamily="34" charset="-78"/>
              </a:rPr>
              <a:t>تجنب العبارات الغامضة أو العامة.</a:t>
            </a:r>
          </a:p>
          <a:p>
            <a:pPr algn="r" rtl="1"/>
            <a:endParaRPr lang="en-US" sz="2000" dirty="0">
              <a:latin typeface="SST Arabic" panose="020B0504030504020204" pitchFamily="34" charset="-78"/>
              <a:cs typeface="SST Arabic" panose="020B0504030504020204" pitchFamily="34" charset="-78"/>
            </a:endParaRPr>
          </a:p>
          <a:p>
            <a:pPr algn="r" rtl="1"/>
            <a:r>
              <a:rPr lang="ar" sz="2000" dirty="0">
                <a:solidFill>
                  <a:srgbClr val="1DA76F"/>
                </a:solidFill>
                <a:latin typeface="SST Arabic" panose="020B0504030504020204" pitchFamily="34" charset="-78"/>
                <a:cs typeface="SST Arabic" panose="020B0504030504020204" pitchFamily="34" charset="-78"/>
              </a:rPr>
              <a:t>مثال: </a:t>
            </a:r>
            <a:br>
              <a:rPr lang="en-US" sz="2000" dirty="0">
                <a:latin typeface="SST Arabic" panose="020B0504030504020204" pitchFamily="34" charset="-78"/>
                <a:cs typeface="SST Arabic" panose="020B0504030504020204" pitchFamily="34" charset="-78"/>
              </a:rPr>
            </a:br>
            <a:r>
              <a:rPr lang="ar" sz="2000" dirty="0">
                <a:solidFill>
                  <a:srgbClr val="68615D"/>
                </a:solidFill>
                <a:latin typeface="SST Arabic Light" panose="020B0304030504020204" pitchFamily="34" charset="-78"/>
                <a:cs typeface="SST Arabic Light" panose="020B0304030504020204" pitchFamily="34" charset="-78"/>
              </a:rPr>
              <a:t>"أثناء اجتماع الفريق أمس..."</a:t>
            </a:r>
            <a:endParaRPr lang="en-US" sz="2000" dirty="0">
              <a:solidFill>
                <a:srgbClr val="68615D"/>
              </a:solidFill>
              <a:latin typeface="SST Arabic Light" panose="020B0304030504020204" pitchFamily="34" charset="-78"/>
              <a:cs typeface="SST Arabic Light" panose="020B0304030504020204" pitchFamily="34" charset="-78"/>
            </a:endParaRPr>
          </a:p>
        </p:txBody>
      </p:sp>
      <p:sp>
        <p:nvSpPr>
          <p:cNvPr id="2" name="object 6">
            <a:extLst>
              <a:ext uri="{FF2B5EF4-FFF2-40B4-BE49-F238E27FC236}">
                <a16:creationId xmlns:a16="http://schemas.microsoft.com/office/drawing/2014/main" id="{4B57F383-61E2-FF1D-4494-2F7EF88BCC8F}"/>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SA" sz="2400" dirty="0">
                <a:solidFill>
                  <a:srgbClr val="214E83"/>
                </a:solidFill>
                <a:latin typeface="SST Arabic" panose="020B0504030504020204" pitchFamily="34" charset="-78"/>
                <a:ea typeface="HRDF medium Medium" panose="02000600020000020004" pitchFamily="2" charset="-78"/>
                <a:cs typeface="SST Arabic"/>
              </a:rPr>
              <a:t>التغذية الراجعة</a:t>
            </a:r>
          </a:p>
        </p:txBody>
      </p:sp>
      <p:pic>
        <p:nvPicPr>
          <p:cNvPr id="5" name="Picture 8">
            <a:extLst>
              <a:ext uri="{FF2B5EF4-FFF2-40B4-BE49-F238E27FC236}">
                <a16:creationId xmlns:a16="http://schemas.microsoft.com/office/drawing/2014/main" id="{8D496236-58CC-AD51-04E0-646F439D11C2}"/>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pic>
        <p:nvPicPr>
          <p:cNvPr id="4" name="Picture 2" descr="SBI - Situation Behavior Impact">
            <a:extLst>
              <a:ext uri="{FF2B5EF4-FFF2-40B4-BE49-F238E27FC236}">
                <a16:creationId xmlns:a16="http://schemas.microsoft.com/office/drawing/2014/main" id="{9ABA3805-447D-B12C-DCB6-9D3A49BED4BF}"/>
              </a:ext>
            </a:extLst>
          </p:cNvPr>
          <p:cNvPicPr>
            <a:picLocks noChangeAspect="1" noChangeArrowheads="1"/>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r="66035"/>
          <a:stretch/>
        </p:blipFill>
        <p:spPr bwMode="auto">
          <a:xfrm>
            <a:off x="1646765" y="1780440"/>
            <a:ext cx="2474913" cy="409686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76537489"/>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8EB37-D915-DA18-0D5D-6AF379F6D577}"/>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47FFB51-24F3-40FA-40A1-50BAF687B366}"/>
              </a:ext>
            </a:extLst>
          </p:cNvPr>
          <p:cNvSpPr/>
          <p:nvPr/>
        </p:nvSpPr>
        <p:spPr>
          <a:xfrm>
            <a:off x="1160780" y="2351944"/>
            <a:ext cx="9870440" cy="3749383"/>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F999335-8077-8A28-B4DF-7FFB1F14A639}"/>
              </a:ext>
            </a:extLst>
          </p:cNvPr>
          <p:cNvSpPr txBox="1"/>
          <p:nvPr/>
        </p:nvSpPr>
        <p:spPr>
          <a:xfrm>
            <a:off x="5019472" y="2753101"/>
            <a:ext cx="5731947" cy="2985433"/>
          </a:xfrm>
          <a:prstGeom prst="rect">
            <a:avLst/>
          </a:prstGeom>
          <a:noFill/>
        </p:spPr>
        <p:txBody>
          <a:bodyPr wrap="square">
            <a:spAutoFit/>
          </a:bodyPr>
          <a:lstStyle/>
          <a:p>
            <a:pPr algn="r" rtl="1"/>
            <a:r>
              <a:rPr lang="ar-EG" sz="2400" dirty="0">
                <a:solidFill>
                  <a:srgbClr val="1DA76F"/>
                </a:solidFill>
                <a:latin typeface="SST Arabic" panose="020B0504030504020204" pitchFamily="34" charset="-78"/>
                <a:cs typeface="SST Arabic" panose="020B0504030504020204" pitchFamily="34" charset="-78"/>
              </a:rPr>
              <a:t>السلوك (</a:t>
            </a:r>
            <a:r>
              <a:rPr lang="en-US" sz="2400" dirty="0">
                <a:solidFill>
                  <a:srgbClr val="1DA76F"/>
                </a:solidFill>
                <a:latin typeface="SST Arabic" panose="020B0504030504020204" pitchFamily="34" charset="-78"/>
                <a:cs typeface="SST Arabic" panose="020B0504030504020204" pitchFamily="34" charset="-78"/>
              </a:rPr>
              <a:t>B</a:t>
            </a:r>
            <a:r>
              <a:rPr lang="ar-EG" sz="2400" dirty="0">
                <a:solidFill>
                  <a:srgbClr val="1DA76F"/>
                </a:solidFill>
                <a:latin typeface="SST Arabic" panose="020B0504030504020204" pitchFamily="34" charset="-78"/>
                <a:cs typeface="SST Arabic" panose="020B0504030504020204" pitchFamily="34" charset="-78"/>
              </a:rPr>
              <a:t>): التركيز على الأفعال التي يمكن ملاحظتها</a:t>
            </a:r>
          </a:p>
          <a:p>
            <a:pPr marL="285750" indent="-285750" algn="r" rtl="1">
              <a:buFont typeface="Arial" panose="020B0604020202020204" pitchFamily="34" charset="0"/>
              <a:buChar char="•"/>
            </a:pPr>
            <a:r>
              <a:rPr lang="ar-EG" sz="2000" dirty="0">
                <a:solidFill>
                  <a:srgbClr val="68615D"/>
                </a:solidFill>
                <a:latin typeface="SST Arabic Light" panose="020B0304030504020204" pitchFamily="34" charset="-78"/>
                <a:cs typeface="SST Arabic Light" panose="020B0304030504020204" pitchFamily="34" charset="-78"/>
              </a:rPr>
              <a:t>قم بوصف السلوك المحدد الذي لاحظته، دون تفسير أو افتراض أو حكم.</a:t>
            </a:r>
          </a:p>
          <a:p>
            <a:pPr marL="285750" indent="-285750" algn="r" rtl="1">
              <a:buFont typeface="Arial" panose="020B0604020202020204" pitchFamily="34" charset="0"/>
              <a:buChar char="•"/>
            </a:pPr>
            <a:r>
              <a:rPr lang="ar-EG" sz="2000" dirty="0">
                <a:solidFill>
                  <a:srgbClr val="68615D"/>
                </a:solidFill>
                <a:latin typeface="SST Arabic Light" panose="020B0304030504020204" pitchFamily="34" charset="-78"/>
                <a:cs typeface="SST Arabic Light" panose="020B0304030504020204" pitchFamily="34" charset="-78"/>
              </a:rPr>
              <a:t>كن موضوعيا والتزم بما رأيته أو سمعته بشكل مباشر.</a:t>
            </a:r>
          </a:p>
          <a:p>
            <a:pPr marL="285750" indent="-285750" algn="r" rtl="1">
              <a:buFont typeface="Arial" panose="020B0604020202020204" pitchFamily="34" charset="0"/>
              <a:buChar char="•"/>
            </a:pPr>
            <a:r>
              <a:rPr lang="ar-EG" sz="2000" dirty="0">
                <a:solidFill>
                  <a:srgbClr val="68615D"/>
                </a:solidFill>
                <a:latin typeface="SST Arabic Light" panose="020B0304030504020204" pitchFamily="34" charset="-78"/>
                <a:cs typeface="SST Arabic Light" panose="020B0304030504020204" pitchFamily="34" charset="-78"/>
              </a:rPr>
              <a:t>تجنب اللغة الذاتية أو التركيز على سمات الشخصية.</a:t>
            </a:r>
          </a:p>
          <a:p>
            <a:pPr marL="285750" indent="-285750" algn="r" rtl="1">
              <a:buFont typeface="Arial" panose="020B0604020202020204" pitchFamily="34" charset="0"/>
              <a:buChar char="•"/>
            </a:pPr>
            <a:endParaRPr lang="ar-EG" sz="2000" dirty="0">
              <a:solidFill>
                <a:srgbClr val="68615D"/>
              </a:solidFill>
              <a:latin typeface="SST Arabic Light" panose="020B0304030504020204" pitchFamily="34" charset="-78"/>
              <a:cs typeface="SST Arabic Light" panose="020B0304030504020204" pitchFamily="34" charset="-78"/>
            </a:endParaRPr>
          </a:p>
          <a:p>
            <a:pPr algn="r" rtl="1"/>
            <a:r>
              <a:rPr lang="ar-EG" sz="2000" dirty="0">
                <a:solidFill>
                  <a:srgbClr val="1DA76F"/>
                </a:solidFill>
                <a:latin typeface="SST Arabic Light" panose="020B0304030504020204" pitchFamily="34" charset="-78"/>
                <a:cs typeface="SST Arabic Light" panose="020B0304030504020204" pitchFamily="34" charset="-78"/>
              </a:rPr>
              <a:t>مثال: </a:t>
            </a:r>
            <a:br>
              <a:rPr lang="ar-EG" sz="2000" dirty="0">
                <a:solidFill>
                  <a:srgbClr val="68615D"/>
                </a:solidFill>
                <a:latin typeface="SST Arabic Light" panose="020B0304030504020204" pitchFamily="34" charset="-78"/>
                <a:cs typeface="SST Arabic Light" panose="020B0304030504020204" pitchFamily="34" charset="-78"/>
              </a:rPr>
            </a:br>
            <a:r>
              <a:rPr lang="ar-EG" sz="2000" dirty="0">
                <a:solidFill>
                  <a:srgbClr val="68615D"/>
                </a:solidFill>
                <a:latin typeface="SST Arabic Light" panose="020B0304030504020204" pitchFamily="34" charset="-78"/>
                <a:cs typeface="SST Arabic Light" panose="020B0304030504020204" pitchFamily="34" charset="-78"/>
              </a:rPr>
              <a:t>"... لقد قاطعت زميلك أثناء عرض أفكاره."</a:t>
            </a:r>
          </a:p>
        </p:txBody>
      </p:sp>
      <p:sp>
        <p:nvSpPr>
          <p:cNvPr id="2" name="object 6">
            <a:extLst>
              <a:ext uri="{FF2B5EF4-FFF2-40B4-BE49-F238E27FC236}">
                <a16:creationId xmlns:a16="http://schemas.microsoft.com/office/drawing/2014/main" id="{85BAB014-7ECB-ADF3-1E71-349BCF074CAD}"/>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SA" sz="2400" dirty="0">
                <a:solidFill>
                  <a:srgbClr val="214E83"/>
                </a:solidFill>
                <a:latin typeface="SST Arabic" panose="020B0504030504020204" pitchFamily="34" charset="-78"/>
                <a:ea typeface="HRDF medium Medium" panose="02000600020000020004" pitchFamily="2" charset="-78"/>
                <a:cs typeface="SST Arabic"/>
              </a:rPr>
              <a:t>التغذية الراجعة</a:t>
            </a:r>
          </a:p>
        </p:txBody>
      </p:sp>
      <p:pic>
        <p:nvPicPr>
          <p:cNvPr id="5" name="Picture 8">
            <a:extLst>
              <a:ext uri="{FF2B5EF4-FFF2-40B4-BE49-F238E27FC236}">
                <a16:creationId xmlns:a16="http://schemas.microsoft.com/office/drawing/2014/main" id="{088B7022-8C87-BDEE-9337-1DB60C9878AF}"/>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pic>
        <p:nvPicPr>
          <p:cNvPr id="7" name="Picture 6" descr="SBI - Situation Behavior Impact">
            <a:extLst>
              <a:ext uri="{FF2B5EF4-FFF2-40B4-BE49-F238E27FC236}">
                <a16:creationId xmlns:a16="http://schemas.microsoft.com/office/drawing/2014/main" id="{2AC5C18D-6F6C-6E09-00D4-BED67AE710CF}"/>
              </a:ext>
            </a:extLst>
          </p:cNvPr>
          <p:cNvPicPr>
            <a:picLocks noChangeAspect="1" noChangeArrowheads="1"/>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l="34010" r="32841"/>
          <a:stretch/>
        </p:blipFill>
        <p:spPr bwMode="auto">
          <a:xfrm>
            <a:off x="1657020" y="1779204"/>
            <a:ext cx="2415490" cy="409686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23219479"/>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458B6-5521-EA54-D853-5A89B48A2550}"/>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E318A281-AD8E-64E9-5350-CFD095AD9710}"/>
              </a:ext>
            </a:extLst>
          </p:cNvPr>
          <p:cNvSpPr/>
          <p:nvPr/>
        </p:nvSpPr>
        <p:spPr>
          <a:xfrm>
            <a:off x="1160780" y="2256817"/>
            <a:ext cx="9870440" cy="3881335"/>
          </a:xfrm>
          <a:prstGeom prst="roundRect">
            <a:avLst>
              <a:gd name="adj" fmla="val 110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59B3193-667B-FE78-FE0D-1A3C82A76990}"/>
              </a:ext>
            </a:extLst>
          </p:cNvPr>
          <p:cNvSpPr txBox="1"/>
          <p:nvPr/>
        </p:nvSpPr>
        <p:spPr>
          <a:xfrm>
            <a:off x="4455268" y="2477969"/>
            <a:ext cx="6296152" cy="3539430"/>
          </a:xfrm>
          <a:prstGeom prst="rect">
            <a:avLst/>
          </a:prstGeom>
          <a:noFill/>
        </p:spPr>
        <p:txBody>
          <a:bodyPr wrap="square">
            <a:spAutoFit/>
          </a:bodyPr>
          <a:lstStyle/>
          <a:p>
            <a:pPr algn="r" rtl="1"/>
            <a:r>
              <a:rPr lang="ar-EG" sz="2400" dirty="0">
                <a:solidFill>
                  <a:srgbClr val="1DA76F"/>
                </a:solidFill>
                <a:latin typeface="SST Arabic" panose="020B0504030504020204" pitchFamily="34" charset="-78"/>
                <a:cs typeface="SST Arabic" panose="020B0504030504020204" pitchFamily="34" charset="-78"/>
              </a:rPr>
              <a:t>التأثير (</a:t>
            </a:r>
            <a:r>
              <a:rPr lang="en-US" sz="2400" dirty="0">
                <a:solidFill>
                  <a:srgbClr val="1DA76F"/>
                </a:solidFill>
                <a:latin typeface="SST Arabic" panose="020B0504030504020204" pitchFamily="34" charset="-78"/>
                <a:cs typeface="SST Arabic" panose="020B0504030504020204" pitchFamily="34" charset="-78"/>
              </a:rPr>
              <a:t>I (I</a:t>
            </a:r>
            <a:r>
              <a:rPr lang="ar-EG" sz="2400" dirty="0">
                <a:solidFill>
                  <a:srgbClr val="1DA76F"/>
                </a:solidFill>
                <a:latin typeface="SST Arabic" panose="020B0504030504020204" pitchFamily="34" charset="-78"/>
                <a:cs typeface="SST Arabic" panose="020B0504030504020204" pitchFamily="34" charset="-78"/>
              </a:rPr>
              <a:t>شرح تأثير السلوك</a:t>
            </a:r>
          </a:p>
          <a:p>
            <a:pPr marL="285750" indent="-285750" algn="r" rtl="1">
              <a:buFont typeface="Arial" panose="020B0604020202020204" pitchFamily="34" charset="0"/>
              <a:buChar char="•"/>
            </a:pPr>
            <a:r>
              <a:rPr lang="ar-EG" sz="2000" dirty="0">
                <a:solidFill>
                  <a:srgbClr val="68615D"/>
                </a:solidFill>
                <a:latin typeface="SST Arabic Light" panose="020B0304030504020204" pitchFamily="34" charset="-78"/>
                <a:cs typeface="SST Arabic Light" panose="020B0304030504020204" pitchFamily="34" charset="-78"/>
              </a:rPr>
              <a:t>شارك في تأثير أو عواقب السلوك على الفريق أو المشروع أو البيئة.</a:t>
            </a:r>
          </a:p>
          <a:p>
            <a:pPr marL="285750" indent="-285750" algn="r" rtl="1">
              <a:buFont typeface="Arial" panose="020B0604020202020204" pitchFamily="34" charset="0"/>
              <a:buChar char="•"/>
            </a:pPr>
            <a:r>
              <a:rPr lang="ar-EG" sz="2000" dirty="0">
                <a:solidFill>
                  <a:srgbClr val="68615D"/>
                </a:solidFill>
                <a:latin typeface="SST Arabic Light" panose="020B0304030504020204" pitchFamily="34" charset="-78"/>
                <a:cs typeface="SST Arabic Light" panose="020B0304030504020204" pitchFamily="34" charset="-78"/>
              </a:rPr>
              <a:t>كن واضحًا بشأن كيفية تأثير السلوك على الآخرين، أو نتيجة العمل، أو على مقدم الملاحظات شخصيًا.</a:t>
            </a:r>
          </a:p>
          <a:p>
            <a:pPr marL="285750" indent="-285750" algn="r" rtl="1">
              <a:buFont typeface="Arial" panose="020B0604020202020204" pitchFamily="34" charset="0"/>
              <a:buChar char="•"/>
            </a:pPr>
            <a:r>
              <a:rPr lang="ar-EG" sz="2000" dirty="0">
                <a:solidFill>
                  <a:srgbClr val="68615D"/>
                </a:solidFill>
                <a:latin typeface="SST Arabic Light" panose="020B0304030504020204" pitchFamily="34" charset="-78"/>
                <a:cs typeface="SST Arabic Light" panose="020B0304030504020204" pitchFamily="34" charset="-78"/>
              </a:rPr>
              <a:t>استخدم عبارات تبدأ بـ "أنا" للتعبير عن وجهة نظرك عندما يكون ذلك مناسبًا.</a:t>
            </a:r>
          </a:p>
          <a:p>
            <a:pPr marL="285750" indent="-285750" algn="r" rtl="1">
              <a:buFont typeface="Arial" panose="020B0604020202020204" pitchFamily="34" charset="0"/>
              <a:buChar char="•"/>
            </a:pPr>
            <a:endParaRPr lang="ar-EG" sz="2000" dirty="0">
              <a:solidFill>
                <a:srgbClr val="68615D"/>
              </a:solidFill>
              <a:latin typeface="SST Arabic Light" panose="020B0304030504020204" pitchFamily="34" charset="-78"/>
              <a:cs typeface="SST Arabic Light" panose="020B0304030504020204" pitchFamily="34" charset="-78"/>
            </a:endParaRPr>
          </a:p>
          <a:p>
            <a:pPr algn="r" rtl="1"/>
            <a:r>
              <a:rPr lang="ar-EG" sz="2000" dirty="0">
                <a:solidFill>
                  <a:srgbClr val="1DA76F"/>
                </a:solidFill>
                <a:latin typeface="SST Arabic" panose="020B0504030504020204" pitchFamily="34" charset="-78"/>
                <a:cs typeface="SST Arabic" panose="020B0504030504020204" pitchFamily="34" charset="-78"/>
              </a:rPr>
              <a:t>مثال: </a:t>
            </a:r>
            <a:br>
              <a:rPr lang="ar-EG" sz="2000" dirty="0">
                <a:solidFill>
                  <a:srgbClr val="68615D"/>
                </a:solidFill>
                <a:latin typeface="SST Arabic Light" panose="020B0304030504020204" pitchFamily="34" charset="-78"/>
                <a:cs typeface="SST Arabic Light" panose="020B0304030504020204" pitchFamily="34" charset="-78"/>
              </a:rPr>
            </a:br>
            <a:r>
              <a:rPr lang="ar-EG" sz="2000" dirty="0">
                <a:solidFill>
                  <a:srgbClr val="68615D"/>
                </a:solidFill>
                <a:latin typeface="SST Arabic Light" panose="020B0304030504020204" pitchFamily="34" charset="-78"/>
                <a:cs typeface="SST Arabic Light" panose="020B0304030504020204" pitchFamily="34" charset="-78"/>
              </a:rPr>
              <a:t>"... مما جعل من الصعب عليهم شرح وجهة نظرهم بالكامل وعطل تدفق المناقشة."</a:t>
            </a:r>
          </a:p>
        </p:txBody>
      </p:sp>
      <p:sp>
        <p:nvSpPr>
          <p:cNvPr id="2" name="object 6">
            <a:extLst>
              <a:ext uri="{FF2B5EF4-FFF2-40B4-BE49-F238E27FC236}">
                <a16:creationId xmlns:a16="http://schemas.microsoft.com/office/drawing/2014/main" id="{D4CECD0A-7F6E-5ADE-823F-382DD5CB246D}"/>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SA" sz="2400" dirty="0">
                <a:solidFill>
                  <a:srgbClr val="214E83"/>
                </a:solidFill>
                <a:latin typeface="SST Arabic" panose="020B0504030504020204" pitchFamily="34" charset="-78"/>
                <a:ea typeface="HRDF medium Medium" panose="02000600020000020004" pitchFamily="2" charset="-78"/>
                <a:cs typeface="SST Arabic"/>
              </a:rPr>
              <a:t>التغذية الراجعة</a:t>
            </a:r>
          </a:p>
        </p:txBody>
      </p:sp>
      <p:pic>
        <p:nvPicPr>
          <p:cNvPr id="5" name="Picture 8">
            <a:extLst>
              <a:ext uri="{FF2B5EF4-FFF2-40B4-BE49-F238E27FC236}">
                <a16:creationId xmlns:a16="http://schemas.microsoft.com/office/drawing/2014/main" id="{C2AD85C3-8B3A-D1EF-F493-9DAE7230A9D6}"/>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pic>
        <p:nvPicPr>
          <p:cNvPr id="4" name="Picture 3" descr="SBI - Situation Behavior Impact">
            <a:extLst>
              <a:ext uri="{FF2B5EF4-FFF2-40B4-BE49-F238E27FC236}">
                <a16:creationId xmlns:a16="http://schemas.microsoft.com/office/drawing/2014/main" id="{44156906-98F5-2C68-AE59-120FDDD60ACA}"/>
              </a:ext>
            </a:extLst>
          </p:cNvPr>
          <p:cNvPicPr>
            <a:picLocks noChangeAspect="1" noChangeArrowheads="1"/>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l="66951" r="155"/>
          <a:stretch/>
        </p:blipFill>
        <p:spPr bwMode="auto">
          <a:xfrm>
            <a:off x="1666323" y="1779204"/>
            <a:ext cx="2396883" cy="409686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937264942"/>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AD75C-B93D-040B-BBE6-84CD37B46330}"/>
            </a:ext>
          </a:extLst>
        </p:cNvPr>
        <p:cNvGrpSpPr/>
        <p:nvPr/>
      </p:nvGrpSpPr>
      <p:grpSpPr>
        <a:xfrm>
          <a:off x="0" y="0"/>
          <a:ext cx="0" cy="0"/>
          <a:chOff x="0" y="0"/>
          <a:chExt cx="0" cy="0"/>
        </a:xfrm>
      </p:grpSpPr>
      <p:sp>
        <p:nvSpPr>
          <p:cNvPr id="2" name="object 6">
            <a:extLst>
              <a:ext uri="{FF2B5EF4-FFF2-40B4-BE49-F238E27FC236}">
                <a16:creationId xmlns:a16="http://schemas.microsoft.com/office/drawing/2014/main" id="{4A0FD96E-AE8C-18D4-5428-85727C00B756}"/>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SA" sz="2400" dirty="0">
                <a:solidFill>
                  <a:srgbClr val="214E83"/>
                </a:solidFill>
                <a:latin typeface="SST Arabic" panose="020B0504030504020204" pitchFamily="34" charset="-78"/>
                <a:ea typeface="HRDF medium Medium" panose="02000600020000020004" pitchFamily="2" charset="-78"/>
                <a:cs typeface="SST Arabic"/>
              </a:rPr>
              <a:t>التغذية الراجعة</a:t>
            </a:r>
          </a:p>
        </p:txBody>
      </p:sp>
      <p:pic>
        <p:nvPicPr>
          <p:cNvPr id="5" name="Picture 8">
            <a:extLst>
              <a:ext uri="{FF2B5EF4-FFF2-40B4-BE49-F238E27FC236}">
                <a16:creationId xmlns:a16="http://schemas.microsoft.com/office/drawing/2014/main" id="{C404CDB2-C3E8-F5A5-0A4E-4A2E4DC7CE5A}"/>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pic>
        <p:nvPicPr>
          <p:cNvPr id="3" name="Picture 2" descr="SBI - Situation Behavior Impact">
            <a:extLst>
              <a:ext uri="{FF2B5EF4-FFF2-40B4-BE49-F238E27FC236}">
                <a16:creationId xmlns:a16="http://schemas.microsoft.com/office/drawing/2014/main" id="{F2A89704-653B-0650-09D2-FAA309C35A15}"/>
              </a:ext>
            </a:extLst>
          </p:cNvPr>
          <p:cNvPicPr>
            <a:picLocks noChangeAspect="1" noChangeArrowheads="1"/>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l="-94" r="155"/>
          <a:stretch/>
        </p:blipFill>
        <p:spPr bwMode="auto">
          <a:xfrm>
            <a:off x="2454871" y="2053512"/>
            <a:ext cx="7282258" cy="4096868"/>
          </a:xfrm>
          <a:prstGeom prst="roundRect">
            <a:avLst>
              <a:gd name="adj" fmla="val 11884"/>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0122415"/>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4093B-A506-2FC4-5C0C-7EDDAA8BCCB6}"/>
            </a:ext>
          </a:extLst>
        </p:cNvPr>
        <p:cNvGrpSpPr/>
        <p:nvPr/>
      </p:nvGrpSpPr>
      <p:grpSpPr>
        <a:xfrm>
          <a:off x="0" y="0"/>
          <a:ext cx="0" cy="0"/>
          <a:chOff x="0" y="0"/>
          <a:chExt cx="0" cy="0"/>
        </a:xfrm>
      </p:grpSpPr>
      <p:sp>
        <p:nvSpPr>
          <p:cNvPr id="2" name="object 6">
            <a:extLst>
              <a:ext uri="{FF2B5EF4-FFF2-40B4-BE49-F238E27FC236}">
                <a16:creationId xmlns:a16="http://schemas.microsoft.com/office/drawing/2014/main" id="{56B8FEE0-A40B-504B-6393-B204077EEA31}"/>
              </a:ext>
            </a:extLst>
          </p:cNvPr>
          <p:cNvSpPr txBox="1"/>
          <p:nvPr/>
        </p:nvSpPr>
        <p:spPr>
          <a:xfrm>
            <a:off x="1896177" y="1326123"/>
            <a:ext cx="9254801" cy="379090"/>
          </a:xfrm>
          <a:prstGeom prst="rect">
            <a:avLst/>
          </a:prstGeom>
        </p:spPr>
        <p:txBody>
          <a:bodyPr vert="horz" wrap="square" lIns="0" tIns="9664" rIns="0" bIns="0" rtlCol="0" anchor="t">
            <a:spAutoFit/>
          </a:bodyPr>
          <a:lstStyle>
            <a:lvl1pPr>
              <a:defRPr>
                <a:latin typeface="+mj-lt"/>
                <a:ea typeface="+mj-ea"/>
                <a:cs typeface="+mj-cs"/>
              </a:defRPr>
            </a:lvl1pPr>
          </a:lstStyle>
          <a:p>
            <a:pPr algn="r" defTabSz="773128" rtl="1">
              <a:defRPr/>
            </a:pPr>
            <a:r>
              <a:rPr lang="ar-SA" sz="2400" dirty="0">
                <a:solidFill>
                  <a:srgbClr val="214E83"/>
                </a:solidFill>
                <a:latin typeface="SST Arabic" panose="020B0504030504020204" pitchFamily="34" charset="-78"/>
                <a:ea typeface="HRDF medium Medium" panose="02000600020000020004" pitchFamily="2" charset="-78"/>
                <a:cs typeface="SST Arabic"/>
              </a:rPr>
              <a:t>المراجعة</a:t>
            </a:r>
          </a:p>
        </p:txBody>
      </p:sp>
      <p:pic>
        <p:nvPicPr>
          <p:cNvPr id="5" name="Picture 8">
            <a:extLst>
              <a:ext uri="{FF2B5EF4-FFF2-40B4-BE49-F238E27FC236}">
                <a16:creationId xmlns:a16="http://schemas.microsoft.com/office/drawing/2014/main" id="{36298297-CCC1-4930-3D79-E84FFA6FF36A}"/>
              </a:ext>
            </a:extLst>
          </p:cNvPr>
          <p:cNvPicPr>
            <a:picLocks noChangeAspect="1"/>
          </p:cNvPicPr>
          <p:nvPr/>
        </p:nvPicPr>
        <p:blipFill>
          <a:blip r:embed="rId4">
            <a:alphaModFix/>
            <a:biLevel thresh="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tretch>
            <a:fillRect/>
          </a:stretch>
        </p:blipFill>
        <p:spPr>
          <a:xfrm>
            <a:off x="11342465" y="1352210"/>
            <a:ext cx="243258" cy="426994"/>
          </a:xfrm>
          <a:prstGeom prst="rect">
            <a:avLst/>
          </a:prstGeom>
        </p:spPr>
      </p:pic>
      <p:pic>
        <p:nvPicPr>
          <p:cNvPr id="6" name="Picture 2" descr="Recap Clip Art Image - ClipSafari">
            <a:extLst>
              <a:ext uri="{FF2B5EF4-FFF2-40B4-BE49-F238E27FC236}">
                <a16:creationId xmlns:a16="http://schemas.microsoft.com/office/drawing/2014/main" id="{4C32A682-6879-2A2D-FC63-2E54EEEE3E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20521" y="1992469"/>
            <a:ext cx="4350958" cy="431912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62337022"/>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7A65C-6D20-89ED-F2D9-0BDE87324773}"/>
            </a:ext>
          </a:extLst>
        </p:cNvPr>
        <p:cNvGrpSpPr/>
        <p:nvPr/>
      </p:nvGrpSpPr>
      <p:grpSpPr>
        <a:xfrm>
          <a:off x="0" y="0"/>
          <a:ext cx="0" cy="0"/>
          <a:chOff x="0" y="0"/>
          <a:chExt cx="0" cy="0"/>
        </a:xfrm>
      </p:grpSpPr>
      <p:sp>
        <p:nvSpPr>
          <p:cNvPr id="2" name="عنوان 1">
            <a:extLst>
              <a:ext uri="{FF2B5EF4-FFF2-40B4-BE49-F238E27FC236}">
                <a16:creationId xmlns:a16="http://schemas.microsoft.com/office/drawing/2014/main" id="{B5A02780-3883-255F-3073-EF60C72A3B6D}"/>
              </a:ext>
            </a:extLst>
          </p:cNvPr>
          <p:cNvSpPr txBox="1"/>
          <p:nvPr/>
        </p:nvSpPr>
        <p:spPr>
          <a:xfrm>
            <a:off x="6862439" y="4705201"/>
            <a:ext cx="4655332" cy="1143312"/>
          </a:xfrm>
          <a:prstGeom prst="rect">
            <a:avLst/>
          </a:prstGeom>
        </p:spPr>
        <p:txBody>
          <a:bodyPr>
            <a:norm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ar-SA" sz="5400" dirty="0">
                <a:solidFill>
                  <a:schemeClr val="bg1"/>
                </a:solidFill>
                <a:latin typeface="SST Arabic Light" panose="020B0304030504020204" pitchFamily="34" charset="-78"/>
                <a:ea typeface="HRDF light" panose="02000600020000020004" pitchFamily="2" charset="-78"/>
                <a:cs typeface="SST Arabic Light" panose="020B0304030504020204" pitchFamily="34" charset="-78"/>
              </a:rPr>
              <a:t>شكـــرًا لكــــم </a:t>
            </a:r>
          </a:p>
        </p:txBody>
      </p:sp>
      <p:sp>
        <p:nvSpPr>
          <p:cNvPr id="4" name="TextBox 3">
            <a:extLst>
              <a:ext uri="{FF2B5EF4-FFF2-40B4-BE49-F238E27FC236}">
                <a16:creationId xmlns:a16="http://schemas.microsoft.com/office/drawing/2014/main" id="{A37357B7-4452-5A94-016E-9686172B8C58}"/>
              </a:ext>
            </a:extLst>
          </p:cNvPr>
          <p:cNvSpPr txBox="1"/>
          <p:nvPr/>
        </p:nvSpPr>
        <p:spPr>
          <a:xfrm>
            <a:off x="591812" y="6205706"/>
            <a:ext cx="1966813" cy="323165"/>
          </a:xfrm>
          <a:prstGeom prst="rect">
            <a:avLst/>
          </a:prstGeom>
          <a:noFill/>
        </p:spPr>
        <p:txBody>
          <a:bodyPr wrap="square">
            <a:spAutoFit/>
          </a:bodyPr>
          <a:lstStyle/>
          <a:p>
            <a:pPr algn="r"/>
            <a:r>
              <a:rPr lang="ar-SA" sz="1500" cap="all" dirty="0">
                <a:solidFill>
                  <a:prstClr val="white"/>
                </a:solidFill>
                <a:latin typeface="SST Arabic" panose="020B0504030504020204" pitchFamily="34" charset="-78"/>
                <a:cs typeface="SST Arabic" panose="020B0504030504020204" pitchFamily="34" charset="-78"/>
              </a:rPr>
              <a:t>برنامج التميز المؤسسي</a:t>
            </a:r>
          </a:p>
        </p:txBody>
      </p:sp>
    </p:spTree>
    <p:custDataLst>
      <p:tags r:id="rId1"/>
    </p:custDataLst>
    <p:extLst>
      <p:ext uri="{BB962C8B-B14F-4D97-AF65-F5344CB8AC3E}">
        <p14:creationId xmlns:p14="http://schemas.microsoft.com/office/powerpoint/2010/main" val="376453211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TCEuECdk"/>
  <p:tag name="ARTICULATE_DESIGN_ID_نسق OFFICE" val="sQfh2gyq"/>
  <p:tag name="ARTICULATE_SLIDE_COUNT" val="4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EE9560EED9774DBFBCA537D0DCFECF" ma:contentTypeVersion="15" ma:contentTypeDescription="Create a new document." ma:contentTypeScope="" ma:versionID="8eb36c5a301c1e75b21e6bd3dab910f1">
  <xsd:schema xmlns:xsd="http://www.w3.org/2001/XMLSchema" xmlns:xs="http://www.w3.org/2001/XMLSchema" xmlns:p="http://schemas.microsoft.com/office/2006/metadata/properties" xmlns:ns1="http://schemas.microsoft.com/sharepoint/v3" xmlns:ns2="f04dacb5-27eb-4e79-bd48-1637f6681ca0" xmlns:ns3="52922da4-500d-4cdd-8348-f45f00db1317" targetNamespace="http://schemas.microsoft.com/office/2006/metadata/properties" ma:root="true" ma:fieldsID="22297228890a8b2f3da77383e61342c0" ns1:_="" ns2:_="" ns3:_="">
    <xsd:import namespace="http://schemas.microsoft.com/sharepoint/v3"/>
    <xsd:import namespace="f04dacb5-27eb-4e79-bd48-1637f6681ca0"/>
    <xsd:import namespace="52922da4-500d-4cdd-8348-f45f00db1317"/>
    <xsd:element name="properties">
      <xsd:complexType>
        <xsd:sequence>
          <xsd:element name="documentManagement">
            <xsd:complexType>
              <xsd:all>
                <xsd:element ref="ns1:_ip_UnifiedCompliancePolicyProperties" minOccurs="0"/>
                <xsd:element ref="ns1:_ip_UnifiedCompliancePolicyUIAction" minOccurs="0"/>
                <xsd:element ref="ns2:MediaServiceBillingMetadata" minOccurs="0"/>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04dacb5-27eb-4e79-bd48-1637f6681ca0" elementFormDefault="qualified">
    <xsd:import namespace="http://schemas.microsoft.com/office/2006/documentManagement/types"/>
    <xsd:import namespace="http://schemas.microsoft.com/office/infopath/2007/PartnerControls"/>
    <xsd:element name="MediaServiceBillingMetadata" ma:index="10" nillable="true" ma:displayName="MediaServiceBillingMetadata" ma:hidden="true" ma:internalName="MediaServiceBillingMetadata" ma:readOnly="true">
      <xsd:simpleType>
        <xsd:restriction base="dms:Note"/>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68679018-c8b5-43e9-adcd-8cca0014b207"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2922da4-500d-4cdd-8348-f45f00db1317"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bc2e9d4e-cbf4-440e-8d28-81961e9d7b6b}" ma:internalName="TaxCatchAll" ma:showField="CatchAllData" ma:web="52922da4-500d-4cdd-8348-f45f00db131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f04dacb5-27eb-4e79-bd48-1637f6681ca0">
      <Terms xmlns="http://schemas.microsoft.com/office/infopath/2007/PartnerControls"/>
    </lcf76f155ced4ddcb4097134ff3c332f>
    <TaxCatchAll xmlns="52922da4-500d-4cdd-8348-f45f00db1317" xsi:nil="true"/>
  </documentManagement>
</p:properties>
</file>

<file path=customXml/itemProps1.xml><?xml version="1.0" encoding="utf-8"?>
<ds:datastoreItem xmlns:ds="http://schemas.openxmlformats.org/officeDocument/2006/customXml" ds:itemID="{2073946F-2AFA-486B-88BC-015C61543B36}"/>
</file>

<file path=customXml/itemProps2.xml><?xml version="1.0" encoding="utf-8"?>
<ds:datastoreItem xmlns:ds="http://schemas.openxmlformats.org/officeDocument/2006/customXml" ds:itemID="{CDB963D8-3B96-4F32-A2D9-39755D453174}"/>
</file>

<file path=customXml/itemProps3.xml><?xml version="1.0" encoding="utf-8"?>
<ds:datastoreItem xmlns:ds="http://schemas.openxmlformats.org/officeDocument/2006/customXml" ds:itemID="{1723541F-CA82-472F-B4AB-09AB9D5BE6D2}"/>
</file>

<file path=docProps/app.xml><?xml version="1.0" encoding="utf-8"?>
<Properties xmlns="http://schemas.openxmlformats.org/officeDocument/2006/extended-properties" xmlns:vt="http://schemas.openxmlformats.org/officeDocument/2006/docPropsVTypes">
  <TotalTime>823</TotalTime>
  <Words>5673</Words>
  <Application>Microsoft Office PowerPoint</Application>
  <PresentationFormat>Widescreen</PresentationFormat>
  <Paragraphs>706</Paragraphs>
  <Slides>40</Slides>
  <Notes>37</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Aptos</vt:lpstr>
      <vt:lpstr>Arial</vt:lpstr>
      <vt:lpstr>Elm</vt:lpstr>
      <vt:lpstr>SST Arabic</vt:lpstr>
      <vt:lpstr>SST Arabic Light</vt:lpstr>
      <vt:lpstr>SST Arabic Medium</vt:lpstr>
      <vt:lpstr>Wingdings</vt:lpstr>
      <vt:lpstr>نسق Office</vt:lpstr>
      <vt:lpstr>PowerPoint Presentation</vt:lpstr>
      <vt:lpstr>أهــلا وسهــلا بكــم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Mostafa Fahmy</dc:creator>
  <cp:lastModifiedBy>Sayed Ahmed Abdelghany</cp:lastModifiedBy>
  <cp:revision>55</cp:revision>
  <dcterms:created xsi:type="dcterms:W3CDTF">2026-04-05T07:13:50Z</dcterms:created>
  <dcterms:modified xsi:type="dcterms:W3CDTF">2026-04-07T16:26:30Z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B9014FFC-8D95-4B89-ADD4-E41547A6CD39</vt:lpwstr>
  </property>
  <property fmtid="{D5CDD505-2E9C-101B-9397-08002B2CF9AE}" pid="3" name="ArticulatePath">
    <vt:lpwstr>Orientation Video</vt:lpwstr>
  </property>
  <property fmtid="{D5CDD505-2E9C-101B-9397-08002B2CF9AE}" pid="4" name="ContentTypeId">
    <vt:lpwstr>0x010100DDEE9560EED9774DBFBCA537D0DCFECF</vt:lpwstr>
  </property>
</Properties>
</file>