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Heading Now 71-78" charset="1" panose="00000000000000000000"/>
      <p:regular r:id="rId28"/>
    </p:embeddedFont>
    <p:embeddedFont>
      <p:font typeface="TT Firs Neue Bold" charset="1" panose="02000803030000020004"/>
      <p:regular r:id="rId29"/>
    </p:embeddedFont>
    <p:embeddedFont>
      <p:font typeface="TT Firs Neue" charset="1" panose="02000503030000020004"/>
      <p:regular r:id="rId30"/>
    </p:embeddedFont>
    <p:embeddedFont>
      <p:font typeface="TT Firs Neue Italics" charset="1" panose="02000503030000090004"/>
      <p:regular r:id="rId31"/>
    </p:embeddedFont>
    <p:embeddedFont>
      <p:font typeface="Montserrat" charset="1" panose="00000500000000000000"/>
      <p:regular r:id="rId32"/>
    </p:embeddedFont>
    <p:embeddedFont>
      <p:font typeface="Heading Now 71-78 Bold" charset="1" panose="000000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24.png" Type="http://schemas.openxmlformats.org/officeDocument/2006/relationships/image"/><Relationship Id="rId13" Target="../media/image25.svg" Type="http://schemas.openxmlformats.org/officeDocument/2006/relationships/image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2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3.pn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4.jpe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6.jpeg" Type="http://schemas.openxmlformats.org/officeDocument/2006/relationships/image"/><Relationship Id="rId6" Target="../media/image27.png" Type="http://schemas.openxmlformats.org/officeDocument/2006/relationships/image"/><Relationship Id="rId7" Target="../media/image37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8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9.jpe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0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41.pn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42.jpeg" Type="http://schemas.openxmlformats.org/officeDocument/2006/relationships/image"/><Relationship Id="rId7" Target="../media/image2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43.jpe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44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Relationship Id="rId3" Target="../media/image48.png" Type="http://schemas.openxmlformats.org/officeDocument/2006/relationships/image"/><Relationship Id="rId4" Target="../media/image49.svg" Type="http://schemas.openxmlformats.org/officeDocument/2006/relationships/image"/><Relationship Id="rId5" Target="../media/image50.png" Type="http://schemas.openxmlformats.org/officeDocument/2006/relationships/image"/><Relationship Id="rId6" Target="../media/image5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053" y="503264"/>
            <a:ext cx="6160674" cy="5824637"/>
          </a:xfrm>
          <a:custGeom>
            <a:avLst/>
            <a:gdLst/>
            <a:ahLst/>
            <a:cxnLst/>
            <a:rect r="r" b="b" t="t" l="l"/>
            <a:pathLst>
              <a:path h="5824637" w="6160674">
                <a:moveTo>
                  <a:pt x="0" y="0"/>
                </a:moveTo>
                <a:lnTo>
                  <a:pt x="6160674" y="0"/>
                </a:lnTo>
                <a:lnTo>
                  <a:pt x="6160674" y="5824638"/>
                </a:lnTo>
                <a:lnTo>
                  <a:pt x="0" y="582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36970" y="378111"/>
            <a:ext cx="3712714" cy="3510202"/>
          </a:xfrm>
          <a:custGeom>
            <a:avLst/>
            <a:gdLst/>
            <a:ahLst/>
            <a:cxnLst/>
            <a:rect r="r" b="b" t="t" l="l"/>
            <a:pathLst>
              <a:path h="3510202" w="3712714">
                <a:moveTo>
                  <a:pt x="0" y="0"/>
                </a:moveTo>
                <a:lnTo>
                  <a:pt x="3712714" y="0"/>
                </a:lnTo>
                <a:lnTo>
                  <a:pt x="3712714" y="3510202"/>
                </a:lnTo>
                <a:lnTo>
                  <a:pt x="0" y="3510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10381642" y="-209790"/>
            <a:ext cx="1720127" cy="6004083"/>
            <a:chOff x="0" y="0"/>
            <a:chExt cx="660400" cy="23051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ln w="38100" cap="sq">
              <a:solidFill>
                <a:srgbClr val="3E3F5B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526307" y="3802298"/>
            <a:ext cx="1475209" cy="6616377"/>
            <a:chOff x="0" y="0"/>
            <a:chExt cx="566370" cy="25401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6370" cy="2540194"/>
            </a:xfrm>
            <a:custGeom>
              <a:avLst/>
              <a:gdLst/>
              <a:ahLst/>
              <a:cxnLst/>
              <a:rect r="r" b="b" t="t" l="l"/>
              <a:pathLst>
                <a:path h="2540194" w="566370">
                  <a:moveTo>
                    <a:pt x="188892" y="19070"/>
                  </a:moveTo>
                  <a:cubicBezTo>
                    <a:pt x="217835" y="7556"/>
                    <a:pt x="250939" y="0"/>
                    <a:pt x="283337" y="0"/>
                  </a:cubicBezTo>
                  <a:cubicBezTo>
                    <a:pt x="315737" y="0"/>
                    <a:pt x="346914" y="6476"/>
                    <a:pt x="375644" y="17990"/>
                  </a:cubicBezTo>
                  <a:cubicBezTo>
                    <a:pt x="376256" y="18350"/>
                    <a:pt x="376867" y="18350"/>
                    <a:pt x="377478" y="18710"/>
                  </a:cubicBezTo>
                  <a:cubicBezTo>
                    <a:pt x="485373" y="64765"/>
                    <a:pt x="564842" y="186379"/>
                    <a:pt x="566370" y="366872"/>
                  </a:cubicBezTo>
                  <a:lnTo>
                    <a:pt x="566370" y="2540194"/>
                  </a:lnTo>
                  <a:lnTo>
                    <a:pt x="0" y="2540194"/>
                  </a:lnTo>
                  <a:lnTo>
                    <a:pt x="0" y="368485"/>
                  </a:lnTo>
                  <a:cubicBezTo>
                    <a:pt x="1528" y="185660"/>
                    <a:pt x="79775" y="64045"/>
                    <a:pt x="18889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79375"/>
              <a:ext cx="566370" cy="24608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3160550" y="3081402"/>
            <a:ext cx="4595559" cy="6794509"/>
          </a:xfrm>
          <a:custGeom>
            <a:avLst/>
            <a:gdLst/>
            <a:ahLst/>
            <a:cxnLst/>
            <a:rect r="r" b="b" t="t" l="l"/>
            <a:pathLst>
              <a:path h="6794509" w="4595559">
                <a:moveTo>
                  <a:pt x="4595560" y="0"/>
                </a:moveTo>
                <a:lnTo>
                  <a:pt x="0" y="0"/>
                </a:lnTo>
                <a:lnTo>
                  <a:pt x="0" y="6794510"/>
                </a:lnTo>
                <a:lnTo>
                  <a:pt x="4595560" y="6794510"/>
                </a:lnTo>
                <a:lnTo>
                  <a:pt x="45955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5686894" y="600098"/>
            <a:ext cx="839413" cy="3435265"/>
            <a:chOff x="0" y="0"/>
            <a:chExt cx="620701" cy="254019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0701" cy="2540194"/>
            </a:xfrm>
            <a:custGeom>
              <a:avLst/>
              <a:gdLst/>
              <a:ahLst/>
              <a:cxnLst/>
              <a:rect r="r" b="b" t="t" l="l"/>
              <a:pathLst>
                <a:path h="2540194" w="620701">
                  <a:moveTo>
                    <a:pt x="207012" y="19070"/>
                  </a:moveTo>
                  <a:cubicBezTo>
                    <a:pt x="238731" y="7556"/>
                    <a:pt x="275011" y="0"/>
                    <a:pt x="310518" y="0"/>
                  </a:cubicBezTo>
                  <a:cubicBezTo>
                    <a:pt x="346025" y="0"/>
                    <a:pt x="380192" y="6476"/>
                    <a:pt x="411679" y="17990"/>
                  </a:cubicBezTo>
                  <a:cubicBezTo>
                    <a:pt x="412350" y="18350"/>
                    <a:pt x="413019" y="18350"/>
                    <a:pt x="413689" y="18710"/>
                  </a:cubicBezTo>
                  <a:cubicBezTo>
                    <a:pt x="531934" y="64765"/>
                    <a:pt x="619026" y="186379"/>
                    <a:pt x="620701" y="366872"/>
                  </a:cubicBezTo>
                  <a:lnTo>
                    <a:pt x="620701" y="2540194"/>
                  </a:lnTo>
                  <a:lnTo>
                    <a:pt x="0" y="2540194"/>
                  </a:lnTo>
                  <a:lnTo>
                    <a:pt x="0" y="368485"/>
                  </a:lnTo>
                  <a:cubicBezTo>
                    <a:pt x="1675" y="185660"/>
                    <a:pt x="87427" y="64045"/>
                    <a:pt x="20701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79375"/>
              <a:ext cx="620701" cy="24608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0551904" y="3081402"/>
            <a:ext cx="4595559" cy="6794509"/>
          </a:xfrm>
          <a:custGeom>
            <a:avLst/>
            <a:gdLst/>
            <a:ahLst/>
            <a:cxnLst/>
            <a:rect r="r" b="b" t="t" l="l"/>
            <a:pathLst>
              <a:path h="6794509" w="4595559">
                <a:moveTo>
                  <a:pt x="0" y="0"/>
                </a:moveTo>
                <a:lnTo>
                  <a:pt x="4595559" y="0"/>
                </a:lnTo>
                <a:lnTo>
                  <a:pt x="4595559" y="6794510"/>
                </a:lnTo>
                <a:lnTo>
                  <a:pt x="0" y="67945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810060" y="8956625"/>
            <a:ext cx="1296541" cy="1225820"/>
          </a:xfrm>
          <a:custGeom>
            <a:avLst/>
            <a:gdLst/>
            <a:ahLst/>
            <a:cxnLst/>
            <a:rect r="r" b="b" t="t" l="l"/>
            <a:pathLst>
              <a:path h="1225820" w="1296541">
                <a:moveTo>
                  <a:pt x="0" y="0"/>
                </a:moveTo>
                <a:lnTo>
                  <a:pt x="1296540" y="0"/>
                </a:lnTo>
                <a:lnTo>
                  <a:pt x="1296540" y="1225821"/>
                </a:lnTo>
                <a:lnTo>
                  <a:pt x="0" y="12258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23632" y="668214"/>
            <a:ext cx="7248151" cy="3299034"/>
          </a:xfrm>
          <a:custGeom>
            <a:avLst/>
            <a:gdLst/>
            <a:ahLst/>
            <a:cxnLst/>
            <a:rect r="r" b="b" t="t" l="l"/>
            <a:pathLst>
              <a:path h="3299034" w="7248151">
                <a:moveTo>
                  <a:pt x="0" y="0"/>
                </a:moveTo>
                <a:lnTo>
                  <a:pt x="7248151" y="0"/>
                </a:lnTo>
                <a:lnTo>
                  <a:pt x="7248151" y="3299033"/>
                </a:lnTo>
                <a:lnTo>
                  <a:pt x="0" y="32990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-110517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0948868" y="1028700"/>
            <a:ext cx="6310432" cy="8229600"/>
            <a:chOff x="0" y="0"/>
            <a:chExt cx="660400" cy="86124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60400" cy="861245"/>
            </a:xfrm>
            <a:custGeom>
              <a:avLst/>
              <a:gdLst/>
              <a:ahLst/>
              <a:cxnLst/>
              <a:rect r="r" b="b" t="t" l="l"/>
              <a:pathLst>
                <a:path h="861245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9578"/>
                  </a:cubicBezTo>
                  <a:lnTo>
                    <a:pt x="660400" y="861245"/>
                  </a:lnTo>
                  <a:lnTo>
                    <a:pt x="0" y="861245"/>
                  </a:lnTo>
                  <a:lnTo>
                    <a:pt x="0" y="32997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8"/>
              <a:stretch>
                <a:fillRect l="-42164" t="0" r="-42164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717858" y="6785033"/>
            <a:ext cx="6159682" cy="3090879"/>
            <a:chOff x="0" y="0"/>
            <a:chExt cx="1622303" cy="81405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22303" cy="814059"/>
            </a:xfrm>
            <a:custGeom>
              <a:avLst/>
              <a:gdLst/>
              <a:ahLst/>
              <a:cxnLst/>
              <a:rect r="r" b="b" t="t" l="l"/>
              <a:pathLst>
                <a:path h="814059" w="1622303">
                  <a:moveTo>
                    <a:pt x="64100" y="0"/>
                  </a:moveTo>
                  <a:lnTo>
                    <a:pt x="1558203" y="0"/>
                  </a:lnTo>
                  <a:cubicBezTo>
                    <a:pt x="1593604" y="0"/>
                    <a:pt x="1622303" y="28699"/>
                    <a:pt x="1622303" y="64100"/>
                  </a:cubicBezTo>
                  <a:lnTo>
                    <a:pt x="1622303" y="749958"/>
                  </a:lnTo>
                  <a:cubicBezTo>
                    <a:pt x="1622303" y="785360"/>
                    <a:pt x="1593604" y="814059"/>
                    <a:pt x="1558203" y="814059"/>
                  </a:cubicBezTo>
                  <a:lnTo>
                    <a:pt x="64100" y="814059"/>
                  </a:lnTo>
                  <a:cubicBezTo>
                    <a:pt x="28699" y="814059"/>
                    <a:pt x="0" y="785360"/>
                    <a:pt x="0" y="749958"/>
                  </a:cubicBezTo>
                  <a:lnTo>
                    <a:pt x="0" y="64100"/>
                  </a:lnTo>
                  <a:cubicBezTo>
                    <a:pt x="0" y="28699"/>
                    <a:pt x="28699" y="0"/>
                    <a:pt x="64100" y="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1622303" cy="8712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-430893" y="2317731"/>
            <a:ext cx="1170260" cy="8321853"/>
            <a:chOff x="0" y="0"/>
            <a:chExt cx="660400" cy="469618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60400" cy="4696182"/>
            </a:xfrm>
            <a:custGeom>
              <a:avLst/>
              <a:gdLst/>
              <a:ahLst/>
              <a:cxnLst/>
              <a:rect r="r" b="b" t="t" l="l"/>
              <a:pathLst>
                <a:path h="4696182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14763"/>
                  </a:cubicBezTo>
                  <a:lnTo>
                    <a:pt x="660400" y="4696182"/>
                  </a:lnTo>
                  <a:lnTo>
                    <a:pt x="0" y="4696182"/>
                  </a:lnTo>
                  <a:lnTo>
                    <a:pt x="0" y="41794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ln w="38100" cap="sq">
              <a:solidFill>
                <a:srgbClr val="3E3F5B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79375"/>
              <a:ext cx="660400" cy="46168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9883513" y="7522350"/>
            <a:ext cx="2489344" cy="2353561"/>
          </a:xfrm>
          <a:custGeom>
            <a:avLst/>
            <a:gdLst/>
            <a:ahLst/>
            <a:cxnLst/>
            <a:rect r="r" b="b" t="t" l="l"/>
            <a:pathLst>
              <a:path h="2353561" w="2489344">
                <a:moveTo>
                  <a:pt x="0" y="0"/>
                </a:moveTo>
                <a:lnTo>
                  <a:pt x="2489344" y="0"/>
                </a:lnTo>
                <a:lnTo>
                  <a:pt x="2489344" y="2353562"/>
                </a:lnTo>
                <a:lnTo>
                  <a:pt x="0" y="23535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717858" y="3222372"/>
            <a:ext cx="6883129" cy="2782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00000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Derivatives &amp; Options Trading </a:t>
            </a:r>
          </a:p>
          <a:p>
            <a:pPr algn="l">
              <a:lnSpc>
                <a:spcPts val="6800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939517" y="5388675"/>
            <a:ext cx="8284115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BU 8301 — Derivatives &amp; Alternative Investments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939517" y="2854707"/>
            <a:ext cx="436121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Group 3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939517" y="6860392"/>
            <a:ext cx="5942220" cy="3322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42"/>
              </a:lnSpc>
            </a:pP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Done by:</a:t>
            </a:r>
          </a:p>
          <a:p>
            <a:pPr algn="l">
              <a:lnSpc>
                <a:spcPts val="3342"/>
              </a:lnSpc>
            </a:pP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Janan Hasan – </a:t>
            </a: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202201896</a:t>
            </a:r>
          </a:p>
          <a:p>
            <a:pPr algn="l">
              <a:lnSpc>
                <a:spcPts val="3342"/>
              </a:lnSpc>
            </a:pP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 Waad Mubarak – 202200153</a:t>
            </a:r>
          </a:p>
          <a:p>
            <a:pPr algn="l">
              <a:lnSpc>
                <a:spcPts val="3342"/>
              </a:lnSpc>
            </a:pP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 Walaa Sharaf – 202202826</a:t>
            </a:r>
          </a:p>
          <a:p>
            <a:pPr algn="l">
              <a:lnSpc>
                <a:spcPts val="3342"/>
              </a:lnSpc>
            </a:pP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 Nawraa Alalaiwat – 202200492</a:t>
            </a:r>
          </a:p>
          <a:p>
            <a:pPr algn="l">
              <a:lnSpc>
                <a:spcPts val="3342"/>
              </a:lnSpc>
            </a:pP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 Noora Alkowari – 202200383</a:t>
            </a:r>
          </a:p>
          <a:p>
            <a:pPr algn="l">
              <a:lnSpc>
                <a:spcPts val="3342"/>
              </a:lnSpc>
            </a:pPr>
            <a:r>
              <a:rPr lang="en-US" sz="2387" i="true">
                <a:solidFill>
                  <a:srgbClr val="FFFFFF"/>
                </a:solidFill>
                <a:latin typeface="TT Firs Neue Italics"/>
                <a:ea typeface="TT Firs Neue Italics"/>
                <a:cs typeface="TT Firs Neue Italics"/>
                <a:sym typeface="TT Firs Neue Italics"/>
              </a:rPr>
              <a:t> Walaa Alaali – 202200125</a:t>
            </a:r>
          </a:p>
          <a:p>
            <a:pPr algn="l">
              <a:lnSpc>
                <a:spcPts val="3197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73724" y="6068796"/>
            <a:ext cx="3712714" cy="3510202"/>
          </a:xfrm>
          <a:custGeom>
            <a:avLst/>
            <a:gdLst/>
            <a:ahLst/>
            <a:cxnLst/>
            <a:rect r="r" b="b" t="t" l="l"/>
            <a:pathLst>
              <a:path h="3510202" w="3712714">
                <a:moveTo>
                  <a:pt x="0" y="0"/>
                </a:moveTo>
                <a:lnTo>
                  <a:pt x="3712714" y="0"/>
                </a:lnTo>
                <a:lnTo>
                  <a:pt x="3712714" y="3510202"/>
                </a:lnTo>
                <a:lnTo>
                  <a:pt x="0" y="3510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0053" y="503264"/>
            <a:ext cx="6160674" cy="5824637"/>
          </a:xfrm>
          <a:custGeom>
            <a:avLst/>
            <a:gdLst/>
            <a:ahLst/>
            <a:cxnLst/>
            <a:rect r="r" b="b" t="t" l="l"/>
            <a:pathLst>
              <a:path h="5824637" w="6160674">
                <a:moveTo>
                  <a:pt x="0" y="0"/>
                </a:moveTo>
                <a:lnTo>
                  <a:pt x="6160674" y="0"/>
                </a:lnTo>
                <a:lnTo>
                  <a:pt x="6160674" y="5824638"/>
                </a:lnTo>
                <a:lnTo>
                  <a:pt x="0" y="582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5935412" y="-2687164"/>
            <a:ext cx="4271206" cy="16142029"/>
            <a:chOff x="0" y="0"/>
            <a:chExt cx="723875" cy="273571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23875" cy="2735718"/>
            </a:xfrm>
            <a:custGeom>
              <a:avLst/>
              <a:gdLst/>
              <a:ahLst/>
              <a:cxnLst/>
              <a:rect r="r" b="b" t="t" l="l"/>
              <a:pathLst>
                <a:path h="2735718" w="723875">
                  <a:moveTo>
                    <a:pt x="241422" y="19070"/>
                  </a:moveTo>
                  <a:cubicBezTo>
                    <a:pt x="278414" y="7556"/>
                    <a:pt x="320724" y="0"/>
                    <a:pt x="362132" y="0"/>
                  </a:cubicBezTo>
                  <a:cubicBezTo>
                    <a:pt x="403542" y="0"/>
                    <a:pt x="443389" y="6476"/>
                    <a:pt x="480109" y="17990"/>
                  </a:cubicBezTo>
                  <a:cubicBezTo>
                    <a:pt x="480891" y="18350"/>
                    <a:pt x="481672" y="18350"/>
                    <a:pt x="482453" y="18710"/>
                  </a:cubicBezTo>
                  <a:cubicBezTo>
                    <a:pt x="620353" y="64765"/>
                    <a:pt x="721922" y="186379"/>
                    <a:pt x="723875" y="371215"/>
                  </a:cubicBezTo>
                  <a:lnTo>
                    <a:pt x="723875" y="2735718"/>
                  </a:lnTo>
                  <a:lnTo>
                    <a:pt x="0" y="2735718"/>
                  </a:lnTo>
                  <a:lnTo>
                    <a:pt x="0" y="372970"/>
                  </a:lnTo>
                  <a:cubicBezTo>
                    <a:pt x="1953" y="185660"/>
                    <a:pt x="101960" y="64045"/>
                    <a:pt x="24142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79375"/>
              <a:ext cx="723875" cy="26563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03990" y="4624124"/>
            <a:ext cx="14286974" cy="1296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 spc="-456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Account &amp; Trade overview </a:t>
            </a:r>
          </a:p>
        </p:txBody>
      </p:sp>
      <p:grpSp>
        <p:nvGrpSpPr>
          <p:cNvPr name="Group 8" id="8"/>
          <p:cNvGrpSpPr/>
          <p:nvPr/>
        </p:nvGrpSpPr>
        <p:grpSpPr>
          <a:xfrm rot="5400000">
            <a:off x="5630968" y="-2687164"/>
            <a:ext cx="4880094" cy="16142029"/>
            <a:chOff x="0" y="0"/>
            <a:chExt cx="1873591" cy="61973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73591" cy="6197332"/>
            </a:xfrm>
            <a:custGeom>
              <a:avLst/>
              <a:gdLst/>
              <a:ahLst/>
              <a:cxnLst/>
              <a:rect r="r" b="b" t="t" l="l"/>
              <a:pathLst>
                <a:path h="6197332" w="1873591">
                  <a:moveTo>
                    <a:pt x="624868" y="19070"/>
                  </a:moveTo>
                  <a:cubicBezTo>
                    <a:pt x="720612" y="7556"/>
                    <a:pt x="830123" y="0"/>
                    <a:pt x="937300" y="0"/>
                  </a:cubicBezTo>
                  <a:cubicBezTo>
                    <a:pt x="1044480" y="0"/>
                    <a:pt x="1147614" y="6476"/>
                    <a:pt x="1242656" y="17990"/>
                  </a:cubicBezTo>
                  <a:cubicBezTo>
                    <a:pt x="1244681" y="18350"/>
                    <a:pt x="1246702" y="18350"/>
                    <a:pt x="1248723" y="18710"/>
                  </a:cubicBezTo>
                  <a:cubicBezTo>
                    <a:pt x="1605646" y="64765"/>
                    <a:pt x="1868536" y="186379"/>
                    <a:pt x="1873591" y="448108"/>
                  </a:cubicBezTo>
                  <a:lnTo>
                    <a:pt x="1873591" y="6197332"/>
                  </a:lnTo>
                  <a:lnTo>
                    <a:pt x="0" y="6197332"/>
                  </a:lnTo>
                  <a:lnTo>
                    <a:pt x="0" y="452374"/>
                  </a:lnTo>
                  <a:cubicBezTo>
                    <a:pt x="5056" y="185660"/>
                    <a:pt x="263900" y="64045"/>
                    <a:pt x="624868" y="19070"/>
                  </a:cubicBezTo>
                  <a:close/>
                </a:path>
              </a:pathLst>
            </a:custGeom>
            <a:ln w="38100" cap="sq">
              <a:solidFill>
                <a:srgbClr val="3E3F5B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79375"/>
              <a:ext cx="1873591" cy="6117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47342" y="644230"/>
            <a:ext cx="10961406" cy="4499270"/>
          </a:xfrm>
          <a:custGeom>
            <a:avLst/>
            <a:gdLst/>
            <a:ahLst/>
            <a:cxnLst/>
            <a:rect r="r" b="b" t="t" l="l"/>
            <a:pathLst>
              <a:path h="4499270" w="10961406">
                <a:moveTo>
                  <a:pt x="0" y="0"/>
                </a:moveTo>
                <a:lnTo>
                  <a:pt x="10961406" y="0"/>
                </a:lnTo>
                <a:lnTo>
                  <a:pt x="10961406" y="4499270"/>
                </a:lnTo>
                <a:lnTo>
                  <a:pt x="0" y="4499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137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9623" y="4732014"/>
            <a:ext cx="7088851" cy="5047568"/>
          </a:xfrm>
          <a:custGeom>
            <a:avLst/>
            <a:gdLst/>
            <a:ahLst/>
            <a:cxnLst/>
            <a:rect r="r" b="b" t="t" l="l"/>
            <a:pathLst>
              <a:path h="5047568" w="7088851">
                <a:moveTo>
                  <a:pt x="0" y="0"/>
                </a:moveTo>
                <a:lnTo>
                  <a:pt x="7088851" y="0"/>
                </a:lnTo>
                <a:lnTo>
                  <a:pt x="7088851" y="5047568"/>
                </a:lnTo>
                <a:lnTo>
                  <a:pt x="0" y="5047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5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41601" y="5442623"/>
            <a:ext cx="8325695" cy="4336959"/>
          </a:xfrm>
          <a:custGeom>
            <a:avLst/>
            <a:gdLst/>
            <a:ahLst/>
            <a:cxnLst/>
            <a:rect r="r" b="b" t="t" l="l"/>
            <a:pathLst>
              <a:path h="4336959" w="8325695">
                <a:moveTo>
                  <a:pt x="0" y="0"/>
                </a:moveTo>
                <a:lnTo>
                  <a:pt x="8325696" y="0"/>
                </a:lnTo>
                <a:lnTo>
                  <a:pt x="8325696" y="4336959"/>
                </a:lnTo>
                <a:lnTo>
                  <a:pt x="0" y="4336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93784" y="548980"/>
            <a:ext cx="6343106" cy="246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79"/>
              </a:lnSpc>
              <a:spcBef>
                <a:spcPct val="0"/>
              </a:spcBef>
            </a:pPr>
            <a:r>
              <a:rPr lang="en-US" b="true" sz="46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Asset Selection &amp; Fundamental Analysis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93784" y="3147413"/>
            <a:ext cx="5584708" cy="1243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Strategic focus on high-liquidity ETFs, tech momentum, and diverse market sectors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0343" y="3535975"/>
            <a:ext cx="8277601" cy="6036704"/>
          </a:xfrm>
          <a:custGeom>
            <a:avLst/>
            <a:gdLst/>
            <a:ahLst/>
            <a:cxnLst/>
            <a:rect r="r" b="b" t="t" l="l"/>
            <a:pathLst>
              <a:path h="6036704" w="8277601">
                <a:moveTo>
                  <a:pt x="0" y="0"/>
                </a:moveTo>
                <a:lnTo>
                  <a:pt x="8277601" y="0"/>
                </a:lnTo>
                <a:lnTo>
                  <a:pt x="8277601" y="6036703"/>
                </a:lnTo>
                <a:lnTo>
                  <a:pt x="0" y="6036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52539" y="3729931"/>
            <a:ext cx="7950194" cy="5648792"/>
          </a:xfrm>
          <a:custGeom>
            <a:avLst/>
            <a:gdLst/>
            <a:ahLst/>
            <a:cxnLst/>
            <a:rect r="r" b="b" t="t" l="l"/>
            <a:pathLst>
              <a:path h="5648792" w="7950194">
                <a:moveTo>
                  <a:pt x="0" y="0"/>
                </a:moveTo>
                <a:lnTo>
                  <a:pt x="7950194" y="0"/>
                </a:lnTo>
                <a:lnTo>
                  <a:pt x="7950194" y="5648791"/>
                </a:lnTo>
                <a:lnTo>
                  <a:pt x="0" y="5648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53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8990" y="2115058"/>
            <a:ext cx="17387742" cy="1120283"/>
          </a:xfrm>
          <a:custGeom>
            <a:avLst/>
            <a:gdLst/>
            <a:ahLst/>
            <a:cxnLst/>
            <a:rect r="r" b="b" t="t" l="l"/>
            <a:pathLst>
              <a:path h="1120283" w="17387742">
                <a:moveTo>
                  <a:pt x="0" y="0"/>
                </a:moveTo>
                <a:lnTo>
                  <a:pt x="17387742" y="0"/>
                </a:lnTo>
                <a:lnTo>
                  <a:pt x="17387742" y="1120283"/>
                </a:lnTo>
                <a:lnTo>
                  <a:pt x="0" y="11202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825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0101" y="587057"/>
            <a:ext cx="9934825" cy="788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b="true" sz="45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Account Overview &amp; Key Trends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65580" y="1404493"/>
            <a:ext cx="1145440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A consolidated view of the group's trading performance over the 4-week period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666" r="0" b="-38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16358" y="343204"/>
            <a:ext cx="17916737" cy="1742178"/>
            <a:chOff x="0" y="0"/>
            <a:chExt cx="4718812" cy="45884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718812" cy="458845"/>
            </a:xfrm>
            <a:custGeom>
              <a:avLst/>
              <a:gdLst/>
              <a:ahLst/>
              <a:cxnLst/>
              <a:rect r="r" b="b" t="t" l="l"/>
              <a:pathLst>
                <a:path h="458845" w="4718812">
                  <a:moveTo>
                    <a:pt x="22037" y="0"/>
                  </a:moveTo>
                  <a:lnTo>
                    <a:pt x="4696774" y="0"/>
                  </a:lnTo>
                  <a:cubicBezTo>
                    <a:pt x="4702619" y="0"/>
                    <a:pt x="4708224" y="2322"/>
                    <a:pt x="4712357" y="6455"/>
                  </a:cubicBezTo>
                  <a:cubicBezTo>
                    <a:pt x="4716490" y="10587"/>
                    <a:pt x="4718812" y="16193"/>
                    <a:pt x="4718812" y="22037"/>
                  </a:cubicBezTo>
                  <a:lnTo>
                    <a:pt x="4718812" y="436808"/>
                  </a:lnTo>
                  <a:cubicBezTo>
                    <a:pt x="4718812" y="442653"/>
                    <a:pt x="4716490" y="448258"/>
                    <a:pt x="4712357" y="452391"/>
                  </a:cubicBezTo>
                  <a:cubicBezTo>
                    <a:pt x="4708224" y="456523"/>
                    <a:pt x="4702619" y="458845"/>
                    <a:pt x="4696774" y="458845"/>
                  </a:cubicBezTo>
                  <a:lnTo>
                    <a:pt x="22037" y="458845"/>
                  </a:lnTo>
                  <a:cubicBezTo>
                    <a:pt x="16193" y="458845"/>
                    <a:pt x="10587" y="456523"/>
                    <a:pt x="6455" y="452391"/>
                  </a:cubicBezTo>
                  <a:cubicBezTo>
                    <a:pt x="2322" y="448258"/>
                    <a:pt x="0" y="442653"/>
                    <a:pt x="0" y="436808"/>
                  </a:cubicBezTo>
                  <a:lnTo>
                    <a:pt x="0" y="22037"/>
                  </a:lnTo>
                  <a:cubicBezTo>
                    <a:pt x="0" y="16193"/>
                    <a:pt x="2322" y="10587"/>
                    <a:pt x="6455" y="6455"/>
                  </a:cubicBezTo>
                  <a:cubicBezTo>
                    <a:pt x="10587" y="2322"/>
                    <a:pt x="16193" y="0"/>
                    <a:pt x="22037" y="0"/>
                  </a:cubicBezTo>
                  <a:close/>
                </a:path>
              </a:pathLst>
            </a:custGeom>
            <a:ln w="38100" cap="rnd">
              <a:solidFill>
                <a:srgbClr val="F6F1DE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718812" cy="5064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37027" y="2355368"/>
            <a:ext cx="7998245" cy="3251413"/>
            <a:chOff x="0" y="0"/>
            <a:chExt cx="2106534" cy="8563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06534" cy="856339"/>
            </a:xfrm>
            <a:custGeom>
              <a:avLst/>
              <a:gdLst/>
              <a:ahLst/>
              <a:cxnLst/>
              <a:rect r="r" b="b" t="t" l="l"/>
              <a:pathLst>
                <a:path h="856339" w="2106534">
                  <a:moveTo>
                    <a:pt x="49366" y="0"/>
                  </a:moveTo>
                  <a:lnTo>
                    <a:pt x="2057168" y="0"/>
                  </a:lnTo>
                  <a:cubicBezTo>
                    <a:pt x="2070261" y="0"/>
                    <a:pt x="2082817" y="5201"/>
                    <a:pt x="2092075" y="14459"/>
                  </a:cubicBezTo>
                  <a:cubicBezTo>
                    <a:pt x="2101333" y="23717"/>
                    <a:pt x="2106534" y="36273"/>
                    <a:pt x="2106534" y="49366"/>
                  </a:cubicBezTo>
                  <a:lnTo>
                    <a:pt x="2106534" y="806974"/>
                  </a:lnTo>
                  <a:cubicBezTo>
                    <a:pt x="2106534" y="820066"/>
                    <a:pt x="2101333" y="832622"/>
                    <a:pt x="2092075" y="841880"/>
                  </a:cubicBezTo>
                  <a:cubicBezTo>
                    <a:pt x="2082817" y="851138"/>
                    <a:pt x="2070261" y="856339"/>
                    <a:pt x="2057168" y="856339"/>
                  </a:cubicBezTo>
                  <a:lnTo>
                    <a:pt x="49366" y="856339"/>
                  </a:lnTo>
                  <a:cubicBezTo>
                    <a:pt x="36273" y="856339"/>
                    <a:pt x="23717" y="851138"/>
                    <a:pt x="14459" y="841880"/>
                  </a:cubicBezTo>
                  <a:cubicBezTo>
                    <a:pt x="5201" y="832622"/>
                    <a:pt x="0" y="820066"/>
                    <a:pt x="0" y="806974"/>
                  </a:cubicBezTo>
                  <a:lnTo>
                    <a:pt x="0" y="49366"/>
                  </a:lnTo>
                  <a:cubicBezTo>
                    <a:pt x="0" y="36273"/>
                    <a:pt x="5201" y="23717"/>
                    <a:pt x="14459" y="14459"/>
                  </a:cubicBezTo>
                  <a:cubicBezTo>
                    <a:pt x="23717" y="5201"/>
                    <a:pt x="36273" y="0"/>
                    <a:pt x="49366" y="0"/>
                  </a:cubicBezTo>
                  <a:close/>
                </a:path>
              </a:pathLst>
            </a:custGeom>
            <a:solidFill>
              <a:srgbClr val="F6F1D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106534" cy="903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  <a:r>
                <a:rPr lang="en-US" sz="2499" b="true">
                  <a:solidFill>
                    <a:srgbClr val="000000"/>
                  </a:solidFill>
                  <a:latin typeface="TT Firs Neue Bold"/>
                  <a:ea typeface="TT Firs Neue Bold"/>
                  <a:cs typeface="TT Firs Neue Bold"/>
                  <a:sym typeface="TT Firs Neue Bold"/>
                </a:rPr>
                <a:t>Strategies Used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Predicted short‑term price direction (up = Call, down = Put)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Quick entry and exit to capture momentum</a:t>
              </a:r>
            </a:p>
            <a:p>
              <a:pPr algn="l">
                <a:lnSpc>
                  <a:spcPts val="33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558674" y="661208"/>
            <a:ext cx="14820264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0"/>
              </a:lnSpc>
            </a:pPr>
            <a:r>
              <a:rPr lang="en-US" sz="6800" spc="-374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IQ Option — Trading Overview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965397" y="2355368"/>
            <a:ext cx="7813457" cy="3251413"/>
            <a:chOff x="0" y="0"/>
            <a:chExt cx="2057865" cy="85633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57865" cy="856339"/>
            </a:xfrm>
            <a:custGeom>
              <a:avLst/>
              <a:gdLst/>
              <a:ahLst/>
              <a:cxnLst/>
              <a:rect r="r" b="b" t="t" l="l"/>
              <a:pathLst>
                <a:path h="856339" w="2057865">
                  <a:moveTo>
                    <a:pt x="50533" y="0"/>
                  </a:moveTo>
                  <a:lnTo>
                    <a:pt x="2007332" y="0"/>
                  </a:lnTo>
                  <a:cubicBezTo>
                    <a:pt x="2035241" y="0"/>
                    <a:pt x="2057865" y="22624"/>
                    <a:pt x="2057865" y="50533"/>
                  </a:cubicBezTo>
                  <a:lnTo>
                    <a:pt x="2057865" y="805806"/>
                  </a:lnTo>
                  <a:cubicBezTo>
                    <a:pt x="2057865" y="833715"/>
                    <a:pt x="2035241" y="856339"/>
                    <a:pt x="2007332" y="856339"/>
                  </a:cubicBezTo>
                  <a:lnTo>
                    <a:pt x="50533" y="856339"/>
                  </a:lnTo>
                  <a:cubicBezTo>
                    <a:pt x="37131" y="856339"/>
                    <a:pt x="24278" y="851015"/>
                    <a:pt x="14801" y="841538"/>
                  </a:cubicBezTo>
                  <a:cubicBezTo>
                    <a:pt x="5324" y="832062"/>
                    <a:pt x="0" y="819208"/>
                    <a:pt x="0" y="805806"/>
                  </a:cubicBezTo>
                  <a:lnTo>
                    <a:pt x="0" y="50533"/>
                  </a:lnTo>
                  <a:cubicBezTo>
                    <a:pt x="0" y="22624"/>
                    <a:pt x="22624" y="0"/>
                    <a:pt x="50533" y="0"/>
                  </a:cubicBezTo>
                  <a:close/>
                </a:path>
              </a:pathLst>
            </a:custGeom>
            <a:solidFill>
              <a:srgbClr val="F6F1D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057865" cy="903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  <a:r>
                <a:rPr lang="en-US" sz="2499" b="true">
                  <a:solidFill>
                    <a:srgbClr val="000000"/>
                  </a:solidFill>
                  <a:latin typeface="TT Firs Neue Bold"/>
                  <a:ea typeface="TT Firs Neue Bold"/>
                  <a:cs typeface="TT Firs Neue Bold"/>
                  <a:sym typeface="TT Firs Neue Bold"/>
                </a:rPr>
                <a:t>Feelings During Trades 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Excitement when profits grew quickly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Pressure and frustration when losses occurred</a:t>
              </a:r>
            </a:p>
            <a:p>
              <a:pPr algn="ctr">
                <a:lnSpc>
                  <a:spcPts val="3359"/>
                </a:lnSpc>
              </a:pPr>
            </a:p>
            <a:p>
              <a:pPr algn="l">
                <a:lnSpc>
                  <a:spcPts val="33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37027" y="6546119"/>
            <a:ext cx="7813457" cy="3251413"/>
            <a:chOff x="0" y="0"/>
            <a:chExt cx="2057865" cy="85633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57865" cy="856339"/>
            </a:xfrm>
            <a:custGeom>
              <a:avLst/>
              <a:gdLst/>
              <a:ahLst/>
              <a:cxnLst/>
              <a:rect r="r" b="b" t="t" l="l"/>
              <a:pathLst>
                <a:path h="856339" w="2057865">
                  <a:moveTo>
                    <a:pt x="50533" y="0"/>
                  </a:moveTo>
                  <a:lnTo>
                    <a:pt x="2007332" y="0"/>
                  </a:lnTo>
                  <a:cubicBezTo>
                    <a:pt x="2035241" y="0"/>
                    <a:pt x="2057865" y="22624"/>
                    <a:pt x="2057865" y="50533"/>
                  </a:cubicBezTo>
                  <a:lnTo>
                    <a:pt x="2057865" y="805806"/>
                  </a:lnTo>
                  <a:cubicBezTo>
                    <a:pt x="2057865" y="833715"/>
                    <a:pt x="2035241" y="856339"/>
                    <a:pt x="2007332" y="856339"/>
                  </a:cubicBezTo>
                  <a:lnTo>
                    <a:pt x="50533" y="856339"/>
                  </a:lnTo>
                  <a:cubicBezTo>
                    <a:pt x="37131" y="856339"/>
                    <a:pt x="24278" y="851015"/>
                    <a:pt x="14801" y="841538"/>
                  </a:cubicBezTo>
                  <a:cubicBezTo>
                    <a:pt x="5324" y="832062"/>
                    <a:pt x="0" y="819208"/>
                    <a:pt x="0" y="805806"/>
                  </a:cubicBezTo>
                  <a:lnTo>
                    <a:pt x="0" y="50533"/>
                  </a:lnTo>
                  <a:cubicBezTo>
                    <a:pt x="0" y="22624"/>
                    <a:pt x="22624" y="0"/>
                    <a:pt x="50533" y="0"/>
                  </a:cubicBezTo>
                  <a:close/>
                </a:path>
              </a:pathLst>
            </a:custGeom>
            <a:solidFill>
              <a:srgbClr val="F6F1D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2057865" cy="903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  <a:r>
                <a:rPr lang="en-US" sz="2499" b="true">
                  <a:solidFill>
                    <a:srgbClr val="000000"/>
                  </a:solidFill>
                  <a:latin typeface="TT Firs Neue Bold"/>
                  <a:ea typeface="TT Firs Neue Bold"/>
                  <a:cs typeface="TT Firs Neue Bold"/>
                  <a:sym typeface="TT Firs Neue Bold"/>
                </a:rPr>
                <a:t>CFDs (Contracts for Difference)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Profit/loss from price movement without owning the asset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Flexible way to trade market moves</a:t>
              </a:r>
            </a:p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780609" y="6546119"/>
            <a:ext cx="7998245" cy="3251413"/>
            <a:chOff x="0" y="0"/>
            <a:chExt cx="2106534" cy="85633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106534" cy="856339"/>
            </a:xfrm>
            <a:custGeom>
              <a:avLst/>
              <a:gdLst/>
              <a:ahLst/>
              <a:cxnLst/>
              <a:rect r="r" b="b" t="t" l="l"/>
              <a:pathLst>
                <a:path h="856339" w="2106534">
                  <a:moveTo>
                    <a:pt x="49366" y="0"/>
                  </a:moveTo>
                  <a:lnTo>
                    <a:pt x="2057168" y="0"/>
                  </a:lnTo>
                  <a:cubicBezTo>
                    <a:pt x="2070261" y="0"/>
                    <a:pt x="2082817" y="5201"/>
                    <a:pt x="2092075" y="14459"/>
                  </a:cubicBezTo>
                  <a:cubicBezTo>
                    <a:pt x="2101333" y="23717"/>
                    <a:pt x="2106534" y="36273"/>
                    <a:pt x="2106534" y="49366"/>
                  </a:cubicBezTo>
                  <a:lnTo>
                    <a:pt x="2106534" y="806974"/>
                  </a:lnTo>
                  <a:cubicBezTo>
                    <a:pt x="2106534" y="820066"/>
                    <a:pt x="2101333" y="832622"/>
                    <a:pt x="2092075" y="841880"/>
                  </a:cubicBezTo>
                  <a:cubicBezTo>
                    <a:pt x="2082817" y="851138"/>
                    <a:pt x="2070261" y="856339"/>
                    <a:pt x="2057168" y="856339"/>
                  </a:cubicBezTo>
                  <a:lnTo>
                    <a:pt x="49366" y="856339"/>
                  </a:lnTo>
                  <a:cubicBezTo>
                    <a:pt x="36273" y="856339"/>
                    <a:pt x="23717" y="851138"/>
                    <a:pt x="14459" y="841880"/>
                  </a:cubicBezTo>
                  <a:cubicBezTo>
                    <a:pt x="5201" y="832622"/>
                    <a:pt x="0" y="820066"/>
                    <a:pt x="0" y="806974"/>
                  </a:cubicBezTo>
                  <a:lnTo>
                    <a:pt x="0" y="49366"/>
                  </a:lnTo>
                  <a:cubicBezTo>
                    <a:pt x="0" y="36273"/>
                    <a:pt x="5201" y="23717"/>
                    <a:pt x="14459" y="14459"/>
                  </a:cubicBezTo>
                  <a:cubicBezTo>
                    <a:pt x="23717" y="5201"/>
                    <a:pt x="36273" y="0"/>
                    <a:pt x="49366" y="0"/>
                  </a:cubicBezTo>
                  <a:close/>
                </a:path>
              </a:pathLst>
            </a:custGeom>
            <a:solidFill>
              <a:srgbClr val="F6F1D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2106534" cy="903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  <a:r>
                <a:rPr lang="en-US" sz="2499" b="true">
                  <a:solidFill>
                    <a:srgbClr val="000000"/>
                  </a:solidFill>
                  <a:latin typeface="TT Firs Neue Bold"/>
                  <a:ea typeface="TT Firs Neue Bold"/>
                  <a:cs typeface="TT Firs Neue Bold"/>
                  <a:sym typeface="TT Firs Neue Bold"/>
                </a:rPr>
                <a:t>Risk Tolerance</a:t>
              </a:r>
            </a:p>
            <a:p>
              <a:pPr algn="l" marL="539749" indent="-269875" lvl="1">
                <a:lnSpc>
                  <a:spcPts val="3499"/>
                </a:lnSpc>
                <a:buFont typeface="Arial"/>
                <a:buChar char="•"/>
              </a:pPr>
              <a:r>
                <a:rPr lang="en-US" sz="2499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Binary options are simple but unforgiving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T Firs Neue"/>
                  <a:ea typeface="TT Firs Neue"/>
                  <a:cs typeface="TT Firs Neue"/>
                  <a:sym typeface="TT Firs Neue"/>
                </a:rPr>
                <a:t>Exercise showed I have a moderate risk tolerance</a:t>
              </a:r>
            </a:p>
            <a:p>
              <a:pPr algn="ctr">
                <a:lnSpc>
                  <a:spcPts val="3359"/>
                </a:lnSpc>
              </a:pPr>
            </a:p>
            <a:p>
              <a:pPr algn="ctr">
                <a:lnSpc>
                  <a:spcPts val="3359"/>
                </a:lnSpc>
              </a:pPr>
            </a:p>
            <a:p>
              <a:pPr algn="l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73724" y="6068796"/>
            <a:ext cx="3712714" cy="3510202"/>
          </a:xfrm>
          <a:custGeom>
            <a:avLst/>
            <a:gdLst/>
            <a:ahLst/>
            <a:cxnLst/>
            <a:rect r="r" b="b" t="t" l="l"/>
            <a:pathLst>
              <a:path h="3510202" w="3712714">
                <a:moveTo>
                  <a:pt x="0" y="0"/>
                </a:moveTo>
                <a:lnTo>
                  <a:pt x="3712714" y="0"/>
                </a:lnTo>
                <a:lnTo>
                  <a:pt x="3712714" y="3510202"/>
                </a:lnTo>
                <a:lnTo>
                  <a:pt x="0" y="3510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0053" y="503264"/>
            <a:ext cx="6160674" cy="5824637"/>
          </a:xfrm>
          <a:custGeom>
            <a:avLst/>
            <a:gdLst/>
            <a:ahLst/>
            <a:cxnLst/>
            <a:rect r="r" b="b" t="t" l="l"/>
            <a:pathLst>
              <a:path h="5824637" w="6160674">
                <a:moveTo>
                  <a:pt x="0" y="0"/>
                </a:moveTo>
                <a:lnTo>
                  <a:pt x="6160674" y="0"/>
                </a:lnTo>
                <a:lnTo>
                  <a:pt x="6160674" y="5824638"/>
                </a:lnTo>
                <a:lnTo>
                  <a:pt x="0" y="582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5935412" y="-2687164"/>
            <a:ext cx="4271206" cy="16142029"/>
            <a:chOff x="0" y="0"/>
            <a:chExt cx="723875" cy="273571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23875" cy="2735718"/>
            </a:xfrm>
            <a:custGeom>
              <a:avLst/>
              <a:gdLst/>
              <a:ahLst/>
              <a:cxnLst/>
              <a:rect r="r" b="b" t="t" l="l"/>
              <a:pathLst>
                <a:path h="2735718" w="723875">
                  <a:moveTo>
                    <a:pt x="241422" y="19070"/>
                  </a:moveTo>
                  <a:cubicBezTo>
                    <a:pt x="278414" y="7556"/>
                    <a:pt x="320724" y="0"/>
                    <a:pt x="362132" y="0"/>
                  </a:cubicBezTo>
                  <a:cubicBezTo>
                    <a:pt x="403542" y="0"/>
                    <a:pt x="443389" y="6476"/>
                    <a:pt x="480109" y="17990"/>
                  </a:cubicBezTo>
                  <a:cubicBezTo>
                    <a:pt x="480891" y="18350"/>
                    <a:pt x="481672" y="18350"/>
                    <a:pt x="482453" y="18710"/>
                  </a:cubicBezTo>
                  <a:cubicBezTo>
                    <a:pt x="620353" y="64765"/>
                    <a:pt x="721922" y="186379"/>
                    <a:pt x="723875" y="371215"/>
                  </a:cubicBezTo>
                  <a:lnTo>
                    <a:pt x="723875" y="2735718"/>
                  </a:lnTo>
                  <a:lnTo>
                    <a:pt x="0" y="2735718"/>
                  </a:lnTo>
                  <a:lnTo>
                    <a:pt x="0" y="372970"/>
                  </a:lnTo>
                  <a:cubicBezTo>
                    <a:pt x="1953" y="185660"/>
                    <a:pt x="101960" y="64045"/>
                    <a:pt x="24142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79375"/>
              <a:ext cx="723875" cy="26563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97390" y="4476118"/>
            <a:ext cx="12523353" cy="1959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 spc="-456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Trades Summary</a:t>
            </a:r>
          </a:p>
          <a:p>
            <a:pPr algn="ctr">
              <a:lnSpc>
                <a:spcPts val="7216"/>
              </a:lnSpc>
            </a:pPr>
            <a:r>
              <a:rPr lang="en-US" sz="4100" spc="-225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(winning &amp; losing trades)</a:t>
            </a:r>
          </a:p>
        </p:txBody>
      </p:sp>
      <p:grpSp>
        <p:nvGrpSpPr>
          <p:cNvPr name="Group 8" id="8"/>
          <p:cNvGrpSpPr/>
          <p:nvPr/>
        </p:nvGrpSpPr>
        <p:grpSpPr>
          <a:xfrm rot="5400000">
            <a:off x="5630968" y="-2687164"/>
            <a:ext cx="4880094" cy="16142029"/>
            <a:chOff x="0" y="0"/>
            <a:chExt cx="1873591" cy="61973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73591" cy="6197332"/>
            </a:xfrm>
            <a:custGeom>
              <a:avLst/>
              <a:gdLst/>
              <a:ahLst/>
              <a:cxnLst/>
              <a:rect r="r" b="b" t="t" l="l"/>
              <a:pathLst>
                <a:path h="6197332" w="1873591">
                  <a:moveTo>
                    <a:pt x="624868" y="19070"/>
                  </a:moveTo>
                  <a:cubicBezTo>
                    <a:pt x="720612" y="7556"/>
                    <a:pt x="830123" y="0"/>
                    <a:pt x="937300" y="0"/>
                  </a:cubicBezTo>
                  <a:cubicBezTo>
                    <a:pt x="1044480" y="0"/>
                    <a:pt x="1147614" y="6476"/>
                    <a:pt x="1242656" y="17990"/>
                  </a:cubicBezTo>
                  <a:cubicBezTo>
                    <a:pt x="1244681" y="18350"/>
                    <a:pt x="1246702" y="18350"/>
                    <a:pt x="1248723" y="18710"/>
                  </a:cubicBezTo>
                  <a:cubicBezTo>
                    <a:pt x="1605646" y="64765"/>
                    <a:pt x="1868536" y="186379"/>
                    <a:pt x="1873591" y="448108"/>
                  </a:cubicBezTo>
                  <a:lnTo>
                    <a:pt x="1873591" y="6197332"/>
                  </a:lnTo>
                  <a:lnTo>
                    <a:pt x="0" y="6197332"/>
                  </a:lnTo>
                  <a:lnTo>
                    <a:pt x="0" y="452374"/>
                  </a:lnTo>
                  <a:cubicBezTo>
                    <a:pt x="5056" y="185660"/>
                    <a:pt x="263900" y="64045"/>
                    <a:pt x="624868" y="19070"/>
                  </a:cubicBezTo>
                  <a:close/>
                </a:path>
              </a:pathLst>
            </a:custGeom>
            <a:ln w="38100" cap="sq">
              <a:solidFill>
                <a:srgbClr val="3E3F5B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79375"/>
              <a:ext cx="1873591" cy="6117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666" r="0" b="-38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6269" y="2526787"/>
            <a:ext cx="7137731" cy="6237617"/>
            <a:chOff x="0" y="0"/>
            <a:chExt cx="1879896" cy="164282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79896" cy="1642829"/>
            </a:xfrm>
            <a:custGeom>
              <a:avLst/>
              <a:gdLst/>
              <a:ahLst/>
              <a:cxnLst/>
              <a:rect r="r" b="b" t="t" l="l"/>
              <a:pathLst>
                <a:path h="1642829" w="1879896">
                  <a:moveTo>
                    <a:pt x="55317" y="0"/>
                  </a:moveTo>
                  <a:lnTo>
                    <a:pt x="1824579" y="0"/>
                  </a:lnTo>
                  <a:cubicBezTo>
                    <a:pt x="1855130" y="0"/>
                    <a:pt x="1879896" y="24766"/>
                    <a:pt x="1879896" y="55317"/>
                  </a:cubicBezTo>
                  <a:lnTo>
                    <a:pt x="1879896" y="1587512"/>
                  </a:lnTo>
                  <a:cubicBezTo>
                    <a:pt x="1879896" y="1602183"/>
                    <a:pt x="1874068" y="1616253"/>
                    <a:pt x="1863694" y="1626627"/>
                  </a:cubicBezTo>
                  <a:cubicBezTo>
                    <a:pt x="1853320" y="1637001"/>
                    <a:pt x="1839250" y="1642829"/>
                    <a:pt x="1824579" y="1642829"/>
                  </a:cubicBezTo>
                  <a:lnTo>
                    <a:pt x="55317" y="1642829"/>
                  </a:lnTo>
                  <a:cubicBezTo>
                    <a:pt x="24766" y="1642829"/>
                    <a:pt x="0" y="1618063"/>
                    <a:pt x="0" y="1587512"/>
                  </a:cubicBezTo>
                  <a:lnTo>
                    <a:pt x="0" y="55317"/>
                  </a:lnTo>
                  <a:cubicBezTo>
                    <a:pt x="0" y="24766"/>
                    <a:pt x="24766" y="0"/>
                    <a:pt x="55317" y="0"/>
                  </a:cubicBezTo>
                  <a:close/>
                </a:path>
              </a:pathLst>
            </a:custGeom>
            <a:solidFill>
              <a:srgbClr val="F3F3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879896" cy="1690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819443" y="2526787"/>
            <a:ext cx="7137731" cy="6237617"/>
            <a:chOff x="0" y="0"/>
            <a:chExt cx="1879896" cy="1642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79896" cy="1642829"/>
            </a:xfrm>
            <a:custGeom>
              <a:avLst/>
              <a:gdLst/>
              <a:ahLst/>
              <a:cxnLst/>
              <a:rect r="r" b="b" t="t" l="l"/>
              <a:pathLst>
                <a:path h="1642829" w="1879896">
                  <a:moveTo>
                    <a:pt x="55317" y="0"/>
                  </a:moveTo>
                  <a:lnTo>
                    <a:pt x="1824579" y="0"/>
                  </a:lnTo>
                  <a:cubicBezTo>
                    <a:pt x="1855130" y="0"/>
                    <a:pt x="1879896" y="24766"/>
                    <a:pt x="1879896" y="55317"/>
                  </a:cubicBezTo>
                  <a:lnTo>
                    <a:pt x="1879896" y="1587512"/>
                  </a:lnTo>
                  <a:cubicBezTo>
                    <a:pt x="1879896" y="1602183"/>
                    <a:pt x="1874068" y="1616253"/>
                    <a:pt x="1863694" y="1626627"/>
                  </a:cubicBezTo>
                  <a:cubicBezTo>
                    <a:pt x="1853320" y="1637001"/>
                    <a:pt x="1839250" y="1642829"/>
                    <a:pt x="1824579" y="1642829"/>
                  </a:cubicBezTo>
                  <a:lnTo>
                    <a:pt x="55317" y="1642829"/>
                  </a:lnTo>
                  <a:cubicBezTo>
                    <a:pt x="24766" y="1642829"/>
                    <a:pt x="0" y="1618063"/>
                    <a:pt x="0" y="1587512"/>
                  </a:cubicBezTo>
                  <a:lnTo>
                    <a:pt x="0" y="55317"/>
                  </a:lnTo>
                  <a:cubicBezTo>
                    <a:pt x="0" y="24766"/>
                    <a:pt x="24766" y="0"/>
                    <a:pt x="55317" y="0"/>
                  </a:cubicBezTo>
                  <a:close/>
                </a:path>
              </a:pathLst>
            </a:custGeom>
            <a:solidFill>
              <a:srgbClr val="F3F3F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879896" cy="1690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006269" y="3154566"/>
            <a:ext cx="7137731" cy="3391454"/>
          </a:xfrm>
          <a:custGeom>
            <a:avLst/>
            <a:gdLst/>
            <a:ahLst/>
            <a:cxnLst/>
            <a:rect r="r" b="b" t="t" l="l"/>
            <a:pathLst>
              <a:path h="3391454" w="7137731">
                <a:moveTo>
                  <a:pt x="0" y="0"/>
                </a:moveTo>
                <a:lnTo>
                  <a:pt x="7137731" y="0"/>
                </a:lnTo>
                <a:lnTo>
                  <a:pt x="7137731" y="3391454"/>
                </a:lnTo>
                <a:lnTo>
                  <a:pt x="0" y="33914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070" t="0" r="-7533" b="-15447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5518" y="4530322"/>
            <a:ext cx="448502" cy="216963"/>
          </a:xfrm>
          <a:custGeom>
            <a:avLst/>
            <a:gdLst/>
            <a:ahLst/>
            <a:cxnLst/>
            <a:rect r="r" b="b" t="t" l="l"/>
            <a:pathLst>
              <a:path h="216963" w="448502">
                <a:moveTo>
                  <a:pt x="0" y="0"/>
                </a:moveTo>
                <a:lnTo>
                  <a:pt x="448503" y="0"/>
                </a:lnTo>
                <a:lnTo>
                  <a:pt x="448503" y="216963"/>
                </a:lnTo>
                <a:lnTo>
                  <a:pt x="0" y="2169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079770" y="4747285"/>
            <a:ext cx="224251" cy="332224"/>
          </a:xfrm>
          <a:custGeom>
            <a:avLst/>
            <a:gdLst/>
            <a:ahLst/>
            <a:cxnLst/>
            <a:rect r="r" b="b" t="t" l="l"/>
            <a:pathLst>
              <a:path h="332224" w="224251">
                <a:moveTo>
                  <a:pt x="0" y="0"/>
                </a:moveTo>
                <a:lnTo>
                  <a:pt x="224251" y="0"/>
                </a:lnTo>
                <a:lnTo>
                  <a:pt x="224251" y="332223"/>
                </a:lnTo>
                <a:lnTo>
                  <a:pt x="0" y="3322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202755" y="2577351"/>
            <a:ext cx="4744760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Formula One Group - CALL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305163" y="2483169"/>
            <a:ext cx="1202164" cy="671397"/>
          </a:xfrm>
          <a:custGeom>
            <a:avLst/>
            <a:gdLst/>
            <a:ahLst/>
            <a:cxnLst/>
            <a:rect r="r" b="b" t="t" l="l"/>
            <a:pathLst>
              <a:path h="671397" w="1202164">
                <a:moveTo>
                  <a:pt x="0" y="0"/>
                </a:moveTo>
                <a:lnTo>
                  <a:pt x="1202163" y="0"/>
                </a:lnTo>
                <a:lnTo>
                  <a:pt x="1202163" y="671397"/>
                </a:lnTo>
                <a:lnTo>
                  <a:pt x="0" y="6713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819443" y="3166750"/>
            <a:ext cx="7137731" cy="3367086"/>
          </a:xfrm>
          <a:custGeom>
            <a:avLst/>
            <a:gdLst/>
            <a:ahLst/>
            <a:cxnLst/>
            <a:rect r="r" b="b" t="t" l="l"/>
            <a:pathLst>
              <a:path h="3367086" w="7137731">
                <a:moveTo>
                  <a:pt x="0" y="0"/>
                </a:moveTo>
                <a:lnTo>
                  <a:pt x="7137731" y="0"/>
                </a:lnTo>
                <a:lnTo>
                  <a:pt x="7137731" y="3367086"/>
                </a:lnTo>
                <a:lnTo>
                  <a:pt x="0" y="33670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469" t="0" r="-4819" b="-14994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731603" y="2564017"/>
            <a:ext cx="417052" cy="529590"/>
          </a:xfrm>
          <a:custGeom>
            <a:avLst/>
            <a:gdLst/>
            <a:ahLst/>
            <a:cxnLst/>
            <a:rect r="r" b="b" t="t" l="l"/>
            <a:pathLst>
              <a:path h="529590" w="417052">
                <a:moveTo>
                  <a:pt x="0" y="0"/>
                </a:moveTo>
                <a:lnTo>
                  <a:pt x="417052" y="0"/>
                </a:lnTo>
                <a:lnTo>
                  <a:pt x="417052" y="529590"/>
                </a:lnTo>
                <a:lnTo>
                  <a:pt x="0" y="529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944337" y="5537114"/>
            <a:ext cx="448502" cy="216963"/>
          </a:xfrm>
          <a:custGeom>
            <a:avLst/>
            <a:gdLst/>
            <a:ahLst/>
            <a:cxnLst/>
            <a:rect r="r" b="b" t="t" l="l"/>
            <a:pathLst>
              <a:path h="216963" w="448502">
                <a:moveTo>
                  <a:pt x="0" y="0"/>
                </a:moveTo>
                <a:lnTo>
                  <a:pt x="448502" y="0"/>
                </a:lnTo>
                <a:lnTo>
                  <a:pt x="448502" y="216963"/>
                </a:lnTo>
                <a:lnTo>
                  <a:pt x="0" y="2169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2093" y="475615"/>
            <a:ext cx="16230600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IQ Option — Winning &amp; Losing Trades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906244" y="6822576"/>
            <a:ext cx="5181640" cy="1503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5"/>
              </a:lnSpc>
            </a:pPr>
          </a:p>
          <a:p>
            <a:pPr algn="ctr">
              <a:lnSpc>
                <a:spcPts val="2490"/>
              </a:lnSpc>
            </a:pPr>
            <a:r>
              <a:rPr lang="en-US" sz="2621" spc="-65">
                <a:solidFill>
                  <a:srgbClr val="3E3F5B"/>
                </a:solidFill>
                <a:latin typeface="Montserrat"/>
                <a:ea typeface="Montserrat"/>
                <a:cs typeface="Montserrat"/>
                <a:sym typeface="Montserrat"/>
              </a:rPr>
              <a:t>Correct upward prediction, quick entry/exit captured momentum.</a:t>
            </a:r>
          </a:p>
          <a:p>
            <a:pPr algn="l">
              <a:lnSpc>
                <a:spcPts val="1634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6191895" y="4609629"/>
            <a:ext cx="1022213" cy="240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4BBC39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(+$445)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251738" y="2577351"/>
            <a:ext cx="2273141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3E3F5B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Apple - PUT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123238" y="7095276"/>
            <a:ext cx="6530141" cy="905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7"/>
              </a:lnSpc>
              <a:spcBef>
                <a:spcPct val="0"/>
              </a:spcBef>
            </a:pPr>
            <a:r>
              <a:rPr lang="en-US" sz="2619">
                <a:solidFill>
                  <a:srgbClr val="3E3F5B"/>
                </a:solidFill>
                <a:latin typeface="TT Firs Neue"/>
                <a:ea typeface="TT Firs Neue"/>
                <a:cs typeface="TT Firs Neue"/>
                <a:sym typeface="TT Firs Neue"/>
              </a:rPr>
              <a:t>Market reversed unexpectedly, entire investment lost.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10553105">
            <a:off x="13832211" y="5143500"/>
            <a:ext cx="224251" cy="332224"/>
          </a:xfrm>
          <a:custGeom>
            <a:avLst/>
            <a:gdLst/>
            <a:ahLst/>
            <a:cxnLst/>
            <a:rect r="r" b="b" t="t" l="l"/>
            <a:pathLst>
              <a:path h="332224" w="224251">
                <a:moveTo>
                  <a:pt x="0" y="0"/>
                </a:moveTo>
                <a:lnTo>
                  <a:pt x="224252" y="0"/>
                </a:lnTo>
                <a:lnTo>
                  <a:pt x="224252" y="332224"/>
                </a:lnTo>
                <a:lnTo>
                  <a:pt x="0" y="3322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591523" y="686856"/>
            <a:ext cx="7015114" cy="9134263"/>
            <a:chOff x="0" y="0"/>
            <a:chExt cx="14630400" cy="190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4"/>
              <a:stretch>
                <a:fillRect l="0" t="-16800" r="0" b="-44777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5"/>
              <a:stretch>
                <a:fillRect l="0" t="-32" r="0" b="-32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927925" y="7271542"/>
            <a:ext cx="2387759" cy="2709513"/>
          </a:xfrm>
          <a:custGeom>
            <a:avLst/>
            <a:gdLst/>
            <a:ahLst/>
            <a:cxnLst/>
            <a:rect r="r" b="b" t="t" l="l"/>
            <a:pathLst>
              <a:path h="2709513" w="2387759">
                <a:moveTo>
                  <a:pt x="0" y="0"/>
                </a:moveTo>
                <a:lnTo>
                  <a:pt x="2387759" y="0"/>
                </a:lnTo>
                <a:lnTo>
                  <a:pt x="2387759" y="2709514"/>
                </a:lnTo>
                <a:lnTo>
                  <a:pt x="0" y="2709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16166" y="475615"/>
            <a:ext cx="6099172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4059" y="1915160"/>
            <a:ext cx="6623386" cy="8371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Winning Trade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PLTR Call (</a:t>
            </a: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+$450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2026‑03‑02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146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$5.50 → Exit: $10.00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 </a:t>
            </a:r>
            <a:r>
              <a:rPr lang="en-US" sz="2499">
                <a:solidFill>
                  <a:srgbClr val="74985F"/>
                </a:solidFill>
                <a:latin typeface="TT Firs Neue"/>
                <a:ea typeface="TT Firs Neue"/>
                <a:cs typeface="TT Firs Neue"/>
                <a:sym typeface="TT Firs Neue"/>
              </a:rPr>
              <a:t>+$450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as predicted:</a:t>
            </a:r>
          </a:p>
          <a:p>
            <a:pPr algn="ctr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Entered after strong bullish momentum in PLTR.</a:t>
            </a:r>
          </a:p>
          <a:p>
            <a:pPr algn="ctr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Buyers continued pushing price higher.</a:t>
            </a:r>
          </a:p>
          <a:p>
            <a:pPr algn="ctr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Exited quickly into strength before time decay.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Analysis Support: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Technical momentum signals confirmed entry.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Positive sentiment in the tech sector reinforced the trade idea.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5363161" y="99836"/>
            <a:ext cx="186362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b="true" sz="2200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Janan Hasan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894090" y="7299784"/>
            <a:ext cx="2759478" cy="2822996"/>
          </a:xfrm>
          <a:custGeom>
            <a:avLst/>
            <a:gdLst/>
            <a:ahLst/>
            <a:cxnLst/>
            <a:rect r="r" b="b" t="t" l="l"/>
            <a:pathLst>
              <a:path h="2822996" w="2759478">
                <a:moveTo>
                  <a:pt x="0" y="0"/>
                </a:moveTo>
                <a:lnTo>
                  <a:pt x="2759478" y="0"/>
                </a:lnTo>
                <a:lnTo>
                  <a:pt x="2759478" y="2822996"/>
                </a:lnTo>
                <a:lnTo>
                  <a:pt x="0" y="282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1244118" y="1028700"/>
            <a:ext cx="6666568" cy="8680427"/>
            <a:chOff x="0" y="0"/>
            <a:chExt cx="14630400" cy="190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5"/>
              <a:stretch>
                <a:fillRect l="0" t="-17108" r="0" b="-44469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6"/>
              <a:stretch>
                <a:fillRect l="0" t="-32" r="0" b="-32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79417" y="1983632"/>
            <a:ext cx="6623386" cy="875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Losing Trade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MSFT Call (</a:t>
            </a: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–$1555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2026‑03‑06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412.5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$6.80 →</a:t>
            </a: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Exit: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$0.35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  <a:r>
              <a:rPr lang="en-US" sz="2400">
                <a:solidFill>
                  <a:srgbClr val="FF3131"/>
                </a:solidFill>
                <a:latin typeface="TT Firs Neue"/>
                <a:ea typeface="TT Firs Neue"/>
                <a:cs typeface="TT Firs Neue"/>
                <a:sym typeface="TT Firs Neue"/>
              </a:rPr>
              <a:t>–$1555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against prediction: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Expected support bounce, but stock stayed weak.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Held too long, option premium collapsed due to time decay.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What went wrong: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Timing and exit discipline.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Overconfidence in rebound idea.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Reflection:</a:t>
            </a:r>
          </a:p>
          <a:p>
            <a:pPr algn="ctr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Exiting earlier would have reduced the loss.</a:t>
            </a:r>
          </a:p>
          <a:p>
            <a:pPr algn="ctr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Expensive contracts require stricter risk control.</a:t>
            </a:r>
          </a:p>
          <a:p>
            <a:pPr algn="ctr">
              <a:lnSpc>
                <a:spcPts val="3080"/>
              </a:lnSpc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990" y="475615"/>
            <a:ext cx="6273813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372686" y="308293"/>
            <a:ext cx="186362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b="true" sz="2200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Janan Hasan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854059" y="1028700"/>
            <a:ext cx="6752578" cy="8792419"/>
            <a:chOff x="0" y="0"/>
            <a:chExt cx="14630400" cy="190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4"/>
              <a:stretch>
                <a:fillRect l="0" t="-1989" r="0" b="-5535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5"/>
              <a:stretch>
                <a:fillRect l="0" t="-32" r="0" b="-32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927925" y="7271542"/>
            <a:ext cx="2387759" cy="2709513"/>
          </a:xfrm>
          <a:custGeom>
            <a:avLst/>
            <a:gdLst/>
            <a:ahLst/>
            <a:cxnLst/>
            <a:rect r="r" b="b" t="t" l="l"/>
            <a:pathLst>
              <a:path h="2709513" w="2387759">
                <a:moveTo>
                  <a:pt x="0" y="0"/>
                </a:moveTo>
                <a:lnTo>
                  <a:pt x="2387759" y="0"/>
                </a:lnTo>
                <a:lnTo>
                  <a:pt x="2387759" y="2709514"/>
                </a:lnTo>
                <a:lnTo>
                  <a:pt x="0" y="2709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16166" y="475615"/>
            <a:ext cx="6099172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IQ Trade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1793" y="1983632"/>
            <a:ext cx="7490293" cy="8330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Winning Trade</a:t>
            </a:r>
            <a:r>
              <a:rPr lang="en-US" b="true" sz="2400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Micron Call (</a:t>
            </a:r>
            <a:r>
              <a:rPr lang="en-US" b="true" sz="2400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+$496</a:t>
            </a:r>
            <a:r>
              <a:rPr lang="en-US" b="true" sz="2400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768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30 Mar 2026</a:t>
            </a:r>
          </a:p>
          <a:p>
            <a:pPr algn="ctr">
              <a:lnSpc>
                <a:spcPts val="3768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Expiration Date: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30 Mar 2026</a:t>
            </a:r>
          </a:p>
          <a:p>
            <a:pPr algn="ctr">
              <a:lnSpc>
                <a:spcPts val="3768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$550 →</a:t>
            </a: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Exit: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+$496</a:t>
            </a:r>
          </a:p>
          <a:p>
            <a:pPr algn="ctr">
              <a:lnSpc>
                <a:spcPts val="3768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+$496</a:t>
            </a:r>
          </a:p>
          <a:p>
            <a:pPr algn="ctr">
              <a:lnSpc>
                <a:spcPts val="3768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as predicted:</a:t>
            </a:r>
          </a:p>
          <a:p>
            <a:pPr algn="ctr" marL="518160" indent="-259080" lvl="1">
              <a:lnSpc>
                <a:spcPts val="3768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Entered after clear bullish momentum.</a:t>
            </a:r>
          </a:p>
          <a:p>
            <a:pPr algn="ctr" marL="518160" indent="-259080" lvl="1">
              <a:lnSpc>
                <a:spcPts val="3768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Pric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 moved upward within the expected time frame.</a:t>
            </a:r>
          </a:p>
          <a:p>
            <a:pPr algn="ctr">
              <a:lnSpc>
                <a:spcPts val="3768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Analysis Support:</a:t>
            </a:r>
          </a:p>
          <a:p>
            <a:pPr algn="ctr" marL="518160" indent="-259080" lvl="1">
              <a:lnSpc>
                <a:spcPts val="3768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Took advantage of binary timing and consistency in short-term movement.</a:t>
            </a:r>
          </a:p>
          <a:p>
            <a:pPr algn="ctr" marL="518160" indent="-259080" lvl="1">
              <a:lnSpc>
                <a:spcPts val="3768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Technical indicators confirmed the trend.</a:t>
            </a:r>
          </a:p>
          <a:p>
            <a:pPr algn="ctr" marL="518160" indent="-259080" lvl="1">
              <a:lnSpc>
                <a:spcPts val="3768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Fundamental support (news and social media sentiment) reinforced the decision.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  <a:spcBef>
                <a:spcPct val="0"/>
              </a:spcBef>
            </a:pPr>
          </a:p>
          <a:p>
            <a:pPr algn="ctr">
              <a:lnSpc>
                <a:spcPts val="335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5099506" y="308293"/>
            <a:ext cx="215979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b="true" sz="2200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Waad Mubarak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894090" y="7299784"/>
            <a:ext cx="2759478" cy="2822996"/>
          </a:xfrm>
          <a:custGeom>
            <a:avLst/>
            <a:gdLst/>
            <a:ahLst/>
            <a:cxnLst/>
            <a:rect r="r" b="b" t="t" l="l"/>
            <a:pathLst>
              <a:path h="2822996" w="2759478">
                <a:moveTo>
                  <a:pt x="0" y="0"/>
                </a:moveTo>
                <a:lnTo>
                  <a:pt x="2759478" y="0"/>
                </a:lnTo>
                <a:lnTo>
                  <a:pt x="2759478" y="2822996"/>
                </a:lnTo>
                <a:lnTo>
                  <a:pt x="0" y="282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749264" y="1028700"/>
            <a:ext cx="6875409" cy="8952356"/>
            <a:chOff x="0" y="0"/>
            <a:chExt cx="14630400" cy="190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5"/>
              <a:stretch>
                <a:fillRect l="-4518" t="-23555" r="0" b="-1530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6"/>
              <a:stretch>
                <a:fillRect l="0" t="-32" r="0" b="-32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79417" y="1983632"/>
            <a:ext cx="6623386" cy="1371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Losing Trade – AMD Call (-$760)</a:t>
            </a:r>
          </a:p>
          <a:p>
            <a:pPr algn="ctr">
              <a:lnSpc>
                <a:spcPts val="37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15 Mar 2026</a:t>
            </a:r>
          </a:p>
          <a:p>
            <a:pPr algn="ctr">
              <a:lnSpc>
                <a:spcPts val="37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Expiration Date: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20 Mar 2026</a:t>
            </a:r>
          </a:p>
          <a:p>
            <a:pPr algn="ctr">
              <a:lnSpc>
                <a:spcPts val="37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: 450</a:t>
            </a:r>
          </a:p>
          <a:p>
            <a:pPr algn="ctr">
              <a:lnSpc>
                <a:spcPts val="37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$800 →</a:t>
            </a: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Exit: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$40</a:t>
            </a:r>
          </a:p>
          <a:p>
            <a:pPr algn="ctr">
              <a:lnSpc>
                <a:spcPts val="37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-$760</a:t>
            </a:r>
          </a:p>
          <a:p>
            <a:pPr algn="ctr">
              <a:lnSpc>
                <a:spcPts val="37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differently than expected:</a:t>
            </a:r>
          </a:p>
          <a:p>
            <a:pPr algn="ctr" marL="539749" indent="-269875" lvl="1">
              <a:lnSpc>
                <a:spcPts val="37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Sha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rp downward movement pushed the market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price significantly lower.</a:t>
            </a:r>
          </a:p>
          <a:p>
            <a:pPr algn="ctr" marL="539749" indent="-269875" lvl="1">
              <a:lnSpc>
                <a:spcPts val="37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The move went against expectations, weakening investor sentiment and rapidly reducing the option’s value.</a:t>
            </a:r>
          </a:p>
          <a:p>
            <a:pPr algn="ctr">
              <a:lnSpc>
                <a:spcPts val="37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Analysis Support:</a:t>
            </a:r>
          </a:p>
          <a:p>
            <a:pPr algn="ctr" marL="539749" indent="-269875" lvl="1">
              <a:lnSpc>
                <a:spcPts val="37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Entry influenced by recency bias and overestimation of price movement.</a:t>
            </a:r>
          </a:p>
          <a:p>
            <a:pPr algn="ctr" marL="539749" indent="-269875" lvl="1">
              <a:lnSpc>
                <a:spcPts val="37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High strike selection increased risk</a:t>
            </a:r>
          </a:p>
          <a:p>
            <a:pPr algn="ctr">
              <a:lnSpc>
                <a:spcPts val="3779"/>
              </a:lnSpc>
            </a:pPr>
          </a:p>
          <a:p>
            <a:pPr algn="ctr">
              <a:lnSpc>
                <a:spcPts val="3779"/>
              </a:lnSpc>
            </a:pPr>
          </a:p>
          <a:p>
            <a:pPr algn="ctr">
              <a:lnSpc>
                <a:spcPts val="3779"/>
              </a:lnSpc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779"/>
              </a:lnSpc>
              <a:spcBef>
                <a:spcPct val="0"/>
              </a:spcBef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990" y="475615"/>
            <a:ext cx="6273813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205552" y="314111"/>
            <a:ext cx="215979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b="true" sz="2200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Waad Mubarak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591523" y="686856"/>
            <a:ext cx="7015114" cy="9134263"/>
            <a:chOff x="0" y="0"/>
            <a:chExt cx="14630400" cy="190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4"/>
              <a:stretch>
                <a:fillRect l="-132111" t="-3035" r="-132111" b="-3035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5"/>
              <a:stretch>
                <a:fillRect l="0" t="-32" r="0" b="-32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927925" y="7271542"/>
            <a:ext cx="2387759" cy="2709513"/>
          </a:xfrm>
          <a:custGeom>
            <a:avLst/>
            <a:gdLst/>
            <a:ahLst/>
            <a:cxnLst/>
            <a:rect r="r" b="b" t="t" l="l"/>
            <a:pathLst>
              <a:path h="2709513" w="2387759">
                <a:moveTo>
                  <a:pt x="0" y="0"/>
                </a:moveTo>
                <a:lnTo>
                  <a:pt x="2387759" y="0"/>
                </a:lnTo>
                <a:lnTo>
                  <a:pt x="2387759" y="2709514"/>
                </a:lnTo>
                <a:lnTo>
                  <a:pt x="0" y="2709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16166" y="475615"/>
            <a:ext cx="6099172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1687025"/>
            <a:ext cx="7477445" cy="9686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Winning Trade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TSLA Call (</a:t>
            </a: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+$748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2026‑03‑09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390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$1.22 → Exit: $8.70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 </a:t>
            </a:r>
            <a:r>
              <a:rPr lang="en-US" sz="2499">
                <a:solidFill>
                  <a:srgbClr val="74985F"/>
                </a:solidFill>
                <a:latin typeface="TT Firs Neue"/>
                <a:ea typeface="TT Firs Neue"/>
                <a:cs typeface="TT Firs Neue"/>
                <a:sym typeface="TT Firs Neue"/>
              </a:rPr>
              <a:t>+$748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as predicted:</a:t>
            </a:r>
          </a:p>
          <a:p>
            <a:pPr algn="ctr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Entered during strong upward move in TSLA</a:t>
            </a:r>
          </a:p>
          <a:p>
            <a:pPr algn="ctr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P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rice kept rising after entry</a:t>
            </a:r>
          </a:p>
          <a:p>
            <a:pPr algn="ctr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Exited quickly while momentum was still strong</a:t>
            </a:r>
          </a:p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Analysis Support: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Technical: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The stock was moving upward with strong momentum, which supported a Call position.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Market Conditions: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TSLA’s volatility made it suitable for short-term gains, and the price reacted quickly after entry.</a:t>
            </a:r>
          </a:p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2700021" y="107950"/>
            <a:ext cx="279811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Nawraa Alalaiwat</a:t>
            </a:r>
          </a:p>
        </p:txBody>
      </p: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0591909" y="686856"/>
            <a:ext cx="7015114" cy="9134263"/>
            <a:chOff x="0" y="0"/>
            <a:chExt cx="14630400" cy="19050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8"/>
              <a:stretch>
                <a:fillRect l="0" t="-13871" r="0" b="-13871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5"/>
              <a:stretch>
                <a:fillRect l="0" t="-32" r="0" b="-32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894090" y="7299784"/>
            <a:ext cx="2759478" cy="2822996"/>
          </a:xfrm>
          <a:custGeom>
            <a:avLst/>
            <a:gdLst/>
            <a:ahLst/>
            <a:cxnLst/>
            <a:rect r="r" b="b" t="t" l="l"/>
            <a:pathLst>
              <a:path h="2822996" w="2759478">
                <a:moveTo>
                  <a:pt x="0" y="0"/>
                </a:moveTo>
                <a:lnTo>
                  <a:pt x="2759478" y="0"/>
                </a:lnTo>
                <a:lnTo>
                  <a:pt x="2759478" y="2822996"/>
                </a:lnTo>
                <a:lnTo>
                  <a:pt x="0" y="282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1661866" y="513715"/>
            <a:ext cx="5946097" cy="7742314"/>
            <a:chOff x="0" y="0"/>
            <a:chExt cx="14630400" cy="190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5"/>
              <a:stretch>
                <a:fillRect l="0" t="-14283" r="0" b="-14283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6"/>
              <a:stretch>
                <a:fillRect l="0" t="-32" r="0" b="-32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2151905" y="8397707"/>
            <a:ext cx="5131491" cy="1797224"/>
          </a:xfrm>
          <a:custGeom>
            <a:avLst/>
            <a:gdLst/>
            <a:ahLst/>
            <a:cxnLst/>
            <a:rect r="r" b="b" t="t" l="l"/>
            <a:pathLst>
              <a:path h="1797224" w="5131491">
                <a:moveTo>
                  <a:pt x="0" y="0"/>
                </a:moveTo>
                <a:lnTo>
                  <a:pt x="5131491" y="0"/>
                </a:lnTo>
                <a:lnTo>
                  <a:pt x="5131491" y="1797224"/>
                </a:lnTo>
                <a:lnTo>
                  <a:pt x="0" y="1797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591" r="0" b="-4836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79417" y="1983632"/>
            <a:ext cx="6623386" cy="875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Losing Trade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SPY Call (</a:t>
            </a: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–$694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2026‑02‑27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684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$6.95 →</a:t>
            </a: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Exit: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$0.01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  <a:r>
              <a:rPr lang="en-US" sz="2400">
                <a:solidFill>
                  <a:srgbClr val="FF3131"/>
                </a:solidFill>
                <a:latin typeface="TT Firs Neue"/>
                <a:ea typeface="TT Firs Neue"/>
                <a:cs typeface="TT Firs Neue"/>
                <a:sym typeface="TT Firs Neue"/>
              </a:rPr>
              <a:t>–$694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against prediction: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Expected upward move did not continue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Market started dropping after entry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Option lost value very quickly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What went wrong: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Entered before conf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irming trend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Market conditions were unstable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Trade had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very short time to recover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Reflection:</a:t>
            </a:r>
          </a:p>
          <a:p>
            <a:pPr algn="ctr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Wa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it for clear direction before entering</a:t>
            </a:r>
          </a:p>
          <a:p>
            <a:pPr algn="ctr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Avoid rushing into trades</a:t>
            </a:r>
          </a:p>
          <a:p>
            <a:pPr algn="ctr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Manage risk more carefully</a:t>
            </a:r>
          </a:p>
          <a:p>
            <a:pPr algn="ctr">
              <a:lnSpc>
                <a:spcPts val="3080"/>
              </a:lnSpc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28990" y="475615"/>
            <a:ext cx="6273813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004070" y="90311"/>
            <a:ext cx="279811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Nawraa Alalaiwat</a:t>
            </a:r>
          </a:p>
        </p:txBody>
      </p:sp>
      <p:sp>
        <p:nvSpPr>
          <p:cNvPr name="AutoShape 19" id="19"/>
          <p:cNvSpPr/>
          <p:nvPr/>
        </p:nvSpPr>
        <p:spPr>
          <a:xfrm flipV="true">
            <a:off x="16609781" y="9981056"/>
            <a:ext cx="43583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487134" y="1028700"/>
            <a:ext cx="6752578" cy="8792419"/>
            <a:chOff x="0" y="0"/>
            <a:chExt cx="14630400" cy="190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4"/>
              <a:stretch>
                <a:fillRect l="0" t="-20835" r="0" b="-4162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5"/>
              <a:stretch>
                <a:fillRect l="0" t="-32" r="0" b="-32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927925" y="7271542"/>
            <a:ext cx="2387759" cy="2709513"/>
          </a:xfrm>
          <a:custGeom>
            <a:avLst/>
            <a:gdLst/>
            <a:ahLst/>
            <a:cxnLst/>
            <a:rect r="r" b="b" t="t" l="l"/>
            <a:pathLst>
              <a:path h="2709513" w="2387759">
                <a:moveTo>
                  <a:pt x="0" y="0"/>
                </a:moveTo>
                <a:lnTo>
                  <a:pt x="2387759" y="0"/>
                </a:lnTo>
                <a:lnTo>
                  <a:pt x="2387759" y="2709514"/>
                </a:lnTo>
                <a:lnTo>
                  <a:pt x="0" y="2709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16166" y="475615"/>
            <a:ext cx="6099172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1687025"/>
            <a:ext cx="7477445" cy="8428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Winning Trade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 AAPL- LONG PUT(</a:t>
            </a: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+$28,750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2026‑02-27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$270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$7.10→ Exit: $18.60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 </a:t>
            </a:r>
            <a:r>
              <a:rPr lang="en-US" sz="2499">
                <a:solidFill>
                  <a:srgbClr val="74985F"/>
                </a:solidFill>
                <a:latin typeface="TT Firs Neue"/>
                <a:ea typeface="TT Firs Neue"/>
                <a:cs typeface="TT Firs Neue"/>
                <a:sym typeface="TT Firs Neue"/>
              </a:rPr>
              <a:t>+$28,750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as predicted: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Stock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showed a bearish trend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Price moved downward as expected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Long put gained value from decline</a:t>
            </a:r>
          </a:p>
          <a:p>
            <a:pPr algn="l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Analysis Support: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Technical: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Downtrend, weak momentum</a:t>
            </a:r>
          </a:p>
          <a:p>
            <a:pPr algn="ctr">
              <a:lnSpc>
                <a:spcPts val="3499"/>
              </a:lnSpc>
            </a:pP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Market Conditions: 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Negative sentiment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Tech sector under pressure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5650808" y="254992"/>
            <a:ext cx="1813373" cy="31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1"/>
              </a:lnSpc>
            </a:pPr>
            <a:r>
              <a:rPr lang="en-US" sz="2021" spc="-111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Walaa sharaf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894090" y="7299784"/>
            <a:ext cx="2759478" cy="2822996"/>
          </a:xfrm>
          <a:custGeom>
            <a:avLst/>
            <a:gdLst/>
            <a:ahLst/>
            <a:cxnLst/>
            <a:rect r="r" b="b" t="t" l="l"/>
            <a:pathLst>
              <a:path h="2822996" w="2759478">
                <a:moveTo>
                  <a:pt x="0" y="0"/>
                </a:moveTo>
                <a:lnTo>
                  <a:pt x="2759478" y="0"/>
                </a:lnTo>
                <a:lnTo>
                  <a:pt x="2759478" y="2822996"/>
                </a:lnTo>
                <a:lnTo>
                  <a:pt x="0" y="282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895571" y="513715"/>
            <a:ext cx="7015114" cy="9134263"/>
            <a:chOff x="0" y="0"/>
            <a:chExt cx="14630400" cy="190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21549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6"/>
              <a:stretch>
                <a:fillRect l="0" t="-32" r="0" b="-32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79417" y="1983632"/>
            <a:ext cx="6623386" cy="9481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Losing Trade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MCD (</a:t>
            </a: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–$9,720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2026‑03-18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$270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$3.25→</a:t>
            </a: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Exit: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$0.3200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  <a:r>
              <a:rPr lang="en-US" sz="2400">
                <a:solidFill>
                  <a:srgbClr val="FF3131"/>
                </a:solidFill>
                <a:latin typeface="TT Firs Neue"/>
                <a:ea typeface="TT Firs Neue"/>
                <a:cs typeface="TT Firs Neue"/>
                <a:sym typeface="TT Firs Neue"/>
              </a:rPr>
              <a:t>–$9,720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against prediction:</a:t>
            </a:r>
          </a:p>
          <a:p>
            <a:pPr algn="l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Stock did not rise as expected</a:t>
            </a:r>
          </a:p>
          <a:p>
            <a:pPr algn="l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Stayed below strike → option lost value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What went wrong:</a:t>
            </a:r>
          </a:p>
          <a:p>
            <a:pPr algn="l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Weak upward momentum</a:t>
            </a:r>
          </a:p>
          <a:p>
            <a:pPr algn="l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Short expiry</a:t>
            </a:r>
          </a:p>
          <a:p>
            <a:pPr algn="l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Time decay reduced value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Reflection:</a:t>
            </a:r>
          </a:p>
          <a:p>
            <a:pPr algn="l" marL="474981" indent="-237491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Timing is critical</a:t>
            </a:r>
          </a:p>
          <a:p>
            <a:pPr algn="l" marL="474981" indent="-237491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Need stronger confirmation</a:t>
            </a:r>
          </a:p>
          <a:p>
            <a:pPr algn="l" marL="474981" indent="-237491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Improve risk management</a:t>
            </a:r>
          </a:p>
          <a:p>
            <a:pPr algn="ctr">
              <a:lnSpc>
                <a:spcPts val="3080"/>
              </a:lnSpc>
            </a:pPr>
          </a:p>
          <a:p>
            <a:pPr algn="ctr">
              <a:lnSpc>
                <a:spcPts val="3080"/>
              </a:lnSpc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990" y="475615"/>
            <a:ext cx="6273813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898611" y="128411"/>
            <a:ext cx="1813373" cy="31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1"/>
              </a:lnSpc>
            </a:pPr>
            <a:r>
              <a:rPr lang="en-US" sz="2021" spc="-111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Walaa sharaf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591909" y="1028700"/>
            <a:ext cx="6752578" cy="8792419"/>
            <a:chOff x="0" y="0"/>
            <a:chExt cx="14630400" cy="190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4"/>
              <a:stretch>
                <a:fillRect l="-1539" t="-3307" r="-2425" b="-1025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5"/>
              <a:stretch>
                <a:fillRect l="0" t="-32" r="0" b="-32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927925" y="7271542"/>
            <a:ext cx="2387759" cy="2709513"/>
          </a:xfrm>
          <a:custGeom>
            <a:avLst/>
            <a:gdLst/>
            <a:ahLst/>
            <a:cxnLst/>
            <a:rect r="r" b="b" t="t" l="l"/>
            <a:pathLst>
              <a:path h="2709513" w="2387759">
                <a:moveTo>
                  <a:pt x="0" y="0"/>
                </a:moveTo>
                <a:lnTo>
                  <a:pt x="2387759" y="0"/>
                </a:lnTo>
                <a:lnTo>
                  <a:pt x="2387759" y="2709514"/>
                </a:lnTo>
                <a:lnTo>
                  <a:pt x="0" y="2709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16166" y="475615"/>
            <a:ext cx="6099172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1687025"/>
            <a:ext cx="7477445" cy="8371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Winning Trade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 NVDA- put (</a:t>
            </a:r>
            <a:r>
              <a:rPr lang="en-US" b="true" sz="2799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+73</a:t>
            </a:r>
            <a:r>
              <a:rPr lang="en-US" b="true" sz="27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2026‑03-18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$182.5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$1.41→ Exit: $2.14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 </a:t>
            </a:r>
            <a:r>
              <a:rPr lang="en-US" sz="2499">
                <a:solidFill>
                  <a:srgbClr val="74985F"/>
                </a:solidFill>
                <a:latin typeface="TT Firs Neue"/>
                <a:ea typeface="TT Firs Neue"/>
                <a:cs typeface="TT Firs Neue"/>
                <a:sym typeface="TT Firs Neue"/>
              </a:rPr>
              <a:t>+$73</a:t>
            </a:r>
          </a:p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as predicted: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Stock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moved downward as expected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Bearish pressure in market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Long put gained value from decline</a:t>
            </a:r>
          </a:p>
          <a:p>
            <a:pPr algn="ctr">
              <a:lnSpc>
                <a:spcPts val="3499"/>
              </a:lnSpc>
            </a:pP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Analysis Support: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Technical: 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Downtrend, bearish momentum</a:t>
            </a:r>
          </a:p>
          <a:p>
            <a:pPr algn="ctr">
              <a:lnSpc>
                <a:spcPts val="3499"/>
              </a:lnSpc>
            </a:pP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Market Conditions: 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Slight b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earish sentiment</a:t>
            </a:r>
          </a:p>
          <a:p>
            <a:pPr algn="ctr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W</a:t>
            </a:r>
            <a:r>
              <a:rPr lang="en-US" sz="249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eak upward movement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5650808" y="254992"/>
            <a:ext cx="2088540" cy="31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1"/>
              </a:lnSpc>
            </a:pPr>
            <a:r>
              <a:rPr lang="en-US" sz="2021" spc="-111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Noora Alkowari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652086" y="-1119905"/>
            <a:ext cx="1035248" cy="3613522"/>
            <a:chOff x="0" y="0"/>
            <a:chExt cx="660400" cy="2305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2305119"/>
            </a:xfrm>
            <a:custGeom>
              <a:avLst/>
              <a:gdLst/>
              <a:ahLst/>
              <a:cxnLst/>
              <a:rect r="r" b="b" t="t" l="l"/>
              <a:pathLst>
                <a:path h="2305119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61651"/>
                  </a:cubicBezTo>
                  <a:lnTo>
                    <a:pt x="660400" y="2305119"/>
                  </a:lnTo>
                  <a:lnTo>
                    <a:pt x="0" y="2305119"/>
                  </a:lnTo>
                  <a:lnTo>
                    <a:pt x="0" y="363093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79375"/>
              <a:ext cx="660400" cy="2225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9417" y="1744175"/>
            <a:ext cx="6972669" cy="8236880"/>
            <a:chOff x="0" y="0"/>
            <a:chExt cx="1730746" cy="20445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894090" y="7299784"/>
            <a:ext cx="2759478" cy="2822996"/>
          </a:xfrm>
          <a:custGeom>
            <a:avLst/>
            <a:gdLst/>
            <a:ahLst/>
            <a:cxnLst/>
            <a:rect r="r" b="b" t="t" l="l"/>
            <a:pathLst>
              <a:path h="2822996" w="2759478">
                <a:moveTo>
                  <a:pt x="0" y="0"/>
                </a:moveTo>
                <a:lnTo>
                  <a:pt x="2759478" y="0"/>
                </a:lnTo>
                <a:lnTo>
                  <a:pt x="2759478" y="2822996"/>
                </a:lnTo>
                <a:lnTo>
                  <a:pt x="0" y="282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895571" y="513715"/>
            <a:ext cx="7015114" cy="9134263"/>
            <a:chOff x="0" y="0"/>
            <a:chExt cx="14630400" cy="190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5"/>
              <a:stretch>
                <a:fillRect l="0" t="-31007" r="0" b="-31007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6"/>
              <a:stretch>
                <a:fillRect l="0" t="-32" r="0" b="-32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403797" y="1835465"/>
            <a:ext cx="7490293" cy="10291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Losing Trade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AAPL-Call (</a:t>
            </a:r>
            <a:r>
              <a:rPr lang="en-US" b="true" sz="2699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–$389</a:t>
            </a:r>
            <a:r>
              <a:rPr lang="en-US" b="true" sz="269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2026‑03-16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$265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$3.9→</a:t>
            </a: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Exit: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$0.01</a:t>
            </a: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</a:t>
            </a: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  <a:r>
              <a:rPr lang="en-US" sz="2400">
                <a:solidFill>
                  <a:srgbClr val="FF3131"/>
                </a:solidFill>
                <a:latin typeface="TT Firs Neue"/>
                <a:ea typeface="TT Firs Neue"/>
                <a:cs typeface="TT Firs Neue"/>
                <a:sym typeface="TT Firs Neue"/>
              </a:rPr>
              <a:t>–$389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against prediction: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Stock did not continue upward as expected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Market conditions were weak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Option lost value due to lack of movement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What went wrong: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Weak bullish momentum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Held position too long</a:t>
            </a:r>
          </a:p>
          <a:p>
            <a:pPr algn="ctr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Time decay reduced option value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Reflection:</a:t>
            </a:r>
          </a:p>
          <a:p>
            <a:pPr algn="ctr" marL="474981" indent="-237491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Need better conf</a:t>
            </a:r>
            <a:r>
              <a:rPr lang="en-US" sz="22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irmation signals</a:t>
            </a:r>
          </a:p>
          <a:p>
            <a:pPr algn="ctr" marL="474981" indent="-237491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Avoid holding losing trades too long</a:t>
            </a:r>
          </a:p>
          <a:p>
            <a:pPr algn="ctr" marL="474981" indent="-237491" lvl="1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Exit earlier when trend weakens</a:t>
            </a:r>
          </a:p>
          <a:p>
            <a:pPr algn="ctr">
              <a:lnSpc>
                <a:spcPts val="3080"/>
              </a:lnSpc>
            </a:pPr>
          </a:p>
          <a:p>
            <a:pPr algn="ctr">
              <a:lnSpc>
                <a:spcPts val="3080"/>
              </a:lnSpc>
            </a:pPr>
          </a:p>
          <a:p>
            <a:pPr algn="ctr">
              <a:lnSpc>
                <a:spcPts val="3080"/>
              </a:lnSpc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  <a:p>
            <a:pPr algn="ctr">
              <a:lnSpc>
                <a:spcPts val="308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28990" y="475615"/>
            <a:ext cx="6273813" cy="1068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Webull Trades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898611" y="128411"/>
            <a:ext cx="2389389" cy="31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1"/>
              </a:lnSpc>
            </a:pPr>
            <a:r>
              <a:rPr lang="en-US" sz="2021" spc="-111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Noora Alkowari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50121" y="7374414"/>
            <a:ext cx="2387759" cy="2709513"/>
          </a:xfrm>
          <a:custGeom>
            <a:avLst/>
            <a:gdLst/>
            <a:ahLst/>
            <a:cxnLst/>
            <a:rect r="r" b="b" t="t" l="l"/>
            <a:pathLst>
              <a:path h="2709513" w="2387759">
                <a:moveTo>
                  <a:pt x="0" y="0"/>
                </a:moveTo>
                <a:lnTo>
                  <a:pt x="2387758" y="0"/>
                </a:lnTo>
                <a:lnTo>
                  <a:pt x="2387758" y="2709513"/>
                </a:lnTo>
                <a:lnTo>
                  <a:pt x="0" y="2709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410266"/>
            <a:ext cx="6966751" cy="8673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2"/>
              </a:lnSpc>
              <a:spcBef>
                <a:spcPct val="0"/>
              </a:spcBef>
            </a:pPr>
            <a:r>
              <a:rPr lang="en-US" b="true" sz="2608">
                <a:solidFill>
                  <a:srgbClr val="74985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Winning Trade</a:t>
            </a:r>
            <a:r>
              <a:rPr lang="en-US" b="true" sz="2608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 QQQ- LONG PUT(</a:t>
            </a:r>
            <a:r>
              <a:rPr lang="en-US" b="true" sz="2608">
                <a:solidFill>
                  <a:srgbClr val="4FB804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+$814</a:t>
            </a:r>
            <a:r>
              <a:rPr lang="en-US" b="true" sz="2608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260"/>
              </a:lnSpc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</a:t>
            </a: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2026-03-04</a:t>
            </a:r>
          </a:p>
          <a:p>
            <a:pPr algn="ctr">
              <a:lnSpc>
                <a:spcPts val="3260"/>
              </a:lnSpc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$609</a:t>
            </a:r>
          </a:p>
          <a:p>
            <a:pPr algn="ctr">
              <a:lnSpc>
                <a:spcPts val="3260"/>
              </a:lnSpc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$7.08→ Exit: $15.22</a:t>
            </a:r>
          </a:p>
          <a:p>
            <a:pPr algn="ctr">
              <a:lnSpc>
                <a:spcPts val="3260"/>
              </a:lnSpc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 </a:t>
            </a:r>
            <a:r>
              <a:rPr lang="en-US" sz="2329">
                <a:solidFill>
                  <a:srgbClr val="4FB804"/>
                </a:solidFill>
                <a:latin typeface="TT Firs Neue"/>
                <a:ea typeface="TT Firs Neue"/>
                <a:cs typeface="TT Firs Neue"/>
                <a:sym typeface="TT Firs Neue"/>
              </a:rPr>
              <a:t>+$814</a:t>
            </a:r>
          </a:p>
          <a:p>
            <a:pPr algn="ctr">
              <a:lnSpc>
                <a:spcPts val="3260"/>
              </a:lnSpc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as predicted:</a:t>
            </a: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Tech sector</a:t>
            </a: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showed weakness</a:t>
            </a: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QQQ broke below support level</a:t>
            </a: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Price moved downward as expected</a:t>
            </a: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Long put gained value from decline</a:t>
            </a:r>
          </a:p>
          <a:p>
            <a:pPr algn="l">
              <a:lnSpc>
                <a:spcPts val="3260"/>
              </a:lnSpc>
            </a:pPr>
          </a:p>
          <a:p>
            <a:pPr algn="ctr">
              <a:lnSpc>
                <a:spcPts val="3260"/>
              </a:lnSpc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Analysis Support:</a:t>
            </a: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Technical: </a:t>
            </a: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Breakd</a:t>
            </a: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own below support, bearish momentum</a:t>
            </a:r>
          </a:p>
          <a:p>
            <a:pPr algn="ctr">
              <a:lnSpc>
                <a:spcPts val="3260"/>
              </a:lnSpc>
            </a:pP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b="true" sz="2329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Market Conditions: </a:t>
            </a: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Negative sentiment in tech sector</a:t>
            </a:r>
          </a:p>
          <a:p>
            <a:pPr algn="ctr" marL="502886" indent="-251443" lvl="1">
              <a:lnSpc>
                <a:spcPts val="3260"/>
              </a:lnSpc>
              <a:buFont typeface="Arial"/>
              <a:buChar char="•"/>
            </a:pP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Mark</a:t>
            </a:r>
            <a:r>
              <a:rPr lang="en-US" sz="2329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et pullback in growth stocks</a:t>
            </a:r>
          </a:p>
          <a:p>
            <a:pPr algn="ctr">
              <a:lnSpc>
                <a:spcPts val="3260"/>
              </a:lnSpc>
              <a:spcBef>
                <a:spcPct val="0"/>
              </a:spcBef>
            </a:pPr>
          </a:p>
          <a:p>
            <a:pPr algn="ctr">
              <a:lnSpc>
                <a:spcPts val="3260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488651" y="1171370"/>
            <a:ext cx="6558048" cy="8539125"/>
            <a:chOff x="0" y="0"/>
            <a:chExt cx="14630400" cy="190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6"/>
              <a:stretch>
                <a:fillRect l="0" t="-11732" r="0" b="-50723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7"/>
              <a:stretch>
                <a:fillRect l="0" t="-32" r="0" b="-32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650808" y="254992"/>
            <a:ext cx="1813373" cy="31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1"/>
              </a:lnSpc>
            </a:pPr>
            <a:r>
              <a:rPr lang="en-US" sz="2021" spc="-111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Walaa Alaali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15344" y="1171370"/>
            <a:ext cx="7080108" cy="8391643"/>
            <a:chOff x="0" y="0"/>
            <a:chExt cx="1757415" cy="208296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57415" cy="2082962"/>
            </a:xfrm>
            <a:custGeom>
              <a:avLst/>
              <a:gdLst/>
              <a:ahLst/>
              <a:cxnLst/>
              <a:rect r="r" b="b" t="t" l="l"/>
              <a:pathLst>
                <a:path h="2082962" w="1757415">
                  <a:moveTo>
                    <a:pt x="38272" y="0"/>
                  </a:moveTo>
                  <a:lnTo>
                    <a:pt x="1719143" y="0"/>
                  </a:lnTo>
                  <a:cubicBezTo>
                    <a:pt x="1740280" y="0"/>
                    <a:pt x="1757415" y="17135"/>
                    <a:pt x="1757415" y="38272"/>
                  </a:cubicBezTo>
                  <a:lnTo>
                    <a:pt x="1757415" y="2044690"/>
                  </a:lnTo>
                  <a:cubicBezTo>
                    <a:pt x="1757415" y="2054841"/>
                    <a:pt x="1753383" y="2064575"/>
                    <a:pt x="1746205" y="2071752"/>
                  </a:cubicBezTo>
                  <a:cubicBezTo>
                    <a:pt x="1739028" y="2078930"/>
                    <a:pt x="1729293" y="2082962"/>
                    <a:pt x="1719143" y="2082962"/>
                  </a:cubicBezTo>
                  <a:lnTo>
                    <a:pt x="38272" y="2082962"/>
                  </a:lnTo>
                  <a:cubicBezTo>
                    <a:pt x="17135" y="2082962"/>
                    <a:pt x="0" y="2065827"/>
                    <a:pt x="0" y="2044690"/>
                  </a:cubicBezTo>
                  <a:lnTo>
                    <a:pt x="0" y="38272"/>
                  </a:lnTo>
                  <a:cubicBezTo>
                    <a:pt x="0" y="28121"/>
                    <a:pt x="4032" y="18387"/>
                    <a:pt x="11209" y="11209"/>
                  </a:cubicBezTo>
                  <a:cubicBezTo>
                    <a:pt x="18387" y="4032"/>
                    <a:pt x="28121" y="0"/>
                    <a:pt x="38272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757415" cy="21305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636246" y="341430"/>
            <a:ext cx="3751659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Webull Trades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1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546957" y="5555649"/>
            <a:ext cx="5712343" cy="5400760"/>
          </a:xfrm>
          <a:custGeom>
            <a:avLst/>
            <a:gdLst/>
            <a:ahLst/>
            <a:cxnLst/>
            <a:rect r="r" b="b" t="t" l="l"/>
            <a:pathLst>
              <a:path h="5400760" w="5712343">
                <a:moveTo>
                  <a:pt x="0" y="0"/>
                </a:moveTo>
                <a:lnTo>
                  <a:pt x="5712343" y="0"/>
                </a:lnTo>
                <a:lnTo>
                  <a:pt x="5712343" y="5400760"/>
                </a:lnTo>
                <a:lnTo>
                  <a:pt x="0" y="540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82899" y="137936"/>
            <a:ext cx="4005101" cy="3786641"/>
          </a:xfrm>
          <a:custGeom>
            <a:avLst/>
            <a:gdLst/>
            <a:ahLst/>
            <a:cxnLst/>
            <a:rect r="r" b="b" t="t" l="l"/>
            <a:pathLst>
              <a:path h="3786641" w="4005101">
                <a:moveTo>
                  <a:pt x="0" y="0"/>
                </a:moveTo>
                <a:lnTo>
                  <a:pt x="4005101" y="0"/>
                </a:lnTo>
                <a:lnTo>
                  <a:pt x="4005101" y="3786642"/>
                </a:lnTo>
                <a:lnTo>
                  <a:pt x="0" y="378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9904" y="1171370"/>
            <a:ext cx="4318153" cy="4082618"/>
          </a:xfrm>
          <a:custGeom>
            <a:avLst/>
            <a:gdLst/>
            <a:ahLst/>
            <a:cxnLst/>
            <a:rect r="r" b="b" t="t" l="l"/>
            <a:pathLst>
              <a:path h="4082618" w="4318153">
                <a:moveTo>
                  <a:pt x="0" y="0"/>
                </a:moveTo>
                <a:lnTo>
                  <a:pt x="4318154" y="0"/>
                </a:lnTo>
                <a:lnTo>
                  <a:pt x="4318154" y="4082617"/>
                </a:lnTo>
                <a:lnTo>
                  <a:pt x="0" y="408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990" y="1885900"/>
            <a:ext cx="6972669" cy="8236880"/>
            <a:chOff x="0" y="0"/>
            <a:chExt cx="1730746" cy="204454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30746" cy="2044547"/>
            </a:xfrm>
            <a:custGeom>
              <a:avLst/>
              <a:gdLst/>
              <a:ahLst/>
              <a:cxnLst/>
              <a:rect r="r" b="b" t="t" l="l"/>
              <a:pathLst>
                <a:path h="2044547" w="1730746">
                  <a:moveTo>
                    <a:pt x="38861" y="0"/>
                  </a:moveTo>
                  <a:lnTo>
                    <a:pt x="1691885" y="0"/>
                  </a:lnTo>
                  <a:cubicBezTo>
                    <a:pt x="1702192" y="0"/>
                    <a:pt x="1712076" y="4094"/>
                    <a:pt x="1719364" y="11382"/>
                  </a:cubicBezTo>
                  <a:cubicBezTo>
                    <a:pt x="1726652" y="18670"/>
                    <a:pt x="1730746" y="28555"/>
                    <a:pt x="1730746" y="38861"/>
                  </a:cubicBezTo>
                  <a:lnTo>
                    <a:pt x="1730746" y="2005686"/>
                  </a:lnTo>
                  <a:cubicBezTo>
                    <a:pt x="1730746" y="2015992"/>
                    <a:pt x="1726652" y="2025877"/>
                    <a:pt x="1719364" y="2033165"/>
                  </a:cubicBezTo>
                  <a:cubicBezTo>
                    <a:pt x="1712076" y="2040453"/>
                    <a:pt x="1702192" y="2044547"/>
                    <a:pt x="1691885" y="2044547"/>
                  </a:cubicBezTo>
                  <a:lnTo>
                    <a:pt x="38861" y="2044547"/>
                  </a:lnTo>
                  <a:cubicBezTo>
                    <a:pt x="28555" y="2044547"/>
                    <a:pt x="18670" y="2040453"/>
                    <a:pt x="11382" y="2033165"/>
                  </a:cubicBezTo>
                  <a:cubicBezTo>
                    <a:pt x="4094" y="2025877"/>
                    <a:pt x="0" y="2015992"/>
                    <a:pt x="0" y="2005686"/>
                  </a:cubicBezTo>
                  <a:lnTo>
                    <a:pt x="0" y="38861"/>
                  </a:lnTo>
                  <a:cubicBezTo>
                    <a:pt x="0" y="28555"/>
                    <a:pt x="4094" y="18670"/>
                    <a:pt x="11382" y="11382"/>
                  </a:cubicBezTo>
                  <a:cubicBezTo>
                    <a:pt x="18670" y="4094"/>
                    <a:pt x="28555" y="0"/>
                    <a:pt x="38861" y="0"/>
                  </a:cubicBezTo>
                  <a:close/>
                </a:path>
              </a:pathLst>
            </a:custGeom>
            <a:solidFill>
              <a:srgbClr val="3E3F5B">
                <a:alpha val="4706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730746" cy="20921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8328933" y="7831869"/>
            <a:ext cx="2239366" cy="2290911"/>
          </a:xfrm>
          <a:custGeom>
            <a:avLst/>
            <a:gdLst/>
            <a:ahLst/>
            <a:cxnLst/>
            <a:rect r="r" b="b" t="t" l="l"/>
            <a:pathLst>
              <a:path h="2290911" w="2239366">
                <a:moveTo>
                  <a:pt x="0" y="0"/>
                </a:moveTo>
                <a:lnTo>
                  <a:pt x="2239365" y="0"/>
                </a:lnTo>
                <a:lnTo>
                  <a:pt x="2239365" y="2290911"/>
                </a:lnTo>
                <a:lnTo>
                  <a:pt x="0" y="2290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0775341" y="1543685"/>
            <a:ext cx="6483959" cy="8442654"/>
            <a:chOff x="0" y="0"/>
            <a:chExt cx="14630400" cy="190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04520" y="545084"/>
              <a:ext cx="13421360" cy="17959831"/>
            </a:xfrm>
            <a:custGeom>
              <a:avLst/>
              <a:gdLst/>
              <a:ahLst/>
              <a:cxnLst/>
              <a:rect r="r" b="b" t="t" l="l"/>
              <a:pathLst>
                <a:path h="17959831" w="13421360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5"/>
              <a:stretch>
                <a:fillRect l="0" t="-9972" r="0" b="-5248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6304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46304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6"/>
              <a:stretch>
                <a:fillRect l="0" t="-32" r="0" b="-32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971531" y="1974107"/>
            <a:ext cx="6953054" cy="9581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8"/>
              </a:lnSpc>
              <a:spcBef>
                <a:spcPct val="0"/>
              </a:spcBef>
            </a:pPr>
            <a:r>
              <a:rPr lang="en-US" b="true" sz="2506">
                <a:solidFill>
                  <a:srgbClr val="FF3131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Losing Trade</a:t>
            </a:r>
            <a:r>
              <a:rPr lang="en-US" b="true" sz="2506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– SPY -Long Call (</a:t>
            </a:r>
            <a:r>
              <a:rPr lang="en-US" b="true" sz="2506">
                <a:solidFill>
                  <a:srgbClr val="FF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-$686</a:t>
            </a:r>
            <a:r>
              <a:rPr lang="en-US" b="true" sz="2506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)</a:t>
            </a:r>
          </a:p>
          <a:p>
            <a:pPr algn="ctr">
              <a:lnSpc>
                <a:spcPts val="3119"/>
              </a:lnSpc>
            </a:pP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Date: </a:t>
            </a: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2026-02-25</a:t>
            </a:r>
          </a:p>
          <a:p>
            <a:pPr algn="ctr">
              <a:lnSpc>
                <a:spcPts val="3119"/>
              </a:lnSpc>
            </a:pP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Strike Price:</a:t>
            </a: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$695</a:t>
            </a:r>
          </a:p>
          <a:p>
            <a:pPr algn="ctr">
              <a:lnSpc>
                <a:spcPts val="3119"/>
              </a:lnSpc>
            </a:pP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Entry: </a:t>
            </a: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$6.87→</a:t>
            </a: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Exit:</a:t>
            </a: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$0.01</a:t>
            </a:r>
          </a:p>
          <a:p>
            <a:pPr algn="ctr">
              <a:lnSpc>
                <a:spcPts val="3119"/>
              </a:lnSpc>
            </a:pP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Profit/Loss:</a:t>
            </a: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  <a:r>
              <a:rPr lang="en-US" sz="2227">
                <a:solidFill>
                  <a:srgbClr val="FF0000"/>
                </a:solidFill>
                <a:latin typeface="TT Firs Neue"/>
                <a:ea typeface="TT Firs Neue"/>
                <a:cs typeface="TT Firs Neue"/>
                <a:sym typeface="TT Firs Neue"/>
              </a:rPr>
              <a:t>-$686</a:t>
            </a:r>
          </a:p>
          <a:p>
            <a:pPr algn="ctr">
              <a:lnSpc>
                <a:spcPts val="3119"/>
              </a:lnSpc>
            </a:pPr>
          </a:p>
          <a:p>
            <a:pPr algn="ctr">
              <a:lnSpc>
                <a:spcPts val="3119"/>
              </a:lnSpc>
            </a:pP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Why it moved against prediction:</a:t>
            </a:r>
          </a:p>
          <a:p>
            <a:pPr algn="ctr" marL="961990" indent="-320663" lvl="2">
              <a:lnSpc>
                <a:spcPts val="3119"/>
              </a:lnSpc>
              <a:buFont typeface="Arial"/>
              <a:buChar char="⚬"/>
            </a:pP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Mar</a:t>
            </a: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ket continued downward</a:t>
            </a:r>
          </a:p>
          <a:p>
            <a:pPr algn="ctr" marL="961990" indent="-320663" lvl="2">
              <a:lnSpc>
                <a:spcPts val="3119"/>
              </a:lnSpc>
              <a:buFont typeface="Arial"/>
              <a:buChar char="⚬"/>
            </a:pP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SPY failed to hold support</a:t>
            </a:r>
          </a:p>
          <a:p>
            <a:pPr algn="ctr" marL="961990" indent="-320663" lvl="2">
              <a:lnSpc>
                <a:spcPts val="3119"/>
              </a:lnSpc>
              <a:buFont typeface="Arial"/>
              <a:buChar char="⚬"/>
            </a:pP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Call option lost value as price dropped</a:t>
            </a:r>
          </a:p>
          <a:p>
            <a:pPr algn="ctr">
              <a:lnSpc>
                <a:spcPts val="3119"/>
              </a:lnSpc>
            </a:pPr>
          </a:p>
          <a:p>
            <a:pPr algn="ctr">
              <a:lnSpc>
                <a:spcPts val="3119"/>
              </a:lnSpc>
            </a:pP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What went wrong:</a:t>
            </a:r>
          </a:p>
          <a:p>
            <a:pPr algn="ctr" marL="961990" indent="-320663" lvl="2">
              <a:lnSpc>
                <a:spcPts val="3119"/>
              </a:lnSpc>
              <a:buFont typeface="Arial"/>
              <a:buChar char="⚬"/>
            </a:pP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Ent</a:t>
            </a: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ered too early</a:t>
            </a:r>
          </a:p>
          <a:p>
            <a:pPr algn="ctr" marL="961990" indent="-320663" lvl="2">
              <a:lnSpc>
                <a:spcPts val="3119"/>
              </a:lnSpc>
              <a:buFont typeface="Arial"/>
              <a:buChar char="⚬"/>
            </a:pP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Strong bearish momentum</a:t>
            </a:r>
          </a:p>
          <a:p>
            <a:pPr algn="ctr" marL="961990" indent="-320663" lvl="2">
              <a:lnSpc>
                <a:spcPts val="3119"/>
              </a:lnSpc>
              <a:buFont typeface="Arial"/>
              <a:buChar char="⚬"/>
            </a:pPr>
            <a:r>
              <a:rPr lang="en-US" sz="2227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Time decay reduced option value</a:t>
            </a:r>
          </a:p>
          <a:p>
            <a:pPr algn="ctr">
              <a:lnSpc>
                <a:spcPts val="3119"/>
              </a:lnSpc>
            </a:pPr>
          </a:p>
          <a:p>
            <a:pPr algn="ctr">
              <a:lnSpc>
                <a:spcPts val="3119"/>
              </a:lnSpc>
            </a:pPr>
            <a:r>
              <a:rPr lang="en-US" b="true" sz="2227">
                <a:solidFill>
                  <a:srgbClr val="231F2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Reflection:</a:t>
            </a:r>
          </a:p>
          <a:p>
            <a:pPr algn="ctr" marL="440914" indent="-220457" lvl="1">
              <a:lnSpc>
                <a:spcPts val="2859"/>
              </a:lnSpc>
              <a:buFont typeface="Arial"/>
              <a:buChar char="•"/>
            </a:pPr>
            <a:r>
              <a:rPr lang="en-US" sz="2042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T</a:t>
            </a:r>
            <a:r>
              <a:rPr lang="en-US" sz="2042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iming is critical</a:t>
            </a:r>
          </a:p>
          <a:p>
            <a:pPr algn="ctr" marL="440914" indent="-220457" lvl="1">
              <a:lnSpc>
                <a:spcPts val="2859"/>
              </a:lnSpc>
              <a:buFont typeface="Arial"/>
              <a:buChar char="•"/>
            </a:pPr>
            <a:r>
              <a:rPr lang="en-US" sz="2042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Wait for confirmation</a:t>
            </a:r>
          </a:p>
          <a:p>
            <a:pPr algn="ctr" marL="440914" indent="-220457" lvl="1">
              <a:lnSpc>
                <a:spcPts val="2859"/>
              </a:lnSpc>
              <a:buFont typeface="Arial"/>
              <a:buChar char="•"/>
            </a:pPr>
            <a:r>
              <a:rPr lang="en-US" sz="2042">
                <a:solidFill>
                  <a:srgbClr val="231F20"/>
                </a:solidFill>
                <a:latin typeface="TT Firs Neue"/>
                <a:ea typeface="TT Firs Neue"/>
                <a:cs typeface="TT Firs Neue"/>
                <a:sym typeface="TT Firs Neue"/>
              </a:rPr>
              <a:t>Improve risk management</a:t>
            </a:r>
          </a:p>
          <a:p>
            <a:pPr algn="ctr">
              <a:lnSpc>
                <a:spcPts val="2859"/>
              </a:lnSpc>
            </a:pPr>
          </a:p>
          <a:p>
            <a:pPr algn="ctr">
              <a:lnSpc>
                <a:spcPts val="2859"/>
              </a:lnSpc>
            </a:pPr>
          </a:p>
          <a:p>
            <a:pPr algn="ctr">
              <a:lnSpc>
                <a:spcPts val="2859"/>
              </a:lnSpc>
            </a:pPr>
          </a:p>
          <a:p>
            <a:pPr algn="ctr">
              <a:lnSpc>
                <a:spcPts val="2859"/>
              </a:lnSpc>
              <a:spcBef>
                <a:spcPct val="0"/>
              </a:spcBef>
            </a:pPr>
          </a:p>
          <a:p>
            <a:pPr algn="ctr">
              <a:lnSpc>
                <a:spcPts val="285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542677" y="896618"/>
            <a:ext cx="6458982" cy="647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b="true" sz="4100" spc="-225">
                <a:solidFill>
                  <a:srgbClr val="231F20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Webull Trades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898611" y="272432"/>
            <a:ext cx="2389389" cy="31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1"/>
              </a:lnSpc>
            </a:pPr>
            <a:r>
              <a:rPr lang="en-US" sz="2021" spc="-111">
                <a:solidFill>
                  <a:srgbClr val="231F2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Walaa Alaali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666" r="0" b="-38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006087" y="253939"/>
            <a:ext cx="5718138" cy="3652717"/>
            <a:chOff x="0" y="0"/>
            <a:chExt cx="885889" cy="56590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5889" cy="565901"/>
            </a:xfrm>
            <a:custGeom>
              <a:avLst/>
              <a:gdLst/>
              <a:ahLst/>
              <a:cxnLst/>
              <a:rect r="r" b="b" t="t" l="l"/>
              <a:pathLst>
                <a:path h="565901" w="885889">
                  <a:moveTo>
                    <a:pt x="47387" y="0"/>
                  </a:moveTo>
                  <a:lnTo>
                    <a:pt x="838502" y="0"/>
                  </a:lnTo>
                  <a:cubicBezTo>
                    <a:pt x="851070" y="0"/>
                    <a:pt x="863123" y="4993"/>
                    <a:pt x="872010" y="13879"/>
                  </a:cubicBezTo>
                  <a:cubicBezTo>
                    <a:pt x="880897" y="22766"/>
                    <a:pt x="885889" y="34819"/>
                    <a:pt x="885889" y="47387"/>
                  </a:cubicBezTo>
                  <a:lnTo>
                    <a:pt x="885889" y="518514"/>
                  </a:lnTo>
                  <a:cubicBezTo>
                    <a:pt x="885889" y="544685"/>
                    <a:pt x="864673" y="565901"/>
                    <a:pt x="838502" y="565901"/>
                  </a:cubicBezTo>
                  <a:lnTo>
                    <a:pt x="47387" y="565901"/>
                  </a:lnTo>
                  <a:cubicBezTo>
                    <a:pt x="21216" y="565901"/>
                    <a:pt x="0" y="544685"/>
                    <a:pt x="0" y="518514"/>
                  </a:cubicBezTo>
                  <a:lnTo>
                    <a:pt x="0" y="47387"/>
                  </a:lnTo>
                  <a:cubicBezTo>
                    <a:pt x="0" y="21216"/>
                    <a:pt x="21216" y="0"/>
                    <a:pt x="47387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2148" r="0" b="-2148"/>
              </a:stretch>
            </a:blipFill>
            <a:ln w="38100" cap="rnd">
              <a:solidFill>
                <a:srgbClr val="F6F1DE"/>
              </a:solidFill>
              <a:prstDash val="solid"/>
              <a:round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595140" y="990600"/>
            <a:ext cx="9367176" cy="2782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Risk management, trading psychology &amp; use of AI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22683" y="5095875"/>
            <a:ext cx="3856045" cy="387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Trad</a:t>
            </a: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es did not fully match my risk appetite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Used large position sizes, increasing exposure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Held some losing trades too long → time decay impact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Lesson: improve position sizing &amp; early exit decisions</a:t>
            </a:r>
          </a:p>
          <a:p>
            <a:pPr algn="l" marL="0" indent="0" lvl="0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7605894" y="5196896"/>
            <a:ext cx="4400192" cy="387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F</a:t>
            </a: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elt st</a:t>
            </a: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ress and uncertainty during losses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Tendency to hold trades hoping for recovery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Biases: loss aversion &amp; overconfidence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Lesson: decisions should be disciplined and objective</a:t>
            </a:r>
          </a:p>
          <a:p>
            <a:pPr algn="l" marL="0" indent="0" lvl="0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981164" y="4595868"/>
            <a:ext cx="544419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Risk management:-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58964" y="905587"/>
            <a:ext cx="10039529" cy="2918757"/>
            <a:chOff x="0" y="0"/>
            <a:chExt cx="2644156" cy="7687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44156" cy="768726"/>
            </a:xfrm>
            <a:custGeom>
              <a:avLst/>
              <a:gdLst/>
              <a:ahLst/>
              <a:cxnLst/>
              <a:rect r="r" b="b" t="t" l="l"/>
              <a:pathLst>
                <a:path h="768726" w="2644156">
                  <a:moveTo>
                    <a:pt x="39328" y="0"/>
                  </a:moveTo>
                  <a:lnTo>
                    <a:pt x="2604827" y="0"/>
                  </a:lnTo>
                  <a:cubicBezTo>
                    <a:pt x="2626548" y="0"/>
                    <a:pt x="2644156" y="17608"/>
                    <a:pt x="2644156" y="39328"/>
                  </a:cubicBezTo>
                  <a:lnTo>
                    <a:pt x="2644156" y="729398"/>
                  </a:lnTo>
                  <a:cubicBezTo>
                    <a:pt x="2644156" y="751118"/>
                    <a:pt x="2626548" y="768726"/>
                    <a:pt x="2604827" y="768726"/>
                  </a:cubicBezTo>
                  <a:lnTo>
                    <a:pt x="39328" y="768726"/>
                  </a:lnTo>
                  <a:cubicBezTo>
                    <a:pt x="17608" y="768726"/>
                    <a:pt x="0" y="751118"/>
                    <a:pt x="0" y="729398"/>
                  </a:cubicBezTo>
                  <a:lnTo>
                    <a:pt x="0" y="39328"/>
                  </a:lnTo>
                  <a:cubicBezTo>
                    <a:pt x="0" y="17608"/>
                    <a:pt x="17608" y="0"/>
                    <a:pt x="39328" y="0"/>
                  </a:cubicBezTo>
                  <a:close/>
                </a:path>
              </a:pathLst>
            </a:custGeom>
            <a:ln w="38100" cap="rnd">
              <a:solidFill>
                <a:srgbClr val="F6F1DE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644156" cy="816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139917" y="4774938"/>
            <a:ext cx="544419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Trading psychology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843808" y="4737735"/>
            <a:ext cx="544419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Use of AI:-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65060" y="5373108"/>
            <a:ext cx="4400192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Used C</a:t>
            </a: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hatGPT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Helped unde</a:t>
            </a: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rstand options &amp; trade setup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Supported analysis and slide preparation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Firs Neue"/>
                <a:ea typeface="TT Firs Neue"/>
                <a:cs typeface="TT Firs Neue"/>
                <a:sym typeface="TT Firs Neue"/>
              </a:rPr>
              <a:t>Final decisions based on my own understanding</a:t>
            </a:r>
          </a:p>
          <a:p>
            <a:pPr algn="l" marL="0" indent="0" lvl="0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666" r="0" b="-38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602078" y="1177220"/>
            <a:ext cx="7657222" cy="7625777"/>
            <a:chOff x="0" y="0"/>
            <a:chExt cx="2016717" cy="200843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16717" cy="2008435"/>
            </a:xfrm>
            <a:custGeom>
              <a:avLst/>
              <a:gdLst/>
              <a:ahLst/>
              <a:cxnLst/>
              <a:rect r="r" b="b" t="t" l="l"/>
              <a:pathLst>
                <a:path h="2008435" w="2016717">
                  <a:moveTo>
                    <a:pt x="51564" y="0"/>
                  </a:moveTo>
                  <a:lnTo>
                    <a:pt x="1965153" y="0"/>
                  </a:lnTo>
                  <a:cubicBezTo>
                    <a:pt x="1993631" y="0"/>
                    <a:pt x="2016717" y="23086"/>
                    <a:pt x="2016717" y="51564"/>
                  </a:cubicBezTo>
                  <a:lnTo>
                    <a:pt x="2016717" y="1956871"/>
                  </a:lnTo>
                  <a:cubicBezTo>
                    <a:pt x="2016717" y="1985349"/>
                    <a:pt x="1993631" y="2008435"/>
                    <a:pt x="1965153" y="2008435"/>
                  </a:cubicBezTo>
                  <a:lnTo>
                    <a:pt x="51564" y="2008435"/>
                  </a:lnTo>
                  <a:cubicBezTo>
                    <a:pt x="23086" y="2008435"/>
                    <a:pt x="0" y="1985349"/>
                    <a:pt x="0" y="1956871"/>
                  </a:cubicBezTo>
                  <a:lnTo>
                    <a:pt x="0" y="51564"/>
                  </a:lnTo>
                  <a:cubicBezTo>
                    <a:pt x="0" y="23086"/>
                    <a:pt x="23086" y="0"/>
                    <a:pt x="51564" y="0"/>
                  </a:cubicBezTo>
                  <a:close/>
                </a:path>
              </a:pathLst>
            </a:custGeom>
            <a:solidFill>
              <a:srgbClr val="F6F1D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016717" cy="2056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999775" y="2739613"/>
            <a:ext cx="821282" cy="821282"/>
            <a:chOff x="0" y="0"/>
            <a:chExt cx="1095043" cy="1095043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B19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999775" y="4956430"/>
            <a:ext cx="821282" cy="821282"/>
            <a:chOff x="0" y="0"/>
            <a:chExt cx="1095043" cy="1095043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B190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999775" y="7049046"/>
            <a:ext cx="821282" cy="821282"/>
            <a:chOff x="0" y="0"/>
            <a:chExt cx="1095043" cy="1095043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B19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20" id="20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694228" y="7841754"/>
            <a:ext cx="7940622" cy="1664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92"/>
              </a:lnSpc>
            </a:pPr>
            <a:r>
              <a:rPr lang="en-US" sz="5892" spc="-324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Lessons learned &amp; Final reflection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975435" y="6831672"/>
            <a:ext cx="5625686" cy="1198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Overall, realized that options trading is</a:t>
            </a:r>
            <a:r>
              <a:rPr lang="en-US" b="true" sz="22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 high - risk but can be rewarding</a:t>
            </a: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 with proper knowledge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975435" y="4739056"/>
            <a:ext cx="5398962" cy="1198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Experienced how </a:t>
            </a:r>
            <a:r>
              <a:rPr lang="en-US" b="true" sz="22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emotions can affect decisions</a:t>
            </a: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, especially during loses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975435" y="2722264"/>
            <a:ext cx="5238211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Learned that </a:t>
            </a:r>
            <a:r>
              <a:rPr lang="en-US" b="true" sz="22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options trading is not just guessing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243027" y="1611129"/>
            <a:ext cx="4358095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Final reflection 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921857" y="181768"/>
            <a:ext cx="7712992" cy="7344571"/>
            <a:chOff x="0" y="0"/>
            <a:chExt cx="2031405" cy="193437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031405" cy="1934372"/>
            </a:xfrm>
            <a:custGeom>
              <a:avLst/>
              <a:gdLst/>
              <a:ahLst/>
              <a:cxnLst/>
              <a:rect r="r" b="b" t="t" l="l"/>
              <a:pathLst>
                <a:path h="1934372" w="2031405">
                  <a:moveTo>
                    <a:pt x="51191" y="0"/>
                  </a:moveTo>
                  <a:lnTo>
                    <a:pt x="1980214" y="0"/>
                  </a:lnTo>
                  <a:cubicBezTo>
                    <a:pt x="1993791" y="0"/>
                    <a:pt x="2006812" y="5393"/>
                    <a:pt x="2016412" y="14994"/>
                  </a:cubicBezTo>
                  <a:cubicBezTo>
                    <a:pt x="2026012" y="24594"/>
                    <a:pt x="2031405" y="37615"/>
                    <a:pt x="2031405" y="51191"/>
                  </a:cubicBezTo>
                  <a:lnTo>
                    <a:pt x="2031405" y="1883181"/>
                  </a:lnTo>
                  <a:cubicBezTo>
                    <a:pt x="2031405" y="1911453"/>
                    <a:pt x="2008486" y="1934372"/>
                    <a:pt x="1980214" y="1934372"/>
                  </a:cubicBezTo>
                  <a:lnTo>
                    <a:pt x="51191" y="1934372"/>
                  </a:lnTo>
                  <a:cubicBezTo>
                    <a:pt x="22919" y="1934372"/>
                    <a:pt x="0" y="1911453"/>
                    <a:pt x="0" y="1883181"/>
                  </a:cubicBezTo>
                  <a:lnTo>
                    <a:pt x="0" y="51191"/>
                  </a:lnTo>
                  <a:cubicBezTo>
                    <a:pt x="0" y="22919"/>
                    <a:pt x="22919" y="0"/>
                    <a:pt x="51191" y="0"/>
                  </a:cubicBezTo>
                  <a:close/>
                </a:path>
              </a:pathLst>
            </a:custGeom>
            <a:solidFill>
              <a:srgbClr val="F6F1DE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47625"/>
              <a:ext cx="2031405" cy="19819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2673634" y="547370"/>
            <a:ext cx="4589589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b="true" sz="27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Top Lessons Learned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1389527" y="1469728"/>
            <a:ext cx="821282" cy="821282"/>
            <a:chOff x="0" y="0"/>
            <a:chExt cx="1095043" cy="1095043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B190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34" id="34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2442140" y="1496194"/>
            <a:ext cx="5625686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Options trading requires </a:t>
            </a:r>
            <a:r>
              <a:rPr lang="en-US" b="true" sz="22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clear strategy planning</a:t>
            </a: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 ( not random buying / selling ).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389527" y="3622482"/>
            <a:ext cx="821282" cy="821282"/>
            <a:chOff x="0" y="0"/>
            <a:chExt cx="1095043" cy="1095043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B190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40" id="40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1" id="41"/>
          <p:cNvSpPr txBox="true"/>
          <p:nvPr/>
        </p:nvSpPr>
        <p:spPr>
          <a:xfrm rot="0">
            <a:off x="2442140" y="3605134"/>
            <a:ext cx="5625686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Time and Volatility</a:t>
            </a: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 have a major impact on option prices.</a:t>
            </a:r>
          </a:p>
        </p:txBody>
      </p:sp>
      <p:grpSp>
        <p:nvGrpSpPr>
          <p:cNvPr name="Group 42" id="42"/>
          <p:cNvGrpSpPr/>
          <p:nvPr/>
        </p:nvGrpSpPr>
        <p:grpSpPr>
          <a:xfrm rot="0">
            <a:off x="1389527" y="5674207"/>
            <a:ext cx="821282" cy="821282"/>
            <a:chOff x="0" y="0"/>
            <a:chExt cx="1095043" cy="1095043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B190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46" id="46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7" id="47"/>
          <p:cNvSpPr txBox="true"/>
          <p:nvPr/>
        </p:nvSpPr>
        <p:spPr>
          <a:xfrm rot="0">
            <a:off x="2442140" y="5617057"/>
            <a:ext cx="5625686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Emotional decisions (panic / sudden trades) often lead to </a:t>
            </a:r>
            <a:r>
              <a:rPr lang="en-US" b="true" sz="2299">
                <a:solidFill>
                  <a:srgbClr val="000000"/>
                </a:solidFill>
                <a:latin typeface="TT Firs Neue Bold"/>
                <a:ea typeface="TT Firs Neue Bold"/>
                <a:cs typeface="TT Firs Neue Bold"/>
                <a:sym typeface="TT Firs Neue Bold"/>
              </a:rPr>
              <a:t>poor outcomes</a:t>
            </a:r>
            <a:r>
              <a:rPr lang="en-US" sz="2299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416463" y="1517166"/>
            <a:ext cx="9085425" cy="8769834"/>
            <a:chOff x="0" y="0"/>
            <a:chExt cx="12113899" cy="11693112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0778254" y="879762"/>
              <a:ext cx="1335646" cy="6620848"/>
              <a:chOff x="0" y="0"/>
              <a:chExt cx="660400" cy="327362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660400" cy="3273628"/>
              </a:xfrm>
              <a:custGeom>
                <a:avLst/>
                <a:gdLst/>
                <a:ahLst/>
                <a:cxnLst/>
                <a:rect r="r" b="b" t="t" l="l"/>
                <a:pathLst>
                  <a:path h="3273628" w="66040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83164"/>
                    </a:cubicBezTo>
                    <a:lnTo>
                      <a:pt x="660400" y="3273628"/>
                    </a:lnTo>
                    <a:lnTo>
                      <a:pt x="0" y="3273628"/>
                    </a:lnTo>
                    <a:lnTo>
                      <a:pt x="0" y="385309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3E3F5B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79375"/>
                <a:ext cx="660400" cy="319425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0" y="2135148"/>
              <a:ext cx="1966945" cy="9557963"/>
              <a:chOff x="0" y="0"/>
              <a:chExt cx="566370" cy="2752157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566370" cy="2752157"/>
              </a:xfrm>
              <a:custGeom>
                <a:avLst/>
                <a:gdLst/>
                <a:ahLst/>
                <a:cxnLst/>
                <a:rect r="r" b="b" t="t" l="l"/>
                <a:pathLst>
                  <a:path h="2752157" w="566370">
                    <a:moveTo>
                      <a:pt x="188892" y="19070"/>
                    </a:moveTo>
                    <a:cubicBezTo>
                      <a:pt x="217835" y="7556"/>
                      <a:pt x="250939" y="0"/>
                      <a:pt x="283337" y="0"/>
                    </a:cubicBezTo>
                    <a:cubicBezTo>
                      <a:pt x="315737" y="0"/>
                      <a:pt x="346914" y="6476"/>
                      <a:pt x="375644" y="17990"/>
                    </a:cubicBezTo>
                    <a:cubicBezTo>
                      <a:pt x="376256" y="18350"/>
                      <a:pt x="376867" y="18350"/>
                      <a:pt x="377478" y="18710"/>
                    </a:cubicBezTo>
                    <a:cubicBezTo>
                      <a:pt x="485373" y="64765"/>
                      <a:pt x="564842" y="186379"/>
                      <a:pt x="566370" y="371581"/>
                    </a:cubicBezTo>
                    <a:lnTo>
                      <a:pt x="566370" y="2752157"/>
                    </a:lnTo>
                    <a:lnTo>
                      <a:pt x="0" y="2752157"/>
                    </a:lnTo>
                    <a:lnTo>
                      <a:pt x="0" y="373347"/>
                    </a:lnTo>
                    <a:cubicBezTo>
                      <a:pt x="1528" y="185660"/>
                      <a:pt x="79775" y="64045"/>
                      <a:pt x="188892" y="19070"/>
                    </a:cubicBezTo>
                    <a:close/>
                  </a:path>
                </a:pathLst>
              </a:custGeom>
              <a:ln w="38100" cap="sq">
                <a:solidFill>
                  <a:srgbClr val="3E3F5B"/>
                </a:solidFill>
                <a:prstDash val="solid"/>
                <a:miter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79375"/>
                <a:ext cx="566370" cy="26727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983473" y="3297035"/>
              <a:ext cx="2858201" cy="3058386"/>
            </a:xfrm>
            <a:custGeom>
              <a:avLst/>
              <a:gdLst/>
              <a:ahLst/>
              <a:cxnLst/>
              <a:rect r="r" b="b" t="t" l="l"/>
              <a:pathLst>
                <a:path h="3058386" w="2858201">
                  <a:moveTo>
                    <a:pt x="0" y="0"/>
                  </a:moveTo>
                  <a:lnTo>
                    <a:pt x="2858201" y="0"/>
                  </a:lnTo>
                  <a:lnTo>
                    <a:pt x="2858201" y="3058386"/>
                  </a:lnTo>
                  <a:lnTo>
                    <a:pt x="0" y="3058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-10800000">
              <a:off x="9004991" y="0"/>
              <a:ext cx="1307890" cy="6355421"/>
              <a:chOff x="0" y="0"/>
              <a:chExt cx="566370" cy="2752157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66370" cy="2752157"/>
              </a:xfrm>
              <a:custGeom>
                <a:avLst/>
                <a:gdLst/>
                <a:ahLst/>
                <a:cxnLst/>
                <a:rect r="r" b="b" t="t" l="l"/>
                <a:pathLst>
                  <a:path h="2752157" w="566370">
                    <a:moveTo>
                      <a:pt x="188892" y="19070"/>
                    </a:moveTo>
                    <a:cubicBezTo>
                      <a:pt x="217835" y="7556"/>
                      <a:pt x="250939" y="0"/>
                      <a:pt x="283337" y="0"/>
                    </a:cubicBezTo>
                    <a:cubicBezTo>
                      <a:pt x="315737" y="0"/>
                      <a:pt x="346914" y="6476"/>
                      <a:pt x="375644" y="17990"/>
                    </a:cubicBezTo>
                    <a:cubicBezTo>
                      <a:pt x="376256" y="18350"/>
                      <a:pt x="376867" y="18350"/>
                      <a:pt x="377478" y="18710"/>
                    </a:cubicBezTo>
                    <a:cubicBezTo>
                      <a:pt x="485373" y="64765"/>
                      <a:pt x="564842" y="186379"/>
                      <a:pt x="566370" y="371581"/>
                    </a:cubicBezTo>
                    <a:lnTo>
                      <a:pt x="566370" y="2752157"/>
                    </a:lnTo>
                    <a:lnTo>
                      <a:pt x="0" y="2752157"/>
                    </a:lnTo>
                    <a:lnTo>
                      <a:pt x="0" y="373347"/>
                    </a:lnTo>
                    <a:cubicBezTo>
                      <a:pt x="1528" y="185660"/>
                      <a:pt x="79775" y="64045"/>
                      <a:pt x="188892" y="19070"/>
                    </a:cubicBezTo>
                    <a:close/>
                  </a:path>
                </a:pathLst>
              </a:custGeom>
              <a:ln w="38100" cap="sq">
                <a:solidFill>
                  <a:srgbClr val="3E3F5B"/>
                </a:solidFill>
                <a:prstDash val="solid"/>
                <a:miter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79375"/>
                <a:ext cx="566370" cy="26727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2675083" y="2476293"/>
              <a:ext cx="6983853" cy="6361655"/>
            </a:xfrm>
            <a:custGeom>
              <a:avLst/>
              <a:gdLst/>
              <a:ahLst/>
              <a:cxnLst/>
              <a:rect r="r" b="b" t="t" l="l"/>
              <a:pathLst>
                <a:path h="6361655" w="6983853">
                  <a:moveTo>
                    <a:pt x="0" y="0"/>
                  </a:moveTo>
                  <a:lnTo>
                    <a:pt x="6983854" y="0"/>
                  </a:lnTo>
                  <a:lnTo>
                    <a:pt x="6983854" y="6361656"/>
                  </a:lnTo>
                  <a:lnTo>
                    <a:pt x="0" y="6361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346692" y="6614081"/>
              <a:ext cx="2065881" cy="2210573"/>
            </a:xfrm>
            <a:custGeom>
              <a:avLst/>
              <a:gdLst/>
              <a:ahLst/>
              <a:cxnLst/>
              <a:rect r="r" b="b" t="t" l="l"/>
              <a:pathLst>
                <a:path h="2210573" w="2065881">
                  <a:moveTo>
                    <a:pt x="0" y="0"/>
                  </a:moveTo>
                  <a:lnTo>
                    <a:pt x="2065881" y="0"/>
                  </a:lnTo>
                  <a:lnTo>
                    <a:pt x="2065881" y="2210573"/>
                  </a:lnTo>
                  <a:lnTo>
                    <a:pt x="0" y="2210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-10800000">
            <a:off x="461279" y="-2124223"/>
            <a:ext cx="1134842" cy="5625457"/>
            <a:chOff x="0" y="0"/>
            <a:chExt cx="660400" cy="327362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60400" cy="3273628"/>
            </a:xfrm>
            <a:custGeom>
              <a:avLst/>
              <a:gdLst/>
              <a:ahLst/>
              <a:cxnLst/>
              <a:rect r="r" b="b" t="t" l="l"/>
              <a:pathLst>
                <a:path h="3273628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83164"/>
                  </a:cubicBezTo>
                  <a:lnTo>
                    <a:pt x="660400" y="3273628"/>
                  </a:lnTo>
                  <a:lnTo>
                    <a:pt x="0" y="3273628"/>
                  </a:lnTo>
                  <a:lnTo>
                    <a:pt x="0" y="385309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E3F5B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79375"/>
              <a:ext cx="660400" cy="3194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307701" y="3722839"/>
            <a:ext cx="9294777" cy="2793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78"/>
              </a:lnSpc>
            </a:pPr>
            <a:r>
              <a:rPr lang="en-US" sz="9878" spc="-543">
                <a:solidFill>
                  <a:srgbClr val="000000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Thank you, any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DAHE3Wtq0ZM</dc:identifier>
  <dcterms:modified xsi:type="dcterms:W3CDTF">2011-08-01T06:04:30Z</dcterms:modified>
  <cp:revision>1</cp:revision>
  <dc:title>Group 3 project</dc:title>
</cp:coreProperties>
</file>