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" y="57150"/>
            <a:ext cx="90297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57150" y="57150"/>
            <a:ext cx="90297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0050" y="3507581"/>
            <a:ext cx="3537942" cy="18573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" name="Text 1"/>
          <p:cNvSpPr/>
          <p:nvPr/>
        </p:nvSpPr>
        <p:spPr>
          <a:xfrm>
            <a:off x="400050" y="3507581"/>
            <a:ext cx="3537942" cy="185738"/>
          </a:xfrm>
          <a:prstGeom prst="rect">
            <a:avLst/>
          </a:prstGeom>
          <a:noFill/>
          <a:ln/>
        </p:spPr>
        <p:txBody>
          <a:bodyPr wrap="square" lIns="119126" tIns="51054" rIns="119126" bIns="51054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GLOBAL FINTECH · 7 COUNTRIES · AFRICA &amp; SOUTHEAST ASIA</a:t>
            </a:r>
            <a:endParaRPr lang="en-US" sz="534" dirty="0"/>
          </a:p>
        </p:txBody>
      </p:sp>
      <p:sp>
        <p:nvSpPr>
          <p:cNvPr id="6" name="Text 2"/>
          <p:cNvSpPr/>
          <p:nvPr/>
        </p:nvSpPr>
        <p:spPr>
          <a:xfrm>
            <a:off x="400050" y="3779044"/>
            <a:ext cx="83439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145" b="1" spc="-2" kern="0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</a:t>
            </a:r>
            <a:pPr algn="l" indent="0" marL="0">
              <a:lnSpc>
                <a:spcPts val="4500"/>
              </a:lnSpc>
              <a:buNone/>
            </a:pPr>
            <a:r>
              <a:rPr lang="en-US" sz="4145" b="1" spc="-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PAY</a:t>
            </a:r>
            <a:pPr algn="l" indent="0" marL="0">
              <a:lnSpc>
                <a:spcPts val="4500"/>
              </a:lnSpc>
              <a:buNone/>
            </a:pPr>
            <a:r>
              <a:rPr lang="en-US" sz="4145" b="1" spc="-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FAST</a:t>
            </a:r>
            <a:endParaRPr lang="en-US" sz="4145" dirty="0"/>
          </a:p>
        </p:txBody>
      </p:sp>
      <p:sp>
        <p:nvSpPr>
          <p:cNvPr id="7" name="Text 3"/>
          <p:cNvSpPr/>
          <p:nvPr/>
        </p:nvSpPr>
        <p:spPr>
          <a:xfrm>
            <a:off x="400050" y="4379119"/>
            <a:ext cx="44291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Send, Receive &amp; Hold Money Globally — Like a Local.</a:t>
            </a:r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Real exchange rates. Transparent fees. Deep local integration.</a:t>
            </a:r>
            <a:endParaRPr lang="en-US" sz="942" dirty="0"/>
          </a:p>
        </p:txBody>
      </p:sp>
      <p:sp>
        <p:nvSpPr>
          <p:cNvPr id="8" name="Shape 4"/>
          <p:cNvSpPr/>
          <p:nvPr/>
        </p:nvSpPr>
        <p:spPr>
          <a:xfrm>
            <a:off x="400050" y="4879181"/>
            <a:ext cx="946547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00050" y="4879181"/>
            <a:ext cx="946547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 SOUTH AFRICA</a:t>
            </a:r>
            <a:endParaRPr lang="en-US" sz="534" dirty="0"/>
          </a:p>
        </p:txBody>
      </p:sp>
      <p:sp>
        <p:nvSpPr>
          <p:cNvPr id="10" name="Shape 6"/>
          <p:cNvSpPr/>
          <p:nvPr/>
        </p:nvSpPr>
        <p:spPr>
          <a:xfrm>
            <a:off x="1382316" y="4879181"/>
            <a:ext cx="598289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382316" y="4879181"/>
            <a:ext cx="598289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 KENYA</a:t>
            </a:r>
            <a:endParaRPr lang="en-US" sz="534" dirty="0"/>
          </a:p>
        </p:txBody>
      </p:sp>
      <p:sp>
        <p:nvSpPr>
          <p:cNvPr id="12" name="Shape 8"/>
          <p:cNvSpPr/>
          <p:nvPr/>
        </p:nvSpPr>
        <p:spPr>
          <a:xfrm>
            <a:off x="2016323" y="4879181"/>
            <a:ext cx="803672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2016323" y="4879181"/>
            <a:ext cx="803672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🇨🇲 CAMEROON</a:t>
            </a:r>
            <a:endParaRPr lang="en-US" sz="534" dirty="0"/>
          </a:p>
        </p:txBody>
      </p:sp>
      <p:sp>
        <p:nvSpPr>
          <p:cNvPr id="14" name="Shape 10"/>
          <p:cNvSpPr/>
          <p:nvPr/>
        </p:nvSpPr>
        <p:spPr>
          <a:xfrm>
            <a:off x="2855714" y="4879181"/>
            <a:ext cx="782241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855714" y="4879181"/>
            <a:ext cx="782241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 INDONESIA</a:t>
            </a:r>
            <a:endParaRPr lang="en-US" sz="534" dirty="0"/>
          </a:p>
        </p:txBody>
      </p:sp>
      <p:sp>
        <p:nvSpPr>
          <p:cNvPr id="16" name="Shape 12"/>
          <p:cNvSpPr/>
          <p:nvPr/>
        </p:nvSpPr>
        <p:spPr>
          <a:xfrm>
            <a:off x="3673673" y="4879181"/>
            <a:ext cx="746522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3673673" y="4879181"/>
            <a:ext cx="746522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 THAILAND</a:t>
            </a:r>
            <a:endParaRPr lang="en-US" sz="534" dirty="0"/>
          </a:p>
        </p:txBody>
      </p:sp>
      <p:sp>
        <p:nvSpPr>
          <p:cNvPr id="18" name="Shape 14"/>
          <p:cNvSpPr/>
          <p:nvPr/>
        </p:nvSpPr>
        <p:spPr>
          <a:xfrm>
            <a:off x="4455914" y="4879181"/>
            <a:ext cx="755452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455914" y="4879181"/>
            <a:ext cx="755452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 MALAYSIA</a:t>
            </a:r>
            <a:endParaRPr lang="en-US" sz="534" dirty="0"/>
          </a:p>
        </p:txBody>
      </p:sp>
      <p:sp>
        <p:nvSpPr>
          <p:cNvPr id="20" name="Shape 16"/>
          <p:cNvSpPr/>
          <p:nvPr/>
        </p:nvSpPr>
        <p:spPr>
          <a:xfrm>
            <a:off x="5247084" y="4879181"/>
            <a:ext cx="850106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247084" y="4879181"/>
            <a:ext cx="850106" cy="192881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 PHILIPPINES</a:t>
            </a:r>
            <a:endParaRPr lang="en-US" sz="534" dirty="0"/>
          </a:p>
        </p:txBody>
      </p:sp>
      <p:sp>
        <p:nvSpPr>
          <p:cNvPr id="22" name="Shape 18"/>
          <p:cNvSpPr/>
          <p:nvPr/>
        </p:nvSpPr>
        <p:spPr>
          <a:xfrm>
            <a:off x="57150" y="4811316"/>
            <a:ext cx="9029700" cy="303609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3" name="Text 19"/>
          <p:cNvSpPr/>
          <p:nvPr/>
        </p:nvSpPr>
        <p:spPr>
          <a:xfrm>
            <a:off x="400050" y="4904184"/>
            <a:ext cx="353616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0D0D0D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AFRICA</a:t>
            </a:r>
            <a:endParaRPr lang="en-US" sz="634" dirty="0"/>
          </a:p>
        </p:txBody>
      </p:sp>
      <p:sp>
        <p:nvSpPr>
          <p:cNvPr id="24" name="Text 20"/>
          <p:cNvSpPr/>
          <p:nvPr/>
        </p:nvSpPr>
        <p:spPr>
          <a:xfrm>
            <a:off x="1025128" y="4904184"/>
            <a:ext cx="837605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0D0D0D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SOUTHEAST ASIA</a:t>
            </a:r>
            <a:endParaRPr lang="en-US" sz="634" dirty="0"/>
          </a:p>
        </p:txBody>
      </p:sp>
      <p:sp>
        <p:nvSpPr>
          <p:cNvPr id="25" name="Text 21"/>
          <p:cNvSpPr/>
          <p:nvPr/>
        </p:nvSpPr>
        <p:spPr>
          <a:xfrm>
            <a:off x="2134195" y="4904184"/>
            <a:ext cx="227707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0D0D0D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 MARKETS · 30+ CURRENCIES · ONE ACCOUNT</a:t>
            </a:r>
            <a:endParaRPr lang="en-US" sz="6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214688" cy="485775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57538" y="0"/>
            <a:ext cx="57150" cy="4857750"/>
          </a:xfrm>
          <a:prstGeom prst="rect">
            <a:avLst/>
          </a:prstGeom>
          <a:solidFill>
            <a:srgbClr val="FF4B4B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4688" cy="48577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786188" y="428625"/>
            <a:ext cx="4786313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ONE ACCOUNT. </a:t>
            </a:r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EVERY CURRENCY YOU NEED.</a:t>
            </a:r>
            <a:endParaRPr lang="en-US" sz="2436" dirty="0"/>
          </a:p>
        </p:txBody>
      </p:sp>
      <p:sp>
        <p:nvSpPr>
          <p:cNvPr id="7" name="Text 3"/>
          <p:cNvSpPr/>
          <p:nvPr/>
        </p:nvSpPr>
        <p:spPr>
          <a:xfrm>
            <a:off x="3786188" y="1325835"/>
            <a:ext cx="4786313" cy="64293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 single, powerful account that puts the world's currencies at your fingertips — designed for Africa's modern professionals, businesses, and families.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8" y="2125935"/>
            <a:ext cx="200025" cy="1714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00513" y="2111648"/>
            <a:ext cx="1935956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Multi-currency wallet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manage ZAR, KES, XAF, USD,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EUR, GBP and 30+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currencies in one place</a:t>
            </a:r>
            <a:endParaRPr lang="en-US" sz="987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219" y="2125935"/>
            <a:ext cx="200025" cy="1714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636544" y="2111648"/>
            <a:ext cx="1935956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Receive like a local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get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paid with local account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details in South Africa,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Kenya, and Cameroon</a:t>
            </a:r>
            <a:endParaRPr lang="en-US" sz="987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8" y="3011760"/>
            <a:ext cx="200025" cy="17145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100513" y="2997473"/>
            <a:ext cx="1935956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Send globally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transfer at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real mid-market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exchange rate with low,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transparent fees</a:t>
            </a:r>
            <a:endParaRPr lang="en-US" sz="987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219" y="3011760"/>
            <a:ext cx="200025" cy="17145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36544" y="2997473"/>
            <a:ext cx="1935956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Spend anywhere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linked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virtual or physical debit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accepted worldwide</a:t>
            </a:r>
            <a:endParaRPr lang="en-US" sz="987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188" y="3897585"/>
            <a:ext cx="200025" cy="17145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4100513" y="3883298"/>
            <a:ext cx="1935956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Fully digital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manage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everything via mobile app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or web, anytime, anywhere</a:t>
            </a:r>
            <a:endParaRPr lang="en-US" sz="987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2219" y="3897585"/>
            <a:ext cx="200025" cy="17145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636544" y="3883298"/>
            <a:ext cx="1935956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Regulated &amp; secure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your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money is safeguarded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under local financial </a:t>
            </a:r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regulations</a:t>
            </a:r>
            <a:endParaRPr lang="en-US" sz="98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2012752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03 · RECEIVE MONEY — 7 COUNTRIES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59961" y="64294"/>
            <a:ext cx="59828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28600"/>
            <a:ext cx="9144000" cy="60721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21531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57188"/>
            <a:ext cx="8572500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RECEIVE LIKE A LOCAL</a:t>
            </a:r>
            <a:endParaRPr lang="en-US" sz="1397" dirty="0"/>
          </a:p>
        </p:txBody>
      </p:sp>
      <p:sp>
        <p:nvSpPr>
          <p:cNvPr id="9" name="Text 6"/>
          <p:cNvSpPr/>
          <p:nvPr/>
        </p:nvSpPr>
        <p:spPr>
          <a:xfrm>
            <a:off x="285750" y="626864"/>
            <a:ext cx="85725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GET LOCAL ACCOUNT DETAILS IN EACH COUNTRY · NO INTERNATIONAL FEES · INSTANT OR SAME-DAY SETTLEMENT</a:t>
            </a:r>
            <a:endParaRPr lang="en-US" sz="584" dirty="0"/>
          </a:p>
        </p:txBody>
      </p:sp>
      <p:sp>
        <p:nvSpPr>
          <p:cNvPr id="10" name="Text 7"/>
          <p:cNvSpPr/>
          <p:nvPr/>
        </p:nvSpPr>
        <p:spPr>
          <a:xfrm>
            <a:off x="285750" y="921544"/>
            <a:ext cx="4132659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🌍 AFRICA</a:t>
            </a:r>
            <a:endParaRPr lang="en-US" sz="485" dirty="0"/>
          </a:p>
        </p:txBody>
      </p:sp>
      <p:sp>
        <p:nvSpPr>
          <p:cNvPr id="11" name="Shape 8"/>
          <p:cNvSpPr/>
          <p:nvPr/>
        </p:nvSpPr>
        <p:spPr>
          <a:xfrm>
            <a:off x="285750" y="1098352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1098352"/>
            <a:ext cx="21431" cy="643272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13" name="Text 10"/>
          <p:cNvSpPr/>
          <p:nvPr/>
        </p:nvSpPr>
        <p:spPr>
          <a:xfrm>
            <a:off x="371475" y="1162645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21506" y="1162645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South Africa</a:t>
            </a:r>
            <a:endParaRPr lang="en-US" sz="634" dirty="0"/>
          </a:p>
        </p:txBody>
      </p:sp>
      <p:sp>
        <p:nvSpPr>
          <p:cNvPr id="15" name="Shape 12"/>
          <p:cNvSpPr/>
          <p:nvPr/>
        </p:nvSpPr>
        <p:spPr>
          <a:xfrm>
            <a:off x="621506" y="1330523"/>
            <a:ext cx="237530" cy="105370"/>
          </a:xfrm>
          <a:prstGeom prst="rect">
            <a:avLst/>
          </a:prstGeom>
          <a:solidFill>
            <a:srgbClr val="FFD166">
              <a:alpha val="15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621506" y="1330523"/>
            <a:ext cx="237530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ZAR</a:t>
            </a:r>
            <a:endParaRPr lang="en-US" sz="485" dirty="0"/>
          </a:p>
        </p:txBody>
      </p:sp>
      <p:sp>
        <p:nvSpPr>
          <p:cNvPr id="17" name="Text 14"/>
          <p:cNvSpPr/>
          <p:nvPr/>
        </p:nvSpPr>
        <p:spPr>
          <a:xfrm>
            <a:off x="621506" y="1457325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local companies &amp; freelancers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Local bank account + branch code</a:t>
            </a:r>
            <a:endParaRPr lang="en-US" sz="568" dirty="0"/>
          </a:p>
        </p:txBody>
      </p:sp>
      <p:sp>
        <p:nvSpPr>
          <p:cNvPr id="18" name="Shape 15"/>
          <p:cNvSpPr/>
          <p:nvPr/>
        </p:nvSpPr>
        <p:spPr>
          <a:xfrm>
            <a:off x="285750" y="1798774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1798774"/>
            <a:ext cx="21431" cy="643272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0" name="Text 17"/>
          <p:cNvSpPr/>
          <p:nvPr/>
        </p:nvSpPr>
        <p:spPr>
          <a:xfrm>
            <a:off x="371475" y="1863068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621506" y="1863068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Kenya</a:t>
            </a:r>
            <a:endParaRPr lang="en-US" sz="634" dirty="0"/>
          </a:p>
        </p:txBody>
      </p:sp>
      <p:sp>
        <p:nvSpPr>
          <p:cNvPr id="22" name="Shape 19"/>
          <p:cNvSpPr/>
          <p:nvPr/>
        </p:nvSpPr>
        <p:spPr>
          <a:xfrm>
            <a:off x="621506" y="2030946"/>
            <a:ext cx="233958" cy="105370"/>
          </a:xfrm>
          <a:prstGeom prst="rect">
            <a:avLst/>
          </a:prstGeom>
          <a:solidFill>
            <a:srgbClr val="FFD166">
              <a:alpha val="15000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621506" y="2030946"/>
            <a:ext cx="233958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KES</a:t>
            </a:r>
            <a:endParaRPr lang="en-US" sz="485" dirty="0"/>
          </a:p>
        </p:txBody>
      </p:sp>
      <p:sp>
        <p:nvSpPr>
          <p:cNvPr id="24" name="Text 21"/>
          <p:cNvSpPr/>
          <p:nvPr/>
        </p:nvSpPr>
        <p:spPr>
          <a:xfrm>
            <a:off x="621506" y="2157747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employers &amp; clients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account or M-Pesa paybill/till</a:t>
            </a:r>
            <a:endParaRPr lang="en-US" sz="568" dirty="0"/>
          </a:p>
        </p:txBody>
      </p:sp>
      <p:sp>
        <p:nvSpPr>
          <p:cNvPr id="25" name="Shape 22"/>
          <p:cNvSpPr/>
          <p:nvPr/>
        </p:nvSpPr>
        <p:spPr>
          <a:xfrm>
            <a:off x="285750" y="2499196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" y="2499196"/>
            <a:ext cx="21431" cy="643272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7" name="Text 24"/>
          <p:cNvSpPr/>
          <p:nvPr/>
        </p:nvSpPr>
        <p:spPr>
          <a:xfrm>
            <a:off x="371475" y="2563490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🇨🇲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621506" y="2563490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Cameroon</a:t>
            </a:r>
            <a:endParaRPr lang="en-US" sz="634" dirty="0"/>
          </a:p>
        </p:txBody>
      </p:sp>
      <p:sp>
        <p:nvSpPr>
          <p:cNvPr id="29" name="Shape 26"/>
          <p:cNvSpPr/>
          <p:nvPr/>
        </p:nvSpPr>
        <p:spPr>
          <a:xfrm>
            <a:off x="621506" y="2731368"/>
            <a:ext cx="235744" cy="105370"/>
          </a:xfrm>
          <a:prstGeom prst="rect">
            <a:avLst/>
          </a:prstGeom>
          <a:solidFill>
            <a:srgbClr val="FFD166">
              <a:alpha val="15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621506" y="2731368"/>
            <a:ext cx="235744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XAF</a:t>
            </a:r>
            <a:endParaRPr lang="en-US" sz="485" dirty="0"/>
          </a:p>
        </p:txBody>
      </p:sp>
      <p:sp>
        <p:nvSpPr>
          <p:cNvPr id="31" name="Text 28"/>
          <p:cNvSpPr/>
          <p:nvPr/>
        </p:nvSpPr>
        <p:spPr>
          <a:xfrm>
            <a:off x="621506" y="2858170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local sources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MTN MoMo / Orange Money wallet or bank</a:t>
            </a:r>
            <a:endParaRPr lang="en-US" sz="568" dirty="0"/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85750" y="3228194"/>
            <a:ext cx="4132659" cy="642938"/>
          </a:xfrm>
          <a:prstGeom prst="rect">
            <a:avLst/>
          </a:prstGeom>
        </p:spPr>
      </p:pic>
      <p:pic>
        <p:nvPicPr>
          <p:cNvPr id="33" name="Image 2" descr="preencoded.png">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8143875" y="821531"/>
            <a:ext cx="1000125" cy="4321969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4725591" y="921544"/>
            <a:ext cx="4132659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🌏 SOUTHEAST ASIA</a:t>
            </a:r>
            <a:endParaRPr lang="en-US" sz="485" dirty="0"/>
          </a:p>
        </p:txBody>
      </p:sp>
      <p:sp>
        <p:nvSpPr>
          <p:cNvPr id="35" name="Shape 30"/>
          <p:cNvSpPr/>
          <p:nvPr/>
        </p:nvSpPr>
        <p:spPr>
          <a:xfrm>
            <a:off x="4725591" y="1098352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36" name="Shape 31"/>
          <p:cNvSpPr/>
          <p:nvPr/>
        </p:nvSpPr>
        <p:spPr>
          <a:xfrm>
            <a:off x="4725591" y="1098352"/>
            <a:ext cx="21431" cy="643272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7" name="Text 32"/>
          <p:cNvSpPr/>
          <p:nvPr/>
        </p:nvSpPr>
        <p:spPr>
          <a:xfrm>
            <a:off x="4811316" y="1162645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</a:t>
            </a:r>
            <a:endParaRPr lang="en-US" sz="1050" dirty="0"/>
          </a:p>
        </p:txBody>
      </p:sp>
      <p:sp>
        <p:nvSpPr>
          <p:cNvPr id="38" name="Text 33"/>
          <p:cNvSpPr/>
          <p:nvPr/>
        </p:nvSpPr>
        <p:spPr>
          <a:xfrm>
            <a:off x="5061347" y="1162645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Indonesia</a:t>
            </a:r>
            <a:endParaRPr lang="en-US" sz="634" dirty="0"/>
          </a:p>
        </p:txBody>
      </p:sp>
      <p:sp>
        <p:nvSpPr>
          <p:cNvPr id="39" name="Shape 34"/>
          <p:cNvSpPr/>
          <p:nvPr/>
        </p:nvSpPr>
        <p:spPr>
          <a:xfrm>
            <a:off x="5061347" y="1330523"/>
            <a:ext cx="219670" cy="105370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40" name="Text 35"/>
          <p:cNvSpPr/>
          <p:nvPr/>
        </p:nvSpPr>
        <p:spPr>
          <a:xfrm>
            <a:off x="5061347" y="1330523"/>
            <a:ext cx="219670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IDR</a:t>
            </a:r>
            <a:endParaRPr lang="en-US" sz="485" dirty="0"/>
          </a:p>
        </p:txBody>
      </p:sp>
      <p:sp>
        <p:nvSpPr>
          <p:cNvPr id="41" name="Text 36"/>
          <p:cNvSpPr/>
          <p:nvPr/>
        </p:nvSpPr>
        <p:spPr>
          <a:xfrm>
            <a:off x="5061347" y="1457325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employers &amp; marketplaces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Virtual account (BCA, Mandiri) / GoPay, OVO, Dana</a:t>
            </a:r>
            <a:endParaRPr lang="en-US" sz="568" dirty="0"/>
          </a:p>
        </p:txBody>
      </p:sp>
      <p:sp>
        <p:nvSpPr>
          <p:cNvPr id="42" name="Shape 37"/>
          <p:cNvSpPr/>
          <p:nvPr/>
        </p:nvSpPr>
        <p:spPr>
          <a:xfrm>
            <a:off x="4725591" y="1798774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43" name="Shape 38"/>
          <p:cNvSpPr/>
          <p:nvPr/>
        </p:nvSpPr>
        <p:spPr>
          <a:xfrm>
            <a:off x="4725591" y="1798774"/>
            <a:ext cx="21431" cy="643272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4" name="Text 39"/>
          <p:cNvSpPr/>
          <p:nvPr/>
        </p:nvSpPr>
        <p:spPr>
          <a:xfrm>
            <a:off x="4811316" y="1863068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</a:t>
            </a:r>
            <a:endParaRPr lang="en-US" sz="1050" dirty="0"/>
          </a:p>
        </p:txBody>
      </p:sp>
      <p:sp>
        <p:nvSpPr>
          <p:cNvPr id="45" name="Text 40"/>
          <p:cNvSpPr/>
          <p:nvPr/>
        </p:nvSpPr>
        <p:spPr>
          <a:xfrm>
            <a:off x="5061347" y="1863068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Thailand</a:t>
            </a:r>
            <a:endParaRPr lang="en-US" sz="634" dirty="0"/>
          </a:p>
        </p:txBody>
      </p:sp>
      <p:sp>
        <p:nvSpPr>
          <p:cNvPr id="46" name="Shape 41"/>
          <p:cNvSpPr/>
          <p:nvPr/>
        </p:nvSpPr>
        <p:spPr>
          <a:xfrm>
            <a:off x="5061347" y="2030946"/>
            <a:ext cx="244673" cy="105370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47" name="Text 42"/>
          <p:cNvSpPr/>
          <p:nvPr/>
        </p:nvSpPr>
        <p:spPr>
          <a:xfrm>
            <a:off x="5061347" y="2030946"/>
            <a:ext cx="244673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THB</a:t>
            </a:r>
            <a:endParaRPr lang="en-US" sz="485" dirty="0"/>
          </a:p>
        </p:txBody>
      </p:sp>
      <p:sp>
        <p:nvSpPr>
          <p:cNvPr id="48" name="Text 43"/>
          <p:cNvSpPr/>
          <p:nvPr/>
        </p:nvSpPr>
        <p:spPr>
          <a:xfrm>
            <a:off x="5061347" y="2157747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local companies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(PromptPay enabled) / TrueMoney wallet</a:t>
            </a:r>
            <a:endParaRPr lang="en-US" sz="568" dirty="0"/>
          </a:p>
        </p:txBody>
      </p:sp>
      <p:sp>
        <p:nvSpPr>
          <p:cNvPr id="49" name="Shape 44"/>
          <p:cNvSpPr/>
          <p:nvPr/>
        </p:nvSpPr>
        <p:spPr>
          <a:xfrm>
            <a:off x="4725591" y="2499196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50" name="Shape 45"/>
          <p:cNvSpPr/>
          <p:nvPr/>
        </p:nvSpPr>
        <p:spPr>
          <a:xfrm>
            <a:off x="4725591" y="2499196"/>
            <a:ext cx="21431" cy="643272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1" name="Text 46"/>
          <p:cNvSpPr/>
          <p:nvPr/>
        </p:nvSpPr>
        <p:spPr>
          <a:xfrm>
            <a:off x="4811316" y="2563490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</a:t>
            </a:r>
            <a:endParaRPr lang="en-US" sz="1050" dirty="0"/>
          </a:p>
        </p:txBody>
      </p:sp>
      <p:sp>
        <p:nvSpPr>
          <p:cNvPr id="52" name="Text 47"/>
          <p:cNvSpPr/>
          <p:nvPr/>
        </p:nvSpPr>
        <p:spPr>
          <a:xfrm>
            <a:off x="5061347" y="2563490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Malaysia</a:t>
            </a:r>
            <a:endParaRPr lang="en-US" sz="634" dirty="0"/>
          </a:p>
        </p:txBody>
      </p:sp>
      <p:sp>
        <p:nvSpPr>
          <p:cNvPr id="53" name="Shape 48"/>
          <p:cNvSpPr/>
          <p:nvPr/>
        </p:nvSpPr>
        <p:spPr>
          <a:xfrm>
            <a:off x="5061347" y="2731368"/>
            <a:ext cx="258961" cy="105370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54" name="Text 49"/>
          <p:cNvSpPr/>
          <p:nvPr/>
        </p:nvSpPr>
        <p:spPr>
          <a:xfrm>
            <a:off x="5061347" y="2731368"/>
            <a:ext cx="258961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MYR</a:t>
            </a:r>
            <a:endParaRPr lang="en-US" sz="485" dirty="0"/>
          </a:p>
        </p:txBody>
      </p:sp>
      <p:sp>
        <p:nvSpPr>
          <p:cNvPr id="55" name="Text 50"/>
          <p:cNvSpPr/>
          <p:nvPr/>
        </p:nvSpPr>
        <p:spPr>
          <a:xfrm>
            <a:off x="5061347" y="2858170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local clients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(Maybank, CIMB) / Touch 'n Go e-wallet</a:t>
            </a:r>
            <a:endParaRPr lang="en-US" sz="568" dirty="0"/>
          </a:p>
        </p:txBody>
      </p:sp>
      <p:sp>
        <p:nvSpPr>
          <p:cNvPr id="56" name="Shape 51"/>
          <p:cNvSpPr/>
          <p:nvPr/>
        </p:nvSpPr>
        <p:spPr>
          <a:xfrm>
            <a:off x="4725591" y="3199619"/>
            <a:ext cx="4132659" cy="64327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57" name="Shape 52"/>
          <p:cNvSpPr/>
          <p:nvPr/>
        </p:nvSpPr>
        <p:spPr>
          <a:xfrm>
            <a:off x="4725591" y="3199619"/>
            <a:ext cx="21431" cy="643272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8" name="Text 53"/>
          <p:cNvSpPr/>
          <p:nvPr/>
        </p:nvSpPr>
        <p:spPr>
          <a:xfrm>
            <a:off x="4811316" y="3263912"/>
            <a:ext cx="178594" cy="189309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</a:t>
            </a:r>
            <a:endParaRPr lang="en-US" sz="1050" dirty="0"/>
          </a:p>
        </p:txBody>
      </p:sp>
      <p:sp>
        <p:nvSpPr>
          <p:cNvPr id="59" name="Text 54"/>
          <p:cNvSpPr/>
          <p:nvPr/>
        </p:nvSpPr>
        <p:spPr>
          <a:xfrm>
            <a:off x="5061347" y="3263912"/>
            <a:ext cx="371117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Philippines</a:t>
            </a:r>
            <a:endParaRPr lang="en-US" sz="634" dirty="0"/>
          </a:p>
        </p:txBody>
      </p:sp>
      <p:sp>
        <p:nvSpPr>
          <p:cNvPr id="60" name="Shape 55"/>
          <p:cNvSpPr/>
          <p:nvPr/>
        </p:nvSpPr>
        <p:spPr>
          <a:xfrm>
            <a:off x="5061347" y="3431791"/>
            <a:ext cx="239316" cy="105370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61" name="Text 56"/>
          <p:cNvSpPr/>
          <p:nvPr/>
        </p:nvSpPr>
        <p:spPr>
          <a:xfrm>
            <a:off x="5061347" y="3431791"/>
            <a:ext cx="239316" cy="105370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PHP</a:t>
            </a:r>
            <a:endParaRPr lang="en-US" sz="485" dirty="0"/>
          </a:p>
        </p:txBody>
      </p:sp>
      <p:sp>
        <p:nvSpPr>
          <p:cNvPr id="62" name="Text 57"/>
          <p:cNvSpPr/>
          <p:nvPr/>
        </p:nvSpPr>
        <p:spPr>
          <a:xfrm>
            <a:off x="5061347" y="3558592"/>
            <a:ext cx="3711178" cy="22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local sources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(BPI, BDO) / GCash / PayMaya</a:t>
            </a:r>
            <a:endParaRPr lang="en-US" sz="5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8315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26574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03B · SOUTHEAST ASIA — RECEIVE LIKE A LOCAL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59961" y="64294"/>
            <a:ext cx="59828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28600"/>
            <a:ext cx="9144000" cy="60721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21531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57188"/>
            <a:ext cx="8572500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SOUTHEAST ASIA EXPANSION</a:t>
            </a:r>
            <a:endParaRPr lang="en-US" sz="1397" dirty="0"/>
          </a:p>
        </p:txBody>
      </p:sp>
      <p:sp>
        <p:nvSpPr>
          <p:cNvPr id="9" name="Text 6"/>
          <p:cNvSpPr/>
          <p:nvPr/>
        </p:nvSpPr>
        <p:spPr>
          <a:xfrm>
            <a:off x="285750" y="626864"/>
            <a:ext cx="85725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INDONESIA · THAILAND · MALAYSIA · PHILIPPINES — 4 NEW MARKETS, LOCAL PAYMENT INTEGRATION</a:t>
            </a:r>
            <a:endParaRPr lang="en-US" sz="584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907256"/>
            <a:ext cx="4275534" cy="238715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00050" y="2691492"/>
            <a:ext cx="196453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</a:t>
            </a:r>
            <a:endParaRPr lang="en-US" sz="1159" dirty="0"/>
          </a:p>
        </p:txBody>
      </p:sp>
      <p:sp>
        <p:nvSpPr>
          <p:cNvPr id="12" name="Text 8"/>
          <p:cNvSpPr/>
          <p:nvPr/>
        </p:nvSpPr>
        <p:spPr>
          <a:xfrm>
            <a:off x="653653" y="2719174"/>
            <a:ext cx="605433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INDONESIA</a:t>
            </a:r>
            <a:endParaRPr lang="en-US" sz="784" dirty="0"/>
          </a:p>
        </p:txBody>
      </p:sp>
      <p:sp>
        <p:nvSpPr>
          <p:cNvPr id="13" name="Shape 9"/>
          <p:cNvSpPr/>
          <p:nvPr/>
        </p:nvSpPr>
        <p:spPr>
          <a:xfrm>
            <a:off x="400050" y="2950452"/>
            <a:ext cx="258961" cy="11965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14" name="Text 10"/>
          <p:cNvSpPr/>
          <p:nvPr/>
        </p:nvSpPr>
        <p:spPr>
          <a:xfrm>
            <a:off x="400050" y="2950452"/>
            <a:ext cx="258961" cy="119658"/>
          </a:xfrm>
          <a:prstGeom prst="rect">
            <a:avLst/>
          </a:prstGeom>
          <a:noFill/>
          <a:ln/>
        </p:spPr>
        <p:txBody>
          <a:bodyPr wrap="non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IDR</a:t>
            </a:r>
            <a:endParaRPr lang="en-US" sz="485" dirty="0"/>
          </a:p>
        </p:txBody>
      </p:sp>
      <p:sp>
        <p:nvSpPr>
          <p:cNvPr id="15" name="Text 11"/>
          <p:cNvSpPr/>
          <p:nvPr/>
        </p:nvSpPr>
        <p:spPr>
          <a:xfrm>
            <a:off x="400050" y="3098685"/>
            <a:ext cx="4046934" cy="1100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Virtual account (BCA, Mandiri) · GoPay · OVO · Dana · BI-FAST</a:t>
            </a:r>
            <a:endParaRPr lang="en-US" sz="568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716" y="907256"/>
            <a:ext cx="4275534" cy="238715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697016" y="2691492"/>
            <a:ext cx="196453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</a:t>
            </a:r>
            <a:endParaRPr lang="en-US" sz="1159" dirty="0"/>
          </a:p>
        </p:txBody>
      </p:sp>
      <p:sp>
        <p:nvSpPr>
          <p:cNvPr id="18" name="Text 13"/>
          <p:cNvSpPr/>
          <p:nvPr/>
        </p:nvSpPr>
        <p:spPr>
          <a:xfrm>
            <a:off x="4950619" y="2719174"/>
            <a:ext cx="56435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THAILAND</a:t>
            </a:r>
            <a:endParaRPr lang="en-US" sz="784" dirty="0"/>
          </a:p>
        </p:txBody>
      </p:sp>
      <p:sp>
        <p:nvSpPr>
          <p:cNvPr id="19" name="Shape 14"/>
          <p:cNvSpPr/>
          <p:nvPr/>
        </p:nvSpPr>
        <p:spPr>
          <a:xfrm>
            <a:off x="4697016" y="2950452"/>
            <a:ext cx="283964" cy="11965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20" name="Text 15"/>
          <p:cNvSpPr/>
          <p:nvPr/>
        </p:nvSpPr>
        <p:spPr>
          <a:xfrm>
            <a:off x="4697016" y="2950452"/>
            <a:ext cx="283964" cy="119658"/>
          </a:xfrm>
          <a:prstGeom prst="rect">
            <a:avLst/>
          </a:prstGeom>
          <a:noFill/>
          <a:ln/>
        </p:spPr>
        <p:txBody>
          <a:bodyPr wrap="non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THB</a:t>
            </a:r>
            <a:endParaRPr lang="en-US" sz="485" dirty="0"/>
          </a:p>
        </p:txBody>
      </p:sp>
      <p:sp>
        <p:nvSpPr>
          <p:cNvPr id="21" name="Text 16"/>
          <p:cNvSpPr/>
          <p:nvPr/>
        </p:nvSpPr>
        <p:spPr>
          <a:xfrm>
            <a:off x="4697016" y="3098685"/>
            <a:ext cx="4046934" cy="1100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PromptPay · TrueMoney · Bank transfer · Omise / 2C2P</a:t>
            </a:r>
            <a:endParaRPr lang="en-US" sz="568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3315844"/>
            <a:ext cx="4275534" cy="238715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400050" y="5100079"/>
            <a:ext cx="196453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</a:t>
            </a:r>
            <a:endParaRPr lang="en-US" sz="1159" dirty="0"/>
          </a:p>
        </p:txBody>
      </p:sp>
      <p:sp>
        <p:nvSpPr>
          <p:cNvPr id="24" name="Text 18"/>
          <p:cNvSpPr/>
          <p:nvPr/>
        </p:nvSpPr>
        <p:spPr>
          <a:xfrm>
            <a:off x="653653" y="5127761"/>
            <a:ext cx="571500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MALAYSIA</a:t>
            </a:r>
            <a:endParaRPr lang="en-US" sz="784" dirty="0"/>
          </a:p>
        </p:txBody>
      </p:sp>
      <p:sp>
        <p:nvSpPr>
          <p:cNvPr id="25" name="Shape 19"/>
          <p:cNvSpPr/>
          <p:nvPr/>
        </p:nvSpPr>
        <p:spPr>
          <a:xfrm>
            <a:off x="400050" y="5359040"/>
            <a:ext cx="298252" cy="11965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26" name="Text 20"/>
          <p:cNvSpPr/>
          <p:nvPr/>
        </p:nvSpPr>
        <p:spPr>
          <a:xfrm>
            <a:off x="400050" y="5359040"/>
            <a:ext cx="298252" cy="119658"/>
          </a:xfrm>
          <a:prstGeom prst="rect">
            <a:avLst/>
          </a:prstGeom>
          <a:noFill/>
          <a:ln/>
        </p:spPr>
        <p:txBody>
          <a:bodyPr wrap="non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MYR</a:t>
            </a:r>
            <a:endParaRPr lang="en-US" sz="485" dirty="0"/>
          </a:p>
        </p:txBody>
      </p:sp>
      <p:sp>
        <p:nvSpPr>
          <p:cNvPr id="27" name="Text 21"/>
          <p:cNvSpPr/>
          <p:nvPr/>
        </p:nvSpPr>
        <p:spPr>
          <a:xfrm>
            <a:off x="400050" y="5507273"/>
            <a:ext cx="4046934" cy="1100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FPX · IBG · Touch 'n Go · Maybank · CIMB</a:t>
            </a:r>
            <a:endParaRPr lang="en-US" sz="568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716" y="3315844"/>
            <a:ext cx="4275534" cy="2387157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697016" y="5100079"/>
            <a:ext cx="196453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</a:t>
            </a:r>
            <a:endParaRPr lang="en-US" sz="1159" dirty="0"/>
          </a:p>
        </p:txBody>
      </p:sp>
      <p:sp>
        <p:nvSpPr>
          <p:cNvPr id="30" name="Text 23"/>
          <p:cNvSpPr/>
          <p:nvPr/>
        </p:nvSpPr>
        <p:spPr>
          <a:xfrm>
            <a:off x="4950619" y="5127761"/>
            <a:ext cx="685800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PHILIPPINES</a:t>
            </a:r>
            <a:endParaRPr lang="en-US" sz="784" dirty="0"/>
          </a:p>
        </p:txBody>
      </p:sp>
      <p:sp>
        <p:nvSpPr>
          <p:cNvPr id="31" name="Shape 24"/>
          <p:cNvSpPr/>
          <p:nvPr/>
        </p:nvSpPr>
        <p:spPr>
          <a:xfrm>
            <a:off x="4697016" y="5359040"/>
            <a:ext cx="278606" cy="11965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2" name="Text 25"/>
          <p:cNvSpPr/>
          <p:nvPr/>
        </p:nvSpPr>
        <p:spPr>
          <a:xfrm>
            <a:off x="4697016" y="5359040"/>
            <a:ext cx="278606" cy="119658"/>
          </a:xfrm>
          <a:prstGeom prst="rect">
            <a:avLst/>
          </a:prstGeom>
          <a:noFill/>
          <a:ln/>
        </p:spPr>
        <p:txBody>
          <a:bodyPr wrap="non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PHP</a:t>
            </a:r>
            <a:endParaRPr lang="en-US" sz="485" dirty="0"/>
          </a:p>
        </p:txBody>
      </p:sp>
      <p:sp>
        <p:nvSpPr>
          <p:cNvPr id="33" name="Text 26"/>
          <p:cNvSpPr/>
          <p:nvPr/>
        </p:nvSpPr>
        <p:spPr>
          <a:xfrm>
            <a:off x="4697016" y="5507273"/>
            <a:ext cx="4046934" cy="1100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GCash · PayMaya · InstaPay · PESONet · Palawan / Cebuana cash</a:t>
            </a:r>
            <a:endParaRPr lang="en-US" sz="5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960834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0D0D0D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04 · SEND MONEY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59961" y="64294"/>
            <a:ext cx="59828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000000">
                    <a:alpha val="5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28600"/>
            <a:ext cx="9144000" cy="60721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21531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57188"/>
            <a:ext cx="8572500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SEND MONEY GLOBALLY</a:t>
            </a:r>
            <a:endParaRPr lang="en-US" sz="1397" dirty="0"/>
          </a:p>
        </p:txBody>
      </p:sp>
      <p:sp>
        <p:nvSpPr>
          <p:cNvPr id="9" name="Text 6"/>
          <p:cNvSpPr/>
          <p:nvPr/>
        </p:nvSpPr>
        <p:spPr>
          <a:xfrm>
            <a:off x="285750" y="626864"/>
            <a:ext cx="85725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AFRICA · SOUTHEAST ASIA · WORLDWIDE — REAL RATES, TRANSPARENT FEES, MINUTES NOT DAYS</a:t>
            </a:r>
            <a:endParaRPr lang="en-US" sz="584" dirty="0"/>
          </a:p>
        </p:txBody>
      </p:sp>
      <p:sp>
        <p:nvSpPr>
          <p:cNvPr id="10" name="Text 7"/>
          <p:cNvSpPr/>
          <p:nvPr/>
        </p:nvSpPr>
        <p:spPr>
          <a:xfrm>
            <a:off x="285750" y="935831"/>
            <a:ext cx="2000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01</a:t>
            </a:r>
            <a:endParaRPr lang="en-US" sz="1397" dirty="0"/>
          </a:p>
        </p:txBody>
      </p:sp>
      <p:sp>
        <p:nvSpPr>
          <p:cNvPr id="11" name="Text 8"/>
          <p:cNvSpPr/>
          <p:nvPr/>
        </p:nvSpPr>
        <p:spPr>
          <a:xfrm>
            <a:off x="557213" y="935831"/>
            <a:ext cx="1871663" cy="285750"/>
          </a:xfrm>
          <a:prstGeom prst="rect">
            <a:avLst/>
          </a:prstGeom>
          <a:noFill/>
          <a:ln/>
        </p:spPr>
        <p:txBody>
          <a:bodyPr wrap="square" lIns="0" tIns="34036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Real mid-market rate</a:t>
            </a:r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+ small fixed fee </a:t>
            </a:r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displayed upfront — no hidden markups</a:t>
            </a:r>
            <a:endParaRPr lang="en-US" sz="584" dirty="0"/>
          </a:p>
        </p:txBody>
      </p:sp>
      <p:sp>
        <p:nvSpPr>
          <p:cNvPr id="12" name="Text 9"/>
          <p:cNvSpPr/>
          <p:nvPr/>
        </p:nvSpPr>
        <p:spPr>
          <a:xfrm>
            <a:off x="285750" y="1293019"/>
            <a:ext cx="2000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02</a:t>
            </a:r>
            <a:endParaRPr lang="en-US" sz="1397" dirty="0"/>
          </a:p>
        </p:txBody>
      </p:sp>
      <p:sp>
        <p:nvSpPr>
          <p:cNvPr id="13" name="Text 10"/>
          <p:cNvSpPr/>
          <p:nvPr/>
        </p:nvSpPr>
        <p:spPr>
          <a:xfrm>
            <a:off x="557213" y="1293019"/>
            <a:ext cx="1871663" cy="285750"/>
          </a:xfrm>
          <a:prstGeom prst="rect">
            <a:avLst/>
          </a:prstGeom>
          <a:noFill/>
          <a:ln/>
        </p:spPr>
        <p:txBody>
          <a:bodyPr wrap="square" lIns="0" tIns="34036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Most transfers complete within minutes</a:t>
            </a:r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</a:t>
            </a:r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bulk payments for businesses available</a:t>
            </a:r>
            <a:endParaRPr lang="en-US" sz="584" dirty="0"/>
          </a:p>
        </p:txBody>
      </p:sp>
      <p:sp>
        <p:nvSpPr>
          <p:cNvPr id="14" name="Text 11"/>
          <p:cNvSpPr/>
          <p:nvPr/>
        </p:nvSpPr>
        <p:spPr>
          <a:xfrm>
            <a:off x="285750" y="1650206"/>
            <a:ext cx="2000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03</a:t>
            </a:r>
            <a:endParaRPr lang="en-US" sz="1397" dirty="0"/>
          </a:p>
        </p:txBody>
      </p:sp>
      <p:sp>
        <p:nvSpPr>
          <p:cNvPr id="15" name="Text 12"/>
          <p:cNvSpPr/>
          <p:nvPr/>
        </p:nvSpPr>
        <p:spPr>
          <a:xfrm>
            <a:off x="557213" y="1650206"/>
            <a:ext cx="1871663" cy="285750"/>
          </a:xfrm>
          <a:prstGeom prst="rect">
            <a:avLst/>
          </a:prstGeom>
          <a:noFill/>
          <a:ln/>
        </p:spPr>
        <p:txBody>
          <a:bodyPr wrap="square" lIns="0" tIns="34036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accounts, mobile wallets, or cash pickup</a:t>
            </a:r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across 7 countries and beyond</a:t>
            </a:r>
            <a:endParaRPr lang="en-US" sz="584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007394"/>
            <a:ext cx="2143125" cy="100012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2736056" y="935831"/>
            <a:ext cx="6122194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DESTINATION COUNTRIES &amp; RECEIVE METHODS</a:t>
            </a:r>
            <a:endParaRPr lang="en-US" sz="485" dirty="0"/>
          </a:p>
        </p:txBody>
      </p:sp>
      <p:sp>
        <p:nvSpPr>
          <p:cNvPr id="18" name="Text 14"/>
          <p:cNvSpPr/>
          <p:nvPr/>
        </p:nvSpPr>
        <p:spPr>
          <a:xfrm>
            <a:off x="2746772" y="1084064"/>
            <a:ext cx="1490337" cy="183952"/>
          </a:xfrm>
          <a:prstGeom prst="rect">
            <a:avLst/>
          </a:prstGeom>
          <a:noFill/>
          <a:ln/>
        </p:spPr>
        <p:txBody>
          <a:bodyPr wrap="square" lIns="85090" tIns="51054" rIns="85090" bIns="51054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COUNTRY</a:t>
            </a:r>
            <a:endParaRPr lang="en-US" sz="485" dirty="0"/>
          </a:p>
        </p:txBody>
      </p:sp>
      <p:sp>
        <p:nvSpPr>
          <p:cNvPr id="19" name="Text 15"/>
          <p:cNvSpPr/>
          <p:nvPr/>
        </p:nvSpPr>
        <p:spPr>
          <a:xfrm>
            <a:off x="4237109" y="1084064"/>
            <a:ext cx="4621141" cy="183952"/>
          </a:xfrm>
          <a:prstGeom prst="rect">
            <a:avLst/>
          </a:prstGeom>
          <a:noFill/>
          <a:ln/>
        </p:spPr>
        <p:txBody>
          <a:bodyPr wrap="square" lIns="85090" tIns="51054" rIns="85090" bIns="51054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RECEIVE METHODS</a:t>
            </a:r>
            <a:endParaRPr lang="en-US" sz="485" dirty="0"/>
          </a:p>
        </p:txBody>
      </p:sp>
      <p:sp>
        <p:nvSpPr>
          <p:cNvPr id="20" name="Text 16"/>
          <p:cNvSpPr/>
          <p:nvPr/>
        </p:nvSpPr>
        <p:spPr>
          <a:xfrm>
            <a:off x="2746772" y="1268016"/>
            <a:ext cx="1490337" cy="219670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 South Africa</a:t>
            </a:r>
            <a:endParaRPr lang="en-US" sz="584" dirty="0"/>
          </a:p>
        </p:txBody>
      </p:sp>
      <p:sp>
        <p:nvSpPr>
          <p:cNvPr id="21" name="Text 17"/>
          <p:cNvSpPr/>
          <p:nvPr/>
        </p:nvSpPr>
        <p:spPr>
          <a:xfrm>
            <a:off x="4237109" y="1268016"/>
            <a:ext cx="4621141" cy="219670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transfer, cash pickup</a:t>
            </a:r>
            <a:endParaRPr lang="en-US" sz="621" dirty="0"/>
          </a:p>
        </p:txBody>
      </p:sp>
      <p:sp>
        <p:nvSpPr>
          <p:cNvPr id="22" name="Text 18"/>
          <p:cNvSpPr/>
          <p:nvPr/>
        </p:nvSpPr>
        <p:spPr>
          <a:xfrm>
            <a:off x="2746772" y="1487686"/>
            <a:ext cx="1490337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 Kenya</a:t>
            </a:r>
            <a:endParaRPr lang="en-US" sz="584" dirty="0"/>
          </a:p>
        </p:txBody>
      </p:sp>
      <p:sp>
        <p:nvSpPr>
          <p:cNvPr id="23" name="Text 19"/>
          <p:cNvSpPr/>
          <p:nvPr/>
        </p:nvSpPr>
        <p:spPr>
          <a:xfrm>
            <a:off x="4237109" y="1487686"/>
            <a:ext cx="4621141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M-Pesa, bank transfer</a:t>
            </a:r>
            <a:endParaRPr lang="en-US" sz="621" dirty="0"/>
          </a:p>
        </p:txBody>
      </p:sp>
      <p:sp>
        <p:nvSpPr>
          <p:cNvPr id="24" name="Text 20"/>
          <p:cNvSpPr/>
          <p:nvPr/>
        </p:nvSpPr>
        <p:spPr>
          <a:xfrm>
            <a:off x="2746772" y="1703784"/>
            <a:ext cx="1490337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🇨🇲 Cameroon</a:t>
            </a:r>
            <a:endParaRPr lang="en-US" sz="584" dirty="0"/>
          </a:p>
        </p:txBody>
      </p:sp>
      <p:sp>
        <p:nvSpPr>
          <p:cNvPr id="25" name="Text 21"/>
          <p:cNvSpPr/>
          <p:nvPr/>
        </p:nvSpPr>
        <p:spPr>
          <a:xfrm>
            <a:off x="4237109" y="1703784"/>
            <a:ext cx="4621141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MTN MoMo, Orange Money, bank transfer</a:t>
            </a:r>
            <a:endParaRPr lang="en-US" sz="621" dirty="0"/>
          </a:p>
        </p:txBody>
      </p:sp>
      <p:sp>
        <p:nvSpPr>
          <p:cNvPr id="26" name="Shape 22"/>
          <p:cNvSpPr/>
          <p:nvPr/>
        </p:nvSpPr>
        <p:spPr>
          <a:xfrm>
            <a:off x="2746772" y="1919883"/>
            <a:ext cx="6111478" cy="146447"/>
          </a:xfrm>
          <a:prstGeom prst="rect">
            <a:avLst/>
          </a:prstGeom>
          <a:solidFill>
            <a:srgbClr val="FF4B4B">
              <a:alpha val="5000"/>
            </a:srgbClr>
          </a:solidFill>
          <a:ln/>
        </p:spPr>
      </p:sp>
      <p:sp>
        <p:nvSpPr>
          <p:cNvPr id="27" name="Text 23"/>
          <p:cNvSpPr/>
          <p:nvPr/>
        </p:nvSpPr>
        <p:spPr>
          <a:xfrm>
            <a:off x="2746772" y="1919883"/>
            <a:ext cx="6111478" cy="146447"/>
          </a:xfrm>
          <a:prstGeom prst="rect">
            <a:avLst/>
          </a:prstGeom>
          <a:noFill/>
          <a:ln/>
        </p:spPr>
        <p:txBody>
          <a:bodyPr wrap="square" lIns="85090" tIns="42545" rIns="85090" bIns="25527" rtlCol="0" anchor="ctr">
            <a:spAutoFit/>
          </a:bodyPr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435" b="1" spc="2" kern="0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🌏 SOUTHEAST ASIA</a:t>
            </a:r>
            <a:endParaRPr lang="en-US" sz="435" dirty="0"/>
          </a:p>
        </p:txBody>
      </p:sp>
      <p:sp>
        <p:nvSpPr>
          <p:cNvPr id="28" name="Text 24"/>
          <p:cNvSpPr/>
          <p:nvPr/>
        </p:nvSpPr>
        <p:spPr>
          <a:xfrm>
            <a:off x="2746772" y="2066330"/>
            <a:ext cx="1490337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 Indonesia</a:t>
            </a:r>
            <a:endParaRPr lang="en-US" sz="584" dirty="0"/>
          </a:p>
        </p:txBody>
      </p:sp>
      <p:sp>
        <p:nvSpPr>
          <p:cNvPr id="29" name="Text 25"/>
          <p:cNvSpPr/>
          <p:nvPr/>
        </p:nvSpPr>
        <p:spPr>
          <a:xfrm>
            <a:off x="4237109" y="2066330"/>
            <a:ext cx="4621141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transfer (VA), GoPay, OVO, Dana, cash pickup</a:t>
            </a:r>
            <a:endParaRPr lang="en-US" sz="621" dirty="0"/>
          </a:p>
        </p:txBody>
      </p:sp>
      <p:sp>
        <p:nvSpPr>
          <p:cNvPr id="30" name="Text 26"/>
          <p:cNvSpPr/>
          <p:nvPr/>
        </p:nvSpPr>
        <p:spPr>
          <a:xfrm>
            <a:off x="2746772" y="2282428"/>
            <a:ext cx="1490337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 Thailand</a:t>
            </a:r>
            <a:endParaRPr lang="en-US" sz="584" dirty="0"/>
          </a:p>
        </p:txBody>
      </p:sp>
      <p:sp>
        <p:nvSpPr>
          <p:cNvPr id="31" name="Text 27"/>
          <p:cNvSpPr/>
          <p:nvPr/>
        </p:nvSpPr>
        <p:spPr>
          <a:xfrm>
            <a:off x="4237109" y="2282428"/>
            <a:ext cx="4621141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transfer (PromptPay), TrueMoney, cash</a:t>
            </a:r>
            <a:endParaRPr lang="en-US" sz="621" dirty="0"/>
          </a:p>
        </p:txBody>
      </p:sp>
      <p:sp>
        <p:nvSpPr>
          <p:cNvPr id="32" name="Text 28"/>
          <p:cNvSpPr/>
          <p:nvPr/>
        </p:nvSpPr>
        <p:spPr>
          <a:xfrm>
            <a:off x="2746772" y="2498527"/>
            <a:ext cx="1490337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 Malaysia</a:t>
            </a:r>
            <a:endParaRPr lang="en-US" sz="584" dirty="0"/>
          </a:p>
        </p:txBody>
      </p:sp>
      <p:sp>
        <p:nvSpPr>
          <p:cNvPr id="33" name="Text 29"/>
          <p:cNvSpPr/>
          <p:nvPr/>
        </p:nvSpPr>
        <p:spPr>
          <a:xfrm>
            <a:off x="4237109" y="2498527"/>
            <a:ext cx="4621141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transfer (IBG), Touch 'n Go, cash pickup</a:t>
            </a:r>
            <a:endParaRPr lang="en-US" sz="621" dirty="0"/>
          </a:p>
        </p:txBody>
      </p:sp>
      <p:sp>
        <p:nvSpPr>
          <p:cNvPr id="34" name="Text 30"/>
          <p:cNvSpPr/>
          <p:nvPr/>
        </p:nvSpPr>
        <p:spPr>
          <a:xfrm>
            <a:off x="2746772" y="2714625"/>
            <a:ext cx="1490337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 Philippines</a:t>
            </a:r>
            <a:endParaRPr lang="en-US" sz="584" dirty="0"/>
          </a:p>
        </p:txBody>
      </p:sp>
      <p:sp>
        <p:nvSpPr>
          <p:cNvPr id="35" name="Text 31"/>
          <p:cNvSpPr/>
          <p:nvPr/>
        </p:nvSpPr>
        <p:spPr>
          <a:xfrm>
            <a:off x="4237109" y="2714625"/>
            <a:ext cx="4621141" cy="216098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transfer, GCash, PayMaya, cash (Palawan, Cebuana)</a:t>
            </a:r>
            <a:endParaRPr lang="en-US" sz="6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571875" cy="514350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514725" y="0"/>
            <a:ext cx="57150" cy="5143500"/>
          </a:xfrm>
          <a:prstGeom prst="rect">
            <a:avLst/>
          </a:prstGeom>
          <a:solidFill>
            <a:srgbClr val="FFD166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71875" cy="5143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857625" y="571500"/>
            <a:ext cx="5000625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HOLD &amp; EXCHANGE </a:t>
            </a:r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30+ CURRENCIES</a:t>
            </a:r>
            <a:endParaRPr lang="en-US" sz="2436" dirty="0"/>
          </a:p>
        </p:txBody>
      </p:sp>
      <p:sp>
        <p:nvSpPr>
          <p:cNvPr id="7" name="Text 3"/>
          <p:cNvSpPr/>
          <p:nvPr/>
        </p:nvSpPr>
        <p:spPr>
          <a:xfrm>
            <a:off x="3857625" y="1468710"/>
            <a:ext cx="5000625" cy="47148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Your money should work for you — hold multiple currencies, convert instantly, and earn interest as we grow.</a:t>
            </a:r>
            <a:endParaRPr lang="en-US" sz="1159" dirty="0"/>
          </a:p>
        </p:txBody>
      </p:sp>
      <p:sp>
        <p:nvSpPr>
          <p:cNvPr id="8" name="Shape 4"/>
          <p:cNvSpPr/>
          <p:nvPr/>
        </p:nvSpPr>
        <p:spPr>
          <a:xfrm>
            <a:off x="3857625" y="2083073"/>
            <a:ext cx="2414588" cy="1328626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350" y="2197373"/>
            <a:ext cx="28575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343400" y="2168798"/>
            <a:ext cx="1843088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Hold balances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in ZAR,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KES, XAF, USD, EUR, GBP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and 30+ currencies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simultaneously</a:t>
            </a:r>
            <a:endParaRPr lang="en-US" sz="1090" dirty="0"/>
          </a:p>
        </p:txBody>
      </p:sp>
      <p:sp>
        <p:nvSpPr>
          <p:cNvPr id="11" name="Shape 6"/>
          <p:cNvSpPr/>
          <p:nvPr/>
        </p:nvSpPr>
        <p:spPr>
          <a:xfrm>
            <a:off x="6443663" y="2083073"/>
            <a:ext cx="2414588" cy="1328626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388" y="2197373"/>
            <a:ext cx="285750" cy="2286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929438" y="2168798"/>
            <a:ext cx="1843088" cy="1100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Switch currencies anytime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at the real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mid-market rate — no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monthly subscription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fees</a:t>
            </a:r>
            <a:endParaRPr lang="en-US" sz="1090" dirty="0"/>
          </a:p>
        </p:txBody>
      </p:sp>
      <p:sp>
        <p:nvSpPr>
          <p:cNvPr id="14" name="Shape 8"/>
          <p:cNvSpPr/>
          <p:nvPr/>
        </p:nvSpPr>
        <p:spPr>
          <a:xfrm>
            <a:off x="3857625" y="3468849"/>
            <a:ext cx="2414588" cy="888616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350" y="3583149"/>
            <a:ext cx="285750" cy="2286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43400" y="3554574"/>
            <a:ext cx="1843088" cy="660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Pay only when you transact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— no hidden </a:t>
            </a:r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monthly charges</a:t>
            </a:r>
            <a:endParaRPr lang="en-US" sz="1090" dirty="0"/>
          </a:p>
        </p:txBody>
      </p:sp>
      <p:sp>
        <p:nvSpPr>
          <p:cNvPr id="17" name="Shape 10"/>
          <p:cNvSpPr/>
          <p:nvPr/>
        </p:nvSpPr>
        <p:spPr>
          <a:xfrm>
            <a:off x="6443663" y="3468849"/>
            <a:ext cx="2414588" cy="888616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9388" y="3583149"/>
            <a:ext cx="285750" cy="2286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929438" y="3563503"/>
            <a:ext cx="973336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Earn interest</a:t>
            </a:r>
            <a:endParaRPr lang="en-US" sz="1090" dirty="0"/>
          </a:p>
        </p:txBody>
      </p:sp>
      <p:sp>
        <p:nvSpPr>
          <p:cNvPr id="20" name="Text 12"/>
          <p:cNvSpPr/>
          <p:nvPr/>
        </p:nvSpPr>
        <p:spPr>
          <a:xfrm>
            <a:off x="7902773" y="3563503"/>
            <a:ext cx="744736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 select</a:t>
            </a:r>
            <a:endParaRPr lang="en-US" sz="1159" dirty="0"/>
          </a:p>
        </p:txBody>
      </p:sp>
      <p:sp>
        <p:nvSpPr>
          <p:cNvPr id="21" name="Text 13"/>
          <p:cNvSpPr/>
          <p:nvPr/>
        </p:nvSpPr>
        <p:spPr>
          <a:xfrm>
            <a:off x="6929438" y="3783509"/>
            <a:ext cx="1416248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currency balances</a:t>
            </a:r>
            <a:endParaRPr lang="en-US" sz="1159" dirty="0"/>
          </a:p>
        </p:txBody>
      </p:sp>
      <p:sp>
        <p:nvSpPr>
          <p:cNvPr id="22" name="Text 14"/>
          <p:cNvSpPr/>
          <p:nvPr/>
        </p:nvSpPr>
        <p:spPr>
          <a:xfrm>
            <a:off x="6929438" y="4003514"/>
            <a:ext cx="830461" cy="201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(USD, EUR)</a:t>
            </a:r>
            <a:endParaRPr lang="en-US" sz="1159" dirty="0"/>
          </a:p>
        </p:txBody>
      </p:sp>
      <p:sp>
        <p:nvSpPr>
          <p:cNvPr id="23" name="Shape 15"/>
          <p:cNvSpPr/>
          <p:nvPr/>
        </p:nvSpPr>
        <p:spPr>
          <a:xfrm>
            <a:off x="7831336" y="4036386"/>
            <a:ext cx="784027" cy="168576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24" name="Text 16"/>
          <p:cNvSpPr/>
          <p:nvPr/>
        </p:nvSpPr>
        <p:spPr>
          <a:xfrm>
            <a:off x="7831336" y="4036386"/>
            <a:ext cx="784027" cy="168576"/>
          </a:xfrm>
          <a:prstGeom prst="rect">
            <a:avLst/>
          </a:prstGeom>
          <a:noFill/>
          <a:ln/>
        </p:spPr>
        <p:txBody>
          <a:bodyPr wrap="none" lIns="68072" tIns="17018" rIns="68072" bIns="1701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83" b="1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COMING SOON</a:t>
            </a:r>
            <a:endParaRPr lang="en-US" sz="6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64294"/>
            <a:ext cx="190380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06 · LOCAL PAYMENT INTEGRATION</a:t>
            </a:r>
            <a:endParaRPr lang="en-US" sz="534" dirty="0"/>
          </a:p>
        </p:txBody>
      </p:sp>
      <p:sp>
        <p:nvSpPr>
          <p:cNvPr id="4" name="Text 1"/>
          <p:cNvSpPr/>
          <p:nvPr/>
        </p:nvSpPr>
        <p:spPr>
          <a:xfrm>
            <a:off x="8259961" y="64294"/>
            <a:ext cx="59828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44444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5" name="Shape 2"/>
          <p:cNvSpPr/>
          <p:nvPr/>
        </p:nvSpPr>
        <p:spPr>
          <a:xfrm>
            <a:off x="0" y="250031"/>
            <a:ext cx="9144000" cy="60721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0" y="842963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7" name="Text 4"/>
          <p:cNvSpPr/>
          <p:nvPr/>
        </p:nvSpPr>
        <p:spPr>
          <a:xfrm>
            <a:off x="285750" y="378619"/>
            <a:ext cx="8572500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DEEP LOCAL INTEGRATION</a:t>
            </a:r>
            <a:endParaRPr lang="en-US" sz="1397" dirty="0"/>
          </a:p>
        </p:txBody>
      </p:sp>
      <p:sp>
        <p:nvSpPr>
          <p:cNvPr id="8" name="Text 5"/>
          <p:cNvSpPr/>
          <p:nvPr/>
        </p:nvSpPr>
        <p:spPr>
          <a:xfrm>
            <a:off x="285750" y="648295"/>
            <a:ext cx="85725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 COUNTRIES · DIRECT API CONNECTIONS TO LOCAL PAYMENT RAILS — NO INTERMEDIARIES</a:t>
            </a:r>
            <a:endParaRPr lang="en-US" sz="584" dirty="0"/>
          </a:p>
        </p:txBody>
      </p:sp>
      <p:sp>
        <p:nvSpPr>
          <p:cNvPr id="9" name="Text 6"/>
          <p:cNvSpPr/>
          <p:nvPr/>
        </p:nvSpPr>
        <p:spPr>
          <a:xfrm>
            <a:off x="296466" y="942975"/>
            <a:ext cx="1459474" cy="19823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COUNTRY</a:t>
            </a:r>
            <a:endParaRPr lang="en-US" sz="485" dirty="0"/>
          </a:p>
        </p:txBody>
      </p:sp>
      <p:sp>
        <p:nvSpPr>
          <p:cNvPr id="10" name="Text 7"/>
          <p:cNvSpPr/>
          <p:nvPr/>
        </p:nvSpPr>
        <p:spPr>
          <a:xfrm>
            <a:off x="1755939" y="942975"/>
            <a:ext cx="2976181" cy="19823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PREFERRED METHODS</a:t>
            </a:r>
            <a:endParaRPr lang="en-US" sz="485" dirty="0"/>
          </a:p>
        </p:txBody>
      </p:sp>
      <p:sp>
        <p:nvSpPr>
          <p:cNvPr id="11" name="Text 8"/>
          <p:cNvSpPr/>
          <p:nvPr/>
        </p:nvSpPr>
        <p:spPr>
          <a:xfrm>
            <a:off x="4732120" y="942975"/>
            <a:ext cx="2840255" cy="19823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OUR INTEGRATION</a:t>
            </a:r>
            <a:endParaRPr lang="en-US" sz="485" dirty="0"/>
          </a:p>
        </p:txBody>
      </p:sp>
      <p:sp>
        <p:nvSpPr>
          <p:cNvPr id="12" name="Shape 9"/>
          <p:cNvSpPr/>
          <p:nvPr/>
        </p:nvSpPr>
        <p:spPr>
          <a:xfrm>
            <a:off x="296466" y="1141214"/>
            <a:ext cx="7275909" cy="150019"/>
          </a:xfrm>
          <a:prstGeom prst="rect">
            <a:avLst/>
          </a:prstGeom>
          <a:solidFill>
            <a:srgbClr val="FFD166">
              <a:alpha val="6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296466" y="1141214"/>
            <a:ext cx="7275909" cy="150019"/>
          </a:xfrm>
          <a:prstGeom prst="rect">
            <a:avLst/>
          </a:prstGeom>
          <a:noFill/>
          <a:ln/>
        </p:spPr>
        <p:txBody>
          <a:bodyPr wrap="square" lIns="85090" tIns="42545" rIns="85090" bIns="25527" rtlCol="0" anchor="t">
            <a:spAutoFit/>
          </a:bodyPr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435" b="1" spc="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🌍 AFRICA</a:t>
            </a:r>
            <a:endParaRPr lang="en-US" sz="435" dirty="0"/>
          </a:p>
        </p:txBody>
      </p:sp>
      <p:sp>
        <p:nvSpPr>
          <p:cNvPr id="14" name="Text 11"/>
          <p:cNvSpPr/>
          <p:nvPr/>
        </p:nvSpPr>
        <p:spPr>
          <a:xfrm>
            <a:off x="296466" y="1291233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 South Africa</a:t>
            </a:r>
            <a:endParaRPr lang="en-US" sz="534" dirty="0"/>
          </a:p>
        </p:txBody>
      </p:sp>
      <p:sp>
        <p:nvSpPr>
          <p:cNvPr id="15" name="Text 12"/>
          <p:cNvSpPr/>
          <p:nvPr/>
        </p:nvSpPr>
        <p:spPr>
          <a:xfrm>
            <a:off x="1755939" y="1291233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EFT, cards</a:t>
            </a:r>
            <a:endParaRPr lang="en-US" sz="568" dirty="0"/>
          </a:p>
        </p:txBody>
      </p:sp>
      <p:sp>
        <p:nvSpPr>
          <p:cNvPr id="16" name="Text 13"/>
          <p:cNvSpPr/>
          <p:nvPr/>
        </p:nvSpPr>
        <p:spPr>
          <a:xfrm>
            <a:off x="4732120" y="1291233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Direct banking rails (SARB-approved)</a:t>
            </a:r>
            <a:endParaRPr lang="en-US" sz="516" dirty="0"/>
          </a:p>
        </p:txBody>
      </p:sp>
      <p:sp>
        <p:nvSpPr>
          <p:cNvPr id="17" name="Text 14"/>
          <p:cNvSpPr/>
          <p:nvPr/>
        </p:nvSpPr>
        <p:spPr>
          <a:xfrm>
            <a:off x="296466" y="1498402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 Kenya</a:t>
            </a:r>
            <a:endParaRPr lang="en-US" sz="534" dirty="0"/>
          </a:p>
        </p:txBody>
      </p:sp>
      <p:sp>
        <p:nvSpPr>
          <p:cNvPr id="18" name="Text 15"/>
          <p:cNvSpPr/>
          <p:nvPr/>
        </p:nvSpPr>
        <p:spPr>
          <a:xfrm>
            <a:off x="1755939" y="1498402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M-Pesa (80%+), bank transfers</a:t>
            </a:r>
            <a:endParaRPr lang="en-US" sz="568" dirty="0"/>
          </a:p>
        </p:txBody>
      </p:sp>
      <p:sp>
        <p:nvSpPr>
          <p:cNvPr id="19" name="Text 16"/>
          <p:cNvSpPr/>
          <p:nvPr/>
        </p:nvSpPr>
        <p:spPr>
          <a:xfrm>
            <a:off x="4732120" y="1498402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M-Pesa API + aggregator for banks</a:t>
            </a:r>
            <a:endParaRPr lang="en-US" sz="516" dirty="0"/>
          </a:p>
        </p:txBody>
      </p:sp>
      <p:sp>
        <p:nvSpPr>
          <p:cNvPr id="20" name="Text 17"/>
          <p:cNvSpPr/>
          <p:nvPr/>
        </p:nvSpPr>
        <p:spPr>
          <a:xfrm>
            <a:off x="296466" y="1705570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🇨🇲 Cameroon</a:t>
            </a:r>
            <a:endParaRPr lang="en-US" sz="534" dirty="0"/>
          </a:p>
        </p:txBody>
      </p:sp>
      <p:sp>
        <p:nvSpPr>
          <p:cNvPr id="21" name="Text 18"/>
          <p:cNvSpPr/>
          <p:nvPr/>
        </p:nvSpPr>
        <p:spPr>
          <a:xfrm>
            <a:off x="1755939" y="1705570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MTN MoMo, Orange Money, cash</a:t>
            </a:r>
            <a:endParaRPr lang="en-US" sz="568" dirty="0"/>
          </a:p>
        </p:txBody>
      </p:sp>
      <p:sp>
        <p:nvSpPr>
          <p:cNvPr id="22" name="Text 19"/>
          <p:cNvSpPr/>
          <p:nvPr/>
        </p:nvSpPr>
        <p:spPr>
          <a:xfrm>
            <a:off x="4732120" y="1705570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Direct MTN/Orange API; cash pickup</a:t>
            </a:r>
            <a:endParaRPr lang="en-US" sz="516" dirty="0"/>
          </a:p>
        </p:txBody>
      </p:sp>
      <p:sp>
        <p:nvSpPr>
          <p:cNvPr id="23" name="Shape 20"/>
          <p:cNvSpPr/>
          <p:nvPr/>
        </p:nvSpPr>
        <p:spPr>
          <a:xfrm>
            <a:off x="296466" y="1912739"/>
            <a:ext cx="7275909" cy="146447"/>
          </a:xfrm>
          <a:prstGeom prst="rect">
            <a:avLst/>
          </a:prstGeom>
          <a:solidFill>
            <a:srgbClr val="FF4B4B">
              <a:alpha val="6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296466" y="1912739"/>
            <a:ext cx="7275909" cy="146447"/>
          </a:xfrm>
          <a:prstGeom prst="rect">
            <a:avLst/>
          </a:prstGeom>
          <a:noFill/>
          <a:ln/>
        </p:spPr>
        <p:txBody>
          <a:bodyPr wrap="square" lIns="85090" tIns="42545" rIns="85090" bIns="25527" rtlCol="0" anchor="t">
            <a:spAutoFit/>
          </a:bodyPr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435" b="1" spc="2" kern="0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🌏 SOUTHEAST ASIA</a:t>
            </a:r>
            <a:endParaRPr lang="en-US" sz="435" dirty="0"/>
          </a:p>
        </p:txBody>
      </p:sp>
      <p:sp>
        <p:nvSpPr>
          <p:cNvPr id="25" name="Text 22"/>
          <p:cNvSpPr/>
          <p:nvPr/>
        </p:nvSpPr>
        <p:spPr>
          <a:xfrm>
            <a:off x="296466" y="2059186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 Indonesia</a:t>
            </a:r>
            <a:endParaRPr lang="en-US" sz="534" dirty="0"/>
          </a:p>
        </p:txBody>
      </p:sp>
      <p:sp>
        <p:nvSpPr>
          <p:cNvPr id="26" name="Text 23"/>
          <p:cNvSpPr/>
          <p:nvPr/>
        </p:nvSpPr>
        <p:spPr>
          <a:xfrm>
            <a:off x="1755939" y="2059186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(VA), GoPay, OVO, Dana, cards</a:t>
            </a:r>
            <a:endParaRPr lang="en-US" sz="568" dirty="0"/>
          </a:p>
        </p:txBody>
      </p:sp>
      <p:sp>
        <p:nvSpPr>
          <p:cNvPr id="27" name="Text 24"/>
          <p:cNvSpPr/>
          <p:nvPr/>
        </p:nvSpPr>
        <p:spPr>
          <a:xfrm>
            <a:off x="4732120" y="2059186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DOKU, Midtrans &amp; BI-FAST gateways</a:t>
            </a:r>
            <a:endParaRPr lang="en-US" sz="516" dirty="0"/>
          </a:p>
        </p:txBody>
      </p:sp>
      <p:sp>
        <p:nvSpPr>
          <p:cNvPr id="28" name="Text 25"/>
          <p:cNvSpPr/>
          <p:nvPr/>
        </p:nvSpPr>
        <p:spPr>
          <a:xfrm>
            <a:off x="296466" y="2266355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 Thailand</a:t>
            </a:r>
            <a:endParaRPr lang="en-US" sz="534" dirty="0"/>
          </a:p>
        </p:txBody>
      </p:sp>
      <p:sp>
        <p:nvSpPr>
          <p:cNvPr id="29" name="Text 26"/>
          <p:cNvSpPr/>
          <p:nvPr/>
        </p:nvSpPr>
        <p:spPr>
          <a:xfrm>
            <a:off x="1755939" y="2266355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PromptPay, TrueMoney, bank, cards</a:t>
            </a:r>
            <a:endParaRPr lang="en-US" sz="568" dirty="0"/>
          </a:p>
        </p:txBody>
      </p:sp>
      <p:sp>
        <p:nvSpPr>
          <p:cNvPr id="30" name="Text 27"/>
          <p:cNvSpPr/>
          <p:nvPr/>
        </p:nvSpPr>
        <p:spPr>
          <a:xfrm>
            <a:off x="4732120" y="2266355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Direct Thai bank API / Omise, 2C2P</a:t>
            </a:r>
            <a:endParaRPr lang="en-US" sz="516" dirty="0"/>
          </a:p>
        </p:txBody>
      </p:sp>
      <p:sp>
        <p:nvSpPr>
          <p:cNvPr id="31" name="Text 28"/>
          <p:cNvSpPr/>
          <p:nvPr/>
        </p:nvSpPr>
        <p:spPr>
          <a:xfrm>
            <a:off x="296466" y="2473523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 Malaysia</a:t>
            </a:r>
            <a:endParaRPr lang="en-US" sz="534" dirty="0"/>
          </a:p>
        </p:txBody>
      </p:sp>
      <p:sp>
        <p:nvSpPr>
          <p:cNvPr id="32" name="Text 29"/>
          <p:cNvSpPr/>
          <p:nvPr/>
        </p:nvSpPr>
        <p:spPr>
          <a:xfrm>
            <a:off x="1755939" y="2473523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FPX, IBG, Touch 'n Go, cards</a:t>
            </a:r>
            <a:endParaRPr lang="en-US" sz="568" dirty="0"/>
          </a:p>
        </p:txBody>
      </p:sp>
      <p:sp>
        <p:nvSpPr>
          <p:cNvPr id="33" name="Text 30"/>
          <p:cNvSpPr/>
          <p:nvPr/>
        </p:nvSpPr>
        <p:spPr>
          <a:xfrm>
            <a:off x="4732120" y="2473523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FPX / direct banking partners</a:t>
            </a:r>
            <a:endParaRPr lang="en-US" sz="516" dirty="0"/>
          </a:p>
        </p:txBody>
      </p:sp>
      <p:sp>
        <p:nvSpPr>
          <p:cNvPr id="34" name="Text 31"/>
          <p:cNvSpPr/>
          <p:nvPr/>
        </p:nvSpPr>
        <p:spPr>
          <a:xfrm>
            <a:off x="296466" y="2680692"/>
            <a:ext cx="1459474" cy="207169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 Philippines</a:t>
            </a:r>
            <a:endParaRPr lang="en-US" sz="534" dirty="0"/>
          </a:p>
        </p:txBody>
      </p:sp>
      <p:sp>
        <p:nvSpPr>
          <p:cNvPr id="35" name="Text 32"/>
          <p:cNvSpPr/>
          <p:nvPr/>
        </p:nvSpPr>
        <p:spPr>
          <a:xfrm>
            <a:off x="1755939" y="2680692"/>
            <a:ext cx="2976181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GCash, PayMaya, InstaPay, PESONet</a:t>
            </a:r>
            <a:endParaRPr lang="en-US" sz="568" dirty="0"/>
          </a:p>
        </p:txBody>
      </p:sp>
      <p:sp>
        <p:nvSpPr>
          <p:cNvPr id="36" name="Text 33"/>
          <p:cNvSpPr/>
          <p:nvPr/>
        </p:nvSpPr>
        <p:spPr>
          <a:xfrm>
            <a:off x="4732120" y="2680692"/>
            <a:ext cx="2840255" cy="207169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E-wallet API &amp; bancnet integration</a:t>
            </a:r>
            <a:endParaRPr lang="en-US" sz="516" dirty="0"/>
          </a:p>
        </p:txBody>
      </p:sp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7858125" y="842963"/>
            <a:ext cx="1285875" cy="43005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428625"/>
            <a:ext cx="8286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TRANSPARENT </a:t>
            </a:r>
            <a:pPr algn="l" indent="0" marL="0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FEES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428625" y="1028700"/>
            <a:ext cx="6429375" cy="44001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We believe you deserve to know exactly what you pay. Every time. No hidden markups, ever.</a:t>
            </a:r>
            <a:endParaRPr lang="en-US" sz="1159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40160"/>
            <a:ext cx="2943225" cy="294322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800475" y="1625873"/>
            <a:ext cx="1715198" cy="461470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3800475" y="1625873"/>
            <a:ext cx="1715198" cy="46147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MID-MARKET RATE</a:t>
            </a:r>
            <a:endParaRPr lang="en-US" sz="1090" dirty="0"/>
          </a:p>
        </p:txBody>
      </p:sp>
      <p:sp>
        <p:nvSpPr>
          <p:cNvPr id="8" name="Shape 4"/>
          <p:cNvSpPr/>
          <p:nvPr/>
        </p:nvSpPr>
        <p:spPr>
          <a:xfrm>
            <a:off x="5515673" y="1625873"/>
            <a:ext cx="3185415" cy="461470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515673" y="1625873"/>
            <a:ext cx="3185415" cy="46147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No hidden markups (the Google rate)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800475" y="2087342"/>
            <a:ext cx="1715198" cy="480054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800475" y="2087342"/>
            <a:ext cx="1715198" cy="480054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SENDING</a:t>
            </a:r>
            <a:endParaRPr lang="en-US" sz="1090" dirty="0"/>
          </a:p>
        </p:txBody>
      </p:sp>
      <p:sp>
        <p:nvSpPr>
          <p:cNvPr id="12" name="Shape 8"/>
          <p:cNvSpPr/>
          <p:nvPr/>
        </p:nvSpPr>
        <p:spPr>
          <a:xfrm>
            <a:off x="5515673" y="2073055"/>
            <a:ext cx="3185415" cy="480054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658548" y="2215930"/>
            <a:ext cx="676870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just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6335418" y="2189141"/>
            <a:ext cx="394692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0.5%</a:t>
            </a:r>
            <a:endParaRPr lang="en-US" sz="1193" dirty="0"/>
          </a:p>
        </p:txBody>
      </p:sp>
      <p:sp>
        <p:nvSpPr>
          <p:cNvPr id="15" name="Text 11"/>
          <p:cNvSpPr/>
          <p:nvPr/>
        </p:nvSpPr>
        <p:spPr>
          <a:xfrm>
            <a:off x="6730110" y="2215930"/>
            <a:ext cx="1353741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(varies by corridor)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3800475" y="2538822"/>
            <a:ext cx="1715198" cy="480054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3800475" y="2538822"/>
            <a:ext cx="1715198" cy="480054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RECEIVING</a:t>
            </a:r>
            <a:endParaRPr lang="en-US" sz="1090" dirty="0"/>
          </a:p>
        </p:txBody>
      </p:sp>
      <p:sp>
        <p:nvSpPr>
          <p:cNvPr id="18" name="Shape 14"/>
          <p:cNvSpPr/>
          <p:nvPr/>
        </p:nvSpPr>
        <p:spPr>
          <a:xfrm>
            <a:off x="5515673" y="2538822"/>
            <a:ext cx="3185415" cy="480054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658548" y="2640620"/>
            <a:ext cx="351830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Free</a:t>
            </a:r>
            <a:endParaRPr lang="en-US" sz="1193" dirty="0"/>
          </a:p>
        </p:txBody>
      </p:sp>
      <p:sp>
        <p:nvSpPr>
          <p:cNvPr id="20" name="Text 16"/>
          <p:cNvSpPr/>
          <p:nvPr/>
        </p:nvSpPr>
        <p:spPr>
          <a:xfrm>
            <a:off x="6010377" y="2667409"/>
            <a:ext cx="2132409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for all local incoming transfers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3800475" y="2990301"/>
            <a:ext cx="1715198" cy="628650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3800475" y="2990301"/>
            <a:ext cx="1715198" cy="62865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CONVERSION</a:t>
            </a:r>
            <a:endParaRPr lang="en-US" sz="1090" dirty="0"/>
          </a:p>
        </p:txBody>
      </p:sp>
      <p:sp>
        <p:nvSpPr>
          <p:cNvPr id="23" name="Shape 19"/>
          <p:cNvSpPr/>
          <p:nvPr/>
        </p:nvSpPr>
        <p:spPr>
          <a:xfrm>
            <a:off x="5515673" y="2990301"/>
            <a:ext cx="3185415" cy="628650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515673" y="2990301"/>
            <a:ext cx="3185415" cy="62865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Small percentage fee shown clearly before you confirm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3800475" y="3590376"/>
            <a:ext cx="1715198" cy="665792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3800475" y="3590376"/>
            <a:ext cx="1715198" cy="665792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DEBIT CARD</a:t>
            </a:r>
            <a:endParaRPr lang="en-US" sz="1090" dirty="0"/>
          </a:p>
        </p:txBody>
      </p:sp>
      <p:sp>
        <p:nvSpPr>
          <p:cNvPr id="27" name="Shape 23"/>
          <p:cNvSpPr/>
          <p:nvPr/>
        </p:nvSpPr>
        <p:spPr>
          <a:xfrm>
            <a:off x="5515673" y="3590376"/>
            <a:ext cx="3185415" cy="665792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5658548" y="3692175"/>
            <a:ext cx="351830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Free</a:t>
            </a:r>
            <a:endParaRPr lang="en-US" sz="1193" dirty="0"/>
          </a:p>
        </p:txBody>
      </p:sp>
      <p:sp>
        <p:nvSpPr>
          <p:cNvPr id="29" name="Text 25"/>
          <p:cNvSpPr/>
          <p:nvPr/>
        </p:nvSpPr>
        <p:spPr>
          <a:xfrm>
            <a:off x="5658548" y="3718964"/>
            <a:ext cx="2562820" cy="378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ATM withdrawals up to monthly limit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64294"/>
            <a:ext cx="161805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08 · SECURITY &amp; REGULATION</a:t>
            </a:r>
            <a:endParaRPr lang="en-US" sz="534" dirty="0"/>
          </a:p>
        </p:txBody>
      </p:sp>
      <p:sp>
        <p:nvSpPr>
          <p:cNvPr id="4" name="Text 1"/>
          <p:cNvSpPr/>
          <p:nvPr/>
        </p:nvSpPr>
        <p:spPr>
          <a:xfrm>
            <a:off x="8259961" y="64294"/>
            <a:ext cx="59828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44444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5" name="Shape 2"/>
          <p:cNvSpPr/>
          <p:nvPr/>
        </p:nvSpPr>
        <p:spPr>
          <a:xfrm>
            <a:off x="0" y="250031"/>
            <a:ext cx="9144000" cy="60721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0" y="842963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7" name="Text 4"/>
          <p:cNvSpPr/>
          <p:nvPr/>
        </p:nvSpPr>
        <p:spPr>
          <a:xfrm>
            <a:off x="285750" y="378619"/>
            <a:ext cx="8572500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REGULATED &amp; SECURE IN EVERY MARKET</a:t>
            </a:r>
            <a:endParaRPr lang="en-US" sz="1397" dirty="0"/>
          </a:p>
        </p:txBody>
      </p:sp>
      <p:sp>
        <p:nvSpPr>
          <p:cNvPr id="8" name="Text 5"/>
          <p:cNvSpPr/>
          <p:nvPr/>
        </p:nvSpPr>
        <p:spPr>
          <a:xfrm>
            <a:off x="285750" y="648295"/>
            <a:ext cx="85725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 LICENSES · BANK-GRADE SECURITY · CUSTOMER FUNDS FULLY SAFEGUARDED</a:t>
            </a:r>
            <a:endParaRPr lang="en-US" sz="584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842963"/>
            <a:ext cx="2286000" cy="14287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85750" y="2371725"/>
            <a:ext cx="178594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🔐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535781" y="2371725"/>
            <a:ext cx="1607344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2FA &amp; Biometric Login</a:t>
            </a:r>
            <a:endParaRPr lang="en-US" sz="634" dirty="0"/>
          </a:p>
        </p:txBody>
      </p:sp>
      <p:sp>
        <p:nvSpPr>
          <p:cNvPr id="12" name="Text 8"/>
          <p:cNvSpPr/>
          <p:nvPr/>
        </p:nvSpPr>
        <p:spPr>
          <a:xfrm>
            <a:off x="535781" y="2519958"/>
            <a:ext cx="1489472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Real-time fraud monitoring on every</a:t>
            </a:r>
            <a:endParaRPr lang="en-US" sz="621" dirty="0"/>
          </a:p>
        </p:txBody>
      </p:sp>
      <p:sp>
        <p:nvSpPr>
          <p:cNvPr id="13" name="Text 9"/>
          <p:cNvSpPr/>
          <p:nvPr/>
        </p:nvSpPr>
        <p:spPr>
          <a:xfrm>
            <a:off x="535781" y="2648545"/>
            <a:ext cx="480417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transaction</a:t>
            </a:r>
            <a:endParaRPr lang="en-US" sz="621" dirty="0"/>
          </a:p>
        </p:txBody>
      </p:sp>
      <p:sp>
        <p:nvSpPr>
          <p:cNvPr id="14" name="Text 10"/>
          <p:cNvSpPr/>
          <p:nvPr/>
        </p:nvSpPr>
        <p:spPr>
          <a:xfrm>
            <a:off x="285750" y="2839641"/>
            <a:ext cx="178594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🏦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35781" y="2839641"/>
            <a:ext cx="1607344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Segregated Trust Accounts</a:t>
            </a:r>
            <a:endParaRPr lang="en-US" sz="634" dirty="0"/>
          </a:p>
        </p:txBody>
      </p:sp>
      <p:sp>
        <p:nvSpPr>
          <p:cNvPr id="16" name="Text 12"/>
          <p:cNvSpPr/>
          <p:nvPr/>
        </p:nvSpPr>
        <p:spPr>
          <a:xfrm>
            <a:off x="535781" y="2987873"/>
            <a:ext cx="16002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Customer funds held at top-tier banks,</a:t>
            </a:r>
            <a:endParaRPr lang="en-US" sz="621" dirty="0"/>
          </a:p>
        </p:txBody>
      </p:sp>
      <p:sp>
        <p:nvSpPr>
          <p:cNvPr id="17" name="Text 13"/>
          <p:cNvSpPr/>
          <p:nvPr/>
        </p:nvSpPr>
        <p:spPr>
          <a:xfrm>
            <a:off x="535781" y="3116461"/>
            <a:ext cx="1251942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separate from company funds</a:t>
            </a:r>
            <a:endParaRPr lang="en-US" sz="621" dirty="0"/>
          </a:p>
        </p:txBody>
      </p:sp>
      <p:sp>
        <p:nvSpPr>
          <p:cNvPr id="18" name="Text 14"/>
          <p:cNvSpPr/>
          <p:nvPr/>
        </p:nvSpPr>
        <p:spPr>
          <a:xfrm>
            <a:off x="285750" y="3307556"/>
            <a:ext cx="178594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🔒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535781" y="3307556"/>
            <a:ext cx="1607344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Data Encryption</a:t>
            </a:r>
            <a:endParaRPr lang="en-US" sz="634" dirty="0"/>
          </a:p>
        </p:txBody>
      </p:sp>
      <p:sp>
        <p:nvSpPr>
          <p:cNvPr id="20" name="Text 16"/>
          <p:cNvSpPr/>
          <p:nvPr/>
        </p:nvSpPr>
        <p:spPr>
          <a:xfrm>
            <a:off x="535781" y="3455789"/>
            <a:ext cx="149483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Local data protection compliance in</a:t>
            </a:r>
            <a:endParaRPr lang="en-US" sz="621" dirty="0"/>
          </a:p>
        </p:txBody>
      </p:sp>
      <p:sp>
        <p:nvSpPr>
          <p:cNvPr id="21" name="Text 17"/>
          <p:cNvSpPr/>
          <p:nvPr/>
        </p:nvSpPr>
        <p:spPr>
          <a:xfrm>
            <a:off x="535781" y="3584377"/>
            <a:ext cx="51613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 7 markets</a:t>
            </a:r>
            <a:endParaRPr lang="en-US" sz="621" dirty="0"/>
          </a:p>
        </p:txBody>
      </p:sp>
      <p:sp>
        <p:nvSpPr>
          <p:cNvPr id="22" name="Text 18"/>
          <p:cNvSpPr/>
          <p:nvPr/>
        </p:nvSpPr>
        <p:spPr>
          <a:xfrm>
            <a:off x="2450306" y="942975"/>
            <a:ext cx="6407944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🌍 AFRICA — REGULATORY LICENSES</a:t>
            </a:r>
            <a:endParaRPr lang="en-US" sz="485" dirty="0"/>
          </a:p>
        </p:txBody>
      </p:sp>
      <p:sp>
        <p:nvSpPr>
          <p:cNvPr id="23" name="Shape 19"/>
          <p:cNvSpPr/>
          <p:nvPr/>
        </p:nvSpPr>
        <p:spPr>
          <a:xfrm>
            <a:off x="2450306" y="1091208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4" name="Shape 20"/>
          <p:cNvSpPr/>
          <p:nvPr/>
        </p:nvSpPr>
        <p:spPr>
          <a:xfrm>
            <a:off x="2450306" y="1091208"/>
            <a:ext cx="21431" cy="300038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5" name="Text 21"/>
          <p:cNvSpPr/>
          <p:nvPr/>
        </p:nvSpPr>
        <p:spPr>
          <a:xfrm>
            <a:off x="2521744" y="1168003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</a:t>
            </a:r>
            <a:endParaRPr lang="en-US" sz="834" dirty="0"/>
          </a:p>
        </p:txBody>
      </p:sp>
      <p:sp>
        <p:nvSpPr>
          <p:cNvPr id="26" name="Text 22"/>
          <p:cNvSpPr/>
          <p:nvPr/>
        </p:nvSpPr>
        <p:spPr>
          <a:xfrm>
            <a:off x="2736056" y="1141214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South Africa</a:t>
            </a:r>
            <a:endParaRPr lang="en-US" sz="584" dirty="0"/>
          </a:p>
        </p:txBody>
      </p:sp>
      <p:sp>
        <p:nvSpPr>
          <p:cNvPr id="27" name="Text 23"/>
          <p:cNvSpPr/>
          <p:nvPr/>
        </p:nvSpPr>
        <p:spPr>
          <a:xfrm>
            <a:off x="2736056" y="1250156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SARB — South African Reserve Bank</a:t>
            </a:r>
            <a:endParaRPr lang="en-US" sz="516" dirty="0"/>
          </a:p>
        </p:txBody>
      </p:sp>
      <p:sp>
        <p:nvSpPr>
          <p:cNvPr id="28" name="Shape 24"/>
          <p:cNvSpPr/>
          <p:nvPr/>
        </p:nvSpPr>
        <p:spPr>
          <a:xfrm>
            <a:off x="2450306" y="1426964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9" name="Shape 25"/>
          <p:cNvSpPr/>
          <p:nvPr/>
        </p:nvSpPr>
        <p:spPr>
          <a:xfrm>
            <a:off x="2450306" y="1426964"/>
            <a:ext cx="21431" cy="300038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30" name="Text 26"/>
          <p:cNvSpPr/>
          <p:nvPr/>
        </p:nvSpPr>
        <p:spPr>
          <a:xfrm>
            <a:off x="2521744" y="1503759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</a:t>
            </a:r>
            <a:endParaRPr lang="en-US" sz="834" dirty="0"/>
          </a:p>
        </p:txBody>
      </p:sp>
      <p:sp>
        <p:nvSpPr>
          <p:cNvPr id="31" name="Text 27"/>
          <p:cNvSpPr/>
          <p:nvPr/>
        </p:nvSpPr>
        <p:spPr>
          <a:xfrm>
            <a:off x="2736056" y="1476970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Kenya</a:t>
            </a:r>
            <a:endParaRPr lang="en-US" sz="584" dirty="0"/>
          </a:p>
        </p:txBody>
      </p:sp>
      <p:sp>
        <p:nvSpPr>
          <p:cNvPr id="32" name="Text 28"/>
          <p:cNvSpPr/>
          <p:nvPr/>
        </p:nvSpPr>
        <p:spPr>
          <a:xfrm>
            <a:off x="2736056" y="1585913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CBK — Central Bank of Kenya</a:t>
            </a:r>
            <a:endParaRPr lang="en-US" sz="516" dirty="0"/>
          </a:p>
        </p:txBody>
      </p:sp>
      <p:sp>
        <p:nvSpPr>
          <p:cNvPr id="33" name="Shape 29"/>
          <p:cNvSpPr/>
          <p:nvPr/>
        </p:nvSpPr>
        <p:spPr>
          <a:xfrm>
            <a:off x="2450306" y="1762720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34" name="Shape 30"/>
          <p:cNvSpPr/>
          <p:nvPr/>
        </p:nvSpPr>
        <p:spPr>
          <a:xfrm>
            <a:off x="2450306" y="1762720"/>
            <a:ext cx="21431" cy="300038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35" name="Text 31"/>
          <p:cNvSpPr/>
          <p:nvPr/>
        </p:nvSpPr>
        <p:spPr>
          <a:xfrm>
            <a:off x="2521744" y="1839516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🇨🇲</a:t>
            </a:r>
            <a:endParaRPr lang="en-US" sz="834" dirty="0"/>
          </a:p>
        </p:txBody>
      </p:sp>
      <p:sp>
        <p:nvSpPr>
          <p:cNvPr id="36" name="Text 32"/>
          <p:cNvSpPr/>
          <p:nvPr/>
        </p:nvSpPr>
        <p:spPr>
          <a:xfrm>
            <a:off x="2736056" y="1812727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Cameroon</a:t>
            </a:r>
            <a:endParaRPr lang="en-US" sz="584" dirty="0"/>
          </a:p>
        </p:txBody>
      </p:sp>
      <p:sp>
        <p:nvSpPr>
          <p:cNvPr id="37" name="Text 33"/>
          <p:cNvSpPr/>
          <p:nvPr/>
        </p:nvSpPr>
        <p:spPr>
          <a:xfrm>
            <a:off x="2736056" y="1921669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COBAC / BEAC — Central African Banking Commission</a:t>
            </a:r>
            <a:endParaRPr lang="en-US" sz="516" dirty="0"/>
          </a:p>
        </p:txBody>
      </p:sp>
      <p:sp>
        <p:nvSpPr>
          <p:cNvPr id="38" name="Text 34"/>
          <p:cNvSpPr/>
          <p:nvPr/>
        </p:nvSpPr>
        <p:spPr>
          <a:xfrm>
            <a:off x="2450306" y="2148483"/>
            <a:ext cx="6407944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🌏 SOUTHEAST ASIA — REGULATORY LICENSES</a:t>
            </a:r>
            <a:endParaRPr lang="en-US" sz="485" dirty="0"/>
          </a:p>
        </p:txBody>
      </p:sp>
      <p:sp>
        <p:nvSpPr>
          <p:cNvPr id="39" name="Shape 35"/>
          <p:cNvSpPr/>
          <p:nvPr/>
        </p:nvSpPr>
        <p:spPr>
          <a:xfrm>
            <a:off x="2450306" y="2296716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0" name="Shape 36"/>
          <p:cNvSpPr/>
          <p:nvPr/>
        </p:nvSpPr>
        <p:spPr>
          <a:xfrm>
            <a:off x="2450306" y="2296716"/>
            <a:ext cx="21431" cy="30003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1" name="Text 37"/>
          <p:cNvSpPr/>
          <p:nvPr/>
        </p:nvSpPr>
        <p:spPr>
          <a:xfrm>
            <a:off x="2521744" y="2373511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</a:t>
            </a:r>
            <a:endParaRPr lang="en-US" sz="834" dirty="0"/>
          </a:p>
        </p:txBody>
      </p:sp>
      <p:sp>
        <p:nvSpPr>
          <p:cNvPr id="42" name="Text 38"/>
          <p:cNvSpPr/>
          <p:nvPr/>
        </p:nvSpPr>
        <p:spPr>
          <a:xfrm>
            <a:off x="2736056" y="2346722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Indonesia</a:t>
            </a:r>
            <a:endParaRPr lang="en-US" sz="584" dirty="0"/>
          </a:p>
        </p:txBody>
      </p:sp>
      <p:sp>
        <p:nvSpPr>
          <p:cNvPr id="43" name="Text 39"/>
          <p:cNvSpPr/>
          <p:nvPr/>
        </p:nvSpPr>
        <p:spPr>
          <a:xfrm>
            <a:off x="2736056" y="2455664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Indonesia / OJK — Financial Services Authority</a:t>
            </a:r>
            <a:endParaRPr lang="en-US" sz="516" dirty="0"/>
          </a:p>
        </p:txBody>
      </p:sp>
      <p:sp>
        <p:nvSpPr>
          <p:cNvPr id="44" name="Shape 40"/>
          <p:cNvSpPr/>
          <p:nvPr/>
        </p:nvSpPr>
        <p:spPr>
          <a:xfrm>
            <a:off x="2450306" y="2632472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5" name="Shape 41"/>
          <p:cNvSpPr/>
          <p:nvPr/>
        </p:nvSpPr>
        <p:spPr>
          <a:xfrm>
            <a:off x="2450306" y="2632472"/>
            <a:ext cx="21431" cy="30003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6" name="Text 42"/>
          <p:cNvSpPr/>
          <p:nvPr/>
        </p:nvSpPr>
        <p:spPr>
          <a:xfrm>
            <a:off x="2521744" y="2709267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</a:t>
            </a:r>
            <a:endParaRPr lang="en-US" sz="834" dirty="0"/>
          </a:p>
        </p:txBody>
      </p:sp>
      <p:sp>
        <p:nvSpPr>
          <p:cNvPr id="47" name="Text 43"/>
          <p:cNvSpPr/>
          <p:nvPr/>
        </p:nvSpPr>
        <p:spPr>
          <a:xfrm>
            <a:off x="2736056" y="2682478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Thailand</a:t>
            </a:r>
            <a:endParaRPr lang="en-US" sz="584" dirty="0"/>
          </a:p>
        </p:txBody>
      </p:sp>
      <p:sp>
        <p:nvSpPr>
          <p:cNvPr id="48" name="Text 44"/>
          <p:cNvSpPr/>
          <p:nvPr/>
        </p:nvSpPr>
        <p:spPr>
          <a:xfrm>
            <a:off x="2736056" y="2791420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of Thailand</a:t>
            </a:r>
            <a:endParaRPr lang="en-US" sz="516" dirty="0"/>
          </a:p>
        </p:txBody>
      </p:sp>
      <p:sp>
        <p:nvSpPr>
          <p:cNvPr id="49" name="Shape 45"/>
          <p:cNvSpPr/>
          <p:nvPr/>
        </p:nvSpPr>
        <p:spPr>
          <a:xfrm>
            <a:off x="2450306" y="2968228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0" name="Shape 46"/>
          <p:cNvSpPr/>
          <p:nvPr/>
        </p:nvSpPr>
        <p:spPr>
          <a:xfrm>
            <a:off x="2450306" y="2968228"/>
            <a:ext cx="21431" cy="30003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1" name="Text 47"/>
          <p:cNvSpPr/>
          <p:nvPr/>
        </p:nvSpPr>
        <p:spPr>
          <a:xfrm>
            <a:off x="2521744" y="3045023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</a:t>
            </a:r>
            <a:endParaRPr lang="en-US" sz="834" dirty="0"/>
          </a:p>
        </p:txBody>
      </p:sp>
      <p:sp>
        <p:nvSpPr>
          <p:cNvPr id="52" name="Text 48"/>
          <p:cNvSpPr/>
          <p:nvPr/>
        </p:nvSpPr>
        <p:spPr>
          <a:xfrm>
            <a:off x="2736056" y="3018234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Malaysia</a:t>
            </a:r>
            <a:endParaRPr lang="en-US" sz="584" dirty="0"/>
          </a:p>
        </p:txBody>
      </p:sp>
      <p:sp>
        <p:nvSpPr>
          <p:cNvPr id="53" name="Text 49"/>
          <p:cNvSpPr/>
          <p:nvPr/>
        </p:nvSpPr>
        <p:spPr>
          <a:xfrm>
            <a:off x="2736056" y="3127177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 Negara Malaysia</a:t>
            </a:r>
            <a:endParaRPr lang="en-US" sz="516" dirty="0"/>
          </a:p>
        </p:txBody>
      </p:sp>
      <p:sp>
        <p:nvSpPr>
          <p:cNvPr id="54" name="Shape 50"/>
          <p:cNvSpPr/>
          <p:nvPr/>
        </p:nvSpPr>
        <p:spPr>
          <a:xfrm>
            <a:off x="2450306" y="3303984"/>
            <a:ext cx="6407944" cy="30003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5" name="Shape 51"/>
          <p:cNvSpPr/>
          <p:nvPr/>
        </p:nvSpPr>
        <p:spPr>
          <a:xfrm>
            <a:off x="2450306" y="3303984"/>
            <a:ext cx="21431" cy="30003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6" name="Text 52"/>
          <p:cNvSpPr/>
          <p:nvPr/>
        </p:nvSpPr>
        <p:spPr>
          <a:xfrm>
            <a:off x="2521744" y="3380780"/>
            <a:ext cx="1428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</a:t>
            </a:r>
            <a:endParaRPr lang="en-US" sz="834" dirty="0"/>
          </a:p>
        </p:txBody>
      </p:sp>
      <p:sp>
        <p:nvSpPr>
          <p:cNvPr id="57" name="Text 53"/>
          <p:cNvSpPr/>
          <p:nvPr/>
        </p:nvSpPr>
        <p:spPr>
          <a:xfrm>
            <a:off x="2736056" y="3353991"/>
            <a:ext cx="6050756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Philippines</a:t>
            </a:r>
            <a:endParaRPr lang="en-US" sz="584" dirty="0"/>
          </a:p>
        </p:txBody>
      </p:sp>
      <p:sp>
        <p:nvSpPr>
          <p:cNvPr id="58" name="Text 54"/>
          <p:cNvSpPr/>
          <p:nvPr/>
        </p:nvSpPr>
        <p:spPr>
          <a:xfrm>
            <a:off x="2736056" y="3462933"/>
            <a:ext cx="6050756" cy="910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BSP — Bangko Sentral ng Pilipinas</a:t>
            </a:r>
            <a:endParaRPr lang="en-US" sz="5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428625"/>
            <a:ext cx="4214813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GET STARTED IN </a:t>
            </a:r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
</a:t>
            </a:r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5 SIMPLE STEPS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428625" y="1290117"/>
            <a:ext cx="4214813" cy="40005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Opening your ALLPAYFAST account takes less than 10 minutes — entirely on your phone.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428625" y="1833042"/>
            <a:ext cx="2043113" cy="705780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2925" y="1993050"/>
            <a:ext cx="257175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</a:t>
            </a:r>
            <a:endParaRPr lang="en-US" sz="1808" dirty="0"/>
          </a:p>
        </p:txBody>
      </p:sp>
      <p:sp>
        <p:nvSpPr>
          <p:cNvPr id="7" name="Text 4"/>
          <p:cNvSpPr/>
          <p:nvPr/>
        </p:nvSpPr>
        <p:spPr>
          <a:xfrm>
            <a:off x="928688" y="1890192"/>
            <a:ext cx="1428750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DOWNLOAD THE APP</a:t>
            </a:r>
            <a:endParaRPr lang="en-US" sz="987" dirty="0"/>
          </a:p>
        </p:txBody>
      </p:sp>
      <p:sp>
        <p:nvSpPr>
          <p:cNvPr id="8" name="Text 5"/>
          <p:cNvSpPr/>
          <p:nvPr/>
        </p:nvSpPr>
        <p:spPr>
          <a:xfrm>
            <a:off x="928688" y="2090217"/>
            <a:ext cx="136981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Or visit our website to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928688" y="2257369"/>
            <a:ext cx="35183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begin</a:t>
            </a:r>
            <a:endParaRPr lang="en-US" sz="942" dirty="0"/>
          </a:p>
        </p:txBody>
      </p:sp>
      <p:sp>
        <p:nvSpPr>
          <p:cNvPr id="10" name="Shape 7"/>
          <p:cNvSpPr/>
          <p:nvPr/>
        </p:nvSpPr>
        <p:spPr>
          <a:xfrm>
            <a:off x="2600325" y="1833042"/>
            <a:ext cx="2043113" cy="872933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714625" y="2076627"/>
            <a:ext cx="257175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2</a:t>
            </a:r>
            <a:endParaRPr lang="en-US" sz="1808" dirty="0"/>
          </a:p>
        </p:txBody>
      </p:sp>
      <p:sp>
        <p:nvSpPr>
          <p:cNvPr id="12" name="Text 9"/>
          <p:cNvSpPr/>
          <p:nvPr/>
        </p:nvSpPr>
        <p:spPr>
          <a:xfrm>
            <a:off x="3100388" y="1890192"/>
            <a:ext cx="1428750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SIGN UP</a:t>
            </a:r>
            <a:endParaRPr lang="en-US" sz="987" dirty="0"/>
          </a:p>
        </p:txBody>
      </p:sp>
      <p:sp>
        <p:nvSpPr>
          <p:cNvPr id="13" name="Text 10"/>
          <p:cNvSpPr/>
          <p:nvPr/>
        </p:nvSpPr>
        <p:spPr>
          <a:xfrm>
            <a:off x="3100388" y="2090217"/>
            <a:ext cx="96083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With your email</a:t>
            </a:r>
            <a:endParaRPr lang="en-US" sz="942" dirty="0"/>
          </a:p>
        </p:txBody>
      </p:sp>
      <p:sp>
        <p:nvSpPr>
          <p:cNvPr id="14" name="Text 11"/>
          <p:cNvSpPr/>
          <p:nvPr/>
        </p:nvSpPr>
        <p:spPr>
          <a:xfrm>
            <a:off x="3100388" y="2257369"/>
            <a:ext cx="108763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address or phone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3100388" y="2424522"/>
            <a:ext cx="473273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number</a:t>
            </a:r>
            <a:endParaRPr lang="en-US" sz="942" dirty="0"/>
          </a:p>
        </p:txBody>
      </p:sp>
      <p:sp>
        <p:nvSpPr>
          <p:cNvPr id="16" name="Shape 13"/>
          <p:cNvSpPr/>
          <p:nvPr/>
        </p:nvSpPr>
        <p:spPr>
          <a:xfrm>
            <a:off x="428625" y="2734549"/>
            <a:ext cx="2043113" cy="891518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2925" y="2987427"/>
            <a:ext cx="257175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3</a:t>
            </a:r>
            <a:endParaRPr lang="en-US" sz="1808" dirty="0"/>
          </a:p>
        </p:txBody>
      </p:sp>
      <p:sp>
        <p:nvSpPr>
          <p:cNvPr id="18" name="Text 15"/>
          <p:cNvSpPr/>
          <p:nvPr/>
        </p:nvSpPr>
        <p:spPr>
          <a:xfrm>
            <a:off x="928688" y="2791699"/>
            <a:ext cx="14287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VERIFY YOUR IDENTITY</a:t>
            </a:r>
            <a:endParaRPr lang="en-US" sz="987" dirty="0"/>
          </a:p>
        </p:txBody>
      </p:sp>
      <p:sp>
        <p:nvSpPr>
          <p:cNvPr id="19" name="Text 16"/>
          <p:cNvSpPr/>
          <p:nvPr/>
        </p:nvSpPr>
        <p:spPr>
          <a:xfrm>
            <a:off x="928688" y="3177462"/>
            <a:ext cx="129659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Passport, national ID,</a:t>
            </a:r>
            <a:endParaRPr lang="en-US" sz="942" dirty="0"/>
          </a:p>
        </p:txBody>
      </p:sp>
      <p:sp>
        <p:nvSpPr>
          <p:cNvPr id="20" name="Text 17"/>
          <p:cNvSpPr/>
          <p:nvPr/>
        </p:nvSpPr>
        <p:spPr>
          <a:xfrm>
            <a:off x="928688" y="3344614"/>
            <a:ext cx="1205508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or proof of address</a:t>
            </a:r>
            <a:endParaRPr lang="en-US" sz="942" dirty="0"/>
          </a:p>
        </p:txBody>
      </p:sp>
      <p:sp>
        <p:nvSpPr>
          <p:cNvPr id="21" name="Shape 18"/>
          <p:cNvSpPr/>
          <p:nvPr/>
        </p:nvSpPr>
        <p:spPr>
          <a:xfrm>
            <a:off x="2600325" y="2734549"/>
            <a:ext cx="2043113" cy="1058670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714625" y="2987427"/>
            <a:ext cx="257175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4</a:t>
            </a:r>
            <a:endParaRPr lang="en-US" sz="1808" dirty="0"/>
          </a:p>
        </p:txBody>
      </p:sp>
      <p:sp>
        <p:nvSpPr>
          <p:cNvPr id="23" name="Text 20"/>
          <p:cNvSpPr/>
          <p:nvPr/>
        </p:nvSpPr>
        <p:spPr>
          <a:xfrm>
            <a:off x="3100388" y="2791699"/>
            <a:ext cx="14287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FUND YOUR ACCOUNT</a:t>
            </a:r>
            <a:endParaRPr lang="en-US" sz="987" dirty="0"/>
          </a:p>
        </p:txBody>
      </p:sp>
      <p:sp>
        <p:nvSpPr>
          <p:cNvPr id="24" name="Text 21"/>
          <p:cNvSpPr/>
          <p:nvPr/>
        </p:nvSpPr>
        <p:spPr>
          <a:xfrm>
            <a:off x="3100388" y="3177462"/>
            <a:ext cx="88582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Via local bank</a:t>
            </a:r>
            <a:endParaRPr lang="en-US" sz="942" dirty="0"/>
          </a:p>
        </p:txBody>
      </p:sp>
      <p:sp>
        <p:nvSpPr>
          <p:cNvPr id="25" name="Text 22"/>
          <p:cNvSpPr/>
          <p:nvPr/>
        </p:nvSpPr>
        <p:spPr>
          <a:xfrm>
            <a:off x="3100388" y="3177462"/>
            <a:ext cx="1407319" cy="331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transfer, card, or</a:t>
            </a:r>
            <a:endParaRPr lang="en-US" sz="942" dirty="0"/>
          </a:p>
        </p:txBody>
      </p:sp>
      <p:sp>
        <p:nvSpPr>
          <p:cNvPr id="26" name="Text 23"/>
          <p:cNvSpPr/>
          <p:nvPr/>
        </p:nvSpPr>
        <p:spPr>
          <a:xfrm>
            <a:off x="3604022" y="3344614"/>
            <a:ext cx="873323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mobile money</a:t>
            </a:r>
            <a:endParaRPr lang="en-US" sz="942" dirty="0"/>
          </a:p>
        </p:txBody>
      </p:sp>
      <p:sp>
        <p:nvSpPr>
          <p:cNvPr id="27" name="Shape 24"/>
          <p:cNvSpPr/>
          <p:nvPr/>
        </p:nvSpPr>
        <p:spPr>
          <a:xfrm>
            <a:off x="428625" y="3654642"/>
            <a:ext cx="2043113" cy="891518"/>
          </a:xfrm>
          <a:prstGeom prst="rect">
            <a:avLst/>
          </a:prstGeom>
          <a:solidFill>
            <a:srgbClr val="1A1A1A"/>
          </a:solidFill>
          <a:ln w="27432">
            <a:solidFill>
              <a:srgbClr val="FFD166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42925" y="3907520"/>
            <a:ext cx="257175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5</a:t>
            </a:r>
            <a:endParaRPr lang="en-US" sz="1808" dirty="0"/>
          </a:p>
        </p:txBody>
      </p:sp>
      <p:sp>
        <p:nvSpPr>
          <p:cNvPr id="29" name="Text 26"/>
          <p:cNvSpPr/>
          <p:nvPr/>
        </p:nvSpPr>
        <p:spPr>
          <a:xfrm>
            <a:off x="928688" y="3711792"/>
            <a:ext cx="14287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START MANAGING MONEY</a:t>
            </a:r>
            <a:endParaRPr lang="en-US" sz="987" dirty="0"/>
          </a:p>
        </p:txBody>
      </p:sp>
      <p:sp>
        <p:nvSpPr>
          <p:cNvPr id="30" name="Text 27"/>
          <p:cNvSpPr/>
          <p:nvPr/>
        </p:nvSpPr>
        <p:spPr>
          <a:xfrm>
            <a:off x="928688" y="4097555"/>
            <a:ext cx="112692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Send, receive, and</a:t>
            </a:r>
            <a:endParaRPr lang="en-US" sz="942" dirty="0"/>
          </a:p>
        </p:txBody>
      </p:sp>
      <p:sp>
        <p:nvSpPr>
          <p:cNvPr id="31" name="Text 28"/>
          <p:cNvSpPr/>
          <p:nvPr/>
        </p:nvSpPr>
        <p:spPr>
          <a:xfrm>
            <a:off x="928688" y="4264707"/>
            <a:ext cx="125908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hold money globally</a:t>
            </a:r>
            <a:endParaRPr lang="en-US" sz="942" dirty="0"/>
          </a:p>
        </p:txBody>
      </p:sp>
      <p:sp>
        <p:nvSpPr>
          <p:cNvPr id="32" name="Shape 29"/>
          <p:cNvSpPr/>
          <p:nvPr/>
        </p:nvSpPr>
        <p:spPr>
          <a:xfrm>
            <a:off x="5000625" y="0"/>
            <a:ext cx="4143375" cy="51435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3" name="Shape 30"/>
          <p:cNvSpPr/>
          <p:nvPr/>
        </p:nvSpPr>
        <p:spPr>
          <a:xfrm>
            <a:off x="5000625" y="0"/>
            <a:ext cx="57150" cy="5143500"/>
          </a:xfrm>
          <a:prstGeom prst="rect">
            <a:avLst/>
          </a:prstGeom>
          <a:solidFill>
            <a:srgbClr val="FF4B4B"/>
          </a:solidFill>
          <a:ln/>
        </p:spPr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5" y="0"/>
            <a:ext cx="414337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775097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10 · ROADMAP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59961" y="64294"/>
            <a:ext cx="59828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>
                    <a:alpha val="70000"/>
                  </a:srgb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28600"/>
            <a:ext cx="9144000" cy="60721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21531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57188"/>
            <a:ext cx="8572500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LAUNCH ROADMAP</a:t>
            </a:r>
            <a:endParaRPr lang="en-US" sz="1397" dirty="0"/>
          </a:p>
        </p:txBody>
      </p:sp>
      <p:sp>
        <p:nvSpPr>
          <p:cNvPr id="9" name="Text 6"/>
          <p:cNvSpPr/>
          <p:nvPr/>
        </p:nvSpPr>
        <p:spPr>
          <a:xfrm>
            <a:off x="285750" y="626864"/>
            <a:ext cx="857250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 COUNTRIES · 2026–2027 · AFRICA FIRST, THEN SOUTHEAST ASIA</a:t>
            </a:r>
            <a:endParaRPr lang="en-US" sz="584" dirty="0"/>
          </a:p>
        </p:txBody>
      </p:sp>
      <p:sp>
        <p:nvSpPr>
          <p:cNvPr id="10" name="Shape 7"/>
          <p:cNvSpPr/>
          <p:nvPr/>
        </p:nvSpPr>
        <p:spPr>
          <a:xfrm>
            <a:off x="285750" y="2263676"/>
            <a:ext cx="8572500" cy="21431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11" name="Text 8"/>
          <p:cNvSpPr/>
          <p:nvPr/>
        </p:nvSpPr>
        <p:spPr>
          <a:xfrm>
            <a:off x="960834" y="2363688"/>
            <a:ext cx="364331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Q3 2026</a:t>
            </a:r>
            <a:endParaRPr lang="en-US" sz="534" dirty="0"/>
          </a:p>
        </p:txBody>
      </p:sp>
      <p:sp>
        <p:nvSpPr>
          <p:cNvPr id="12" name="Shape 9"/>
          <p:cNvSpPr/>
          <p:nvPr/>
        </p:nvSpPr>
        <p:spPr>
          <a:xfrm>
            <a:off x="285750" y="2506563"/>
            <a:ext cx="1714500" cy="50899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3" name="Text 10"/>
          <p:cNvSpPr/>
          <p:nvPr/>
        </p:nvSpPr>
        <p:spPr>
          <a:xfrm>
            <a:off x="371475" y="2578001"/>
            <a:ext cx="154305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Soft Launch</a:t>
            </a:r>
            <a:endParaRPr lang="en-US" sz="584" dirty="0"/>
          </a:p>
        </p:txBody>
      </p:sp>
      <p:sp>
        <p:nvSpPr>
          <p:cNvPr id="14" name="Text 11"/>
          <p:cNvSpPr/>
          <p:nvPr/>
        </p:nvSpPr>
        <p:spPr>
          <a:xfrm>
            <a:off x="371475" y="27155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 South Africa</a:t>
            </a:r>
            <a:endParaRPr lang="en-US" sz="516" dirty="0"/>
          </a:p>
        </p:txBody>
      </p:sp>
      <p:sp>
        <p:nvSpPr>
          <p:cNvPr id="15" name="Text 12"/>
          <p:cNvSpPr/>
          <p:nvPr/>
        </p:nvSpPr>
        <p:spPr>
          <a:xfrm>
            <a:off x="371475" y="28298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(Invite-only)</a:t>
            </a:r>
            <a:endParaRPr lang="en-US" sz="516" dirty="0"/>
          </a:p>
        </p:txBody>
      </p:sp>
      <p:sp>
        <p:nvSpPr>
          <p:cNvPr id="16" name="Text 13"/>
          <p:cNvSpPr/>
          <p:nvPr/>
        </p:nvSpPr>
        <p:spPr>
          <a:xfrm>
            <a:off x="2674441" y="2363688"/>
            <a:ext cx="366117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Q4 2026</a:t>
            </a:r>
            <a:endParaRPr lang="en-US" sz="534" dirty="0"/>
          </a:p>
        </p:txBody>
      </p:sp>
      <p:sp>
        <p:nvSpPr>
          <p:cNvPr id="17" name="Shape 14"/>
          <p:cNvSpPr/>
          <p:nvPr/>
        </p:nvSpPr>
        <p:spPr>
          <a:xfrm>
            <a:off x="2000250" y="2506563"/>
            <a:ext cx="1714500" cy="62329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8" name="Text 15"/>
          <p:cNvSpPr/>
          <p:nvPr/>
        </p:nvSpPr>
        <p:spPr>
          <a:xfrm>
            <a:off x="2085975" y="2578001"/>
            <a:ext cx="154305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Public + Pilots</a:t>
            </a:r>
            <a:endParaRPr lang="en-US" sz="584" dirty="0"/>
          </a:p>
        </p:txBody>
      </p:sp>
      <p:sp>
        <p:nvSpPr>
          <p:cNvPr id="19" name="Text 16"/>
          <p:cNvSpPr/>
          <p:nvPr/>
        </p:nvSpPr>
        <p:spPr>
          <a:xfrm>
            <a:off x="2085975" y="27155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🇿🇦 SA Public launch</a:t>
            </a:r>
            <a:endParaRPr lang="en-US" sz="516" dirty="0"/>
          </a:p>
        </p:txBody>
      </p:sp>
      <p:sp>
        <p:nvSpPr>
          <p:cNvPr id="20" name="Text 17"/>
          <p:cNvSpPr/>
          <p:nvPr/>
        </p:nvSpPr>
        <p:spPr>
          <a:xfrm>
            <a:off x="2085975" y="28298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 Kenya pilot</a:t>
            </a:r>
            <a:endParaRPr lang="en-US" sz="516" dirty="0"/>
          </a:p>
        </p:txBody>
      </p:sp>
      <p:sp>
        <p:nvSpPr>
          <p:cNvPr id="21" name="Text 18"/>
          <p:cNvSpPr/>
          <p:nvPr/>
        </p:nvSpPr>
        <p:spPr>
          <a:xfrm>
            <a:off x="2085975" y="29441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 Indonesia pilot</a:t>
            </a:r>
            <a:endParaRPr lang="en-US" sz="516" dirty="0"/>
          </a:p>
        </p:txBody>
      </p:sp>
      <p:sp>
        <p:nvSpPr>
          <p:cNvPr id="22" name="Text 19"/>
          <p:cNvSpPr/>
          <p:nvPr/>
        </p:nvSpPr>
        <p:spPr>
          <a:xfrm>
            <a:off x="4398764" y="2363688"/>
            <a:ext cx="346472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808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Q1 2027</a:t>
            </a:r>
            <a:endParaRPr lang="en-US" sz="534" dirty="0"/>
          </a:p>
        </p:txBody>
      </p:sp>
      <p:sp>
        <p:nvSpPr>
          <p:cNvPr id="23" name="Shape 20"/>
          <p:cNvSpPr/>
          <p:nvPr/>
        </p:nvSpPr>
        <p:spPr>
          <a:xfrm>
            <a:off x="3714750" y="2506563"/>
            <a:ext cx="1714500" cy="73759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24" name="Text 21"/>
          <p:cNvSpPr/>
          <p:nvPr/>
        </p:nvSpPr>
        <p:spPr>
          <a:xfrm>
            <a:off x="3800475" y="2578001"/>
            <a:ext cx="154305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Full Launch ×4</a:t>
            </a:r>
            <a:endParaRPr lang="en-US" sz="584" dirty="0"/>
          </a:p>
        </p:txBody>
      </p:sp>
      <p:sp>
        <p:nvSpPr>
          <p:cNvPr id="25" name="Text 22"/>
          <p:cNvSpPr/>
          <p:nvPr/>
        </p:nvSpPr>
        <p:spPr>
          <a:xfrm>
            <a:off x="3800475" y="27155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🇰🇪 Kenya</a:t>
            </a:r>
            <a:endParaRPr lang="en-US" sz="516" dirty="0"/>
          </a:p>
        </p:txBody>
      </p:sp>
      <p:sp>
        <p:nvSpPr>
          <p:cNvPr id="26" name="Text 23"/>
          <p:cNvSpPr/>
          <p:nvPr/>
        </p:nvSpPr>
        <p:spPr>
          <a:xfrm>
            <a:off x="3800475" y="28298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🇨🇲 Cameroon</a:t>
            </a:r>
            <a:endParaRPr lang="en-US" sz="516" dirty="0"/>
          </a:p>
        </p:txBody>
      </p:sp>
      <p:sp>
        <p:nvSpPr>
          <p:cNvPr id="27" name="Text 24"/>
          <p:cNvSpPr/>
          <p:nvPr/>
        </p:nvSpPr>
        <p:spPr>
          <a:xfrm>
            <a:off x="3800475" y="29441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🇮🇩 Indonesia</a:t>
            </a:r>
            <a:endParaRPr lang="en-US" sz="516" dirty="0"/>
          </a:p>
        </p:txBody>
      </p:sp>
      <p:sp>
        <p:nvSpPr>
          <p:cNvPr id="28" name="Text 25"/>
          <p:cNvSpPr/>
          <p:nvPr/>
        </p:nvSpPr>
        <p:spPr>
          <a:xfrm>
            <a:off x="3800475" y="30584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🇹🇭 Thailand</a:t>
            </a:r>
            <a:endParaRPr lang="en-US" sz="516" dirty="0"/>
          </a:p>
        </p:txBody>
      </p:sp>
      <p:sp>
        <p:nvSpPr>
          <p:cNvPr id="29" name="Text 26"/>
          <p:cNvSpPr/>
          <p:nvPr/>
        </p:nvSpPr>
        <p:spPr>
          <a:xfrm>
            <a:off x="6107906" y="2363688"/>
            <a:ext cx="35718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808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Q2 2027</a:t>
            </a:r>
            <a:endParaRPr lang="en-US" sz="534" dirty="0"/>
          </a:p>
        </p:txBody>
      </p:sp>
      <p:sp>
        <p:nvSpPr>
          <p:cNvPr id="30" name="Shape 27"/>
          <p:cNvSpPr/>
          <p:nvPr/>
        </p:nvSpPr>
        <p:spPr>
          <a:xfrm>
            <a:off x="5429250" y="2506563"/>
            <a:ext cx="1714500" cy="50899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31" name="Text 28"/>
          <p:cNvSpPr/>
          <p:nvPr/>
        </p:nvSpPr>
        <p:spPr>
          <a:xfrm>
            <a:off x="5514975" y="2578001"/>
            <a:ext cx="154305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Full Launch ×2</a:t>
            </a:r>
            <a:endParaRPr lang="en-US" sz="584" dirty="0"/>
          </a:p>
        </p:txBody>
      </p:sp>
      <p:sp>
        <p:nvSpPr>
          <p:cNvPr id="32" name="Text 29"/>
          <p:cNvSpPr/>
          <p:nvPr/>
        </p:nvSpPr>
        <p:spPr>
          <a:xfrm>
            <a:off x="5514975" y="27155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🇲🇾 Malaysia</a:t>
            </a:r>
            <a:endParaRPr lang="en-US" sz="516" dirty="0"/>
          </a:p>
        </p:txBody>
      </p:sp>
      <p:sp>
        <p:nvSpPr>
          <p:cNvPr id="33" name="Text 30"/>
          <p:cNvSpPr/>
          <p:nvPr/>
        </p:nvSpPr>
        <p:spPr>
          <a:xfrm>
            <a:off x="5514975" y="28298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🇵🇭 Philippines</a:t>
            </a:r>
            <a:endParaRPr lang="en-US" sz="516" dirty="0"/>
          </a:p>
        </p:txBody>
      </p:sp>
      <p:sp>
        <p:nvSpPr>
          <p:cNvPr id="34" name="Text 31"/>
          <p:cNvSpPr/>
          <p:nvPr/>
        </p:nvSpPr>
        <p:spPr>
          <a:xfrm>
            <a:off x="7869734" y="2363688"/>
            <a:ext cx="26253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LATER</a:t>
            </a:r>
            <a:endParaRPr lang="en-US" sz="534" dirty="0"/>
          </a:p>
        </p:txBody>
      </p:sp>
      <p:sp>
        <p:nvSpPr>
          <p:cNvPr id="35" name="Shape 32"/>
          <p:cNvSpPr/>
          <p:nvPr/>
        </p:nvSpPr>
        <p:spPr>
          <a:xfrm>
            <a:off x="7143750" y="2506563"/>
            <a:ext cx="1714500" cy="623292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36" name="Text 33"/>
          <p:cNvSpPr/>
          <p:nvPr/>
        </p:nvSpPr>
        <p:spPr>
          <a:xfrm>
            <a:off x="7229475" y="2578001"/>
            <a:ext cx="1543050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Product Expansion</a:t>
            </a:r>
            <a:endParaRPr lang="en-US" sz="584" dirty="0"/>
          </a:p>
        </p:txBody>
      </p:sp>
      <p:sp>
        <p:nvSpPr>
          <p:cNvPr id="37" name="Text 34"/>
          <p:cNvSpPr/>
          <p:nvPr/>
        </p:nvSpPr>
        <p:spPr>
          <a:xfrm>
            <a:off x="7229475" y="27155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Business accounts</a:t>
            </a:r>
            <a:endParaRPr lang="en-US" sz="516" dirty="0"/>
          </a:p>
        </p:txBody>
      </p:sp>
      <p:sp>
        <p:nvSpPr>
          <p:cNvPr id="38" name="Text 35"/>
          <p:cNvSpPr/>
          <p:nvPr/>
        </p:nvSpPr>
        <p:spPr>
          <a:xfrm>
            <a:off x="7229475" y="28298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Open API</a:t>
            </a:r>
            <a:endParaRPr lang="en-US" sz="516" dirty="0"/>
          </a:p>
        </p:txBody>
      </p:sp>
      <p:sp>
        <p:nvSpPr>
          <p:cNvPr id="39" name="Text 36"/>
          <p:cNvSpPr/>
          <p:nvPr/>
        </p:nvSpPr>
        <p:spPr>
          <a:xfrm>
            <a:off x="7229475" y="2944118"/>
            <a:ext cx="15430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Interest &amp; investments</a:t>
            </a:r>
            <a:endParaRPr lang="en-US" sz="516" dirty="0"/>
          </a:p>
        </p:txBody>
      </p:sp>
      <p:pic>
        <p:nvPicPr>
          <p:cNvPr id="40" name="Image 1" descr="preencoded.png">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285750" y="4572000"/>
            <a:ext cx="1410891" cy="571500"/>
          </a:xfrm>
          <a:prstGeom prst="rect">
            <a:avLst/>
          </a:prstGeom>
        </p:spPr>
      </p:pic>
      <p:pic>
        <p:nvPicPr>
          <p:cNvPr id="41" name="Image 2" descr="preencoded.png">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1718072" y="4572000"/>
            <a:ext cx="1410891" cy="571500"/>
          </a:xfrm>
          <a:prstGeom prst="rect">
            <a:avLst/>
          </a:prstGeom>
        </p:spPr>
      </p:pic>
      <p:pic>
        <p:nvPicPr>
          <p:cNvPr id="42" name="Image 3" descr="preencoded.png">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3150394" y="4572000"/>
            <a:ext cx="1410891" cy="571500"/>
          </a:xfrm>
          <a:prstGeom prst="rect">
            <a:avLst/>
          </a:prstGeom>
        </p:spPr>
      </p:pic>
      <p:pic>
        <p:nvPicPr>
          <p:cNvPr id="43" name="Image 4" descr="preencoded.png">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4582716" y="4572000"/>
            <a:ext cx="1410891" cy="571500"/>
          </a:xfrm>
          <a:prstGeom prst="rect">
            <a:avLst/>
          </a:prstGeom>
        </p:spPr>
      </p:pic>
      <p:pic>
        <p:nvPicPr>
          <p:cNvPr id="44" name="Image 5" descr="preencoded.png">    </p:cNvPr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>
            <a:off x="6015038" y="4572000"/>
            <a:ext cx="1410891" cy="571500"/>
          </a:xfrm>
          <a:prstGeom prst="rect">
            <a:avLst/>
          </a:prstGeom>
        </p:spPr>
      </p:pic>
      <p:pic>
        <p:nvPicPr>
          <p:cNvPr id="45" name="Image 6" descr="preencoded.png">    </p:cNvPr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>
            <a:off x="7447359" y="4572000"/>
            <a:ext cx="1410891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357188"/>
            <a:ext cx="4929188" cy="3771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CHOOSE US?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428625" y="805793"/>
            <a:ext cx="4929188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SMARTER WAY TO MOVE MONEY</a:t>
            </a:r>
            <a:endParaRPr lang="en-US" sz="2436" dirty="0"/>
          </a:p>
        </p:txBody>
      </p:sp>
      <p:sp>
        <p:nvSpPr>
          <p:cNvPr id="5" name="Text 2"/>
          <p:cNvSpPr/>
          <p:nvPr/>
        </p:nvSpPr>
        <p:spPr>
          <a:xfrm>
            <a:off x="428625" y="1631566"/>
            <a:ext cx="4929188" cy="40005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We're not just another fintech. We're built for Africa, by people who understand Africa.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428625" y="2117341"/>
            <a:ext cx="2400300" cy="667941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2188778"/>
            <a:ext cx="214313" cy="1714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21531" y="2188778"/>
            <a:ext cx="19359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SAVE MONEY</a:t>
            </a:r>
            <a:endParaRPr lang="en-US" sz="885" dirty="0"/>
          </a:p>
        </p:txBody>
      </p:sp>
      <p:sp>
        <p:nvSpPr>
          <p:cNvPr id="9" name="Text 5"/>
          <p:cNvSpPr/>
          <p:nvPr/>
        </p:nvSpPr>
        <p:spPr>
          <a:xfrm>
            <a:off x="821531" y="2369158"/>
            <a:ext cx="184130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Up to 8x cheaper than traditional</a:t>
            </a:r>
            <a:endParaRPr lang="en-US" sz="834" dirty="0"/>
          </a:p>
        </p:txBody>
      </p:sp>
      <p:sp>
        <p:nvSpPr>
          <p:cNvPr id="10" name="Text 6"/>
          <p:cNvSpPr/>
          <p:nvPr/>
        </p:nvSpPr>
        <p:spPr>
          <a:xfrm>
            <a:off x="821531" y="2512033"/>
            <a:ext cx="176450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banks on international transfers</a:t>
            </a:r>
            <a:endParaRPr lang="en-US" sz="834" dirty="0"/>
          </a:p>
        </p:txBody>
      </p:sp>
      <p:sp>
        <p:nvSpPr>
          <p:cNvPr id="11" name="Shape 7"/>
          <p:cNvSpPr/>
          <p:nvPr/>
        </p:nvSpPr>
        <p:spPr>
          <a:xfrm>
            <a:off x="2957513" y="2117341"/>
            <a:ext cx="2400300" cy="667941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50" y="2188778"/>
            <a:ext cx="214313" cy="1714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350419" y="2188778"/>
            <a:ext cx="19359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SPEED</a:t>
            </a:r>
            <a:endParaRPr lang="en-US" sz="885" dirty="0"/>
          </a:p>
        </p:txBody>
      </p:sp>
      <p:sp>
        <p:nvSpPr>
          <p:cNvPr id="14" name="Text 9"/>
          <p:cNvSpPr/>
          <p:nvPr/>
        </p:nvSpPr>
        <p:spPr>
          <a:xfrm>
            <a:off x="3350419" y="2369158"/>
            <a:ext cx="149125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Most transfers complete in</a:t>
            </a:r>
            <a:endParaRPr lang="en-US" sz="834" dirty="0"/>
          </a:p>
        </p:txBody>
      </p:sp>
      <p:sp>
        <p:nvSpPr>
          <p:cNvPr id="15" name="Text 10"/>
          <p:cNvSpPr/>
          <p:nvPr/>
        </p:nvSpPr>
        <p:spPr>
          <a:xfrm>
            <a:off x="3350419" y="2512033"/>
            <a:ext cx="98405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minutes, not days</a:t>
            </a:r>
            <a:endParaRPr lang="en-US" sz="834" dirty="0"/>
          </a:p>
        </p:txBody>
      </p:sp>
      <p:sp>
        <p:nvSpPr>
          <p:cNvPr id="16" name="Shape 11"/>
          <p:cNvSpPr/>
          <p:nvPr/>
        </p:nvSpPr>
        <p:spPr>
          <a:xfrm>
            <a:off x="428625" y="2785281"/>
            <a:ext cx="2400300" cy="810816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3" y="2856719"/>
            <a:ext cx="214313" cy="17145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1531" y="2856719"/>
            <a:ext cx="19359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CONVENIENCE</a:t>
            </a:r>
            <a:endParaRPr lang="en-US" sz="885" dirty="0"/>
          </a:p>
        </p:txBody>
      </p:sp>
      <p:sp>
        <p:nvSpPr>
          <p:cNvPr id="19" name="Text 13"/>
          <p:cNvSpPr/>
          <p:nvPr/>
        </p:nvSpPr>
        <p:spPr>
          <a:xfrm>
            <a:off x="821531" y="3037098"/>
            <a:ext cx="160377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One app for all your currency</a:t>
            </a:r>
            <a:endParaRPr lang="en-US" sz="834" dirty="0"/>
          </a:p>
        </p:txBody>
      </p:sp>
      <p:sp>
        <p:nvSpPr>
          <p:cNvPr id="20" name="Text 14"/>
          <p:cNvSpPr/>
          <p:nvPr/>
        </p:nvSpPr>
        <p:spPr>
          <a:xfrm>
            <a:off x="821531" y="3179973"/>
            <a:ext cx="1569839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needs — send, receive, hold,</a:t>
            </a:r>
            <a:endParaRPr lang="en-US" sz="834" dirty="0"/>
          </a:p>
        </p:txBody>
      </p:sp>
      <p:sp>
        <p:nvSpPr>
          <p:cNvPr id="21" name="Text 15"/>
          <p:cNvSpPr/>
          <p:nvPr/>
        </p:nvSpPr>
        <p:spPr>
          <a:xfrm>
            <a:off x="2391370" y="3179973"/>
            <a:ext cx="34468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spend</a:t>
            </a:r>
            <a:endParaRPr lang="en-US" sz="834" dirty="0"/>
          </a:p>
        </p:txBody>
      </p:sp>
      <p:sp>
        <p:nvSpPr>
          <p:cNvPr id="22" name="Shape 16"/>
          <p:cNvSpPr/>
          <p:nvPr/>
        </p:nvSpPr>
        <p:spPr>
          <a:xfrm>
            <a:off x="2957513" y="2785281"/>
            <a:ext cx="2400300" cy="810816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950" y="2856719"/>
            <a:ext cx="214313" cy="1714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350419" y="2856719"/>
            <a:ext cx="19359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LOCAL EXPERTISE</a:t>
            </a:r>
            <a:endParaRPr lang="en-US" sz="885" dirty="0"/>
          </a:p>
        </p:txBody>
      </p:sp>
      <p:sp>
        <p:nvSpPr>
          <p:cNvPr id="25" name="Text 18"/>
          <p:cNvSpPr/>
          <p:nvPr/>
        </p:nvSpPr>
        <p:spPr>
          <a:xfrm>
            <a:off x="3350419" y="3037098"/>
            <a:ext cx="157162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Deep understanding of each</a:t>
            </a:r>
            <a:endParaRPr lang="en-US" sz="834" dirty="0"/>
          </a:p>
        </p:txBody>
      </p:sp>
      <p:sp>
        <p:nvSpPr>
          <p:cNvPr id="26" name="Text 19"/>
          <p:cNvSpPr/>
          <p:nvPr/>
        </p:nvSpPr>
        <p:spPr>
          <a:xfrm>
            <a:off x="3350419" y="3179973"/>
            <a:ext cx="1682353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country's payment landscape</a:t>
            </a:r>
            <a:endParaRPr lang="en-US" sz="834" dirty="0"/>
          </a:p>
        </p:txBody>
      </p:sp>
      <p:sp>
        <p:nvSpPr>
          <p:cNvPr id="27" name="Text 20"/>
          <p:cNvSpPr/>
          <p:nvPr/>
        </p:nvSpPr>
        <p:spPr>
          <a:xfrm>
            <a:off x="3350419" y="3179973"/>
            <a:ext cx="1891308" cy="289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and culture</a:t>
            </a:r>
            <a:endParaRPr lang="en-US" sz="834" dirty="0"/>
          </a:p>
        </p:txBody>
      </p:sp>
      <p:sp>
        <p:nvSpPr>
          <p:cNvPr id="28" name="Shape 21"/>
          <p:cNvSpPr/>
          <p:nvPr/>
        </p:nvSpPr>
        <p:spPr>
          <a:xfrm>
            <a:off x="428625" y="3596097"/>
            <a:ext cx="4929188" cy="525066"/>
          </a:xfrm>
          <a:prstGeom prst="rect">
            <a:avLst/>
          </a:prstGeom>
          <a:solidFill>
            <a:srgbClr val="1A1A1A"/>
          </a:solidFill>
          <a:ln w="27432">
            <a:solidFill>
              <a:srgbClr val="FFD166"/>
            </a:solidFill>
            <a:prstDash val="solid"/>
          </a:ln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3" y="3667534"/>
            <a:ext cx="214313" cy="17145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821531" y="3667534"/>
            <a:ext cx="3332559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TRUST &amp; SECURITY</a:t>
            </a:r>
            <a:endParaRPr lang="en-US" sz="885" dirty="0"/>
          </a:p>
        </p:txBody>
      </p:sp>
      <p:sp>
        <p:nvSpPr>
          <p:cNvPr id="31" name="Text 23"/>
          <p:cNvSpPr/>
          <p:nvPr/>
        </p:nvSpPr>
        <p:spPr>
          <a:xfrm>
            <a:off x="821531" y="3847914"/>
            <a:ext cx="3332559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Backed by global investors, regulated locally in every market</a:t>
            </a:r>
            <a:endParaRPr lang="en-US" sz="834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275" y="0"/>
            <a:ext cx="3514725" cy="4639866"/>
          </a:xfrm>
          <a:prstGeom prst="rect">
            <a:avLst/>
          </a:prstGeom>
        </p:spPr>
      </p:pic>
      <p:sp>
        <p:nvSpPr>
          <p:cNvPr id="33" name="Shape 24"/>
          <p:cNvSpPr/>
          <p:nvPr/>
        </p:nvSpPr>
        <p:spPr>
          <a:xfrm>
            <a:off x="0" y="4639866"/>
            <a:ext cx="9144000" cy="503634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34" name="Shape 25"/>
          <p:cNvSpPr/>
          <p:nvPr/>
        </p:nvSpPr>
        <p:spPr>
          <a:xfrm>
            <a:off x="0" y="4639866"/>
            <a:ext cx="9144000" cy="5715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5" name="Text 26"/>
          <p:cNvSpPr/>
          <p:nvPr/>
        </p:nvSpPr>
        <p:spPr>
          <a:xfrm>
            <a:off x="0" y="4639866"/>
            <a:ext cx="9144000" cy="503634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12121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JOIN THOUSANDS OF AFRICANS TAKING CONTROL OF THEIR FINANCIAL FUTURE</a:t>
            </a:r>
            <a:endParaRPr lang="en-US" sz="11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2026-03-20T06:30:29Z</dcterms:created>
  <dcterms:modified xsi:type="dcterms:W3CDTF">2026-03-20T06:30:29Z</dcterms:modified>
</cp:coreProperties>
</file>