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3533310"/>
            <a:ext cx="1968103" cy="200025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" name="Text 1"/>
          <p:cNvSpPr/>
          <p:nvPr/>
        </p:nvSpPr>
        <p:spPr>
          <a:xfrm>
            <a:off x="285750" y="3533310"/>
            <a:ext cx="1968103" cy="200025"/>
          </a:xfrm>
          <a:prstGeom prst="rect">
            <a:avLst/>
          </a:prstGeom>
          <a:noFill/>
          <a:ln/>
        </p:spPr>
        <p:txBody>
          <a:bodyPr wrap="square" lIns="119126" tIns="51054" rIns="119126" bIns="51054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全球金融科技 · 7个国家 · 非洲与东南亚</a:t>
            </a:r>
            <a:endParaRPr lang="en-US" sz="534" dirty="0"/>
          </a:p>
        </p:txBody>
      </p:sp>
      <p:sp>
        <p:nvSpPr>
          <p:cNvPr id="6" name="Text 2"/>
          <p:cNvSpPr/>
          <p:nvPr/>
        </p:nvSpPr>
        <p:spPr>
          <a:xfrm>
            <a:off x="285750" y="3790485"/>
            <a:ext cx="8572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145" b="1" spc="-2" kern="0" dirty="0">
                <a:solidFill>
                  <a:srgbClr val="FF4B4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ALL</a:t>
            </a:r>
            <a:pPr algn="l" indent="0" marL="0">
              <a:lnSpc>
                <a:spcPts val="4500"/>
              </a:lnSpc>
              <a:buNone/>
            </a:pPr>
            <a:r>
              <a:rPr lang="en-US" sz="4145" b="1" spc="-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PAY</a:t>
            </a:r>
            <a:pPr algn="l" indent="0" marL="0">
              <a:lnSpc>
                <a:spcPts val="4500"/>
              </a:lnSpc>
              <a:buNone/>
            </a:pPr>
            <a:r>
              <a:rPr lang="en-US" sz="4145" b="1" spc="-2" kern="0" dirty="0">
                <a:solidFill>
                  <a:srgbClr val="FFD16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FAST</a:t>
            </a:r>
            <a:endParaRPr lang="en-US" sz="4145" dirty="0"/>
          </a:p>
        </p:txBody>
      </p:sp>
      <p:sp>
        <p:nvSpPr>
          <p:cNvPr id="7" name="Text 3"/>
          <p:cNvSpPr/>
          <p:nvPr/>
        </p:nvSpPr>
        <p:spPr>
          <a:xfrm>
            <a:off x="285750" y="4361985"/>
            <a:ext cx="4429125" cy="388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888" dirty="0">
                <a:solidFill>
                  <a:srgbClr val="AAAAA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全球发送、接收和持有资金——像本地人一样。</a:t>
            </a:r>
            <a:pPr algn="l" indent="0" marL="0">
              <a:lnSpc>
                <a:spcPts val="1500"/>
              </a:lnSpc>
              <a:buNone/>
            </a:pPr>
            <a:r>
              <a:rPr lang="en-US" sz="888" dirty="0">
                <a:solidFill>
                  <a:srgbClr val="AAAAA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888" dirty="0">
                <a:solidFill>
                  <a:srgbClr val="AAAAA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真实汇率 · 透明费用 · 深度本地支付集成</a:t>
            </a:r>
            <a:endParaRPr lang="en-US" sz="888" dirty="0"/>
          </a:p>
        </p:txBody>
      </p:sp>
      <p:sp>
        <p:nvSpPr>
          <p:cNvPr id="8" name="Shape 4"/>
          <p:cNvSpPr/>
          <p:nvPr/>
        </p:nvSpPr>
        <p:spPr>
          <a:xfrm>
            <a:off x="285750" y="4822031"/>
            <a:ext cx="466130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85750" y="4822031"/>
            <a:ext cx="466130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 南非</a:t>
            </a:r>
            <a:endParaRPr lang="en-US" sz="534" dirty="0"/>
          </a:p>
        </p:txBody>
      </p:sp>
      <p:sp>
        <p:nvSpPr>
          <p:cNvPr id="10" name="Shape 6"/>
          <p:cNvSpPr/>
          <p:nvPr/>
        </p:nvSpPr>
        <p:spPr>
          <a:xfrm>
            <a:off x="787598" y="4822031"/>
            <a:ext cx="551855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87598" y="4822031"/>
            <a:ext cx="551855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 肯尼亚</a:t>
            </a:r>
            <a:endParaRPr lang="en-US" sz="534" dirty="0"/>
          </a:p>
        </p:txBody>
      </p:sp>
      <p:sp>
        <p:nvSpPr>
          <p:cNvPr id="12" name="Shape 8"/>
          <p:cNvSpPr/>
          <p:nvPr/>
        </p:nvSpPr>
        <p:spPr>
          <a:xfrm>
            <a:off x="1375172" y="4822031"/>
            <a:ext cx="551855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375172" y="4822031"/>
            <a:ext cx="551855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🇨🇲 喀麦隆</a:t>
            </a:r>
            <a:endParaRPr lang="en-US" sz="534" dirty="0"/>
          </a:p>
        </p:txBody>
      </p:sp>
      <p:sp>
        <p:nvSpPr>
          <p:cNvPr id="14" name="Shape 10"/>
          <p:cNvSpPr/>
          <p:nvPr/>
        </p:nvSpPr>
        <p:spPr>
          <a:xfrm>
            <a:off x="1962745" y="4822031"/>
            <a:ext cx="723305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962745" y="4822031"/>
            <a:ext cx="723305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 印度尼西亚</a:t>
            </a:r>
            <a:endParaRPr lang="en-US" sz="534" dirty="0"/>
          </a:p>
        </p:txBody>
      </p:sp>
      <p:sp>
        <p:nvSpPr>
          <p:cNvPr id="16" name="Shape 12"/>
          <p:cNvSpPr/>
          <p:nvPr/>
        </p:nvSpPr>
        <p:spPr>
          <a:xfrm>
            <a:off x="2721769" y="4822031"/>
            <a:ext cx="466130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2721769" y="4822031"/>
            <a:ext cx="466130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 泰国</a:t>
            </a:r>
            <a:endParaRPr lang="en-US" sz="534" dirty="0"/>
          </a:p>
        </p:txBody>
      </p:sp>
      <p:sp>
        <p:nvSpPr>
          <p:cNvPr id="18" name="Shape 14"/>
          <p:cNvSpPr/>
          <p:nvPr/>
        </p:nvSpPr>
        <p:spPr>
          <a:xfrm>
            <a:off x="3223617" y="4822031"/>
            <a:ext cx="637580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3223617" y="4822031"/>
            <a:ext cx="637580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 马来西亚</a:t>
            </a:r>
            <a:endParaRPr lang="en-US" sz="534" dirty="0"/>
          </a:p>
        </p:txBody>
      </p:sp>
      <p:sp>
        <p:nvSpPr>
          <p:cNvPr id="20" name="Shape 16"/>
          <p:cNvSpPr/>
          <p:nvPr/>
        </p:nvSpPr>
        <p:spPr>
          <a:xfrm>
            <a:off x="3896916" y="4822031"/>
            <a:ext cx="551855" cy="192881"/>
          </a:xfrm>
          <a:prstGeom prst="rect">
            <a:avLst/>
          </a:prstGeom>
          <a:solidFill>
            <a:srgbClr val="FFD166">
              <a:alpha val="10000"/>
            </a:srgbClr>
          </a:solidFill>
          <a:ln w="9144">
            <a:solidFill>
              <a:srgbClr val="FFD166">
                <a:alpha val="5000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3896916" y="4822031"/>
            <a:ext cx="551855" cy="192881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 菲律宾</a:t>
            </a:r>
            <a:endParaRPr lang="en-US" sz="534" dirty="0"/>
          </a:p>
        </p:txBody>
      </p:sp>
      <p:sp>
        <p:nvSpPr>
          <p:cNvPr id="22" name="Shape 18"/>
          <p:cNvSpPr/>
          <p:nvPr/>
        </p:nvSpPr>
        <p:spPr>
          <a:xfrm>
            <a:off x="0" y="4809530"/>
            <a:ext cx="9144000" cy="276820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3" name="Text 19"/>
          <p:cNvSpPr/>
          <p:nvPr/>
        </p:nvSpPr>
        <p:spPr>
          <a:xfrm>
            <a:off x="285750" y="4880967"/>
            <a:ext cx="200025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0D0D0D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非洲</a:t>
            </a:r>
            <a:endParaRPr lang="en-US" sz="634" dirty="0"/>
          </a:p>
        </p:txBody>
      </p:sp>
      <p:sp>
        <p:nvSpPr>
          <p:cNvPr id="24" name="Text 20"/>
          <p:cNvSpPr/>
          <p:nvPr/>
        </p:nvSpPr>
        <p:spPr>
          <a:xfrm>
            <a:off x="700088" y="4880967"/>
            <a:ext cx="30003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0D0D0D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东南亚</a:t>
            </a:r>
            <a:endParaRPr lang="en-US" sz="634" dirty="0"/>
          </a:p>
        </p:txBody>
      </p:sp>
      <p:sp>
        <p:nvSpPr>
          <p:cNvPr id="25" name="Text 21"/>
          <p:cNvSpPr/>
          <p:nvPr/>
        </p:nvSpPr>
        <p:spPr>
          <a:xfrm>
            <a:off x="1214438" y="4880967"/>
            <a:ext cx="1464469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1" kern="0" dirty="0">
                <a:solidFill>
                  <a:srgbClr val="0D0D0D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7个市场 · 30+货币 · 一个账户</a:t>
            </a:r>
            <a:endParaRPr lang="en-US" sz="6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214688" cy="485775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57538" y="0"/>
            <a:ext cx="57150" cy="4857750"/>
          </a:xfrm>
          <a:prstGeom prst="rect">
            <a:avLst/>
          </a:prstGeom>
          <a:solidFill>
            <a:srgbClr val="FF4B4B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4688" cy="48577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786188" y="428625"/>
            <a:ext cx="4786313" cy="822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一个账户，</a:t>
            </a:r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满足所有货币需求</a:t>
            </a:r>
            <a:endParaRPr lang="en-US" sz="2436" dirty="0"/>
          </a:p>
        </p:txBody>
      </p:sp>
      <p:sp>
        <p:nvSpPr>
          <p:cNvPr id="7" name="Text 3"/>
          <p:cNvSpPr/>
          <p:nvPr/>
        </p:nvSpPr>
        <p:spPr>
          <a:xfrm>
            <a:off x="3786188" y="1394427"/>
            <a:ext cx="4786313" cy="4572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单一强大账户，将全球货币尽在掌握——专为非洲现代专业人士、企业和家庭设计。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8" y="2080227"/>
            <a:ext cx="200025" cy="1714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00513" y="2065939"/>
            <a:ext cx="193595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多币种管理</a:t>
            </a:r>
            <a:endParaRPr lang="en-US" sz="987" dirty="0"/>
          </a:p>
        </p:txBody>
      </p:sp>
      <p:sp>
        <p:nvSpPr>
          <p:cNvPr id="10" name="Text 5"/>
          <p:cNvSpPr/>
          <p:nvPr/>
        </p:nvSpPr>
        <p:spPr>
          <a:xfrm>
            <a:off x="4100513" y="2310612"/>
            <a:ext cx="1928813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一个账户管理南非兰特、肯尼亚先</a:t>
            </a:r>
            <a:endParaRPr lang="en-US" sz="942" dirty="0"/>
          </a:p>
        </p:txBody>
      </p:sp>
      <p:sp>
        <p:nvSpPr>
          <p:cNvPr id="11" name="Text 6"/>
          <p:cNvSpPr/>
          <p:nvPr/>
        </p:nvSpPr>
        <p:spPr>
          <a:xfrm>
            <a:off x="4100513" y="2503494"/>
            <a:ext cx="1557338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令、中非法郎等30多种货币</a:t>
            </a:r>
            <a:endParaRPr lang="en-US" sz="942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219" y="2080227"/>
            <a:ext cx="200025" cy="17145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36544" y="2065939"/>
            <a:ext cx="193595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本地收款</a:t>
            </a:r>
            <a:endParaRPr lang="en-US" sz="987" dirty="0"/>
          </a:p>
        </p:txBody>
      </p:sp>
      <p:sp>
        <p:nvSpPr>
          <p:cNvPr id="14" name="Text 8"/>
          <p:cNvSpPr/>
          <p:nvPr/>
        </p:nvSpPr>
        <p:spPr>
          <a:xfrm>
            <a:off x="6636544" y="2310612"/>
            <a:ext cx="1928813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通过当地账户信息接收资金，像本</a:t>
            </a:r>
            <a:endParaRPr lang="en-US" sz="942" dirty="0"/>
          </a:p>
        </p:txBody>
      </p:sp>
      <p:sp>
        <p:nvSpPr>
          <p:cNvPr id="15" name="Text 9"/>
          <p:cNvSpPr/>
          <p:nvPr/>
        </p:nvSpPr>
        <p:spPr>
          <a:xfrm>
            <a:off x="6636544" y="2503494"/>
            <a:ext cx="771525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地人一样收款</a:t>
            </a:r>
            <a:endParaRPr lang="en-US" sz="942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8" y="2851752"/>
            <a:ext cx="200025" cy="17145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100513" y="2837464"/>
            <a:ext cx="19288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全球汇款</a:t>
            </a:r>
            <a:endParaRPr lang="en-US" sz="987" dirty="0"/>
          </a:p>
        </p:txBody>
      </p:sp>
      <p:sp>
        <p:nvSpPr>
          <p:cNvPr id="18" name="Text 11"/>
          <p:cNvSpPr/>
          <p:nvPr/>
        </p:nvSpPr>
        <p:spPr>
          <a:xfrm>
            <a:off x="4100513" y="3082137"/>
            <a:ext cx="1928813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以真实汇率汇款，手续费低且透明</a:t>
            </a:r>
            <a:endParaRPr lang="en-US" sz="942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219" y="2851752"/>
            <a:ext cx="200025" cy="17145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636544" y="2837464"/>
            <a:ext cx="193595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全球消费</a:t>
            </a:r>
            <a:endParaRPr lang="en-US" sz="987" dirty="0"/>
          </a:p>
        </p:txBody>
      </p:sp>
      <p:sp>
        <p:nvSpPr>
          <p:cNvPr id="21" name="Text 13"/>
          <p:cNvSpPr/>
          <p:nvPr/>
        </p:nvSpPr>
        <p:spPr>
          <a:xfrm>
            <a:off x="6636544" y="3082137"/>
            <a:ext cx="1850231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使用关联借记卡（虚拟/实体）在</a:t>
            </a:r>
            <a:endParaRPr lang="en-US" sz="942" dirty="0"/>
          </a:p>
        </p:txBody>
      </p:sp>
      <p:sp>
        <p:nvSpPr>
          <p:cNvPr id="22" name="Text 14"/>
          <p:cNvSpPr/>
          <p:nvPr/>
        </p:nvSpPr>
        <p:spPr>
          <a:xfrm>
            <a:off x="6636544" y="3275019"/>
            <a:ext cx="514350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全球消费</a:t>
            </a:r>
            <a:endParaRPr lang="en-US" sz="942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188" y="3623277"/>
            <a:ext cx="200025" cy="17145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4100513" y="3608989"/>
            <a:ext cx="193595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全数字化</a:t>
            </a:r>
            <a:endParaRPr lang="en-US" sz="987" dirty="0"/>
          </a:p>
        </p:txBody>
      </p:sp>
      <p:sp>
        <p:nvSpPr>
          <p:cNvPr id="25" name="Text 16"/>
          <p:cNvSpPr/>
          <p:nvPr/>
        </p:nvSpPr>
        <p:spPr>
          <a:xfrm>
            <a:off x="4100513" y="3853662"/>
            <a:ext cx="1910953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通过手机App或网页管理一切，随</a:t>
            </a:r>
            <a:endParaRPr lang="en-US" sz="942" dirty="0"/>
          </a:p>
        </p:txBody>
      </p:sp>
      <p:sp>
        <p:nvSpPr>
          <p:cNvPr id="26" name="Text 17"/>
          <p:cNvSpPr/>
          <p:nvPr/>
        </p:nvSpPr>
        <p:spPr>
          <a:xfrm>
            <a:off x="4100513" y="4046544"/>
            <a:ext cx="385763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时随地</a:t>
            </a:r>
            <a:endParaRPr lang="en-US" sz="942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2219" y="3623277"/>
            <a:ext cx="200025" cy="171450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6636544" y="3608989"/>
            <a:ext cx="193595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安全合规</a:t>
            </a:r>
            <a:endParaRPr lang="en-US" sz="987" dirty="0"/>
          </a:p>
        </p:txBody>
      </p:sp>
      <p:sp>
        <p:nvSpPr>
          <p:cNvPr id="29" name="Text 19"/>
          <p:cNvSpPr/>
          <p:nvPr/>
        </p:nvSpPr>
        <p:spPr>
          <a:xfrm>
            <a:off x="6636544" y="3853662"/>
            <a:ext cx="1928813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受当地金融法规监管，您的资金得</a:t>
            </a:r>
            <a:endParaRPr lang="en-US" sz="942" dirty="0"/>
          </a:p>
        </p:txBody>
      </p:sp>
      <p:sp>
        <p:nvSpPr>
          <p:cNvPr id="30" name="Text 20"/>
          <p:cNvSpPr/>
          <p:nvPr/>
        </p:nvSpPr>
        <p:spPr>
          <a:xfrm>
            <a:off x="6636544" y="4046544"/>
            <a:ext cx="642938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到充分保障</a:t>
            </a:r>
            <a:endParaRPr lang="en-US" sz="94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4288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1053703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 · 收款 — 7国本地化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45673" y="64294"/>
            <a:ext cx="61257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42888"/>
            <a:ext cx="9144000" cy="63758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66180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71475"/>
            <a:ext cx="8572500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像本地人一样收款</a:t>
            </a:r>
            <a:endParaRPr lang="en-US" sz="1295" dirty="0"/>
          </a:p>
        </p:txBody>
      </p:sp>
      <p:sp>
        <p:nvSpPr>
          <p:cNvPr id="9" name="Text 6"/>
          <p:cNvSpPr/>
          <p:nvPr/>
        </p:nvSpPr>
        <p:spPr>
          <a:xfrm>
            <a:off x="285750" y="655439"/>
            <a:ext cx="857250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1" kern="0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在每个国家获取当地账户信息 · 本地入账无国际手续费 · 即时或当天到账</a:t>
            </a:r>
            <a:endParaRPr lang="en-US" sz="584" dirty="0"/>
          </a:p>
        </p:txBody>
      </p:sp>
      <p:sp>
        <p:nvSpPr>
          <p:cNvPr id="10" name="Text 7"/>
          <p:cNvSpPr/>
          <p:nvPr/>
        </p:nvSpPr>
        <p:spPr>
          <a:xfrm>
            <a:off x="285750" y="966192"/>
            <a:ext cx="4132659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🌍 非洲</a:t>
            </a:r>
            <a:endParaRPr lang="en-US" sz="485" dirty="0"/>
          </a:p>
        </p:txBody>
      </p:sp>
      <p:sp>
        <p:nvSpPr>
          <p:cNvPr id="11" name="Shape 8"/>
          <p:cNvSpPr/>
          <p:nvPr/>
        </p:nvSpPr>
        <p:spPr>
          <a:xfrm>
            <a:off x="285750" y="1155502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1155502"/>
            <a:ext cx="21431" cy="694730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13" name="Text 10"/>
          <p:cNvSpPr/>
          <p:nvPr/>
        </p:nvSpPr>
        <p:spPr>
          <a:xfrm>
            <a:off x="371475" y="1219795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21506" y="1219795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南非</a:t>
            </a:r>
            <a:endParaRPr lang="en-US" sz="634" dirty="0"/>
          </a:p>
        </p:txBody>
      </p:sp>
      <p:sp>
        <p:nvSpPr>
          <p:cNvPr id="15" name="Shape 12"/>
          <p:cNvSpPr/>
          <p:nvPr/>
        </p:nvSpPr>
        <p:spPr>
          <a:xfrm>
            <a:off x="621506" y="1410891"/>
            <a:ext cx="584002" cy="117872"/>
          </a:xfrm>
          <a:prstGeom prst="rect">
            <a:avLst/>
          </a:prstGeom>
          <a:solidFill>
            <a:srgbClr val="FFD166">
              <a:alpha val="15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621506" y="1410891"/>
            <a:ext cx="584002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ZAR 南非兰特</a:t>
            </a:r>
            <a:endParaRPr lang="en-US" sz="485" dirty="0"/>
          </a:p>
        </p:txBody>
      </p:sp>
      <p:sp>
        <p:nvSpPr>
          <p:cNvPr id="17" name="Text 14"/>
          <p:cNvSpPr/>
          <p:nvPr/>
        </p:nvSpPr>
        <p:spPr>
          <a:xfrm>
            <a:off x="621506" y="1550194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从本地公司/自由职业者接收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当地银行账号 + 分行代码</a:t>
            </a:r>
            <a:endParaRPr lang="en-US" sz="568" dirty="0"/>
          </a:p>
        </p:txBody>
      </p:sp>
      <p:sp>
        <p:nvSpPr>
          <p:cNvPr id="18" name="Shape 15"/>
          <p:cNvSpPr/>
          <p:nvPr/>
        </p:nvSpPr>
        <p:spPr>
          <a:xfrm>
            <a:off x="285750" y="1907381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1907381"/>
            <a:ext cx="21431" cy="694730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0" name="Text 17"/>
          <p:cNvSpPr/>
          <p:nvPr/>
        </p:nvSpPr>
        <p:spPr>
          <a:xfrm>
            <a:off x="371475" y="1971675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621506" y="1971675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肯尼亚</a:t>
            </a:r>
            <a:endParaRPr lang="en-US" sz="634" dirty="0"/>
          </a:p>
        </p:txBody>
      </p:sp>
      <p:sp>
        <p:nvSpPr>
          <p:cNvPr id="22" name="Shape 19"/>
          <p:cNvSpPr/>
          <p:nvPr/>
        </p:nvSpPr>
        <p:spPr>
          <a:xfrm>
            <a:off x="621506" y="2162770"/>
            <a:ext cx="660797" cy="117872"/>
          </a:xfrm>
          <a:prstGeom prst="rect">
            <a:avLst/>
          </a:prstGeom>
          <a:solidFill>
            <a:srgbClr val="FFD166">
              <a:alpha val="15000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621506" y="2162770"/>
            <a:ext cx="660797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KES 肯尼亚先令</a:t>
            </a:r>
            <a:endParaRPr lang="en-US" sz="485" dirty="0"/>
          </a:p>
        </p:txBody>
      </p:sp>
      <p:sp>
        <p:nvSpPr>
          <p:cNvPr id="24" name="Text 21"/>
          <p:cNvSpPr/>
          <p:nvPr/>
        </p:nvSpPr>
        <p:spPr>
          <a:xfrm>
            <a:off x="621506" y="2302073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从雇主/客户接收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银行账户或M-Pesa支付码/商户号</a:t>
            </a:r>
            <a:endParaRPr lang="en-US" sz="568" dirty="0"/>
          </a:p>
        </p:txBody>
      </p:sp>
      <p:sp>
        <p:nvSpPr>
          <p:cNvPr id="25" name="Shape 22"/>
          <p:cNvSpPr/>
          <p:nvPr/>
        </p:nvSpPr>
        <p:spPr>
          <a:xfrm>
            <a:off x="285750" y="2659261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" y="2659261"/>
            <a:ext cx="21431" cy="694730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7" name="Text 24"/>
          <p:cNvSpPr/>
          <p:nvPr/>
        </p:nvSpPr>
        <p:spPr>
          <a:xfrm>
            <a:off x="371475" y="2723555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🇨🇲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621506" y="2723555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喀麦隆</a:t>
            </a:r>
            <a:endParaRPr lang="en-US" sz="634" dirty="0"/>
          </a:p>
        </p:txBody>
      </p:sp>
      <p:sp>
        <p:nvSpPr>
          <p:cNvPr id="29" name="Shape 26"/>
          <p:cNvSpPr/>
          <p:nvPr/>
        </p:nvSpPr>
        <p:spPr>
          <a:xfrm>
            <a:off x="621506" y="2914650"/>
            <a:ext cx="576858" cy="117872"/>
          </a:xfrm>
          <a:prstGeom prst="rect">
            <a:avLst/>
          </a:prstGeom>
          <a:solidFill>
            <a:srgbClr val="FFD166">
              <a:alpha val="15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621506" y="2914650"/>
            <a:ext cx="576858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XAF 中非法郎</a:t>
            </a:r>
            <a:endParaRPr lang="en-US" sz="485" dirty="0"/>
          </a:p>
        </p:txBody>
      </p:sp>
      <p:sp>
        <p:nvSpPr>
          <p:cNvPr id="31" name="Text 28"/>
          <p:cNvSpPr/>
          <p:nvPr/>
        </p:nvSpPr>
        <p:spPr>
          <a:xfrm>
            <a:off x="621506" y="3053953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从本地渠道接收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MTN MoMo / Orange Money钱包或银行</a:t>
            </a:r>
            <a:endParaRPr lang="en-US" sz="568" dirty="0"/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85750" y="3439716"/>
            <a:ext cx="4132659" cy="642938"/>
          </a:xfrm>
          <a:prstGeom prst="rect">
            <a:avLst/>
          </a:prstGeom>
        </p:spPr>
      </p:pic>
      <p:pic>
        <p:nvPicPr>
          <p:cNvPr id="33" name="Image 2" descr="preencoded.png">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8143875" y="866180"/>
            <a:ext cx="1000125" cy="427732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4725591" y="966192"/>
            <a:ext cx="4132659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🌏 东南亚</a:t>
            </a:r>
            <a:endParaRPr lang="en-US" sz="485" dirty="0"/>
          </a:p>
        </p:txBody>
      </p:sp>
      <p:sp>
        <p:nvSpPr>
          <p:cNvPr id="35" name="Shape 30"/>
          <p:cNvSpPr/>
          <p:nvPr/>
        </p:nvSpPr>
        <p:spPr>
          <a:xfrm>
            <a:off x="4725591" y="1155502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36" name="Shape 31"/>
          <p:cNvSpPr/>
          <p:nvPr/>
        </p:nvSpPr>
        <p:spPr>
          <a:xfrm>
            <a:off x="4725591" y="1155502"/>
            <a:ext cx="21431" cy="69473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7" name="Text 32"/>
          <p:cNvSpPr/>
          <p:nvPr/>
        </p:nvSpPr>
        <p:spPr>
          <a:xfrm>
            <a:off x="4811316" y="1219795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</a:t>
            </a:r>
            <a:endParaRPr lang="en-US" sz="1050" dirty="0"/>
          </a:p>
        </p:txBody>
      </p:sp>
      <p:sp>
        <p:nvSpPr>
          <p:cNvPr id="38" name="Text 33"/>
          <p:cNvSpPr/>
          <p:nvPr/>
        </p:nvSpPr>
        <p:spPr>
          <a:xfrm>
            <a:off x="5061347" y="1219795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印度尼西亚</a:t>
            </a:r>
            <a:endParaRPr lang="en-US" sz="634" dirty="0"/>
          </a:p>
        </p:txBody>
      </p:sp>
      <p:sp>
        <p:nvSpPr>
          <p:cNvPr id="39" name="Shape 34"/>
          <p:cNvSpPr/>
          <p:nvPr/>
        </p:nvSpPr>
        <p:spPr>
          <a:xfrm>
            <a:off x="5061347" y="1410891"/>
            <a:ext cx="489347" cy="117872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40" name="Text 35"/>
          <p:cNvSpPr/>
          <p:nvPr/>
        </p:nvSpPr>
        <p:spPr>
          <a:xfrm>
            <a:off x="5061347" y="1410891"/>
            <a:ext cx="489347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IDR 印尼盾</a:t>
            </a:r>
            <a:endParaRPr lang="en-US" sz="485" dirty="0"/>
          </a:p>
        </p:txBody>
      </p:sp>
      <p:sp>
        <p:nvSpPr>
          <p:cNvPr id="41" name="Text 36"/>
          <p:cNvSpPr/>
          <p:nvPr/>
        </p:nvSpPr>
        <p:spPr>
          <a:xfrm>
            <a:off x="5061347" y="1550194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从本地雇主/电商平台接收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虚拟账户（BCA, Mandiri）/ GoPay、OVO、Dana</a:t>
            </a:r>
            <a:endParaRPr lang="en-US" sz="568" dirty="0"/>
          </a:p>
        </p:txBody>
      </p:sp>
      <p:sp>
        <p:nvSpPr>
          <p:cNvPr id="42" name="Shape 37"/>
          <p:cNvSpPr/>
          <p:nvPr/>
        </p:nvSpPr>
        <p:spPr>
          <a:xfrm>
            <a:off x="4725591" y="1907381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43" name="Shape 38"/>
          <p:cNvSpPr/>
          <p:nvPr/>
        </p:nvSpPr>
        <p:spPr>
          <a:xfrm>
            <a:off x="4725591" y="1907381"/>
            <a:ext cx="21431" cy="69473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4" name="Text 39"/>
          <p:cNvSpPr/>
          <p:nvPr/>
        </p:nvSpPr>
        <p:spPr>
          <a:xfrm>
            <a:off x="4811316" y="1971675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</a:t>
            </a:r>
            <a:endParaRPr lang="en-US" sz="1050" dirty="0"/>
          </a:p>
        </p:txBody>
      </p:sp>
      <p:sp>
        <p:nvSpPr>
          <p:cNvPr id="45" name="Text 40"/>
          <p:cNvSpPr/>
          <p:nvPr/>
        </p:nvSpPr>
        <p:spPr>
          <a:xfrm>
            <a:off x="5061347" y="1971675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泰国</a:t>
            </a:r>
            <a:endParaRPr lang="en-US" sz="634" dirty="0"/>
          </a:p>
        </p:txBody>
      </p:sp>
      <p:sp>
        <p:nvSpPr>
          <p:cNvPr id="46" name="Shape 41"/>
          <p:cNvSpPr/>
          <p:nvPr/>
        </p:nvSpPr>
        <p:spPr>
          <a:xfrm>
            <a:off x="5061347" y="2162770"/>
            <a:ext cx="433983" cy="117872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47" name="Text 42"/>
          <p:cNvSpPr/>
          <p:nvPr/>
        </p:nvSpPr>
        <p:spPr>
          <a:xfrm>
            <a:off x="5061347" y="2162770"/>
            <a:ext cx="433983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THB 泰铢</a:t>
            </a:r>
            <a:endParaRPr lang="en-US" sz="485" dirty="0"/>
          </a:p>
        </p:txBody>
      </p:sp>
      <p:sp>
        <p:nvSpPr>
          <p:cNvPr id="48" name="Text 43"/>
          <p:cNvSpPr/>
          <p:nvPr/>
        </p:nvSpPr>
        <p:spPr>
          <a:xfrm>
            <a:off x="5061347" y="2302073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从本地公司接收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当地银行账户（支持PromptPay）/ TrueMoney钱包</a:t>
            </a:r>
            <a:endParaRPr lang="en-US" sz="568" dirty="0"/>
          </a:p>
        </p:txBody>
      </p:sp>
      <p:sp>
        <p:nvSpPr>
          <p:cNvPr id="49" name="Shape 44"/>
          <p:cNvSpPr/>
          <p:nvPr/>
        </p:nvSpPr>
        <p:spPr>
          <a:xfrm>
            <a:off x="4725591" y="2659261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50" name="Shape 45"/>
          <p:cNvSpPr/>
          <p:nvPr/>
        </p:nvSpPr>
        <p:spPr>
          <a:xfrm>
            <a:off x="4725591" y="2659261"/>
            <a:ext cx="21431" cy="69473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1" name="Text 46"/>
          <p:cNvSpPr/>
          <p:nvPr/>
        </p:nvSpPr>
        <p:spPr>
          <a:xfrm>
            <a:off x="4811316" y="2723555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</a:t>
            </a:r>
            <a:endParaRPr lang="en-US" sz="1050" dirty="0"/>
          </a:p>
        </p:txBody>
      </p:sp>
      <p:sp>
        <p:nvSpPr>
          <p:cNvPr id="52" name="Text 47"/>
          <p:cNvSpPr/>
          <p:nvPr/>
        </p:nvSpPr>
        <p:spPr>
          <a:xfrm>
            <a:off x="5061347" y="2723555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马来西亚</a:t>
            </a:r>
            <a:endParaRPr lang="en-US" sz="634" dirty="0"/>
          </a:p>
        </p:txBody>
      </p:sp>
      <p:sp>
        <p:nvSpPr>
          <p:cNvPr id="53" name="Shape 48"/>
          <p:cNvSpPr/>
          <p:nvPr/>
        </p:nvSpPr>
        <p:spPr>
          <a:xfrm>
            <a:off x="5061347" y="2914650"/>
            <a:ext cx="516136" cy="117872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54" name="Text 49"/>
          <p:cNvSpPr/>
          <p:nvPr/>
        </p:nvSpPr>
        <p:spPr>
          <a:xfrm>
            <a:off x="5061347" y="2914650"/>
            <a:ext cx="516136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MYR 林吉特</a:t>
            </a:r>
            <a:endParaRPr lang="en-US" sz="485" dirty="0"/>
          </a:p>
        </p:txBody>
      </p:sp>
      <p:sp>
        <p:nvSpPr>
          <p:cNvPr id="55" name="Text 50"/>
          <p:cNvSpPr/>
          <p:nvPr/>
        </p:nvSpPr>
        <p:spPr>
          <a:xfrm>
            <a:off x="5061347" y="3053953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从本地客户接收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银行账户（Maybank, CIMB）/ Touch 'n Go电子钱包</a:t>
            </a:r>
            <a:endParaRPr lang="en-US" sz="568" dirty="0"/>
          </a:p>
        </p:txBody>
      </p:sp>
      <p:sp>
        <p:nvSpPr>
          <p:cNvPr id="56" name="Shape 51"/>
          <p:cNvSpPr/>
          <p:nvPr/>
        </p:nvSpPr>
        <p:spPr>
          <a:xfrm>
            <a:off x="4725591" y="3411141"/>
            <a:ext cx="4132659" cy="694730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57" name="Shape 52"/>
          <p:cNvSpPr/>
          <p:nvPr/>
        </p:nvSpPr>
        <p:spPr>
          <a:xfrm>
            <a:off x="4725591" y="3411141"/>
            <a:ext cx="21431" cy="69473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8" name="Text 53"/>
          <p:cNvSpPr/>
          <p:nvPr/>
        </p:nvSpPr>
        <p:spPr>
          <a:xfrm>
            <a:off x="4811316" y="3475434"/>
            <a:ext cx="178594" cy="214313"/>
          </a:xfrm>
          <a:prstGeom prst="rect">
            <a:avLst/>
          </a:prstGeom>
          <a:noFill/>
          <a:ln/>
        </p:spPr>
        <p:txBody>
          <a:bodyPr wrap="none" lIns="0" tIns="8509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</a:t>
            </a:r>
            <a:endParaRPr lang="en-US" sz="1050" dirty="0"/>
          </a:p>
        </p:txBody>
      </p:sp>
      <p:sp>
        <p:nvSpPr>
          <p:cNvPr id="59" name="Text 54"/>
          <p:cNvSpPr/>
          <p:nvPr/>
        </p:nvSpPr>
        <p:spPr>
          <a:xfrm>
            <a:off x="5061347" y="3475434"/>
            <a:ext cx="371117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菲律宾</a:t>
            </a:r>
            <a:endParaRPr lang="en-US" sz="634" dirty="0"/>
          </a:p>
        </p:txBody>
      </p:sp>
      <p:sp>
        <p:nvSpPr>
          <p:cNvPr id="60" name="Shape 55"/>
          <p:cNvSpPr/>
          <p:nvPr/>
        </p:nvSpPr>
        <p:spPr>
          <a:xfrm>
            <a:off x="5061347" y="3666530"/>
            <a:ext cx="437555" cy="117872"/>
          </a:xfrm>
          <a:prstGeom prst="rect">
            <a:avLst/>
          </a:prstGeom>
          <a:solidFill>
            <a:srgbClr val="FF4B4B">
              <a:alpha val="15000"/>
            </a:srgbClr>
          </a:solidFill>
          <a:ln/>
        </p:spPr>
      </p:sp>
      <p:sp>
        <p:nvSpPr>
          <p:cNvPr id="61" name="Text 56"/>
          <p:cNvSpPr/>
          <p:nvPr/>
        </p:nvSpPr>
        <p:spPr>
          <a:xfrm>
            <a:off x="5061347" y="3666530"/>
            <a:ext cx="437555" cy="117872"/>
          </a:xfrm>
          <a:prstGeom prst="rect">
            <a:avLst/>
          </a:prstGeom>
          <a:noFill/>
          <a:ln/>
        </p:spPr>
        <p:txBody>
          <a:bodyPr wrap="none" lIns="51054" tIns="8509" rIns="51054" bIns="8509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80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PHP 比索</a:t>
            </a:r>
            <a:endParaRPr lang="en-US" sz="485" dirty="0"/>
          </a:p>
        </p:txBody>
      </p:sp>
      <p:sp>
        <p:nvSpPr>
          <p:cNvPr id="62" name="Text 57"/>
          <p:cNvSpPr/>
          <p:nvPr/>
        </p:nvSpPr>
        <p:spPr>
          <a:xfrm>
            <a:off x="5061347" y="3805833"/>
            <a:ext cx="371117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从本地渠道接收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银行账户（BPI, BDO）/ GCash / PayMaya</a:t>
            </a:r>
            <a:endParaRPr lang="en-US" sz="5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87623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4288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1339453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03B · 东南亚扩展 — 本地收款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45673" y="64294"/>
            <a:ext cx="61257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42888"/>
            <a:ext cx="9144000" cy="63758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66180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71475"/>
            <a:ext cx="8572500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东南亚四国市场</a:t>
            </a:r>
            <a:endParaRPr lang="en-US" sz="1295" dirty="0"/>
          </a:p>
        </p:txBody>
      </p:sp>
      <p:sp>
        <p:nvSpPr>
          <p:cNvPr id="9" name="Text 6"/>
          <p:cNvSpPr/>
          <p:nvPr/>
        </p:nvSpPr>
        <p:spPr>
          <a:xfrm>
            <a:off x="285750" y="655439"/>
            <a:ext cx="857250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印度尼西亚 · 泰国 · 马来西亚 · 菲律宾 — 深度本地支付集成</a:t>
            </a:r>
            <a:endParaRPr lang="en-US" sz="584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951905"/>
            <a:ext cx="4275534" cy="238715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00050" y="2683622"/>
            <a:ext cx="19645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</a:t>
            </a:r>
            <a:endParaRPr lang="en-US" sz="1159" dirty="0"/>
          </a:p>
        </p:txBody>
      </p:sp>
      <p:sp>
        <p:nvSpPr>
          <p:cNvPr id="12" name="Text 8"/>
          <p:cNvSpPr/>
          <p:nvPr/>
        </p:nvSpPr>
        <p:spPr>
          <a:xfrm>
            <a:off x="653653" y="2714876"/>
            <a:ext cx="5715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印度尼西亚</a:t>
            </a:r>
            <a:endParaRPr lang="en-US" sz="784" dirty="0"/>
          </a:p>
        </p:txBody>
      </p:sp>
      <p:sp>
        <p:nvSpPr>
          <p:cNvPr id="13" name="Shape 9"/>
          <p:cNvSpPr/>
          <p:nvPr/>
        </p:nvSpPr>
        <p:spPr>
          <a:xfrm>
            <a:off x="400050" y="2974730"/>
            <a:ext cx="517922" cy="132159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14" name="Text 10"/>
          <p:cNvSpPr/>
          <p:nvPr/>
        </p:nvSpPr>
        <p:spPr>
          <a:xfrm>
            <a:off x="400050" y="2974730"/>
            <a:ext cx="517922" cy="132159"/>
          </a:xfrm>
          <a:prstGeom prst="rect">
            <a:avLst/>
          </a:prstGeom>
          <a:noFill/>
          <a:ln/>
        </p:spPr>
        <p:txBody>
          <a:bodyPr wrap="squar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IDR 印尼盾</a:t>
            </a:r>
            <a:endParaRPr lang="en-US" sz="485" dirty="0"/>
          </a:p>
        </p:txBody>
      </p:sp>
      <p:sp>
        <p:nvSpPr>
          <p:cNvPr id="15" name="Text 11"/>
          <p:cNvSpPr/>
          <p:nvPr/>
        </p:nvSpPr>
        <p:spPr>
          <a:xfrm>
            <a:off x="400050" y="3135464"/>
            <a:ext cx="4046934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虚拟账户（BCA、Mandiri）· GoPay · OVO · Dana · BI-FAST</a:t>
            </a:r>
            <a:endParaRPr lang="en-US" sz="568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716" y="951905"/>
            <a:ext cx="4275534" cy="238715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697016" y="2683622"/>
            <a:ext cx="19645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</a:t>
            </a:r>
            <a:endParaRPr lang="en-US" sz="1159" dirty="0"/>
          </a:p>
        </p:txBody>
      </p:sp>
      <p:sp>
        <p:nvSpPr>
          <p:cNvPr id="18" name="Text 13"/>
          <p:cNvSpPr/>
          <p:nvPr/>
        </p:nvSpPr>
        <p:spPr>
          <a:xfrm>
            <a:off x="4950619" y="2714876"/>
            <a:ext cx="228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泰国</a:t>
            </a:r>
            <a:endParaRPr lang="en-US" sz="784" dirty="0"/>
          </a:p>
        </p:txBody>
      </p:sp>
      <p:sp>
        <p:nvSpPr>
          <p:cNvPr id="19" name="Shape 14"/>
          <p:cNvSpPr/>
          <p:nvPr/>
        </p:nvSpPr>
        <p:spPr>
          <a:xfrm>
            <a:off x="4697016" y="2974730"/>
            <a:ext cx="462558" cy="132159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20" name="Text 15"/>
          <p:cNvSpPr/>
          <p:nvPr/>
        </p:nvSpPr>
        <p:spPr>
          <a:xfrm>
            <a:off x="4697016" y="2974730"/>
            <a:ext cx="462558" cy="132159"/>
          </a:xfrm>
          <a:prstGeom prst="rect">
            <a:avLst/>
          </a:prstGeom>
          <a:noFill/>
          <a:ln/>
        </p:spPr>
        <p:txBody>
          <a:bodyPr wrap="squar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THB 泰铢</a:t>
            </a:r>
            <a:endParaRPr lang="en-US" sz="485" dirty="0"/>
          </a:p>
        </p:txBody>
      </p:sp>
      <p:sp>
        <p:nvSpPr>
          <p:cNvPr id="21" name="Text 16"/>
          <p:cNvSpPr/>
          <p:nvPr/>
        </p:nvSpPr>
        <p:spPr>
          <a:xfrm>
            <a:off x="4697016" y="3135464"/>
            <a:ext cx="4046934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PromptPay · TrueMoney · 银行转账 · Omise / 2C2P</a:t>
            </a:r>
            <a:endParaRPr lang="en-US" sz="568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3360493"/>
            <a:ext cx="4275534" cy="238715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400050" y="5092210"/>
            <a:ext cx="19645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</a:t>
            </a:r>
            <a:endParaRPr lang="en-US" sz="1159" dirty="0"/>
          </a:p>
        </p:txBody>
      </p:sp>
      <p:sp>
        <p:nvSpPr>
          <p:cNvPr id="24" name="Text 18"/>
          <p:cNvSpPr/>
          <p:nvPr/>
        </p:nvSpPr>
        <p:spPr>
          <a:xfrm>
            <a:off x="653653" y="5123464"/>
            <a:ext cx="4572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马来西亚</a:t>
            </a:r>
            <a:endParaRPr lang="en-US" sz="784" dirty="0"/>
          </a:p>
        </p:txBody>
      </p:sp>
      <p:sp>
        <p:nvSpPr>
          <p:cNvPr id="25" name="Shape 19"/>
          <p:cNvSpPr/>
          <p:nvPr/>
        </p:nvSpPr>
        <p:spPr>
          <a:xfrm>
            <a:off x="400050" y="5383318"/>
            <a:ext cx="544711" cy="132159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26" name="Text 20"/>
          <p:cNvSpPr/>
          <p:nvPr/>
        </p:nvSpPr>
        <p:spPr>
          <a:xfrm>
            <a:off x="400050" y="5383318"/>
            <a:ext cx="544711" cy="132159"/>
          </a:xfrm>
          <a:prstGeom prst="rect">
            <a:avLst/>
          </a:prstGeom>
          <a:noFill/>
          <a:ln/>
        </p:spPr>
        <p:txBody>
          <a:bodyPr wrap="squar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MYR 林吉特</a:t>
            </a:r>
            <a:endParaRPr lang="en-US" sz="485" dirty="0"/>
          </a:p>
        </p:txBody>
      </p:sp>
      <p:sp>
        <p:nvSpPr>
          <p:cNvPr id="27" name="Text 21"/>
          <p:cNvSpPr/>
          <p:nvPr/>
        </p:nvSpPr>
        <p:spPr>
          <a:xfrm>
            <a:off x="400050" y="5544052"/>
            <a:ext cx="4046934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FPX · IBG · Touch 'n Go · Maybank · CIMB</a:t>
            </a:r>
            <a:endParaRPr lang="en-US" sz="568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716" y="3360493"/>
            <a:ext cx="4275534" cy="2387157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697016" y="5092210"/>
            <a:ext cx="19645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</a:t>
            </a:r>
            <a:endParaRPr lang="en-US" sz="1159" dirty="0"/>
          </a:p>
        </p:txBody>
      </p:sp>
      <p:sp>
        <p:nvSpPr>
          <p:cNvPr id="30" name="Text 23"/>
          <p:cNvSpPr/>
          <p:nvPr/>
        </p:nvSpPr>
        <p:spPr>
          <a:xfrm>
            <a:off x="4950619" y="5123464"/>
            <a:ext cx="3429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菲律宾</a:t>
            </a:r>
            <a:endParaRPr lang="en-US" sz="784" dirty="0"/>
          </a:p>
        </p:txBody>
      </p:sp>
      <p:sp>
        <p:nvSpPr>
          <p:cNvPr id="31" name="Shape 24"/>
          <p:cNvSpPr/>
          <p:nvPr/>
        </p:nvSpPr>
        <p:spPr>
          <a:xfrm>
            <a:off x="4697016" y="5383318"/>
            <a:ext cx="466130" cy="132159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2" name="Text 25"/>
          <p:cNvSpPr/>
          <p:nvPr/>
        </p:nvSpPr>
        <p:spPr>
          <a:xfrm>
            <a:off x="4697016" y="5383318"/>
            <a:ext cx="466130" cy="132159"/>
          </a:xfrm>
          <a:prstGeom prst="rect">
            <a:avLst/>
          </a:prstGeom>
          <a:noFill/>
          <a:ln/>
        </p:spPr>
        <p:txBody>
          <a:bodyPr wrap="square" lIns="68072" tIns="17018" rIns="68072" bIns="17018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PHP 比索</a:t>
            </a:r>
            <a:endParaRPr lang="en-US" sz="485" dirty="0"/>
          </a:p>
        </p:txBody>
      </p:sp>
      <p:sp>
        <p:nvSpPr>
          <p:cNvPr id="33" name="Text 26"/>
          <p:cNvSpPr/>
          <p:nvPr/>
        </p:nvSpPr>
        <p:spPr>
          <a:xfrm>
            <a:off x="4697016" y="5544052"/>
            <a:ext cx="4046934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568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GCash · PayMaya · InstaPay · PESONet · Palawan / Cebuana现金</a:t>
            </a:r>
            <a:endParaRPr lang="en-US" sz="5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42888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464344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0D0D0D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 · 汇款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45673" y="64294"/>
            <a:ext cx="61257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000000">
                    <a:alpha val="5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42888"/>
            <a:ext cx="9144000" cy="63758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66180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71475"/>
            <a:ext cx="8572500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全球汇款</a:t>
            </a:r>
            <a:endParaRPr lang="en-US" sz="1295" dirty="0"/>
          </a:p>
        </p:txBody>
      </p:sp>
      <p:sp>
        <p:nvSpPr>
          <p:cNvPr id="9" name="Text 6"/>
          <p:cNvSpPr/>
          <p:nvPr/>
        </p:nvSpPr>
        <p:spPr>
          <a:xfrm>
            <a:off x="285750" y="655439"/>
            <a:ext cx="857250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非洲 · 东南亚 · 全球 — 真实汇率，透明费用，分钟级到账</a:t>
            </a:r>
            <a:endParaRPr lang="en-US" sz="584" dirty="0"/>
          </a:p>
        </p:txBody>
      </p:sp>
      <p:sp>
        <p:nvSpPr>
          <p:cNvPr id="10" name="Text 7"/>
          <p:cNvSpPr/>
          <p:nvPr/>
        </p:nvSpPr>
        <p:spPr>
          <a:xfrm>
            <a:off x="285750" y="980480"/>
            <a:ext cx="2000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397" dirty="0"/>
          </a:p>
        </p:txBody>
      </p:sp>
      <p:sp>
        <p:nvSpPr>
          <p:cNvPr id="11" name="Text 8"/>
          <p:cNvSpPr/>
          <p:nvPr/>
        </p:nvSpPr>
        <p:spPr>
          <a:xfrm>
            <a:off x="557213" y="980480"/>
            <a:ext cx="1871663" cy="302884"/>
          </a:xfrm>
          <a:prstGeom prst="rect">
            <a:avLst/>
          </a:prstGeom>
          <a:noFill/>
          <a:ln/>
        </p:spPr>
        <p:txBody>
          <a:bodyPr wrap="square" lIns="0" tIns="34036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真实中间市场汇率</a:t>
            </a:r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+ 小额固定费用，提前展示，</a:t>
            </a:r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无隐藏加价</a:t>
            </a:r>
            <a:endParaRPr lang="en-US" sz="584" dirty="0"/>
          </a:p>
        </p:txBody>
      </p:sp>
      <p:sp>
        <p:nvSpPr>
          <p:cNvPr id="12" name="Text 9"/>
          <p:cNvSpPr/>
          <p:nvPr/>
        </p:nvSpPr>
        <p:spPr>
          <a:xfrm>
            <a:off x="285750" y="1354801"/>
            <a:ext cx="2000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397" dirty="0"/>
          </a:p>
        </p:txBody>
      </p:sp>
      <p:sp>
        <p:nvSpPr>
          <p:cNvPr id="13" name="Text 10"/>
          <p:cNvSpPr/>
          <p:nvPr/>
        </p:nvSpPr>
        <p:spPr>
          <a:xfrm>
            <a:off x="557213" y="1354801"/>
            <a:ext cx="1871663" cy="302884"/>
          </a:xfrm>
          <a:prstGeom prst="rect">
            <a:avLst/>
          </a:prstGeom>
          <a:noFill/>
          <a:ln/>
        </p:spPr>
        <p:txBody>
          <a:bodyPr wrap="square" lIns="0" tIns="34036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多数汇款几分钟内完成</a:t>
            </a:r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— 企业可使用批量付款功</a:t>
            </a:r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能</a:t>
            </a:r>
            <a:endParaRPr lang="en-US" sz="584" dirty="0"/>
          </a:p>
        </p:txBody>
      </p:sp>
      <p:sp>
        <p:nvSpPr>
          <p:cNvPr id="14" name="Text 11"/>
          <p:cNvSpPr/>
          <p:nvPr/>
        </p:nvSpPr>
        <p:spPr>
          <a:xfrm>
            <a:off x="285750" y="1729122"/>
            <a:ext cx="20002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97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397" dirty="0"/>
          </a:p>
        </p:txBody>
      </p:sp>
      <p:sp>
        <p:nvSpPr>
          <p:cNvPr id="15" name="Text 12"/>
          <p:cNvSpPr/>
          <p:nvPr/>
        </p:nvSpPr>
        <p:spPr>
          <a:xfrm>
            <a:off x="557213" y="1729122"/>
            <a:ext cx="1871663" cy="302884"/>
          </a:xfrm>
          <a:prstGeom prst="rect">
            <a:avLst/>
          </a:prstGeom>
          <a:noFill/>
          <a:ln/>
        </p:spPr>
        <p:txBody>
          <a:bodyPr wrap="square" lIns="0" tIns="34036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支持银行账户、移动钱包或现金提款</a:t>
            </a:r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，覆盖7国及</a:t>
            </a:r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更多地区</a:t>
            </a:r>
            <a:endParaRPr lang="en-US" sz="584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103444"/>
            <a:ext cx="2143125" cy="100012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2736056" y="980480"/>
            <a:ext cx="6122194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目标国家及收款方式</a:t>
            </a:r>
            <a:endParaRPr lang="en-US" sz="485" dirty="0"/>
          </a:p>
        </p:txBody>
      </p:sp>
      <p:sp>
        <p:nvSpPr>
          <p:cNvPr id="18" name="Text 14"/>
          <p:cNvSpPr/>
          <p:nvPr/>
        </p:nvSpPr>
        <p:spPr>
          <a:xfrm>
            <a:off x="2746772" y="1141214"/>
            <a:ext cx="1380111" cy="196453"/>
          </a:xfrm>
          <a:prstGeom prst="rect">
            <a:avLst/>
          </a:prstGeom>
          <a:noFill/>
          <a:ln/>
        </p:spPr>
        <p:txBody>
          <a:bodyPr wrap="square" lIns="85090" tIns="51054" rIns="85090" bIns="51054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国家</a:t>
            </a:r>
            <a:endParaRPr lang="en-US" sz="485" dirty="0"/>
          </a:p>
        </p:txBody>
      </p:sp>
      <p:sp>
        <p:nvSpPr>
          <p:cNvPr id="19" name="Text 15"/>
          <p:cNvSpPr/>
          <p:nvPr/>
        </p:nvSpPr>
        <p:spPr>
          <a:xfrm>
            <a:off x="4126883" y="1141214"/>
            <a:ext cx="4731367" cy="196453"/>
          </a:xfrm>
          <a:prstGeom prst="rect">
            <a:avLst/>
          </a:prstGeom>
          <a:noFill/>
          <a:ln/>
        </p:spPr>
        <p:txBody>
          <a:bodyPr wrap="square" lIns="85090" tIns="51054" rIns="85090" bIns="51054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收款方式</a:t>
            </a:r>
            <a:endParaRPr lang="en-US" sz="485" dirty="0"/>
          </a:p>
        </p:txBody>
      </p:sp>
      <p:sp>
        <p:nvSpPr>
          <p:cNvPr id="20" name="Text 16"/>
          <p:cNvSpPr/>
          <p:nvPr/>
        </p:nvSpPr>
        <p:spPr>
          <a:xfrm>
            <a:off x="2746772" y="1337667"/>
            <a:ext cx="1380111" cy="235744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 南非</a:t>
            </a:r>
            <a:endParaRPr lang="en-US" sz="584" dirty="0"/>
          </a:p>
        </p:txBody>
      </p:sp>
      <p:sp>
        <p:nvSpPr>
          <p:cNvPr id="21" name="Text 17"/>
          <p:cNvSpPr/>
          <p:nvPr/>
        </p:nvSpPr>
        <p:spPr>
          <a:xfrm>
            <a:off x="4126883" y="1337667"/>
            <a:ext cx="4731367" cy="235744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银行转账、现金提取</a:t>
            </a:r>
            <a:endParaRPr lang="en-US" sz="621" dirty="0"/>
          </a:p>
        </p:txBody>
      </p:sp>
      <p:sp>
        <p:nvSpPr>
          <p:cNvPr id="22" name="Text 18"/>
          <p:cNvSpPr/>
          <p:nvPr/>
        </p:nvSpPr>
        <p:spPr>
          <a:xfrm>
            <a:off x="2746772" y="1573411"/>
            <a:ext cx="1380111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 肯尼亚</a:t>
            </a:r>
            <a:endParaRPr lang="en-US" sz="584" dirty="0"/>
          </a:p>
        </p:txBody>
      </p:sp>
      <p:sp>
        <p:nvSpPr>
          <p:cNvPr id="23" name="Text 19"/>
          <p:cNvSpPr/>
          <p:nvPr/>
        </p:nvSpPr>
        <p:spPr>
          <a:xfrm>
            <a:off x="4126883" y="1573411"/>
            <a:ext cx="4731367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M-Pesa、银行转账</a:t>
            </a:r>
            <a:endParaRPr lang="en-US" sz="621" dirty="0"/>
          </a:p>
        </p:txBody>
      </p:sp>
      <p:sp>
        <p:nvSpPr>
          <p:cNvPr id="24" name="Text 20"/>
          <p:cNvSpPr/>
          <p:nvPr/>
        </p:nvSpPr>
        <p:spPr>
          <a:xfrm>
            <a:off x="2746772" y="1805583"/>
            <a:ext cx="1380111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🇨🇲 喀麦隆</a:t>
            </a:r>
            <a:endParaRPr lang="en-US" sz="584" dirty="0"/>
          </a:p>
        </p:txBody>
      </p:sp>
      <p:sp>
        <p:nvSpPr>
          <p:cNvPr id="25" name="Text 21"/>
          <p:cNvSpPr/>
          <p:nvPr/>
        </p:nvSpPr>
        <p:spPr>
          <a:xfrm>
            <a:off x="4126883" y="1805583"/>
            <a:ext cx="4731367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MTN MoMo、Orange Money、银行转账</a:t>
            </a:r>
            <a:endParaRPr lang="en-US" sz="621" dirty="0"/>
          </a:p>
        </p:txBody>
      </p:sp>
      <p:sp>
        <p:nvSpPr>
          <p:cNvPr id="26" name="Shape 22"/>
          <p:cNvSpPr/>
          <p:nvPr/>
        </p:nvSpPr>
        <p:spPr>
          <a:xfrm>
            <a:off x="2746772" y="2037755"/>
            <a:ext cx="6111478" cy="157163"/>
          </a:xfrm>
          <a:prstGeom prst="rect">
            <a:avLst/>
          </a:prstGeom>
          <a:solidFill>
            <a:srgbClr val="FF4B4B">
              <a:alpha val="5000"/>
            </a:srgbClr>
          </a:solidFill>
          <a:ln/>
        </p:spPr>
      </p:sp>
      <p:sp>
        <p:nvSpPr>
          <p:cNvPr id="27" name="Text 23"/>
          <p:cNvSpPr/>
          <p:nvPr/>
        </p:nvSpPr>
        <p:spPr>
          <a:xfrm>
            <a:off x="2746772" y="2037755"/>
            <a:ext cx="6111478" cy="157163"/>
          </a:xfrm>
          <a:prstGeom prst="rect">
            <a:avLst/>
          </a:prstGeom>
          <a:noFill/>
          <a:ln/>
        </p:spPr>
        <p:txBody>
          <a:bodyPr wrap="square" lIns="85090" tIns="42545" rIns="85090" bIns="25527" rtlCol="0" anchor="ctr">
            <a:spAutoFit/>
          </a:bodyPr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435" b="1" spc="1" kern="0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🌏 东南亚</a:t>
            </a:r>
            <a:endParaRPr lang="en-US" sz="435" dirty="0"/>
          </a:p>
        </p:txBody>
      </p:sp>
      <p:sp>
        <p:nvSpPr>
          <p:cNvPr id="28" name="Text 24"/>
          <p:cNvSpPr/>
          <p:nvPr/>
        </p:nvSpPr>
        <p:spPr>
          <a:xfrm>
            <a:off x="2746772" y="2194917"/>
            <a:ext cx="1380111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 印度尼西亚</a:t>
            </a:r>
            <a:endParaRPr lang="en-US" sz="584" dirty="0"/>
          </a:p>
        </p:txBody>
      </p:sp>
      <p:sp>
        <p:nvSpPr>
          <p:cNvPr id="29" name="Text 25"/>
          <p:cNvSpPr/>
          <p:nvPr/>
        </p:nvSpPr>
        <p:spPr>
          <a:xfrm>
            <a:off x="4126883" y="2194917"/>
            <a:ext cx="4731367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银行转账（虚拟账户）、GoPay、OVO、Dana、现金提取</a:t>
            </a:r>
            <a:endParaRPr lang="en-US" sz="621" dirty="0"/>
          </a:p>
        </p:txBody>
      </p:sp>
      <p:sp>
        <p:nvSpPr>
          <p:cNvPr id="30" name="Text 26"/>
          <p:cNvSpPr/>
          <p:nvPr/>
        </p:nvSpPr>
        <p:spPr>
          <a:xfrm>
            <a:off x="2746772" y="2427089"/>
            <a:ext cx="1380111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 泰国</a:t>
            </a:r>
            <a:endParaRPr lang="en-US" sz="584" dirty="0"/>
          </a:p>
        </p:txBody>
      </p:sp>
      <p:sp>
        <p:nvSpPr>
          <p:cNvPr id="31" name="Text 27"/>
          <p:cNvSpPr/>
          <p:nvPr/>
        </p:nvSpPr>
        <p:spPr>
          <a:xfrm>
            <a:off x="4126883" y="2427089"/>
            <a:ext cx="4731367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银行转账（PromptPay）、TrueMoney、现金</a:t>
            </a:r>
            <a:endParaRPr lang="en-US" sz="621" dirty="0"/>
          </a:p>
        </p:txBody>
      </p:sp>
      <p:sp>
        <p:nvSpPr>
          <p:cNvPr id="32" name="Text 28"/>
          <p:cNvSpPr/>
          <p:nvPr/>
        </p:nvSpPr>
        <p:spPr>
          <a:xfrm>
            <a:off x="2746772" y="2659261"/>
            <a:ext cx="1380111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 马来西亚</a:t>
            </a:r>
            <a:endParaRPr lang="en-US" sz="584" dirty="0"/>
          </a:p>
        </p:txBody>
      </p:sp>
      <p:sp>
        <p:nvSpPr>
          <p:cNvPr id="33" name="Text 29"/>
          <p:cNvSpPr/>
          <p:nvPr/>
        </p:nvSpPr>
        <p:spPr>
          <a:xfrm>
            <a:off x="4126883" y="2659261"/>
            <a:ext cx="4731367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银行转账（IBG）、Touch 'n Go、现金提取</a:t>
            </a:r>
            <a:endParaRPr lang="en-US" sz="621" dirty="0"/>
          </a:p>
        </p:txBody>
      </p:sp>
      <p:sp>
        <p:nvSpPr>
          <p:cNvPr id="34" name="Text 30"/>
          <p:cNvSpPr/>
          <p:nvPr/>
        </p:nvSpPr>
        <p:spPr>
          <a:xfrm>
            <a:off x="2746772" y="2891433"/>
            <a:ext cx="1380111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 菲律宾</a:t>
            </a:r>
            <a:endParaRPr lang="en-US" sz="584" dirty="0"/>
          </a:p>
        </p:txBody>
      </p:sp>
      <p:sp>
        <p:nvSpPr>
          <p:cNvPr id="35" name="Text 31"/>
          <p:cNvSpPr/>
          <p:nvPr/>
        </p:nvSpPr>
        <p:spPr>
          <a:xfrm>
            <a:off x="4126883" y="2891433"/>
            <a:ext cx="4731367" cy="232172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银行转账、GCash、PayMaya、现金（Palawan, Cebuana）</a:t>
            </a:r>
            <a:endParaRPr lang="en-US" sz="6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571875" cy="514350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514725" y="0"/>
            <a:ext cx="57150" cy="5143500"/>
          </a:xfrm>
          <a:prstGeom prst="rect">
            <a:avLst/>
          </a:prstGeom>
          <a:solidFill>
            <a:srgbClr val="FFD166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71875" cy="5143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857625" y="571500"/>
            <a:ext cx="5000625" cy="822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持有并兑换 </a:t>
            </a:r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30+种货币</a:t>
            </a:r>
            <a:endParaRPr lang="en-US" sz="2436" dirty="0"/>
          </a:p>
        </p:txBody>
      </p:sp>
      <p:sp>
        <p:nvSpPr>
          <p:cNvPr id="7" name="Text 3"/>
          <p:cNvSpPr/>
          <p:nvPr/>
        </p:nvSpPr>
        <p:spPr>
          <a:xfrm>
            <a:off x="3857625" y="1537302"/>
            <a:ext cx="5000625" cy="4572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让您的资金为您服务——同时持有多种货币，随时以真实汇率兑换，并即将推出利息赚取功能。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3857625" y="2208814"/>
            <a:ext cx="2414588" cy="1121569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25" y="2351689"/>
            <a:ext cx="28575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371975" y="2323114"/>
            <a:ext cx="178593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持有多种货币余额</a:t>
            </a:r>
            <a:endParaRPr lang="en-US" sz="987" dirty="0"/>
          </a:p>
        </p:txBody>
      </p:sp>
      <p:sp>
        <p:nvSpPr>
          <p:cNvPr id="11" name="Text 6"/>
          <p:cNvSpPr/>
          <p:nvPr/>
        </p:nvSpPr>
        <p:spPr>
          <a:xfrm>
            <a:off x="4371975" y="2582075"/>
            <a:ext cx="1671638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同时持有南非兰特、肯尼亚先</a:t>
            </a:r>
            <a:endParaRPr lang="en-US" sz="942" dirty="0"/>
          </a:p>
        </p:txBody>
      </p:sp>
      <p:sp>
        <p:nvSpPr>
          <p:cNvPr id="12" name="Text 7"/>
          <p:cNvSpPr/>
          <p:nvPr/>
        </p:nvSpPr>
        <p:spPr>
          <a:xfrm>
            <a:off x="4371975" y="2774956"/>
            <a:ext cx="1671638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令、中非法郎、美元、欧元、</a:t>
            </a:r>
            <a:endParaRPr lang="en-US" sz="942" dirty="0"/>
          </a:p>
        </p:txBody>
      </p:sp>
      <p:sp>
        <p:nvSpPr>
          <p:cNvPr id="13" name="Text 8"/>
          <p:cNvSpPr/>
          <p:nvPr/>
        </p:nvSpPr>
        <p:spPr>
          <a:xfrm>
            <a:off x="4371975" y="2967837"/>
            <a:ext cx="857250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英镑等30+货币</a:t>
            </a:r>
            <a:endParaRPr lang="en-US" sz="942" dirty="0"/>
          </a:p>
        </p:txBody>
      </p:sp>
      <p:sp>
        <p:nvSpPr>
          <p:cNvPr id="14" name="Shape 9"/>
          <p:cNvSpPr/>
          <p:nvPr/>
        </p:nvSpPr>
        <p:spPr>
          <a:xfrm>
            <a:off x="6443663" y="2208814"/>
            <a:ext cx="2414588" cy="1064419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963" y="2351689"/>
            <a:ext cx="285750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958013" y="2323114"/>
            <a:ext cx="178593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随时一键切换货币</a:t>
            </a:r>
            <a:endParaRPr lang="en-US" sz="987" dirty="0"/>
          </a:p>
        </p:txBody>
      </p:sp>
      <p:sp>
        <p:nvSpPr>
          <p:cNvPr id="17" name="Text 11"/>
          <p:cNvSpPr/>
          <p:nvPr/>
        </p:nvSpPr>
        <p:spPr>
          <a:xfrm>
            <a:off x="6958013" y="2582075"/>
            <a:ext cx="1671638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使用真实中间市场汇率，无隐</a:t>
            </a:r>
            <a:endParaRPr lang="en-US" sz="942" dirty="0"/>
          </a:p>
        </p:txBody>
      </p:sp>
      <p:sp>
        <p:nvSpPr>
          <p:cNvPr id="18" name="Text 12"/>
          <p:cNvSpPr/>
          <p:nvPr/>
        </p:nvSpPr>
        <p:spPr>
          <a:xfrm>
            <a:off x="6958013" y="2774956"/>
            <a:ext cx="771525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藏的汇率加价</a:t>
            </a:r>
            <a:endParaRPr lang="en-US" sz="942" dirty="0"/>
          </a:p>
        </p:txBody>
      </p:sp>
      <p:sp>
        <p:nvSpPr>
          <p:cNvPr id="19" name="Shape 13"/>
          <p:cNvSpPr/>
          <p:nvPr/>
        </p:nvSpPr>
        <p:spPr>
          <a:xfrm>
            <a:off x="3857625" y="3416108"/>
            <a:ext cx="2414588" cy="934548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1925" y="3558983"/>
            <a:ext cx="28575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371975" y="3530408"/>
            <a:ext cx="178593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无月费</a:t>
            </a:r>
            <a:endParaRPr lang="en-US" sz="987" dirty="0"/>
          </a:p>
        </p:txBody>
      </p:sp>
      <p:sp>
        <p:nvSpPr>
          <p:cNvPr id="22" name="Text 15"/>
          <p:cNvSpPr/>
          <p:nvPr/>
        </p:nvSpPr>
        <p:spPr>
          <a:xfrm>
            <a:off x="4371975" y="3789369"/>
            <a:ext cx="1671638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仅在您进行交易时付费，无任</a:t>
            </a:r>
            <a:endParaRPr lang="en-US" sz="942" dirty="0"/>
          </a:p>
        </p:txBody>
      </p:sp>
      <p:sp>
        <p:nvSpPr>
          <p:cNvPr id="23" name="Text 16"/>
          <p:cNvSpPr/>
          <p:nvPr/>
        </p:nvSpPr>
        <p:spPr>
          <a:xfrm>
            <a:off x="4371975" y="3982250"/>
            <a:ext cx="1285875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何隐藏的月度订阅费用</a:t>
            </a:r>
            <a:endParaRPr lang="en-US" sz="942" dirty="0"/>
          </a:p>
        </p:txBody>
      </p:sp>
      <p:sp>
        <p:nvSpPr>
          <p:cNvPr id="24" name="Shape 17"/>
          <p:cNvSpPr/>
          <p:nvPr/>
        </p:nvSpPr>
        <p:spPr>
          <a:xfrm>
            <a:off x="6443663" y="3416108"/>
            <a:ext cx="2414588" cy="934548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963" y="3558983"/>
            <a:ext cx="285750" cy="2286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958013" y="3533980"/>
            <a:ext cx="603647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赚取利息</a:t>
            </a:r>
            <a:endParaRPr lang="en-US" sz="987" dirty="0"/>
          </a:p>
        </p:txBody>
      </p:sp>
      <p:sp>
        <p:nvSpPr>
          <p:cNvPr id="27" name="Shape 19"/>
          <p:cNvSpPr/>
          <p:nvPr/>
        </p:nvSpPr>
        <p:spPr>
          <a:xfrm>
            <a:off x="7633097" y="3571987"/>
            <a:ext cx="514350" cy="178594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28" name="Text 20"/>
          <p:cNvSpPr/>
          <p:nvPr/>
        </p:nvSpPr>
        <p:spPr>
          <a:xfrm>
            <a:off x="7633097" y="3571987"/>
            <a:ext cx="514350" cy="178594"/>
          </a:xfrm>
          <a:prstGeom prst="rect">
            <a:avLst/>
          </a:prstGeom>
          <a:noFill/>
          <a:ln/>
        </p:spPr>
        <p:txBody>
          <a:bodyPr wrap="none" lIns="68072" tIns="17018" rIns="68072" bIns="17018" rtlCol="0" anchor="ctr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683" b="1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即将推出</a:t>
            </a:r>
            <a:endParaRPr lang="en-US" sz="683" dirty="0"/>
          </a:p>
        </p:txBody>
      </p:sp>
      <p:sp>
        <p:nvSpPr>
          <p:cNvPr id="29" name="Text 21"/>
          <p:cNvSpPr/>
          <p:nvPr/>
        </p:nvSpPr>
        <p:spPr>
          <a:xfrm>
            <a:off x="6958013" y="3795229"/>
            <a:ext cx="1543050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部分货币余额（如美元、欧</a:t>
            </a:r>
            <a:endParaRPr lang="en-US" sz="942" dirty="0"/>
          </a:p>
        </p:txBody>
      </p:sp>
      <p:sp>
        <p:nvSpPr>
          <p:cNvPr id="30" name="Text 22"/>
          <p:cNvSpPr/>
          <p:nvPr/>
        </p:nvSpPr>
        <p:spPr>
          <a:xfrm>
            <a:off x="6958013" y="3795229"/>
            <a:ext cx="1735931" cy="380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元）可赚取利息</a:t>
            </a:r>
            <a:endParaRPr lang="en-US" sz="9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64294"/>
            <a:ext cx="835819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 · 本地支付集成</a:t>
            </a:r>
            <a:endParaRPr lang="en-US" sz="534" dirty="0"/>
          </a:p>
        </p:txBody>
      </p:sp>
      <p:sp>
        <p:nvSpPr>
          <p:cNvPr id="4" name="Text 1"/>
          <p:cNvSpPr/>
          <p:nvPr/>
        </p:nvSpPr>
        <p:spPr>
          <a:xfrm>
            <a:off x="8245673" y="64294"/>
            <a:ext cx="61257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44444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5" name="Shape 2"/>
          <p:cNvSpPr/>
          <p:nvPr/>
        </p:nvSpPr>
        <p:spPr>
          <a:xfrm>
            <a:off x="0" y="264319"/>
            <a:ext cx="9144000" cy="63758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0" y="887611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7" name="Text 4"/>
          <p:cNvSpPr/>
          <p:nvPr/>
        </p:nvSpPr>
        <p:spPr>
          <a:xfrm>
            <a:off x="285750" y="392906"/>
            <a:ext cx="8572500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深度本地支付集成</a:t>
            </a:r>
            <a:endParaRPr lang="en-US" sz="1295" dirty="0"/>
          </a:p>
        </p:txBody>
      </p:sp>
      <p:sp>
        <p:nvSpPr>
          <p:cNvPr id="8" name="Text 5"/>
          <p:cNvSpPr/>
          <p:nvPr/>
        </p:nvSpPr>
        <p:spPr>
          <a:xfrm>
            <a:off x="285750" y="676870"/>
            <a:ext cx="857250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7个国家 · 直接对接本地支付通道 — 无中间商</a:t>
            </a:r>
            <a:endParaRPr lang="en-US" sz="584" dirty="0"/>
          </a:p>
        </p:txBody>
      </p:sp>
      <p:sp>
        <p:nvSpPr>
          <p:cNvPr id="9" name="Text 6"/>
          <p:cNvSpPr/>
          <p:nvPr/>
        </p:nvSpPr>
        <p:spPr>
          <a:xfrm>
            <a:off x="296466" y="987623"/>
            <a:ext cx="1273457" cy="210741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国家</a:t>
            </a:r>
            <a:endParaRPr lang="en-US" sz="485" dirty="0"/>
          </a:p>
        </p:txBody>
      </p:sp>
      <p:sp>
        <p:nvSpPr>
          <p:cNvPr id="10" name="Text 7"/>
          <p:cNvSpPr/>
          <p:nvPr/>
        </p:nvSpPr>
        <p:spPr>
          <a:xfrm>
            <a:off x="1569923" y="987623"/>
            <a:ext cx="3104713" cy="210741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主流支付方式</a:t>
            </a:r>
            <a:endParaRPr lang="en-US" sz="485" dirty="0"/>
          </a:p>
        </p:txBody>
      </p:sp>
      <p:sp>
        <p:nvSpPr>
          <p:cNvPr id="11" name="Text 8"/>
          <p:cNvSpPr/>
          <p:nvPr/>
        </p:nvSpPr>
        <p:spPr>
          <a:xfrm>
            <a:off x="4674636" y="987623"/>
            <a:ext cx="2897739" cy="210741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ctr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1" kern="0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我们的集成</a:t>
            </a:r>
            <a:endParaRPr lang="en-US" sz="485" dirty="0"/>
          </a:p>
        </p:txBody>
      </p:sp>
      <p:sp>
        <p:nvSpPr>
          <p:cNvPr id="12" name="Shape 9"/>
          <p:cNvSpPr/>
          <p:nvPr/>
        </p:nvSpPr>
        <p:spPr>
          <a:xfrm>
            <a:off x="296466" y="1198364"/>
            <a:ext cx="7275909" cy="160734"/>
          </a:xfrm>
          <a:prstGeom prst="rect">
            <a:avLst/>
          </a:prstGeom>
          <a:solidFill>
            <a:srgbClr val="FFD166">
              <a:alpha val="6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296466" y="1198364"/>
            <a:ext cx="7275909" cy="160734"/>
          </a:xfrm>
          <a:prstGeom prst="rect">
            <a:avLst/>
          </a:prstGeom>
          <a:noFill/>
          <a:ln/>
        </p:spPr>
        <p:txBody>
          <a:bodyPr wrap="square" lIns="85090" tIns="42545" rIns="85090" bIns="25527" rtlCol="0" anchor="t">
            <a:spAutoFit/>
          </a:bodyPr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435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🌍 非洲</a:t>
            </a:r>
            <a:endParaRPr lang="en-US" sz="435" dirty="0"/>
          </a:p>
        </p:txBody>
      </p:sp>
      <p:sp>
        <p:nvSpPr>
          <p:cNvPr id="14" name="Text 11"/>
          <p:cNvSpPr/>
          <p:nvPr/>
        </p:nvSpPr>
        <p:spPr>
          <a:xfrm>
            <a:off x="296466" y="1359098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 南非</a:t>
            </a:r>
            <a:endParaRPr lang="en-US" sz="534" dirty="0"/>
          </a:p>
        </p:txBody>
      </p:sp>
      <p:sp>
        <p:nvSpPr>
          <p:cNvPr id="15" name="Text 12"/>
          <p:cNvSpPr/>
          <p:nvPr/>
        </p:nvSpPr>
        <p:spPr>
          <a:xfrm>
            <a:off x="1569923" y="1359098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银行电子转账、卡支付</a:t>
            </a:r>
            <a:endParaRPr lang="en-US" sz="568" dirty="0"/>
          </a:p>
        </p:txBody>
      </p:sp>
      <p:sp>
        <p:nvSpPr>
          <p:cNvPr id="16" name="Text 13"/>
          <p:cNvSpPr/>
          <p:nvPr/>
        </p:nvSpPr>
        <p:spPr>
          <a:xfrm>
            <a:off x="4674636" y="1359098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直接接入银行通道（南非储备银行批准）</a:t>
            </a:r>
            <a:endParaRPr lang="en-US" sz="516" dirty="0"/>
          </a:p>
        </p:txBody>
      </p:sp>
      <p:sp>
        <p:nvSpPr>
          <p:cNvPr id="17" name="Text 14"/>
          <p:cNvSpPr/>
          <p:nvPr/>
        </p:nvSpPr>
        <p:spPr>
          <a:xfrm>
            <a:off x="296466" y="1580555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 肯尼亚</a:t>
            </a:r>
            <a:endParaRPr lang="en-US" sz="534" dirty="0"/>
          </a:p>
        </p:txBody>
      </p:sp>
      <p:sp>
        <p:nvSpPr>
          <p:cNvPr id="18" name="Text 15"/>
          <p:cNvSpPr/>
          <p:nvPr/>
        </p:nvSpPr>
        <p:spPr>
          <a:xfrm>
            <a:off x="1569923" y="1580555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M-Pesa（80%以上）、银行转账</a:t>
            </a:r>
            <a:endParaRPr lang="en-US" sz="568" dirty="0"/>
          </a:p>
        </p:txBody>
      </p:sp>
      <p:sp>
        <p:nvSpPr>
          <p:cNvPr id="19" name="Text 16"/>
          <p:cNvSpPr/>
          <p:nvPr/>
        </p:nvSpPr>
        <p:spPr>
          <a:xfrm>
            <a:off x="4674636" y="1580555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M-Pesa API + 聚合商接入银行</a:t>
            </a:r>
            <a:endParaRPr lang="en-US" sz="516" dirty="0"/>
          </a:p>
        </p:txBody>
      </p:sp>
      <p:sp>
        <p:nvSpPr>
          <p:cNvPr id="20" name="Text 17"/>
          <p:cNvSpPr/>
          <p:nvPr/>
        </p:nvSpPr>
        <p:spPr>
          <a:xfrm>
            <a:off x="296466" y="1802011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🇨🇲 喀麦隆</a:t>
            </a:r>
            <a:endParaRPr lang="en-US" sz="534" dirty="0"/>
          </a:p>
        </p:txBody>
      </p:sp>
      <p:sp>
        <p:nvSpPr>
          <p:cNvPr id="21" name="Text 18"/>
          <p:cNvSpPr/>
          <p:nvPr/>
        </p:nvSpPr>
        <p:spPr>
          <a:xfrm>
            <a:off x="1569923" y="1802011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MTN MoMo、Orange Money、现金</a:t>
            </a:r>
            <a:endParaRPr lang="en-US" sz="568" dirty="0"/>
          </a:p>
        </p:txBody>
      </p:sp>
      <p:sp>
        <p:nvSpPr>
          <p:cNvPr id="22" name="Text 19"/>
          <p:cNvSpPr/>
          <p:nvPr/>
        </p:nvSpPr>
        <p:spPr>
          <a:xfrm>
            <a:off x="4674636" y="1802011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直接集成MTN/Orange API；现金提款网络</a:t>
            </a:r>
            <a:endParaRPr lang="en-US" sz="516" dirty="0"/>
          </a:p>
        </p:txBody>
      </p:sp>
      <p:sp>
        <p:nvSpPr>
          <p:cNvPr id="23" name="Shape 20"/>
          <p:cNvSpPr/>
          <p:nvPr/>
        </p:nvSpPr>
        <p:spPr>
          <a:xfrm>
            <a:off x="296466" y="2023467"/>
            <a:ext cx="7275909" cy="157163"/>
          </a:xfrm>
          <a:prstGeom prst="rect">
            <a:avLst/>
          </a:prstGeom>
          <a:solidFill>
            <a:srgbClr val="FF4B4B">
              <a:alpha val="6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296466" y="2023467"/>
            <a:ext cx="7275909" cy="157163"/>
          </a:xfrm>
          <a:prstGeom prst="rect">
            <a:avLst/>
          </a:prstGeom>
          <a:noFill/>
          <a:ln/>
        </p:spPr>
        <p:txBody>
          <a:bodyPr wrap="square" lIns="85090" tIns="42545" rIns="85090" bIns="25527" rtlCol="0" anchor="t">
            <a:spAutoFit/>
          </a:bodyPr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435" b="1" spc="1" kern="0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🌏 东南亚</a:t>
            </a:r>
            <a:endParaRPr lang="en-US" sz="435" dirty="0"/>
          </a:p>
        </p:txBody>
      </p:sp>
      <p:sp>
        <p:nvSpPr>
          <p:cNvPr id="25" name="Text 22"/>
          <p:cNvSpPr/>
          <p:nvPr/>
        </p:nvSpPr>
        <p:spPr>
          <a:xfrm>
            <a:off x="296466" y="2180630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 印度尼西亚</a:t>
            </a:r>
            <a:endParaRPr lang="en-US" sz="534" dirty="0"/>
          </a:p>
        </p:txBody>
      </p:sp>
      <p:sp>
        <p:nvSpPr>
          <p:cNvPr id="26" name="Text 23"/>
          <p:cNvSpPr/>
          <p:nvPr/>
        </p:nvSpPr>
        <p:spPr>
          <a:xfrm>
            <a:off x="1569923" y="2180630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银行转账（VA）、GoPay、OVO、Dana</a:t>
            </a:r>
            <a:endParaRPr lang="en-US" sz="568" dirty="0"/>
          </a:p>
        </p:txBody>
      </p:sp>
      <p:sp>
        <p:nvSpPr>
          <p:cNvPr id="27" name="Text 24"/>
          <p:cNvSpPr/>
          <p:nvPr/>
        </p:nvSpPr>
        <p:spPr>
          <a:xfrm>
            <a:off x="4674636" y="2180630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DOKU、Midtrans及BI-FAST网关</a:t>
            </a:r>
            <a:endParaRPr lang="en-US" sz="516" dirty="0"/>
          </a:p>
        </p:txBody>
      </p:sp>
      <p:sp>
        <p:nvSpPr>
          <p:cNvPr id="28" name="Text 25"/>
          <p:cNvSpPr/>
          <p:nvPr/>
        </p:nvSpPr>
        <p:spPr>
          <a:xfrm>
            <a:off x="296466" y="2402086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 泰国</a:t>
            </a:r>
            <a:endParaRPr lang="en-US" sz="534" dirty="0"/>
          </a:p>
        </p:txBody>
      </p:sp>
      <p:sp>
        <p:nvSpPr>
          <p:cNvPr id="29" name="Text 26"/>
          <p:cNvSpPr/>
          <p:nvPr/>
        </p:nvSpPr>
        <p:spPr>
          <a:xfrm>
            <a:off x="1569923" y="2402086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PromptPay、TrueMoney、银行转账</a:t>
            </a:r>
            <a:endParaRPr lang="en-US" sz="568" dirty="0"/>
          </a:p>
        </p:txBody>
      </p:sp>
      <p:sp>
        <p:nvSpPr>
          <p:cNvPr id="30" name="Text 27"/>
          <p:cNvSpPr/>
          <p:nvPr/>
        </p:nvSpPr>
        <p:spPr>
          <a:xfrm>
            <a:off x="4674636" y="2402086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直接泰国银行API / Omise、2C2P</a:t>
            </a:r>
            <a:endParaRPr lang="en-US" sz="516" dirty="0"/>
          </a:p>
        </p:txBody>
      </p:sp>
      <p:sp>
        <p:nvSpPr>
          <p:cNvPr id="31" name="Text 28"/>
          <p:cNvSpPr/>
          <p:nvPr/>
        </p:nvSpPr>
        <p:spPr>
          <a:xfrm>
            <a:off x="296466" y="2623542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 马来西亚</a:t>
            </a:r>
            <a:endParaRPr lang="en-US" sz="534" dirty="0"/>
          </a:p>
        </p:txBody>
      </p:sp>
      <p:sp>
        <p:nvSpPr>
          <p:cNvPr id="32" name="Text 29"/>
          <p:cNvSpPr/>
          <p:nvPr/>
        </p:nvSpPr>
        <p:spPr>
          <a:xfrm>
            <a:off x="1569923" y="2623542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FPX、IBG、Touch 'n Go、卡支付</a:t>
            </a:r>
            <a:endParaRPr lang="en-US" sz="568" dirty="0"/>
          </a:p>
        </p:txBody>
      </p:sp>
      <p:sp>
        <p:nvSpPr>
          <p:cNvPr id="33" name="Text 30"/>
          <p:cNvSpPr/>
          <p:nvPr/>
        </p:nvSpPr>
        <p:spPr>
          <a:xfrm>
            <a:off x="4674636" y="2623542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FPX / 直接银行合作伙伴</a:t>
            </a:r>
            <a:endParaRPr lang="en-US" sz="516" dirty="0"/>
          </a:p>
        </p:txBody>
      </p:sp>
      <p:sp>
        <p:nvSpPr>
          <p:cNvPr id="34" name="Text 31"/>
          <p:cNvSpPr/>
          <p:nvPr/>
        </p:nvSpPr>
        <p:spPr>
          <a:xfrm>
            <a:off x="296466" y="2844998"/>
            <a:ext cx="1273457" cy="221456"/>
          </a:xfrm>
          <a:prstGeom prst="rect">
            <a:avLst/>
          </a:prstGeom>
          <a:noFill/>
          <a:ln/>
        </p:spPr>
        <p:txBody>
          <a:bodyPr wrap="square" lIns="68072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 菲律宾</a:t>
            </a:r>
            <a:endParaRPr lang="en-US" sz="534" dirty="0"/>
          </a:p>
        </p:txBody>
      </p:sp>
      <p:sp>
        <p:nvSpPr>
          <p:cNvPr id="35" name="Text 32"/>
          <p:cNvSpPr/>
          <p:nvPr/>
        </p:nvSpPr>
        <p:spPr>
          <a:xfrm>
            <a:off x="1569923" y="2844998"/>
            <a:ext cx="3104713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68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GCash、PayMaya、InstaPay、PESONet</a:t>
            </a:r>
            <a:endParaRPr lang="en-US" sz="568" dirty="0"/>
          </a:p>
        </p:txBody>
      </p:sp>
      <p:sp>
        <p:nvSpPr>
          <p:cNvPr id="36" name="Text 33"/>
          <p:cNvSpPr/>
          <p:nvPr/>
        </p:nvSpPr>
        <p:spPr>
          <a:xfrm>
            <a:off x="4674636" y="2844998"/>
            <a:ext cx="2897739" cy="221456"/>
          </a:xfrm>
          <a:prstGeom prst="rect">
            <a:avLst/>
          </a:prstGeom>
          <a:noFill/>
          <a:ln/>
        </p:spPr>
        <p:txBody>
          <a:bodyPr wrap="square" lIns="85090" tIns="59563" rIns="85090" bIns="59563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电子钱包API及bancnet集成</a:t>
            </a:r>
            <a:endParaRPr lang="en-US" sz="516" dirty="0"/>
          </a:p>
        </p:txBody>
      </p:sp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7858125" y="887611"/>
            <a:ext cx="1285875" cy="42558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428625"/>
            <a:ext cx="8286750" cy="5486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透明 </a:t>
            </a:r>
            <a:pPr algn="l" indent="0" marL="0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费用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428625" y="1120118"/>
            <a:ext cx="6429375" cy="251454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我们相信您有权确切知道您支付的每一笔费用。绝无隐藏加价。</a:t>
            </a:r>
            <a:endParaRPr lang="en-US" sz="1159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43022"/>
            <a:ext cx="2943225" cy="294322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800475" y="1528735"/>
            <a:ext cx="1470161" cy="492919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3800475" y="1528735"/>
            <a:ext cx="1470161" cy="492919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中间市场汇率</a:t>
            </a:r>
            <a:endParaRPr lang="en-US" sz="1090" dirty="0"/>
          </a:p>
        </p:txBody>
      </p:sp>
      <p:sp>
        <p:nvSpPr>
          <p:cNvPr id="8" name="Shape 4"/>
          <p:cNvSpPr/>
          <p:nvPr/>
        </p:nvSpPr>
        <p:spPr>
          <a:xfrm>
            <a:off x="5270636" y="1528735"/>
            <a:ext cx="3430451" cy="492919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70636" y="1528735"/>
            <a:ext cx="3430451" cy="492919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无隐藏加价（实时谷歌汇率）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800475" y="2021653"/>
            <a:ext cx="1470161" cy="514350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800475" y="2021653"/>
            <a:ext cx="1470161" cy="51435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汇款</a:t>
            </a:r>
            <a:endParaRPr lang="en-US" sz="1090" dirty="0"/>
          </a:p>
        </p:txBody>
      </p:sp>
      <p:sp>
        <p:nvSpPr>
          <p:cNvPr id="12" name="Shape 8"/>
          <p:cNvSpPr/>
          <p:nvPr/>
        </p:nvSpPr>
        <p:spPr>
          <a:xfrm>
            <a:off x="5270636" y="2007366"/>
            <a:ext cx="3430451" cy="514350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13511" y="2157385"/>
            <a:ext cx="317897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起于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5731408" y="2125238"/>
            <a:ext cx="437555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0.5%</a:t>
            </a:r>
            <a:endParaRPr lang="en-US" sz="1193" dirty="0"/>
          </a:p>
        </p:txBody>
      </p:sp>
      <p:sp>
        <p:nvSpPr>
          <p:cNvPr id="15" name="Text 11"/>
          <p:cNvSpPr/>
          <p:nvPr/>
        </p:nvSpPr>
        <p:spPr>
          <a:xfrm>
            <a:off x="6168963" y="2157385"/>
            <a:ext cx="100012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（因路径而异）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3800475" y="2507428"/>
            <a:ext cx="1470161" cy="514350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3800475" y="2507428"/>
            <a:ext cx="1470161" cy="51435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收款</a:t>
            </a:r>
            <a:endParaRPr lang="en-US" sz="1090" dirty="0"/>
          </a:p>
        </p:txBody>
      </p:sp>
      <p:sp>
        <p:nvSpPr>
          <p:cNvPr id="18" name="Shape 14"/>
          <p:cNvSpPr/>
          <p:nvPr/>
        </p:nvSpPr>
        <p:spPr>
          <a:xfrm>
            <a:off x="5270636" y="2507428"/>
            <a:ext cx="3430451" cy="514350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13511" y="2643160"/>
            <a:ext cx="603647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本地入账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6017158" y="2611013"/>
            <a:ext cx="342900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免费</a:t>
            </a:r>
            <a:endParaRPr lang="en-US" sz="1193" dirty="0"/>
          </a:p>
        </p:txBody>
      </p:sp>
      <p:sp>
        <p:nvSpPr>
          <p:cNvPr id="21" name="Shape 17"/>
          <p:cNvSpPr/>
          <p:nvPr/>
        </p:nvSpPr>
        <p:spPr>
          <a:xfrm>
            <a:off x="3800475" y="2993203"/>
            <a:ext cx="1470161" cy="492919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3800475" y="2993203"/>
            <a:ext cx="1470161" cy="492919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货币兑换</a:t>
            </a:r>
            <a:endParaRPr lang="en-US" sz="1090" dirty="0"/>
          </a:p>
        </p:txBody>
      </p:sp>
      <p:sp>
        <p:nvSpPr>
          <p:cNvPr id="23" name="Shape 19"/>
          <p:cNvSpPr/>
          <p:nvPr/>
        </p:nvSpPr>
        <p:spPr>
          <a:xfrm>
            <a:off x="5270636" y="2993203"/>
            <a:ext cx="3430451" cy="478631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270636" y="2993203"/>
            <a:ext cx="3430451" cy="478631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小额百分比（确认前清晰展示）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3800475" y="3457547"/>
            <a:ext cx="1470161" cy="514350"/>
          </a:xfrm>
          <a:prstGeom prst="rect">
            <a:avLst/>
          </a:prstGeom>
          <a:solidFill>
            <a:srgbClr val="FF4B4B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3800475" y="3457547"/>
            <a:ext cx="1470161" cy="514350"/>
          </a:xfrm>
          <a:prstGeom prst="rect">
            <a:avLst/>
          </a:prstGeom>
          <a:noFill/>
          <a:ln/>
        </p:spPr>
        <p:txBody>
          <a:bodyPr wrap="square" lIns="170053" tIns="136017" rIns="170053" bIns="136017" rtlCol="0" anchor="ctr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090" b="1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借记卡</a:t>
            </a:r>
            <a:endParaRPr lang="en-US" sz="1090" dirty="0"/>
          </a:p>
        </p:txBody>
      </p:sp>
      <p:sp>
        <p:nvSpPr>
          <p:cNvPr id="27" name="Shape 23"/>
          <p:cNvSpPr/>
          <p:nvPr/>
        </p:nvSpPr>
        <p:spPr>
          <a:xfrm>
            <a:off x="5270636" y="3443260"/>
            <a:ext cx="3430451" cy="514350"/>
          </a:xfrm>
          <a:prstGeom prst="rect">
            <a:avLst/>
          </a:prstGeom>
          <a:solidFill>
            <a:srgbClr val="1A1A1A"/>
          </a:solidFill>
          <a:ln w="27432">
            <a:solidFill>
              <a:srgbClr val="FF4B4B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5413511" y="3593278"/>
            <a:ext cx="746522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一定额度内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6160033" y="3561131"/>
            <a:ext cx="342900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免费</a:t>
            </a:r>
            <a:endParaRPr lang="en-US" sz="1193" dirty="0"/>
          </a:p>
        </p:txBody>
      </p:sp>
      <p:sp>
        <p:nvSpPr>
          <p:cNvPr id="30" name="Text 26"/>
          <p:cNvSpPr/>
          <p:nvPr/>
        </p:nvSpPr>
        <p:spPr>
          <a:xfrm>
            <a:off x="6502933" y="3593278"/>
            <a:ext cx="1318022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取现；低外币交易费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64294"/>
            <a:ext cx="7429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08 · 安全与监管</a:t>
            </a:r>
            <a:endParaRPr lang="en-US" sz="534" dirty="0"/>
          </a:p>
        </p:txBody>
      </p:sp>
      <p:sp>
        <p:nvSpPr>
          <p:cNvPr id="4" name="Text 1"/>
          <p:cNvSpPr/>
          <p:nvPr/>
        </p:nvSpPr>
        <p:spPr>
          <a:xfrm>
            <a:off x="8245673" y="64294"/>
            <a:ext cx="61257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44444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5" name="Shape 2"/>
          <p:cNvSpPr/>
          <p:nvPr/>
        </p:nvSpPr>
        <p:spPr>
          <a:xfrm>
            <a:off x="0" y="264319"/>
            <a:ext cx="9144000" cy="63758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0" y="887611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7" name="Text 4"/>
          <p:cNvSpPr/>
          <p:nvPr/>
        </p:nvSpPr>
        <p:spPr>
          <a:xfrm>
            <a:off x="285750" y="392906"/>
            <a:ext cx="8572500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在每个市场受监管且安全</a:t>
            </a:r>
            <a:endParaRPr lang="en-US" sz="1295" dirty="0"/>
          </a:p>
        </p:txBody>
      </p:sp>
      <p:sp>
        <p:nvSpPr>
          <p:cNvPr id="8" name="Text 5"/>
          <p:cNvSpPr/>
          <p:nvPr/>
        </p:nvSpPr>
        <p:spPr>
          <a:xfrm>
            <a:off x="285750" y="676870"/>
            <a:ext cx="857250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7国持牌 · 银行级安全保障 · 客户资金完全受保护</a:t>
            </a:r>
            <a:endParaRPr lang="en-US" sz="584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887611"/>
            <a:ext cx="2286000" cy="14287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85750" y="2416373"/>
            <a:ext cx="178594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🔐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535781" y="2416373"/>
            <a:ext cx="1021556" cy="1485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双重认证与生物识别登录</a:t>
            </a:r>
            <a:endParaRPr lang="en-US" sz="634" dirty="0"/>
          </a:p>
        </p:txBody>
      </p:sp>
      <p:sp>
        <p:nvSpPr>
          <p:cNvPr id="12" name="Text 8"/>
          <p:cNvSpPr/>
          <p:nvPr/>
        </p:nvSpPr>
        <p:spPr>
          <a:xfrm>
            <a:off x="535781" y="2570299"/>
            <a:ext cx="8572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每笔交易实时欺诈监控</a:t>
            </a:r>
            <a:endParaRPr lang="en-US" sz="621" dirty="0"/>
          </a:p>
        </p:txBody>
      </p:sp>
      <p:sp>
        <p:nvSpPr>
          <p:cNvPr id="13" name="Text 9"/>
          <p:cNvSpPr/>
          <p:nvPr/>
        </p:nvSpPr>
        <p:spPr>
          <a:xfrm>
            <a:off x="285750" y="2773533"/>
            <a:ext cx="178594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🏦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535781" y="2773533"/>
            <a:ext cx="1607344" cy="1485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隔离信托账户</a:t>
            </a:r>
            <a:endParaRPr lang="en-US" sz="634" dirty="0"/>
          </a:p>
        </p:txBody>
      </p:sp>
      <p:sp>
        <p:nvSpPr>
          <p:cNvPr id="15" name="Text 11"/>
          <p:cNvSpPr/>
          <p:nvPr/>
        </p:nvSpPr>
        <p:spPr>
          <a:xfrm>
            <a:off x="535781" y="2927459"/>
            <a:ext cx="15430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客户资金存于顶级银行，与公司资金完全</a:t>
            </a:r>
            <a:endParaRPr lang="en-US" sz="621" dirty="0"/>
          </a:p>
        </p:txBody>
      </p:sp>
      <p:sp>
        <p:nvSpPr>
          <p:cNvPr id="16" name="Text 12"/>
          <p:cNvSpPr/>
          <p:nvPr/>
        </p:nvSpPr>
        <p:spPr>
          <a:xfrm>
            <a:off x="535781" y="3064613"/>
            <a:ext cx="1714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分离</a:t>
            </a:r>
            <a:endParaRPr lang="en-US" sz="621" dirty="0"/>
          </a:p>
        </p:txBody>
      </p:sp>
      <p:sp>
        <p:nvSpPr>
          <p:cNvPr id="17" name="Text 13"/>
          <p:cNvSpPr/>
          <p:nvPr/>
        </p:nvSpPr>
        <p:spPr>
          <a:xfrm>
            <a:off x="285750" y="3267847"/>
            <a:ext cx="178594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🔒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35781" y="3267847"/>
            <a:ext cx="1248370" cy="1485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数据加密</a:t>
            </a:r>
            <a:endParaRPr lang="en-US" sz="634" dirty="0"/>
          </a:p>
        </p:txBody>
      </p:sp>
      <p:sp>
        <p:nvSpPr>
          <p:cNvPr id="19" name="Text 15"/>
          <p:cNvSpPr/>
          <p:nvPr/>
        </p:nvSpPr>
        <p:spPr>
          <a:xfrm>
            <a:off x="535781" y="3421773"/>
            <a:ext cx="124837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621" dirty="0">
                <a:solidFill>
                  <a:srgbClr val="CCCCC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遵守7个市场的当地数据保护法律</a:t>
            </a:r>
            <a:endParaRPr lang="en-US" sz="621" dirty="0"/>
          </a:p>
        </p:txBody>
      </p:sp>
      <p:sp>
        <p:nvSpPr>
          <p:cNvPr id="20" name="Text 16"/>
          <p:cNvSpPr/>
          <p:nvPr/>
        </p:nvSpPr>
        <p:spPr>
          <a:xfrm>
            <a:off x="2450306" y="987623"/>
            <a:ext cx="6407944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🌍 非洲 — 监管牌照</a:t>
            </a:r>
            <a:endParaRPr lang="en-US" sz="485" dirty="0"/>
          </a:p>
        </p:txBody>
      </p:sp>
      <p:sp>
        <p:nvSpPr>
          <p:cNvPr id="21" name="Shape 17"/>
          <p:cNvSpPr/>
          <p:nvPr/>
        </p:nvSpPr>
        <p:spPr>
          <a:xfrm>
            <a:off x="2450306" y="1148358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2" name="Shape 18"/>
          <p:cNvSpPr/>
          <p:nvPr/>
        </p:nvSpPr>
        <p:spPr>
          <a:xfrm>
            <a:off x="2450306" y="1148358"/>
            <a:ext cx="21431" cy="328613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3" name="Text 19"/>
          <p:cNvSpPr/>
          <p:nvPr/>
        </p:nvSpPr>
        <p:spPr>
          <a:xfrm>
            <a:off x="2521744" y="1230511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</a:t>
            </a:r>
            <a:endParaRPr lang="en-US" sz="834" dirty="0"/>
          </a:p>
        </p:txBody>
      </p:sp>
      <p:sp>
        <p:nvSpPr>
          <p:cNvPr id="24" name="Text 20"/>
          <p:cNvSpPr/>
          <p:nvPr/>
        </p:nvSpPr>
        <p:spPr>
          <a:xfrm>
            <a:off x="2736056" y="1198364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南非</a:t>
            </a:r>
            <a:endParaRPr lang="en-US" sz="584" dirty="0"/>
          </a:p>
        </p:txBody>
      </p:sp>
      <p:sp>
        <p:nvSpPr>
          <p:cNvPr id="25" name="Text 21"/>
          <p:cNvSpPr/>
          <p:nvPr/>
        </p:nvSpPr>
        <p:spPr>
          <a:xfrm>
            <a:off x="2736056" y="1323380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SARB — 南非储备银行</a:t>
            </a:r>
            <a:endParaRPr lang="en-US" sz="516" dirty="0"/>
          </a:p>
        </p:txBody>
      </p:sp>
      <p:sp>
        <p:nvSpPr>
          <p:cNvPr id="26" name="Shape 22"/>
          <p:cNvSpPr/>
          <p:nvPr/>
        </p:nvSpPr>
        <p:spPr>
          <a:xfrm>
            <a:off x="2450306" y="1512689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7" name="Shape 23"/>
          <p:cNvSpPr/>
          <p:nvPr/>
        </p:nvSpPr>
        <p:spPr>
          <a:xfrm>
            <a:off x="2450306" y="1512689"/>
            <a:ext cx="21431" cy="328613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28" name="Text 24"/>
          <p:cNvSpPr/>
          <p:nvPr/>
        </p:nvSpPr>
        <p:spPr>
          <a:xfrm>
            <a:off x="2521744" y="1594842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</a:t>
            </a:r>
            <a:endParaRPr lang="en-US" sz="834" dirty="0"/>
          </a:p>
        </p:txBody>
      </p:sp>
      <p:sp>
        <p:nvSpPr>
          <p:cNvPr id="29" name="Text 25"/>
          <p:cNvSpPr/>
          <p:nvPr/>
        </p:nvSpPr>
        <p:spPr>
          <a:xfrm>
            <a:off x="2736056" y="1562695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肯尼亚</a:t>
            </a:r>
            <a:endParaRPr lang="en-US" sz="584" dirty="0"/>
          </a:p>
        </p:txBody>
      </p:sp>
      <p:sp>
        <p:nvSpPr>
          <p:cNvPr id="30" name="Text 26"/>
          <p:cNvSpPr/>
          <p:nvPr/>
        </p:nvSpPr>
        <p:spPr>
          <a:xfrm>
            <a:off x="2736056" y="1687711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CBK — 肯尼亚央行</a:t>
            </a:r>
            <a:endParaRPr lang="en-US" sz="516" dirty="0"/>
          </a:p>
        </p:txBody>
      </p:sp>
      <p:sp>
        <p:nvSpPr>
          <p:cNvPr id="31" name="Shape 27"/>
          <p:cNvSpPr/>
          <p:nvPr/>
        </p:nvSpPr>
        <p:spPr>
          <a:xfrm>
            <a:off x="2450306" y="1877020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32" name="Shape 28"/>
          <p:cNvSpPr/>
          <p:nvPr/>
        </p:nvSpPr>
        <p:spPr>
          <a:xfrm>
            <a:off x="2450306" y="1877020"/>
            <a:ext cx="21431" cy="328613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33" name="Text 29"/>
          <p:cNvSpPr/>
          <p:nvPr/>
        </p:nvSpPr>
        <p:spPr>
          <a:xfrm>
            <a:off x="2521744" y="1959173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🇨🇲</a:t>
            </a:r>
            <a:endParaRPr lang="en-US" sz="834" dirty="0"/>
          </a:p>
        </p:txBody>
      </p:sp>
      <p:sp>
        <p:nvSpPr>
          <p:cNvPr id="34" name="Text 30"/>
          <p:cNvSpPr/>
          <p:nvPr/>
        </p:nvSpPr>
        <p:spPr>
          <a:xfrm>
            <a:off x="2736056" y="1927027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喀麦隆</a:t>
            </a:r>
            <a:endParaRPr lang="en-US" sz="584" dirty="0"/>
          </a:p>
        </p:txBody>
      </p:sp>
      <p:sp>
        <p:nvSpPr>
          <p:cNvPr id="35" name="Text 31"/>
          <p:cNvSpPr/>
          <p:nvPr/>
        </p:nvSpPr>
        <p:spPr>
          <a:xfrm>
            <a:off x="2736056" y="2052042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COBAC / BEAC — 中非银行委员会</a:t>
            </a:r>
            <a:endParaRPr lang="en-US" sz="516" dirty="0"/>
          </a:p>
        </p:txBody>
      </p:sp>
      <p:sp>
        <p:nvSpPr>
          <p:cNvPr id="36" name="Text 32"/>
          <p:cNvSpPr/>
          <p:nvPr/>
        </p:nvSpPr>
        <p:spPr>
          <a:xfrm>
            <a:off x="2450306" y="2291358"/>
            <a:ext cx="6407944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485" b="1" spc="2" kern="0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🌏 东南亚 — 监管牌照</a:t>
            </a:r>
            <a:endParaRPr lang="en-US" sz="485" dirty="0"/>
          </a:p>
        </p:txBody>
      </p:sp>
      <p:sp>
        <p:nvSpPr>
          <p:cNvPr id="37" name="Shape 33"/>
          <p:cNvSpPr/>
          <p:nvPr/>
        </p:nvSpPr>
        <p:spPr>
          <a:xfrm>
            <a:off x="2450306" y="2452092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38" name="Shape 34"/>
          <p:cNvSpPr/>
          <p:nvPr/>
        </p:nvSpPr>
        <p:spPr>
          <a:xfrm>
            <a:off x="2450306" y="2452092"/>
            <a:ext cx="21431" cy="328613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9" name="Text 35"/>
          <p:cNvSpPr/>
          <p:nvPr/>
        </p:nvSpPr>
        <p:spPr>
          <a:xfrm>
            <a:off x="2521744" y="2534245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</a:t>
            </a:r>
            <a:endParaRPr lang="en-US" sz="834" dirty="0"/>
          </a:p>
        </p:txBody>
      </p:sp>
      <p:sp>
        <p:nvSpPr>
          <p:cNvPr id="40" name="Text 36"/>
          <p:cNvSpPr/>
          <p:nvPr/>
        </p:nvSpPr>
        <p:spPr>
          <a:xfrm>
            <a:off x="2736056" y="2502098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印度尼西亚</a:t>
            </a:r>
            <a:endParaRPr lang="en-US" sz="584" dirty="0"/>
          </a:p>
        </p:txBody>
      </p:sp>
      <p:sp>
        <p:nvSpPr>
          <p:cNvPr id="41" name="Text 37"/>
          <p:cNvSpPr/>
          <p:nvPr/>
        </p:nvSpPr>
        <p:spPr>
          <a:xfrm>
            <a:off x="2736056" y="2627114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印尼央行 / OJK — 金融服务管理局</a:t>
            </a:r>
            <a:endParaRPr lang="en-US" sz="516" dirty="0"/>
          </a:p>
        </p:txBody>
      </p:sp>
      <p:sp>
        <p:nvSpPr>
          <p:cNvPr id="42" name="Shape 38"/>
          <p:cNvSpPr/>
          <p:nvPr/>
        </p:nvSpPr>
        <p:spPr>
          <a:xfrm>
            <a:off x="2450306" y="2816423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3" name="Shape 39"/>
          <p:cNvSpPr/>
          <p:nvPr/>
        </p:nvSpPr>
        <p:spPr>
          <a:xfrm>
            <a:off x="2450306" y="2816423"/>
            <a:ext cx="21431" cy="328613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4" name="Text 40"/>
          <p:cNvSpPr/>
          <p:nvPr/>
        </p:nvSpPr>
        <p:spPr>
          <a:xfrm>
            <a:off x="2521744" y="2898577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</a:t>
            </a:r>
            <a:endParaRPr lang="en-US" sz="834" dirty="0"/>
          </a:p>
        </p:txBody>
      </p:sp>
      <p:sp>
        <p:nvSpPr>
          <p:cNvPr id="45" name="Text 41"/>
          <p:cNvSpPr/>
          <p:nvPr/>
        </p:nvSpPr>
        <p:spPr>
          <a:xfrm>
            <a:off x="2736056" y="2866430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泰国</a:t>
            </a:r>
            <a:endParaRPr lang="en-US" sz="584" dirty="0"/>
          </a:p>
        </p:txBody>
      </p:sp>
      <p:sp>
        <p:nvSpPr>
          <p:cNvPr id="46" name="Text 42"/>
          <p:cNvSpPr/>
          <p:nvPr/>
        </p:nvSpPr>
        <p:spPr>
          <a:xfrm>
            <a:off x="2736056" y="2991445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泰国央行（Bank of Thailand）</a:t>
            </a:r>
            <a:endParaRPr lang="en-US" sz="516" dirty="0"/>
          </a:p>
        </p:txBody>
      </p:sp>
      <p:sp>
        <p:nvSpPr>
          <p:cNvPr id="47" name="Shape 43"/>
          <p:cNvSpPr/>
          <p:nvPr/>
        </p:nvSpPr>
        <p:spPr>
          <a:xfrm>
            <a:off x="2450306" y="3180755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8" name="Shape 44"/>
          <p:cNvSpPr/>
          <p:nvPr/>
        </p:nvSpPr>
        <p:spPr>
          <a:xfrm>
            <a:off x="2450306" y="3180755"/>
            <a:ext cx="21431" cy="328613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9" name="Text 45"/>
          <p:cNvSpPr/>
          <p:nvPr/>
        </p:nvSpPr>
        <p:spPr>
          <a:xfrm>
            <a:off x="2521744" y="3262908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</a:t>
            </a:r>
            <a:endParaRPr lang="en-US" sz="834" dirty="0"/>
          </a:p>
        </p:txBody>
      </p:sp>
      <p:sp>
        <p:nvSpPr>
          <p:cNvPr id="50" name="Text 46"/>
          <p:cNvSpPr/>
          <p:nvPr/>
        </p:nvSpPr>
        <p:spPr>
          <a:xfrm>
            <a:off x="2736056" y="3230761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马来西亚</a:t>
            </a:r>
            <a:endParaRPr lang="en-US" sz="584" dirty="0"/>
          </a:p>
        </p:txBody>
      </p:sp>
      <p:sp>
        <p:nvSpPr>
          <p:cNvPr id="51" name="Text 47"/>
          <p:cNvSpPr/>
          <p:nvPr/>
        </p:nvSpPr>
        <p:spPr>
          <a:xfrm>
            <a:off x="2736056" y="3355777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马来西亚国家银行（Bank Negara Malaysia）</a:t>
            </a:r>
            <a:endParaRPr lang="en-US" sz="516" dirty="0"/>
          </a:p>
        </p:txBody>
      </p:sp>
      <p:sp>
        <p:nvSpPr>
          <p:cNvPr id="52" name="Shape 48"/>
          <p:cNvSpPr/>
          <p:nvPr/>
        </p:nvSpPr>
        <p:spPr>
          <a:xfrm>
            <a:off x="2450306" y="3545086"/>
            <a:ext cx="6407944" cy="328613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3" name="Shape 49"/>
          <p:cNvSpPr/>
          <p:nvPr/>
        </p:nvSpPr>
        <p:spPr>
          <a:xfrm>
            <a:off x="2450306" y="3545086"/>
            <a:ext cx="21431" cy="328613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54" name="Text 50"/>
          <p:cNvSpPr/>
          <p:nvPr/>
        </p:nvSpPr>
        <p:spPr>
          <a:xfrm>
            <a:off x="2521744" y="3627239"/>
            <a:ext cx="14287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</a:t>
            </a:r>
            <a:endParaRPr lang="en-US" sz="834" dirty="0"/>
          </a:p>
        </p:txBody>
      </p:sp>
      <p:sp>
        <p:nvSpPr>
          <p:cNvPr id="55" name="Text 51"/>
          <p:cNvSpPr/>
          <p:nvPr/>
        </p:nvSpPr>
        <p:spPr>
          <a:xfrm>
            <a:off x="2736056" y="3595092"/>
            <a:ext cx="605075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菲律宾</a:t>
            </a:r>
            <a:endParaRPr lang="en-US" sz="584" dirty="0"/>
          </a:p>
        </p:txBody>
      </p:sp>
      <p:sp>
        <p:nvSpPr>
          <p:cNvPr id="56" name="Text 52"/>
          <p:cNvSpPr/>
          <p:nvPr/>
        </p:nvSpPr>
        <p:spPr>
          <a:xfrm>
            <a:off x="2736056" y="3720108"/>
            <a:ext cx="6050756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BSP — 菲律宾央行</a:t>
            </a:r>
            <a:endParaRPr lang="en-US" sz="5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428625"/>
            <a:ext cx="4214813" cy="822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五步轻松 </a:t>
            </a:r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
</a:t>
            </a:r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开始使用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428625" y="1358708"/>
            <a:ext cx="4214813" cy="22860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开设您的无国界账户只需不到10分钟——全程在手机上完成。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428625" y="1730183"/>
            <a:ext cx="2043113" cy="600075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2925" y="1815908"/>
            <a:ext cx="257175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808" dirty="0"/>
          </a:p>
        </p:txBody>
      </p:sp>
      <p:sp>
        <p:nvSpPr>
          <p:cNvPr id="7" name="Text 4"/>
          <p:cNvSpPr/>
          <p:nvPr/>
        </p:nvSpPr>
        <p:spPr>
          <a:xfrm>
            <a:off x="928688" y="1801620"/>
            <a:ext cx="13716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下载App</a:t>
            </a:r>
            <a:endParaRPr lang="en-US" sz="987" dirty="0"/>
          </a:p>
        </p:txBody>
      </p:sp>
      <p:sp>
        <p:nvSpPr>
          <p:cNvPr id="8" name="Text 5"/>
          <p:cNvSpPr/>
          <p:nvPr/>
        </p:nvSpPr>
        <p:spPr>
          <a:xfrm>
            <a:off x="928688" y="2033792"/>
            <a:ext cx="1371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或访问我们的官方网站开始</a:t>
            </a:r>
            <a:endParaRPr lang="en-US" sz="834" dirty="0"/>
          </a:p>
        </p:txBody>
      </p:sp>
      <p:sp>
        <p:nvSpPr>
          <p:cNvPr id="9" name="Shape 6"/>
          <p:cNvSpPr/>
          <p:nvPr/>
        </p:nvSpPr>
        <p:spPr>
          <a:xfrm>
            <a:off x="2600325" y="1730183"/>
            <a:ext cx="2043113" cy="771525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14625" y="1901633"/>
            <a:ext cx="257175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808" dirty="0"/>
          </a:p>
        </p:txBody>
      </p:sp>
      <p:sp>
        <p:nvSpPr>
          <p:cNvPr id="11" name="Text 8"/>
          <p:cNvSpPr/>
          <p:nvPr/>
        </p:nvSpPr>
        <p:spPr>
          <a:xfrm>
            <a:off x="3100388" y="1801620"/>
            <a:ext cx="14287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注册账号</a:t>
            </a:r>
            <a:endParaRPr lang="en-US" sz="987" dirty="0"/>
          </a:p>
        </p:txBody>
      </p:sp>
      <p:sp>
        <p:nvSpPr>
          <p:cNvPr id="12" name="Text 9"/>
          <p:cNvSpPr/>
          <p:nvPr/>
        </p:nvSpPr>
        <p:spPr>
          <a:xfrm>
            <a:off x="3100388" y="2033792"/>
            <a:ext cx="1371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使用您的电子邮箱或手机号</a:t>
            </a:r>
            <a:endParaRPr lang="en-US" sz="834" dirty="0"/>
          </a:p>
        </p:txBody>
      </p:sp>
      <p:sp>
        <p:nvSpPr>
          <p:cNvPr id="13" name="Text 10"/>
          <p:cNvSpPr/>
          <p:nvPr/>
        </p:nvSpPr>
        <p:spPr>
          <a:xfrm>
            <a:off x="3100388" y="2205242"/>
            <a:ext cx="1143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码</a:t>
            </a:r>
            <a:endParaRPr lang="en-US" sz="834" dirty="0"/>
          </a:p>
        </p:txBody>
      </p:sp>
      <p:sp>
        <p:nvSpPr>
          <p:cNvPr id="14" name="Shape 11"/>
          <p:cNvSpPr/>
          <p:nvPr/>
        </p:nvSpPr>
        <p:spPr>
          <a:xfrm>
            <a:off x="428625" y="2530283"/>
            <a:ext cx="2043113" cy="771525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2925" y="2701733"/>
            <a:ext cx="257175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808" dirty="0"/>
          </a:p>
        </p:txBody>
      </p:sp>
      <p:sp>
        <p:nvSpPr>
          <p:cNvPr id="16" name="Text 13"/>
          <p:cNvSpPr/>
          <p:nvPr/>
        </p:nvSpPr>
        <p:spPr>
          <a:xfrm>
            <a:off x="928688" y="2601720"/>
            <a:ext cx="14287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验证身份</a:t>
            </a:r>
            <a:endParaRPr lang="en-US" sz="987" dirty="0"/>
          </a:p>
        </p:txBody>
      </p:sp>
      <p:sp>
        <p:nvSpPr>
          <p:cNvPr id="17" name="Text 14"/>
          <p:cNvSpPr/>
          <p:nvPr/>
        </p:nvSpPr>
        <p:spPr>
          <a:xfrm>
            <a:off x="928688" y="2833892"/>
            <a:ext cx="1371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提供护照、国民身份证或地</a:t>
            </a:r>
            <a:endParaRPr lang="en-US" sz="834" dirty="0"/>
          </a:p>
        </p:txBody>
      </p:sp>
      <p:sp>
        <p:nvSpPr>
          <p:cNvPr id="18" name="Text 15"/>
          <p:cNvSpPr/>
          <p:nvPr/>
        </p:nvSpPr>
        <p:spPr>
          <a:xfrm>
            <a:off x="928688" y="3005342"/>
            <a:ext cx="3429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址证明</a:t>
            </a:r>
            <a:endParaRPr lang="en-US" sz="834" dirty="0"/>
          </a:p>
        </p:txBody>
      </p:sp>
      <p:sp>
        <p:nvSpPr>
          <p:cNvPr id="19" name="Shape 16"/>
          <p:cNvSpPr/>
          <p:nvPr/>
        </p:nvSpPr>
        <p:spPr>
          <a:xfrm>
            <a:off x="2600325" y="2530283"/>
            <a:ext cx="2043113" cy="771525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714625" y="2701733"/>
            <a:ext cx="257175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4B4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808" dirty="0"/>
          </a:p>
        </p:txBody>
      </p:sp>
      <p:sp>
        <p:nvSpPr>
          <p:cNvPr id="21" name="Text 18"/>
          <p:cNvSpPr/>
          <p:nvPr/>
        </p:nvSpPr>
        <p:spPr>
          <a:xfrm>
            <a:off x="3100388" y="2601720"/>
            <a:ext cx="14287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充值账户</a:t>
            </a:r>
            <a:endParaRPr lang="en-US" sz="987" dirty="0"/>
          </a:p>
        </p:txBody>
      </p:sp>
      <p:sp>
        <p:nvSpPr>
          <p:cNvPr id="22" name="Text 19"/>
          <p:cNvSpPr/>
          <p:nvPr/>
        </p:nvSpPr>
        <p:spPr>
          <a:xfrm>
            <a:off x="3100388" y="2833892"/>
            <a:ext cx="1371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通过本地转账、银行卡或移</a:t>
            </a:r>
            <a:endParaRPr lang="en-US" sz="834" dirty="0"/>
          </a:p>
        </p:txBody>
      </p:sp>
      <p:sp>
        <p:nvSpPr>
          <p:cNvPr id="23" name="Text 20"/>
          <p:cNvSpPr/>
          <p:nvPr/>
        </p:nvSpPr>
        <p:spPr>
          <a:xfrm>
            <a:off x="3100388" y="3005342"/>
            <a:ext cx="3429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动货币</a:t>
            </a:r>
            <a:endParaRPr lang="en-US" sz="834" dirty="0"/>
          </a:p>
        </p:txBody>
      </p:sp>
      <p:sp>
        <p:nvSpPr>
          <p:cNvPr id="24" name="Shape 21"/>
          <p:cNvSpPr/>
          <p:nvPr/>
        </p:nvSpPr>
        <p:spPr>
          <a:xfrm>
            <a:off x="428625" y="3330383"/>
            <a:ext cx="2043113" cy="771525"/>
          </a:xfrm>
          <a:prstGeom prst="rect">
            <a:avLst/>
          </a:prstGeom>
          <a:solidFill>
            <a:srgbClr val="1A1A1A"/>
          </a:solidFill>
          <a:ln w="27432">
            <a:solidFill>
              <a:srgbClr val="FFD166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42925" y="3501833"/>
            <a:ext cx="257175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808" dirty="0"/>
          </a:p>
        </p:txBody>
      </p:sp>
      <p:sp>
        <p:nvSpPr>
          <p:cNvPr id="26" name="Text 23"/>
          <p:cNvSpPr/>
          <p:nvPr/>
        </p:nvSpPr>
        <p:spPr>
          <a:xfrm>
            <a:off x="928688" y="3401820"/>
            <a:ext cx="14287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开始管理资金</a:t>
            </a:r>
            <a:endParaRPr lang="en-US" sz="987" dirty="0"/>
          </a:p>
        </p:txBody>
      </p:sp>
      <p:sp>
        <p:nvSpPr>
          <p:cNvPr id="27" name="Text 24"/>
          <p:cNvSpPr/>
          <p:nvPr/>
        </p:nvSpPr>
        <p:spPr>
          <a:xfrm>
            <a:off x="928688" y="3633992"/>
            <a:ext cx="1371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在全球范围内发送、接收和</a:t>
            </a:r>
            <a:endParaRPr lang="en-US" sz="834" dirty="0"/>
          </a:p>
        </p:txBody>
      </p:sp>
      <p:sp>
        <p:nvSpPr>
          <p:cNvPr id="28" name="Text 25"/>
          <p:cNvSpPr/>
          <p:nvPr/>
        </p:nvSpPr>
        <p:spPr>
          <a:xfrm>
            <a:off x="928688" y="3805442"/>
            <a:ext cx="4572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持有资金</a:t>
            </a:r>
            <a:endParaRPr lang="en-US" sz="834" dirty="0"/>
          </a:p>
        </p:txBody>
      </p:sp>
      <p:sp>
        <p:nvSpPr>
          <p:cNvPr id="29" name="Shape 26"/>
          <p:cNvSpPr/>
          <p:nvPr/>
        </p:nvSpPr>
        <p:spPr>
          <a:xfrm>
            <a:off x="5000625" y="0"/>
            <a:ext cx="4143375" cy="51435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0" name="Shape 27"/>
          <p:cNvSpPr/>
          <p:nvPr/>
        </p:nvSpPr>
        <p:spPr>
          <a:xfrm>
            <a:off x="5000625" y="0"/>
            <a:ext cx="57150" cy="5143500"/>
          </a:xfrm>
          <a:prstGeom prst="rect">
            <a:avLst/>
          </a:prstGeom>
          <a:solidFill>
            <a:srgbClr val="FF4B4B"/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5" y="0"/>
            <a:ext cx="414337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42888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4" name="Text 1"/>
          <p:cNvSpPr/>
          <p:nvPr/>
        </p:nvSpPr>
        <p:spPr>
          <a:xfrm>
            <a:off x="285750" y="64294"/>
            <a:ext cx="557213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 · 路线图</a:t>
            </a:r>
            <a:endParaRPr lang="en-US" sz="534" dirty="0"/>
          </a:p>
        </p:txBody>
      </p:sp>
      <p:sp>
        <p:nvSpPr>
          <p:cNvPr id="5" name="Text 2"/>
          <p:cNvSpPr/>
          <p:nvPr/>
        </p:nvSpPr>
        <p:spPr>
          <a:xfrm>
            <a:off x="8245673" y="64294"/>
            <a:ext cx="61257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34" b="1" spc="2" kern="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ALLPAYFAST</a:t>
            </a:r>
            <a:endParaRPr lang="en-US" sz="534" dirty="0"/>
          </a:p>
        </p:txBody>
      </p:sp>
      <p:sp>
        <p:nvSpPr>
          <p:cNvPr id="6" name="Shape 3"/>
          <p:cNvSpPr/>
          <p:nvPr/>
        </p:nvSpPr>
        <p:spPr>
          <a:xfrm>
            <a:off x="0" y="242888"/>
            <a:ext cx="9144000" cy="63758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0" y="866180"/>
            <a:ext cx="9144000" cy="14288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8" name="Text 5"/>
          <p:cNvSpPr/>
          <p:nvPr/>
        </p:nvSpPr>
        <p:spPr>
          <a:xfrm>
            <a:off x="285750" y="371475"/>
            <a:ext cx="8572500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发展路线图</a:t>
            </a:r>
            <a:endParaRPr lang="en-US" sz="1295" dirty="0"/>
          </a:p>
        </p:txBody>
      </p:sp>
      <p:sp>
        <p:nvSpPr>
          <p:cNvPr id="9" name="Text 6"/>
          <p:cNvSpPr/>
          <p:nvPr/>
        </p:nvSpPr>
        <p:spPr>
          <a:xfrm>
            <a:off x="285750" y="655439"/>
            <a:ext cx="857250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6666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7个国家 · 2026–2027 · 非洲先行，东南亚跟进</a:t>
            </a:r>
            <a:endParaRPr lang="en-US" sz="584" dirty="0"/>
          </a:p>
        </p:txBody>
      </p:sp>
      <p:sp>
        <p:nvSpPr>
          <p:cNvPr id="10" name="Shape 7"/>
          <p:cNvSpPr/>
          <p:nvPr/>
        </p:nvSpPr>
        <p:spPr>
          <a:xfrm>
            <a:off x="285750" y="2256532"/>
            <a:ext cx="8572500" cy="21431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11" name="Text 8"/>
          <p:cNvSpPr/>
          <p:nvPr/>
        </p:nvSpPr>
        <p:spPr>
          <a:xfrm>
            <a:off x="957263" y="2356545"/>
            <a:ext cx="37147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2026 Q3</a:t>
            </a:r>
            <a:endParaRPr lang="en-US" sz="534" dirty="0"/>
          </a:p>
        </p:txBody>
      </p:sp>
      <p:sp>
        <p:nvSpPr>
          <p:cNvPr id="12" name="Shape 9"/>
          <p:cNvSpPr/>
          <p:nvPr/>
        </p:nvSpPr>
        <p:spPr>
          <a:xfrm>
            <a:off x="285750" y="2513707"/>
            <a:ext cx="1714500" cy="539353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3" name="Text 10"/>
          <p:cNvSpPr/>
          <p:nvPr/>
        </p:nvSpPr>
        <p:spPr>
          <a:xfrm>
            <a:off x="371475" y="2585145"/>
            <a:ext cx="15430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软启动</a:t>
            </a:r>
            <a:endParaRPr lang="en-US" sz="584" dirty="0"/>
          </a:p>
        </p:txBody>
      </p:sp>
      <p:sp>
        <p:nvSpPr>
          <p:cNvPr id="14" name="Text 11"/>
          <p:cNvSpPr/>
          <p:nvPr/>
        </p:nvSpPr>
        <p:spPr>
          <a:xfrm>
            <a:off x="371475" y="2738735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 南非</a:t>
            </a:r>
            <a:endParaRPr lang="en-US" sz="516" dirty="0"/>
          </a:p>
        </p:txBody>
      </p:sp>
      <p:sp>
        <p:nvSpPr>
          <p:cNvPr id="15" name="Text 12"/>
          <p:cNvSpPr/>
          <p:nvPr/>
        </p:nvSpPr>
        <p:spPr>
          <a:xfrm>
            <a:off x="371475" y="2860179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（邀请制）</a:t>
            </a:r>
            <a:endParaRPr lang="en-US" sz="516" dirty="0"/>
          </a:p>
        </p:txBody>
      </p:sp>
      <p:sp>
        <p:nvSpPr>
          <p:cNvPr id="16" name="Text 13"/>
          <p:cNvSpPr/>
          <p:nvPr/>
        </p:nvSpPr>
        <p:spPr>
          <a:xfrm>
            <a:off x="2671763" y="2356545"/>
            <a:ext cx="37147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2026 Q4</a:t>
            </a:r>
            <a:endParaRPr lang="en-US" sz="534" dirty="0"/>
          </a:p>
        </p:txBody>
      </p:sp>
      <p:sp>
        <p:nvSpPr>
          <p:cNvPr id="17" name="Shape 14"/>
          <p:cNvSpPr/>
          <p:nvPr/>
        </p:nvSpPr>
        <p:spPr>
          <a:xfrm>
            <a:off x="2000250" y="2513707"/>
            <a:ext cx="1714500" cy="660797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18" name="Text 15"/>
          <p:cNvSpPr/>
          <p:nvPr/>
        </p:nvSpPr>
        <p:spPr>
          <a:xfrm>
            <a:off x="2085975" y="2585145"/>
            <a:ext cx="15430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公开上线+试点</a:t>
            </a:r>
            <a:endParaRPr lang="en-US" sz="584" dirty="0"/>
          </a:p>
        </p:txBody>
      </p:sp>
      <p:sp>
        <p:nvSpPr>
          <p:cNvPr id="19" name="Text 16"/>
          <p:cNvSpPr/>
          <p:nvPr/>
        </p:nvSpPr>
        <p:spPr>
          <a:xfrm>
            <a:off x="2085975" y="2738735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🇿🇦 南非全面上线</a:t>
            </a:r>
            <a:endParaRPr lang="en-US" sz="516" dirty="0"/>
          </a:p>
        </p:txBody>
      </p:sp>
      <p:sp>
        <p:nvSpPr>
          <p:cNvPr id="20" name="Text 17"/>
          <p:cNvSpPr/>
          <p:nvPr/>
        </p:nvSpPr>
        <p:spPr>
          <a:xfrm>
            <a:off x="2085975" y="2860179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 肯尼亚试点</a:t>
            </a:r>
            <a:endParaRPr lang="en-US" sz="516" dirty="0"/>
          </a:p>
        </p:txBody>
      </p:sp>
      <p:sp>
        <p:nvSpPr>
          <p:cNvPr id="21" name="Text 18"/>
          <p:cNvSpPr/>
          <p:nvPr/>
        </p:nvSpPr>
        <p:spPr>
          <a:xfrm>
            <a:off x="2085975" y="2981623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 印尼试点</a:t>
            </a:r>
            <a:endParaRPr lang="en-US" sz="516" dirty="0"/>
          </a:p>
        </p:txBody>
      </p:sp>
      <p:sp>
        <p:nvSpPr>
          <p:cNvPr id="22" name="Text 19"/>
          <p:cNvSpPr/>
          <p:nvPr/>
        </p:nvSpPr>
        <p:spPr>
          <a:xfrm>
            <a:off x="4386263" y="2356545"/>
            <a:ext cx="37147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80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2027 Q1</a:t>
            </a:r>
            <a:endParaRPr lang="en-US" sz="534" dirty="0"/>
          </a:p>
        </p:txBody>
      </p:sp>
      <p:sp>
        <p:nvSpPr>
          <p:cNvPr id="23" name="Shape 20"/>
          <p:cNvSpPr/>
          <p:nvPr/>
        </p:nvSpPr>
        <p:spPr>
          <a:xfrm>
            <a:off x="3714750" y="2513707"/>
            <a:ext cx="1714500" cy="782241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24" name="Text 21"/>
          <p:cNvSpPr/>
          <p:nvPr/>
        </p:nvSpPr>
        <p:spPr>
          <a:xfrm>
            <a:off x="3800475" y="2585145"/>
            <a:ext cx="15430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四国全面上线</a:t>
            </a:r>
            <a:endParaRPr lang="en-US" sz="584" dirty="0"/>
          </a:p>
        </p:txBody>
      </p:sp>
      <p:sp>
        <p:nvSpPr>
          <p:cNvPr id="25" name="Text 22"/>
          <p:cNvSpPr/>
          <p:nvPr/>
        </p:nvSpPr>
        <p:spPr>
          <a:xfrm>
            <a:off x="3800475" y="2738735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🇰🇪 肯尼亚</a:t>
            </a:r>
            <a:endParaRPr lang="en-US" sz="516" dirty="0"/>
          </a:p>
        </p:txBody>
      </p:sp>
      <p:sp>
        <p:nvSpPr>
          <p:cNvPr id="26" name="Text 23"/>
          <p:cNvSpPr/>
          <p:nvPr/>
        </p:nvSpPr>
        <p:spPr>
          <a:xfrm>
            <a:off x="3800475" y="2860179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🇨🇲 喀麦隆</a:t>
            </a:r>
            <a:endParaRPr lang="en-US" sz="516" dirty="0"/>
          </a:p>
        </p:txBody>
      </p:sp>
      <p:sp>
        <p:nvSpPr>
          <p:cNvPr id="27" name="Text 24"/>
          <p:cNvSpPr/>
          <p:nvPr/>
        </p:nvSpPr>
        <p:spPr>
          <a:xfrm>
            <a:off x="3800475" y="2981623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🇮🇩 印度尼西亚</a:t>
            </a:r>
            <a:endParaRPr lang="en-US" sz="516" dirty="0"/>
          </a:p>
        </p:txBody>
      </p:sp>
      <p:sp>
        <p:nvSpPr>
          <p:cNvPr id="28" name="Text 25"/>
          <p:cNvSpPr/>
          <p:nvPr/>
        </p:nvSpPr>
        <p:spPr>
          <a:xfrm>
            <a:off x="3800475" y="3103066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🇹🇭 泰国</a:t>
            </a:r>
            <a:endParaRPr lang="en-US" sz="516" dirty="0"/>
          </a:p>
        </p:txBody>
      </p:sp>
      <p:sp>
        <p:nvSpPr>
          <p:cNvPr id="29" name="Text 26"/>
          <p:cNvSpPr/>
          <p:nvPr/>
        </p:nvSpPr>
        <p:spPr>
          <a:xfrm>
            <a:off x="6100763" y="2356545"/>
            <a:ext cx="37147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808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2027 Q2</a:t>
            </a:r>
            <a:endParaRPr lang="en-US" sz="534" dirty="0"/>
          </a:p>
        </p:txBody>
      </p:sp>
      <p:sp>
        <p:nvSpPr>
          <p:cNvPr id="30" name="Shape 27"/>
          <p:cNvSpPr/>
          <p:nvPr/>
        </p:nvSpPr>
        <p:spPr>
          <a:xfrm>
            <a:off x="5429250" y="2513707"/>
            <a:ext cx="1714500" cy="539353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31" name="Text 28"/>
          <p:cNvSpPr/>
          <p:nvPr/>
        </p:nvSpPr>
        <p:spPr>
          <a:xfrm>
            <a:off x="5514975" y="2585145"/>
            <a:ext cx="15430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两国全面上线</a:t>
            </a:r>
            <a:endParaRPr lang="en-US" sz="584" dirty="0"/>
          </a:p>
        </p:txBody>
      </p:sp>
      <p:sp>
        <p:nvSpPr>
          <p:cNvPr id="32" name="Text 29"/>
          <p:cNvSpPr/>
          <p:nvPr/>
        </p:nvSpPr>
        <p:spPr>
          <a:xfrm>
            <a:off x="5514975" y="2738735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🇲🇾 马来西亚</a:t>
            </a:r>
            <a:endParaRPr lang="en-US" sz="516" dirty="0"/>
          </a:p>
        </p:txBody>
      </p:sp>
      <p:sp>
        <p:nvSpPr>
          <p:cNvPr id="33" name="Text 30"/>
          <p:cNvSpPr/>
          <p:nvPr/>
        </p:nvSpPr>
        <p:spPr>
          <a:xfrm>
            <a:off x="5514975" y="2860179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🇵🇭 菲律宾</a:t>
            </a:r>
            <a:endParaRPr lang="en-US" sz="516" dirty="0"/>
          </a:p>
        </p:txBody>
      </p:sp>
      <p:sp>
        <p:nvSpPr>
          <p:cNvPr id="34" name="Text 31"/>
          <p:cNvSpPr/>
          <p:nvPr/>
        </p:nvSpPr>
        <p:spPr>
          <a:xfrm>
            <a:off x="7915275" y="2356545"/>
            <a:ext cx="1714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700"/>
              </a:lnSpc>
              <a:buNone/>
            </a:pPr>
            <a:r>
              <a:rPr lang="en-US" sz="534" b="1" spc="1" kern="0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后续</a:t>
            </a:r>
            <a:endParaRPr lang="en-US" sz="534" dirty="0"/>
          </a:p>
        </p:txBody>
      </p:sp>
      <p:sp>
        <p:nvSpPr>
          <p:cNvPr id="35" name="Shape 32"/>
          <p:cNvSpPr/>
          <p:nvPr/>
        </p:nvSpPr>
        <p:spPr>
          <a:xfrm>
            <a:off x="7143750" y="2513707"/>
            <a:ext cx="1714500" cy="660797"/>
          </a:xfrm>
          <a:prstGeom prst="rect">
            <a:avLst/>
          </a:prstGeom>
          <a:solidFill>
            <a:srgbClr val="161616"/>
          </a:solidFill>
          <a:ln/>
        </p:spPr>
      </p:sp>
      <p:sp>
        <p:nvSpPr>
          <p:cNvPr id="36" name="Text 33"/>
          <p:cNvSpPr/>
          <p:nvPr/>
        </p:nvSpPr>
        <p:spPr>
          <a:xfrm>
            <a:off x="7229475" y="2585145"/>
            <a:ext cx="1543050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产品扩展</a:t>
            </a:r>
            <a:endParaRPr lang="en-US" sz="584" dirty="0"/>
          </a:p>
        </p:txBody>
      </p:sp>
      <p:sp>
        <p:nvSpPr>
          <p:cNvPr id="37" name="Text 34"/>
          <p:cNvSpPr/>
          <p:nvPr/>
        </p:nvSpPr>
        <p:spPr>
          <a:xfrm>
            <a:off x="7229475" y="2738735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企业账户</a:t>
            </a:r>
            <a:endParaRPr lang="en-US" sz="516" dirty="0"/>
          </a:p>
        </p:txBody>
      </p:sp>
      <p:sp>
        <p:nvSpPr>
          <p:cNvPr id="38" name="Text 35"/>
          <p:cNvSpPr/>
          <p:nvPr/>
        </p:nvSpPr>
        <p:spPr>
          <a:xfrm>
            <a:off x="7229475" y="2860179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开放API</a:t>
            </a:r>
            <a:endParaRPr lang="en-US" sz="516" dirty="0"/>
          </a:p>
        </p:txBody>
      </p:sp>
      <p:sp>
        <p:nvSpPr>
          <p:cNvPr id="39" name="Text 36"/>
          <p:cNvSpPr/>
          <p:nvPr/>
        </p:nvSpPr>
        <p:spPr>
          <a:xfrm>
            <a:off x="7229475" y="2981623"/>
            <a:ext cx="15430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516" dirty="0">
                <a:solidFill>
                  <a:srgbClr val="88888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储蓄利息与投资</a:t>
            </a:r>
            <a:endParaRPr lang="en-US" sz="516" dirty="0"/>
          </a:p>
        </p:txBody>
      </p:sp>
      <p:pic>
        <p:nvPicPr>
          <p:cNvPr id="40" name="Image 1" descr="preencoded.png">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285750" y="4572000"/>
            <a:ext cx="1410891" cy="571500"/>
          </a:xfrm>
          <a:prstGeom prst="rect">
            <a:avLst/>
          </a:prstGeom>
        </p:spPr>
      </p:pic>
      <p:pic>
        <p:nvPicPr>
          <p:cNvPr id="41" name="Image 2" descr="preencoded.png">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1718072" y="4572000"/>
            <a:ext cx="1410891" cy="571500"/>
          </a:xfrm>
          <a:prstGeom prst="rect">
            <a:avLst/>
          </a:prstGeom>
        </p:spPr>
      </p:pic>
      <p:pic>
        <p:nvPicPr>
          <p:cNvPr id="42" name="Image 3" descr="preencoded.png">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3150394" y="4572000"/>
            <a:ext cx="1410891" cy="571500"/>
          </a:xfrm>
          <a:prstGeom prst="rect">
            <a:avLst/>
          </a:prstGeom>
        </p:spPr>
      </p:pic>
      <p:pic>
        <p:nvPicPr>
          <p:cNvPr id="43" name="Image 4" descr="preencoded.png">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4582716" y="4572000"/>
            <a:ext cx="1410891" cy="571500"/>
          </a:xfrm>
          <a:prstGeom prst="rect">
            <a:avLst/>
          </a:prstGeom>
        </p:spPr>
      </p:pic>
      <p:pic>
        <p:nvPicPr>
          <p:cNvPr id="44" name="Image 5" descr="preencoded.png">    </p:cNvPr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>
            <a:off x="6015038" y="4572000"/>
            <a:ext cx="1410891" cy="571500"/>
          </a:xfrm>
          <a:prstGeom prst="rect">
            <a:avLst/>
          </a:prstGeom>
        </p:spPr>
      </p:pic>
      <p:pic>
        <p:nvPicPr>
          <p:cNvPr id="45" name="Image 6" descr="preencoded.png">    </p:cNvPr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>
            <a:off x="7447359" y="4572000"/>
            <a:ext cx="1410891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357188"/>
            <a:ext cx="4929188" cy="4114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为何选择我们？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428625" y="840088"/>
            <a:ext cx="4929188" cy="4114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D16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更聪明的资金流动方式</a:t>
            </a:r>
            <a:endParaRPr lang="en-US" sz="2436" dirty="0"/>
          </a:p>
        </p:txBody>
      </p:sp>
      <p:sp>
        <p:nvSpPr>
          <p:cNvPr id="5" name="Text 2"/>
          <p:cNvSpPr/>
          <p:nvPr/>
        </p:nvSpPr>
        <p:spPr>
          <a:xfrm>
            <a:off x="428625" y="1322989"/>
            <a:ext cx="4929188" cy="428625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我们不仅仅是另一家金融科技公司。我们专为非洲打造，由真正懂非洲的人构建。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428625" y="1858770"/>
            <a:ext cx="2393156" cy="757210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958783"/>
            <a:ext cx="214313" cy="1714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5819" y="1944495"/>
            <a:ext cx="1893094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省钱</a:t>
            </a:r>
            <a:endParaRPr lang="en-US" sz="885" dirty="0"/>
          </a:p>
        </p:txBody>
      </p:sp>
      <p:sp>
        <p:nvSpPr>
          <p:cNvPr id="9" name="Text 5"/>
          <p:cNvSpPr/>
          <p:nvPr/>
        </p:nvSpPr>
        <p:spPr>
          <a:xfrm>
            <a:off x="835819" y="2149515"/>
            <a:ext cx="177879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国际汇款费用比传统银行便宜高达8</a:t>
            </a:r>
            <a:endParaRPr lang="en-US" sz="834" dirty="0"/>
          </a:p>
        </p:txBody>
      </p:sp>
      <p:sp>
        <p:nvSpPr>
          <p:cNvPr id="10" name="Text 6"/>
          <p:cNvSpPr/>
          <p:nvPr/>
        </p:nvSpPr>
        <p:spPr>
          <a:xfrm>
            <a:off x="2614613" y="2149515"/>
            <a:ext cx="1143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倍</a:t>
            </a:r>
            <a:endParaRPr lang="en-US" sz="834" dirty="0"/>
          </a:p>
        </p:txBody>
      </p:sp>
      <p:sp>
        <p:nvSpPr>
          <p:cNvPr id="11" name="Shape 7"/>
          <p:cNvSpPr/>
          <p:nvPr/>
        </p:nvSpPr>
        <p:spPr>
          <a:xfrm>
            <a:off x="2964656" y="1858770"/>
            <a:ext cx="2393156" cy="757210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381" y="1958783"/>
            <a:ext cx="214313" cy="1714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371850" y="1944495"/>
            <a:ext cx="1900238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</a:t>
            </a:r>
            <a:endParaRPr lang="en-US" sz="885" dirty="0"/>
          </a:p>
        </p:txBody>
      </p:sp>
      <p:sp>
        <p:nvSpPr>
          <p:cNvPr id="14" name="Text 9"/>
          <p:cNvSpPr/>
          <p:nvPr/>
        </p:nvSpPr>
        <p:spPr>
          <a:xfrm>
            <a:off x="3371850" y="2149515"/>
            <a:ext cx="18288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多数汇款在几分钟内完成，无需等待</a:t>
            </a:r>
            <a:endParaRPr lang="en-US" sz="834" dirty="0"/>
          </a:p>
        </p:txBody>
      </p:sp>
      <p:sp>
        <p:nvSpPr>
          <p:cNvPr id="15" name="Text 10"/>
          <p:cNvSpPr/>
          <p:nvPr/>
        </p:nvSpPr>
        <p:spPr>
          <a:xfrm>
            <a:off x="3371850" y="2309524"/>
            <a:ext cx="228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数天</a:t>
            </a:r>
            <a:endParaRPr lang="en-US" sz="834" dirty="0"/>
          </a:p>
        </p:txBody>
      </p:sp>
      <p:sp>
        <p:nvSpPr>
          <p:cNvPr id="16" name="Shape 11"/>
          <p:cNvSpPr/>
          <p:nvPr/>
        </p:nvSpPr>
        <p:spPr>
          <a:xfrm>
            <a:off x="428625" y="2630267"/>
            <a:ext cx="2393156" cy="757210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2730280"/>
            <a:ext cx="214313" cy="17145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35819" y="2715992"/>
            <a:ext cx="1900238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便捷</a:t>
            </a:r>
            <a:endParaRPr lang="en-US" sz="885" dirty="0"/>
          </a:p>
        </p:txBody>
      </p:sp>
      <p:sp>
        <p:nvSpPr>
          <p:cNvPr id="19" name="Text 13"/>
          <p:cNvSpPr/>
          <p:nvPr/>
        </p:nvSpPr>
        <p:spPr>
          <a:xfrm>
            <a:off x="835819" y="2921012"/>
            <a:ext cx="169842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一个App满足所有货币需求——发</a:t>
            </a:r>
            <a:endParaRPr lang="en-US" sz="834" dirty="0"/>
          </a:p>
        </p:txBody>
      </p:sp>
      <p:sp>
        <p:nvSpPr>
          <p:cNvPr id="20" name="Text 14"/>
          <p:cNvSpPr/>
          <p:nvPr/>
        </p:nvSpPr>
        <p:spPr>
          <a:xfrm>
            <a:off x="835819" y="3081021"/>
            <a:ext cx="11430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送、接收、持有、消费</a:t>
            </a:r>
            <a:endParaRPr lang="en-US" sz="834" dirty="0"/>
          </a:p>
        </p:txBody>
      </p:sp>
      <p:sp>
        <p:nvSpPr>
          <p:cNvPr id="21" name="Shape 15"/>
          <p:cNvSpPr/>
          <p:nvPr/>
        </p:nvSpPr>
        <p:spPr>
          <a:xfrm>
            <a:off x="2964656" y="2630267"/>
            <a:ext cx="2393156" cy="700060"/>
          </a:xfrm>
          <a:prstGeom prst="rect">
            <a:avLst/>
          </a:prstGeom>
          <a:solidFill>
            <a:srgbClr val="1A1A1A"/>
          </a:solidFill>
          <a:ln w="27432">
            <a:solidFill>
              <a:srgbClr val="333333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381" y="2730280"/>
            <a:ext cx="214313" cy="17145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3371850" y="2715992"/>
            <a:ext cx="1828800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本地专长</a:t>
            </a:r>
            <a:endParaRPr lang="en-US" sz="885" dirty="0"/>
          </a:p>
        </p:txBody>
      </p:sp>
      <p:sp>
        <p:nvSpPr>
          <p:cNvPr id="24" name="Text 17"/>
          <p:cNvSpPr/>
          <p:nvPr/>
        </p:nvSpPr>
        <p:spPr>
          <a:xfrm>
            <a:off x="3371850" y="2921012"/>
            <a:ext cx="18288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我们深谙各个国家的支付环境与文化</a:t>
            </a:r>
            <a:endParaRPr lang="en-US" sz="834" dirty="0"/>
          </a:p>
        </p:txBody>
      </p:sp>
      <p:sp>
        <p:nvSpPr>
          <p:cNvPr id="25" name="Shape 18"/>
          <p:cNvSpPr/>
          <p:nvPr/>
        </p:nvSpPr>
        <p:spPr>
          <a:xfrm>
            <a:off x="428625" y="3401764"/>
            <a:ext cx="4929188" cy="597201"/>
          </a:xfrm>
          <a:prstGeom prst="rect">
            <a:avLst/>
          </a:prstGeom>
          <a:solidFill>
            <a:srgbClr val="1A1A1A"/>
          </a:solidFill>
          <a:ln w="27432">
            <a:solidFill>
              <a:srgbClr val="FFD166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" y="3501777"/>
            <a:ext cx="214313" cy="17145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35819" y="3487489"/>
            <a:ext cx="2400300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信赖与安全</a:t>
            </a:r>
            <a:endParaRPr lang="en-US" sz="885" dirty="0"/>
          </a:p>
        </p:txBody>
      </p:sp>
      <p:sp>
        <p:nvSpPr>
          <p:cNvPr id="28" name="Text 20"/>
          <p:cNvSpPr/>
          <p:nvPr/>
        </p:nvSpPr>
        <p:spPr>
          <a:xfrm>
            <a:off x="835819" y="3692509"/>
            <a:ext cx="24003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E0E0E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全球投资者支持，在每个运营市场均受当地监管</a:t>
            </a:r>
            <a:endParaRPr lang="en-US" sz="834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275" y="0"/>
            <a:ext cx="3514725" cy="4609505"/>
          </a:xfrm>
          <a:prstGeom prst="rect">
            <a:avLst/>
          </a:prstGeom>
        </p:spPr>
      </p:pic>
      <p:sp>
        <p:nvSpPr>
          <p:cNvPr id="30" name="Shape 21"/>
          <p:cNvSpPr/>
          <p:nvPr/>
        </p:nvSpPr>
        <p:spPr>
          <a:xfrm>
            <a:off x="0" y="4609505"/>
            <a:ext cx="9144000" cy="533995"/>
          </a:xfrm>
          <a:prstGeom prst="rect">
            <a:avLst/>
          </a:prstGeom>
          <a:solidFill>
            <a:srgbClr val="FFD166"/>
          </a:solidFill>
          <a:ln/>
        </p:spPr>
      </p:sp>
      <p:sp>
        <p:nvSpPr>
          <p:cNvPr id="31" name="Shape 22"/>
          <p:cNvSpPr/>
          <p:nvPr/>
        </p:nvSpPr>
        <p:spPr>
          <a:xfrm>
            <a:off x="0" y="4609505"/>
            <a:ext cx="9144000" cy="57150"/>
          </a:xfrm>
          <a:prstGeom prst="rect">
            <a:avLst/>
          </a:prstGeom>
          <a:solidFill>
            <a:srgbClr val="FF4B4B"/>
          </a:solidFill>
          <a:ln/>
        </p:spPr>
      </p:sp>
      <p:sp>
        <p:nvSpPr>
          <p:cNvPr id="32" name="Text 23"/>
          <p:cNvSpPr/>
          <p:nvPr/>
        </p:nvSpPr>
        <p:spPr>
          <a:xfrm>
            <a:off x="0" y="4609505"/>
            <a:ext cx="9144000" cy="533995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1212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加入成千上万掌控自己财务未来的非洲人行列</a:t>
            </a:r>
            <a:endParaRPr lang="en-US" sz="11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2026-03-20T06:30:28Z</dcterms:created>
  <dcterms:modified xsi:type="dcterms:W3CDTF">2026-03-20T06:30:28Z</dcterms:modified>
</cp:coreProperties>
</file>