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3" d="100"/>
          <a:sy n="133" d="100"/>
        </p:scale>
        <p:origin x="3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9764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 hit them straight away. 96% of unhappy customers never complain, they just leave. TARP/Goodman studies. For every complaint, roughly 24 people walked away silently.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 Salesforce: 59% repeat information across teams and channels.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2 — HubSpot: 33% biggest frustration is zero visibility. Not hold times.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3 — Gartner: 73% say AI hasn't improved satisfaction. Ask: how many of these happen in YOUR organisation?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trust killers — bold statements only on screen, talk through the detail:
1. Every channel starts from scratch — Customer explains once on chat, again on the phone, again to the specialist. Nobody has the picture.
2. Generic IVRs and chatbots with zero context — No awareness of who you are, what you've already told them, or what's actually going on. Just menus and scripts.
3. Quotes emailed as PDFs nobody can share — A static document that can't be discussed, compared, or decided on together as a group.
4. You raise an issue or concern — then silence — No tracking, no named owner, no timeline. You're left wondering if anyone is even looking at it.
5. We'll get back to you — then nothing — Recovery that's too slow, too generic, or simply never happens at all.
6. Hold music, IVR menus, press 1 for... — A phone experience designed around your operations, not your customer's needs.
7. AI that blocks instead of helps — Chatbots used to deflect customers away from humans, not to make the human interaction better.
8. Feedback only on the brand's terms — Surveys weeks later, generic questions, and nothing changes even when you do respond.
Hit the bottom line: none of this is inevitable. These are choices.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Dramatic pause slide. Let it land. If you bolt AI onto broken processes and legacy thinking, you don't fix anything — you just fail faster and at scale. Pause. Then say: it's time to reimagine everything. Not tweak. Not patch. Reimagine. In an EPIC way.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Ask anything, anywhere. AI embedded everywhere — not a support bot in a corner.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2: AI supports, guides, takes actions. Knows when to bring in a human.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Human arrives prepared. Full context. AI coaching on screen.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4: Nothing lost. Switch channels freely. Thread never breaks. Hit the insight: customer says it once, system remembers.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pivot. Move from vision to action. Several GenAI engines to reimagine everything. Not a consulting framework — a working prototype. EPIC CSX. Tested on the hardest scenarios: luxury cruise. If it works here, it works anywhere.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Screenshot: AI Concierge → Human Handoff. Walk through each bullet point. Hit the insight at the bottom.</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Screenshot: Agent Console — Supercharged. Walk through each bullet point. Hit the insight at the bottom.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Screenshot: Shared Commerce — Polls, Photos, Decisions. Walk through each bullet point. Hit the insight at the bottom.</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Screenshot: Every Action Visible. No Chasing.. Walk through each bullet point. Hit the insight at the bottom.</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 AI + Human Harmony: phone stays central, AI supercharges every call. Customer says it once.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2 — Radical Transparency: customer sees everything. Named owner. SLA timers. No black holes.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3 — Recovery Beats Perfection: 8.2 → 1.8 → 9.2. Recovery exceeds the original. Service recovery paradox.</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emotional centrepiece. Walk through the dairy allergy story. Allergy flagged at booking, chef briefed, every team assured it was handled — and yet the anniversary soufflé contained butter. Victoria had a reaction. 2/5 in real time — not a survey 28 days later. AI escalates. Specialist calls at 22 minutes with full context. Sentiment: 8 to 3 to 9. The service recovery paradox.</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walk through. 10 lifecycle groups, A through J. Don't explain all 36 — point to structure. Highlight Group, Recovery, Transparency. Every one demonstrated in a working prototype. Platform agnostic. Any CRM. Any CCaaS.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energy. Read the main statement. Four questions — pause on each. Finish with the gold bar. The brands that stop patching and start reimagining will win. I've built the blueprint. It works across any brand, any sector. If this resonates, let's talk.</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11.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DD4BF"/>
          </a:solidFill>
          <a:ln/>
        </p:spPr>
        <p:txBody>
          <a:bodyPr/>
          <a:lstStyle/>
          <a:p>
            <a:endParaRPr lang="en-US"/>
          </a:p>
        </p:txBody>
      </p:sp>
      <p:sp>
        <p:nvSpPr>
          <p:cNvPr id="3" name="Shape 1"/>
          <p:cNvSpPr/>
          <p:nvPr/>
        </p:nvSpPr>
        <p:spPr>
          <a:xfrm>
            <a:off x="0" y="0"/>
            <a:ext cx="54864" cy="5143500"/>
          </a:xfrm>
          <a:prstGeom prst="rect">
            <a:avLst/>
          </a:prstGeom>
          <a:solidFill>
            <a:srgbClr val="2DD4BF"/>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548640" y="548640"/>
            <a:ext cx="457200" cy="457200"/>
          </a:xfrm>
          <a:prstGeom prst="rect">
            <a:avLst/>
          </a:prstGeom>
        </p:spPr>
      </p:pic>
      <p:sp>
        <p:nvSpPr>
          <p:cNvPr id="5" name="Text 2"/>
          <p:cNvSpPr/>
          <p:nvPr/>
        </p:nvSpPr>
        <p:spPr>
          <a:xfrm>
            <a:off x="1143000" y="594360"/>
            <a:ext cx="4114800" cy="365760"/>
          </a:xfrm>
          <a:prstGeom prst="rect">
            <a:avLst/>
          </a:prstGeom>
          <a:noFill/>
          <a:ln/>
        </p:spPr>
        <p:txBody>
          <a:bodyPr wrap="square" lIns="0" tIns="0" rIns="0" bIns="0" rtlCol="0" anchor="ctr"/>
          <a:lstStyle/>
          <a:p>
            <a:pPr marL="0" indent="0">
              <a:buNone/>
            </a:pPr>
            <a:r>
              <a:rPr lang="en-US" sz="900" b="1" kern="0" spc="200" dirty="0">
                <a:solidFill>
                  <a:srgbClr val="94A3B8"/>
                </a:solidFill>
                <a:latin typeface="Calibri" pitchFamily="34" charset="0"/>
                <a:ea typeface="Calibri" pitchFamily="34" charset="-122"/>
                <a:cs typeface="Calibri" pitchFamily="34" charset="-120"/>
              </a:rPr>
              <a:t>CALL CENTRE HELPER  |  WEBINAR  |  MARCH 2026</a:t>
            </a:r>
            <a:endParaRPr lang="en-US" sz="900" dirty="0"/>
          </a:p>
        </p:txBody>
      </p:sp>
      <p:sp>
        <p:nvSpPr>
          <p:cNvPr id="6" name="Text 3"/>
          <p:cNvSpPr/>
          <p:nvPr/>
        </p:nvSpPr>
        <p:spPr>
          <a:xfrm>
            <a:off x="548640" y="1143000"/>
            <a:ext cx="4297680" cy="868680"/>
          </a:xfrm>
          <a:prstGeom prst="rect">
            <a:avLst/>
          </a:prstGeom>
          <a:noFill/>
          <a:ln/>
        </p:spPr>
        <p:txBody>
          <a:bodyPr wrap="square" lIns="0" tIns="0" rIns="0" bIns="0" rtlCol="0" anchor="ctr"/>
          <a:lstStyle/>
          <a:p>
            <a:pPr marL="0" indent="0">
              <a:lnSpc>
                <a:spcPct val="110000"/>
              </a:lnSpc>
              <a:buNone/>
            </a:pPr>
            <a:r>
              <a:rPr lang="en-US" sz="2800" b="1" dirty="0">
                <a:solidFill>
                  <a:srgbClr val="2DD4BF"/>
                </a:solidFill>
                <a:latin typeface="Georgia" pitchFamily="34" charset="0"/>
                <a:ea typeface="Georgia" pitchFamily="34" charset="-122"/>
                <a:cs typeface="Georgia" pitchFamily="34" charset="-120"/>
              </a:rPr>
              <a:t>Trust in Customer</a:t>
            </a:r>
            <a:endParaRPr lang="en-US" sz="2800" dirty="0"/>
          </a:p>
          <a:p>
            <a:pPr marL="0" indent="0">
              <a:lnSpc>
                <a:spcPct val="110000"/>
              </a:lnSpc>
              <a:buNone/>
            </a:pPr>
            <a:r>
              <a:rPr lang="en-US" sz="2800" b="1" dirty="0">
                <a:solidFill>
                  <a:srgbClr val="2DD4BF"/>
                </a:solidFill>
                <a:latin typeface="Georgia" pitchFamily="34" charset="0"/>
                <a:ea typeface="Georgia" pitchFamily="34" charset="-122"/>
                <a:cs typeface="Georgia" pitchFamily="34" charset="-120"/>
              </a:rPr>
              <a:t>Service Experience </a:t>
            </a:r>
            <a:r>
              <a:rPr lang="en-US" sz="2800" b="1" dirty="0">
                <a:solidFill>
                  <a:srgbClr val="FFFFFF"/>
                </a:solidFill>
                <a:latin typeface="Georgia" pitchFamily="34" charset="0"/>
                <a:ea typeface="Georgia" pitchFamily="34" charset="-122"/>
                <a:cs typeface="Georgia" pitchFamily="34" charset="-120"/>
              </a:rPr>
              <a:t>is </a:t>
            </a:r>
            <a:r>
              <a:rPr lang="en-US" sz="2800" b="1" dirty="0">
                <a:solidFill>
                  <a:srgbClr val="EF4444"/>
                </a:solidFill>
                <a:latin typeface="Georgia" pitchFamily="34" charset="0"/>
                <a:ea typeface="Georgia" pitchFamily="34" charset="-122"/>
                <a:cs typeface="Georgia" pitchFamily="34" charset="-120"/>
              </a:rPr>
              <a:t>Broken.</a:t>
            </a:r>
            <a:endParaRPr lang="en-US" sz="2800" dirty="0"/>
          </a:p>
        </p:txBody>
      </p:sp>
      <p:sp>
        <p:nvSpPr>
          <p:cNvPr id="7" name="Text 4"/>
          <p:cNvSpPr/>
          <p:nvPr/>
        </p:nvSpPr>
        <p:spPr>
          <a:xfrm>
            <a:off x="548640" y="2103120"/>
            <a:ext cx="4114800" cy="320040"/>
          </a:xfrm>
          <a:prstGeom prst="rect">
            <a:avLst/>
          </a:prstGeom>
          <a:noFill/>
          <a:ln/>
        </p:spPr>
        <p:txBody>
          <a:bodyPr wrap="square" lIns="0" tIns="0" rIns="0" bIns="0" rtlCol="0" anchor="ctr"/>
          <a:lstStyle/>
          <a:p>
            <a:pPr marL="0" indent="0">
              <a:buNone/>
            </a:pPr>
            <a:r>
              <a:rPr lang="en-US" sz="1400" i="1" dirty="0">
                <a:solidFill>
                  <a:srgbClr val="94A3B8"/>
                </a:solidFill>
                <a:latin typeface="Calibri" pitchFamily="34" charset="0"/>
                <a:ea typeface="Calibri" pitchFamily="34" charset="-122"/>
                <a:cs typeface="Calibri" pitchFamily="34" charset="-120"/>
              </a:rPr>
              <a:t>Why CX Leaders Need to Prioritise Trust in 2026</a:t>
            </a:r>
            <a:endParaRPr lang="en-US" sz="1400" dirty="0"/>
          </a:p>
        </p:txBody>
      </p:sp>
      <p:sp>
        <p:nvSpPr>
          <p:cNvPr id="8" name="Shape 5"/>
          <p:cNvSpPr/>
          <p:nvPr/>
        </p:nvSpPr>
        <p:spPr>
          <a:xfrm>
            <a:off x="548640" y="2560320"/>
            <a:ext cx="2286000" cy="27432"/>
          </a:xfrm>
          <a:prstGeom prst="rect">
            <a:avLst/>
          </a:prstGeom>
          <a:solidFill>
            <a:srgbClr val="D4A853"/>
          </a:solidFill>
          <a:ln/>
        </p:spPr>
        <p:txBody>
          <a:bodyPr/>
          <a:lstStyle/>
          <a:p>
            <a:endParaRPr lang="en-US"/>
          </a:p>
        </p:txBody>
      </p:sp>
      <p:sp>
        <p:nvSpPr>
          <p:cNvPr id="9" name="Text 6"/>
          <p:cNvSpPr/>
          <p:nvPr/>
        </p:nvSpPr>
        <p:spPr>
          <a:xfrm>
            <a:off x="548640" y="2743200"/>
            <a:ext cx="4572000" cy="822960"/>
          </a:xfrm>
          <a:prstGeom prst="rect">
            <a:avLst/>
          </a:prstGeom>
          <a:noFill/>
          <a:ln/>
        </p:spPr>
        <p:txBody>
          <a:bodyPr wrap="square" lIns="0" tIns="0" rIns="0" bIns="0" rtlCol="0" anchor="ctr"/>
          <a:lstStyle/>
          <a:p>
            <a:pPr marL="0" indent="0">
              <a:buNone/>
            </a:pPr>
            <a:r>
              <a:rPr lang="en-US" sz="2000" b="1" dirty="0">
                <a:solidFill>
                  <a:srgbClr val="FFFFFF"/>
                </a:solidFill>
                <a:latin typeface="Georgia" pitchFamily="34" charset="0"/>
                <a:ea typeface="Georgia" pitchFamily="34" charset="-122"/>
                <a:cs typeface="Georgia" pitchFamily="34" charset="-120"/>
              </a:rPr>
              <a:t>Alex Mead</a:t>
            </a:r>
            <a:endParaRPr lang="en-US" sz="2000" dirty="0"/>
          </a:p>
          <a:p>
            <a:pPr marL="0" indent="0">
              <a:buNone/>
            </a:pPr>
            <a:r>
              <a:rPr lang="en-US" sz="1300" dirty="0">
                <a:solidFill>
                  <a:srgbClr val="2DD4BF"/>
                </a:solidFill>
                <a:latin typeface="Calibri" pitchFamily="34" charset="0"/>
                <a:ea typeface="Calibri" pitchFamily="34" charset="-122"/>
                <a:cs typeface="Calibri" pitchFamily="34" charset="-120"/>
              </a:rPr>
              <a:t>Global CX Director  |  EPIC CSX</a:t>
            </a:r>
            <a:endParaRPr lang="en-US" sz="2000" dirty="0"/>
          </a:p>
          <a:p>
            <a:pPr marL="0" indent="0">
              <a:buNone/>
            </a:pPr>
            <a:r>
              <a:rPr lang="en-US" sz="1100" dirty="0">
                <a:solidFill>
                  <a:srgbClr val="94A3B8"/>
                </a:solidFill>
                <a:latin typeface="Calibri" pitchFamily="34" charset="0"/>
                <a:ea typeface="Calibri" pitchFamily="34" charset="-122"/>
                <a:cs typeface="Calibri" pitchFamily="34" charset="-120"/>
              </a:rPr>
              <a:t>20+ Years Transforming Customer Experiences</a:t>
            </a:r>
            <a:endParaRPr lang="en-US" sz="2000" dirty="0"/>
          </a:p>
        </p:txBody>
      </p:sp>
      <p:sp>
        <p:nvSpPr>
          <p:cNvPr id="10" name="Shape 7"/>
          <p:cNvSpPr/>
          <p:nvPr/>
        </p:nvSpPr>
        <p:spPr>
          <a:xfrm>
            <a:off x="5029200" y="365760"/>
            <a:ext cx="3931920" cy="4434840"/>
          </a:xfrm>
          <a:prstGeom prst="rect">
            <a:avLst/>
          </a:prstGeom>
          <a:solidFill>
            <a:srgbClr val="0F1B2D"/>
          </a:solidFill>
          <a:ln/>
          <a:effectLst>
            <a:outerShdw blurRad="101600" dist="38100" dir="8100000" algn="bl" rotWithShape="0">
              <a:srgbClr val="000000">
                <a:alpha val="25000"/>
              </a:srgbClr>
            </a:outerShdw>
          </a:effectLst>
        </p:spPr>
        <p:txBody>
          <a:bodyPr/>
          <a:lstStyle/>
          <a:p>
            <a:endParaRPr lang="en-US"/>
          </a:p>
        </p:txBody>
      </p:sp>
      <p:sp>
        <p:nvSpPr>
          <p:cNvPr id="11" name="Shape 8"/>
          <p:cNvSpPr/>
          <p:nvPr/>
        </p:nvSpPr>
        <p:spPr>
          <a:xfrm>
            <a:off x="5212080" y="502920"/>
            <a:ext cx="3566160" cy="3794760"/>
          </a:xfrm>
          <a:prstGeom prst="rect">
            <a:avLst/>
          </a:prstGeom>
          <a:solidFill>
            <a:srgbClr val="000000"/>
          </a:solidFill>
          <a:ln w="19050">
            <a:solidFill>
              <a:srgbClr val="E87461"/>
            </a:solidFill>
            <a:prstDash val="solid"/>
          </a:ln>
          <a:effectLst>
            <a:outerShdw blurRad="101600" dist="38100" dir="8100000" algn="bl" rotWithShape="0">
              <a:srgbClr val="000000">
                <a:alpha val="25000"/>
              </a:srgbClr>
            </a:outerShdw>
          </a:effectLst>
        </p:spPr>
        <p:txBody>
          <a:bodyPr/>
          <a:lstStyle/>
          <a:p>
            <a:endParaRPr lang="en-US"/>
          </a:p>
        </p:txBody>
      </p:sp>
      <p:pic>
        <p:nvPicPr>
          <p:cNvPr id="12" name="Image 1" descr="preencoded.png"/>
          <p:cNvPicPr>
            <a:picLocks noChangeAspect="1"/>
          </p:cNvPicPr>
          <p:nvPr/>
        </p:nvPicPr>
        <p:blipFill>
          <a:blip r:embed="rId4"/>
          <a:stretch>
            <a:fillRect/>
          </a:stretch>
        </p:blipFill>
        <p:spPr>
          <a:xfrm>
            <a:off x="5394960" y="576072"/>
            <a:ext cx="3200400" cy="3611880"/>
          </a:xfrm>
          <a:prstGeom prst="rect">
            <a:avLst/>
          </a:prstGeom>
        </p:spPr>
      </p:pic>
      <p:sp>
        <p:nvSpPr>
          <p:cNvPr id="13" name="Text 9"/>
          <p:cNvSpPr/>
          <p:nvPr/>
        </p:nvSpPr>
        <p:spPr>
          <a:xfrm>
            <a:off x="5212080" y="4389120"/>
            <a:ext cx="3566160" cy="182880"/>
          </a:xfrm>
          <a:prstGeom prst="rect">
            <a:avLst/>
          </a:prstGeom>
          <a:noFill/>
          <a:ln/>
        </p:spPr>
        <p:txBody>
          <a:bodyPr wrap="square" lIns="0" tIns="0" rIns="0" bIns="0" rtlCol="0" anchor="ctr"/>
          <a:lstStyle/>
          <a:p>
            <a:pPr marL="0" indent="0" algn="ctr">
              <a:buNone/>
            </a:pPr>
            <a:r>
              <a:rPr lang="en-US" sz="900" i="1" dirty="0">
                <a:solidFill>
                  <a:srgbClr val="E87461"/>
                </a:solidFill>
                <a:latin typeface="Calibri" pitchFamily="34" charset="0"/>
                <a:ea typeface="Calibri" pitchFamily="34" charset="-122"/>
                <a:cs typeface="Calibri" pitchFamily="34" charset="-120"/>
              </a:rPr>
              <a:t>What trust should look like →</a:t>
            </a:r>
            <a:endParaRPr lang="en-US" sz="900" dirty="0"/>
          </a:p>
        </p:txBody>
      </p:sp>
      <p:sp>
        <p:nvSpPr>
          <p:cNvPr id="14" name="Text 10"/>
          <p:cNvSpPr/>
          <p:nvPr/>
        </p:nvSpPr>
        <p:spPr>
          <a:xfrm>
            <a:off x="5212080" y="4572000"/>
            <a:ext cx="3566160" cy="182880"/>
          </a:xfrm>
          <a:prstGeom prst="rect">
            <a:avLst/>
          </a:prstGeom>
          <a:noFill/>
          <a:ln/>
        </p:spPr>
        <p:txBody>
          <a:bodyPr wrap="square" lIns="0" tIns="0" rIns="0" bIns="0" rtlCol="0" anchor="ctr"/>
          <a:lstStyle/>
          <a:p>
            <a:pPr marL="0" indent="0" algn="ctr">
              <a:buNone/>
            </a:pPr>
            <a:r>
              <a:rPr lang="en-US" sz="800" dirty="0">
                <a:solidFill>
                  <a:srgbClr val="94A3B8"/>
                </a:solidFill>
                <a:latin typeface="Calibri" pitchFamily="34" charset="0"/>
                <a:ea typeface="Calibri" pitchFamily="34" charset="-122"/>
                <a:cs typeface="Calibri" pitchFamily="34" charset="-120"/>
              </a:rPr>
              <a:t>Every interaction visible • Statuses clear • Full audit trail • Zero mystery</a:t>
            </a:r>
            <a:endParaRPr lang="en-US" sz="800" dirty="0"/>
          </a:p>
        </p:txBody>
      </p:sp>
      <p:sp>
        <p:nvSpPr>
          <p:cNvPr id="15" name="Shape 11"/>
          <p:cNvSpPr/>
          <p:nvPr/>
        </p:nvSpPr>
        <p:spPr>
          <a:xfrm>
            <a:off x="0" y="5106924"/>
            <a:ext cx="9144000" cy="36576"/>
          </a:xfrm>
          <a:prstGeom prst="rect">
            <a:avLst/>
          </a:prstGeom>
          <a:solidFill>
            <a:srgbClr val="2DD4BF"/>
          </a:solidFill>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DD4BF"/>
          </a:solidFill>
          <a:ln/>
        </p:spPr>
        <p:txBody>
          <a:bodyPr/>
          <a:lstStyle/>
          <a:p>
            <a:endParaRPr lang="en-US"/>
          </a:p>
        </p:txBody>
      </p:sp>
      <p:sp>
        <p:nvSpPr>
          <p:cNvPr id="3" name="Text 1"/>
          <p:cNvSpPr/>
          <p:nvPr/>
        </p:nvSpPr>
        <p:spPr>
          <a:xfrm>
            <a:off x="457200" y="164592"/>
            <a:ext cx="8229600" cy="457200"/>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Let's Be Honest About What's Wrong</a:t>
            </a:r>
            <a:endParaRPr lang="en-US" sz="2600" dirty="0"/>
          </a:p>
        </p:txBody>
      </p:sp>
      <p:sp>
        <p:nvSpPr>
          <p:cNvPr id="4" name="Text 2"/>
          <p:cNvSpPr/>
          <p:nvPr/>
        </p:nvSpPr>
        <p:spPr>
          <a:xfrm>
            <a:off x="457200" y="603504"/>
            <a:ext cx="7772400" cy="256032"/>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What your customers go through — and all of it is avoidable</a:t>
            </a:r>
            <a:endParaRPr lang="en-US" sz="1100" dirty="0"/>
          </a:p>
        </p:txBody>
      </p:sp>
      <p:sp>
        <p:nvSpPr>
          <p:cNvPr id="5" name="Shape 3"/>
          <p:cNvSpPr/>
          <p:nvPr/>
        </p:nvSpPr>
        <p:spPr>
          <a:xfrm>
            <a:off x="365760" y="1051560"/>
            <a:ext cx="2697480" cy="370332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6" name="Shape 4"/>
          <p:cNvSpPr/>
          <p:nvPr/>
        </p:nvSpPr>
        <p:spPr>
          <a:xfrm>
            <a:off x="365760" y="1051560"/>
            <a:ext cx="54864" cy="3703320"/>
          </a:xfrm>
          <a:prstGeom prst="rect">
            <a:avLst/>
          </a:prstGeom>
          <a:solidFill>
            <a:srgbClr val="F59E0B"/>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548640" y="1207008"/>
            <a:ext cx="274320" cy="274320"/>
          </a:xfrm>
          <a:prstGeom prst="rect">
            <a:avLst/>
          </a:prstGeom>
        </p:spPr>
      </p:pic>
      <p:sp>
        <p:nvSpPr>
          <p:cNvPr id="8" name="Text 5"/>
          <p:cNvSpPr/>
          <p:nvPr/>
        </p:nvSpPr>
        <p:spPr>
          <a:xfrm>
            <a:off x="868680" y="1207008"/>
            <a:ext cx="2011680" cy="27432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"Tell me again"</a:t>
            </a:r>
            <a:endParaRPr lang="en-US" sz="1300" dirty="0"/>
          </a:p>
        </p:txBody>
      </p:sp>
      <p:sp>
        <p:nvSpPr>
          <p:cNvPr id="9" name="Text 6"/>
          <p:cNvSpPr/>
          <p:nvPr/>
        </p:nvSpPr>
        <p:spPr>
          <a:xfrm>
            <a:off x="502920" y="1600200"/>
            <a:ext cx="2423160" cy="640080"/>
          </a:xfrm>
          <a:prstGeom prst="rect">
            <a:avLst/>
          </a:prstGeom>
          <a:noFill/>
          <a:ln/>
        </p:spPr>
        <p:txBody>
          <a:bodyPr wrap="square" lIns="0" tIns="0" rIns="0" bIns="0" rtlCol="0" anchor="ctr"/>
          <a:lstStyle/>
          <a:p>
            <a:pPr marL="0" indent="0" algn="ctr">
              <a:buNone/>
            </a:pPr>
            <a:r>
              <a:rPr lang="en-US" sz="4200" b="1" dirty="0">
                <a:solidFill>
                  <a:srgbClr val="F59E0B"/>
                </a:solidFill>
                <a:latin typeface="Georgia" pitchFamily="34" charset="0"/>
                <a:ea typeface="Georgia" pitchFamily="34" charset="-122"/>
                <a:cs typeface="Georgia" pitchFamily="34" charset="-120"/>
              </a:rPr>
              <a:t>59%</a:t>
            </a:r>
            <a:endParaRPr lang="en-US" sz="4200" dirty="0"/>
          </a:p>
        </p:txBody>
      </p:sp>
      <p:sp>
        <p:nvSpPr>
          <p:cNvPr id="10" name="Text 7"/>
          <p:cNvSpPr/>
          <p:nvPr/>
        </p:nvSpPr>
        <p:spPr>
          <a:xfrm>
            <a:off x="548640" y="2240280"/>
            <a:ext cx="2331720" cy="640080"/>
          </a:xfrm>
          <a:prstGeom prst="rect">
            <a:avLst/>
          </a:prstGeom>
          <a:noFill/>
          <a:ln/>
        </p:spPr>
        <p:txBody>
          <a:bodyPr wrap="square" lIns="0" tIns="0" rIns="0" bIns="0" rtlCol="0" anchor="ctr"/>
          <a:lstStyle/>
          <a:p>
            <a:pPr marL="0" indent="0" algn="ctr">
              <a:lnSpc>
                <a:spcPct val="120000"/>
              </a:lnSpc>
              <a:buNone/>
            </a:pPr>
            <a:r>
              <a:rPr lang="en-US" sz="1050" dirty="0">
                <a:solidFill>
                  <a:srgbClr val="94A3B8"/>
                </a:solidFill>
                <a:latin typeface="Calibri" pitchFamily="34" charset="0"/>
                <a:ea typeface="Calibri" pitchFamily="34" charset="-122"/>
                <a:cs typeface="Calibri" pitchFamily="34" charset="-120"/>
              </a:rPr>
              <a:t>of customers say they regularly have to repeat information when transferred across teams and channels</a:t>
            </a:r>
            <a:endParaRPr lang="en-US" sz="1050" dirty="0"/>
          </a:p>
        </p:txBody>
      </p:sp>
      <p:sp>
        <p:nvSpPr>
          <p:cNvPr id="11" name="Text 8"/>
          <p:cNvSpPr/>
          <p:nvPr/>
        </p:nvSpPr>
        <p:spPr>
          <a:xfrm>
            <a:off x="548640" y="2971800"/>
            <a:ext cx="2331720" cy="868680"/>
          </a:xfrm>
          <a:prstGeom prst="rect">
            <a:avLst/>
          </a:prstGeom>
          <a:noFill/>
          <a:ln/>
        </p:spPr>
        <p:txBody>
          <a:bodyPr wrap="square" lIns="0" tIns="0" rIns="0" bIns="0" rtlCol="0" anchor="ctr"/>
          <a:lstStyle/>
          <a:p>
            <a:pPr marL="0" indent="0">
              <a:lnSpc>
                <a:spcPct val="130000"/>
              </a:lnSpc>
              <a:buNone/>
            </a:pPr>
            <a:r>
              <a:rPr lang="en-US" sz="1050" dirty="0">
                <a:solidFill>
                  <a:srgbClr val="CBD5E1"/>
                </a:solidFill>
                <a:latin typeface="Calibri" pitchFamily="34" charset="0"/>
                <a:ea typeface="Calibri" pitchFamily="34" charset="-122"/>
                <a:cs typeface="Calibri" pitchFamily="34" charset="-120"/>
              </a:rPr>
              <a:t>You call, explain everything, get transferred — and start from scratch. Different team, different channel, same story all over again.</a:t>
            </a:r>
            <a:endParaRPr lang="en-US" sz="1050" dirty="0"/>
          </a:p>
        </p:txBody>
      </p:sp>
      <p:sp>
        <p:nvSpPr>
          <p:cNvPr id="12" name="Text 9"/>
          <p:cNvSpPr/>
          <p:nvPr/>
        </p:nvSpPr>
        <p:spPr>
          <a:xfrm>
            <a:off x="548640" y="4114800"/>
            <a:ext cx="2331720" cy="548640"/>
          </a:xfrm>
          <a:prstGeom prst="rect">
            <a:avLst/>
          </a:prstGeom>
          <a:noFill/>
          <a:ln/>
        </p:spPr>
        <p:txBody>
          <a:bodyPr wrap="square" lIns="0" tIns="0" rIns="0" bIns="0" rtlCol="0" anchor="ctr"/>
          <a:lstStyle/>
          <a:p>
            <a:pPr marL="0" indent="0">
              <a:buNone/>
            </a:pPr>
            <a:r>
              <a:rPr lang="en-US" sz="800" i="1" dirty="0">
                <a:solidFill>
                  <a:srgbClr val="334155"/>
                </a:solidFill>
                <a:latin typeface="Calibri" pitchFamily="34" charset="0"/>
                <a:ea typeface="Calibri" pitchFamily="34" charset="-122"/>
                <a:cs typeface="Calibri" pitchFamily="34" charset="-120"/>
              </a:rPr>
              <a:t>Salesforce State of the Connected Customer, 2023</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DD4BF"/>
          </a:solidFill>
          <a:ln/>
        </p:spPr>
        <p:txBody>
          <a:bodyPr/>
          <a:lstStyle/>
          <a:p>
            <a:endParaRPr lang="en-US"/>
          </a:p>
        </p:txBody>
      </p:sp>
      <p:sp>
        <p:nvSpPr>
          <p:cNvPr id="3" name="Text 1"/>
          <p:cNvSpPr/>
          <p:nvPr/>
        </p:nvSpPr>
        <p:spPr>
          <a:xfrm>
            <a:off x="457200" y="164592"/>
            <a:ext cx="8229600" cy="457200"/>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Let's Be Honest About What's Wrong</a:t>
            </a:r>
            <a:endParaRPr lang="en-US" sz="2600" dirty="0"/>
          </a:p>
        </p:txBody>
      </p:sp>
      <p:sp>
        <p:nvSpPr>
          <p:cNvPr id="4" name="Text 2"/>
          <p:cNvSpPr/>
          <p:nvPr/>
        </p:nvSpPr>
        <p:spPr>
          <a:xfrm>
            <a:off x="457200" y="603504"/>
            <a:ext cx="7772400" cy="256032"/>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What your customers go through — and all of it is avoidable</a:t>
            </a:r>
            <a:endParaRPr lang="en-US" sz="1100" dirty="0"/>
          </a:p>
        </p:txBody>
      </p:sp>
      <p:sp>
        <p:nvSpPr>
          <p:cNvPr id="5" name="Shape 3"/>
          <p:cNvSpPr/>
          <p:nvPr/>
        </p:nvSpPr>
        <p:spPr>
          <a:xfrm>
            <a:off x="365760" y="1051560"/>
            <a:ext cx="2697480" cy="370332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6" name="Shape 4"/>
          <p:cNvSpPr/>
          <p:nvPr/>
        </p:nvSpPr>
        <p:spPr>
          <a:xfrm>
            <a:off x="365760" y="1051560"/>
            <a:ext cx="54864" cy="3703320"/>
          </a:xfrm>
          <a:prstGeom prst="rect">
            <a:avLst/>
          </a:prstGeom>
          <a:solidFill>
            <a:srgbClr val="F59E0B"/>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548640" y="1207008"/>
            <a:ext cx="274320" cy="274320"/>
          </a:xfrm>
          <a:prstGeom prst="rect">
            <a:avLst/>
          </a:prstGeom>
        </p:spPr>
      </p:pic>
      <p:sp>
        <p:nvSpPr>
          <p:cNvPr id="8" name="Text 5"/>
          <p:cNvSpPr/>
          <p:nvPr/>
        </p:nvSpPr>
        <p:spPr>
          <a:xfrm>
            <a:off x="868680" y="1207008"/>
            <a:ext cx="2011680" cy="27432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"Tell me again"</a:t>
            </a:r>
            <a:endParaRPr lang="en-US" sz="1300" dirty="0"/>
          </a:p>
        </p:txBody>
      </p:sp>
      <p:sp>
        <p:nvSpPr>
          <p:cNvPr id="9" name="Text 6"/>
          <p:cNvSpPr/>
          <p:nvPr/>
        </p:nvSpPr>
        <p:spPr>
          <a:xfrm>
            <a:off x="502920" y="1600200"/>
            <a:ext cx="2423160" cy="640080"/>
          </a:xfrm>
          <a:prstGeom prst="rect">
            <a:avLst/>
          </a:prstGeom>
          <a:noFill/>
          <a:ln/>
        </p:spPr>
        <p:txBody>
          <a:bodyPr wrap="square" lIns="0" tIns="0" rIns="0" bIns="0" rtlCol="0" anchor="ctr"/>
          <a:lstStyle/>
          <a:p>
            <a:pPr marL="0" indent="0" algn="ctr">
              <a:buNone/>
            </a:pPr>
            <a:r>
              <a:rPr lang="en-US" sz="4200" b="1" dirty="0">
                <a:solidFill>
                  <a:srgbClr val="F59E0B"/>
                </a:solidFill>
                <a:latin typeface="Georgia" pitchFamily="34" charset="0"/>
                <a:ea typeface="Georgia" pitchFamily="34" charset="-122"/>
                <a:cs typeface="Georgia" pitchFamily="34" charset="-120"/>
              </a:rPr>
              <a:t>59%</a:t>
            </a:r>
            <a:endParaRPr lang="en-US" sz="4200" dirty="0"/>
          </a:p>
        </p:txBody>
      </p:sp>
      <p:sp>
        <p:nvSpPr>
          <p:cNvPr id="10" name="Text 7"/>
          <p:cNvSpPr/>
          <p:nvPr/>
        </p:nvSpPr>
        <p:spPr>
          <a:xfrm>
            <a:off x="548640" y="2240280"/>
            <a:ext cx="2331720" cy="640080"/>
          </a:xfrm>
          <a:prstGeom prst="rect">
            <a:avLst/>
          </a:prstGeom>
          <a:noFill/>
          <a:ln/>
        </p:spPr>
        <p:txBody>
          <a:bodyPr wrap="square" lIns="0" tIns="0" rIns="0" bIns="0" rtlCol="0" anchor="ctr"/>
          <a:lstStyle/>
          <a:p>
            <a:pPr marL="0" indent="0" algn="ctr">
              <a:lnSpc>
                <a:spcPct val="120000"/>
              </a:lnSpc>
              <a:buNone/>
            </a:pPr>
            <a:r>
              <a:rPr lang="en-US" sz="1050" dirty="0">
                <a:solidFill>
                  <a:srgbClr val="94A3B8"/>
                </a:solidFill>
                <a:latin typeface="Calibri" pitchFamily="34" charset="0"/>
                <a:ea typeface="Calibri" pitchFamily="34" charset="-122"/>
                <a:cs typeface="Calibri" pitchFamily="34" charset="-120"/>
              </a:rPr>
              <a:t>of customers say they regularly have to repeat information when transferred across teams and channels</a:t>
            </a:r>
            <a:endParaRPr lang="en-US" sz="1050" dirty="0"/>
          </a:p>
        </p:txBody>
      </p:sp>
      <p:sp>
        <p:nvSpPr>
          <p:cNvPr id="11" name="Text 8"/>
          <p:cNvSpPr/>
          <p:nvPr/>
        </p:nvSpPr>
        <p:spPr>
          <a:xfrm>
            <a:off x="548640" y="2971800"/>
            <a:ext cx="2331720" cy="868680"/>
          </a:xfrm>
          <a:prstGeom prst="rect">
            <a:avLst/>
          </a:prstGeom>
          <a:noFill/>
          <a:ln/>
        </p:spPr>
        <p:txBody>
          <a:bodyPr wrap="square" lIns="0" tIns="0" rIns="0" bIns="0" rtlCol="0" anchor="ctr"/>
          <a:lstStyle/>
          <a:p>
            <a:pPr marL="0" indent="0">
              <a:lnSpc>
                <a:spcPct val="130000"/>
              </a:lnSpc>
              <a:buNone/>
            </a:pPr>
            <a:r>
              <a:rPr lang="en-US" sz="1050" dirty="0">
                <a:solidFill>
                  <a:srgbClr val="CBD5E1"/>
                </a:solidFill>
                <a:latin typeface="Calibri" pitchFamily="34" charset="0"/>
                <a:ea typeface="Calibri" pitchFamily="34" charset="-122"/>
                <a:cs typeface="Calibri" pitchFamily="34" charset="-120"/>
              </a:rPr>
              <a:t>You call, explain everything, get transferred — and start from scratch. Different team, different channel, same story all over again.</a:t>
            </a:r>
            <a:endParaRPr lang="en-US" sz="1050" dirty="0"/>
          </a:p>
        </p:txBody>
      </p:sp>
      <p:sp>
        <p:nvSpPr>
          <p:cNvPr id="12" name="Text 9"/>
          <p:cNvSpPr/>
          <p:nvPr/>
        </p:nvSpPr>
        <p:spPr>
          <a:xfrm>
            <a:off x="548640" y="4114800"/>
            <a:ext cx="2331720" cy="548640"/>
          </a:xfrm>
          <a:prstGeom prst="rect">
            <a:avLst/>
          </a:prstGeom>
          <a:noFill/>
          <a:ln/>
        </p:spPr>
        <p:txBody>
          <a:bodyPr wrap="square" lIns="0" tIns="0" rIns="0" bIns="0" rtlCol="0" anchor="ctr"/>
          <a:lstStyle/>
          <a:p>
            <a:pPr marL="0" indent="0">
              <a:buNone/>
            </a:pPr>
            <a:r>
              <a:rPr lang="en-US" sz="800" i="1" dirty="0">
                <a:solidFill>
                  <a:srgbClr val="334155"/>
                </a:solidFill>
                <a:latin typeface="Calibri" pitchFamily="34" charset="0"/>
                <a:ea typeface="Calibri" pitchFamily="34" charset="-122"/>
                <a:cs typeface="Calibri" pitchFamily="34" charset="-120"/>
              </a:rPr>
              <a:t>Salesforce State of the Connected Customer, 2023</a:t>
            </a:r>
            <a:endParaRPr lang="en-US" sz="800" dirty="0"/>
          </a:p>
        </p:txBody>
      </p:sp>
      <p:sp>
        <p:nvSpPr>
          <p:cNvPr id="13" name="Shape 10"/>
          <p:cNvSpPr/>
          <p:nvPr/>
        </p:nvSpPr>
        <p:spPr>
          <a:xfrm>
            <a:off x="3246120" y="1051560"/>
            <a:ext cx="2697480" cy="370332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14" name="Shape 11"/>
          <p:cNvSpPr/>
          <p:nvPr/>
        </p:nvSpPr>
        <p:spPr>
          <a:xfrm>
            <a:off x="3246120" y="1051560"/>
            <a:ext cx="54864" cy="3703320"/>
          </a:xfrm>
          <a:prstGeom prst="rect">
            <a:avLst/>
          </a:prstGeom>
          <a:solidFill>
            <a:srgbClr val="EF4444"/>
          </a:solidFill>
          <a:ln/>
        </p:spPr>
        <p:txBody>
          <a:bodyPr/>
          <a:lstStyle/>
          <a:p>
            <a:endParaRPr lang="en-US"/>
          </a:p>
        </p:txBody>
      </p:sp>
      <p:pic>
        <p:nvPicPr>
          <p:cNvPr id="15" name="Image 1" descr="preencoded.png"/>
          <p:cNvPicPr>
            <a:picLocks noChangeAspect="1"/>
          </p:cNvPicPr>
          <p:nvPr/>
        </p:nvPicPr>
        <p:blipFill>
          <a:blip r:embed="rId4"/>
          <a:stretch>
            <a:fillRect/>
          </a:stretch>
        </p:blipFill>
        <p:spPr>
          <a:xfrm>
            <a:off x="3429000" y="1207008"/>
            <a:ext cx="274320" cy="274320"/>
          </a:xfrm>
          <a:prstGeom prst="rect">
            <a:avLst/>
          </a:prstGeom>
        </p:spPr>
      </p:pic>
      <p:sp>
        <p:nvSpPr>
          <p:cNvPr id="16" name="Text 12"/>
          <p:cNvSpPr/>
          <p:nvPr/>
        </p:nvSpPr>
        <p:spPr>
          <a:xfrm>
            <a:off x="3749040" y="1207008"/>
            <a:ext cx="2011680" cy="27432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"Is anyone there?"</a:t>
            </a:r>
            <a:endParaRPr lang="en-US" sz="1300" dirty="0"/>
          </a:p>
        </p:txBody>
      </p:sp>
      <p:sp>
        <p:nvSpPr>
          <p:cNvPr id="17" name="Text 13"/>
          <p:cNvSpPr/>
          <p:nvPr/>
        </p:nvSpPr>
        <p:spPr>
          <a:xfrm>
            <a:off x="3383280" y="1600200"/>
            <a:ext cx="2423160" cy="640080"/>
          </a:xfrm>
          <a:prstGeom prst="rect">
            <a:avLst/>
          </a:prstGeom>
          <a:noFill/>
          <a:ln/>
        </p:spPr>
        <p:txBody>
          <a:bodyPr wrap="square" lIns="0" tIns="0" rIns="0" bIns="0" rtlCol="0" anchor="ctr"/>
          <a:lstStyle/>
          <a:p>
            <a:pPr marL="0" indent="0" algn="ctr">
              <a:buNone/>
            </a:pPr>
            <a:r>
              <a:rPr lang="en-US" sz="4200" b="1" dirty="0">
                <a:solidFill>
                  <a:srgbClr val="EF4444"/>
                </a:solidFill>
                <a:latin typeface="Georgia" pitchFamily="34" charset="0"/>
                <a:ea typeface="Georgia" pitchFamily="34" charset="-122"/>
                <a:cs typeface="Georgia" pitchFamily="34" charset="-120"/>
              </a:rPr>
              <a:t>33%</a:t>
            </a:r>
            <a:endParaRPr lang="en-US" sz="4200" dirty="0"/>
          </a:p>
        </p:txBody>
      </p:sp>
      <p:sp>
        <p:nvSpPr>
          <p:cNvPr id="18" name="Text 14"/>
          <p:cNvSpPr/>
          <p:nvPr/>
        </p:nvSpPr>
        <p:spPr>
          <a:xfrm>
            <a:off x="3429000" y="2240280"/>
            <a:ext cx="2331720" cy="640080"/>
          </a:xfrm>
          <a:prstGeom prst="rect">
            <a:avLst/>
          </a:prstGeom>
          <a:noFill/>
          <a:ln/>
        </p:spPr>
        <p:txBody>
          <a:bodyPr wrap="square" lIns="0" tIns="0" rIns="0" bIns="0" rtlCol="0" anchor="ctr"/>
          <a:lstStyle/>
          <a:p>
            <a:pPr marL="0" indent="0" algn="ctr">
              <a:lnSpc>
                <a:spcPct val="120000"/>
              </a:lnSpc>
              <a:buNone/>
            </a:pPr>
            <a:r>
              <a:rPr lang="en-US" sz="1050" dirty="0">
                <a:solidFill>
                  <a:srgbClr val="94A3B8"/>
                </a:solidFill>
                <a:latin typeface="Calibri" pitchFamily="34" charset="0"/>
                <a:ea typeface="Calibri" pitchFamily="34" charset="-122"/>
                <a:cs typeface="Calibri" pitchFamily="34" charset="-120"/>
              </a:rPr>
              <a:t>say their biggest frustration is having no visibility of progress after raising an issue</a:t>
            </a:r>
            <a:endParaRPr lang="en-US" sz="1050" dirty="0"/>
          </a:p>
        </p:txBody>
      </p:sp>
      <p:sp>
        <p:nvSpPr>
          <p:cNvPr id="19" name="Text 15"/>
          <p:cNvSpPr/>
          <p:nvPr/>
        </p:nvSpPr>
        <p:spPr>
          <a:xfrm>
            <a:off x="3429000" y="2971800"/>
            <a:ext cx="2331720" cy="868680"/>
          </a:xfrm>
          <a:prstGeom prst="rect">
            <a:avLst/>
          </a:prstGeom>
          <a:noFill/>
          <a:ln/>
        </p:spPr>
        <p:txBody>
          <a:bodyPr wrap="square" lIns="0" tIns="0" rIns="0" bIns="0" rtlCol="0" anchor="ctr"/>
          <a:lstStyle/>
          <a:p>
            <a:pPr marL="0" indent="0">
              <a:lnSpc>
                <a:spcPct val="130000"/>
              </a:lnSpc>
              <a:buNone/>
            </a:pPr>
            <a:r>
              <a:rPr lang="en-US" sz="1050" dirty="0">
                <a:solidFill>
                  <a:srgbClr val="CBD5E1"/>
                </a:solidFill>
                <a:latin typeface="Calibri" pitchFamily="34" charset="0"/>
                <a:ea typeface="Calibri" pitchFamily="34" charset="-122"/>
                <a:cs typeface="Calibri" pitchFamily="34" charset="-120"/>
              </a:rPr>
              <a:t>You raise an issue. Then nothing. No tracking, no updates, no idea who's dealing with it or whether anyone even is.</a:t>
            </a:r>
            <a:endParaRPr lang="en-US" sz="1050" dirty="0"/>
          </a:p>
        </p:txBody>
      </p:sp>
      <p:sp>
        <p:nvSpPr>
          <p:cNvPr id="20" name="Text 16"/>
          <p:cNvSpPr/>
          <p:nvPr/>
        </p:nvSpPr>
        <p:spPr>
          <a:xfrm>
            <a:off x="3429000" y="4114800"/>
            <a:ext cx="2331720" cy="548640"/>
          </a:xfrm>
          <a:prstGeom prst="rect">
            <a:avLst/>
          </a:prstGeom>
          <a:noFill/>
          <a:ln/>
        </p:spPr>
        <p:txBody>
          <a:bodyPr wrap="square" lIns="0" tIns="0" rIns="0" bIns="0" rtlCol="0" anchor="ctr"/>
          <a:lstStyle/>
          <a:p>
            <a:pPr marL="0" indent="0">
              <a:buNone/>
            </a:pPr>
            <a:r>
              <a:rPr lang="en-US" sz="800" i="1" dirty="0">
                <a:solidFill>
                  <a:srgbClr val="334155"/>
                </a:solidFill>
                <a:latin typeface="Calibri" pitchFamily="34" charset="0"/>
                <a:ea typeface="Calibri" pitchFamily="34" charset="-122"/>
                <a:cs typeface="Calibri" pitchFamily="34" charset="-120"/>
              </a:rPr>
              <a:t>HubSpot Annual State of Service Report, 2024</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DD4BF"/>
          </a:solidFill>
          <a:ln/>
        </p:spPr>
        <p:txBody>
          <a:bodyPr/>
          <a:lstStyle/>
          <a:p>
            <a:endParaRPr lang="en-US"/>
          </a:p>
        </p:txBody>
      </p:sp>
      <p:sp>
        <p:nvSpPr>
          <p:cNvPr id="3" name="Text 1"/>
          <p:cNvSpPr/>
          <p:nvPr/>
        </p:nvSpPr>
        <p:spPr>
          <a:xfrm>
            <a:off x="457200" y="164592"/>
            <a:ext cx="8229600" cy="457200"/>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Let's Be Honest About What's Wrong</a:t>
            </a:r>
            <a:endParaRPr lang="en-US" sz="2600" dirty="0"/>
          </a:p>
        </p:txBody>
      </p:sp>
      <p:sp>
        <p:nvSpPr>
          <p:cNvPr id="4" name="Text 2"/>
          <p:cNvSpPr/>
          <p:nvPr/>
        </p:nvSpPr>
        <p:spPr>
          <a:xfrm>
            <a:off x="457200" y="603504"/>
            <a:ext cx="7772400" cy="256032"/>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What your customers go through — and all of it is avoidable</a:t>
            </a:r>
            <a:endParaRPr lang="en-US" sz="1100" dirty="0"/>
          </a:p>
        </p:txBody>
      </p:sp>
      <p:sp>
        <p:nvSpPr>
          <p:cNvPr id="5" name="Shape 3"/>
          <p:cNvSpPr/>
          <p:nvPr/>
        </p:nvSpPr>
        <p:spPr>
          <a:xfrm>
            <a:off x="365760" y="1051560"/>
            <a:ext cx="2697480" cy="370332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6" name="Shape 4"/>
          <p:cNvSpPr/>
          <p:nvPr/>
        </p:nvSpPr>
        <p:spPr>
          <a:xfrm>
            <a:off x="365760" y="1051560"/>
            <a:ext cx="54864" cy="3703320"/>
          </a:xfrm>
          <a:prstGeom prst="rect">
            <a:avLst/>
          </a:prstGeom>
          <a:solidFill>
            <a:srgbClr val="F59E0B"/>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548640" y="1207008"/>
            <a:ext cx="274320" cy="274320"/>
          </a:xfrm>
          <a:prstGeom prst="rect">
            <a:avLst/>
          </a:prstGeom>
        </p:spPr>
      </p:pic>
      <p:sp>
        <p:nvSpPr>
          <p:cNvPr id="8" name="Text 5"/>
          <p:cNvSpPr/>
          <p:nvPr/>
        </p:nvSpPr>
        <p:spPr>
          <a:xfrm>
            <a:off x="868680" y="1207008"/>
            <a:ext cx="2011680" cy="27432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"Tell me again"</a:t>
            </a:r>
            <a:endParaRPr lang="en-US" sz="1300" dirty="0"/>
          </a:p>
        </p:txBody>
      </p:sp>
      <p:sp>
        <p:nvSpPr>
          <p:cNvPr id="9" name="Text 6"/>
          <p:cNvSpPr/>
          <p:nvPr/>
        </p:nvSpPr>
        <p:spPr>
          <a:xfrm>
            <a:off x="502920" y="1600200"/>
            <a:ext cx="2423160" cy="640080"/>
          </a:xfrm>
          <a:prstGeom prst="rect">
            <a:avLst/>
          </a:prstGeom>
          <a:noFill/>
          <a:ln/>
        </p:spPr>
        <p:txBody>
          <a:bodyPr wrap="square" lIns="0" tIns="0" rIns="0" bIns="0" rtlCol="0" anchor="ctr"/>
          <a:lstStyle/>
          <a:p>
            <a:pPr marL="0" indent="0" algn="ctr">
              <a:buNone/>
            </a:pPr>
            <a:r>
              <a:rPr lang="en-US" sz="4200" b="1" dirty="0">
                <a:solidFill>
                  <a:srgbClr val="F59E0B"/>
                </a:solidFill>
                <a:latin typeface="Georgia" pitchFamily="34" charset="0"/>
                <a:ea typeface="Georgia" pitchFamily="34" charset="-122"/>
                <a:cs typeface="Georgia" pitchFamily="34" charset="-120"/>
              </a:rPr>
              <a:t>59%</a:t>
            </a:r>
            <a:endParaRPr lang="en-US" sz="4200" dirty="0"/>
          </a:p>
        </p:txBody>
      </p:sp>
      <p:sp>
        <p:nvSpPr>
          <p:cNvPr id="10" name="Text 7"/>
          <p:cNvSpPr/>
          <p:nvPr/>
        </p:nvSpPr>
        <p:spPr>
          <a:xfrm>
            <a:off x="548640" y="2240280"/>
            <a:ext cx="2331720" cy="640080"/>
          </a:xfrm>
          <a:prstGeom prst="rect">
            <a:avLst/>
          </a:prstGeom>
          <a:noFill/>
          <a:ln/>
        </p:spPr>
        <p:txBody>
          <a:bodyPr wrap="square" lIns="0" tIns="0" rIns="0" bIns="0" rtlCol="0" anchor="ctr"/>
          <a:lstStyle/>
          <a:p>
            <a:pPr marL="0" indent="0" algn="ctr">
              <a:lnSpc>
                <a:spcPct val="120000"/>
              </a:lnSpc>
              <a:buNone/>
            </a:pPr>
            <a:r>
              <a:rPr lang="en-US" sz="1050" dirty="0">
                <a:solidFill>
                  <a:srgbClr val="94A3B8"/>
                </a:solidFill>
                <a:latin typeface="Calibri" pitchFamily="34" charset="0"/>
                <a:ea typeface="Calibri" pitchFamily="34" charset="-122"/>
                <a:cs typeface="Calibri" pitchFamily="34" charset="-120"/>
              </a:rPr>
              <a:t>of customers say they regularly have to repeat information when transferred across teams and channels</a:t>
            </a:r>
            <a:endParaRPr lang="en-US" sz="1050" dirty="0"/>
          </a:p>
        </p:txBody>
      </p:sp>
      <p:sp>
        <p:nvSpPr>
          <p:cNvPr id="11" name="Text 8"/>
          <p:cNvSpPr/>
          <p:nvPr/>
        </p:nvSpPr>
        <p:spPr>
          <a:xfrm>
            <a:off x="548640" y="2971800"/>
            <a:ext cx="2331720" cy="868680"/>
          </a:xfrm>
          <a:prstGeom prst="rect">
            <a:avLst/>
          </a:prstGeom>
          <a:noFill/>
          <a:ln/>
        </p:spPr>
        <p:txBody>
          <a:bodyPr wrap="square" lIns="0" tIns="0" rIns="0" bIns="0" rtlCol="0" anchor="ctr"/>
          <a:lstStyle/>
          <a:p>
            <a:pPr marL="0" indent="0">
              <a:lnSpc>
                <a:spcPct val="130000"/>
              </a:lnSpc>
              <a:buNone/>
            </a:pPr>
            <a:r>
              <a:rPr lang="en-US" sz="1050" dirty="0">
                <a:solidFill>
                  <a:srgbClr val="CBD5E1"/>
                </a:solidFill>
                <a:latin typeface="Calibri" pitchFamily="34" charset="0"/>
                <a:ea typeface="Calibri" pitchFamily="34" charset="-122"/>
                <a:cs typeface="Calibri" pitchFamily="34" charset="-120"/>
              </a:rPr>
              <a:t>You call, explain everything, get transferred — and start from scratch. Different team, different channel, same story all over again.</a:t>
            </a:r>
            <a:endParaRPr lang="en-US" sz="1050" dirty="0"/>
          </a:p>
        </p:txBody>
      </p:sp>
      <p:sp>
        <p:nvSpPr>
          <p:cNvPr id="12" name="Text 9"/>
          <p:cNvSpPr/>
          <p:nvPr/>
        </p:nvSpPr>
        <p:spPr>
          <a:xfrm>
            <a:off x="548640" y="4114800"/>
            <a:ext cx="2331720" cy="548640"/>
          </a:xfrm>
          <a:prstGeom prst="rect">
            <a:avLst/>
          </a:prstGeom>
          <a:noFill/>
          <a:ln/>
        </p:spPr>
        <p:txBody>
          <a:bodyPr wrap="square" lIns="0" tIns="0" rIns="0" bIns="0" rtlCol="0" anchor="ctr"/>
          <a:lstStyle/>
          <a:p>
            <a:pPr marL="0" indent="0">
              <a:buNone/>
            </a:pPr>
            <a:r>
              <a:rPr lang="en-US" sz="800" i="1" dirty="0">
                <a:solidFill>
                  <a:srgbClr val="334155"/>
                </a:solidFill>
                <a:latin typeface="Calibri" pitchFamily="34" charset="0"/>
                <a:ea typeface="Calibri" pitchFamily="34" charset="-122"/>
                <a:cs typeface="Calibri" pitchFamily="34" charset="-120"/>
              </a:rPr>
              <a:t>Salesforce State of the Connected Customer, 2023</a:t>
            </a:r>
            <a:endParaRPr lang="en-US" sz="800" dirty="0"/>
          </a:p>
        </p:txBody>
      </p:sp>
      <p:sp>
        <p:nvSpPr>
          <p:cNvPr id="13" name="Shape 10"/>
          <p:cNvSpPr/>
          <p:nvPr/>
        </p:nvSpPr>
        <p:spPr>
          <a:xfrm>
            <a:off x="3246120" y="1051560"/>
            <a:ext cx="2697480" cy="370332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14" name="Shape 11"/>
          <p:cNvSpPr/>
          <p:nvPr/>
        </p:nvSpPr>
        <p:spPr>
          <a:xfrm>
            <a:off x="3246120" y="1051560"/>
            <a:ext cx="54864" cy="3703320"/>
          </a:xfrm>
          <a:prstGeom prst="rect">
            <a:avLst/>
          </a:prstGeom>
          <a:solidFill>
            <a:srgbClr val="EF4444"/>
          </a:solidFill>
          <a:ln/>
        </p:spPr>
        <p:txBody>
          <a:bodyPr/>
          <a:lstStyle/>
          <a:p>
            <a:endParaRPr lang="en-US"/>
          </a:p>
        </p:txBody>
      </p:sp>
      <p:pic>
        <p:nvPicPr>
          <p:cNvPr id="15" name="Image 1" descr="preencoded.png"/>
          <p:cNvPicPr>
            <a:picLocks noChangeAspect="1"/>
          </p:cNvPicPr>
          <p:nvPr/>
        </p:nvPicPr>
        <p:blipFill>
          <a:blip r:embed="rId4"/>
          <a:stretch>
            <a:fillRect/>
          </a:stretch>
        </p:blipFill>
        <p:spPr>
          <a:xfrm>
            <a:off x="3429000" y="1207008"/>
            <a:ext cx="274320" cy="274320"/>
          </a:xfrm>
          <a:prstGeom prst="rect">
            <a:avLst/>
          </a:prstGeom>
        </p:spPr>
      </p:pic>
      <p:sp>
        <p:nvSpPr>
          <p:cNvPr id="16" name="Text 12"/>
          <p:cNvSpPr/>
          <p:nvPr/>
        </p:nvSpPr>
        <p:spPr>
          <a:xfrm>
            <a:off x="3749040" y="1207008"/>
            <a:ext cx="2011680" cy="27432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"Is anyone there?"</a:t>
            </a:r>
            <a:endParaRPr lang="en-US" sz="1300" dirty="0"/>
          </a:p>
        </p:txBody>
      </p:sp>
      <p:sp>
        <p:nvSpPr>
          <p:cNvPr id="17" name="Text 13"/>
          <p:cNvSpPr/>
          <p:nvPr/>
        </p:nvSpPr>
        <p:spPr>
          <a:xfrm>
            <a:off x="3383280" y="1600200"/>
            <a:ext cx="2423160" cy="640080"/>
          </a:xfrm>
          <a:prstGeom prst="rect">
            <a:avLst/>
          </a:prstGeom>
          <a:noFill/>
          <a:ln/>
        </p:spPr>
        <p:txBody>
          <a:bodyPr wrap="square" lIns="0" tIns="0" rIns="0" bIns="0" rtlCol="0" anchor="ctr"/>
          <a:lstStyle/>
          <a:p>
            <a:pPr marL="0" indent="0" algn="ctr">
              <a:buNone/>
            </a:pPr>
            <a:r>
              <a:rPr lang="en-US" sz="4200" b="1" dirty="0">
                <a:solidFill>
                  <a:srgbClr val="EF4444"/>
                </a:solidFill>
                <a:latin typeface="Georgia" pitchFamily="34" charset="0"/>
                <a:ea typeface="Georgia" pitchFamily="34" charset="-122"/>
                <a:cs typeface="Georgia" pitchFamily="34" charset="-120"/>
              </a:rPr>
              <a:t>33%</a:t>
            </a:r>
            <a:endParaRPr lang="en-US" sz="4200" dirty="0"/>
          </a:p>
        </p:txBody>
      </p:sp>
      <p:sp>
        <p:nvSpPr>
          <p:cNvPr id="18" name="Text 14"/>
          <p:cNvSpPr/>
          <p:nvPr/>
        </p:nvSpPr>
        <p:spPr>
          <a:xfrm>
            <a:off x="3429000" y="2240280"/>
            <a:ext cx="2331720" cy="640080"/>
          </a:xfrm>
          <a:prstGeom prst="rect">
            <a:avLst/>
          </a:prstGeom>
          <a:noFill/>
          <a:ln/>
        </p:spPr>
        <p:txBody>
          <a:bodyPr wrap="square" lIns="0" tIns="0" rIns="0" bIns="0" rtlCol="0" anchor="ctr"/>
          <a:lstStyle/>
          <a:p>
            <a:pPr marL="0" indent="0" algn="ctr">
              <a:lnSpc>
                <a:spcPct val="120000"/>
              </a:lnSpc>
              <a:buNone/>
            </a:pPr>
            <a:r>
              <a:rPr lang="en-US" sz="1050" dirty="0">
                <a:solidFill>
                  <a:srgbClr val="94A3B8"/>
                </a:solidFill>
                <a:latin typeface="Calibri" pitchFamily="34" charset="0"/>
                <a:ea typeface="Calibri" pitchFamily="34" charset="-122"/>
                <a:cs typeface="Calibri" pitchFamily="34" charset="-120"/>
              </a:rPr>
              <a:t>say their biggest frustration is having no visibility of progress after raising an issue</a:t>
            </a:r>
            <a:endParaRPr lang="en-US" sz="1050" dirty="0"/>
          </a:p>
        </p:txBody>
      </p:sp>
      <p:sp>
        <p:nvSpPr>
          <p:cNvPr id="19" name="Text 15"/>
          <p:cNvSpPr/>
          <p:nvPr/>
        </p:nvSpPr>
        <p:spPr>
          <a:xfrm>
            <a:off x="3429000" y="2971800"/>
            <a:ext cx="2331720" cy="868680"/>
          </a:xfrm>
          <a:prstGeom prst="rect">
            <a:avLst/>
          </a:prstGeom>
          <a:noFill/>
          <a:ln/>
        </p:spPr>
        <p:txBody>
          <a:bodyPr wrap="square" lIns="0" tIns="0" rIns="0" bIns="0" rtlCol="0" anchor="ctr"/>
          <a:lstStyle/>
          <a:p>
            <a:pPr marL="0" indent="0">
              <a:lnSpc>
                <a:spcPct val="130000"/>
              </a:lnSpc>
              <a:buNone/>
            </a:pPr>
            <a:r>
              <a:rPr lang="en-US" sz="1050" dirty="0">
                <a:solidFill>
                  <a:srgbClr val="CBD5E1"/>
                </a:solidFill>
                <a:latin typeface="Calibri" pitchFamily="34" charset="0"/>
                <a:ea typeface="Calibri" pitchFamily="34" charset="-122"/>
                <a:cs typeface="Calibri" pitchFamily="34" charset="-120"/>
              </a:rPr>
              <a:t>You raise an issue. Then nothing. No tracking, no updates, no idea who's dealing with it or whether anyone even is.</a:t>
            </a:r>
            <a:endParaRPr lang="en-US" sz="1050" dirty="0"/>
          </a:p>
        </p:txBody>
      </p:sp>
      <p:sp>
        <p:nvSpPr>
          <p:cNvPr id="20" name="Text 16"/>
          <p:cNvSpPr/>
          <p:nvPr/>
        </p:nvSpPr>
        <p:spPr>
          <a:xfrm>
            <a:off x="3429000" y="4114800"/>
            <a:ext cx="2331720" cy="548640"/>
          </a:xfrm>
          <a:prstGeom prst="rect">
            <a:avLst/>
          </a:prstGeom>
          <a:noFill/>
          <a:ln/>
        </p:spPr>
        <p:txBody>
          <a:bodyPr wrap="square" lIns="0" tIns="0" rIns="0" bIns="0" rtlCol="0" anchor="ctr"/>
          <a:lstStyle/>
          <a:p>
            <a:pPr marL="0" indent="0">
              <a:buNone/>
            </a:pPr>
            <a:r>
              <a:rPr lang="en-US" sz="800" i="1" dirty="0">
                <a:solidFill>
                  <a:srgbClr val="334155"/>
                </a:solidFill>
                <a:latin typeface="Calibri" pitchFamily="34" charset="0"/>
                <a:ea typeface="Calibri" pitchFamily="34" charset="-122"/>
                <a:cs typeface="Calibri" pitchFamily="34" charset="-120"/>
              </a:rPr>
              <a:t>HubSpot Annual State of Service Report, 2024</a:t>
            </a:r>
            <a:endParaRPr lang="en-US" sz="800" dirty="0"/>
          </a:p>
        </p:txBody>
      </p:sp>
      <p:sp>
        <p:nvSpPr>
          <p:cNvPr id="21" name="Shape 17"/>
          <p:cNvSpPr/>
          <p:nvPr/>
        </p:nvSpPr>
        <p:spPr>
          <a:xfrm>
            <a:off x="6126480" y="1051560"/>
            <a:ext cx="2697480" cy="370332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22" name="Shape 18"/>
          <p:cNvSpPr/>
          <p:nvPr/>
        </p:nvSpPr>
        <p:spPr>
          <a:xfrm>
            <a:off x="6126480" y="1051560"/>
            <a:ext cx="54864" cy="3703320"/>
          </a:xfrm>
          <a:prstGeom prst="rect">
            <a:avLst/>
          </a:prstGeom>
          <a:solidFill>
            <a:srgbClr val="D4A853"/>
          </a:solidFill>
          <a:ln/>
        </p:spPr>
        <p:txBody>
          <a:bodyPr/>
          <a:lstStyle/>
          <a:p>
            <a:endParaRPr lang="en-US"/>
          </a:p>
        </p:txBody>
      </p:sp>
      <p:pic>
        <p:nvPicPr>
          <p:cNvPr id="23" name="Image 2" descr="preencoded.png"/>
          <p:cNvPicPr>
            <a:picLocks noChangeAspect="1"/>
          </p:cNvPicPr>
          <p:nvPr/>
        </p:nvPicPr>
        <p:blipFill>
          <a:blip r:embed="rId5"/>
          <a:stretch>
            <a:fillRect/>
          </a:stretch>
        </p:blipFill>
        <p:spPr>
          <a:xfrm>
            <a:off x="6309360" y="1207008"/>
            <a:ext cx="274320" cy="274320"/>
          </a:xfrm>
          <a:prstGeom prst="rect">
            <a:avLst/>
          </a:prstGeom>
        </p:spPr>
      </p:pic>
      <p:sp>
        <p:nvSpPr>
          <p:cNvPr id="24" name="Text 19"/>
          <p:cNvSpPr/>
          <p:nvPr/>
        </p:nvSpPr>
        <p:spPr>
          <a:xfrm>
            <a:off x="6629400" y="1207008"/>
            <a:ext cx="2011680" cy="27432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"We're putting in AI"</a:t>
            </a:r>
            <a:endParaRPr lang="en-US" sz="1300" dirty="0"/>
          </a:p>
        </p:txBody>
      </p:sp>
      <p:sp>
        <p:nvSpPr>
          <p:cNvPr id="25" name="Text 20"/>
          <p:cNvSpPr/>
          <p:nvPr/>
        </p:nvSpPr>
        <p:spPr>
          <a:xfrm>
            <a:off x="6263640" y="1600200"/>
            <a:ext cx="2423160" cy="640080"/>
          </a:xfrm>
          <a:prstGeom prst="rect">
            <a:avLst/>
          </a:prstGeom>
          <a:noFill/>
          <a:ln/>
        </p:spPr>
        <p:txBody>
          <a:bodyPr wrap="square" lIns="0" tIns="0" rIns="0" bIns="0" rtlCol="0" anchor="ctr"/>
          <a:lstStyle/>
          <a:p>
            <a:pPr marL="0" indent="0" algn="ctr">
              <a:buNone/>
            </a:pPr>
            <a:r>
              <a:rPr lang="en-US" sz="4200" b="1" dirty="0">
                <a:solidFill>
                  <a:srgbClr val="D4A853"/>
                </a:solidFill>
                <a:latin typeface="Georgia" pitchFamily="34" charset="0"/>
                <a:ea typeface="Georgia" pitchFamily="34" charset="-122"/>
                <a:cs typeface="Georgia" pitchFamily="34" charset="-120"/>
              </a:rPr>
              <a:t>73%</a:t>
            </a:r>
            <a:endParaRPr lang="en-US" sz="4200" dirty="0"/>
          </a:p>
        </p:txBody>
      </p:sp>
      <p:sp>
        <p:nvSpPr>
          <p:cNvPr id="26" name="Text 21"/>
          <p:cNvSpPr/>
          <p:nvPr/>
        </p:nvSpPr>
        <p:spPr>
          <a:xfrm>
            <a:off x="6309360" y="2240280"/>
            <a:ext cx="2331720" cy="640080"/>
          </a:xfrm>
          <a:prstGeom prst="rect">
            <a:avLst/>
          </a:prstGeom>
          <a:noFill/>
          <a:ln/>
        </p:spPr>
        <p:txBody>
          <a:bodyPr wrap="square" lIns="0" tIns="0" rIns="0" bIns="0" rtlCol="0" anchor="ctr"/>
          <a:lstStyle/>
          <a:p>
            <a:pPr marL="0" indent="0" algn="ctr">
              <a:lnSpc>
                <a:spcPct val="120000"/>
              </a:lnSpc>
              <a:buNone/>
            </a:pPr>
            <a:r>
              <a:rPr lang="en-US" sz="1050" dirty="0">
                <a:solidFill>
                  <a:srgbClr val="94A3B8"/>
                </a:solidFill>
                <a:latin typeface="Calibri" pitchFamily="34" charset="0"/>
                <a:ea typeface="Calibri" pitchFamily="34" charset="-122"/>
                <a:cs typeface="Calibri" pitchFamily="34" charset="-120"/>
              </a:rPr>
              <a:t>of CX leaders say AI has not yet improved their customer satisfaction scores</a:t>
            </a:r>
            <a:endParaRPr lang="en-US" sz="1050" dirty="0"/>
          </a:p>
        </p:txBody>
      </p:sp>
      <p:sp>
        <p:nvSpPr>
          <p:cNvPr id="27" name="Text 22"/>
          <p:cNvSpPr/>
          <p:nvPr/>
        </p:nvSpPr>
        <p:spPr>
          <a:xfrm>
            <a:off x="6309360" y="2971800"/>
            <a:ext cx="2331720" cy="868680"/>
          </a:xfrm>
          <a:prstGeom prst="rect">
            <a:avLst/>
          </a:prstGeom>
          <a:noFill/>
          <a:ln/>
        </p:spPr>
        <p:txBody>
          <a:bodyPr wrap="square" lIns="0" tIns="0" rIns="0" bIns="0" rtlCol="0" anchor="ctr"/>
          <a:lstStyle/>
          <a:p>
            <a:pPr marL="0" indent="0">
              <a:lnSpc>
                <a:spcPct val="130000"/>
              </a:lnSpc>
              <a:buNone/>
            </a:pPr>
            <a:r>
              <a:rPr lang="en-US" sz="1050" dirty="0">
                <a:solidFill>
                  <a:srgbClr val="CBD5E1"/>
                </a:solidFill>
                <a:latin typeface="Calibri" pitchFamily="34" charset="0"/>
                <a:ea typeface="Calibri" pitchFamily="34" charset="-122"/>
                <a:cs typeface="Calibri" pitchFamily="34" charset="-120"/>
              </a:rPr>
              <a:t>Brands invest millions in AI. Customers still can't get a straight answer. The technology changed. The experience didn't.</a:t>
            </a:r>
            <a:endParaRPr lang="en-US" sz="1050" dirty="0"/>
          </a:p>
        </p:txBody>
      </p:sp>
      <p:sp>
        <p:nvSpPr>
          <p:cNvPr id="28" name="Text 23"/>
          <p:cNvSpPr/>
          <p:nvPr/>
        </p:nvSpPr>
        <p:spPr>
          <a:xfrm>
            <a:off x="6309360" y="4114800"/>
            <a:ext cx="2331720" cy="548640"/>
          </a:xfrm>
          <a:prstGeom prst="rect">
            <a:avLst/>
          </a:prstGeom>
          <a:noFill/>
          <a:ln/>
        </p:spPr>
        <p:txBody>
          <a:bodyPr wrap="square" lIns="0" tIns="0" rIns="0" bIns="0" rtlCol="0" anchor="ctr"/>
          <a:lstStyle/>
          <a:p>
            <a:pPr marL="0" indent="0">
              <a:buNone/>
            </a:pPr>
            <a:r>
              <a:rPr lang="en-US" sz="800" i="1" dirty="0">
                <a:solidFill>
                  <a:srgbClr val="334155"/>
                </a:solidFill>
                <a:latin typeface="Calibri" pitchFamily="34" charset="0"/>
                <a:ea typeface="Calibri" pitchFamily="34" charset="-122"/>
                <a:cs typeface="Calibri" pitchFamily="34" charset="-120"/>
              </a:rPr>
              <a:t>Gartner CX Survey, 2024</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EF4444"/>
          </a:solidFill>
          <a:ln/>
        </p:spPr>
        <p:txBody>
          <a:bodyPr/>
          <a:lstStyle/>
          <a:p>
            <a:endParaRPr lang="en-US"/>
          </a:p>
        </p:txBody>
      </p:sp>
      <p:sp>
        <p:nvSpPr>
          <p:cNvPr id="3" name="Text 1"/>
          <p:cNvSpPr/>
          <p:nvPr/>
        </p:nvSpPr>
        <p:spPr>
          <a:xfrm>
            <a:off x="457200" y="164592"/>
            <a:ext cx="8229600" cy="411480"/>
          </a:xfrm>
          <a:prstGeom prst="rect">
            <a:avLst/>
          </a:prstGeom>
          <a:noFill/>
          <a:ln/>
        </p:spPr>
        <p:txBody>
          <a:bodyPr wrap="square" lIns="0" tIns="0" rIns="0" bIns="0" rtlCol="0" anchor="ctr"/>
          <a:lstStyle/>
          <a:p>
            <a:pPr marL="0" indent="0">
              <a:buNone/>
            </a:pPr>
            <a:r>
              <a:rPr lang="en-US" sz="2600" b="1" dirty="0">
                <a:solidFill>
                  <a:srgbClr val="EF4444"/>
                </a:solidFill>
                <a:latin typeface="Georgia" pitchFamily="34" charset="0"/>
                <a:ea typeface="Georgia" pitchFamily="34" charset="-122"/>
                <a:cs typeface="Georgia" pitchFamily="34" charset="-120"/>
              </a:rPr>
              <a:t>What Actually Breaks Trust</a:t>
            </a:r>
            <a:endParaRPr lang="en-US" sz="2600" dirty="0"/>
          </a:p>
        </p:txBody>
      </p:sp>
      <p:sp>
        <p:nvSpPr>
          <p:cNvPr id="4" name="Text 2"/>
          <p:cNvSpPr/>
          <p:nvPr/>
        </p:nvSpPr>
        <p:spPr>
          <a:xfrm>
            <a:off x="457200" y="566928"/>
            <a:ext cx="7772400" cy="256032"/>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Every one is a choice your company is making — whether you realise it or not</a:t>
            </a:r>
            <a:endParaRPr lang="en-US" sz="1100" dirty="0"/>
          </a:p>
        </p:txBody>
      </p:sp>
      <p:sp>
        <p:nvSpPr>
          <p:cNvPr id="5" name="Shape 3"/>
          <p:cNvSpPr/>
          <p:nvPr/>
        </p:nvSpPr>
        <p:spPr>
          <a:xfrm>
            <a:off x="365760" y="960120"/>
            <a:ext cx="4114800" cy="713232"/>
          </a:xfrm>
          <a:prstGeom prst="rect">
            <a:avLst/>
          </a:prstGeom>
          <a:solidFill>
            <a:srgbClr val="0F1B2D"/>
          </a:solidFill>
          <a:ln w="6350">
            <a:solidFill>
              <a:srgbClr val="334155"/>
            </a:solidFill>
            <a:prstDash val="solid"/>
          </a:ln>
        </p:spPr>
        <p:txBody>
          <a:bodyPr/>
          <a:lstStyle/>
          <a:p>
            <a:endParaRPr lang="en-US"/>
          </a:p>
        </p:txBody>
      </p:sp>
      <p:sp>
        <p:nvSpPr>
          <p:cNvPr id="6" name="Shape 4"/>
          <p:cNvSpPr/>
          <p:nvPr/>
        </p:nvSpPr>
        <p:spPr>
          <a:xfrm>
            <a:off x="365760" y="960120"/>
            <a:ext cx="45720" cy="713232"/>
          </a:xfrm>
          <a:prstGeom prst="rect">
            <a:avLst/>
          </a:prstGeom>
          <a:solidFill>
            <a:srgbClr val="EF4444"/>
          </a:solidFill>
          <a:ln/>
        </p:spPr>
        <p:txBody>
          <a:bodyPr/>
          <a:lstStyle/>
          <a:p>
            <a:endParaRPr lang="en-US"/>
          </a:p>
        </p:txBody>
      </p:sp>
      <p:sp>
        <p:nvSpPr>
          <p:cNvPr id="7" name="Text 5"/>
          <p:cNvSpPr/>
          <p:nvPr/>
        </p:nvSpPr>
        <p:spPr>
          <a:xfrm>
            <a:off x="457200" y="960120"/>
            <a:ext cx="411480" cy="713232"/>
          </a:xfrm>
          <a:prstGeom prst="rect">
            <a:avLst/>
          </a:prstGeom>
          <a:noFill/>
          <a:ln/>
        </p:spPr>
        <p:txBody>
          <a:bodyPr wrap="square" lIns="0" tIns="0" rIns="0" bIns="0" rtlCol="0" anchor="ctr"/>
          <a:lstStyle/>
          <a:p>
            <a:pPr marL="0" indent="0" algn="ctr">
              <a:buNone/>
            </a:pPr>
            <a:r>
              <a:rPr lang="en-US" sz="2200" b="1" dirty="0">
                <a:solidFill>
                  <a:srgbClr val="EF4444"/>
                </a:solidFill>
                <a:latin typeface="Georgia" pitchFamily="34" charset="0"/>
                <a:ea typeface="Georgia" pitchFamily="34" charset="-122"/>
                <a:cs typeface="Georgia" pitchFamily="34" charset="-120"/>
              </a:rPr>
              <a:t>1</a:t>
            </a:r>
            <a:endParaRPr lang="en-US" sz="2200" dirty="0"/>
          </a:p>
        </p:txBody>
      </p:sp>
      <p:sp>
        <p:nvSpPr>
          <p:cNvPr id="8" name="Text 6"/>
          <p:cNvSpPr/>
          <p:nvPr/>
        </p:nvSpPr>
        <p:spPr>
          <a:xfrm>
            <a:off x="896112" y="960120"/>
            <a:ext cx="3474720" cy="713232"/>
          </a:xfrm>
          <a:prstGeom prst="rect">
            <a:avLst/>
          </a:prstGeom>
          <a:noFill/>
          <a:ln/>
        </p:spPr>
        <p:txBody>
          <a:bodyPr wrap="square" lIns="0" tIns="0" rIns="0" bIns="0" rtlCol="0" anchor="ctr"/>
          <a:lstStyle/>
          <a:p>
            <a:pPr marL="0" indent="0">
              <a:lnSpc>
                <a:spcPct val="110000"/>
              </a:lnSpc>
              <a:buNone/>
            </a:pPr>
            <a:r>
              <a:rPr lang="en-US" sz="1600" b="1" dirty="0">
                <a:solidFill>
                  <a:srgbClr val="FFFFFF"/>
                </a:solidFill>
                <a:latin typeface="Calibri" pitchFamily="34" charset="0"/>
                <a:ea typeface="Calibri" pitchFamily="34" charset="-122"/>
                <a:cs typeface="Calibri" pitchFamily="34" charset="-120"/>
              </a:rPr>
              <a:t>Every channel starts from scratch</a:t>
            </a:r>
            <a:endParaRPr lang="en-US" sz="1600" dirty="0"/>
          </a:p>
        </p:txBody>
      </p:sp>
      <p:sp>
        <p:nvSpPr>
          <p:cNvPr id="9" name="Shape 7"/>
          <p:cNvSpPr/>
          <p:nvPr/>
        </p:nvSpPr>
        <p:spPr>
          <a:xfrm>
            <a:off x="365760" y="1764792"/>
            <a:ext cx="4114800" cy="713232"/>
          </a:xfrm>
          <a:prstGeom prst="rect">
            <a:avLst/>
          </a:prstGeom>
          <a:solidFill>
            <a:srgbClr val="0F1B2D"/>
          </a:solidFill>
          <a:ln w="6350">
            <a:solidFill>
              <a:srgbClr val="334155"/>
            </a:solidFill>
            <a:prstDash val="solid"/>
          </a:ln>
        </p:spPr>
        <p:txBody>
          <a:bodyPr/>
          <a:lstStyle/>
          <a:p>
            <a:endParaRPr lang="en-US"/>
          </a:p>
        </p:txBody>
      </p:sp>
      <p:sp>
        <p:nvSpPr>
          <p:cNvPr id="10" name="Shape 8"/>
          <p:cNvSpPr/>
          <p:nvPr/>
        </p:nvSpPr>
        <p:spPr>
          <a:xfrm>
            <a:off x="365760" y="1764792"/>
            <a:ext cx="45720" cy="713232"/>
          </a:xfrm>
          <a:prstGeom prst="rect">
            <a:avLst/>
          </a:prstGeom>
          <a:solidFill>
            <a:srgbClr val="EF4444"/>
          </a:solidFill>
          <a:ln/>
        </p:spPr>
        <p:txBody>
          <a:bodyPr/>
          <a:lstStyle/>
          <a:p>
            <a:endParaRPr lang="en-US"/>
          </a:p>
        </p:txBody>
      </p:sp>
      <p:sp>
        <p:nvSpPr>
          <p:cNvPr id="11" name="Text 9"/>
          <p:cNvSpPr/>
          <p:nvPr/>
        </p:nvSpPr>
        <p:spPr>
          <a:xfrm>
            <a:off x="457200" y="1764792"/>
            <a:ext cx="411480" cy="713232"/>
          </a:xfrm>
          <a:prstGeom prst="rect">
            <a:avLst/>
          </a:prstGeom>
          <a:noFill/>
          <a:ln/>
        </p:spPr>
        <p:txBody>
          <a:bodyPr wrap="square" lIns="0" tIns="0" rIns="0" bIns="0" rtlCol="0" anchor="ctr"/>
          <a:lstStyle/>
          <a:p>
            <a:pPr marL="0" indent="0" algn="ctr">
              <a:buNone/>
            </a:pPr>
            <a:r>
              <a:rPr lang="en-US" sz="2200" b="1" dirty="0">
                <a:solidFill>
                  <a:srgbClr val="EF4444"/>
                </a:solidFill>
                <a:latin typeface="Georgia" pitchFamily="34" charset="0"/>
                <a:ea typeface="Georgia" pitchFamily="34" charset="-122"/>
                <a:cs typeface="Georgia" pitchFamily="34" charset="-120"/>
              </a:rPr>
              <a:t>2</a:t>
            </a:r>
            <a:endParaRPr lang="en-US" sz="2200" dirty="0"/>
          </a:p>
        </p:txBody>
      </p:sp>
      <p:sp>
        <p:nvSpPr>
          <p:cNvPr id="12" name="Text 10"/>
          <p:cNvSpPr/>
          <p:nvPr/>
        </p:nvSpPr>
        <p:spPr>
          <a:xfrm>
            <a:off x="896112" y="1764792"/>
            <a:ext cx="3474720" cy="713232"/>
          </a:xfrm>
          <a:prstGeom prst="rect">
            <a:avLst/>
          </a:prstGeom>
          <a:noFill/>
          <a:ln/>
        </p:spPr>
        <p:txBody>
          <a:bodyPr wrap="square" lIns="0" tIns="0" rIns="0" bIns="0" rtlCol="0" anchor="ctr"/>
          <a:lstStyle/>
          <a:p>
            <a:pPr marL="0" indent="0">
              <a:lnSpc>
                <a:spcPct val="110000"/>
              </a:lnSpc>
              <a:buNone/>
            </a:pPr>
            <a:r>
              <a:rPr lang="en-US" sz="1600" b="1" dirty="0">
                <a:solidFill>
                  <a:srgbClr val="FFFFFF"/>
                </a:solidFill>
                <a:latin typeface="Calibri" pitchFamily="34" charset="0"/>
                <a:ea typeface="Calibri" pitchFamily="34" charset="-122"/>
                <a:cs typeface="Calibri" pitchFamily="34" charset="-120"/>
              </a:rPr>
              <a:t>Generic IVRs and chatbots with zero context</a:t>
            </a:r>
            <a:endParaRPr lang="en-US" sz="1600" dirty="0"/>
          </a:p>
        </p:txBody>
      </p:sp>
      <p:sp>
        <p:nvSpPr>
          <p:cNvPr id="13" name="Shape 11"/>
          <p:cNvSpPr/>
          <p:nvPr/>
        </p:nvSpPr>
        <p:spPr>
          <a:xfrm>
            <a:off x="365760" y="2569464"/>
            <a:ext cx="4114800" cy="713232"/>
          </a:xfrm>
          <a:prstGeom prst="rect">
            <a:avLst/>
          </a:prstGeom>
          <a:solidFill>
            <a:srgbClr val="0F1B2D"/>
          </a:solidFill>
          <a:ln w="6350">
            <a:solidFill>
              <a:srgbClr val="334155"/>
            </a:solidFill>
            <a:prstDash val="solid"/>
          </a:ln>
        </p:spPr>
        <p:txBody>
          <a:bodyPr/>
          <a:lstStyle/>
          <a:p>
            <a:endParaRPr lang="en-US"/>
          </a:p>
        </p:txBody>
      </p:sp>
      <p:sp>
        <p:nvSpPr>
          <p:cNvPr id="14" name="Shape 12"/>
          <p:cNvSpPr/>
          <p:nvPr/>
        </p:nvSpPr>
        <p:spPr>
          <a:xfrm>
            <a:off x="365760" y="2569464"/>
            <a:ext cx="45720" cy="713232"/>
          </a:xfrm>
          <a:prstGeom prst="rect">
            <a:avLst/>
          </a:prstGeom>
          <a:solidFill>
            <a:srgbClr val="EF4444"/>
          </a:solidFill>
          <a:ln/>
        </p:spPr>
        <p:txBody>
          <a:bodyPr/>
          <a:lstStyle/>
          <a:p>
            <a:endParaRPr lang="en-US"/>
          </a:p>
        </p:txBody>
      </p:sp>
      <p:sp>
        <p:nvSpPr>
          <p:cNvPr id="15" name="Text 13"/>
          <p:cNvSpPr/>
          <p:nvPr/>
        </p:nvSpPr>
        <p:spPr>
          <a:xfrm>
            <a:off x="457200" y="2569464"/>
            <a:ext cx="411480" cy="713232"/>
          </a:xfrm>
          <a:prstGeom prst="rect">
            <a:avLst/>
          </a:prstGeom>
          <a:noFill/>
          <a:ln/>
        </p:spPr>
        <p:txBody>
          <a:bodyPr wrap="square" lIns="0" tIns="0" rIns="0" bIns="0" rtlCol="0" anchor="ctr"/>
          <a:lstStyle/>
          <a:p>
            <a:pPr marL="0" indent="0" algn="ctr">
              <a:buNone/>
            </a:pPr>
            <a:r>
              <a:rPr lang="en-US" sz="2200" b="1" dirty="0">
                <a:solidFill>
                  <a:srgbClr val="EF4444"/>
                </a:solidFill>
                <a:latin typeface="Georgia" pitchFamily="34" charset="0"/>
                <a:ea typeface="Georgia" pitchFamily="34" charset="-122"/>
                <a:cs typeface="Georgia" pitchFamily="34" charset="-120"/>
              </a:rPr>
              <a:t>3</a:t>
            </a:r>
            <a:endParaRPr lang="en-US" sz="2200" dirty="0"/>
          </a:p>
        </p:txBody>
      </p:sp>
      <p:sp>
        <p:nvSpPr>
          <p:cNvPr id="16" name="Text 14"/>
          <p:cNvSpPr/>
          <p:nvPr/>
        </p:nvSpPr>
        <p:spPr>
          <a:xfrm>
            <a:off x="896112" y="2569464"/>
            <a:ext cx="3474720" cy="713232"/>
          </a:xfrm>
          <a:prstGeom prst="rect">
            <a:avLst/>
          </a:prstGeom>
          <a:noFill/>
          <a:ln/>
        </p:spPr>
        <p:txBody>
          <a:bodyPr wrap="square" lIns="0" tIns="0" rIns="0" bIns="0" rtlCol="0" anchor="ctr"/>
          <a:lstStyle/>
          <a:p>
            <a:pPr marL="0" indent="0">
              <a:lnSpc>
                <a:spcPct val="110000"/>
              </a:lnSpc>
              <a:buNone/>
            </a:pPr>
            <a:r>
              <a:rPr lang="en-US" sz="1600" b="1" dirty="0">
                <a:solidFill>
                  <a:srgbClr val="FFFFFF"/>
                </a:solidFill>
                <a:latin typeface="Calibri" pitchFamily="34" charset="0"/>
                <a:ea typeface="Calibri" pitchFamily="34" charset="-122"/>
                <a:cs typeface="Calibri" pitchFamily="34" charset="-120"/>
              </a:rPr>
              <a:t>Quotes emailed as PDFs nobody can share</a:t>
            </a:r>
            <a:endParaRPr lang="en-US" sz="1600" dirty="0"/>
          </a:p>
        </p:txBody>
      </p:sp>
      <p:sp>
        <p:nvSpPr>
          <p:cNvPr id="17" name="Shape 15"/>
          <p:cNvSpPr/>
          <p:nvPr/>
        </p:nvSpPr>
        <p:spPr>
          <a:xfrm>
            <a:off x="365760" y="3374136"/>
            <a:ext cx="4114800" cy="713232"/>
          </a:xfrm>
          <a:prstGeom prst="rect">
            <a:avLst/>
          </a:prstGeom>
          <a:solidFill>
            <a:srgbClr val="0F1B2D"/>
          </a:solidFill>
          <a:ln w="6350">
            <a:solidFill>
              <a:srgbClr val="334155"/>
            </a:solidFill>
            <a:prstDash val="solid"/>
          </a:ln>
        </p:spPr>
        <p:txBody>
          <a:bodyPr/>
          <a:lstStyle/>
          <a:p>
            <a:endParaRPr lang="en-US"/>
          </a:p>
        </p:txBody>
      </p:sp>
      <p:sp>
        <p:nvSpPr>
          <p:cNvPr id="18" name="Shape 16"/>
          <p:cNvSpPr/>
          <p:nvPr/>
        </p:nvSpPr>
        <p:spPr>
          <a:xfrm>
            <a:off x="365760" y="3374136"/>
            <a:ext cx="45720" cy="713232"/>
          </a:xfrm>
          <a:prstGeom prst="rect">
            <a:avLst/>
          </a:prstGeom>
          <a:solidFill>
            <a:srgbClr val="EF4444"/>
          </a:solidFill>
          <a:ln/>
        </p:spPr>
        <p:txBody>
          <a:bodyPr/>
          <a:lstStyle/>
          <a:p>
            <a:endParaRPr lang="en-US"/>
          </a:p>
        </p:txBody>
      </p:sp>
      <p:sp>
        <p:nvSpPr>
          <p:cNvPr id="19" name="Text 17"/>
          <p:cNvSpPr/>
          <p:nvPr/>
        </p:nvSpPr>
        <p:spPr>
          <a:xfrm>
            <a:off x="457200" y="3374136"/>
            <a:ext cx="411480" cy="713232"/>
          </a:xfrm>
          <a:prstGeom prst="rect">
            <a:avLst/>
          </a:prstGeom>
          <a:noFill/>
          <a:ln/>
        </p:spPr>
        <p:txBody>
          <a:bodyPr wrap="square" lIns="0" tIns="0" rIns="0" bIns="0" rtlCol="0" anchor="ctr"/>
          <a:lstStyle/>
          <a:p>
            <a:pPr marL="0" indent="0" algn="ctr">
              <a:buNone/>
            </a:pPr>
            <a:r>
              <a:rPr lang="en-US" sz="2200" b="1" dirty="0">
                <a:solidFill>
                  <a:srgbClr val="EF4444"/>
                </a:solidFill>
                <a:latin typeface="Georgia" pitchFamily="34" charset="0"/>
                <a:ea typeface="Georgia" pitchFamily="34" charset="-122"/>
                <a:cs typeface="Georgia" pitchFamily="34" charset="-120"/>
              </a:rPr>
              <a:t>4</a:t>
            </a:r>
            <a:endParaRPr lang="en-US" sz="2200" dirty="0"/>
          </a:p>
        </p:txBody>
      </p:sp>
      <p:sp>
        <p:nvSpPr>
          <p:cNvPr id="20" name="Text 18"/>
          <p:cNvSpPr/>
          <p:nvPr/>
        </p:nvSpPr>
        <p:spPr>
          <a:xfrm>
            <a:off x="896112" y="3374136"/>
            <a:ext cx="3474720" cy="713232"/>
          </a:xfrm>
          <a:prstGeom prst="rect">
            <a:avLst/>
          </a:prstGeom>
          <a:noFill/>
          <a:ln/>
        </p:spPr>
        <p:txBody>
          <a:bodyPr wrap="square" lIns="0" tIns="0" rIns="0" bIns="0" rtlCol="0" anchor="ctr"/>
          <a:lstStyle/>
          <a:p>
            <a:pPr marL="0" indent="0">
              <a:lnSpc>
                <a:spcPct val="110000"/>
              </a:lnSpc>
              <a:buNone/>
            </a:pPr>
            <a:r>
              <a:rPr lang="en-US" sz="1600" b="1" dirty="0">
                <a:solidFill>
                  <a:srgbClr val="FFFFFF"/>
                </a:solidFill>
                <a:latin typeface="Calibri" pitchFamily="34" charset="0"/>
                <a:ea typeface="Calibri" pitchFamily="34" charset="-122"/>
                <a:cs typeface="Calibri" pitchFamily="34" charset="-120"/>
              </a:rPr>
              <a:t>You raise an issue or concern — then silence</a:t>
            </a:r>
            <a:endParaRPr lang="en-US" sz="1600" dirty="0"/>
          </a:p>
        </p:txBody>
      </p:sp>
      <p:sp>
        <p:nvSpPr>
          <p:cNvPr id="21" name="Shape 19"/>
          <p:cNvSpPr/>
          <p:nvPr/>
        </p:nvSpPr>
        <p:spPr>
          <a:xfrm>
            <a:off x="4663440" y="960120"/>
            <a:ext cx="4114800" cy="713232"/>
          </a:xfrm>
          <a:prstGeom prst="rect">
            <a:avLst/>
          </a:prstGeom>
          <a:solidFill>
            <a:srgbClr val="0F1B2D"/>
          </a:solidFill>
          <a:ln w="6350">
            <a:solidFill>
              <a:srgbClr val="334155"/>
            </a:solidFill>
            <a:prstDash val="solid"/>
          </a:ln>
        </p:spPr>
        <p:txBody>
          <a:bodyPr/>
          <a:lstStyle/>
          <a:p>
            <a:endParaRPr lang="en-US"/>
          </a:p>
        </p:txBody>
      </p:sp>
      <p:sp>
        <p:nvSpPr>
          <p:cNvPr id="22" name="Shape 20"/>
          <p:cNvSpPr/>
          <p:nvPr/>
        </p:nvSpPr>
        <p:spPr>
          <a:xfrm>
            <a:off x="4663440" y="960120"/>
            <a:ext cx="45720" cy="713232"/>
          </a:xfrm>
          <a:prstGeom prst="rect">
            <a:avLst/>
          </a:prstGeom>
          <a:solidFill>
            <a:srgbClr val="EF4444"/>
          </a:solidFill>
          <a:ln/>
        </p:spPr>
        <p:txBody>
          <a:bodyPr/>
          <a:lstStyle/>
          <a:p>
            <a:endParaRPr lang="en-US"/>
          </a:p>
        </p:txBody>
      </p:sp>
      <p:sp>
        <p:nvSpPr>
          <p:cNvPr id="23" name="Text 21"/>
          <p:cNvSpPr/>
          <p:nvPr/>
        </p:nvSpPr>
        <p:spPr>
          <a:xfrm>
            <a:off x="4754880" y="960120"/>
            <a:ext cx="411480" cy="713232"/>
          </a:xfrm>
          <a:prstGeom prst="rect">
            <a:avLst/>
          </a:prstGeom>
          <a:noFill/>
          <a:ln/>
        </p:spPr>
        <p:txBody>
          <a:bodyPr wrap="square" lIns="0" tIns="0" rIns="0" bIns="0" rtlCol="0" anchor="ctr"/>
          <a:lstStyle/>
          <a:p>
            <a:pPr marL="0" indent="0" algn="ctr">
              <a:buNone/>
            </a:pPr>
            <a:r>
              <a:rPr lang="en-US" sz="2200" b="1" dirty="0">
                <a:solidFill>
                  <a:srgbClr val="EF4444"/>
                </a:solidFill>
                <a:latin typeface="Georgia" pitchFamily="34" charset="0"/>
                <a:ea typeface="Georgia" pitchFamily="34" charset="-122"/>
                <a:cs typeface="Georgia" pitchFamily="34" charset="-120"/>
              </a:rPr>
              <a:t>5</a:t>
            </a:r>
            <a:endParaRPr lang="en-US" sz="2200" dirty="0"/>
          </a:p>
        </p:txBody>
      </p:sp>
      <p:sp>
        <p:nvSpPr>
          <p:cNvPr id="24" name="Text 22"/>
          <p:cNvSpPr/>
          <p:nvPr/>
        </p:nvSpPr>
        <p:spPr>
          <a:xfrm>
            <a:off x="5193792" y="960120"/>
            <a:ext cx="3474720" cy="713232"/>
          </a:xfrm>
          <a:prstGeom prst="rect">
            <a:avLst/>
          </a:prstGeom>
          <a:noFill/>
          <a:ln/>
        </p:spPr>
        <p:txBody>
          <a:bodyPr wrap="square" lIns="0" tIns="0" rIns="0" bIns="0" rtlCol="0" anchor="ctr"/>
          <a:lstStyle/>
          <a:p>
            <a:pPr marL="0" indent="0">
              <a:lnSpc>
                <a:spcPct val="110000"/>
              </a:lnSpc>
              <a:buNone/>
            </a:pPr>
            <a:r>
              <a:rPr lang="en-US" sz="1600" b="1" dirty="0">
                <a:solidFill>
                  <a:srgbClr val="FFFFFF"/>
                </a:solidFill>
                <a:latin typeface="Calibri" pitchFamily="34" charset="0"/>
                <a:ea typeface="Calibri" pitchFamily="34" charset="-122"/>
                <a:cs typeface="Calibri" pitchFamily="34" charset="-120"/>
              </a:rPr>
              <a:t>"We'll get back to you" — then nothing</a:t>
            </a:r>
            <a:endParaRPr lang="en-US" sz="1600" dirty="0"/>
          </a:p>
        </p:txBody>
      </p:sp>
      <p:sp>
        <p:nvSpPr>
          <p:cNvPr id="25" name="Shape 23"/>
          <p:cNvSpPr/>
          <p:nvPr/>
        </p:nvSpPr>
        <p:spPr>
          <a:xfrm>
            <a:off x="4663440" y="1764792"/>
            <a:ext cx="4114800" cy="713232"/>
          </a:xfrm>
          <a:prstGeom prst="rect">
            <a:avLst/>
          </a:prstGeom>
          <a:solidFill>
            <a:srgbClr val="0F1B2D"/>
          </a:solidFill>
          <a:ln w="6350">
            <a:solidFill>
              <a:srgbClr val="334155"/>
            </a:solidFill>
            <a:prstDash val="solid"/>
          </a:ln>
        </p:spPr>
        <p:txBody>
          <a:bodyPr/>
          <a:lstStyle/>
          <a:p>
            <a:endParaRPr lang="en-US"/>
          </a:p>
        </p:txBody>
      </p:sp>
      <p:sp>
        <p:nvSpPr>
          <p:cNvPr id="26" name="Shape 24"/>
          <p:cNvSpPr/>
          <p:nvPr/>
        </p:nvSpPr>
        <p:spPr>
          <a:xfrm>
            <a:off x="4663440" y="1764792"/>
            <a:ext cx="45720" cy="713232"/>
          </a:xfrm>
          <a:prstGeom prst="rect">
            <a:avLst/>
          </a:prstGeom>
          <a:solidFill>
            <a:srgbClr val="EF4444"/>
          </a:solidFill>
          <a:ln/>
        </p:spPr>
        <p:txBody>
          <a:bodyPr/>
          <a:lstStyle/>
          <a:p>
            <a:endParaRPr lang="en-US"/>
          </a:p>
        </p:txBody>
      </p:sp>
      <p:sp>
        <p:nvSpPr>
          <p:cNvPr id="27" name="Text 25"/>
          <p:cNvSpPr/>
          <p:nvPr/>
        </p:nvSpPr>
        <p:spPr>
          <a:xfrm>
            <a:off x="4754880" y="1764792"/>
            <a:ext cx="411480" cy="713232"/>
          </a:xfrm>
          <a:prstGeom prst="rect">
            <a:avLst/>
          </a:prstGeom>
          <a:noFill/>
          <a:ln/>
        </p:spPr>
        <p:txBody>
          <a:bodyPr wrap="square" lIns="0" tIns="0" rIns="0" bIns="0" rtlCol="0" anchor="ctr"/>
          <a:lstStyle/>
          <a:p>
            <a:pPr marL="0" indent="0" algn="ctr">
              <a:buNone/>
            </a:pPr>
            <a:r>
              <a:rPr lang="en-US" sz="2200" b="1" dirty="0">
                <a:solidFill>
                  <a:srgbClr val="EF4444"/>
                </a:solidFill>
                <a:latin typeface="Georgia" pitchFamily="34" charset="0"/>
                <a:ea typeface="Georgia" pitchFamily="34" charset="-122"/>
                <a:cs typeface="Georgia" pitchFamily="34" charset="-120"/>
              </a:rPr>
              <a:t>6</a:t>
            </a:r>
            <a:endParaRPr lang="en-US" sz="2200" dirty="0"/>
          </a:p>
        </p:txBody>
      </p:sp>
      <p:sp>
        <p:nvSpPr>
          <p:cNvPr id="28" name="Text 26"/>
          <p:cNvSpPr/>
          <p:nvPr/>
        </p:nvSpPr>
        <p:spPr>
          <a:xfrm>
            <a:off x="5193792" y="1764792"/>
            <a:ext cx="3474720" cy="713232"/>
          </a:xfrm>
          <a:prstGeom prst="rect">
            <a:avLst/>
          </a:prstGeom>
          <a:noFill/>
          <a:ln/>
        </p:spPr>
        <p:txBody>
          <a:bodyPr wrap="square" lIns="0" tIns="0" rIns="0" bIns="0" rtlCol="0" anchor="ctr"/>
          <a:lstStyle/>
          <a:p>
            <a:pPr marL="0" indent="0">
              <a:lnSpc>
                <a:spcPct val="110000"/>
              </a:lnSpc>
              <a:buNone/>
            </a:pPr>
            <a:r>
              <a:rPr lang="en-US" sz="1600" b="1" dirty="0">
                <a:solidFill>
                  <a:srgbClr val="FFFFFF"/>
                </a:solidFill>
                <a:latin typeface="Calibri" pitchFamily="34" charset="0"/>
                <a:ea typeface="Calibri" pitchFamily="34" charset="-122"/>
                <a:cs typeface="Calibri" pitchFamily="34" charset="-120"/>
              </a:rPr>
              <a:t>Hold music, IVR menus, "press 1 for..."</a:t>
            </a:r>
            <a:endParaRPr lang="en-US" sz="1600" dirty="0"/>
          </a:p>
        </p:txBody>
      </p:sp>
      <p:sp>
        <p:nvSpPr>
          <p:cNvPr id="29" name="Shape 27"/>
          <p:cNvSpPr/>
          <p:nvPr/>
        </p:nvSpPr>
        <p:spPr>
          <a:xfrm>
            <a:off x="4663440" y="2569464"/>
            <a:ext cx="4114800" cy="713232"/>
          </a:xfrm>
          <a:prstGeom prst="rect">
            <a:avLst/>
          </a:prstGeom>
          <a:solidFill>
            <a:srgbClr val="0F1B2D"/>
          </a:solidFill>
          <a:ln w="6350">
            <a:solidFill>
              <a:srgbClr val="334155"/>
            </a:solidFill>
            <a:prstDash val="solid"/>
          </a:ln>
        </p:spPr>
        <p:txBody>
          <a:bodyPr/>
          <a:lstStyle/>
          <a:p>
            <a:endParaRPr lang="en-US"/>
          </a:p>
        </p:txBody>
      </p:sp>
      <p:sp>
        <p:nvSpPr>
          <p:cNvPr id="30" name="Shape 28"/>
          <p:cNvSpPr/>
          <p:nvPr/>
        </p:nvSpPr>
        <p:spPr>
          <a:xfrm>
            <a:off x="4663440" y="2569464"/>
            <a:ext cx="45720" cy="713232"/>
          </a:xfrm>
          <a:prstGeom prst="rect">
            <a:avLst/>
          </a:prstGeom>
          <a:solidFill>
            <a:srgbClr val="EF4444"/>
          </a:solidFill>
          <a:ln/>
        </p:spPr>
        <p:txBody>
          <a:bodyPr/>
          <a:lstStyle/>
          <a:p>
            <a:endParaRPr lang="en-US"/>
          </a:p>
        </p:txBody>
      </p:sp>
      <p:sp>
        <p:nvSpPr>
          <p:cNvPr id="31" name="Text 29"/>
          <p:cNvSpPr/>
          <p:nvPr/>
        </p:nvSpPr>
        <p:spPr>
          <a:xfrm>
            <a:off x="4754880" y="2569464"/>
            <a:ext cx="411480" cy="713232"/>
          </a:xfrm>
          <a:prstGeom prst="rect">
            <a:avLst/>
          </a:prstGeom>
          <a:noFill/>
          <a:ln/>
        </p:spPr>
        <p:txBody>
          <a:bodyPr wrap="square" lIns="0" tIns="0" rIns="0" bIns="0" rtlCol="0" anchor="ctr"/>
          <a:lstStyle/>
          <a:p>
            <a:pPr marL="0" indent="0" algn="ctr">
              <a:buNone/>
            </a:pPr>
            <a:r>
              <a:rPr lang="en-US" sz="2200" b="1" dirty="0">
                <a:solidFill>
                  <a:srgbClr val="EF4444"/>
                </a:solidFill>
                <a:latin typeface="Georgia" pitchFamily="34" charset="0"/>
                <a:ea typeface="Georgia" pitchFamily="34" charset="-122"/>
                <a:cs typeface="Georgia" pitchFamily="34" charset="-120"/>
              </a:rPr>
              <a:t>7</a:t>
            </a:r>
            <a:endParaRPr lang="en-US" sz="2200" dirty="0"/>
          </a:p>
        </p:txBody>
      </p:sp>
      <p:sp>
        <p:nvSpPr>
          <p:cNvPr id="32" name="Text 30"/>
          <p:cNvSpPr/>
          <p:nvPr/>
        </p:nvSpPr>
        <p:spPr>
          <a:xfrm>
            <a:off x="5193792" y="2569464"/>
            <a:ext cx="3474720" cy="713232"/>
          </a:xfrm>
          <a:prstGeom prst="rect">
            <a:avLst/>
          </a:prstGeom>
          <a:noFill/>
          <a:ln/>
        </p:spPr>
        <p:txBody>
          <a:bodyPr wrap="square" lIns="0" tIns="0" rIns="0" bIns="0" rtlCol="0" anchor="ctr"/>
          <a:lstStyle/>
          <a:p>
            <a:pPr marL="0" indent="0">
              <a:lnSpc>
                <a:spcPct val="110000"/>
              </a:lnSpc>
              <a:buNone/>
            </a:pPr>
            <a:r>
              <a:rPr lang="en-US" sz="1600" b="1" dirty="0">
                <a:solidFill>
                  <a:srgbClr val="FFFFFF"/>
                </a:solidFill>
                <a:latin typeface="Calibri" pitchFamily="34" charset="0"/>
                <a:ea typeface="Calibri" pitchFamily="34" charset="-122"/>
                <a:cs typeface="Calibri" pitchFamily="34" charset="-120"/>
              </a:rPr>
              <a:t>AI that blocks instead of helps</a:t>
            </a:r>
            <a:endParaRPr lang="en-US" sz="1600" dirty="0"/>
          </a:p>
        </p:txBody>
      </p:sp>
      <p:sp>
        <p:nvSpPr>
          <p:cNvPr id="33" name="Shape 31"/>
          <p:cNvSpPr/>
          <p:nvPr/>
        </p:nvSpPr>
        <p:spPr>
          <a:xfrm>
            <a:off x="4663440" y="3374136"/>
            <a:ext cx="4114800" cy="713232"/>
          </a:xfrm>
          <a:prstGeom prst="rect">
            <a:avLst/>
          </a:prstGeom>
          <a:solidFill>
            <a:srgbClr val="0F1B2D"/>
          </a:solidFill>
          <a:ln w="6350">
            <a:solidFill>
              <a:srgbClr val="334155"/>
            </a:solidFill>
            <a:prstDash val="solid"/>
          </a:ln>
        </p:spPr>
        <p:txBody>
          <a:bodyPr/>
          <a:lstStyle/>
          <a:p>
            <a:endParaRPr lang="en-US"/>
          </a:p>
        </p:txBody>
      </p:sp>
      <p:sp>
        <p:nvSpPr>
          <p:cNvPr id="34" name="Shape 32"/>
          <p:cNvSpPr/>
          <p:nvPr/>
        </p:nvSpPr>
        <p:spPr>
          <a:xfrm>
            <a:off x="4663440" y="3374136"/>
            <a:ext cx="45720" cy="713232"/>
          </a:xfrm>
          <a:prstGeom prst="rect">
            <a:avLst/>
          </a:prstGeom>
          <a:solidFill>
            <a:srgbClr val="EF4444"/>
          </a:solidFill>
          <a:ln/>
        </p:spPr>
        <p:txBody>
          <a:bodyPr/>
          <a:lstStyle/>
          <a:p>
            <a:endParaRPr lang="en-US"/>
          </a:p>
        </p:txBody>
      </p:sp>
      <p:sp>
        <p:nvSpPr>
          <p:cNvPr id="35" name="Text 33"/>
          <p:cNvSpPr/>
          <p:nvPr/>
        </p:nvSpPr>
        <p:spPr>
          <a:xfrm>
            <a:off x="4754880" y="3374136"/>
            <a:ext cx="411480" cy="713232"/>
          </a:xfrm>
          <a:prstGeom prst="rect">
            <a:avLst/>
          </a:prstGeom>
          <a:noFill/>
          <a:ln/>
        </p:spPr>
        <p:txBody>
          <a:bodyPr wrap="square" lIns="0" tIns="0" rIns="0" bIns="0" rtlCol="0" anchor="ctr"/>
          <a:lstStyle/>
          <a:p>
            <a:pPr marL="0" indent="0" algn="ctr">
              <a:buNone/>
            </a:pPr>
            <a:r>
              <a:rPr lang="en-US" sz="2200" b="1" dirty="0">
                <a:solidFill>
                  <a:srgbClr val="EF4444"/>
                </a:solidFill>
                <a:latin typeface="Georgia" pitchFamily="34" charset="0"/>
                <a:ea typeface="Georgia" pitchFamily="34" charset="-122"/>
                <a:cs typeface="Georgia" pitchFamily="34" charset="-120"/>
              </a:rPr>
              <a:t>8</a:t>
            </a:r>
            <a:endParaRPr lang="en-US" sz="2200" dirty="0"/>
          </a:p>
        </p:txBody>
      </p:sp>
      <p:sp>
        <p:nvSpPr>
          <p:cNvPr id="36" name="Text 34"/>
          <p:cNvSpPr/>
          <p:nvPr/>
        </p:nvSpPr>
        <p:spPr>
          <a:xfrm>
            <a:off x="5193792" y="3374136"/>
            <a:ext cx="3474720" cy="713232"/>
          </a:xfrm>
          <a:prstGeom prst="rect">
            <a:avLst/>
          </a:prstGeom>
          <a:noFill/>
          <a:ln/>
        </p:spPr>
        <p:txBody>
          <a:bodyPr wrap="square" lIns="0" tIns="0" rIns="0" bIns="0" rtlCol="0" anchor="ctr"/>
          <a:lstStyle/>
          <a:p>
            <a:pPr marL="0" indent="0">
              <a:lnSpc>
                <a:spcPct val="110000"/>
              </a:lnSpc>
              <a:buNone/>
            </a:pPr>
            <a:r>
              <a:rPr lang="en-US" sz="1600" b="1" dirty="0">
                <a:solidFill>
                  <a:srgbClr val="FFFFFF"/>
                </a:solidFill>
                <a:latin typeface="Calibri" pitchFamily="34" charset="0"/>
                <a:ea typeface="Calibri" pitchFamily="34" charset="-122"/>
                <a:cs typeface="Calibri" pitchFamily="34" charset="-120"/>
              </a:rPr>
              <a:t>Feedback only on the brand's terms</a:t>
            </a:r>
            <a:endParaRPr lang="en-US" sz="1600" dirty="0"/>
          </a:p>
        </p:txBody>
      </p:sp>
      <p:sp>
        <p:nvSpPr>
          <p:cNvPr id="37" name="Shape 35"/>
          <p:cNvSpPr/>
          <p:nvPr/>
        </p:nvSpPr>
        <p:spPr>
          <a:xfrm>
            <a:off x="365760" y="4297680"/>
            <a:ext cx="8412480" cy="502920"/>
          </a:xfrm>
          <a:prstGeom prst="rect">
            <a:avLst/>
          </a:prstGeom>
          <a:solidFill>
            <a:srgbClr val="1A0505"/>
          </a:solidFill>
          <a:ln w="6350">
            <a:solidFill>
              <a:srgbClr val="EF4444"/>
            </a:solidFill>
            <a:prstDash val="solid"/>
          </a:ln>
        </p:spPr>
        <p:txBody>
          <a:bodyPr/>
          <a:lstStyle/>
          <a:p>
            <a:endParaRPr lang="en-US"/>
          </a:p>
        </p:txBody>
      </p:sp>
      <p:sp>
        <p:nvSpPr>
          <p:cNvPr id="38" name="Text 36"/>
          <p:cNvSpPr/>
          <p:nvPr/>
        </p:nvSpPr>
        <p:spPr>
          <a:xfrm>
            <a:off x="548640" y="4297680"/>
            <a:ext cx="8046720" cy="502920"/>
          </a:xfrm>
          <a:prstGeom prst="rect">
            <a:avLst/>
          </a:prstGeom>
          <a:noFill/>
          <a:ln/>
        </p:spPr>
        <p:txBody>
          <a:bodyPr wrap="square" lIns="0" tIns="0" rIns="0" bIns="0" rtlCol="0" anchor="ctr"/>
          <a:lstStyle/>
          <a:p>
            <a:pPr marL="0" indent="0">
              <a:buNone/>
            </a:pPr>
            <a:r>
              <a:rPr lang="en-US" sz="1200" b="1" i="1" dirty="0">
                <a:solidFill>
                  <a:srgbClr val="EF4444"/>
                </a:solidFill>
                <a:latin typeface="Calibri" pitchFamily="34" charset="0"/>
                <a:ea typeface="Calibri" pitchFamily="34" charset="-122"/>
                <a:cs typeface="Calibri" pitchFamily="34" charset="-120"/>
              </a:rPr>
              <a:t>None of this is inevitable. Every single one of these can be fixed — if you're willing to stop patching and start rethinking.</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EF4444"/>
          </a:solidFill>
          <a:ln/>
        </p:spPr>
        <p:txBody>
          <a:bodyPr/>
          <a:lstStyle/>
          <a:p>
            <a:endParaRPr lang="en-US"/>
          </a:p>
        </p:txBody>
      </p:sp>
      <p:sp>
        <p:nvSpPr>
          <p:cNvPr id="3" name="Shape 1"/>
          <p:cNvSpPr/>
          <p:nvPr/>
        </p:nvSpPr>
        <p:spPr>
          <a:xfrm>
            <a:off x="0" y="5106924"/>
            <a:ext cx="9144000" cy="36576"/>
          </a:xfrm>
          <a:prstGeom prst="rect">
            <a:avLst/>
          </a:prstGeom>
          <a:solidFill>
            <a:srgbClr val="EF4444"/>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3657600" y="228600"/>
            <a:ext cx="1828800" cy="1828800"/>
          </a:xfrm>
          <a:prstGeom prst="rect">
            <a:avLst/>
          </a:prstGeom>
        </p:spPr>
      </p:pic>
      <p:sp>
        <p:nvSpPr>
          <p:cNvPr id="5" name="Text 2"/>
          <p:cNvSpPr/>
          <p:nvPr/>
        </p:nvSpPr>
        <p:spPr>
          <a:xfrm>
            <a:off x="731520" y="2148840"/>
            <a:ext cx="7680960" cy="685800"/>
          </a:xfrm>
          <a:prstGeom prst="rect">
            <a:avLst/>
          </a:prstGeom>
          <a:noFill/>
          <a:ln/>
        </p:spPr>
        <p:txBody>
          <a:bodyPr wrap="square" lIns="0" tIns="0" rIns="0" bIns="0" rtlCol="0" anchor="ctr"/>
          <a:lstStyle/>
          <a:p>
            <a:pPr marL="0" indent="0" algn="ctr">
              <a:buNone/>
            </a:pPr>
            <a:r>
              <a:rPr lang="en-US" sz="3000" b="1" dirty="0">
                <a:solidFill>
                  <a:srgbClr val="EF4444"/>
                </a:solidFill>
                <a:latin typeface="Georgia" pitchFamily="34" charset="0"/>
                <a:ea typeface="Georgia" pitchFamily="34" charset="-122"/>
                <a:cs typeface="Georgia" pitchFamily="34" charset="-120"/>
              </a:rPr>
              <a:t>Stop Bolting AI</a:t>
            </a:r>
            <a:endParaRPr lang="en-US" sz="3000" dirty="0"/>
          </a:p>
          <a:p>
            <a:pPr marL="0" indent="0" algn="ctr">
              <a:buNone/>
            </a:pPr>
            <a:r>
              <a:rPr lang="en-US" sz="3000" b="1" dirty="0">
                <a:solidFill>
                  <a:srgbClr val="EF4444"/>
                </a:solidFill>
                <a:latin typeface="Georgia" pitchFamily="34" charset="0"/>
                <a:ea typeface="Georgia" pitchFamily="34" charset="-122"/>
                <a:cs typeface="Georgia" pitchFamily="34" charset="-120"/>
              </a:rPr>
              <a:t>Onto Broken Things.</a:t>
            </a:r>
            <a:endParaRPr lang="en-US" sz="3000" dirty="0"/>
          </a:p>
        </p:txBody>
      </p:sp>
      <p:sp>
        <p:nvSpPr>
          <p:cNvPr id="6" name="Text 3"/>
          <p:cNvSpPr/>
          <p:nvPr/>
        </p:nvSpPr>
        <p:spPr>
          <a:xfrm>
            <a:off x="1371600" y="2971800"/>
            <a:ext cx="6400800" cy="594360"/>
          </a:xfrm>
          <a:prstGeom prst="rect">
            <a:avLst/>
          </a:prstGeom>
          <a:noFill/>
          <a:ln/>
        </p:spPr>
        <p:txBody>
          <a:bodyPr wrap="square" lIns="0" tIns="0" rIns="0" bIns="0" rtlCol="0" anchor="ctr"/>
          <a:lstStyle/>
          <a:p>
            <a:pPr marL="0" indent="0" algn="ctr">
              <a:lnSpc>
                <a:spcPct val="140000"/>
              </a:lnSpc>
              <a:buNone/>
            </a:pPr>
            <a:r>
              <a:rPr lang="en-US" sz="1300" dirty="0">
                <a:solidFill>
                  <a:srgbClr val="CBD5E1"/>
                </a:solidFill>
                <a:latin typeface="Calibri" pitchFamily="34" charset="0"/>
                <a:ea typeface="Calibri" pitchFamily="34" charset="-122"/>
                <a:cs typeface="Calibri" pitchFamily="34" charset="-120"/>
              </a:rPr>
              <a:t>Adding AI to legacy processes and legacy thinking doesn't fix anything — it just fast-tracks frustration at scale.</a:t>
            </a:r>
            <a:endParaRPr lang="en-US" sz="1300" dirty="0"/>
          </a:p>
        </p:txBody>
      </p:sp>
      <p:sp>
        <p:nvSpPr>
          <p:cNvPr id="7" name="Shape 4"/>
          <p:cNvSpPr/>
          <p:nvPr/>
        </p:nvSpPr>
        <p:spPr>
          <a:xfrm>
            <a:off x="3200400" y="3749040"/>
            <a:ext cx="2743200" cy="27432"/>
          </a:xfrm>
          <a:prstGeom prst="rect">
            <a:avLst/>
          </a:prstGeom>
          <a:solidFill>
            <a:srgbClr val="D4A853"/>
          </a:solidFill>
          <a:ln/>
        </p:spPr>
        <p:txBody>
          <a:bodyPr/>
          <a:lstStyle/>
          <a:p>
            <a:endParaRPr lang="en-US"/>
          </a:p>
        </p:txBody>
      </p:sp>
      <p:sp>
        <p:nvSpPr>
          <p:cNvPr id="8" name="Text 5"/>
          <p:cNvSpPr/>
          <p:nvPr/>
        </p:nvSpPr>
        <p:spPr>
          <a:xfrm>
            <a:off x="914400" y="3931920"/>
            <a:ext cx="7315200" cy="411480"/>
          </a:xfrm>
          <a:prstGeom prst="rect">
            <a:avLst/>
          </a:prstGeom>
          <a:noFill/>
          <a:ln/>
        </p:spPr>
        <p:txBody>
          <a:bodyPr wrap="square" lIns="0" tIns="0" rIns="0" bIns="0" rtlCol="0" anchor="ctr"/>
          <a:lstStyle/>
          <a:p>
            <a:pPr marL="0" indent="0" algn="ctr">
              <a:buNone/>
            </a:pPr>
            <a:r>
              <a:rPr lang="en-US" sz="1400" dirty="0">
                <a:solidFill>
                  <a:srgbClr val="FFFFFF"/>
                </a:solidFill>
                <a:latin typeface="Calibri" pitchFamily="34" charset="0"/>
                <a:ea typeface="Calibri" pitchFamily="34" charset="-122"/>
                <a:cs typeface="Calibri" pitchFamily="34" charset="-120"/>
              </a:rPr>
              <a:t>It's time to reimagine how everything could and should be done</a:t>
            </a:r>
            <a:endParaRPr lang="en-US" sz="1400" dirty="0"/>
          </a:p>
        </p:txBody>
      </p:sp>
      <p:sp>
        <p:nvSpPr>
          <p:cNvPr id="9" name="Text 6"/>
          <p:cNvSpPr/>
          <p:nvPr/>
        </p:nvSpPr>
        <p:spPr>
          <a:xfrm>
            <a:off x="914400" y="4389120"/>
            <a:ext cx="7315200" cy="411480"/>
          </a:xfrm>
          <a:prstGeom prst="rect">
            <a:avLst/>
          </a:prstGeom>
          <a:noFill/>
          <a:ln/>
        </p:spPr>
        <p:txBody>
          <a:bodyPr wrap="square" lIns="0" tIns="0" rIns="0" bIns="0" rtlCol="0" anchor="ctr"/>
          <a:lstStyle/>
          <a:p>
            <a:pPr marL="0" indent="0" algn="ctr">
              <a:buNone/>
            </a:pPr>
            <a:r>
              <a:rPr lang="en-US" sz="2200" b="1" dirty="0">
                <a:solidFill>
                  <a:srgbClr val="2DD4BF"/>
                </a:solidFill>
                <a:latin typeface="Georgia" pitchFamily="34" charset="0"/>
                <a:ea typeface="Georgia" pitchFamily="34" charset="-122"/>
                <a:cs typeface="Georgia" pitchFamily="34" charset="-120"/>
              </a:rPr>
              <a:t>in an EPIC way.</a:t>
            </a:r>
            <a:endParaRPr lang="en-US"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DD4BF"/>
          </a:solidFill>
          <a:ln/>
        </p:spPr>
        <p:txBody>
          <a:bodyPr/>
          <a:lstStyle/>
          <a:p>
            <a:endParaRPr lang="en-US"/>
          </a:p>
        </p:txBody>
      </p:sp>
      <p:sp>
        <p:nvSpPr>
          <p:cNvPr id="3" name="Text 1"/>
          <p:cNvSpPr/>
          <p:nvPr/>
        </p:nvSpPr>
        <p:spPr>
          <a:xfrm>
            <a:off x="457200" y="164592"/>
            <a:ext cx="8229600" cy="411480"/>
          </a:xfrm>
          <a:prstGeom prst="rect">
            <a:avLst/>
          </a:prstGeom>
          <a:noFill/>
          <a:ln/>
        </p:spPr>
        <p:txBody>
          <a:bodyPr wrap="square" lIns="0" tIns="0" rIns="0" bIns="0" rtlCol="0" anchor="ctr"/>
          <a:lstStyle/>
          <a:p>
            <a:pPr marL="0" indent="0">
              <a:buNone/>
            </a:pPr>
            <a:r>
              <a:rPr lang="en-US" sz="2600" b="1" dirty="0">
                <a:solidFill>
                  <a:srgbClr val="2DD4BF"/>
                </a:solidFill>
                <a:latin typeface="Georgia" pitchFamily="34" charset="0"/>
                <a:ea typeface="Georgia" pitchFamily="34" charset="-122"/>
                <a:cs typeface="Georgia" pitchFamily="34" charset="-120"/>
              </a:rPr>
              <a:t>What Should Be Possible Right Now</a:t>
            </a:r>
            <a:endParaRPr lang="en-US" sz="2600" dirty="0"/>
          </a:p>
        </p:txBody>
      </p:sp>
      <p:sp>
        <p:nvSpPr>
          <p:cNvPr id="4" name="Text 2"/>
          <p:cNvSpPr/>
          <p:nvPr/>
        </p:nvSpPr>
        <p:spPr>
          <a:xfrm>
            <a:off x="457200" y="566928"/>
            <a:ext cx="7772400" cy="256032"/>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One customer, any channel, one continuous conversation — AI embedded into everything</a:t>
            </a:r>
            <a:endParaRPr lang="en-US" sz="1100" dirty="0"/>
          </a:p>
        </p:txBody>
      </p:sp>
      <p:sp>
        <p:nvSpPr>
          <p:cNvPr id="5" name="Shape 3"/>
          <p:cNvSpPr/>
          <p:nvPr/>
        </p:nvSpPr>
        <p:spPr>
          <a:xfrm>
            <a:off x="320040" y="1005840"/>
            <a:ext cx="2057400" cy="310896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6" name="Shape 4"/>
          <p:cNvSpPr/>
          <p:nvPr/>
        </p:nvSpPr>
        <p:spPr>
          <a:xfrm>
            <a:off x="320040" y="1005840"/>
            <a:ext cx="2057400" cy="45720"/>
          </a:xfrm>
          <a:prstGeom prst="rect">
            <a:avLst/>
          </a:prstGeom>
          <a:solidFill>
            <a:srgbClr val="2DD4BF"/>
          </a:solidFill>
          <a:ln/>
        </p:spPr>
        <p:txBody>
          <a:bodyPr/>
          <a:lstStyle/>
          <a:p>
            <a:endParaRPr lang="en-US"/>
          </a:p>
        </p:txBody>
      </p:sp>
      <p:sp>
        <p:nvSpPr>
          <p:cNvPr id="7" name="Text 5"/>
          <p:cNvSpPr/>
          <p:nvPr/>
        </p:nvSpPr>
        <p:spPr>
          <a:xfrm>
            <a:off x="411480" y="1143000"/>
            <a:ext cx="411480" cy="274320"/>
          </a:xfrm>
          <a:prstGeom prst="rect">
            <a:avLst/>
          </a:prstGeom>
          <a:noFill/>
          <a:ln/>
        </p:spPr>
        <p:txBody>
          <a:bodyPr wrap="square" lIns="0" tIns="0" rIns="0" bIns="0" rtlCol="0" anchor="ctr"/>
          <a:lstStyle/>
          <a:p>
            <a:pPr marL="0" indent="0">
              <a:buNone/>
            </a:pPr>
            <a:r>
              <a:rPr lang="en-US" sz="1800" b="1" dirty="0">
                <a:solidFill>
                  <a:srgbClr val="2DD4BF"/>
                </a:solidFill>
                <a:latin typeface="Georgia" pitchFamily="34" charset="0"/>
                <a:ea typeface="Georgia" pitchFamily="34" charset="-122"/>
                <a:cs typeface="Georgia" pitchFamily="34" charset="-120"/>
              </a:rPr>
              <a:t>01</a:t>
            </a:r>
            <a:endParaRPr lang="en-US" sz="1800" dirty="0"/>
          </a:p>
        </p:txBody>
      </p:sp>
      <p:pic>
        <p:nvPicPr>
          <p:cNvPr id="8" name="Image 0" descr="preencoded.png"/>
          <p:cNvPicPr>
            <a:picLocks noChangeAspect="1"/>
          </p:cNvPicPr>
          <p:nvPr/>
        </p:nvPicPr>
        <p:blipFill>
          <a:blip r:embed="rId3"/>
          <a:stretch>
            <a:fillRect/>
          </a:stretch>
        </p:blipFill>
        <p:spPr>
          <a:xfrm>
            <a:off x="1783080" y="1143000"/>
            <a:ext cx="274320" cy="274320"/>
          </a:xfrm>
          <a:prstGeom prst="rect">
            <a:avLst/>
          </a:prstGeom>
        </p:spPr>
      </p:pic>
      <p:sp>
        <p:nvSpPr>
          <p:cNvPr id="9" name="Text 6"/>
          <p:cNvSpPr/>
          <p:nvPr/>
        </p:nvSpPr>
        <p:spPr>
          <a:xfrm>
            <a:off x="411480" y="1481328"/>
            <a:ext cx="1874520" cy="32004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Ask Anything, Anywhere</a:t>
            </a:r>
            <a:endParaRPr lang="en-US" sz="1300" dirty="0"/>
          </a:p>
        </p:txBody>
      </p:sp>
      <p:sp>
        <p:nvSpPr>
          <p:cNvPr id="10" name="Text 7"/>
          <p:cNvSpPr/>
          <p:nvPr/>
        </p:nvSpPr>
        <p:spPr>
          <a:xfrm>
            <a:off x="411480" y="1874520"/>
            <a:ext cx="1828800" cy="2057400"/>
          </a:xfrm>
          <a:prstGeom prst="rect">
            <a:avLst/>
          </a:prstGeom>
          <a:noFill/>
          <a:ln/>
        </p:spPr>
        <p:txBody>
          <a:bodyPr wrap="square" lIns="0" tIns="0" rIns="0" bIns="0" rtlCol="0" anchor="ctr"/>
          <a:lstStyle/>
          <a:p>
            <a:pPr marL="0" indent="0">
              <a:lnSpc>
                <a:spcPct val="135000"/>
              </a:lnSpc>
              <a:buNone/>
            </a:pPr>
            <a:r>
              <a:rPr lang="en-US" sz="1000" dirty="0">
                <a:solidFill>
                  <a:srgbClr val="CBD5E1"/>
                </a:solidFill>
                <a:latin typeface="Calibri" pitchFamily="34" charset="0"/>
                <a:ea typeface="Calibri" pitchFamily="34" charset="-122"/>
                <a:cs typeface="Calibri" pitchFamily="34" charset="-120"/>
              </a:rPr>
              <a:t>Customer asks AI a question on chat, WhatsApp, phone, the app — wherever they are. Question flows seamlessly across every channel. AI isn't a support bot — it's embedded into everything.</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DD4BF"/>
          </a:solidFill>
          <a:ln/>
        </p:spPr>
        <p:txBody>
          <a:bodyPr/>
          <a:lstStyle/>
          <a:p>
            <a:endParaRPr lang="en-US"/>
          </a:p>
        </p:txBody>
      </p:sp>
      <p:sp>
        <p:nvSpPr>
          <p:cNvPr id="3" name="Text 1"/>
          <p:cNvSpPr/>
          <p:nvPr/>
        </p:nvSpPr>
        <p:spPr>
          <a:xfrm>
            <a:off x="457200" y="164592"/>
            <a:ext cx="8229600" cy="411480"/>
          </a:xfrm>
          <a:prstGeom prst="rect">
            <a:avLst/>
          </a:prstGeom>
          <a:noFill/>
          <a:ln/>
        </p:spPr>
        <p:txBody>
          <a:bodyPr wrap="square" lIns="0" tIns="0" rIns="0" bIns="0" rtlCol="0" anchor="ctr"/>
          <a:lstStyle/>
          <a:p>
            <a:pPr marL="0" indent="0">
              <a:buNone/>
            </a:pPr>
            <a:r>
              <a:rPr lang="en-US" sz="2600" b="1" dirty="0">
                <a:solidFill>
                  <a:srgbClr val="2DD4BF"/>
                </a:solidFill>
                <a:latin typeface="Georgia" pitchFamily="34" charset="0"/>
                <a:ea typeface="Georgia" pitchFamily="34" charset="-122"/>
                <a:cs typeface="Georgia" pitchFamily="34" charset="-120"/>
              </a:rPr>
              <a:t>What Should Be Possible Right Now</a:t>
            </a:r>
            <a:endParaRPr lang="en-US" sz="2600" dirty="0"/>
          </a:p>
        </p:txBody>
      </p:sp>
      <p:sp>
        <p:nvSpPr>
          <p:cNvPr id="4" name="Text 2"/>
          <p:cNvSpPr/>
          <p:nvPr/>
        </p:nvSpPr>
        <p:spPr>
          <a:xfrm>
            <a:off x="457200" y="566928"/>
            <a:ext cx="7772400" cy="256032"/>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One customer, any channel, one continuous conversation — AI embedded into everything</a:t>
            </a:r>
            <a:endParaRPr lang="en-US" sz="1100" dirty="0"/>
          </a:p>
        </p:txBody>
      </p:sp>
      <p:sp>
        <p:nvSpPr>
          <p:cNvPr id="5" name="Shape 3"/>
          <p:cNvSpPr/>
          <p:nvPr/>
        </p:nvSpPr>
        <p:spPr>
          <a:xfrm>
            <a:off x="320040" y="1005840"/>
            <a:ext cx="2057400" cy="310896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6" name="Shape 4"/>
          <p:cNvSpPr/>
          <p:nvPr/>
        </p:nvSpPr>
        <p:spPr>
          <a:xfrm>
            <a:off x="320040" y="1005840"/>
            <a:ext cx="2057400" cy="45720"/>
          </a:xfrm>
          <a:prstGeom prst="rect">
            <a:avLst/>
          </a:prstGeom>
          <a:solidFill>
            <a:srgbClr val="2DD4BF"/>
          </a:solidFill>
          <a:ln/>
        </p:spPr>
        <p:txBody>
          <a:bodyPr/>
          <a:lstStyle/>
          <a:p>
            <a:endParaRPr lang="en-US"/>
          </a:p>
        </p:txBody>
      </p:sp>
      <p:sp>
        <p:nvSpPr>
          <p:cNvPr id="7" name="Text 5"/>
          <p:cNvSpPr/>
          <p:nvPr/>
        </p:nvSpPr>
        <p:spPr>
          <a:xfrm>
            <a:off x="411480" y="1143000"/>
            <a:ext cx="411480" cy="274320"/>
          </a:xfrm>
          <a:prstGeom prst="rect">
            <a:avLst/>
          </a:prstGeom>
          <a:noFill/>
          <a:ln/>
        </p:spPr>
        <p:txBody>
          <a:bodyPr wrap="square" lIns="0" tIns="0" rIns="0" bIns="0" rtlCol="0" anchor="ctr"/>
          <a:lstStyle/>
          <a:p>
            <a:pPr marL="0" indent="0">
              <a:buNone/>
            </a:pPr>
            <a:r>
              <a:rPr lang="en-US" sz="1800" b="1" dirty="0">
                <a:solidFill>
                  <a:srgbClr val="2DD4BF"/>
                </a:solidFill>
                <a:latin typeface="Georgia" pitchFamily="34" charset="0"/>
                <a:ea typeface="Georgia" pitchFamily="34" charset="-122"/>
                <a:cs typeface="Georgia" pitchFamily="34" charset="-120"/>
              </a:rPr>
              <a:t>01</a:t>
            </a:r>
            <a:endParaRPr lang="en-US" sz="1800" dirty="0"/>
          </a:p>
        </p:txBody>
      </p:sp>
      <p:pic>
        <p:nvPicPr>
          <p:cNvPr id="8" name="Image 0" descr="preencoded.png"/>
          <p:cNvPicPr>
            <a:picLocks noChangeAspect="1"/>
          </p:cNvPicPr>
          <p:nvPr/>
        </p:nvPicPr>
        <p:blipFill>
          <a:blip r:embed="rId3"/>
          <a:stretch>
            <a:fillRect/>
          </a:stretch>
        </p:blipFill>
        <p:spPr>
          <a:xfrm>
            <a:off x="1783080" y="1143000"/>
            <a:ext cx="274320" cy="274320"/>
          </a:xfrm>
          <a:prstGeom prst="rect">
            <a:avLst/>
          </a:prstGeom>
        </p:spPr>
      </p:pic>
      <p:sp>
        <p:nvSpPr>
          <p:cNvPr id="9" name="Text 6"/>
          <p:cNvSpPr/>
          <p:nvPr/>
        </p:nvSpPr>
        <p:spPr>
          <a:xfrm>
            <a:off x="411480" y="1481328"/>
            <a:ext cx="1874520" cy="32004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Ask Anything, Anywhere</a:t>
            </a:r>
            <a:endParaRPr lang="en-US" sz="1300" dirty="0"/>
          </a:p>
        </p:txBody>
      </p:sp>
      <p:sp>
        <p:nvSpPr>
          <p:cNvPr id="10" name="Text 7"/>
          <p:cNvSpPr/>
          <p:nvPr/>
        </p:nvSpPr>
        <p:spPr>
          <a:xfrm>
            <a:off x="411480" y="1874520"/>
            <a:ext cx="1828800" cy="2057400"/>
          </a:xfrm>
          <a:prstGeom prst="rect">
            <a:avLst/>
          </a:prstGeom>
          <a:noFill/>
          <a:ln/>
        </p:spPr>
        <p:txBody>
          <a:bodyPr wrap="square" lIns="0" tIns="0" rIns="0" bIns="0" rtlCol="0" anchor="ctr"/>
          <a:lstStyle/>
          <a:p>
            <a:pPr marL="0" indent="0">
              <a:lnSpc>
                <a:spcPct val="135000"/>
              </a:lnSpc>
              <a:buNone/>
            </a:pPr>
            <a:r>
              <a:rPr lang="en-US" sz="1000" dirty="0">
                <a:solidFill>
                  <a:srgbClr val="CBD5E1"/>
                </a:solidFill>
                <a:latin typeface="Calibri" pitchFamily="34" charset="0"/>
                <a:ea typeface="Calibri" pitchFamily="34" charset="-122"/>
                <a:cs typeface="Calibri" pitchFamily="34" charset="-120"/>
              </a:rPr>
              <a:t>Customer asks AI a question on chat, WhatsApp, phone, the app — wherever they are. Question flows seamlessly across every channel. AI isn't a support bot — it's embedded into everything.</a:t>
            </a:r>
            <a:endParaRPr lang="en-US" sz="1000" dirty="0"/>
          </a:p>
        </p:txBody>
      </p:sp>
      <p:sp>
        <p:nvSpPr>
          <p:cNvPr id="11" name="Shape 8"/>
          <p:cNvSpPr/>
          <p:nvPr/>
        </p:nvSpPr>
        <p:spPr>
          <a:xfrm>
            <a:off x="2514600" y="1005840"/>
            <a:ext cx="2057400" cy="310896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12" name="Shape 9"/>
          <p:cNvSpPr/>
          <p:nvPr/>
        </p:nvSpPr>
        <p:spPr>
          <a:xfrm>
            <a:off x="2514600" y="1005840"/>
            <a:ext cx="2057400" cy="45720"/>
          </a:xfrm>
          <a:prstGeom prst="rect">
            <a:avLst/>
          </a:prstGeom>
          <a:solidFill>
            <a:srgbClr val="22D3EE"/>
          </a:solidFill>
          <a:ln/>
        </p:spPr>
        <p:txBody>
          <a:bodyPr/>
          <a:lstStyle/>
          <a:p>
            <a:endParaRPr lang="en-US"/>
          </a:p>
        </p:txBody>
      </p:sp>
      <p:sp>
        <p:nvSpPr>
          <p:cNvPr id="13" name="Text 10"/>
          <p:cNvSpPr/>
          <p:nvPr/>
        </p:nvSpPr>
        <p:spPr>
          <a:xfrm>
            <a:off x="2606040" y="1143000"/>
            <a:ext cx="411480" cy="274320"/>
          </a:xfrm>
          <a:prstGeom prst="rect">
            <a:avLst/>
          </a:prstGeom>
          <a:noFill/>
          <a:ln/>
        </p:spPr>
        <p:txBody>
          <a:bodyPr wrap="square" lIns="0" tIns="0" rIns="0" bIns="0" rtlCol="0" anchor="ctr"/>
          <a:lstStyle/>
          <a:p>
            <a:pPr marL="0" indent="0">
              <a:buNone/>
            </a:pPr>
            <a:r>
              <a:rPr lang="en-US" sz="1800" b="1" dirty="0">
                <a:solidFill>
                  <a:srgbClr val="22D3EE"/>
                </a:solidFill>
                <a:latin typeface="Georgia" pitchFamily="34" charset="0"/>
                <a:ea typeface="Georgia" pitchFamily="34" charset="-122"/>
                <a:cs typeface="Georgia" pitchFamily="34" charset="-120"/>
              </a:rPr>
              <a:t>02</a:t>
            </a:r>
            <a:endParaRPr lang="en-US" sz="1800" dirty="0"/>
          </a:p>
        </p:txBody>
      </p:sp>
      <p:pic>
        <p:nvPicPr>
          <p:cNvPr id="14" name="Image 1" descr="preencoded.png"/>
          <p:cNvPicPr>
            <a:picLocks noChangeAspect="1"/>
          </p:cNvPicPr>
          <p:nvPr/>
        </p:nvPicPr>
        <p:blipFill>
          <a:blip r:embed="rId4"/>
          <a:stretch>
            <a:fillRect/>
          </a:stretch>
        </p:blipFill>
        <p:spPr>
          <a:xfrm>
            <a:off x="3977640" y="1143000"/>
            <a:ext cx="274320" cy="274320"/>
          </a:xfrm>
          <a:prstGeom prst="rect">
            <a:avLst/>
          </a:prstGeom>
        </p:spPr>
      </p:pic>
      <p:sp>
        <p:nvSpPr>
          <p:cNvPr id="15" name="Text 11"/>
          <p:cNvSpPr/>
          <p:nvPr/>
        </p:nvSpPr>
        <p:spPr>
          <a:xfrm>
            <a:off x="2606040" y="1481328"/>
            <a:ext cx="1874520" cy="32004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AI Supports, Guides, Actions</a:t>
            </a:r>
            <a:endParaRPr lang="en-US" sz="1300" dirty="0"/>
          </a:p>
        </p:txBody>
      </p:sp>
      <p:sp>
        <p:nvSpPr>
          <p:cNvPr id="16" name="Text 12"/>
          <p:cNvSpPr/>
          <p:nvPr/>
        </p:nvSpPr>
        <p:spPr>
          <a:xfrm>
            <a:off x="2606040" y="1874520"/>
            <a:ext cx="1828800" cy="2057400"/>
          </a:xfrm>
          <a:prstGeom prst="rect">
            <a:avLst/>
          </a:prstGeom>
          <a:noFill/>
          <a:ln/>
        </p:spPr>
        <p:txBody>
          <a:bodyPr wrap="square" lIns="0" tIns="0" rIns="0" bIns="0" rtlCol="0" anchor="ctr"/>
          <a:lstStyle/>
          <a:p>
            <a:pPr marL="0" indent="0">
              <a:lnSpc>
                <a:spcPct val="135000"/>
              </a:lnSpc>
              <a:buNone/>
            </a:pPr>
            <a:r>
              <a:rPr lang="en-US" sz="1000" dirty="0">
                <a:solidFill>
                  <a:srgbClr val="CBD5E1"/>
                </a:solidFill>
                <a:latin typeface="Calibri" pitchFamily="34" charset="0"/>
                <a:ea typeface="Calibri" pitchFamily="34" charset="-122"/>
                <a:cs typeface="Calibri" pitchFamily="34" charset="-120"/>
              </a:rPr>
              <a:t>AI answers questions, builds quotes, remembers preferences, takes actions. When it needs a human touch — it brings in the right person with the full picture.</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DD4BF"/>
          </a:solidFill>
          <a:ln/>
        </p:spPr>
        <p:txBody>
          <a:bodyPr/>
          <a:lstStyle/>
          <a:p>
            <a:endParaRPr lang="en-US"/>
          </a:p>
        </p:txBody>
      </p:sp>
      <p:sp>
        <p:nvSpPr>
          <p:cNvPr id="3" name="Text 1"/>
          <p:cNvSpPr/>
          <p:nvPr/>
        </p:nvSpPr>
        <p:spPr>
          <a:xfrm>
            <a:off x="457200" y="164592"/>
            <a:ext cx="8229600" cy="411480"/>
          </a:xfrm>
          <a:prstGeom prst="rect">
            <a:avLst/>
          </a:prstGeom>
          <a:noFill/>
          <a:ln/>
        </p:spPr>
        <p:txBody>
          <a:bodyPr wrap="square" lIns="0" tIns="0" rIns="0" bIns="0" rtlCol="0" anchor="ctr"/>
          <a:lstStyle/>
          <a:p>
            <a:pPr marL="0" indent="0">
              <a:buNone/>
            </a:pPr>
            <a:r>
              <a:rPr lang="en-US" sz="2600" b="1" dirty="0">
                <a:solidFill>
                  <a:srgbClr val="2DD4BF"/>
                </a:solidFill>
                <a:latin typeface="Georgia" pitchFamily="34" charset="0"/>
                <a:ea typeface="Georgia" pitchFamily="34" charset="-122"/>
                <a:cs typeface="Georgia" pitchFamily="34" charset="-120"/>
              </a:rPr>
              <a:t>What Should Be Possible Right Now</a:t>
            </a:r>
            <a:endParaRPr lang="en-US" sz="2600" dirty="0"/>
          </a:p>
        </p:txBody>
      </p:sp>
      <p:sp>
        <p:nvSpPr>
          <p:cNvPr id="4" name="Text 2"/>
          <p:cNvSpPr/>
          <p:nvPr/>
        </p:nvSpPr>
        <p:spPr>
          <a:xfrm>
            <a:off x="457200" y="566928"/>
            <a:ext cx="7772400" cy="256032"/>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One customer, any channel, one continuous conversation — AI embedded into everything</a:t>
            </a:r>
            <a:endParaRPr lang="en-US" sz="1100" dirty="0"/>
          </a:p>
        </p:txBody>
      </p:sp>
      <p:sp>
        <p:nvSpPr>
          <p:cNvPr id="5" name="Shape 3"/>
          <p:cNvSpPr/>
          <p:nvPr/>
        </p:nvSpPr>
        <p:spPr>
          <a:xfrm>
            <a:off x="320040" y="1005840"/>
            <a:ext cx="2057400" cy="310896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6" name="Shape 4"/>
          <p:cNvSpPr/>
          <p:nvPr/>
        </p:nvSpPr>
        <p:spPr>
          <a:xfrm>
            <a:off x="320040" y="1005840"/>
            <a:ext cx="2057400" cy="45720"/>
          </a:xfrm>
          <a:prstGeom prst="rect">
            <a:avLst/>
          </a:prstGeom>
          <a:solidFill>
            <a:srgbClr val="2DD4BF"/>
          </a:solidFill>
          <a:ln/>
        </p:spPr>
        <p:txBody>
          <a:bodyPr/>
          <a:lstStyle/>
          <a:p>
            <a:endParaRPr lang="en-US"/>
          </a:p>
        </p:txBody>
      </p:sp>
      <p:sp>
        <p:nvSpPr>
          <p:cNvPr id="7" name="Text 5"/>
          <p:cNvSpPr/>
          <p:nvPr/>
        </p:nvSpPr>
        <p:spPr>
          <a:xfrm>
            <a:off x="411480" y="1143000"/>
            <a:ext cx="411480" cy="274320"/>
          </a:xfrm>
          <a:prstGeom prst="rect">
            <a:avLst/>
          </a:prstGeom>
          <a:noFill/>
          <a:ln/>
        </p:spPr>
        <p:txBody>
          <a:bodyPr wrap="square" lIns="0" tIns="0" rIns="0" bIns="0" rtlCol="0" anchor="ctr"/>
          <a:lstStyle/>
          <a:p>
            <a:pPr marL="0" indent="0">
              <a:buNone/>
            </a:pPr>
            <a:r>
              <a:rPr lang="en-US" sz="1800" b="1" dirty="0">
                <a:solidFill>
                  <a:srgbClr val="2DD4BF"/>
                </a:solidFill>
                <a:latin typeface="Georgia" pitchFamily="34" charset="0"/>
                <a:ea typeface="Georgia" pitchFamily="34" charset="-122"/>
                <a:cs typeface="Georgia" pitchFamily="34" charset="-120"/>
              </a:rPr>
              <a:t>01</a:t>
            </a:r>
            <a:endParaRPr lang="en-US" sz="1800" dirty="0"/>
          </a:p>
        </p:txBody>
      </p:sp>
      <p:pic>
        <p:nvPicPr>
          <p:cNvPr id="8" name="Image 0" descr="preencoded.png"/>
          <p:cNvPicPr>
            <a:picLocks noChangeAspect="1"/>
          </p:cNvPicPr>
          <p:nvPr/>
        </p:nvPicPr>
        <p:blipFill>
          <a:blip r:embed="rId3"/>
          <a:stretch>
            <a:fillRect/>
          </a:stretch>
        </p:blipFill>
        <p:spPr>
          <a:xfrm>
            <a:off x="1783080" y="1143000"/>
            <a:ext cx="274320" cy="274320"/>
          </a:xfrm>
          <a:prstGeom prst="rect">
            <a:avLst/>
          </a:prstGeom>
        </p:spPr>
      </p:pic>
      <p:sp>
        <p:nvSpPr>
          <p:cNvPr id="9" name="Text 6"/>
          <p:cNvSpPr/>
          <p:nvPr/>
        </p:nvSpPr>
        <p:spPr>
          <a:xfrm>
            <a:off x="411480" y="1481328"/>
            <a:ext cx="1874520" cy="32004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Ask Anything, Anywhere</a:t>
            </a:r>
            <a:endParaRPr lang="en-US" sz="1300" dirty="0"/>
          </a:p>
        </p:txBody>
      </p:sp>
      <p:sp>
        <p:nvSpPr>
          <p:cNvPr id="10" name="Text 7"/>
          <p:cNvSpPr/>
          <p:nvPr/>
        </p:nvSpPr>
        <p:spPr>
          <a:xfrm>
            <a:off x="411480" y="1874520"/>
            <a:ext cx="1828800" cy="2057400"/>
          </a:xfrm>
          <a:prstGeom prst="rect">
            <a:avLst/>
          </a:prstGeom>
          <a:noFill/>
          <a:ln/>
        </p:spPr>
        <p:txBody>
          <a:bodyPr wrap="square" lIns="0" tIns="0" rIns="0" bIns="0" rtlCol="0" anchor="ctr"/>
          <a:lstStyle/>
          <a:p>
            <a:pPr marL="0" indent="0">
              <a:lnSpc>
                <a:spcPct val="135000"/>
              </a:lnSpc>
              <a:buNone/>
            </a:pPr>
            <a:r>
              <a:rPr lang="en-US" sz="1000" dirty="0">
                <a:solidFill>
                  <a:srgbClr val="CBD5E1"/>
                </a:solidFill>
                <a:latin typeface="Calibri" pitchFamily="34" charset="0"/>
                <a:ea typeface="Calibri" pitchFamily="34" charset="-122"/>
                <a:cs typeface="Calibri" pitchFamily="34" charset="-120"/>
              </a:rPr>
              <a:t>Customer asks AI a question on chat, WhatsApp, phone, the app — wherever they are. Question flows seamlessly across every channel. AI isn't a support bot — it's embedded into everything.</a:t>
            </a:r>
            <a:endParaRPr lang="en-US" sz="1000" dirty="0"/>
          </a:p>
        </p:txBody>
      </p:sp>
      <p:sp>
        <p:nvSpPr>
          <p:cNvPr id="11" name="Shape 8"/>
          <p:cNvSpPr/>
          <p:nvPr/>
        </p:nvSpPr>
        <p:spPr>
          <a:xfrm>
            <a:off x="2514600" y="1005840"/>
            <a:ext cx="2057400" cy="310896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12" name="Shape 9"/>
          <p:cNvSpPr/>
          <p:nvPr/>
        </p:nvSpPr>
        <p:spPr>
          <a:xfrm>
            <a:off x="2514600" y="1005840"/>
            <a:ext cx="2057400" cy="45720"/>
          </a:xfrm>
          <a:prstGeom prst="rect">
            <a:avLst/>
          </a:prstGeom>
          <a:solidFill>
            <a:srgbClr val="22D3EE"/>
          </a:solidFill>
          <a:ln/>
        </p:spPr>
        <p:txBody>
          <a:bodyPr/>
          <a:lstStyle/>
          <a:p>
            <a:endParaRPr lang="en-US"/>
          </a:p>
        </p:txBody>
      </p:sp>
      <p:sp>
        <p:nvSpPr>
          <p:cNvPr id="13" name="Text 10"/>
          <p:cNvSpPr/>
          <p:nvPr/>
        </p:nvSpPr>
        <p:spPr>
          <a:xfrm>
            <a:off x="2606040" y="1143000"/>
            <a:ext cx="411480" cy="274320"/>
          </a:xfrm>
          <a:prstGeom prst="rect">
            <a:avLst/>
          </a:prstGeom>
          <a:noFill/>
          <a:ln/>
        </p:spPr>
        <p:txBody>
          <a:bodyPr wrap="square" lIns="0" tIns="0" rIns="0" bIns="0" rtlCol="0" anchor="ctr"/>
          <a:lstStyle/>
          <a:p>
            <a:pPr marL="0" indent="0">
              <a:buNone/>
            </a:pPr>
            <a:r>
              <a:rPr lang="en-US" sz="1800" b="1" dirty="0">
                <a:solidFill>
                  <a:srgbClr val="22D3EE"/>
                </a:solidFill>
                <a:latin typeface="Georgia" pitchFamily="34" charset="0"/>
                <a:ea typeface="Georgia" pitchFamily="34" charset="-122"/>
                <a:cs typeface="Georgia" pitchFamily="34" charset="-120"/>
              </a:rPr>
              <a:t>02</a:t>
            </a:r>
            <a:endParaRPr lang="en-US" sz="1800" dirty="0"/>
          </a:p>
        </p:txBody>
      </p:sp>
      <p:pic>
        <p:nvPicPr>
          <p:cNvPr id="14" name="Image 1" descr="preencoded.png"/>
          <p:cNvPicPr>
            <a:picLocks noChangeAspect="1"/>
          </p:cNvPicPr>
          <p:nvPr/>
        </p:nvPicPr>
        <p:blipFill>
          <a:blip r:embed="rId4"/>
          <a:stretch>
            <a:fillRect/>
          </a:stretch>
        </p:blipFill>
        <p:spPr>
          <a:xfrm>
            <a:off x="3977640" y="1143000"/>
            <a:ext cx="274320" cy="274320"/>
          </a:xfrm>
          <a:prstGeom prst="rect">
            <a:avLst/>
          </a:prstGeom>
        </p:spPr>
      </p:pic>
      <p:sp>
        <p:nvSpPr>
          <p:cNvPr id="15" name="Text 11"/>
          <p:cNvSpPr/>
          <p:nvPr/>
        </p:nvSpPr>
        <p:spPr>
          <a:xfrm>
            <a:off x="2606040" y="1481328"/>
            <a:ext cx="1874520" cy="32004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AI Supports, Guides, Actions</a:t>
            </a:r>
            <a:endParaRPr lang="en-US" sz="1300" dirty="0"/>
          </a:p>
        </p:txBody>
      </p:sp>
      <p:sp>
        <p:nvSpPr>
          <p:cNvPr id="16" name="Text 12"/>
          <p:cNvSpPr/>
          <p:nvPr/>
        </p:nvSpPr>
        <p:spPr>
          <a:xfrm>
            <a:off x="2606040" y="1874520"/>
            <a:ext cx="1828800" cy="2057400"/>
          </a:xfrm>
          <a:prstGeom prst="rect">
            <a:avLst/>
          </a:prstGeom>
          <a:noFill/>
          <a:ln/>
        </p:spPr>
        <p:txBody>
          <a:bodyPr wrap="square" lIns="0" tIns="0" rIns="0" bIns="0" rtlCol="0" anchor="ctr"/>
          <a:lstStyle/>
          <a:p>
            <a:pPr marL="0" indent="0">
              <a:lnSpc>
                <a:spcPct val="135000"/>
              </a:lnSpc>
              <a:buNone/>
            </a:pPr>
            <a:r>
              <a:rPr lang="en-US" sz="1000" dirty="0">
                <a:solidFill>
                  <a:srgbClr val="CBD5E1"/>
                </a:solidFill>
                <a:latin typeface="Calibri" pitchFamily="34" charset="0"/>
                <a:ea typeface="Calibri" pitchFamily="34" charset="-122"/>
                <a:cs typeface="Calibri" pitchFamily="34" charset="-120"/>
              </a:rPr>
              <a:t>AI answers questions, builds quotes, remembers preferences, takes actions. When it needs a human touch — it brings in the right person with the full picture.</a:t>
            </a:r>
            <a:endParaRPr lang="en-US" sz="1000" dirty="0"/>
          </a:p>
        </p:txBody>
      </p:sp>
      <p:sp>
        <p:nvSpPr>
          <p:cNvPr id="17" name="Shape 13"/>
          <p:cNvSpPr/>
          <p:nvPr/>
        </p:nvSpPr>
        <p:spPr>
          <a:xfrm>
            <a:off x="4709160" y="1005840"/>
            <a:ext cx="2057400" cy="310896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18" name="Shape 14"/>
          <p:cNvSpPr/>
          <p:nvPr/>
        </p:nvSpPr>
        <p:spPr>
          <a:xfrm>
            <a:off x="4709160" y="1005840"/>
            <a:ext cx="2057400" cy="45720"/>
          </a:xfrm>
          <a:prstGeom prst="rect">
            <a:avLst/>
          </a:prstGeom>
          <a:solidFill>
            <a:srgbClr val="22C55E"/>
          </a:solidFill>
          <a:ln/>
        </p:spPr>
        <p:txBody>
          <a:bodyPr/>
          <a:lstStyle/>
          <a:p>
            <a:endParaRPr lang="en-US"/>
          </a:p>
        </p:txBody>
      </p:sp>
      <p:sp>
        <p:nvSpPr>
          <p:cNvPr id="19" name="Text 15"/>
          <p:cNvSpPr/>
          <p:nvPr/>
        </p:nvSpPr>
        <p:spPr>
          <a:xfrm>
            <a:off x="4800600" y="1143000"/>
            <a:ext cx="411480" cy="274320"/>
          </a:xfrm>
          <a:prstGeom prst="rect">
            <a:avLst/>
          </a:prstGeom>
          <a:noFill/>
          <a:ln/>
        </p:spPr>
        <p:txBody>
          <a:bodyPr wrap="square" lIns="0" tIns="0" rIns="0" bIns="0" rtlCol="0" anchor="ctr"/>
          <a:lstStyle/>
          <a:p>
            <a:pPr marL="0" indent="0">
              <a:buNone/>
            </a:pPr>
            <a:r>
              <a:rPr lang="en-US" sz="1800" b="1" dirty="0">
                <a:solidFill>
                  <a:srgbClr val="22C55E"/>
                </a:solidFill>
                <a:latin typeface="Georgia" pitchFamily="34" charset="0"/>
                <a:ea typeface="Georgia" pitchFamily="34" charset="-122"/>
                <a:cs typeface="Georgia" pitchFamily="34" charset="-120"/>
              </a:rPr>
              <a:t>03</a:t>
            </a:r>
            <a:endParaRPr lang="en-US" sz="1800" dirty="0"/>
          </a:p>
        </p:txBody>
      </p:sp>
      <p:pic>
        <p:nvPicPr>
          <p:cNvPr id="20" name="Image 2" descr="preencoded.png"/>
          <p:cNvPicPr>
            <a:picLocks noChangeAspect="1"/>
          </p:cNvPicPr>
          <p:nvPr/>
        </p:nvPicPr>
        <p:blipFill>
          <a:blip r:embed="rId5"/>
          <a:stretch>
            <a:fillRect/>
          </a:stretch>
        </p:blipFill>
        <p:spPr>
          <a:xfrm>
            <a:off x="6172200" y="1143000"/>
            <a:ext cx="274320" cy="274320"/>
          </a:xfrm>
          <a:prstGeom prst="rect">
            <a:avLst/>
          </a:prstGeom>
        </p:spPr>
      </p:pic>
      <p:sp>
        <p:nvSpPr>
          <p:cNvPr id="21" name="Text 16"/>
          <p:cNvSpPr/>
          <p:nvPr/>
        </p:nvSpPr>
        <p:spPr>
          <a:xfrm>
            <a:off x="4800600" y="1481328"/>
            <a:ext cx="1874520" cy="32004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Human Steps In — Prepared</a:t>
            </a:r>
            <a:endParaRPr lang="en-US" sz="1300" dirty="0"/>
          </a:p>
        </p:txBody>
      </p:sp>
      <p:sp>
        <p:nvSpPr>
          <p:cNvPr id="22" name="Text 17"/>
          <p:cNvSpPr/>
          <p:nvPr/>
        </p:nvSpPr>
        <p:spPr>
          <a:xfrm>
            <a:off x="4800600" y="1874520"/>
            <a:ext cx="1828800" cy="2057400"/>
          </a:xfrm>
          <a:prstGeom prst="rect">
            <a:avLst/>
          </a:prstGeom>
          <a:noFill/>
          <a:ln/>
        </p:spPr>
        <p:txBody>
          <a:bodyPr wrap="square" lIns="0" tIns="0" rIns="0" bIns="0" rtlCol="0" anchor="ctr"/>
          <a:lstStyle/>
          <a:p>
            <a:pPr marL="0" indent="0">
              <a:lnSpc>
                <a:spcPct val="135000"/>
              </a:lnSpc>
              <a:buNone/>
            </a:pPr>
            <a:r>
              <a:rPr lang="en-US" sz="1000" dirty="0">
                <a:solidFill>
                  <a:srgbClr val="CBD5E1"/>
                </a:solidFill>
                <a:latin typeface="Calibri" pitchFamily="34" charset="0"/>
                <a:ea typeface="Calibri" pitchFamily="34" charset="-122"/>
                <a:cs typeface="Calibri" pitchFamily="34" charset="-120"/>
              </a:rPr>
              <a:t>The agent arrives knowing what was said, what matters, what's at risk. No repeating. No starting over. AI coaching and context on screen throughout the call.</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DD4BF"/>
          </a:solidFill>
          <a:ln/>
        </p:spPr>
        <p:txBody>
          <a:bodyPr/>
          <a:lstStyle/>
          <a:p>
            <a:endParaRPr lang="en-US"/>
          </a:p>
        </p:txBody>
      </p:sp>
      <p:sp>
        <p:nvSpPr>
          <p:cNvPr id="3" name="Text 1"/>
          <p:cNvSpPr/>
          <p:nvPr/>
        </p:nvSpPr>
        <p:spPr>
          <a:xfrm>
            <a:off x="457200" y="164592"/>
            <a:ext cx="8229600" cy="411480"/>
          </a:xfrm>
          <a:prstGeom prst="rect">
            <a:avLst/>
          </a:prstGeom>
          <a:noFill/>
          <a:ln/>
        </p:spPr>
        <p:txBody>
          <a:bodyPr wrap="square" lIns="0" tIns="0" rIns="0" bIns="0" rtlCol="0" anchor="ctr"/>
          <a:lstStyle/>
          <a:p>
            <a:pPr marL="0" indent="0">
              <a:buNone/>
            </a:pPr>
            <a:r>
              <a:rPr lang="en-US" sz="2600" b="1" dirty="0">
                <a:solidFill>
                  <a:srgbClr val="2DD4BF"/>
                </a:solidFill>
                <a:latin typeface="Georgia" pitchFamily="34" charset="0"/>
                <a:ea typeface="Georgia" pitchFamily="34" charset="-122"/>
                <a:cs typeface="Georgia" pitchFamily="34" charset="-120"/>
              </a:rPr>
              <a:t>What Should Be Possible Right Now</a:t>
            </a:r>
            <a:endParaRPr lang="en-US" sz="2600" dirty="0"/>
          </a:p>
        </p:txBody>
      </p:sp>
      <p:sp>
        <p:nvSpPr>
          <p:cNvPr id="4" name="Text 2"/>
          <p:cNvSpPr/>
          <p:nvPr/>
        </p:nvSpPr>
        <p:spPr>
          <a:xfrm>
            <a:off x="457200" y="566928"/>
            <a:ext cx="7772400" cy="256032"/>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One customer, any channel, one continuous conversation — AI embedded into everything</a:t>
            </a:r>
            <a:endParaRPr lang="en-US" sz="1100" dirty="0"/>
          </a:p>
        </p:txBody>
      </p:sp>
      <p:sp>
        <p:nvSpPr>
          <p:cNvPr id="5" name="Shape 3"/>
          <p:cNvSpPr/>
          <p:nvPr/>
        </p:nvSpPr>
        <p:spPr>
          <a:xfrm>
            <a:off x="320040" y="1005840"/>
            <a:ext cx="2057400" cy="310896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6" name="Shape 4"/>
          <p:cNvSpPr/>
          <p:nvPr/>
        </p:nvSpPr>
        <p:spPr>
          <a:xfrm>
            <a:off x="320040" y="1005840"/>
            <a:ext cx="2057400" cy="45720"/>
          </a:xfrm>
          <a:prstGeom prst="rect">
            <a:avLst/>
          </a:prstGeom>
          <a:solidFill>
            <a:srgbClr val="2DD4BF"/>
          </a:solidFill>
          <a:ln/>
        </p:spPr>
        <p:txBody>
          <a:bodyPr/>
          <a:lstStyle/>
          <a:p>
            <a:endParaRPr lang="en-US"/>
          </a:p>
        </p:txBody>
      </p:sp>
      <p:sp>
        <p:nvSpPr>
          <p:cNvPr id="7" name="Text 5"/>
          <p:cNvSpPr/>
          <p:nvPr/>
        </p:nvSpPr>
        <p:spPr>
          <a:xfrm>
            <a:off x="411480" y="1143000"/>
            <a:ext cx="411480" cy="274320"/>
          </a:xfrm>
          <a:prstGeom prst="rect">
            <a:avLst/>
          </a:prstGeom>
          <a:noFill/>
          <a:ln/>
        </p:spPr>
        <p:txBody>
          <a:bodyPr wrap="square" lIns="0" tIns="0" rIns="0" bIns="0" rtlCol="0" anchor="ctr"/>
          <a:lstStyle/>
          <a:p>
            <a:pPr marL="0" indent="0">
              <a:buNone/>
            </a:pPr>
            <a:r>
              <a:rPr lang="en-US" sz="1800" b="1" dirty="0">
                <a:solidFill>
                  <a:srgbClr val="2DD4BF"/>
                </a:solidFill>
                <a:latin typeface="Georgia" pitchFamily="34" charset="0"/>
                <a:ea typeface="Georgia" pitchFamily="34" charset="-122"/>
                <a:cs typeface="Georgia" pitchFamily="34" charset="-120"/>
              </a:rPr>
              <a:t>01</a:t>
            </a:r>
            <a:endParaRPr lang="en-US" sz="1800" dirty="0"/>
          </a:p>
        </p:txBody>
      </p:sp>
      <p:pic>
        <p:nvPicPr>
          <p:cNvPr id="8" name="Image 0" descr="preencoded.png"/>
          <p:cNvPicPr>
            <a:picLocks noChangeAspect="1"/>
          </p:cNvPicPr>
          <p:nvPr/>
        </p:nvPicPr>
        <p:blipFill>
          <a:blip r:embed="rId3"/>
          <a:stretch>
            <a:fillRect/>
          </a:stretch>
        </p:blipFill>
        <p:spPr>
          <a:xfrm>
            <a:off x="1783080" y="1143000"/>
            <a:ext cx="274320" cy="274320"/>
          </a:xfrm>
          <a:prstGeom prst="rect">
            <a:avLst/>
          </a:prstGeom>
        </p:spPr>
      </p:pic>
      <p:sp>
        <p:nvSpPr>
          <p:cNvPr id="9" name="Text 6"/>
          <p:cNvSpPr/>
          <p:nvPr/>
        </p:nvSpPr>
        <p:spPr>
          <a:xfrm>
            <a:off x="411480" y="1481328"/>
            <a:ext cx="1874520" cy="32004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Ask Anything, Anywhere</a:t>
            </a:r>
            <a:endParaRPr lang="en-US" sz="1300" dirty="0"/>
          </a:p>
        </p:txBody>
      </p:sp>
      <p:sp>
        <p:nvSpPr>
          <p:cNvPr id="10" name="Text 7"/>
          <p:cNvSpPr/>
          <p:nvPr/>
        </p:nvSpPr>
        <p:spPr>
          <a:xfrm>
            <a:off x="411480" y="1874520"/>
            <a:ext cx="1828800" cy="2057400"/>
          </a:xfrm>
          <a:prstGeom prst="rect">
            <a:avLst/>
          </a:prstGeom>
          <a:noFill/>
          <a:ln/>
        </p:spPr>
        <p:txBody>
          <a:bodyPr wrap="square" lIns="0" tIns="0" rIns="0" bIns="0" rtlCol="0" anchor="ctr"/>
          <a:lstStyle/>
          <a:p>
            <a:pPr marL="0" indent="0">
              <a:lnSpc>
                <a:spcPct val="135000"/>
              </a:lnSpc>
              <a:buNone/>
            </a:pPr>
            <a:r>
              <a:rPr lang="en-US" sz="1000" dirty="0">
                <a:solidFill>
                  <a:srgbClr val="CBD5E1"/>
                </a:solidFill>
                <a:latin typeface="Calibri" pitchFamily="34" charset="0"/>
                <a:ea typeface="Calibri" pitchFamily="34" charset="-122"/>
                <a:cs typeface="Calibri" pitchFamily="34" charset="-120"/>
              </a:rPr>
              <a:t>Customer asks AI a question on chat, WhatsApp, phone, the app — wherever they are. Question flows seamlessly across every channel. AI isn't a support bot — it's embedded into everything.</a:t>
            </a:r>
            <a:endParaRPr lang="en-US" sz="1000" dirty="0"/>
          </a:p>
        </p:txBody>
      </p:sp>
      <p:sp>
        <p:nvSpPr>
          <p:cNvPr id="11" name="Shape 8"/>
          <p:cNvSpPr/>
          <p:nvPr/>
        </p:nvSpPr>
        <p:spPr>
          <a:xfrm>
            <a:off x="2514600" y="1005840"/>
            <a:ext cx="2057400" cy="310896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12" name="Shape 9"/>
          <p:cNvSpPr/>
          <p:nvPr/>
        </p:nvSpPr>
        <p:spPr>
          <a:xfrm>
            <a:off x="2514600" y="1005840"/>
            <a:ext cx="2057400" cy="45720"/>
          </a:xfrm>
          <a:prstGeom prst="rect">
            <a:avLst/>
          </a:prstGeom>
          <a:solidFill>
            <a:srgbClr val="22D3EE"/>
          </a:solidFill>
          <a:ln/>
        </p:spPr>
        <p:txBody>
          <a:bodyPr/>
          <a:lstStyle/>
          <a:p>
            <a:endParaRPr lang="en-US"/>
          </a:p>
        </p:txBody>
      </p:sp>
      <p:sp>
        <p:nvSpPr>
          <p:cNvPr id="13" name="Text 10"/>
          <p:cNvSpPr/>
          <p:nvPr/>
        </p:nvSpPr>
        <p:spPr>
          <a:xfrm>
            <a:off x="2606040" y="1143000"/>
            <a:ext cx="411480" cy="274320"/>
          </a:xfrm>
          <a:prstGeom prst="rect">
            <a:avLst/>
          </a:prstGeom>
          <a:noFill/>
          <a:ln/>
        </p:spPr>
        <p:txBody>
          <a:bodyPr wrap="square" lIns="0" tIns="0" rIns="0" bIns="0" rtlCol="0" anchor="ctr"/>
          <a:lstStyle/>
          <a:p>
            <a:pPr marL="0" indent="0">
              <a:buNone/>
            </a:pPr>
            <a:r>
              <a:rPr lang="en-US" sz="1800" b="1" dirty="0">
                <a:solidFill>
                  <a:srgbClr val="22D3EE"/>
                </a:solidFill>
                <a:latin typeface="Georgia" pitchFamily="34" charset="0"/>
                <a:ea typeface="Georgia" pitchFamily="34" charset="-122"/>
                <a:cs typeface="Georgia" pitchFamily="34" charset="-120"/>
              </a:rPr>
              <a:t>02</a:t>
            </a:r>
            <a:endParaRPr lang="en-US" sz="1800" dirty="0"/>
          </a:p>
        </p:txBody>
      </p:sp>
      <p:pic>
        <p:nvPicPr>
          <p:cNvPr id="14" name="Image 1" descr="preencoded.png"/>
          <p:cNvPicPr>
            <a:picLocks noChangeAspect="1"/>
          </p:cNvPicPr>
          <p:nvPr/>
        </p:nvPicPr>
        <p:blipFill>
          <a:blip r:embed="rId4"/>
          <a:stretch>
            <a:fillRect/>
          </a:stretch>
        </p:blipFill>
        <p:spPr>
          <a:xfrm>
            <a:off x="3977640" y="1143000"/>
            <a:ext cx="274320" cy="274320"/>
          </a:xfrm>
          <a:prstGeom prst="rect">
            <a:avLst/>
          </a:prstGeom>
        </p:spPr>
      </p:pic>
      <p:sp>
        <p:nvSpPr>
          <p:cNvPr id="15" name="Text 11"/>
          <p:cNvSpPr/>
          <p:nvPr/>
        </p:nvSpPr>
        <p:spPr>
          <a:xfrm>
            <a:off x="2606040" y="1481328"/>
            <a:ext cx="1874520" cy="32004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AI Supports, Guides, Actions</a:t>
            </a:r>
            <a:endParaRPr lang="en-US" sz="1300" dirty="0"/>
          </a:p>
        </p:txBody>
      </p:sp>
      <p:sp>
        <p:nvSpPr>
          <p:cNvPr id="16" name="Text 12"/>
          <p:cNvSpPr/>
          <p:nvPr/>
        </p:nvSpPr>
        <p:spPr>
          <a:xfrm>
            <a:off x="2606040" y="1874520"/>
            <a:ext cx="1828800" cy="2057400"/>
          </a:xfrm>
          <a:prstGeom prst="rect">
            <a:avLst/>
          </a:prstGeom>
          <a:noFill/>
          <a:ln/>
        </p:spPr>
        <p:txBody>
          <a:bodyPr wrap="square" lIns="0" tIns="0" rIns="0" bIns="0" rtlCol="0" anchor="ctr"/>
          <a:lstStyle/>
          <a:p>
            <a:pPr marL="0" indent="0">
              <a:lnSpc>
                <a:spcPct val="135000"/>
              </a:lnSpc>
              <a:buNone/>
            </a:pPr>
            <a:r>
              <a:rPr lang="en-US" sz="1000" dirty="0">
                <a:solidFill>
                  <a:srgbClr val="CBD5E1"/>
                </a:solidFill>
                <a:latin typeface="Calibri" pitchFamily="34" charset="0"/>
                <a:ea typeface="Calibri" pitchFamily="34" charset="-122"/>
                <a:cs typeface="Calibri" pitchFamily="34" charset="-120"/>
              </a:rPr>
              <a:t>AI answers questions, builds quotes, remembers preferences, takes actions. When it needs a human touch — it brings in the right person with the full picture.</a:t>
            </a:r>
            <a:endParaRPr lang="en-US" sz="1000" dirty="0"/>
          </a:p>
        </p:txBody>
      </p:sp>
      <p:sp>
        <p:nvSpPr>
          <p:cNvPr id="17" name="Shape 13"/>
          <p:cNvSpPr/>
          <p:nvPr/>
        </p:nvSpPr>
        <p:spPr>
          <a:xfrm>
            <a:off x="4709160" y="1005840"/>
            <a:ext cx="2057400" cy="310896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18" name="Shape 14"/>
          <p:cNvSpPr/>
          <p:nvPr/>
        </p:nvSpPr>
        <p:spPr>
          <a:xfrm>
            <a:off x="4709160" y="1005840"/>
            <a:ext cx="2057400" cy="45720"/>
          </a:xfrm>
          <a:prstGeom prst="rect">
            <a:avLst/>
          </a:prstGeom>
          <a:solidFill>
            <a:srgbClr val="22C55E"/>
          </a:solidFill>
          <a:ln/>
        </p:spPr>
        <p:txBody>
          <a:bodyPr/>
          <a:lstStyle/>
          <a:p>
            <a:endParaRPr lang="en-US"/>
          </a:p>
        </p:txBody>
      </p:sp>
      <p:sp>
        <p:nvSpPr>
          <p:cNvPr id="19" name="Text 15"/>
          <p:cNvSpPr/>
          <p:nvPr/>
        </p:nvSpPr>
        <p:spPr>
          <a:xfrm>
            <a:off x="4800600" y="1143000"/>
            <a:ext cx="411480" cy="274320"/>
          </a:xfrm>
          <a:prstGeom prst="rect">
            <a:avLst/>
          </a:prstGeom>
          <a:noFill/>
          <a:ln/>
        </p:spPr>
        <p:txBody>
          <a:bodyPr wrap="square" lIns="0" tIns="0" rIns="0" bIns="0" rtlCol="0" anchor="ctr"/>
          <a:lstStyle/>
          <a:p>
            <a:pPr marL="0" indent="0">
              <a:buNone/>
            </a:pPr>
            <a:r>
              <a:rPr lang="en-US" sz="1800" b="1" dirty="0">
                <a:solidFill>
                  <a:srgbClr val="22C55E"/>
                </a:solidFill>
                <a:latin typeface="Georgia" pitchFamily="34" charset="0"/>
                <a:ea typeface="Georgia" pitchFamily="34" charset="-122"/>
                <a:cs typeface="Georgia" pitchFamily="34" charset="-120"/>
              </a:rPr>
              <a:t>03</a:t>
            </a:r>
            <a:endParaRPr lang="en-US" sz="1800" dirty="0"/>
          </a:p>
        </p:txBody>
      </p:sp>
      <p:pic>
        <p:nvPicPr>
          <p:cNvPr id="20" name="Image 2" descr="preencoded.png"/>
          <p:cNvPicPr>
            <a:picLocks noChangeAspect="1"/>
          </p:cNvPicPr>
          <p:nvPr/>
        </p:nvPicPr>
        <p:blipFill>
          <a:blip r:embed="rId5"/>
          <a:stretch>
            <a:fillRect/>
          </a:stretch>
        </p:blipFill>
        <p:spPr>
          <a:xfrm>
            <a:off x="6172200" y="1143000"/>
            <a:ext cx="274320" cy="274320"/>
          </a:xfrm>
          <a:prstGeom prst="rect">
            <a:avLst/>
          </a:prstGeom>
        </p:spPr>
      </p:pic>
      <p:sp>
        <p:nvSpPr>
          <p:cNvPr id="21" name="Text 16"/>
          <p:cNvSpPr/>
          <p:nvPr/>
        </p:nvSpPr>
        <p:spPr>
          <a:xfrm>
            <a:off x="4800600" y="1481328"/>
            <a:ext cx="1874520" cy="32004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Human Steps In — Prepared</a:t>
            </a:r>
            <a:endParaRPr lang="en-US" sz="1300" dirty="0"/>
          </a:p>
        </p:txBody>
      </p:sp>
      <p:sp>
        <p:nvSpPr>
          <p:cNvPr id="22" name="Text 17"/>
          <p:cNvSpPr/>
          <p:nvPr/>
        </p:nvSpPr>
        <p:spPr>
          <a:xfrm>
            <a:off x="4800600" y="1874520"/>
            <a:ext cx="1828800" cy="2057400"/>
          </a:xfrm>
          <a:prstGeom prst="rect">
            <a:avLst/>
          </a:prstGeom>
          <a:noFill/>
          <a:ln/>
        </p:spPr>
        <p:txBody>
          <a:bodyPr wrap="square" lIns="0" tIns="0" rIns="0" bIns="0" rtlCol="0" anchor="ctr"/>
          <a:lstStyle/>
          <a:p>
            <a:pPr marL="0" indent="0">
              <a:lnSpc>
                <a:spcPct val="135000"/>
              </a:lnSpc>
              <a:buNone/>
            </a:pPr>
            <a:r>
              <a:rPr lang="en-US" sz="1000" dirty="0">
                <a:solidFill>
                  <a:srgbClr val="CBD5E1"/>
                </a:solidFill>
                <a:latin typeface="Calibri" pitchFamily="34" charset="0"/>
                <a:ea typeface="Calibri" pitchFamily="34" charset="-122"/>
                <a:cs typeface="Calibri" pitchFamily="34" charset="-120"/>
              </a:rPr>
              <a:t>The agent arrives knowing what was said, what matters, what's at risk. No repeating. No starting over. AI coaching and context on screen throughout the call.</a:t>
            </a:r>
            <a:endParaRPr lang="en-US" sz="1000" dirty="0"/>
          </a:p>
        </p:txBody>
      </p:sp>
      <p:sp>
        <p:nvSpPr>
          <p:cNvPr id="23" name="Shape 18"/>
          <p:cNvSpPr/>
          <p:nvPr/>
        </p:nvSpPr>
        <p:spPr>
          <a:xfrm>
            <a:off x="6903720" y="1005840"/>
            <a:ext cx="2057400" cy="310896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24" name="Shape 19"/>
          <p:cNvSpPr/>
          <p:nvPr/>
        </p:nvSpPr>
        <p:spPr>
          <a:xfrm>
            <a:off x="6903720" y="1005840"/>
            <a:ext cx="2057400" cy="45720"/>
          </a:xfrm>
          <a:prstGeom prst="rect">
            <a:avLst/>
          </a:prstGeom>
          <a:solidFill>
            <a:srgbClr val="D4A853"/>
          </a:solidFill>
          <a:ln/>
        </p:spPr>
        <p:txBody>
          <a:bodyPr/>
          <a:lstStyle/>
          <a:p>
            <a:endParaRPr lang="en-US"/>
          </a:p>
        </p:txBody>
      </p:sp>
      <p:sp>
        <p:nvSpPr>
          <p:cNvPr id="25" name="Text 20"/>
          <p:cNvSpPr/>
          <p:nvPr/>
        </p:nvSpPr>
        <p:spPr>
          <a:xfrm>
            <a:off x="6995160" y="1143000"/>
            <a:ext cx="411480" cy="274320"/>
          </a:xfrm>
          <a:prstGeom prst="rect">
            <a:avLst/>
          </a:prstGeom>
          <a:noFill/>
          <a:ln/>
        </p:spPr>
        <p:txBody>
          <a:bodyPr wrap="square" lIns="0" tIns="0" rIns="0" bIns="0" rtlCol="0" anchor="ctr"/>
          <a:lstStyle/>
          <a:p>
            <a:pPr marL="0" indent="0">
              <a:buNone/>
            </a:pPr>
            <a:r>
              <a:rPr lang="en-US" sz="1800" b="1" dirty="0">
                <a:solidFill>
                  <a:srgbClr val="D4A853"/>
                </a:solidFill>
                <a:latin typeface="Georgia" pitchFamily="34" charset="0"/>
                <a:ea typeface="Georgia" pitchFamily="34" charset="-122"/>
                <a:cs typeface="Georgia" pitchFamily="34" charset="-120"/>
              </a:rPr>
              <a:t>04</a:t>
            </a:r>
            <a:endParaRPr lang="en-US" sz="1800" dirty="0"/>
          </a:p>
        </p:txBody>
      </p:sp>
      <p:pic>
        <p:nvPicPr>
          <p:cNvPr id="26" name="Image 3" descr="preencoded.png"/>
          <p:cNvPicPr>
            <a:picLocks noChangeAspect="1"/>
          </p:cNvPicPr>
          <p:nvPr/>
        </p:nvPicPr>
        <p:blipFill>
          <a:blip r:embed="rId6"/>
          <a:stretch>
            <a:fillRect/>
          </a:stretch>
        </p:blipFill>
        <p:spPr>
          <a:xfrm>
            <a:off x="8366760" y="1143000"/>
            <a:ext cx="274320" cy="274320"/>
          </a:xfrm>
          <a:prstGeom prst="rect">
            <a:avLst/>
          </a:prstGeom>
        </p:spPr>
      </p:pic>
      <p:sp>
        <p:nvSpPr>
          <p:cNvPr id="27" name="Text 21"/>
          <p:cNvSpPr/>
          <p:nvPr/>
        </p:nvSpPr>
        <p:spPr>
          <a:xfrm>
            <a:off x="6995160" y="1481328"/>
            <a:ext cx="1874520" cy="320040"/>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Nothing Is Ever Lost</a:t>
            </a:r>
            <a:endParaRPr lang="en-US" sz="1300" dirty="0"/>
          </a:p>
        </p:txBody>
      </p:sp>
      <p:sp>
        <p:nvSpPr>
          <p:cNvPr id="28" name="Text 22"/>
          <p:cNvSpPr/>
          <p:nvPr/>
        </p:nvSpPr>
        <p:spPr>
          <a:xfrm>
            <a:off x="6995160" y="1874520"/>
            <a:ext cx="1828800" cy="2057400"/>
          </a:xfrm>
          <a:prstGeom prst="rect">
            <a:avLst/>
          </a:prstGeom>
          <a:noFill/>
          <a:ln/>
        </p:spPr>
        <p:txBody>
          <a:bodyPr wrap="square" lIns="0" tIns="0" rIns="0" bIns="0" rtlCol="0" anchor="ctr"/>
          <a:lstStyle/>
          <a:p>
            <a:pPr marL="0" indent="0">
              <a:lnSpc>
                <a:spcPct val="135000"/>
              </a:lnSpc>
              <a:buNone/>
            </a:pPr>
            <a:r>
              <a:rPr lang="en-US" sz="1000" dirty="0">
                <a:solidFill>
                  <a:srgbClr val="CBD5E1"/>
                </a:solidFill>
                <a:latin typeface="Calibri" pitchFamily="34" charset="0"/>
                <a:ea typeface="Calibri" pitchFamily="34" charset="-122"/>
                <a:cs typeface="Calibri" pitchFamily="34" charset="-120"/>
              </a:rPr>
              <a:t>Switch from chat to phone to WhatsApp to a group space — the thread never breaks. Every person, every channel sees the same continuous story.</a:t>
            </a:r>
            <a:endParaRPr lang="en-US" sz="1000" dirty="0"/>
          </a:p>
        </p:txBody>
      </p:sp>
      <p:sp>
        <p:nvSpPr>
          <p:cNvPr id="29" name="Shape 23"/>
          <p:cNvSpPr/>
          <p:nvPr/>
        </p:nvSpPr>
        <p:spPr>
          <a:xfrm>
            <a:off x="320040" y="4251960"/>
            <a:ext cx="8503920" cy="548640"/>
          </a:xfrm>
          <a:prstGeom prst="rect">
            <a:avLst/>
          </a:prstGeom>
          <a:solidFill>
            <a:srgbClr val="0F1B2D"/>
          </a:solidFill>
          <a:ln w="12700">
            <a:solidFill>
              <a:srgbClr val="2DD4BF"/>
            </a:solidFill>
            <a:prstDash val="solid"/>
          </a:ln>
        </p:spPr>
        <p:txBody>
          <a:bodyPr/>
          <a:lstStyle/>
          <a:p>
            <a:endParaRPr lang="en-US"/>
          </a:p>
        </p:txBody>
      </p:sp>
      <p:pic>
        <p:nvPicPr>
          <p:cNvPr id="30" name="Image 4" descr="preencoded.png"/>
          <p:cNvPicPr>
            <a:picLocks noChangeAspect="1"/>
          </p:cNvPicPr>
          <p:nvPr/>
        </p:nvPicPr>
        <p:blipFill>
          <a:blip r:embed="rId7"/>
          <a:stretch>
            <a:fillRect/>
          </a:stretch>
        </p:blipFill>
        <p:spPr>
          <a:xfrm>
            <a:off x="502920" y="4370832"/>
            <a:ext cx="256032" cy="256032"/>
          </a:xfrm>
          <a:prstGeom prst="rect">
            <a:avLst/>
          </a:prstGeom>
        </p:spPr>
      </p:pic>
      <p:sp>
        <p:nvSpPr>
          <p:cNvPr id="31" name="Text 24"/>
          <p:cNvSpPr/>
          <p:nvPr/>
        </p:nvSpPr>
        <p:spPr>
          <a:xfrm>
            <a:off x="914400" y="4279392"/>
            <a:ext cx="7772400" cy="548640"/>
          </a:xfrm>
          <a:prstGeom prst="rect">
            <a:avLst/>
          </a:prstGeom>
          <a:noFill/>
          <a:ln/>
        </p:spPr>
        <p:txBody>
          <a:bodyPr wrap="square" lIns="0" tIns="0" rIns="0" bIns="0" rtlCol="0" anchor="ctr"/>
          <a:lstStyle/>
          <a:p>
            <a:pPr marL="0" indent="0">
              <a:lnSpc>
                <a:spcPct val="120000"/>
              </a:lnSpc>
              <a:buNone/>
            </a:pPr>
            <a:r>
              <a:rPr lang="en-US" sz="1100" b="1" dirty="0">
                <a:solidFill>
                  <a:srgbClr val="2DD4BF"/>
                </a:solidFill>
                <a:latin typeface="Calibri" pitchFamily="34" charset="0"/>
                <a:ea typeface="Calibri" pitchFamily="34" charset="-122"/>
                <a:cs typeface="Calibri" pitchFamily="34" charset="-120"/>
              </a:rPr>
              <a:t>This is where trust is built: </a:t>
            </a:r>
            <a:r>
              <a:rPr lang="en-US" sz="1050" dirty="0">
                <a:solidFill>
                  <a:srgbClr val="CBD5E1"/>
                </a:solidFill>
                <a:latin typeface="Calibri" pitchFamily="34" charset="0"/>
                <a:ea typeface="Calibri" pitchFamily="34" charset="-122"/>
                <a:cs typeface="Calibri" pitchFamily="34" charset="-120"/>
              </a:rPr>
              <a:t>the customer says something once and the entire system — AI and human — remembers it.</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D4A853"/>
          </a:solidFill>
          <a:ln/>
        </p:spPr>
        <p:txBody>
          <a:bodyPr/>
          <a:lstStyle/>
          <a:p>
            <a:endParaRPr lang="en-US"/>
          </a:p>
        </p:txBody>
      </p:sp>
      <p:sp>
        <p:nvSpPr>
          <p:cNvPr id="3" name="Shape 1"/>
          <p:cNvSpPr/>
          <p:nvPr/>
        </p:nvSpPr>
        <p:spPr>
          <a:xfrm>
            <a:off x="0" y="0"/>
            <a:ext cx="54864" cy="5143500"/>
          </a:xfrm>
          <a:prstGeom prst="rect">
            <a:avLst/>
          </a:prstGeom>
          <a:solidFill>
            <a:srgbClr val="D4A853"/>
          </a:solidFill>
          <a:ln/>
        </p:spPr>
        <p:txBody>
          <a:bodyPr/>
          <a:lstStyle/>
          <a:p>
            <a:endParaRPr lang="en-US"/>
          </a:p>
        </p:txBody>
      </p:sp>
      <p:sp>
        <p:nvSpPr>
          <p:cNvPr id="4" name="Text 2"/>
          <p:cNvSpPr/>
          <p:nvPr/>
        </p:nvSpPr>
        <p:spPr>
          <a:xfrm>
            <a:off x="548640" y="228600"/>
            <a:ext cx="5029200" cy="960120"/>
          </a:xfrm>
          <a:prstGeom prst="rect">
            <a:avLst/>
          </a:prstGeom>
          <a:noFill/>
          <a:ln/>
        </p:spPr>
        <p:txBody>
          <a:bodyPr wrap="square" lIns="0" tIns="0" rIns="0" bIns="0" rtlCol="0" anchor="ctr"/>
          <a:lstStyle/>
          <a:p>
            <a:pPr marL="0" indent="0">
              <a:lnSpc>
                <a:spcPct val="110000"/>
              </a:lnSpc>
              <a:buNone/>
            </a:pPr>
            <a:r>
              <a:rPr lang="en-US" sz="2400" b="1" dirty="0">
                <a:solidFill>
                  <a:srgbClr val="D4A853"/>
                </a:solidFill>
                <a:latin typeface="Georgia" pitchFamily="34" charset="0"/>
                <a:ea typeface="Georgia" pitchFamily="34" charset="-122"/>
                <a:cs typeface="Georgia" pitchFamily="34" charset="-120"/>
              </a:rPr>
              <a:t>I wanted to push GenAI CX boundaries. So I Built It.</a:t>
            </a:r>
            <a:endParaRPr lang="en-US" sz="2400" dirty="0"/>
          </a:p>
        </p:txBody>
      </p:sp>
      <p:sp>
        <p:nvSpPr>
          <p:cNvPr id="5" name="Shape 3"/>
          <p:cNvSpPr/>
          <p:nvPr/>
        </p:nvSpPr>
        <p:spPr>
          <a:xfrm>
            <a:off x="548640" y="1280160"/>
            <a:ext cx="1828800" cy="27432"/>
          </a:xfrm>
          <a:prstGeom prst="rect">
            <a:avLst/>
          </a:prstGeom>
          <a:solidFill>
            <a:srgbClr val="2DD4BF"/>
          </a:solidFill>
          <a:ln/>
        </p:spPr>
        <p:txBody>
          <a:bodyPr/>
          <a:lstStyle/>
          <a:p>
            <a:endParaRPr lang="en-US"/>
          </a:p>
        </p:txBody>
      </p:sp>
      <p:sp>
        <p:nvSpPr>
          <p:cNvPr id="6" name="Text 4"/>
          <p:cNvSpPr/>
          <p:nvPr/>
        </p:nvSpPr>
        <p:spPr>
          <a:xfrm>
            <a:off x="548640" y="1371600"/>
            <a:ext cx="4846320" cy="594360"/>
          </a:xfrm>
          <a:prstGeom prst="rect">
            <a:avLst/>
          </a:prstGeom>
          <a:noFill/>
          <a:ln/>
        </p:spPr>
        <p:txBody>
          <a:bodyPr wrap="square" lIns="0" tIns="0" rIns="0" bIns="0" rtlCol="0" anchor="ctr"/>
          <a:lstStyle/>
          <a:p>
            <a:pPr marL="0" indent="0">
              <a:lnSpc>
                <a:spcPct val="135000"/>
              </a:lnSpc>
              <a:buNone/>
            </a:pPr>
            <a:r>
              <a:rPr lang="en-US" sz="1250" dirty="0">
                <a:solidFill>
                  <a:srgbClr val="FFFFFF"/>
                </a:solidFill>
                <a:latin typeface="Calibri" pitchFamily="34" charset="0"/>
                <a:ea typeface="Calibri" pitchFamily="34" charset="-122"/>
                <a:cs typeface="Calibri" pitchFamily="34" charset="-120"/>
              </a:rPr>
              <a:t>I used several GenAI engines to do what I'm challenging everyone else to do — reimagine customer service from scratch.</a:t>
            </a:r>
            <a:endParaRPr lang="en-US" sz="1250" dirty="0"/>
          </a:p>
        </p:txBody>
      </p:sp>
      <p:sp>
        <p:nvSpPr>
          <p:cNvPr id="7" name="Text 5"/>
          <p:cNvSpPr/>
          <p:nvPr/>
        </p:nvSpPr>
        <p:spPr>
          <a:xfrm>
            <a:off x="548640" y="2057400"/>
            <a:ext cx="4846320" cy="594360"/>
          </a:xfrm>
          <a:prstGeom prst="rect">
            <a:avLst/>
          </a:prstGeom>
          <a:noFill/>
          <a:ln/>
        </p:spPr>
        <p:txBody>
          <a:bodyPr wrap="square" lIns="0" tIns="0" rIns="0" bIns="0" rtlCol="0" anchor="ctr"/>
          <a:lstStyle/>
          <a:p>
            <a:pPr marL="0" indent="0">
              <a:lnSpc>
                <a:spcPct val="135000"/>
              </a:lnSpc>
              <a:buNone/>
            </a:pPr>
            <a:r>
              <a:rPr lang="en-US" sz="1150" dirty="0">
                <a:solidFill>
                  <a:srgbClr val="CBD5E1"/>
                </a:solidFill>
                <a:latin typeface="Calibri" pitchFamily="34" charset="0"/>
                <a:ea typeface="Calibri" pitchFamily="34" charset="-122"/>
                <a:cs typeface="Calibri" pitchFamily="34" charset="-120"/>
              </a:rPr>
              <a:t>Not a slideshow. Not a strategy document. A fully working, interactive prototype — built to show what near-perfect customer service looks like.</a:t>
            </a:r>
            <a:endParaRPr lang="en-US" sz="1150" dirty="0"/>
          </a:p>
        </p:txBody>
      </p:sp>
      <p:sp>
        <p:nvSpPr>
          <p:cNvPr id="8" name="Shape 6"/>
          <p:cNvSpPr/>
          <p:nvPr/>
        </p:nvSpPr>
        <p:spPr>
          <a:xfrm>
            <a:off x="457200" y="2834640"/>
            <a:ext cx="5029200" cy="566928"/>
          </a:xfrm>
          <a:prstGeom prst="rect">
            <a:avLst/>
          </a:prstGeom>
          <a:solidFill>
            <a:srgbClr val="0F1B2D"/>
          </a:solidFill>
          <a:ln w="6350">
            <a:solidFill>
              <a:srgbClr val="334155"/>
            </a:solidFill>
            <a:prstDash val="solid"/>
          </a:ln>
        </p:spPr>
        <p:txBody>
          <a:bodyPr/>
          <a:lstStyle/>
          <a:p>
            <a:endParaRPr lang="en-US"/>
          </a:p>
        </p:txBody>
      </p:sp>
      <p:sp>
        <p:nvSpPr>
          <p:cNvPr id="9" name="Shape 7"/>
          <p:cNvSpPr/>
          <p:nvPr/>
        </p:nvSpPr>
        <p:spPr>
          <a:xfrm>
            <a:off x="457200" y="2834640"/>
            <a:ext cx="45720" cy="566928"/>
          </a:xfrm>
          <a:prstGeom prst="rect">
            <a:avLst/>
          </a:prstGeom>
          <a:solidFill>
            <a:srgbClr val="2DD4BF"/>
          </a:solidFill>
          <a:ln/>
        </p:spPr>
        <p:txBody>
          <a:bodyPr/>
          <a:lstStyle/>
          <a:p>
            <a:endParaRPr lang="en-US"/>
          </a:p>
        </p:txBody>
      </p:sp>
      <p:pic>
        <p:nvPicPr>
          <p:cNvPr id="10" name="Image 0" descr="preencoded.png"/>
          <p:cNvPicPr>
            <a:picLocks noChangeAspect="1"/>
          </p:cNvPicPr>
          <p:nvPr/>
        </p:nvPicPr>
        <p:blipFill>
          <a:blip r:embed="rId3"/>
          <a:stretch>
            <a:fillRect/>
          </a:stretch>
        </p:blipFill>
        <p:spPr>
          <a:xfrm>
            <a:off x="621792" y="2953512"/>
            <a:ext cx="256032" cy="256032"/>
          </a:xfrm>
          <a:prstGeom prst="rect">
            <a:avLst/>
          </a:prstGeom>
        </p:spPr>
      </p:pic>
      <p:sp>
        <p:nvSpPr>
          <p:cNvPr id="11" name="Text 8"/>
          <p:cNvSpPr/>
          <p:nvPr/>
        </p:nvSpPr>
        <p:spPr>
          <a:xfrm>
            <a:off x="1005840" y="2834640"/>
            <a:ext cx="1417320" cy="566928"/>
          </a:xfrm>
          <a:prstGeom prst="rect">
            <a:avLst/>
          </a:prstGeom>
          <a:noFill/>
          <a:ln/>
        </p:spPr>
        <p:txBody>
          <a:bodyPr wrap="square" lIns="0" tIns="0" rIns="0" bIns="0" rtlCol="0" anchor="ctr"/>
          <a:lstStyle/>
          <a:p>
            <a:pPr marL="0" indent="0">
              <a:buNone/>
            </a:pPr>
            <a:r>
              <a:rPr lang="en-US" sz="1100" b="1" dirty="0">
                <a:solidFill>
                  <a:srgbClr val="2DD4BF"/>
                </a:solidFill>
                <a:latin typeface="Georgia" pitchFamily="34" charset="0"/>
                <a:ea typeface="Georgia" pitchFamily="34" charset="-122"/>
                <a:cs typeface="Georgia" pitchFamily="34" charset="-120"/>
              </a:rPr>
              <a:t>Built for any brand</a:t>
            </a:r>
            <a:endParaRPr lang="en-US" sz="1100" dirty="0"/>
          </a:p>
        </p:txBody>
      </p:sp>
      <p:sp>
        <p:nvSpPr>
          <p:cNvPr id="12" name="Text 9"/>
          <p:cNvSpPr/>
          <p:nvPr/>
        </p:nvSpPr>
        <p:spPr>
          <a:xfrm>
            <a:off x="2514600" y="2834640"/>
            <a:ext cx="2834640" cy="566928"/>
          </a:xfrm>
          <a:prstGeom prst="rect">
            <a:avLst/>
          </a:prstGeom>
          <a:noFill/>
          <a:ln/>
        </p:spPr>
        <p:txBody>
          <a:bodyPr wrap="square" lIns="0" tIns="101600" rIns="101600" bIns="0" rtlCol="0" anchor="ctr"/>
          <a:lstStyle/>
          <a:p>
            <a:pPr marL="0" indent="0">
              <a:lnSpc>
                <a:spcPct val="115000"/>
              </a:lnSpc>
              <a:buNone/>
            </a:pPr>
            <a:r>
              <a:rPr lang="en-US" sz="1000" dirty="0">
                <a:solidFill>
                  <a:srgbClr val="CBD5E1"/>
                </a:solidFill>
                <a:latin typeface="Calibri" pitchFamily="34" charset="0"/>
                <a:ea typeface="Calibri" pitchFamily="34" charset="-122"/>
                <a:cs typeface="Calibri" pitchFamily="34" charset="-120"/>
              </a:rPr>
              <a:t>Designed to rebrand across multiple industries and sectors — not locked to one platform or vendor.</a:t>
            </a:r>
            <a:endParaRPr lang="en-US" sz="1000" dirty="0"/>
          </a:p>
        </p:txBody>
      </p:sp>
      <p:sp>
        <p:nvSpPr>
          <p:cNvPr id="13" name="Shape 10"/>
          <p:cNvSpPr/>
          <p:nvPr/>
        </p:nvSpPr>
        <p:spPr>
          <a:xfrm>
            <a:off x="457200" y="3493008"/>
            <a:ext cx="5029200" cy="566928"/>
          </a:xfrm>
          <a:prstGeom prst="rect">
            <a:avLst/>
          </a:prstGeom>
          <a:solidFill>
            <a:srgbClr val="0F1B2D"/>
          </a:solidFill>
          <a:ln w="6350">
            <a:solidFill>
              <a:srgbClr val="334155"/>
            </a:solidFill>
            <a:prstDash val="solid"/>
          </a:ln>
        </p:spPr>
        <p:txBody>
          <a:bodyPr/>
          <a:lstStyle/>
          <a:p>
            <a:endParaRPr lang="en-US"/>
          </a:p>
        </p:txBody>
      </p:sp>
      <p:sp>
        <p:nvSpPr>
          <p:cNvPr id="14" name="Shape 11"/>
          <p:cNvSpPr/>
          <p:nvPr/>
        </p:nvSpPr>
        <p:spPr>
          <a:xfrm>
            <a:off x="457200" y="3493008"/>
            <a:ext cx="45720" cy="566928"/>
          </a:xfrm>
          <a:prstGeom prst="rect">
            <a:avLst/>
          </a:prstGeom>
          <a:solidFill>
            <a:srgbClr val="D4A853"/>
          </a:solidFill>
          <a:ln/>
        </p:spPr>
        <p:txBody>
          <a:bodyPr/>
          <a:lstStyle/>
          <a:p>
            <a:endParaRPr lang="en-US"/>
          </a:p>
        </p:txBody>
      </p:sp>
      <p:pic>
        <p:nvPicPr>
          <p:cNvPr id="15" name="Image 1" descr="preencoded.png"/>
          <p:cNvPicPr>
            <a:picLocks noChangeAspect="1"/>
          </p:cNvPicPr>
          <p:nvPr/>
        </p:nvPicPr>
        <p:blipFill>
          <a:blip r:embed="rId4"/>
          <a:stretch>
            <a:fillRect/>
          </a:stretch>
        </p:blipFill>
        <p:spPr>
          <a:xfrm>
            <a:off x="621792" y="3611880"/>
            <a:ext cx="256032" cy="256032"/>
          </a:xfrm>
          <a:prstGeom prst="rect">
            <a:avLst/>
          </a:prstGeom>
        </p:spPr>
      </p:pic>
      <p:sp>
        <p:nvSpPr>
          <p:cNvPr id="16" name="Text 12"/>
          <p:cNvSpPr/>
          <p:nvPr/>
        </p:nvSpPr>
        <p:spPr>
          <a:xfrm>
            <a:off x="1005840" y="3493008"/>
            <a:ext cx="1417320" cy="566928"/>
          </a:xfrm>
          <a:prstGeom prst="rect">
            <a:avLst/>
          </a:prstGeom>
          <a:noFill/>
          <a:ln/>
        </p:spPr>
        <p:txBody>
          <a:bodyPr wrap="square" lIns="0" tIns="0" rIns="0" bIns="0" rtlCol="0" anchor="ctr"/>
          <a:lstStyle/>
          <a:p>
            <a:pPr marL="0" indent="0">
              <a:buNone/>
            </a:pPr>
            <a:r>
              <a:rPr lang="en-US" sz="1100" b="1" dirty="0">
                <a:solidFill>
                  <a:srgbClr val="D4A853"/>
                </a:solidFill>
                <a:latin typeface="Georgia" pitchFamily="34" charset="0"/>
                <a:ea typeface="Georgia" pitchFamily="34" charset="-122"/>
                <a:cs typeface="Georgia" pitchFamily="34" charset="-120"/>
              </a:rPr>
              <a:t>Tested on the hardest scenarios</a:t>
            </a:r>
            <a:endParaRPr lang="en-US" sz="1100" dirty="0"/>
          </a:p>
        </p:txBody>
      </p:sp>
      <p:sp>
        <p:nvSpPr>
          <p:cNvPr id="17" name="Text 13"/>
          <p:cNvSpPr/>
          <p:nvPr/>
        </p:nvSpPr>
        <p:spPr>
          <a:xfrm>
            <a:off x="2514600" y="3493008"/>
            <a:ext cx="2834640" cy="566928"/>
          </a:xfrm>
          <a:prstGeom prst="rect">
            <a:avLst/>
          </a:prstGeom>
          <a:noFill/>
          <a:ln/>
        </p:spPr>
        <p:txBody>
          <a:bodyPr wrap="square" lIns="0" tIns="101600" rIns="101600" bIns="0" rtlCol="0" anchor="ctr"/>
          <a:lstStyle/>
          <a:p>
            <a:pPr marL="0" indent="0">
              <a:lnSpc>
                <a:spcPct val="115000"/>
              </a:lnSpc>
              <a:buNone/>
            </a:pPr>
            <a:r>
              <a:rPr lang="en-US" sz="1000" dirty="0">
                <a:solidFill>
                  <a:srgbClr val="CBD5E1"/>
                </a:solidFill>
                <a:latin typeface="Calibri" pitchFamily="34" charset="0"/>
                <a:ea typeface="Calibri" pitchFamily="34" charset="-122"/>
                <a:cs typeface="Calibri" pitchFamily="34" charset="-120"/>
              </a:rPr>
              <a:t>Luxury cruise and complex holiday bookings — high value, high touch, group decisions, multiple vendors, real emotional stakes.</a:t>
            </a:r>
            <a:endParaRPr lang="en-US" sz="1000" dirty="0"/>
          </a:p>
        </p:txBody>
      </p:sp>
      <p:sp>
        <p:nvSpPr>
          <p:cNvPr id="18" name="Shape 14"/>
          <p:cNvSpPr/>
          <p:nvPr/>
        </p:nvSpPr>
        <p:spPr>
          <a:xfrm>
            <a:off x="457200" y="4151376"/>
            <a:ext cx="5029200" cy="566928"/>
          </a:xfrm>
          <a:prstGeom prst="rect">
            <a:avLst/>
          </a:prstGeom>
          <a:solidFill>
            <a:srgbClr val="0F1B2D"/>
          </a:solidFill>
          <a:ln w="6350">
            <a:solidFill>
              <a:srgbClr val="334155"/>
            </a:solidFill>
            <a:prstDash val="solid"/>
          </a:ln>
        </p:spPr>
        <p:txBody>
          <a:bodyPr/>
          <a:lstStyle/>
          <a:p>
            <a:endParaRPr lang="en-US"/>
          </a:p>
        </p:txBody>
      </p:sp>
      <p:sp>
        <p:nvSpPr>
          <p:cNvPr id="19" name="Shape 15"/>
          <p:cNvSpPr/>
          <p:nvPr/>
        </p:nvSpPr>
        <p:spPr>
          <a:xfrm>
            <a:off x="457200" y="4151376"/>
            <a:ext cx="45720" cy="566928"/>
          </a:xfrm>
          <a:prstGeom prst="rect">
            <a:avLst/>
          </a:prstGeom>
          <a:solidFill>
            <a:srgbClr val="22D3EE"/>
          </a:solidFill>
          <a:ln/>
        </p:spPr>
        <p:txBody>
          <a:bodyPr/>
          <a:lstStyle/>
          <a:p>
            <a:endParaRPr lang="en-US"/>
          </a:p>
        </p:txBody>
      </p:sp>
      <p:pic>
        <p:nvPicPr>
          <p:cNvPr id="20" name="Image 2" descr="preencoded.png"/>
          <p:cNvPicPr>
            <a:picLocks noChangeAspect="1"/>
          </p:cNvPicPr>
          <p:nvPr/>
        </p:nvPicPr>
        <p:blipFill>
          <a:blip r:embed="rId5"/>
          <a:stretch>
            <a:fillRect/>
          </a:stretch>
        </p:blipFill>
        <p:spPr>
          <a:xfrm>
            <a:off x="621792" y="4270248"/>
            <a:ext cx="256032" cy="256032"/>
          </a:xfrm>
          <a:prstGeom prst="rect">
            <a:avLst/>
          </a:prstGeom>
        </p:spPr>
      </p:pic>
      <p:sp>
        <p:nvSpPr>
          <p:cNvPr id="21" name="Text 16"/>
          <p:cNvSpPr/>
          <p:nvPr/>
        </p:nvSpPr>
        <p:spPr>
          <a:xfrm>
            <a:off x="1005840" y="4151376"/>
            <a:ext cx="1417320" cy="566928"/>
          </a:xfrm>
          <a:prstGeom prst="rect">
            <a:avLst/>
          </a:prstGeom>
          <a:noFill/>
          <a:ln/>
        </p:spPr>
        <p:txBody>
          <a:bodyPr wrap="square" lIns="0" tIns="0" rIns="0" bIns="0" rtlCol="0" anchor="ctr"/>
          <a:lstStyle/>
          <a:p>
            <a:pPr marL="0" indent="0">
              <a:buNone/>
            </a:pPr>
            <a:r>
              <a:rPr lang="en-US" sz="1100" b="1" dirty="0">
                <a:solidFill>
                  <a:srgbClr val="22D3EE"/>
                </a:solidFill>
                <a:latin typeface="Georgia" pitchFamily="34" charset="0"/>
                <a:ea typeface="Georgia" pitchFamily="34" charset="-122"/>
                <a:cs typeface="Georgia" pitchFamily="34" charset="-120"/>
              </a:rPr>
              <a:t>GenAI fully integrated</a:t>
            </a:r>
            <a:endParaRPr lang="en-US" sz="1100" dirty="0"/>
          </a:p>
        </p:txBody>
      </p:sp>
      <p:sp>
        <p:nvSpPr>
          <p:cNvPr id="22" name="Text 17"/>
          <p:cNvSpPr/>
          <p:nvPr/>
        </p:nvSpPr>
        <p:spPr>
          <a:xfrm>
            <a:off x="2514600" y="4151376"/>
            <a:ext cx="2834640" cy="566928"/>
          </a:xfrm>
          <a:prstGeom prst="rect">
            <a:avLst/>
          </a:prstGeom>
          <a:noFill/>
          <a:ln/>
        </p:spPr>
        <p:txBody>
          <a:bodyPr wrap="square" lIns="0" tIns="101600" rIns="101600" bIns="0" rtlCol="0" anchor="ctr"/>
          <a:lstStyle/>
          <a:p>
            <a:pPr marL="0" indent="0">
              <a:lnSpc>
                <a:spcPct val="115000"/>
              </a:lnSpc>
              <a:buNone/>
            </a:pPr>
            <a:r>
              <a:rPr lang="en-US" sz="1000" dirty="0">
                <a:solidFill>
                  <a:srgbClr val="CBD5E1"/>
                </a:solidFill>
                <a:latin typeface="Calibri" pitchFamily="34" charset="0"/>
                <a:ea typeface="Calibri" pitchFamily="34" charset="-122"/>
                <a:cs typeface="Calibri" pitchFamily="34" charset="-120"/>
              </a:rPr>
              <a:t>AI woven into every interaction — supporting customers, coaching agents, orchestrating groups — not bolted on afterwards.</a:t>
            </a:r>
            <a:endParaRPr lang="en-US" sz="1000" dirty="0"/>
          </a:p>
        </p:txBody>
      </p:sp>
      <p:sp>
        <p:nvSpPr>
          <p:cNvPr id="23" name="Shape 18"/>
          <p:cNvSpPr/>
          <p:nvPr/>
        </p:nvSpPr>
        <p:spPr>
          <a:xfrm>
            <a:off x="5943600" y="1051560"/>
            <a:ext cx="2834640" cy="3474720"/>
          </a:xfrm>
          <a:prstGeom prst="rect">
            <a:avLst/>
          </a:prstGeom>
          <a:solidFill>
            <a:srgbClr val="0F1B2D"/>
          </a:solidFill>
          <a:ln w="12700">
            <a:solidFill>
              <a:srgbClr val="D4A853"/>
            </a:solidFill>
            <a:prstDash val="solid"/>
          </a:ln>
          <a:effectLst>
            <a:outerShdw blurRad="101600" dist="38100" dir="8100000" algn="bl" rotWithShape="0">
              <a:srgbClr val="000000">
                <a:alpha val="25000"/>
              </a:srgbClr>
            </a:outerShdw>
          </a:effectLst>
        </p:spPr>
        <p:txBody>
          <a:bodyPr/>
          <a:lstStyle/>
          <a:p>
            <a:endParaRPr lang="en-US"/>
          </a:p>
        </p:txBody>
      </p:sp>
      <p:sp>
        <p:nvSpPr>
          <p:cNvPr id="24" name="Text 19"/>
          <p:cNvSpPr/>
          <p:nvPr/>
        </p:nvSpPr>
        <p:spPr>
          <a:xfrm>
            <a:off x="5943600" y="1234440"/>
            <a:ext cx="2834640" cy="411480"/>
          </a:xfrm>
          <a:prstGeom prst="rect">
            <a:avLst/>
          </a:prstGeom>
          <a:noFill/>
          <a:ln/>
        </p:spPr>
        <p:txBody>
          <a:bodyPr wrap="square" lIns="0" tIns="0" rIns="0" bIns="0" rtlCol="0" anchor="ctr"/>
          <a:lstStyle/>
          <a:p>
            <a:pPr marL="0" indent="0" algn="ctr">
              <a:buNone/>
            </a:pPr>
            <a:r>
              <a:rPr lang="en-US" sz="2000" b="1" dirty="0">
                <a:solidFill>
                  <a:srgbClr val="D4A853"/>
                </a:solidFill>
                <a:latin typeface="Georgia" pitchFamily="34" charset="0"/>
                <a:ea typeface="Georgia" pitchFamily="34" charset="-122"/>
                <a:cs typeface="Georgia" pitchFamily="34" charset="-120"/>
              </a:rPr>
              <a:t>EPIC CSX</a:t>
            </a:r>
            <a:endParaRPr lang="en-US" sz="2000" dirty="0"/>
          </a:p>
        </p:txBody>
      </p:sp>
      <p:sp>
        <p:nvSpPr>
          <p:cNvPr id="25" name="Text 20"/>
          <p:cNvSpPr/>
          <p:nvPr/>
        </p:nvSpPr>
        <p:spPr>
          <a:xfrm>
            <a:off x="6035040" y="1783080"/>
            <a:ext cx="365760" cy="548640"/>
          </a:xfrm>
          <a:prstGeom prst="rect">
            <a:avLst/>
          </a:prstGeom>
          <a:noFill/>
          <a:ln/>
        </p:spPr>
        <p:txBody>
          <a:bodyPr wrap="square" lIns="0" tIns="0" rIns="0" bIns="0" rtlCol="0" anchor="ctr"/>
          <a:lstStyle/>
          <a:p>
            <a:pPr marL="0" indent="0" algn="ctr">
              <a:buNone/>
            </a:pPr>
            <a:r>
              <a:rPr lang="en-US" sz="2400" b="1" dirty="0">
                <a:solidFill>
                  <a:srgbClr val="2DD4BF"/>
                </a:solidFill>
                <a:latin typeface="Georgia" pitchFamily="34" charset="0"/>
                <a:ea typeface="Georgia" pitchFamily="34" charset="-122"/>
                <a:cs typeface="Georgia" pitchFamily="34" charset="-120"/>
              </a:rPr>
              <a:t>E</a:t>
            </a:r>
            <a:endParaRPr lang="en-US" sz="2400" dirty="0"/>
          </a:p>
        </p:txBody>
      </p:sp>
      <p:sp>
        <p:nvSpPr>
          <p:cNvPr id="26" name="Text 21"/>
          <p:cNvSpPr/>
          <p:nvPr/>
        </p:nvSpPr>
        <p:spPr>
          <a:xfrm>
            <a:off x="6446520" y="1783080"/>
            <a:ext cx="2194560" cy="548640"/>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Easy</a:t>
            </a:r>
            <a:endParaRPr lang="en-US" sz="1100" dirty="0"/>
          </a:p>
          <a:p>
            <a:pPr marL="0" indent="0">
              <a:buNone/>
            </a:pPr>
            <a:r>
              <a:rPr lang="en-US" sz="950" dirty="0">
                <a:solidFill>
                  <a:srgbClr val="94A3B8"/>
                </a:solidFill>
                <a:latin typeface="Calibri" pitchFamily="34" charset="0"/>
                <a:ea typeface="Calibri" pitchFamily="34" charset="-122"/>
                <a:cs typeface="Calibri" pitchFamily="34" charset="-120"/>
              </a:rPr>
              <a:t>Help is everywhere — not hidden behind a call centre</a:t>
            </a:r>
            <a:endParaRPr lang="en-US" sz="1100" dirty="0"/>
          </a:p>
        </p:txBody>
      </p:sp>
      <p:sp>
        <p:nvSpPr>
          <p:cNvPr id="27" name="Text 22"/>
          <p:cNvSpPr/>
          <p:nvPr/>
        </p:nvSpPr>
        <p:spPr>
          <a:xfrm>
            <a:off x="6035040" y="2441448"/>
            <a:ext cx="365760" cy="548640"/>
          </a:xfrm>
          <a:prstGeom prst="rect">
            <a:avLst/>
          </a:prstGeom>
          <a:noFill/>
          <a:ln/>
        </p:spPr>
        <p:txBody>
          <a:bodyPr wrap="square" lIns="0" tIns="0" rIns="0" bIns="0" rtlCol="0" anchor="ctr"/>
          <a:lstStyle/>
          <a:p>
            <a:pPr marL="0" indent="0" algn="ctr">
              <a:buNone/>
            </a:pPr>
            <a:r>
              <a:rPr lang="en-US" sz="2400" b="1" dirty="0">
                <a:solidFill>
                  <a:srgbClr val="D4A853"/>
                </a:solidFill>
                <a:latin typeface="Georgia" pitchFamily="34" charset="0"/>
                <a:ea typeface="Georgia" pitchFamily="34" charset="-122"/>
                <a:cs typeface="Georgia" pitchFamily="34" charset="-120"/>
              </a:rPr>
              <a:t>P</a:t>
            </a:r>
            <a:endParaRPr lang="en-US" sz="2400" dirty="0"/>
          </a:p>
        </p:txBody>
      </p:sp>
      <p:sp>
        <p:nvSpPr>
          <p:cNvPr id="28" name="Text 23"/>
          <p:cNvSpPr/>
          <p:nvPr/>
        </p:nvSpPr>
        <p:spPr>
          <a:xfrm>
            <a:off x="6446520" y="2441448"/>
            <a:ext cx="2194560" cy="548640"/>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Personalised</a:t>
            </a:r>
            <a:endParaRPr lang="en-US" sz="1100" dirty="0"/>
          </a:p>
          <a:p>
            <a:pPr marL="0" indent="0">
              <a:buNone/>
            </a:pPr>
            <a:r>
              <a:rPr lang="en-US" sz="950" dirty="0">
                <a:solidFill>
                  <a:srgbClr val="94A3B8"/>
                </a:solidFill>
                <a:latin typeface="Calibri" pitchFamily="34" charset="0"/>
                <a:ea typeface="Calibri" pitchFamily="34" charset="-122"/>
                <a:cs typeface="Calibri" pitchFamily="34" charset="-120"/>
              </a:rPr>
              <a:t>AI knows you. Agents arrive prepared. Nothing repeated.</a:t>
            </a:r>
            <a:endParaRPr lang="en-US" sz="1100" dirty="0"/>
          </a:p>
        </p:txBody>
      </p:sp>
      <p:sp>
        <p:nvSpPr>
          <p:cNvPr id="29" name="Text 24"/>
          <p:cNvSpPr/>
          <p:nvPr/>
        </p:nvSpPr>
        <p:spPr>
          <a:xfrm>
            <a:off x="6035040" y="3099816"/>
            <a:ext cx="365760" cy="548640"/>
          </a:xfrm>
          <a:prstGeom prst="rect">
            <a:avLst/>
          </a:prstGeom>
          <a:noFill/>
          <a:ln/>
        </p:spPr>
        <p:txBody>
          <a:bodyPr wrap="square" lIns="0" tIns="0" rIns="0" bIns="0" rtlCol="0" anchor="ctr"/>
          <a:lstStyle/>
          <a:p>
            <a:pPr marL="0" indent="0" algn="ctr">
              <a:buNone/>
            </a:pPr>
            <a:r>
              <a:rPr lang="en-US" sz="2400" b="1" dirty="0">
                <a:solidFill>
                  <a:srgbClr val="22D3EE"/>
                </a:solidFill>
                <a:latin typeface="Georgia" pitchFamily="34" charset="0"/>
                <a:ea typeface="Georgia" pitchFamily="34" charset="-122"/>
                <a:cs typeface="Georgia" pitchFamily="34" charset="-120"/>
              </a:rPr>
              <a:t>I</a:t>
            </a:r>
            <a:endParaRPr lang="en-US" sz="2400" dirty="0"/>
          </a:p>
        </p:txBody>
      </p:sp>
      <p:sp>
        <p:nvSpPr>
          <p:cNvPr id="30" name="Text 25"/>
          <p:cNvSpPr/>
          <p:nvPr/>
        </p:nvSpPr>
        <p:spPr>
          <a:xfrm>
            <a:off x="6446520" y="3099816"/>
            <a:ext cx="2194560" cy="548640"/>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Intuitive</a:t>
            </a:r>
            <a:endParaRPr lang="en-US" sz="1100" dirty="0"/>
          </a:p>
          <a:p>
            <a:pPr marL="0" indent="0">
              <a:buNone/>
            </a:pPr>
            <a:r>
              <a:rPr lang="en-US" sz="950" dirty="0">
                <a:solidFill>
                  <a:srgbClr val="94A3B8"/>
                </a:solidFill>
                <a:latin typeface="Calibri" pitchFamily="34" charset="0"/>
                <a:ea typeface="Calibri" pitchFamily="34" charset="-122"/>
                <a:cs typeface="Calibri" pitchFamily="34" charset="-120"/>
              </a:rPr>
              <a:t>The experience anticipates what you need, before you ask</a:t>
            </a:r>
            <a:endParaRPr lang="en-US" sz="1100" dirty="0"/>
          </a:p>
        </p:txBody>
      </p:sp>
      <p:sp>
        <p:nvSpPr>
          <p:cNvPr id="31" name="Text 26"/>
          <p:cNvSpPr/>
          <p:nvPr/>
        </p:nvSpPr>
        <p:spPr>
          <a:xfrm>
            <a:off x="6035040" y="3758184"/>
            <a:ext cx="365760" cy="548640"/>
          </a:xfrm>
          <a:prstGeom prst="rect">
            <a:avLst/>
          </a:prstGeom>
          <a:noFill/>
          <a:ln/>
        </p:spPr>
        <p:txBody>
          <a:bodyPr wrap="square" lIns="0" tIns="0" rIns="0" bIns="0" rtlCol="0" anchor="ctr"/>
          <a:lstStyle/>
          <a:p>
            <a:pPr marL="0" indent="0" algn="ctr">
              <a:buNone/>
            </a:pPr>
            <a:r>
              <a:rPr lang="en-US" sz="2400" b="1" dirty="0">
                <a:solidFill>
                  <a:srgbClr val="22C55E"/>
                </a:solidFill>
                <a:latin typeface="Georgia" pitchFamily="34" charset="0"/>
                <a:ea typeface="Georgia" pitchFamily="34" charset="-122"/>
                <a:cs typeface="Georgia" pitchFamily="34" charset="-120"/>
              </a:rPr>
              <a:t>C</a:t>
            </a:r>
            <a:endParaRPr lang="en-US" sz="2400" dirty="0"/>
          </a:p>
        </p:txBody>
      </p:sp>
      <p:sp>
        <p:nvSpPr>
          <p:cNvPr id="32" name="Text 27"/>
          <p:cNvSpPr/>
          <p:nvPr/>
        </p:nvSpPr>
        <p:spPr>
          <a:xfrm>
            <a:off x="6446520" y="3758184"/>
            <a:ext cx="2194560" cy="548640"/>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Contextual</a:t>
            </a:r>
            <a:endParaRPr lang="en-US" sz="1100" dirty="0"/>
          </a:p>
          <a:p>
            <a:pPr marL="0" indent="0">
              <a:buNone/>
            </a:pPr>
            <a:r>
              <a:rPr lang="en-US" sz="950" dirty="0">
                <a:solidFill>
                  <a:srgbClr val="94A3B8"/>
                </a:solidFill>
                <a:latin typeface="Calibri" pitchFamily="34" charset="0"/>
                <a:ea typeface="Calibri" pitchFamily="34" charset="-122"/>
                <a:cs typeface="Calibri" pitchFamily="34" charset="-120"/>
              </a:rPr>
              <a:t>Switch channels freely. The conversation never breaks.</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D4A853"/>
          </a:solidFill>
          <a:ln/>
        </p:spPr>
        <p:txBody>
          <a:bodyPr/>
          <a:lstStyle/>
          <a:p>
            <a:endParaRPr lang="en-US"/>
          </a:p>
        </p:txBody>
      </p:sp>
      <p:sp>
        <p:nvSpPr>
          <p:cNvPr id="3" name="Text 1"/>
          <p:cNvSpPr/>
          <p:nvPr/>
        </p:nvSpPr>
        <p:spPr>
          <a:xfrm>
            <a:off x="457200" y="137160"/>
            <a:ext cx="8229600" cy="320040"/>
          </a:xfrm>
          <a:prstGeom prst="rect">
            <a:avLst/>
          </a:prstGeom>
          <a:noFill/>
          <a:ln/>
        </p:spPr>
        <p:txBody>
          <a:bodyPr wrap="square" lIns="0" tIns="0" rIns="0" bIns="0" rtlCol="0" anchor="ctr"/>
          <a:lstStyle/>
          <a:p>
            <a:pPr marL="0" indent="0">
              <a:buNone/>
            </a:pPr>
            <a:r>
              <a:rPr lang="en-US" sz="2200" b="1" dirty="0">
                <a:solidFill>
                  <a:srgbClr val="D4A853"/>
                </a:solidFill>
                <a:latin typeface="Georgia" pitchFamily="34" charset="0"/>
                <a:ea typeface="Georgia" pitchFamily="34" charset="-122"/>
                <a:cs typeface="Georgia" pitchFamily="34" charset="-120"/>
              </a:rPr>
              <a:t>What It Actually Looks Like</a:t>
            </a:r>
            <a:endParaRPr lang="en-US" sz="2200" dirty="0"/>
          </a:p>
        </p:txBody>
      </p:sp>
      <p:sp>
        <p:nvSpPr>
          <p:cNvPr id="4" name="Text 2"/>
          <p:cNvSpPr/>
          <p:nvPr/>
        </p:nvSpPr>
        <p:spPr>
          <a:xfrm>
            <a:off x="457200" y="438912"/>
            <a:ext cx="7772400" cy="228600"/>
          </a:xfrm>
          <a:prstGeom prst="rect">
            <a:avLst/>
          </a:prstGeom>
          <a:noFill/>
          <a:ln/>
        </p:spPr>
        <p:txBody>
          <a:bodyPr wrap="square" lIns="0" tIns="0" rIns="0" bIns="0" rtlCol="0" anchor="ctr"/>
          <a:lstStyle/>
          <a:p>
            <a:pPr marL="0" indent="0">
              <a:buNone/>
            </a:pPr>
            <a:r>
              <a:rPr lang="en-US" sz="1000" i="1" dirty="0">
                <a:solidFill>
                  <a:srgbClr val="94A3B8"/>
                </a:solidFill>
                <a:latin typeface="Calibri" pitchFamily="34" charset="0"/>
                <a:ea typeface="Calibri" pitchFamily="34" charset="-122"/>
                <a:cs typeface="Calibri" pitchFamily="34" charset="-120"/>
              </a:rPr>
              <a:t>EPIC CSX prototype — rebranded for Ritz-Carlton Yacht Collection</a:t>
            </a:r>
            <a:endParaRPr lang="en-US" sz="1000" dirty="0"/>
          </a:p>
        </p:txBody>
      </p:sp>
      <p:sp>
        <p:nvSpPr>
          <p:cNvPr id="5" name="Shape 3"/>
          <p:cNvSpPr/>
          <p:nvPr/>
        </p:nvSpPr>
        <p:spPr>
          <a:xfrm>
            <a:off x="91440" y="777240"/>
            <a:ext cx="4434840" cy="4297680"/>
          </a:xfrm>
          <a:prstGeom prst="rect">
            <a:avLst/>
          </a:prstGeom>
          <a:solidFill>
            <a:srgbClr val="000000"/>
          </a:solidFill>
          <a:ln w="19050">
            <a:solidFill>
              <a:srgbClr val="2DD4BF"/>
            </a:solidFill>
            <a:prstDash val="solid"/>
          </a:ln>
          <a:effectLst>
            <a:outerShdw blurRad="101600" dist="38100" dir="8100000" algn="bl" rotWithShape="0">
              <a:srgbClr val="000000">
                <a:alpha val="25000"/>
              </a:srgbClr>
            </a:outerShdw>
          </a:effectLst>
        </p:spPr>
        <p:txBody>
          <a:bodyPr/>
          <a:lstStyle/>
          <a:p>
            <a:endParaRPr lang="en-US"/>
          </a:p>
        </p:txBody>
      </p:sp>
      <p:pic>
        <p:nvPicPr>
          <p:cNvPr id="6" name="Image 0" descr="preencoded.png"/>
          <p:cNvPicPr>
            <a:picLocks noChangeAspect="1"/>
          </p:cNvPicPr>
          <p:nvPr/>
        </p:nvPicPr>
        <p:blipFill>
          <a:blip r:embed="rId3"/>
          <a:stretch>
            <a:fillRect/>
          </a:stretch>
        </p:blipFill>
        <p:spPr>
          <a:xfrm>
            <a:off x="502920" y="850392"/>
            <a:ext cx="3611880" cy="4160520"/>
          </a:xfrm>
          <a:prstGeom prst="rect">
            <a:avLst/>
          </a:prstGeom>
        </p:spPr>
      </p:pic>
      <p:sp>
        <p:nvSpPr>
          <p:cNvPr id="7" name="Text 4"/>
          <p:cNvSpPr/>
          <p:nvPr/>
        </p:nvSpPr>
        <p:spPr>
          <a:xfrm>
            <a:off x="4709160" y="777240"/>
            <a:ext cx="4206240" cy="384048"/>
          </a:xfrm>
          <a:prstGeom prst="rect">
            <a:avLst/>
          </a:prstGeom>
          <a:noFill/>
          <a:ln/>
        </p:spPr>
        <p:txBody>
          <a:bodyPr wrap="square" lIns="0" tIns="0" rIns="0" bIns="0" rtlCol="0" anchor="ctr"/>
          <a:lstStyle/>
          <a:p>
            <a:pPr marL="0" indent="0">
              <a:buNone/>
            </a:pPr>
            <a:r>
              <a:rPr lang="en-US" sz="1800" b="1" dirty="0">
                <a:solidFill>
                  <a:srgbClr val="2DD4BF"/>
                </a:solidFill>
                <a:latin typeface="Georgia" pitchFamily="34" charset="0"/>
                <a:ea typeface="Georgia" pitchFamily="34" charset="-122"/>
                <a:cs typeface="Georgia" pitchFamily="34" charset="-120"/>
              </a:rPr>
              <a:t>AI Concierge → Human Handoff</a:t>
            </a:r>
            <a:endParaRPr lang="en-US" sz="1800" dirty="0"/>
          </a:p>
        </p:txBody>
      </p:sp>
      <p:pic>
        <p:nvPicPr>
          <p:cNvPr id="8" name="Image 1" descr="preencoded.png"/>
          <p:cNvPicPr>
            <a:picLocks noChangeAspect="1"/>
          </p:cNvPicPr>
          <p:nvPr/>
        </p:nvPicPr>
        <p:blipFill>
          <a:blip r:embed="rId4"/>
          <a:stretch>
            <a:fillRect/>
          </a:stretch>
        </p:blipFill>
        <p:spPr>
          <a:xfrm>
            <a:off x="4754880" y="1353312"/>
            <a:ext cx="201168" cy="201168"/>
          </a:xfrm>
          <a:prstGeom prst="rect">
            <a:avLst/>
          </a:prstGeom>
        </p:spPr>
      </p:pic>
      <p:sp>
        <p:nvSpPr>
          <p:cNvPr id="9" name="Text 5"/>
          <p:cNvSpPr/>
          <p:nvPr/>
        </p:nvSpPr>
        <p:spPr>
          <a:xfrm>
            <a:off x="5074920" y="1261872"/>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Customer types a request — AI understands intent, budget, preferences, group size, occasion</a:t>
            </a:r>
            <a:endParaRPr lang="en-US" sz="1100" dirty="0"/>
          </a:p>
        </p:txBody>
      </p:sp>
      <p:pic>
        <p:nvPicPr>
          <p:cNvPr id="10" name="Image 2" descr="preencoded.png"/>
          <p:cNvPicPr>
            <a:picLocks noChangeAspect="1"/>
          </p:cNvPicPr>
          <p:nvPr/>
        </p:nvPicPr>
        <p:blipFill>
          <a:blip r:embed="rId4"/>
          <a:stretch>
            <a:fillRect/>
          </a:stretch>
        </p:blipFill>
        <p:spPr>
          <a:xfrm>
            <a:off x="4754880" y="1883664"/>
            <a:ext cx="201168" cy="201168"/>
          </a:xfrm>
          <a:prstGeom prst="rect">
            <a:avLst/>
          </a:prstGeom>
        </p:spPr>
      </p:pic>
      <p:sp>
        <p:nvSpPr>
          <p:cNvPr id="11" name="Text 6"/>
          <p:cNvSpPr/>
          <p:nvPr/>
        </p:nvSpPr>
        <p:spPr>
          <a:xfrm>
            <a:off x="5074920" y="1792224"/>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AI matches the best itinerary and builds an intelligence packet: anniversary, allergy flags, loyalty status</a:t>
            </a:r>
            <a:endParaRPr lang="en-US" sz="1100" dirty="0"/>
          </a:p>
        </p:txBody>
      </p:sp>
      <p:pic>
        <p:nvPicPr>
          <p:cNvPr id="12" name="Image 3" descr="preencoded.png"/>
          <p:cNvPicPr>
            <a:picLocks noChangeAspect="1"/>
          </p:cNvPicPr>
          <p:nvPr/>
        </p:nvPicPr>
        <p:blipFill>
          <a:blip r:embed="rId4"/>
          <a:stretch>
            <a:fillRect/>
          </a:stretch>
        </p:blipFill>
        <p:spPr>
          <a:xfrm>
            <a:off x="4754880" y="2414016"/>
            <a:ext cx="201168" cy="201168"/>
          </a:xfrm>
          <a:prstGeom prst="rect">
            <a:avLst/>
          </a:prstGeom>
        </p:spPr>
      </p:pic>
      <p:sp>
        <p:nvSpPr>
          <p:cNvPr id="13" name="Text 7"/>
          <p:cNvSpPr/>
          <p:nvPr/>
        </p:nvSpPr>
        <p:spPr>
          <a:xfrm>
            <a:off x="5074920" y="2322576"/>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AI recognises this needs a specialist — matches one by expertise and rating</a:t>
            </a:r>
            <a:endParaRPr lang="en-US" sz="1100" dirty="0"/>
          </a:p>
        </p:txBody>
      </p:sp>
      <p:pic>
        <p:nvPicPr>
          <p:cNvPr id="14" name="Image 4" descr="preencoded.png"/>
          <p:cNvPicPr>
            <a:picLocks noChangeAspect="1"/>
          </p:cNvPicPr>
          <p:nvPr/>
        </p:nvPicPr>
        <p:blipFill>
          <a:blip r:embed="rId4"/>
          <a:stretch>
            <a:fillRect/>
          </a:stretch>
        </p:blipFill>
        <p:spPr>
          <a:xfrm>
            <a:off x="4754880" y="2944368"/>
            <a:ext cx="201168" cy="201168"/>
          </a:xfrm>
          <a:prstGeom prst="rect">
            <a:avLst/>
          </a:prstGeom>
        </p:spPr>
      </p:pic>
      <p:sp>
        <p:nvSpPr>
          <p:cNvPr id="15" name="Text 8"/>
          <p:cNvSpPr/>
          <p:nvPr/>
        </p:nvSpPr>
        <p:spPr>
          <a:xfrm>
            <a:off x="5074920" y="2852928"/>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Full context transferred seamlessly — specialist never asks the customer to repeat</a:t>
            </a:r>
            <a:endParaRPr lang="en-US" sz="1100" dirty="0"/>
          </a:p>
        </p:txBody>
      </p:sp>
      <p:pic>
        <p:nvPicPr>
          <p:cNvPr id="16" name="Image 5" descr="preencoded.png"/>
          <p:cNvPicPr>
            <a:picLocks noChangeAspect="1"/>
          </p:cNvPicPr>
          <p:nvPr/>
        </p:nvPicPr>
        <p:blipFill>
          <a:blip r:embed="rId4"/>
          <a:stretch>
            <a:fillRect/>
          </a:stretch>
        </p:blipFill>
        <p:spPr>
          <a:xfrm>
            <a:off x="4754880" y="3474720"/>
            <a:ext cx="201168" cy="201168"/>
          </a:xfrm>
          <a:prstGeom prst="rect">
            <a:avLst/>
          </a:prstGeom>
        </p:spPr>
      </p:pic>
      <p:sp>
        <p:nvSpPr>
          <p:cNvPr id="17" name="Text 9"/>
          <p:cNvSpPr/>
          <p:nvPr/>
        </p:nvSpPr>
        <p:spPr>
          <a:xfrm>
            <a:off x="5074920" y="3383280"/>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Customer sees the handoff happening — transparent, not a black hole</a:t>
            </a:r>
            <a:endParaRPr lang="en-US" sz="1100" dirty="0"/>
          </a:p>
        </p:txBody>
      </p:sp>
      <p:sp>
        <p:nvSpPr>
          <p:cNvPr id="18" name="Shape 10"/>
          <p:cNvSpPr/>
          <p:nvPr/>
        </p:nvSpPr>
        <p:spPr>
          <a:xfrm>
            <a:off x="4663440" y="4160520"/>
            <a:ext cx="4297680" cy="868680"/>
          </a:xfrm>
          <a:prstGeom prst="rect">
            <a:avLst/>
          </a:prstGeom>
          <a:solidFill>
            <a:srgbClr val="0F1B2D"/>
          </a:solidFill>
          <a:ln w="6350">
            <a:solidFill>
              <a:srgbClr val="2DD4BF"/>
            </a:solidFill>
            <a:prstDash val="solid"/>
          </a:ln>
        </p:spPr>
        <p:txBody>
          <a:bodyPr/>
          <a:lstStyle/>
          <a:p>
            <a:endParaRPr lang="en-US"/>
          </a:p>
        </p:txBody>
      </p:sp>
      <p:sp>
        <p:nvSpPr>
          <p:cNvPr id="19" name="Text 11"/>
          <p:cNvSpPr/>
          <p:nvPr/>
        </p:nvSpPr>
        <p:spPr>
          <a:xfrm>
            <a:off x="4800600" y="4187952"/>
            <a:ext cx="4023360" cy="804672"/>
          </a:xfrm>
          <a:prstGeom prst="rect">
            <a:avLst/>
          </a:prstGeom>
          <a:noFill/>
          <a:ln/>
        </p:spPr>
        <p:txBody>
          <a:bodyPr wrap="square" lIns="0" tIns="0" rIns="0" bIns="0" rtlCol="0" anchor="ctr"/>
          <a:lstStyle/>
          <a:p>
            <a:pPr marL="0" indent="0">
              <a:lnSpc>
                <a:spcPct val="120000"/>
              </a:lnSpc>
              <a:buNone/>
            </a:pPr>
            <a:r>
              <a:rPr lang="en-US" sz="1050" i="1" dirty="0">
                <a:solidFill>
                  <a:srgbClr val="2DD4BF"/>
                </a:solidFill>
                <a:latin typeface="Calibri" pitchFamily="34" charset="0"/>
                <a:ea typeface="Calibri" pitchFamily="34" charset="-122"/>
                <a:cs typeface="Calibri" pitchFamily="34" charset="-120"/>
              </a:rPr>
              <a:t>The customer says it once. AI builds the brief. The specialist arrives prepared. That's the difference between being processed and being known.</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D4A853"/>
          </a:solidFill>
          <a:ln/>
        </p:spPr>
        <p:txBody>
          <a:bodyPr/>
          <a:lstStyle/>
          <a:p>
            <a:endParaRPr lang="en-US"/>
          </a:p>
        </p:txBody>
      </p:sp>
      <p:sp>
        <p:nvSpPr>
          <p:cNvPr id="3" name="Text 1"/>
          <p:cNvSpPr/>
          <p:nvPr/>
        </p:nvSpPr>
        <p:spPr>
          <a:xfrm>
            <a:off x="457200" y="137160"/>
            <a:ext cx="8229600" cy="320040"/>
          </a:xfrm>
          <a:prstGeom prst="rect">
            <a:avLst/>
          </a:prstGeom>
          <a:noFill/>
          <a:ln/>
        </p:spPr>
        <p:txBody>
          <a:bodyPr wrap="square" lIns="0" tIns="0" rIns="0" bIns="0" rtlCol="0" anchor="ctr"/>
          <a:lstStyle/>
          <a:p>
            <a:pPr marL="0" indent="0">
              <a:buNone/>
            </a:pPr>
            <a:r>
              <a:rPr lang="en-US" sz="2200" b="1" dirty="0">
                <a:solidFill>
                  <a:srgbClr val="D4A853"/>
                </a:solidFill>
                <a:latin typeface="Georgia" pitchFamily="34" charset="0"/>
                <a:ea typeface="Georgia" pitchFamily="34" charset="-122"/>
                <a:cs typeface="Georgia" pitchFamily="34" charset="-120"/>
              </a:rPr>
              <a:t>What It Actually Looks Like</a:t>
            </a:r>
            <a:endParaRPr lang="en-US" sz="2200" dirty="0"/>
          </a:p>
        </p:txBody>
      </p:sp>
      <p:sp>
        <p:nvSpPr>
          <p:cNvPr id="4" name="Text 2"/>
          <p:cNvSpPr/>
          <p:nvPr/>
        </p:nvSpPr>
        <p:spPr>
          <a:xfrm>
            <a:off x="457200" y="438912"/>
            <a:ext cx="7772400" cy="228600"/>
          </a:xfrm>
          <a:prstGeom prst="rect">
            <a:avLst/>
          </a:prstGeom>
          <a:noFill/>
          <a:ln/>
        </p:spPr>
        <p:txBody>
          <a:bodyPr wrap="square" lIns="0" tIns="0" rIns="0" bIns="0" rtlCol="0" anchor="ctr"/>
          <a:lstStyle/>
          <a:p>
            <a:pPr marL="0" indent="0">
              <a:buNone/>
            </a:pPr>
            <a:r>
              <a:rPr lang="en-US" sz="1000" i="1" dirty="0">
                <a:solidFill>
                  <a:srgbClr val="94A3B8"/>
                </a:solidFill>
                <a:latin typeface="Calibri" pitchFamily="34" charset="0"/>
                <a:ea typeface="Calibri" pitchFamily="34" charset="-122"/>
                <a:cs typeface="Calibri" pitchFamily="34" charset="-120"/>
              </a:rPr>
              <a:t>The specialist's screen the moment a call transfers from AI</a:t>
            </a:r>
            <a:endParaRPr lang="en-US" sz="1000" dirty="0"/>
          </a:p>
        </p:txBody>
      </p:sp>
      <p:sp>
        <p:nvSpPr>
          <p:cNvPr id="5" name="Shape 3"/>
          <p:cNvSpPr/>
          <p:nvPr/>
        </p:nvSpPr>
        <p:spPr>
          <a:xfrm>
            <a:off x="91440" y="777240"/>
            <a:ext cx="4434840" cy="4297680"/>
          </a:xfrm>
          <a:prstGeom prst="rect">
            <a:avLst/>
          </a:prstGeom>
          <a:solidFill>
            <a:srgbClr val="000000"/>
          </a:solidFill>
          <a:ln w="19050">
            <a:solidFill>
              <a:srgbClr val="22C55E"/>
            </a:solidFill>
            <a:prstDash val="solid"/>
          </a:ln>
          <a:effectLst>
            <a:outerShdw blurRad="101600" dist="38100" dir="8100000" algn="bl" rotWithShape="0">
              <a:srgbClr val="000000">
                <a:alpha val="25000"/>
              </a:srgbClr>
            </a:outerShdw>
          </a:effectLst>
        </p:spPr>
        <p:txBody>
          <a:bodyPr/>
          <a:lstStyle/>
          <a:p>
            <a:endParaRPr lang="en-US"/>
          </a:p>
        </p:txBody>
      </p:sp>
      <p:pic>
        <p:nvPicPr>
          <p:cNvPr id="6" name="Image 0" descr="preencoded.png"/>
          <p:cNvPicPr>
            <a:picLocks noChangeAspect="1"/>
          </p:cNvPicPr>
          <p:nvPr/>
        </p:nvPicPr>
        <p:blipFill>
          <a:blip r:embed="rId3"/>
          <a:stretch>
            <a:fillRect/>
          </a:stretch>
        </p:blipFill>
        <p:spPr>
          <a:xfrm>
            <a:off x="502920" y="850392"/>
            <a:ext cx="3611880" cy="4160520"/>
          </a:xfrm>
          <a:prstGeom prst="rect">
            <a:avLst/>
          </a:prstGeom>
        </p:spPr>
      </p:pic>
      <p:sp>
        <p:nvSpPr>
          <p:cNvPr id="7" name="Text 4"/>
          <p:cNvSpPr/>
          <p:nvPr/>
        </p:nvSpPr>
        <p:spPr>
          <a:xfrm>
            <a:off x="4709160" y="777240"/>
            <a:ext cx="4206240" cy="384048"/>
          </a:xfrm>
          <a:prstGeom prst="rect">
            <a:avLst/>
          </a:prstGeom>
          <a:noFill/>
          <a:ln/>
        </p:spPr>
        <p:txBody>
          <a:bodyPr wrap="square" lIns="0" tIns="0" rIns="0" bIns="0" rtlCol="0" anchor="ctr"/>
          <a:lstStyle/>
          <a:p>
            <a:pPr marL="0" indent="0">
              <a:buNone/>
            </a:pPr>
            <a:r>
              <a:rPr lang="en-US" sz="1800" b="1" dirty="0">
                <a:solidFill>
                  <a:srgbClr val="22C55E"/>
                </a:solidFill>
                <a:latin typeface="Georgia" pitchFamily="34" charset="0"/>
                <a:ea typeface="Georgia" pitchFamily="34" charset="-122"/>
                <a:cs typeface="Georgia" pitchFamily="34" charset="-120"/>
              </a:rPr>
              <a:t>Agent Console — Supercharged</a:t>
            </a:r>
            <a:endParaRPr lang="en-US" sz="1800" dirty="0"/>
          </a:p>
        </p:txBody>
      </p:sp>
      <p:pic>
        <p:nvPicPr>
          <p:cNvPr id="8" name="Image 1" descr="preencoded.png"/>
          <p:cNvPicPr>
            <a:picLocks noChangeAspect="1"/>
          </p:cNvPicPr>
          <p:nvPr/>
        </p:nvPicPr>
        <p:blipFill>
          <a:blip r:embed="rId4"/>
          <a:stretch>
            <a:fillRect/>
          </a:stretch>
        </p:blipFill>
        <p:spPr>
          <a:xfrm>
            <a:off x="4754880" y="1353312"/>
            <a:ext cx="201168" cy="201168"/>
          </a:xfrm>
          <a:prstGeom prst="rect">
            <a:avLst/>
          </a:prstGeom>
        </p:spPr>
      </p:pic>
      <p:sp>
        <p:nvSpPr>
          <p:cNvPr id="9" name="Text 5"/>
          <p:cNvSpPr/>
          <p:nvPr/>
        </p:nvSpPr>
        <p:spPr>
          <a:xfrm>
            <a:off x="5074920" y="1261872"/>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Agent sees intent, budget, emotion level, and allergy flags before saying hello</a:t>
            </a:r>
            <a:endParaRPr lang="en-US" sz="1100" dirty="0"/>
          </a:p>
        </p:txBody>
      </p:sp>
      <p:pic>
        <p:nvPicPr>
          <p:cNvPr id="10" name="Image 2" descr="preencoded.png"/>
          <p:cNvPicPr>
            <a:picLocks noChangeAspect="1"/>
          </p:cNvPicPr>
          <p:nvPr/>
        </p:nvPicPr>
        <p:blipFill>
          <a:blip r:embed="rId4"/>
          <a:stretch>
            <a:fillRect/>
          </a:stretch>
        </p:blipFill>
        <p:spPr>
          <a:xfrm>
            <a:off x="4754880" y="1883664"/>
            <a:ext cx="201168" cy="201168"/>
          </a:xfrm>
          <a:prstGeom prst="rect">
            <a:avLst/>
          </a:prstGeom>
        </p:spPr>
      </p:pic>
      <p:sp>
        <p:nvSpPr>
          <p:cNvPr id="11" name="Text 6"/>
          <p:cNvSpPr/>
          <p:nvPr/>
        </p:nvSpPr>
        <p:spPr>
          <a:xfrm>
            <a:off x="5074920" y="1792224"/>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AI suggests value-adds: suite upgrade, private excursion, personalised dining</a:t>
            </a:r>
            <a:endParaRPr lang="en-US" sz="1100" dirty="0"/>
          </a:p>
        </p:txBody>
      </p:sp>
      <p:pic>
        <p:nvPicPr>
          <p:cNvPr id="12" name="Image 3" descr="preencoded.png"/>
          <p:cNvPicPr>
            <a:picLocks noChangeAspect="1"/>
          </p:cNvPicPr>
          <p:nvPr/>
        </p:nvPicPr>
        <p:blipFill>
          <a:blip r:embed="rId4"/>
          <a:stretch>
            <a:fillRect/>
          </a:stretch>
        </p:blipFill>
        <p:spPr>
          <a:xfrm>
            <a:off x="4754880" y="2414016"/>
            <a:ext cx="201168" cy="201168"/>
          </a:xfrm>
          <a:prstGeom prst="rect">
            <a:avLst/>
          </a:prstGeom>
        </p:spPr>
      </p:pic>
      <p:sp>
        <p:nvSpPr>
          <p:cNvPr id="13" name="Text 7"/>
          <p:cNvSpPr/>
          <p:nvPr/>
        </p:nvSpPr>
        <p:spPr>
          <a:xfrm>
            <a:off x="5074920" y="2322576"/>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Allergy alert auto-pushed to every restaurant and venue on the itinerary</a:t>
            </a:r>
            <a:endParaRPr lang="en-US" sz="1100" dirty="0"/>
          </a:p>
        </p:txBody>
      </p:sp>
      <p:pic>
        <p:nvPicPr>
          <p:cNvPr id="14" name="Image 4" descr="preencoded.png"/>
          <p:cNvPicPr>
            <a:picLocks noChangeAspect="1"/>
          </p:cNvPicPr>
          <p:nvPr/>
        </p:nvPicPr>
        <p:blipFill>
          <a:blip r:embed="rId4"/>
          <a:stretch>
            <a:fillRect/>
          </a:stretch>
        </p:blipFill>
        <p:spPr>
          <a:xfrm>
            <a:off x="4754880" y="2944368"/>
            <a:ext cx="201168" cy="201168"/>
          </a:xfrm>
          <a:prstGeom prst="rect">
            <a:avLst/>
          </a:prstGeom>
        </p:spPr>
      </p:pic>
      <p:sp>
        <p:nvSpPr>
          <p:cNvPr id="15" name="Text 8"/>
          <p:cNvSpPr/>
          <p:nvPr/>
        </p:nvSpPr>
        <p:spPr>
          <a:xfrm>
            <a:off x="5074920" y="2852928"/>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Booking probability, loyalty tier, and group dynamics visible in one view</a:t>
            </a:r>
            <a:endParaRPr lang="en-US" sz="1100" dirty="0"/>
          </a:p>
        </p:txBody>
      </p:sp>
      <p:pic>
        <p:nvPicPr>
          <p:cNvPr id="16" name="Image 5" descr="preencoded.png"/>
          <p:cNvPicPr>
            <a:picLocks noChangeAspect="1"/>
          </p:cNvPicPr>
          <p:nvPr/>
        </p:nvPicPr>
        <p:blipFill>
          <a:blip r:embed="rId4"/>
          <a:stretch>
            <a:fillRect/>
          </a:stretch>
        </p:blipFill>
        <p:spPr>
          <a:xfrm>
            <a:off x="4754880" y="3474720"/>
            <a:ext cx="201168" cy="201168"/>
          </a:xfrm>
          <a:prstGeom prst="rect">
            <a:avLst/>
          </a:prstGeom>
        </p:spPr>
      </p:pic>
      <p:sp>
        <p:nvSpPr>
          <p:cNvPr id="17" name="Text 9"/>
          <p:cNvSpPr/>
          <p:nvPr/>
        </p:nvSpPr>
        <p:spPr>
          <a:xfrm>
            <a:off x="5074920" y="3383280"/>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One call, full context, premium close — no follow-ups, no callbacks needed</a:t>
            </a:r>
            <a:endParaRPr lang="en-US" sz="1100" dirty="0"/>
          </a:p>
        </p:txBody>
      </p:sp>
      <p:sp>
        <p:nvSpPr>
          <p:cNvPr id="18" name="Shape 10"/>
          <p:cNvSpPr/>
          <p:nvPr/>
        </p:nvSpPr>
        <p:spPr>
          <a:xfrm>
            <a:off x="4663440" y="4160520"/>
            <a:ext cx="4297680" cy="868680"/>
          </a:xfrm>
          <a:prstGeom prst="rect">
            <a:avLst/>
          </a:prstGeom>
          <a:solidFill>
            <a:srgbClr val="0F1B2D"/>
          </a:solidFill>
          <a:ln w="6350">
            <a:solidFill>
              <a:srgbClr val="22C55E"/>
            </a:solidFill>
            <a:prstDash val="solid"/>
          </a:ln>
        </p:spPr>
        <p:txBody>
          <a:bodyPr/>
          <a:lstStyle/>
          <a:p>
            <a:endParaRPr lang="en-US"/>
          </a:p>
        </p:txBody>
      </p:sp>
      <p:sp>
        <p:nvSpPr>
          <p:cNvPr id="19" name="Text 11"/>
          <p:cNvSpPr/>
          <p:nvPr/>
        </p:nvSpPr>
        <p:spPr>
          <a:xfrm>
            <a:off x="4800600" y="4187952"/>
            <a:ext cx="4023360" cy="804672"/>
          </a:xfrm>
          <a:prstGeom prst="rect">
            <a:avLst/>
          </a:prstGeom>
          <a:noFill/>
          <a:ln/>
        </p:spPr>
        <p:txBody>
          <a:bodyPr wrap="square" lIns="0" tIns="0" rIns="0" bIns="0" rtlCol="0" anchor="ctr"/>
          <a:lstStyle/>
          <a:p>
            <a:pPr marL="0" indent="0">
              <a:lnSpc>
                <a:spcPct val="120000"/>
              </a:lnSpc>
              <a:buNone/>
            </a:pPr>
            <a:r>
              <a:rPr lang="en-US" sz="1050" i="1" dirty="0">
                <a:solidFill>
                  <a:srgbClr val="22C55E"/>
                </a:solidFill>
                <a:latin typeface="Calibri" pitchFamily="34" charset="0"/>
                <a:ea typeface="Calibri" pitchFamily="34" charset="-122"/>
                <a:cs typeface="Calibri" pitchFamily="34" charset="-120"/>
              </a:rPr>
              <a:t>This is what AI + Human harmony looks like in practice. AI does the heavy lifting. The specialist delivers the relationship.</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D4A853"/>
          </a:solidFill>
          <a:ln/>
        </p:spPr>
        <p:txBody>
          <a:bodyPr/>
          <a:lstStyle/>
          <a:p>
            <a:endParaRPr lang="en-US"/>
          </a:p>
        </p:txBody>
      </p:sp>
      <p:sp>
        <p:nvSpPr>
          <p:cNvPr id="3" name="Text 1"/>
          <p:cNvSpPr/>
          <p:nvPr/>
        </p:nvSpPr>
        <p:spPr>
          <a:xfrm>
            <a:off x="457200" y="137160"/>
            <a:ext cx="8229600" cy="320040"/>
          </a:xfrm>
          <a:prstGeom prst="rect">
            <a:avLst/>
          </a:prstGeom>
          <a:noFill/>
          <a:ln/>
        </p:spPr>
        <p:txBody>
          <a:bodyPr wrap="square" lIns="0" tIns="0" rIns="0" bIns="0" rtlCol="0" anchor="ctr"/>
          <a:lstStyle/>
          <a:p>
            <a:pPr marL="0" indent="0">
              <a:buNone/>
            </a:pPr>
            <a:r>
              <a:rPr lang="en-US" sz="2200" b="1" dirty="0">
                <a:solidFill>
                  <a:srgbClr val="D4A853"/>
                </a:solidFill>
                <a:latin typeface="Georgia" pitchFamily="34" charset="0"/>
                <a:ea typeface="Georgia" pitchFamily="34" charset="-122"/>
                <a:cs typeface="Georgia" pitchFamily="34" charset="-120"/>
              </a:rPr>
              <a:t>What It Actually Looks Like</a:t>
            </a:r>
            <a:endParaRPr lang="en-US" sz="2200" dirty="0"/>
          </a:p>
        </p:txBody>
      </p:sp>
      <p:sp>
        <p:nvSpPr>
          <p:cNvPr id="4" name="Text 2"/>
          <p:cNvSpPr/>
          <p:nvPr/>
        </p:nvSpPr>
        <p:spPr>
          <a:xfrm>
            <a:off x="457200" y="438912"/>
            <a:ext cx="7772400" cy="228600"/>
          </a:xfrm>
          <a:prstGeom prst="rect">
            <a:avLst/>
          </a:prstGeom>
          <a:noFill/>
          <a:ln/>
        </p:spPr>
        <p:txBody>
          <a:bodyPr wrap="square" lIns="0" tIns="0" rIns="0" bIns="0" rtlCol="0" anchor="ctr"/>
          <a:lstStyle/>
          <a:p>
            <a:pPr marL="0" indent="0">
              <a:buNone/>
            </a:pPr>
            <a:r>
              <a:rPr lang="en-US" sz="1000" i="1" dirty="0">
                <a:solidFill>
                  <a:srgbClr val="94A3B8"/>
                </a:solidFill>
                <a:latin typeface="Calibri" pitchFamily="34" charset="0"/>
                <a:ea typeface="Calibri" pitchFamily="34" charset="-122"/>
                <a:cs typeface="Calibri" pitchFamily="34" charset="-120"/>
              </a:rPr>
              <a:t>Not a group chat — a collaborative commerce space with polls, votes, consensus</a:t>
            </a:r>
            <a:endParaRPr lang="en-US" sz="1000" dirty="0"/>
          </a:p>
        </p:txBody>
      </p:sp>
      <p:sp>
        <p:nvSpPr>
          <p:cNvPr id="5" name="Shape 3"/>
          <p:cNvSpPr/>
          <p:nvPr/>
        </p:nvSpPr>
        <p:spPr>
          <a:xfrm>
            <a:off x="91440" y="777240"/>
            <a:ext cx="4434840" cy="4297680"/>
          </a:xfrm>
          <a:prstGeom prst="rect">
            <a:avLst/>
          </a:prstGeom>
          <a:solidFill>
            <a:srgbClr val="000000"/>
          </a:solidFill>
          <a:ln w="19050">
            <a:solidFill>
              <a:srgbClr val="22D3EE"/>
            </a:solidFill>
            <a:prstDash val="solid"/>
          </a:ln>
          <a:effectLst>
            <a:outerShdw blurRad="101600" dist="38100" dir="8100000" algn="bl" rotWithShape="0">
              <a:srgbClr val="000000">
                <a:alpha val="25000"/>
              </a:srgbClr>
            </a:outerShdw>
          </a:effectLst>
        </p:spPr>
        <p:txBody>
          <a:bodyPr/>
          <a:lstStyle/>
          <a:p>
            <a:endParaRPr lang="en-US"/>
          </a:p>
        </p:txBody>
      </p:sp>
      <p:pic>
        <p:nvPicPr>
          <p:cNvPr id="6" name="Image 0" descr="preencoded.png"/>
          <p:cNvPicPr>
            <a:picLocks noChangeAspect="1"/>
          </p:cNvPicPr>
          <p:nvPr/>
        </p:nvPicPr>
        <p:blipFill>
          <a:blip r:embed="rId3"/>
          <a:stretch>
            <a:fillRect/>
          </a:stretch>
        </p:blipFill>
        <p:spPr>
          <a:xfrm>
            <a:off x="502920" y="850392"/>
            <a:ext cx="3611880" cy="4160520"/>
          </a:xfrm>
          <a:prstGeom prst="rect">
            <a:avLst/>
          </a:prstGeom>
        </p:spPr>
      </p:pic>
      <p:sp>
        <p:nvSpPr>
          <p:cNvPr id="7" name="Text 4"/>
          <p:cNvSpPr/>
          <p:nvPr/>
        </p:nvSpPr>
        <p:spPr>
          <a:xfrm>
            <a:off x="4709160" y="777240"/>
            <a:ext cx="4206240" cy="384048"/>
          </a:xfrm>
          <a:prstGeom prst="rect">
            <a:avLst/>
          </a:prstGeom>
          <a:noFill/>
          <a:ln/>
        </p:spPr>
        <p:txBody>
          <a:bodyPr wrap="square" lIns="0" tIns="0" rIns="0" bIns="0" rtlCol="0" anchor="ctr"/>
          <a:lstStyle/>
          <a:p>
            <a:pPr marL="0" indent="0">
              <a:buNone/>
            </a:pPr>
            <a:r>
              <a:rPr lang="en-US" sz="1800" b="1" dirty="0">
                <a:solidFill>
                  <a:srgbClr val="22D3EE"/>
                </a:solidFill>
                <a:latin typeface="Georgia" pitchFamily="34" charset="0"/>
                <a:ea typeface="Georgia" pitchFamily="34" charset="-122"/>
                <a:cs typeface="Georgia" pitchFamily="34" charset="-120"/>
              </a:rPr>
              <a:t>Shared Commerce — Polls, Photos, Decisions</a:t>
            </a:r>
            <a:endParaRPr lang="en-US" sz="1800" dirty="0"/>
          </a:p>
        </p:txBody>
      </p:sp>
      <p:pic>
        <p:nvPicPr>
          <p:cNvPr id="8" name="Image 1" descr="preencoded.png"/>
          <p:cNvPicPr>
            <a:picLocks noChangeAspect="1"/>
          </p:cNvPicPr>
          <p:nvPr/>
        </p:nvPicPr>
        <p:blipFill>
          <a:blip r:embed="rId4"/>
          <a:stretch>
            <a:fillRect/>
          </a:stretch>
        </p:blipFill>
        <p:spPr>
          <a:xfrm>
            <a:off x="4754880" y="1353312"/>
            <a:ext cx="201168" cy="201168"/>
          </a:xfrm>
          <a:prstGeom prst="rect">
            <a:avLst/>
          </a:prstGeom>
        </p:spPr>
      </p:pic>
      <p:sp>
        <p:nvSpPr>
          <p:cNvPr id="9" name="Text 5"/>
          <p:cNvSpPr/>
          <p:nvPr/>
        </p:nvSpPr>
        <p:spPr>
          <a:xfrm>
            <a:off x="5074920" y="1261872"/>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Polls &amp; Voting let couples or groups decide together — not via forwarded email PDFs</a:t>
            </a:r>
            <a:endParaRPr lang="en-US" sz="1100" dirty="0"/>
          </a:p>
        </p:txBody>
      </p:sp>
      <p:pic>
        <p:nvPicPr>
          <p:cNvPr id="10" name="Image 2" descr="preencoded.png"/>
          <p:cNvPicPr>
            <a:picLocks noChangeAspect="1"/>
          </p:cNvPicPr>
          <p:nvPr/>
        </p:nvPicPr>
        <p:blipFill>
          <a:blip r:embed="rId4"/>
          <a:stretch>
            <a:fillRect/>
          </a:stretch>
        </p:blipFill>
        <p:spPr>
          <a:xfrm>
            <a:off x="4754880" y="1883664"/>
            <a:ext cx="201168" cy="201168"/>
          </a:xfrm>
          <a:prstGeom prst="rect">
            <a:avLst/>
          </a:prstGeom>
        </p:spPr>
      </p:pic>
      <p:sp>
        <p:nvSpPr>
          <p:cNvPr id="11" name="Text 6"/>
          <p:cNvSpPr/>
          <p:nvPr/>
        </p:nvSpPr>
        <p:spPr>
          <a:xfrm>
            <a:off x="5074920" y="1792224"/>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Photo uploads, location pins, and side-by-side comparisons build shared excitement</a:t>
            </a:r>
            <a:endParaRPr lang="en-US" sz="1100" dirty="0"/>
          </a:p>
        </p:txBody>
      </p:sp>
      <p:pic>
        <p:nvPicPr>
          <p:cNvPr id="12" name="Image 3" descr="preencoded.png"/>
          <p:cNvPicPr>
            <a:picLocks noChangeAspect="1"/>
          </p:cNvPicPr>
          <p:nvPr/>
        </p:nvPicPr>
        <p:blipFill>
          <a:blip r:embed="rId4"/>
          <a:stretch>
            <a:fillRect/>
          </a:stretch>
        </p:blipFill>
        <p:spPr>
          <a:xfrm>
            <a:off x="4754880" y="2414016"/>
            <a:ext cx="201168" cy="201168"/>
          </a:xfrm>
          <a:prstGeom prst="rect">
            <a:avLst/>
          </a:prstGeom>
        </p:spPr>
      </p:pic>
      <p:sp>
        <p:nvSpPr>
          <p:cNvPr id="13" name="Text 7"/>
          <p:cNvSpPr/>
          <p:nvPr/>
        </p:nvSpPr>
        <p:spPr>
          <a:xfrm>
            <a:off x="5074920" y="2322576"/>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AI participates — suggesting options, answering questions, tracking agreement</a:t>
            </a:r>
            <a:endParaRPr lang="en-US" sz="1100" dirty="0"/>
          </a:p>
        </p:txBody>
      </p:sp>
      <p:pic>
        <p:nvPicPr>
          <p:cNvPr id="14" name="Image 4" descr="preencoded.png"/>
          <p:cNvPicPr>
            <a:picLocks noChangeAspect="1"/>
          </p:cNvPicPr>
          <p:nvPr/>
        </p:nvPicPr>
        <p:blipFill>
          <a:blip r:embed="rId4"/>
          <a:stretch>
            <a:fillRect/>
          </a:stretch>
        </p:blipFill>
        <p:spPr>
          <a:xfrm>
            <a:off x="4754880" y="2944368"/>
            <a:ext cx="201168" cy="201168"/>
          </a:xfrm>
          <a:prstGeom prst="rect">
            <a:avLst/>
          </a:prstGeom>
        </p:spPr>
      </p:pic>
      <p:sp>
        <p:nvSpPr>
          <p:cNvPr id="15" name="Text 8"/>
          <p:cNvSpPr/>
          <p:nvPr/>
        </p:nvSpPr>
        <p:spPr>
          <a:xfrm>
            <a:off x="5074920" y="2852928"/>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Live activity: Victoria shared a photo, James uploaded an article, both voted Yes on wine tour</a:t>
            </a:r>
            <a:endParaRPr lang="en-US" sz="1100" dirty="0"/>
          </a:p>
        </p:txBody>
      </p:sp>
      <p:pic>
        <p:nvPicPr>
          <p:cNvPr id="16" name="Image 5" descr="preencoded.png"/>
          <p:cNvPicPr>
            <a:picLocks noChangeAspect="1"/>
          </p:cNvPicPr>
          <p:nvPr/>
        </p:nvPicPr>
        <p:blipFill>
          <a:blip r:embed="rId4"/>
          <a:stretch>
            <a:fillRect/>
          </a:stretch>
        </p:blipFill>
        <p:spPr>
          <a:xfrm>
            <a:off x="4754880" y="3474720"/>
            <a:ext cx="201168" cy="201168"/>
          </a:xfrm>
          <a:prstGeom prst="rect">
            <a:avLst/>
          </a:prstGeom>
        </p:spPr>
      </p:pic>
      <p:sp>
        <p:nvSpPr>
          <p:cNvPr id="17" name="Text 9"/>
          <p:cNvSpPr/>
          <p:nvPr/>
        </p:nvSpPr>
        <p:spPr>
          <a:xfrm>
            <a:off x="5074920" y="3383280"/>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Conversion probability visible — consensus detected, ambassador auto-notified to close</a:t>
            </a:r>
            <a:endParaRPr lang="en-US" sz="1100" dirty="0"/>
          </a:p>
        </p:txBody>
      </p:sp>
      <p:sp>
        <p:nvSpPr>
          <p:cNvPr id="18" name="Shape 10"/>
          <p:cNvSpPr/>
          <p:nvPr/>
        </p:nvSpPr>
        <p:spPr>
          <a:xfrm>
            <a:off x="4663440" y="4160520"/>
            <a:ext cx="4297680" cy="868680"/>
          </a:xfrm>
          <a:prstGeom prst="rect">
            <a:avLst/>
          </a:prstGeom>
          <a:solidFill>
            <a:srgbClr val="0F1B2D"/>
          </a:solidFill>
          <a:ln w="6350">
            <a:solidFill>
              <a:srgbClr val="22D3EE"/>
            </a:solidFill>
            <a:prstDash val="solid"/>
          </a:ln>
        </p:spPr>
        <p:txBody>
          <a:bodyPr/>
          <a:lstStyle/>
          <a:p>
            <a:endParaRPr lang="en-US"/>
          </a:p>
        </p:txBody>
      </p:sp>
      <p:sp>
        <p:nvSpPr>
          <p:cNvPr id="19" name="Text 11"/>
          <p:cNvSpPr/>
          <p:nvPr/>
        </p:nvSpPr>
        <p:spPr>
          <a:xfrm>
            <a:off x="4800600" y="4187952"/>
            <a:ext cx="4023360" cy="804672"/>
          </a:xfrm>
          <a:prstGeom prst="rect">
            <a:avLst/>
          </a:prstGeom>
          <a:noFill/>
          <a:ln/>
        </p:spPr>
        <p:txBody>
          <a:bodyPr wrap="square" lIns="0" tIns="0" rIns="0" bIns="0" rtlCol="0" anchor="ctr"/>
          <a:lstStyle/>
          <a:p>
            <a:pPr marL="0" indent="0">
              <a:lnSpc>
                <a:spcPct val="120000"/>
              </a:lnSpc>
              <a:buNone/>
            </a:pPr>
            <a:r>
              <a:rPr lang="en-US" sz="1050" i="1" dirty="0">
                <a:solidFill>
                  <a:srgbClr val="22D3EE"/>
                </a:solidFill>
                <a:latin typeface="Calibri" pitchFamily="34" charset="0"/>
                <a:ea typeface="Calibri" pitchFamily="34" charset="-122"/>
                <a:cs typeface="Calibri" pitchFamily="34" charset="-120"/>
              </a:rPr>
              <a:t>Group decisions are one of the biggest unsolved problems in travel and luxury commerce. This prototype solves it.</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D4A853"/>
          </a:solidFill>
          <a:ln/>
        </p:spPr>
        <p:txBody>
          <a:bodyPr/>
          <a:lstStyle/>
          <a:p>
            <a:endParaRPr lang="en-US"/>
          </a:p>
        </p:txBody>
      </p:sp>
      <p:sp>
        <p:nvSpPr>
          <p:cNvPr id="3" name="Text 1"/>
          <p:cNvSpPr/>
          <p:nvPr/>
        </p:nvSpPr>
        <p:spPr>
          <a:xfrm>
            <a:off x="457200" y="137160"/>
            <a:ext cx="8229600" cy="320040"/>
          </a:xfrm>
          <a:prstGeom prst="rect">
            <a:avLst/>
          </a:prstGeom>
          <a:noFill/>
          <a:ln/>
        </p:spPr>
        <p:txBody>
          <a:bodyPr wrap="square" lIns="0" tIns="0" rIns="0" bIns="0" rtlCol="0" anchor="ctr"/>
          <a:lstStyle/>
          <a:p>
            <a:pPr marL="0" indent="0">
              <a:buNone/>
            </a:pPr>
            <a:r>
              <a:rPr lang="en-US" sz="2200" b="1" dirty="0">
                <a:solidFill>
                  <a:srgbClr val="D4A853"/>
                </a:solidFill>
                <a:latin typeface="Georgia" pitchFamily="34" charset="0"/>
                <a:ea typeface="Georgia" pitchFamily="34" charset="-122"/>
                <a:cs typeface="Georgia" pitchFamily="34" charset="-120"/>
              </a:rPr>
              <a:t>What It Actually Looks Like</a:t>
            </a:r>
            <a:endParaRPr lang="en-US" sz="2200" dirty="0"/>
          </a:p>
        </p:txBody>
      </p:sp>
      <p:sp>
        <p:nvSpPr>
          <p:cNvPr id="4" name="Text 2"/>
          <p:cNvSpPr/>
          <p:nvPr/>
        </p:nvSpPr>
        <p:spPr>
          <a:xfrm>
            <a:off x="457200" y="438912"/>
            <a:ext cx="7772400" cy="228600"/>
          </a:xfrm>
          <a:prstGeom prst="rect">
            <a:avLst/>
          </a:prstGeom>
          <a:noFill/>
          <a:ln/>
        </p:spPr>
        <p:txBody>
          <a:bodyPr wrap="square" lIns="0" tIns="0" rIns="0" bIns="0" rtlCol="0" anchor="ctr"/>
          <a:lstStyle/>
          <a:p>
            <a:pPr marL="0" indent="0">
              <a:buNone/>
            </a:pPr>
            <a:r>
              <a:rPr lang="en-US" sz="1000" i="1" dirty="0">
                <a:solidFill>
                  <a:srgbClr val="94A3B8"/>
                </a:solidFill>
                <a:latin typeface="Calibri" pitchFamily="34" charset="0"/>
                <a:ea typeface="Calibri" pitchFamily="34" charset="-122"/>
                <a:cs typeface="Calibri" pitchFamily="34" charset="-120"/>
              </a:rPr>
              <a:t>Customer portal when something goes wrong — live tracking, named owner, SLA timer</a:t>
            </a:r>
            <a:endParaRPr lang="en-US" sz="1000" dirty="0"/>
          </a:p>
        </p:txBody>
      </p:sp>
      <p:sp>
        <p:nvSpPr>
          <p:cNvPr id="5" name="Shape 3"/>
          <p:cNvSpPr/>
          <p:nvPr/>
        </p:nvSpPr>
        <p:spPr>
          <a:xfrm>
            <a:off x="91440" y="777240"/>
            <a:ext cx="4434840" cy="4297680"/>
          </a:xfrm>
          <a:prstGeom prst="rect">
            <a:avLst/>
          </a:prstGeom>
          <a:solidFill>
            <a:srgbClr val="000000"/>
          </a:solidFill>
          <a:ln w="19050">
            <a:solidFill>
              <a:srgbClr val="E87461"/>
            </a:solidFill>
            <a:prstDash val="solid"/>
          </a:ln>
          <a:effectLst>
            <a:outerShdw blurRad="101600" dist="38100" dir="8100000" algn="bl" rotWithShape="0">
              <a:srgbClr val="000000">
                <a:alpha val="25000"/>
              </a:srgbClr>
            </a:outerShdw>
          </a:effectLst>
        </p:spPr>
        <p:txBody>
          <a:bodyPr/>
          <a:lstStyle/>
          <a:p>
            <a:endParaRPr lang="en-US"/>
          </a:p>
        </p:txBody>
      </p:sp>
      <p:pic>
        <p:nvPicPr>
          <p:cNvPr id="6" name="Image 0" descr="preencoded.png"/>
          <p:cNvPicPr>
            <a:picLocks noChangeAspect="1"/>
          </p:cNvPicPr>
          <p:nvPr/>
        </p:nvPicPr>
        <p:blipFill>
          <a:blip r:embed="rId3"/>
          <a:stretch>
            <a:fillRect/>
          </a:stretch>
        </p:blipFill>
        <p:spPr>
          <a:xfrm>
            <a:off x="502920" y="850392"/>
            <a:ext cx="3611880" cy="4160520"/>
          </a:xfrm>
          <a:prstGeom prst="rect">
            <a:avLst/>
          </a:prstGeom>
        </p:spPr>
      </p:pic>
      <p:sp>
        <p:nvSpPr>
          <p:cNvPr id="7" name="Text 4"/>
          <p:cNvSpPr/>
          <p:nvPr/>
        </p:nvSpPr>
        <p:spPr>
          <a:xfrm>
            <a:off x="4709160" y="777240"/>
            <a:ext cx="4206240" cy="384048"/>
          </a:xfrm>
          <a:prstGeom prst="rect">
            <a:avLst/>
          </a:prstGeom>
          <a:noFill/>
          <a:ln/>
        </p:spPr>
        <p:txBody>
          <a:bodyPr wrap="square" lIns="0" tIns="0" rIns="0" bIns="0" rtlCol="0" anchor="ctr"/>
          <a:lstStyle/>
          <a:p>
            <a:pPr marL="0" indent="0">
              <a:buNone/>
            </a:pPr>
            <a:r>
              <a:rPr lang="en-US" sz="1800" b="1" dirty="0">
                <a:solidFill>
                  <a:srgbClr val="E87461"/>
                </a:solidFill>
                <a:latin typeface="Georgia" pitchFamily="34" charset="0"/>
                <a:ea typeface="Georgia" pitchFamily="34" charset="-122"/>
                <a:cs typeface="Georgia" pitchFamily="34" charset="-120"/>
              </a:rPr>
              <a:t>Every Action Visible. No Chasing.</a:t>
            </a:r>
            <a:endParaRPr lang="en-US" sz="1800" dirty="0"/>
          </a:p>
        </p:txBody>
      </p:sp>
      <p:pic>
        <p:nvPicPr>
          <p:cNvPr id="8" name="Image 1" descr="preencoded.png"/>
          <p:cNvPicPr>
            <a:picLocks noChangeAspect="1"/>
          </p:cNvPicPr>
          <p:nvPr/>
        </p:nvPicPr>
        <p:blipFill>
          <a:blip r:embed="rId4"/>
          <a:stretch>
            <a:fillRect/>
          </a:stretch>
        </p:blipFill>
        <p:spPr>
          <a:xfrm>
            <a:off x="4754880" y="1353312"/>
            <a:ext cx="201168" cy="201168"/>
          </a:xfrm>
          <a:prstGeom prst="rect">
            <a:avLst/>
          </a:prstGeom>
        </p:spPr>
      </p:pic>
      <p:sp>
        <p:nvSpPr>
          <p:cNvPr id="9" name="Text 5"/>
          <p:cNvSpPr/>
          <p:nvPr/>
        </p:nvSpPr>
        <p:spPr>
          <a:xfrm>
            <a:off x="5074920" y="1261872"/>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Every action visible in customer portal — live, not via email updates days later</a:t>
            </a:r>
            <a:endParaRPr lang="en-US" sz="1100" dirty="0"/>
          </a:p>
        </p:txBody>
      </p:sp>
      <p:pic>
        <p:nvPicPr>
          <p:cNvPr id="10" name="Image 2" descr="preencoded.png"/>
          <p:cNvPicPr>
            <a:picLocks noChangeAspect="1"/>
          </p:cNvPicPr>
          <p:nvPr/>
        </p:nvPicPr>
        <p:blipFill>
          <a:blip r:embed="rId4"/>
          <a:stretch>
            <a:fillRect/>
          </a:stretch>
        </p:blipFill>
        <p:spPr>
          <a:xfrm>
            <a:off x="4754880" y="1883664"/>
            <a:ext cx="201168" cy="201168"/>
          </a:xfrm>
          <a:prstGeom prst="rect">
            <a:avLst/>
          </a:prstGeom>
        </p:spPr>
      </p:pic>
      <p:sp>
        <p:nvSpPr>
          <p:cNvPr id="11" name="Text 6"/>
          <p:cNvSpPr/>
          <p:nvPr/>
        </p:nvSpPr>
        <p:spPr>
          <a:xfrm>
            <a:off x="5074920" y="1792224"/>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Named owner assigned within 60 seconds, SLA timer visible to the customer</a:t>
            </a:r>
            <a:endParaRPr lang="en-US" sz="1100" dirty="0"/>
          </a:p>
        </p:txBody>
      </p:sp>
      <p:pic>
        <p:nvPicPr>
          <p:cNvPr id="12" name="Image 3" descr="preencoded.png"/>
          <p:cNvPicPr>
            <a:picLocks noChangeAspect="1"/>
          </p:cNvPicPr>
          <p:nvPr/>
        </p:nvPicPr>
        <p:blipFill>
          <a:blip r:embed="rId4"/>
          <a:stretch>
            <a:fillRect/>
          </a:stretch>
        </p:blipFill>
        <p:spPr>
          <a:xfrm>
            <a:off x="4754880" y="2414016"/>
            <a:ext cx="201168" cy="201168"/>
          </a:xfrm>
          <a:prstGeom prst="rect">
            <a:avLst/>
          </a:prstGeom>
        </p:spPr>
      </p:pic>
      <p:sp>
        <p:nvSpPr>
          <p:cNvPr id="13" name="Text 7"/>
          <p:cNvSpPr/>
          <p:nvPr/>
        </p:nvSpPr>
        <p:spPr>
          <a:xfrm>
            <a:off x="5074920" y="2322576"/>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Full timeline: feedback received, auto-escalated, specialist reviewing, callback scheduled</a:t>
            </a:r>
            <a:endParaRPr lang="en-US" sz="1100" dirty="0"/>
          </a:p>
        </p:txBody>
      </p:sp>
      <p:pic>
        <p:nvPicPr>
          <p:cNvPr id="14" name="Image 4" descr="preencoded.png"/>
          <p:cNvPicPr>
            <a:picLocks noChangeAspect="1"/>
          </p:cNvPicPr>
          <p:nvPr/>
        </p:nvPicPr>
        <p:blipFill>
          <a:blip r:embed="rId4"/>
          <a:stretch>
            <a:fillRect/>
          </a:stretch>
        </p:blipFill>
        <p:spPr>
          <a:xfrm>
            <a:off x="4754880" y="2944368"/>
            <a:ext cx="201168" cy="201168"/>
          </a:xfrm>
          <a:prstGeom prst="rect">
            <a:avLst/>
          </a:prstGeom>
        </p:spPr>
      </p:pic>
      <p:sp>
        <p:nvSpPr>
          <p:cNvPr id="15" name="Text 8"/>
          <p:cNvSpPr/>
          <p:nvPr/>
        </p:nvSpPr>
        <p:spPr>
          <a:xfrm>
            <a:off x="5074920" y="2852928"/>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Zero chasing. Zero mystery. Customer knows what's happening and when</a:t>
            </a:r>
            <a:endParaRPr lang="en-US" sz="1100" dirty="0"/>
          </a:p>
        </p:txBody>
      </p:sp>
      <p:pic>
        <p:nvPicPr>
          <p:cNvPr id="16" name="Image 5" descr="preencoded.png"/>
          <p:cNvPicPr>
            <a:picLocks noChangeAspect="1"/>
          </p:cNvPicPr>
          <p:nvPr/>
        </p:nvPicPr>
        <p:blipFill>
          <a:blip r:embed="rId4"/>
          <a:stretch>
            <a:fillRect/>
          </a:stretch>
        </p:blipFill>
        <p:spPr>
          <a:xfrm>
            <a:off x="4754880" y="3474720"/>
            <a:ext cx="201168" cy="201168"/>
          </a:xfrm>
          <a:prstGeom prst="rect">
            <a:avLst/>
          </a:prstGeom>
        </p:spPr>
      </p:pic>
      <p:sp>
        <p:nvSpPr>
          <p:cNvPr id="17" name="Text 9"/>
          <p:cNvSpPr/>
          <p:nvPr/>
        </p:nvSpPr>
        <p:spPr>
          <a:xfrm>
            <a:off x="5074920" y="3383280"/>
            <a:ext cx="3840480" cy="502920"/>
          </a:xfrm>
          <a:prstGeom prst="rect">
            <a:avLst/>
          </a:prstGeom>
          <a:noFill/>
          <a:ln/>
        </p:spPr>
        <p:txBody>
          <a:bodyPr wrap="square" lIns="0" tIns="0" rIns="0" bIns="0" rtlCol="0" anchor="ctr"/>
          <a:lstStyle/>
          <a:p>
            <a:pPr marL="0" indent="0">
              <a:lnSpc>
                <a:spcPct val="115000"/>
              </a:lnSpc>
              <a:buNone/>
            </a:pPr>
            <a:r>
              <a:rPr lang="en-US" sz="1100" dirty="0">
                <a:solidFill>
                  <a:srgbClr val="CBD5E1"/>
                </a:solidFill>
                <a:latin typeface="Calibri" pitchFamily="34" charset="0"/>
                <a:ea typeface="Calibri" pitchFamily="34" charset="-122"/>
                <a:cs typeface="Calibri" pitchFamily="34" charset="-120"/>
              </a:rPr>
              <a:t>Visible progress stops repeat calls — people stop chasing when they can see action</a:t>
            </a:r>
            <a:endParaRPr lang="en-US" sz="1100" dirty="0"/>
          </a:p>
        </p:txBody>
      </p:sp>
      <p:sp>
        <p:nvSpPr>
          <p:cNvPr id="18" name="Shape 10"/>
          <p:cNvSpPr/>
          <p:nvPr/>
        </p:nvSpPr>
        <p:spPr>
          <a:xfrm>
            <a:off x="4663440" y="4160520"/>
            <a:ext cx="4297680" cy="868680"/>
          </a:xfrm>
          <a:prstGeom prst="rect">
            <a:avLst/>
          </a:prstGeom>
          <a:solidFill>
            <a:srgbClr val="0F1B2D"/>
          </a:solidFill>
          <a:ln w="6350">
            <a:solidFill>
              <a:srgbClr val="E87461"/>
            </a:solidFill>
            <a:prstDash val="solid"/>
          </a:ln>
        </p:spPr>
        <p:txBody>
          <a:bodyPr/>
          <a:lstStyle/>
          <a:p>
            <a:endParaRPr lang="en-US"/>
          </a:p>
        </p:txBody>
      </p:sp>
      <p:sp>
        <p:nvSpPr>
          <p:cNvPr id="19" name="Text 11"/>
          <p:cNvSpPr/>
          <p:nvPr/>
        </p:nvSpPr>
        <p:spPr>
          <a:xfrm>
            <a:off x="4800600" y="4187952"/>
            <a:ext cx="4023360" cy="804672"/>
          </a:xfrm>
          <a:prstGeom prst="rect">
            <a:avLst/>
          </a:prstGeom>
          <a:noFill/>
          <a:ln/>
        </p:spPr>
        <p:txBody>
          <a:bodyPr wrap="square" lIns="0" tIns="0" rIns="0" bIns="0" rtlCol="0" anchor="ctr"/>
          <a:lstStyle/>
          <a:p>
            <a:pPr marL="0" indent="0">
              <a:lnSpc>
                <a:spcPct val="120000"/>
              </a:lnSpc>
              <a:buNone/>
            </a:pPr>
            <a:r>
              <a:rPr lang="en-US" sz="1050" i="1" dirty="0">
                <a:solidFill>
                  <a:srgbClr val="E87461"/>
                </a:solidFill>
                <a:latin typeface="Calibri" pitchFamily="34" charset="0"/>
                <a:ea typeface="Calibri" pitchFamily="34" charset="-122"/>
                <a:cs typeface="Calibri" pitchFamily="34" charset="-120"/>
              </a:rPr>
              <a:t>Transparency isn't a nice-to-have. It's the single fastest way to rebuild trust after something goes wrong.</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2C55E"/>
          </a:solidFill>
          <a:ln/>
        </p:spPr>
        <p:txBody>
          <a:bodyPr/>
          <a:lstStyle/>
          <a:p>
            <a:endParaRPr lang="en-US"/>
          </a:p>
        </p:txBody>
      </p:sp>
      <p:sp>
        <p:nvSpPr>
          <p:cNvPr id="3" name="Text 1"/>
          <p:cNvSpPr/>
          <p:nvPr/>
        </p:nvSpPr>
        <p:spPr>
          <a:xfrm>
            <a:off x="457200" y="164592"/>
            <a:ext cx="8229600" cy="365760"/>
          </a:xfrm>
          <a:prstGeom prst="rect">
            <a:avLst/>
          </a:prstGeom>
          <a:noFill/>
          <a:ln/>
        </p:spPr>
        <p:txBody>
          <a:bodyPr wrap="square" lIns="0" tIns="0" rIns="0" bIns="0" rtlCol="0" anchor="ctr"/>
          <a:lstStyle/>
          <a:p>
            <a:pPr marL="0" indent="0">
              <a:buNone/>
            </a:pPr>
            <a:r>
              <a:rPr lang="en-US" sz="2600" b="1" dirty="0">
                <a:solidFill>
                  <a:srgbClr val="22C55E"/>
                </a:solidFill>
                <a:latin typeface="Georgia" pitchFamily="34" charset="0"/>
                <a:ea typeface="Georgia" pitchFamily="34" charset="-122"/>
                <a:cs typeface="Georgia" pitchFamily="34" charset="-120"/>
              </a:rPr>
              <a:t>What the Prototype Proves</a:t>
            </a:r>
            <a:endParaRPr lang="en-US" sz="2600" dirty="0"/>
          </a:p>
        </p:txBody>
      </p:sp>
      <p:sp>
        <p:nvSpPr>
          <p:cNvPr id="4" name="Text 2"/>
          <p:cNvSpPr/>
          <p:nvPr/>
        </p:nvSpPr>
        <p:spPr>
          <a:xfrm>
            <a:off x="457200" y="530352"/>
            <a:ext cx="7772400" cy="228600"/>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Three trust breakthroughs — all working in a live, interactive demo</a:t>
            </a:r>
            <a:endParaRPr lang="en-US" sz="1100" dirty="0"/>
          </a:p>
        </p:txBody>
      </p:sp>
      <p:sp>
        <p:nvSpPr>
          <p:cNvPr id="5" name="Shape 3"/>
          <p:cNvSpPr/>
          <p:nvPr/>
        </p:nvSpPr>
        <p:spPr>
          <a:xfrm>
            <a:off x="274320" y="914400"/>
            <a:ext cx="8595360" cy="1170432"/>
          </a:xfrm>
          <a:prstGeom prst="rect">
            <a:avLst/>
          </a:prstGeom>
          <a:solidFill>
            <a:srgbClr val="0F1B2D"/>
          </a:solidFill>
          <a:ln w="10160">
            <a:solidFill>
              <a:srgbClr val="2DD4BF"/>
            </a:solidFill>
            <a:prstDash val="solid"/>
          </a:ln>
          <a:effectLst>
            <a:outerShdw blurRad="101600" dist="38100" dir="8100000" algn="bl" rotWithShape="0">
              <a:srgbClr val="000000">
                <a:alpha val="25000"/>
              </a:srgbClr>
            </a:outerShdw>
          </a:effectLst>
        </p:spPr>
        <p:txBody>
          <a:bodyPr/>
          <a:lstStyle/>
          <a:p>
            <a:endParaRPr lang="en-US"/>
          </a:p>
        </p:txBody>
      </p:sp>
      <p:sp>
        <p:nvSpPr>
          <p:cNvPr id="6" name="Shape 4"/>
          <p:cNvSpPr/>
          <p:nvPr/>
        </p:nvSpPr>
        <p:spPr>
          <a:xfrm>
            <a:off x="274320" y="914400"/>
            <a:ext cx="54864" cy="1170432"/>
          </a:xfrm>
          <a:prstGeom prst="rect">
            <a:avLst/>
          </a:prstGeom>
          <a:solidFill>
            <a:srgbClr val="2DD4BF"/>
          </a:solidFill>
          <a:ln/>
        </p:spPr>
        <p:txBody>
          <a:bodyPr/>
          <a:lstStyle/>
          <a:p>
            <a:endParaRPr lang="en-US"/>
          </a:p>
        </p:txBody>
      </p:sp>
      <p:sp>
        <p:nvSpPr>
          <p:cNvPr id="7" name="Text 5"/>
          <p:cNvSpPr/>
          <p:nvPr/>
        </p:nvSpPr>
        <p:spPr>
          <a:xfrm>
            <a:off x="457200" y="960120"/>
            <a:ext cx="457200" cy="457200"/>
          </a:xfrm>
          <a:prstGeom prst="rect">
            <a:avLst/>
          </a:prstGeom>
          <a:noFill/>
          <a:ln/>
        </p:spPr>
        <p:txBody>
          <a:bodyPr wrap="square" lIns="0" tIns="0" rIns="0" bIns="0" rtlCol="0" anchor="ctr"/>
          <a:lstStyle/>
          <a:p>
            <a:pPr marL="0" indent="0">
              <a:buNone/>
            </a:pPr>
            <a:r>
              <a:rPr lang="en-US" sz="2400" b="1" dirty="0">
                <a:solidFill>
                  <a:srgbClr val="2DD4BF"/>
                </a:solidFill>
                <a:latin typeface="Georgia" pitchFamily="34" charset="0"/>
                <a:ea typeface="Georgia" pitchFamily="34" charset="-122"/>
                <a:cs typeface="Georgia" pitchFamily="34" charset="-120"/>
              </a:rPr>
              <a:t>01</a:t>
            </a:r>
            <a:endParaRPr lang="en-US" sz="2400" dirty="0"/>
          </a:p>
        </p:txBody>
      </p:sp>
      <p:pic>
        <p:nvPicPr>
          <p:cNvPr id="8" name="Image 0" descr="preencoded.png"/>
          <p:cNvPicPr>
            <a:picLocks noChangeAspect="1"/>
          </p:cNvPicPr>
          <p:nvPr/>
        </p:nvPicPr>
        <p:blipFill>
          <a:blip r:embed="rId3"/>
          <a:stretch>
            <a:fillRect/>
          </a:stretch>
        </p:blipFill>
        <p:spPr>
          <a:xfrm>
            <a:off x="960120" y="1024128"/>
            <a:ext cx="320040" cy="320040"/>
          </a:xfrm>
          <a:prstGeom prst="rect">
            <a:avLst/>
          </a:prstGeom>
        </p:spPr>
      </p:pic>
      <p:sp>
        <p:nvSpPr>
          <p:cNvPr id="9" name="Text 6"/>
          <p:cNvSpPr/>
          <p:nvPr/>
        </p:nvSpPr>
        <p:spPr>
          <a:xfrm>
            <a:off x="1417320" y="987552"/>
            <a:ext cx="3657600" cy="384048"/>
          </a:xfrm>
          <a:prstGeom prst="rect">
            <a:avLst/>
          </a:prstGeom>
          <a:noFill/>
          <a:ln/>
        </p:spPr>
        <p:txBody>
          <a:bodyPr wrap="square" lIns="0" tIns="0" rIns="0" bIns="0" rtlCol="0" anchor="ctr"/>
          <a:lstStyle/>
          <a:p>
            <a:pPr marL="0" indent="0">
              <a:buNone/>
            </a:pPr>
            <a:r>
              <a:rPr lang="en-US" sz="1600" b="1" dirty="0">
                <a:solidFill>
                  <a:srgbClr val="2DD4BF"/>
                </a:solidFill>
                <a:latin typeface="Georgia" pitchFamily="34" charset="0"/>
                <a:ea typeface="Georgia" pitchFamily="34" charset="-122"/>
                <a:cs typeface="Georgia" pitchFamily="34" charset="-120"/>
              </a:rPr>
              <a:t>AI + Human Harmony</a:t>
            </a:r>
            <a:endParaRPr lang="en-US" sz="1600" dirty="0"/>
          </a:p>
        </p:txBody>
      </p:sp>
      <p:sp>
        <p:nvSpPr>
          <p:cNvPr id="10" name="Text 7"/>
          <p:cNvSpPr/>
          <p:nvPr/>
        </p:nvSpPr>
        <p:spPr>
          <a:xfrm>
            <a:off x="548640" y="1444752"/>
            <a:ext cx="8046720" cy="548640"/>
          </a:xfrm>
          <a:prstGeom prst="rect">
            <a:avLst/>
          </a:prstGeom>
          <a:noFill/>
          <a:ln/>
        </p:spPr>
        <p:txBody>
          <a:bodyPr wrap="square" lIns="0" tIns="0" rIns="0" bIns="0" rtlCol="0" anchor="ctr"/>
          <a:lstStyle/>
          <a:p>
            <a:pPr marL="0" indent="0">
              <a:lnSpc>
                <a:spcPct val="125000"/>
              </a:lnSpc>
              <a:buNone/>
            </a:pPr>
            <a:r>
              <a:rPr lang="en-US" sz="1100" dirty="0">
                <a:solidFill>
                  <a:srgbClr val="CBD5E1"/>
                </a:solidFill>
                <a:latin typeface="Calibri" pitchFamily="34" charset="0"/>
                <a:ea typeface="Calibri" pitchFamily="34" charset="-122"/>
                <a:cs typeface="Calibri" pitchFamily="34" charset="-120"/>
              </a:rPr>
              <a:t>AI builds the brief from one conversation  •  Named specialist arrives prepared  •  Live coaching and sentiment on screen  •  Customer says it once — nobody asks again  •  Phone stays central — AI supercharges it</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2C55E"/>
          </a:solidFill>
          <a:ln/>
        </p:spPr>
        <p:txBody>
          <a:bodyPr/>
          <a:lstStyle/>
          <a:p>
            <a:endParaRPr lang="en-US"/>
          </a:p>
        </p:txBody>
      </p:sp>
      <p:sp>
        <p:nvSpPr>
          <p:cNvPr id="3" name="Text 1"/>
          <p:cNvSpPr/>
          <p:nvPr/>
        </p:nvSpPr>
        <p:spPr>
          <a:xfrm>
            <a:off x="457200" y="164592"/>
            <a:ext cx="8229600" cy="365760"/>
          </a:xfrm>
          <a:prstGeom prst="rect">
            <a:avLst/>
          </a:prstGeom>
          <a:noFill/>
          <a:ln/>
        </p:spPr>
        <p:txBody>
          <a:bodyPr wrap="square" lIns="0" tIns="0" rIns="0" bIns="0" rtlCol="0" anchor="ctr"/>
          <a:lstStyle/>
          <a:p>
            <a:pPr marL="0" indent="0">
              <a:buNone/>
            </a:pPr>
            <a:r>
              <a:rPr lang="en-US" sz="2600" b="1" dirty="0">
                <a:solidFill>
                  <a:srgbClr val="22C55E"/>
                </a:solidFill>
                <a:latin typeface="Georgia" pitchFamily="34" charset="0"/>
                <a:ea typeface="Georgia" pitchFamily="34" charset="-122"/>
                <a:cs typeface="Georgia" pitchFamily="34" charset="-120"/>
              </a:rPr>
              <a:t>What the Prototype Proves</a:t>
            </a:r>
            <a:endParaRPr lang="en-US" sz="2600" dirty="0"/>
          </a:p>
        </p:txBody>
      </p:sp>
      <p:sp>
        <p:nvSpPr>
          <p:cNvPr id="4" name="Text 2"/>
          <p:cNvSpPr/>
          <p:nvPr/>
        </p:nvSpPr>
        <p:spPr>
          <a:xfrm>
            <a:off x="457200" y="530352"/>
            <a:ext cx="7772400" cy="228600"/>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Three trust breakthroughs — all working in a live, interactive demo</a:t>
            </a:r>
            <a:endParaRPr lang="en-US" sz="1100" dirty="0"/>
          </a:p>
        </p:txBody>
      </p:sp>
      <p:sp>
        <p:nvSpPr>
          <p:cNvPr id="5" name="Shape 3"/>
          <p:cNvSpPr/>
          <p:nvPr/>
        </p:nvSpPr>
        <p:spPr>
          <a:xfrm>
            <a:off x="274320" y="914400"/>
            <a:ext cx="8595360" cy="1170432"/>
          </a:xfrm>
          <a:prstGeom prst="rect">
            <a:avLst/>
          </a:prstGeom>
          <a:solidFill>
            <a:srgbClr val="0F1B2D"/>
          </a:solidFill>
          <a:ln w="10160">
            <a:solidFill>
              <a:srgbClr val="2DD4BF"/>
            </a:solidFill>
            <a:prstDash val="solid"/>
          </a:ln>
          <a:effectLst>
            <a:outerShdw blurRad="101600" dist="38100" dir="8100000" algn="bl" rotWithShape="0">
              <a:srgbClr val="000000">
                <a:alpha val="25000"/>
              </a:srgbClr>
            </a:outerShdw>
          </a:effectLst>
        </p:spPr>
        <p:txBody>
          <a:bodyPr/>
          <a:lstStyle/>
          <a:p>
            <a:endParaRPr lang="en-US"/>
          </a:p>
        </p:txBody>
      </p:sp>
      <p:sp>
        <p:nvSpPr>
          <p:cNvPr id="6" name="Shape 4"/>
          <p:cNvSpPr/>
          <p:nvPr/>
        </p:nvSpPr>
        <p:spPr>
          <a:xfrm>
            <a:off x="274320" y="914400"/>
            <a:ext cx="54864" cy="1170432"/>
          </a:xfrm>
          <a:prstGeom prst="rect">
            <a:avLst/>
          </a:prstGeom>
          <a:solidFill>
            <a:srgbClr val="2DD4BF"/>
          </a:solidFill>
          <a:ln/>
        </p:spPr>
        <p:txBody>
          <a:bodyPr/>
          <a:lstStyle/>
          <a:p>
            <a:endParaRPr lang="en-US"/>
          </a:p>
        </p:txBody>
      </p:sp>
      <p:sp>
        <p:nvSpPr>
          <p:cNvPr id="7" name="Text 5"/>
          <p:cNvSpPr/>
          <p:nvPr/>
        </p:nvSpPr>
        <p:spPr>
          <a:xfrm>
            <a:off x="457200" y="960120"/>
            <a:ext cx="457200" cy="457200"/>
          </a:xfrm>
          <a:prstGeom prst="rect">
            <a:avLst/>
          </a:prstGeom>
          <a:noFill/>
          <a:ln/>
        </p:spPr>
        <p:txBody>
          <a:bodyPr wrap="square" lIns="0" tIns="0" rIns="0" bIns="0" rtlCol="0" anchor="ctr"/>
          <a:lstStyle/>
          <a:p>
            <a:pPr marL="0" indent="0">
              <a:buNone/>
            </a:pPr>
            <a:r>
              <a:rPr lang="en-US" sz="2400" b="1" dirty="0">
                <a:solidFill>
                  <a:srgbClr val="2DD4BF"/>
                </a:solidFill>
                <a:latin typeface="Georgia" pitchFamily="34" charset="0"/>
                <a:ea typeface="Georgia" pitchFamily="34" charset="-122"/>
                <a:cs typeface="Georgia" pitchFamily="34" charset="-120"/>
              </a:rPr>
              <a:t>01</a:t>
            </a:r>
            <a:endParaRPr lang="en-US" sz="2400" dirty="0"/>
          </a:p>
        </p:txBody>
      </p:sp>
      <p:pic>
        <p:nvPicPr>
          <p:cNvPr id="8" name="Image 0" descr="preencoded.png"/>
          <p:cNvPicPr>
            <a:picLocks noChangeAspect="1"/>
          </p:cNvPicPr>
          <p:nvPr/>
        </p:nvPicPr>
        <p:blipFill>
          <a:blip r:embed="rId3"/>
          <a:stretch>
            <a:fillRect/>
          </a:stretch>
        </p:blipFill>
        <p:spPr>
          <a:xfrm>
            <a:off x="960120" y="1024128"/>
            <a:ext cx="320040" cy="320040"/>
          </a:xfrm>
          <a:prstGeom prst="rect">
            <a:avLst/>
          </a:prstGeom>
        </p:spPr>
      </p:pic>
      <p:sp>
        <p:nvSpPr>
          <p:cNvPr id="9" name="Text 6"/>
          <p:cNvSpPr/>
          <p:nvPr/>
        </p:nvSpPr>
        <p:spPr>
          <a:xfrm>
            <a:off x="1417320" y="987552"/>
            <a:ext cx="3657600" cy="384048"/>
          </a:xfrm>
          <a:prstGeom prst="rect">
            <a:avLst/>
          </a:prstGeom>
          <a:noFill/>
          <a:ln/>
        </p:spPr>
        <p:txBody>
          <a:bodyPr wrap="square" lIns="0" tIns="0" rIns="0" bIns="0" rtlCol="0" anchor="ctr"/>
          <a:lstStyle/>
          <a:p>
            <a:pPr marL="0" indent="0">
              <a:buNone/>
            </a:pPr>
            <a:r>
              <a:rPr lang="en-US" sz="1600" b="1" dirty="0">
                <a:solidFill>
                  <a:srgbClr val="2DD4BF"/>
                </a:solidFill>
                <a:latin typeface="Georgia" pitchFamily="34" charset="0"/>
                <a:ea typeface="Georgia" pitchFamily="34" charset="-122"/>
                <a:cs typeface="Georgia" pitchFamily="34" charset="-120"/>
              </a:rPr>
              <a:t>AI + Human Harmony</a:t>
            </a:r>
            <a:endParaRPr lang="en-US" sz="1600" dirty="0"/>
          </a:p>
        </p:txBody>
      </p:sp>
      <p:sp>
        <p:nvSpPr>
          <p:cNvPr id="10" name="Text 7"/>
          <p:cNvSpPr/>
          <p:nvPr/>
        </p:nvSpPr>
        <p:spPr>
          <a:xfrm>
            <a:off x="548640" y="1444752"/>
            <a:ext cx="8046720" cy="548640"/>
          </a:xfrm>
          <a:prstGeom prst="rect">
            <a:avLst/>
          </a:prstGeom>
          <a:noFill/>
          <a:ln/>
        </p:spPr>
        <p:txBody>
          <a:bodyPr wrap="square" lIns="0" tIns="0" rIns="0" bIns="0" rtlCol="0" anchor="ctr"/>
          <a:lstStyle/>
          <a:p>
            <a:pPr marL="0" indent="0">
              <a:lnSpc>
                <a:spcPct val="125000"/>
              </a:lnSpc>
              <a:buNone/>
            </a:pPr>
            <a:r>
              <a:rPr lang="en-US" sz="1100" dirty="0">
                <a:solidFill>
                  <a:srgbClr val="CBD5E1"/>
                </a:solidFill>
                <a:latin typeface="Calibri" pitchFamily="34" charset="0"/>
                <a:ea typeface="Calibri" pitchFamily="34" charset="-122"/>
                <a:cs typeface="Calibri" pitchFamily="34" charset="-120"/>
              </a:rPr>
              <a:t>AI builds the brief from one conversation  •  Named specialist arrives prepared  •  Live coaching and sentiment on screen  •  Customer says it once — nobody asks again  •  Phone stays central — AI supercharges it</a:t>
            </a:r>
            <a:endParaRPr lang="en-US" sz="1100" dirty="0"/>
          </a:p>
        </p:txBody>
      </p:sp>
      <p:sp>
        <p:nvSpPr>
          <p:cNvPr id="11" name="Shape 8"/>
          <p:cNvSpPr/>
          <p:nvPr/>
        </p:nvSpPr>
        <p:spPr>
          <a:xfrm>
            <a:off x="274320" y="2212848"/>
            <a:ext cx="8595360" cy="1170432"/>
          </a:xfrm>
          <a:prstGeom prst="rect">
            <a:avLst/>
          </a:prstGeom>
          <a:solidFill>
            <a:srgbClr val="0F1B2D"/>
          </a:solidFill>
          <a:ln w="10160">
            <a:solidFill>
              <a:srgbClr val="22D3EE"/>
            </a:solidFill>
            <a:prstDash val="solid"/>
          </a:ln>
          <a:effectLst>
            <a:outerShdw blurRad="101600" dist="38100" dir="8100000" algn="bl" rotWithShape="0">
              <a:srgbClr val="000000">
                <a:alpha val="25000"/>
              </a:srgbClr>
            </a:outerShdw>
          </a:effectLst>
        </p:spPr>
        <p:txBody>
          <a:bodyPr/>
          <a:lstStyle/>
          <a:p>
            <a:endParaRPr lang="en-US"/>
          </a:p>
        </p:txBody>
      </p:sp>
      <p:sp>
        <p:nvSpPr>
          <p:cNvPr id="12" name="Shape 9"/>
          <p:cNvSpPr/>
          <p:nvPr/>
        </p:nvSpPr>
        <p:spPr>
          <a:xfrm>
            <a:off x="274320" y="2212848"/>
            <a:ext cx="54864" cy="1170432"/>
          </a:xfrm>
          <a:prstGeom prst="rect">
            <a:avLst/>
          </a:prstGeom>
          <a:solidFill>
            <a:srgbClr val="22D3EE"/>
          </a:solidFill>
          <a:ln/>
        </p:spPr>
        <p:txBody>
          <a:bodyPr/>
          <a:lstStyle/>
          <a:p>
            <a:endParaRPr lang="en-US"/>
          </a:p>
        </p:txBody>
      </p:sp>
      <p:sp>
        <p:nvSpPr>
          <p:cNvPr id="13" name="Text 10"/>
          <p:cNvSpPr/>
          <p:nvPr/>
        </p:nvSpPr>
        <p:spPr>
          <a:xfrm>
            <a:off x="457200" y="2258568"/>
            <a:ext cx="457200" cy="457200"/>
          </a:xfrm>
          <a:prstGeom prst="rect">
            <a:avLst/>
          </a:prstGeom>
          <a:noFill/>
          <a:ln/>
        </p:spPr>
        <p:txBody>
          <a:bodyPr wrap="square" lIns="0" tIns="0" rIns="0" bIns="0" rtlCol="0" anchor="ctr"/>
          <a:lstStyle/>
          <a:p>
            <a:pPr marL="0" indent="0">
              <a:buNone/>
            </a:pPr>
            <a:r>
              <a:rPr lang="en-US" sz="2400" b="1" dirty="0">
                <a:solidFill>
                  <a:srgbClr val="22D3EE"/>
                </a:solidFill>
                <a:latin typeface="Georgia" pitchFamily="34" charset="0"/>
                <a:ea typeface="Georgia" pitchFamily="34" charset="-122"/>
                <a:cs typeface="Georgia" pitchFamily="34" charset="-120"/>
              </a:rPr>
              <a:t>02</a:t>
            </a:r>
            <a:endParaRPr lang="en-US" sz="2400" dirty="0"/>
          </a:p>
        </p:txBody>
      </p:sp>
      <p:pic>
        <p:nvPicPr>
          <p:cNvPr id="14" name="Image 1" descr="preencoded.png"/>
          <p:cNvPicPr>
            <a:picLocks noChangeAspect="1"/>
          </p:cNvPicPr>
          <p:nvPr/>
        </p:nvPicPr>
        <p:blipFill>
          <a:blip r:embed="rId4"/>
          <a:stretch>
            <a:fillRect/>
          </a:stretch>
        </p:blipFill>
        <p:spPr>
          <a:xfrm>
            <a:off x="960120" y="2322576"/>
            <a:ext cx="320040" cy="320040"/>
          </a:xfrm>
          <a:prstGeom prst="rect">
            <a:avLst/>
          </a:prstGeom>
        </p:spPr>
      </p:pic>
      <p:sp>
        <p:nvSpPr>
          <p:cNvPr id="15" name="Text 11"/>
          <p:cNvSpPr/>
          <p:nvPr/>
        </p:nvSpPr>
        <p:spPr>
          <a:xfrm>
            <a:off x="1417320" y="2286000"/>
            <a:ext cx="3657600" cy="384048"/>
          </a:xfrm>
          <a:prstGeom prst="rect">
            <a:avLst/>
          </a:prstGeom>
          <a:noFill/>
          <a:ln/>
        </p:spPr>
        <p:txBody>
          <a:bodyPr wrap="square" lIns="0" tIns="0" rIns="0" bIns="0" rtlCol="0" anchor="ctr"/>
          <a:lstStyle/>
          <a:p>
            <a:pPr marL="0" indent="0">
              <a:buNone/>
            </a:pPr>
            <a:r>
              <a:rPr lang="en-US" sz="1600" b="1" dirty="0">
                <a:solidFill>
                  <a:srgbClr val="22D3EE"/>
                </a:solidFill>
                <a:latin typeface="Georgia" pitchFamily="34" charset="0"/>
                <a:ea typeface="Georgia" pitchFamily="34" charset="-122"/>
                <a:cs typeface="Georgia" pitchFamily="34" charset="-120"/>
              </a:rPr>
              <a:t>Radical Transparency</a:t>
            </a:r>
            <a:endParaRPr lang="en-US" sz="1600" dirty="0"/>
          </a:p>
        </p:txBody>
      </p:sp>
      <p:sp>
        <p:nvSpPr>
          <p:cNvPr id="16" name="Text 12"/>
          <p:cNvSpPr/>
          <p:nvPr/>
        </p:nvSpPr>
        <p:spPr>
          <a:xfrm>
            <a:off x="548640" y="2743200"/>
            <a:ext cx="8046720" cy="548640"/>
          </a:xfrm>
          <a:prstGeom prst="rect">
            <a:avLst/>
          </a:prstGeom>
          <a:noFill/>
          <a:ln/>
        </p:spPr>
        <p:txBody>
          <a:bodyPr wrap="square" lIns="0" tIns="0" rIns="0" bIns="0" rtlCol="0" anchor="ctr"/>
          <a:lstStyle/>
          <a:p>
            <a:pPr marL="0" indent="0">
              <a:lnSpc>
                <a:spcPct val="125000"/>
              </a:lnSpc>
              <a:buNone/>
            </a:pPr>
            <a:r>
              <a:rPr lang="en-US" sz="1100" dirty="0">
                <a:solidFill>
                  <a:srgbClr val="CBD5E1"/>
                </a:solidFill>
                <a:latin typeface="Calibri" pitchFamily="34" charset="0"/>
                <a:ea typeface="Calibri" pitchFamily="34" charset="-122"/>
                <a:cs typeface="Calibri" pitchFamily="34" charset="-120"/>
              </a:rPr>
              <a:t>Customer sees every action being taken — live  •  Named owner in 60 seconds — visible  •  SLA timers the customer can see  •  No chasing, no wondering, no black holes  •  Visible progress stops repeat calls</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2C55E"/>
          </a:solidFill>
          <a:ln/>
        </p:spPr>
        <p:txBody>
          <a:bodyPr/>
          <a:lstStyle/>
          <a:p>
            <a:endParaRPr lang="en-US"/>
          </a:p>
        </p:txBody>
      </p:sp>
      <p:sp>
        <p:nvSpPr>
          <p:cNvPr id="3" name="Text 1"/>
          <p:cNvSpPr/>
          <p:nvPr/>
        </p:nvSpPr>
        <p:spPr>
          <a:xfrm>
            <a:off x="457200" y="164592"/>
            <a:ext cx="8229600" cy="365760"/>
          </a:xfrm>
          <a:prstGeom prst="rect">
            <a:avLst/>
          </a:prstGeom>
          <a:noFill/>
          <a:ln/>
        </p:spPr>
        <p:txBody>
          <a:bodyPr wrap="square" lIns="0" tIns="0" rIns="0" bIns="0" rtlCol="0" anchor="ctr"/>
          <a:lstStyle/>
          <a:p>
            <a:pPr marL="0" indent="0">
              <a:buNone/>
            </a:pPr>
            <a:r>
              <a:rPr lang="en-US" sz="2600" b="1" dirty="0">
                <a:solidFill>
                  <a:srgbClr val="22C55E"/>
                </a:solidFill>
                <a:latin typeface="Georgia" pitchFamily="34" charset="0"/>
                <a:ea typeface="Georgia" pitchFamily="34" charset="-122"/>
                <a:cs typeface="Georgia" pitchFamily="34" charset="-120"/>
              </a:rPr>
              <a:t>What the Prototype Proves</a:t>
            </a:r>
            <a:endParaRPr lang="en-US" sz="2600" dirty="0"/>
          </a:p>
        </p:txBody>
      </p:sp>
      <p:sp>
        <p:nvSpPr>
          <p:cNvPr id="4" name="Text 2"/>
          <p:cNvSpPr/>
          <p:nvPr/>
        </p:nvSpPr>
        <p:spPr>
          <a:xfrm>
            <a:off x="457200" y="530352"/>
            <a:ext cx="7772400" cy="228600"/>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Three trust breakthroughs — all working in a live, interactive demo</a:t>
            </a:r>
            <a:endParaRPr lang="en-US" sz="1100" dirty="0"/>
          </a:p>
        </p:txBody>
      </p:sp>
      <p:sp>
        <p:nvSpPr>
          <p:cNvPr id="5" name="Shape 3"/>
          <p:cNvSpPr/>
          <p:nvPr/>
        </p:nvSpPr>
        <p:spPr>
          <a:xfrm>
            <a:off x="274320" y="914400"/>
            <a:ext cx="8595360" cy="1170432"/>
          </a:xfrm>
          <a:prstGeom prst="rect">
            <a:avLst/>
          </a:prstGeom>
          <a:solidFill>
            <a:srgbClr val="0F1B2D"/>
          </a:solidFill>
          <a:ln w="10160">
            <a:solidFill>
              <a:srgbClr val="2DD4BF"/>
            </a:solidFill>
            <a:prstDash val="solid"/>
          </a:ln>
          <a:effectLst>
            <a:outerShdw blurRad="101600" dist="38100" dir="8100000" algn="bl" rotWithShape="0">
              <a:srgbClr val="000000">
                <a:alpha val="25000"/>
              </a:srgbClr>
            </a:outerShdw>
          </a:effectLst>
        </p:spPr>
        <p:txBody>
          <a:bodyPr/>
          <a:lstStyle/>
          <a:p>
            <a:endParaRPr lang="en-US"/>
          </a:p>
        </p:txBody>
      </p:sp>
      <p:sp>
        <p:nvSpPr>
          <p:cNvPr id="6" name="Shape 4"/>
          <p:cNvSpPr/>
          <p:nvPr/>
        </p:nvSpPr>
        <p:spPr>
          <a:xfrm>
            <a:off x="274320" y="914400"/>
            <a:ext cx="54864" cy="1170432"/>
          </a:xfrm>
          <a:prstGeom prst="rect">
            <a:avLst/>
          </a:prstGeom>
          <a:solidFill>
            <a:srgbClr val="2DD4BF"/>
          </a:solidFill>
          <a:ln/>
        </p:spPr>
        <p:txBody>
          <a:bodyPr/>
          <a:lstStyle/>
          <a:p>
            <a:endParaRPr lang="en-US"/>
          </a:p>
        </p:txBody>
      </p:sp>
      <p:sp>
        <p:nvSpPr>
          <p:cNvPr id="7" name="Text 5"/>
          <p:cNvSpPr/>
          <p:nvPr/>
        </p:nvSpPr>
        <p:spPr>
          <a:xfrm>
            <a:off x="457200" y="960120"/>
            <a:ext cx="457200" cy="457200"/>
          </a:xfrm>
          <a:prstGeom prst="rect">
            <a:avLst/>
          </a:prstGeom>
          <a:noFill/>
          <a:ln/>
        </p:spPr>
        <p:txBody>
          <a:bodyPr wrap="square" lIns="0" tIns="0" rIns="0" bIns="0" rtlCol="0" anchor="ctr"/>
          <a:lstStyle/>
          <a:p>
            <a:pPr marL="0" indent="0">
              <a:buNone/>
            </a:pPr>
            <a:r>
              <a:rPr lang="en-US" sz="2400" b="1" dirty="0">
                <a:solidFill>
                  <a:srgbClr val="2DD4BF"/>
                </a:solidFill>
                <a:latin typeface="Georgia" pitchFamily="34" charset="0"/>
                <a:ea typeface="Georgia" pitchFamily="34" charset="-122"/>
                <a:cs typeface="Georgia" pitchFamily="34" charset="-120"/>
              </a:rPr>
              <a:t>01</a:t>
            </a:r>
            <a:endParaRPr lang="en-US" sz="2400" dirty="0"/>
          </a:p>
        </p:txBody>
      </p:sp>
      <p:pic>
        <p:nvPicPr>
          <p:cNvPr id="8" name="Image 0" descr="preencoded.png"/>
          <p:cNvPicPr>
            <a:picLocks noChangeAspect="1"/>
          </p:cNvPicPr>
          <p:nvPr/>
        </p:nvPicPr>
        <p:blipFill>
          <a:blip r:embed="rId3"/>
          <a:stretch>
            <a:fillRect/>
          </a:stretch>
        </p:blipFill>
        <p:spPr>
          <a:xfrm>
            <a:off x="960120" y="1024128"/>
            <a:ext cx="320040" cy="320040"/>
          </a:xfrm>
          <a:prstGeom prst="rect">
            <a:avLst/>
          </a:prstGeom>
        </p:spPr>
      </p:pic>
      <p:sp>
        <p:nvSpPr>
          <p:cNvPr id="9" name="Text 6"/>
          <p:cNvSpPr/>
          <p:nvPr/>
        </p:nvSpPr>
        <p:spPr>
          <a:xfrm>
            <a:off x="1417320" y="987552"/>
            <a:ext cx="3657600" cy="384048"/>
          </a:xfrm>
          <a:prstGeom prst="rect">
            <a:avLst/>
          </a:prstGeom>
          <a:noFill/>
          <a:ln/>
        </p:spPr>
        <p:txBody>
          <a:bodyPr wrap="square" lIns="0" tIns="0" rIns="0" bIns="0" rtlCol="0" anchor="ctr"/>
          <a:lstStyle/>
          <a:p>
            <a:pPr marL="0" indent="0">
              <a:buNone/>
            </a:pPr>
            <a:r>
              <a:rPr lang="en-US" sz="1600" b="1" dirty="0">
                <a:solidFill>
                  <a:srgbClr val="2DD4BF"/>
                </a:solidFill>
                <a:latin typeface="Georgia" pitchFamily="34" charset="0"/>
                <a:ea typeface="Georgia" pitchFamily="34" charset="-122"/>
                <a:cs typeface="Georgia" pitchFamily="34" charset="-120"/>
              </a:rPr>
              <a:t>AI + Human Harmony</a:t>
            </a:r>
            <a:endParaRPr lang="en-US" sz="1600" dirty="0"/>
          </a:p>
        </p:txBody>
      </p:sp>
      <p:sp>
        <p:nvSpPr>
          <p:cNvPr id="10" name="Text 7"/>
          <p:cNvSpPr/>
          <p:nvPr/>
        </p:nvSpPr>
        <p:spPr>
          <a:xfrm>
            <a:off x="548640" y="1444752"/>
            <a:ext cx="8046720" cy="548640"/>
          </a:xfrm>
          <a:prstGeom prst="rect">
            <a:avLst/>
          </a:prstGeom>
          <a:noFill/>
          <a:ln/>
        </p:spPr>
        <p:txBody>
          <a:bodyPr wrap="square" lIns="0" tIns="0" rIns="0" bIns="0" rtlCol="0" anchor="ctr"/>
          <a:lstStyle/>
          <a:p>
            <a:pPr marL="0" indent="0">
              <a:lnSpc>
                <a:spcPct val="125000"/>
              </a:lnSpc>
              <a:buNone/>
            </a:pPr>
            <a:r>
              <a:rPr lang="en-US" sz="1100" dirty="0">
                <a:solidFill>
                  <a:srgbClr val="CBD5E1"/>
                </a:solidFill>
                <a:latin typeface="Calibri" pitchFamily="34" charset="0"/>
                <a:ea typeface="Calibri" pitchFamily="34" charset="-122"/>
                <a:cs typeface="Calibri" pitchFamily="34" charset="-120"/>
              </a:rPr>
              <a:t>AI builds the brief from one conversation  •  Named specialist arrives prepared  •  Live coaching and sentiment on screen  •  Customer says it once — nobody asks again  •  Phone stays central — AI supercharges it</a:t>
            </a:r>
            <a:endParaRPr lang="en-US" sz="1100" dirty="0"/>
          </a:p>
        </p:txBody>
      </p:sp>
      <p:sp>
        <p:nvSpPr>
          <p:cNvPr id="11" name="Shape 8"/>
          <p:cNvSpPr/>
          <p:nvPr/>
        </p:nvSpPr>
        <p:spPr>
          <a:xfrm>
            <a:off x="274320" y="2212848"/>
            <a:ext cx="8595360" cy="1170432"/>
          </a:xfrm>
          <a:prstGeom prst="rect">
            <a:avLst/>
          </a:prstGeom>
          <a:solidFill>
            <a:srgbClr val="0F1B2D"/>
          </a:solidFill>
          <a:ln w="10160">
            <a:solidFill>
              <a:srgbClr val="22D3EE"/>
            </a:solidFill>
            <a:prstDash val="solid"/>
          </a:ln>
          <a:effectLst>
            <a:outerShdw blurRad="101600" dist="38100" dir="8100000" algn="bl" rotWithShape="0">
              <a:srgbClr val="000000">
                <a:alpha val="25000"/>
              </a:srgbClr>
            </a:outerShdw>
          </a:effectLst>
        </p:spPr>
        <p:txBody>
          <a:bodyPr/>
          <a:lstStyle/>
          <a:p>
            <a:endParaRPr lang="en-US"/>
          </a:p>
        </p:txBody>
      </p:sp>
      <p:sp>
        <p:nvSpPr>
          <p:cNvPr id="12" name="Shape 9"/>
          <p:cNvSpPr/>
          <p:nvPr/>
        </p:nvSpPr>
        <p:spPr>
          <a:xfrm>
            <a:off x="274320" y="2212848"/>
            <a:ext cx="54864" cy="1170432"/>
          </a:xfrm>
          <a:prstGeom prst="rect">
            <a:avLst/>
          </a:prstGeom>
          <a:solidFill>
            <a:srgbClr val="22D3EE"/>
          </a:solidFill>
          <a:ln/>
        </p:spPr>
        <p:txBody>
          <a:bodyPr/>
          <a:lstStyle/>
          <a:p>
            <a:endParaRPr lang="en-US"/>
          </a:p>
        </p:txBody>
      </p:sp>
      <p:sp>
        <p:nvSpPr>
          <p:cNvPr id="13" name="Text 10"/>
          <p:cNvSpPr/>
          <p:nvPr/>
        </p:nvSpPr>
        <p:spPr>
          <a:xfrm>
            <a:off x="457200" y="2258568"/>
            <a:ext cx="457200" cy="457200"/>
          </a:xfrm>
          <a:prstGeom prst="rect">
            <a:avLst/>
          </a:prstGeom>
          <a:noFill/>
          <a:ln/>
        </p:spPr>
        <p:txBody>
          <a:bodyPr wrap="square" lIns="0" tIns="0" rIns="0" bIns="0" rtlCol="0" anchor="ctr"/>
          <a:lstStyle/>
          <a:p>
            <a:pPr marL="0" indent="0">
              <a:buNone/>
            </a:pPr>
            <a:r>
              <a:rPr lang="en-US" sz="2400" b="1" dirty="0">
                <a:solidFill>
                  <a:srgbClr val="22D3EE"/>
                </a:solidFill>
                <a:latin typeface="Georgia" pitchFamily="34" charset="0"/>
                <a:ea typeface="Georgia" pitchFamily="34" charset="-122"/>
                <a:cs typeface="Georgia" pitchFamily="34" charset="-120"/>
              </a:rPr>
              <a:t>02</a:t>
            </a:r>
            <a:endParaRPr lang="en-US" sz="2400" dirty="0"/>
          </a:p>
        </p:txBody>
      </p:sp>
      <p:pic>
        <p:nvPicPr>
          <p:cNvPr id="14" name="Image 1" descr="preencoded.png"/>
          <p:cNvPicPr>
            <a:picLocks noChangeAspect="1"/>
          </p:cNvPicPr>
          <p:nvPr/>
        </p:nvPicPr>
        <p:blipFill>
          <a:blip r:embed="rId4"/>
          <a:stretch>
            <a:fillRect/>
          </a:stretch>
        </p:blipFill>
        <p:spPr>
          <a:xfrm>
            <a:off x="960120" y="2322576"/>
            <a:ext cx="320040" cy="320040"/>
          </a:xfrm>
          <a:prstGeom prst="rect">
            <a:avLst/>
          </a:prstGeom>
        </p:spPr>
      </p:pic>
      <p:sp>
        <p:nvSpPr>
          <p:cNvPr id="15" name="Text 11"/>
          <p:cNvSpPr/>
          <p:nvPr/>
        </p:nvSpPr>
        <p:spPr>
          <a:xfrm>
            <a:off x="1417320" y="2286000"/>
            <a:ext cx="3657600" cy="384048"/>
          </a:xfrm>
          <a:prstGeom prst="rect">
            <a:avLst/>
          </a:prstGeom>
          <a:noFill/>
          <a:ln/>
        </p:spPr>
        <p:txBody>
          <a:bodyPr wrap="square" lIns="0" tIns="0" rIns="0" bIns="0" rtlCol="0" anchor="ctr"/>
          <a:lstStyle/>
          <a:p>
            <a:pPr marL="0" indent="0">
              <a:buNone/>
            </a:pPr>
            <a:r>
              <a:rPr lang="en-US" sz="1600" b="1" dirty="0">
                <a:solidFill>
                  <a:srgbClr val="22D3EE"/>
                </a:solidFill>
                <a:latin typeface="Georgia" pitchFamily="34" charset="0"/>
                <a:ea typeface="Georgia" pitchFamily="34" charset="-122"/>
                <a:cs typeface="Georgia" pitchFamily="34" charset="-120"/>
              </a:rPr>
              <a:t>Radical Transparency</a:t>
            </a:r>
            <a:endParaRPr lang="en-US" sz="1600" dirty="0"/>
          </a:p>
        </p:txBody>
      </p:sp>
      <p:sp>
        <p:nvSpPr>
          <p:cNvPr id="16" name="Text 12"/>
          <p:cNvSpPr/>
          <p:nvPr/>
        </p:nvSpPr>
        <p:spPr>
          <a:xfrm>
            <a:off x="548640" y="2743200"/>
            <a:ext cx="8046720" cy="548640"/>
          </a:xfrm>
          <a:prstGeom prst="rect">
            <a:avLst/>
          </a:prstGeom>
          <a:noFill/>
          <a:ln/>
        </p:spPr>
        <p:txBody>
          <a:bodyPr wrap="square" lIns="0" tIns="0" rIns="0" bIns="0" rtlCol="0" anchor="ctr"/>
          <a:lstStyle/>
          <a:p>
            <a:pPr marL="0" indent="0">
              <a:lnSpc>
                <a:spcPct val="125000"/>
              </a:lnSpc>
              <a:buNone/>
            </a:pPr>
            <a:r>
              <a:rPr lang="en-US" sz="1100" dirty="0">
                <a:solidFill>
                  <a:srgbClr val="CBD5E1"/>
                </a:solidFill>
                <a:latin typeface="Calibri" pitchFamily="34" charset="0"/>
                <a:ea typeface="Calibri" pitchFamily="34" charset="-122"/>
                <a:cs typeface="Calibri" pitchFamily="34" charset="-120"/>
              </a:rPr>
              <a:t>Customer sees every action being taken — live  •  Named owner in 60 seconds — visible  •  SLA timers the customer can see  •  No chasing, no wondering, no black holes  •  Visible progress stops repeat calls</a:t>
            </a:r>
            <a:endParaRPr lang="en-US" sz="1100" dirty="0"/>
          </a:p>
        </p:txBody>
      </p:sp>
      <p:sp>
        <p:nvSpPr>
          <p:cNvPr id="17" name="Shape 13"/>
          <p:cNvSpPr/>
          <p:nvPr/>
        </p:nvSpPr>
        <p:spPr>
          <a:xfrm>
            <a:off x="274320" y="3511296"/>
            <a:ext cx="8595360" cy="1170432"/>
          </a:xfrm>
          <a:prstGeom prst="rect">
            <a:avLst/>
          </a:prstGeom>
          <a:solidFill>
            <a:srgbClr val="0F1B2D"/>
          </a:solidFill>
          <a:ln w="10160">
            <a:solidFill>
              <a:srgbClr val="E87461"/>
            </a:solidFill>
            <a:prstDash val="solid"/>
          </a:ln>
          <a:effectLst>
            <a:outerShdw blurRad="101600" dist="38100" dir="8100000" algn="bl" rotWithShape="0">
              <a:srgbClr val="000000">
                <a:alpha val="25000"/>
              </a:srgbClr>
            </a:outerShdw>
          </a:effectLst>
        </p:spPr>
        <p:txBody>
          <a:bodyPr/>
          <a:lstStyle/>
          <a:p>
            <a:endParaRPr lang="en-US"/>
          </a:p>
        </p:txBody>
      </p:sp>
      <p:sp>
        <p:nvSpPr>
          <p:cNvPr id="18" name="Shape 14"/>
          <p:cNvSpPr/>
          <p:nvPr/>
        </p:nvSpPr>
        <p:spPr>
          <a:xfrm>
            <a:off x="274320" y="3511296"/>
            <a:ext cx="54864" cy="1170432"/>
          </a:xfrm>
          <a:prstGeom prst="rect">
            <a:avLst/>
          </a:prstGeom>
          <a:solidFill>
            <a:srgbClr val="E87461"/>
          </a:solidFill>
          <a:ln/>
        </p:spPr>
        <p:txBody>
          <a:bodyPr/>
          <a:lstStyle/>
          <a:p>
            <a:endParaRPr lang="en-US"/>
          </a:p>
        </p:txBody>
      </p:sp>
      <p:sp>
        <p:nvSpPr>
          <p:cNvPr id="19" name="Text 15"/>
          <p:cNvSpPr/>
          <p:nvPr/>
        </p:nvSpPr>
        <p:spPr>
          <a:xfrm>
            <a:off x="457200" y="3557016"/>
            <a:ext cx="457200" cy="457200"/>
          </a:xfrm>
          <a:prstGeom prst="rect">
            <a:avLst/>
          </a:prstGeom>
          <a:noFill/>
          <a:ln/>
        </p:spPr>
        <p:txBody>
          <a:bodyPr wrap="square" lIns="0" tIns="0" rIns="0" bIns="0" rtlCol="0" anchor="ctr"/>
          <a:lstStyle/>
          <a:p>
            <a:pPr marL="0" indent="0">
              <a:buNone/>
            </a:pPr>
            <a:r>
              <a:rPr lang="en-US" sz="2400" b="1" dirty="0">
                <a:solidFill>
                  <a:srgbClr val="E87461"/>
                </a:solidFill>
                <a:latin typeface="Georgia" pitchFamily="34" charset="0"/>
                <a:ea typeface="Georgia" pitchFamily="34" charset="-122"/>
                <a:cs typeface="Georgia" pitchFamily="34" charset="-120"/>
              </a:rPr>
              <a:t>03</a:t>
            </a:r>
            <a:endParaRPr lang="en-US" sz="2400" dirty="0"/>
          </a:p>
        </p:txBody>
      </p:sp>
      <p:pic>
        <p:nvPicPr>
          <p:cNvPr id="20" name="Image 2" descr="preencoded.png"/>
          <p:cNvPicPr>
            <a:picLocks noChangeAspect="1"/>
          </p:cNvPicPr>
          <p:nvPr/>
        </p:nvPicPr>
        <p:blipFill>
          <a:blip r:embed="rId5"/>
          <a:stretch>
            <a:fillRect/>
          </a:stretch>
        </p:blipFill>
        <p:spPr>
          <a:xfrm>
            <a:off x="960120" y="3621024"/>
            <a:ext cx="320040" cy="320040"/>
          </a:xfrm>
          <a:prstGeom prst="rect">
            <a:avLst/>
          </a:prstGeom>
        </p:spPr>
      </p:pic>
      <p:sp>
        <p:nvSpPr>
          <p:cNvPr id="21" name="Text 16"/>
          <p:cNvSpPr/>
          <p:nvPr/>
        </p:nvSpPr>
        <p:spPr>
          <a:xfrm>
            <a:off x="1417320" y="3584448"/>
            <a:ext cx="3657600" cy="384048"/>
          </a:xfrm>
          <a:prstGeom prst="rect">
            <a:avLst/>
          </a:prstGeom>
          <a:noFill/>
          <a:ln/>
        </p:spPr>
        <p:txBody>
          <a:bodyPr wrap="square" lIns="0" tIns="0" rIns="0" bIns="0" rtlCol="0" anchor="ctr"/>
          <a:lstStyle/>
          <a:p>
            <a:pPr marL="0" indent="0">
              <a:buNone/>
            </a:pPr>
            <a:r>
              <a:rPr lang="en-US" sz="1600" b="1" dirty="0">
                <a:solidFill>
                  <a:srgbClr val="E87461"/>
                </a:solidFill>
                <a:latin typeface="Georgia" pitchFamily="34" charset="0"/>
                <a:ea typeface="Georgia" pitchFamily="34" charset="-122"/>
                <a:cs typeface="Georgia" pitchFamily="34" charset="-120"/>
              </a:rPr>
              <a:t>Recovery Beats Perfection</a:t>
            </a:r>
            <a:endParaRPr lang="en-US" sz="1600" dirty="0"/>
          </a:p>
        </p:txBody>
      </p:sp>
      <p:sp>
        <p:nvSpPr>
          <p:cNvPr id="22" name="Text 17"/>
          <p:cNvSpPr/>
          <p:nvPr/>
        </p:nvSpPr>
        <p:spPr>
          <a:xfrm>
            <a:off x="548640" y="4041648"/>
            <a:ext cx="8046720" cy="548640"/>
          </a:xfrm>
          <a:prstGeom prst="rect">
            <a:avLst/>
          </a:prstGeom>
          <a:noFill/>
          <a:ln/>
        </p:spPr>
        <p:txBody>
          <a:bodyPr wrap="square" lIns="0" tIns="0" rIns="0" bIns="0" rtlCol="0" anchor="ctr"/>
          <a:lstStyle/>
          <a:p>
            <a:pPr marL="0" indent="0">
              <a:lnSpc>
                <a:spcPct val="125000"/>
              </a:lnSpc>
              <a:buNone/>
            </a:pPr>
            <a:r>
              <a:rPr lang="en-US" sz="1100" dirty="0">
                <a:solidFill>
                  <a:srgbClr val="CBD5E1"/>
                </a:solidFill>
                <a:latin typeface="Calibri" pitchFamily="34" charset="0"/>
                <a:ea typeface="Calibri" pitchFamily="34" charset="-122"/>
                <a:cs typeface="Calibri" pitchFamily="34" charset="-120"/>
              </a:rPr>
              <a:t>AI detects problems in real time — not surveys  •  Auto-escalation within 60 seconds  •  Specialist calls with full context and real empathy  •  Customer sees every recovery action in their app  •  Sentiment: 8.2 → 1.8 → 9.2 — recovery exceeds the original</a:t>
            </a:r>
            <a:endParaRPr lang="en-US" sz="1100" dirty="0"/>
          </a:p>
        </p:txBody>
      </p:sp>
      <p:sp>
        <p:nvSpPr>
          <p:cNvPr id="23" name="Shape 18"/>
          <p:cNvSpPr/>
          <p:nvPr/>
        </p:nvSpPr>
        <p:spPr>
          <a:xfrm>
            <a:off x="2743200" y="4846320"/>
            <a:ext cx="3657600" cy="27432"/>
          </a:xfrm>
          <a:prstGeom prst="rect">
            <a:avLst/>
          </a:prstGeom>
          <a:solidFill>
            <a:srgbClr val="22C55E"/>
          </a:solidFill>
          <a:ln/>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E87461"/>
          </a:solidFill>
          <a:ln/>
        </p:spPr>
        <p:txBody>
          <a:bodyPr/>
          <a:lstStyle/>
          <a:p>
            <a:endParaRPr lang="en-US"/>
          </a:p>
        </p:txBody>
      </p:sp>
      <p:sp>
        <p:nvSpPr>
          <p:cNvPr id="3" name="Text 1"/>
          <p:cNvSpPr/>
          <p:nvPr/>
        </p:nvSpPr>
        <p:spPr>
          <a:xfrm>
            <a:off x="457200" y="164592"/>
            <a:ext cx="7772400" cy="384048"/>
          </a:xfrm>
          <a:prstGeom prst="rect">
            <a:avLst/>
          </a:prstGeom>
          <a:noFill/>
          <a:ln/>
        </p:spPr>
        <p:txBody>
          <a:bodyPr wrap="square" lIns="0" tIns="0" rIns="0" bIns="0" rtlCol="0" anchor="ctr"/>
          <a:lstStyle/>
          <a:p>
            <a:pPr marL="0" indent="0">
              <a:buNone/>
            </a:pPr>
            <a:r>
              <a:rPr lang="en-US" sz="2600" b="1" dirty="0">
                <a:solidFill>
                  <a:srgbClr val="E87461"/>
                </a:solidFill>
                <a:latin typeface="Georgia" pitchFamily="34" charset="0"/>
                <a:ea typeface="Georgia" pitchFamily="34" charset="-122"/>
                <a:cs typeface="Georgia" pitchFamily="34" charset="-120"/>
              </a:rPr>
              <a:t>When Things Go Wrong</a:t>
            </a:r>
            <a:endParaRPr lang="en-US" sz="2600" dirty="0"/>
          </a:p>
        </p:txBody>
      </p:sp>
      <p:sp>
        <p:nvSpPr>
          <p:cNvPr id="4" name="Text 2"/>
          <p:cNvSpPr/>
          <p:nvPr/>
        </p:nvSpPr>
        <p:spPr>
          <a:xfrm>
            <a:off x="457200" y="530352"/>
            <a:ext cx="7772400" cy="228600"/>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Victoria was offered a soufflé with butter — despite her dairy allergy being flagged at booking</a:t>
            </a:r>
            <a:endParaRPr lang="en-US" sz="1100" dirty="0"/>
          </a:p>
        </p:txBody>
      </p:sp>
      <p:sp>
        <p:nvSpPr>
          <p:cNvPr id="5" name="Shape 3"/>
          <p:cNvSpPr/>
          <p:nvPr/>
        </p:nvSpPr>
        <p:spPr>
          <a:xfrm>
            <a:off x="91440" y="914400"/>
            <a:ext cx="4434840" cy="4160520"/>
          </a:xfrm>
          <a:prstGeom prst="rect">
            <a:avLst/>
          </a:prstGeom>
          <a:solidFill>
            <a:srgbClr val="000000"/>
          </a:solidFill>
          <a:ln w="19050">
            <a:solidFill>
              <a:srgbClr val="E87461"/>
            </a:solidFill>
            <a:prstDash val="solid"/>
          </a:ln>
          <a:effectLst>
            <a:outerShdw blurRad="101600" dist="38100" dir="8100000" algn="bl" rotWithShape="0">
              <a:srgbClr val="000000">
                <a:alpha val="25000"/>
              </a:srgbClr>
            </a:outerShdw>
          </a:effectLst>
        </p:spPr>
        <p:txBody>
          <a:bodyPr/>
          <a:lstStyle/>
          <a:p>
            <a:endParaRPr lang="en-US"/>
          </a:p>
        </p:txBody>
      </p:sp>
      <p:pic>
        <p:nvPicPr>
          <p:cNvPr id="6" name="Image 0" descr="preencoded.png"/>
          <p:cNvPicPr>
            <a:picLocks noChangeAspect="1"/>
          </p:cNvPicPr>
          <p:nvPr/>
        </p:nvPicPr>
        <p:blipFill>
          <a:blip r:embed="rId3"/>
          <a:stretch>
            <a:fillRect/>
          </a:stretch>
        </p:blipFill>
        <p:spPr>
          <a:xfrm>
            <a:off x="502920" y="987552"/>
            <a:ext cx="3611880" cy="4023360"/>
          </a:xfrm>
          <a:prstGeom prst="rect">
            <a:avLst/>
          </a:prstGeom>
        </p:spPr>
      </p:pic>
      <p:sp>
        <p:nvSpPr>
          <p:cNvPr id="7" name="Shape 4"/>
          <p:cNvSpPr/>
          <p:nvPr/>
        </p:nvSpPr>
        <p:spPr>
          <a:xfrm>
            <a:off x="4709160" y="914400"/>
            <a:ext cx="4206240" cy="3108960"/>
          </a:xfrm>
          <a:prstGeom prst="rect">
            <a:avLst/>
          </a:prstGeom>
          <a:solidFill>
            <a:srgbClr val="0F1B2D"/>
          </a:solidFill>
          <a:ln w="6350">
            <a:solidFill>
              <a:srgbClr val="334155"/>
            </a:solidFill>
            <a:prstDash val="solid"/>
          </a:ln>
          <a:effectLst>
            <a:outerShdw blurRad="101600" dist="38100" dir="8100000" algn="bl" rotWithShape="0">
              <a:srgbClr val="000000">
                <a:alpha val="25000"/>
              </a:srgbClr>
            </a:outerShdw>
          </a:effectLst>
        </p:spPr>
        <p:txBody>
          <a:bodyPr/>
          <a:lstStyle/>
          <a:p>
            <a:endParaRPr lang="en-US"/>
          </a:p>
        </p:txBody>
      </p:sp>
      <p:sp>
        <p:nvSpPr>
          <p:cNvPr id="8" name="Text 5"/>
          <p:cNvSpPr/>
          <p:nvPr/>
        </p:nvSpPr>
        <p:spPr>
          <a:xfrm>
            <a:off x="4892040" y="1005840"/>
            <a:ext cx="3840480" cy="256032"/>
          </a:xfrm>
          <a:prstGeom prst="rect">
            <a:avLst/>
          </a:prstGeom>
          <a:noFill/>
          <a:ln/>
        </p:spPr>
        <p:txBody>
          <a:bodyPr wrap="square" lIns="0" tIns="0" rIns="0" bIns="0" rtlCol="0" anchor="ctr"/>
          <a:lstStyle/>
          <a:p>
            <a:pPr marL="0" indent="0">
              <a:buNone/>
            </a:pPr>
            <a:r>
              <a:rPr lang="en-US" sz="900" b="1" kern="0" spc="150" dirty="0">
                <a:solidFill>
                  <a:srgbClr val="E87461"/>
                </a:solidFill>
                <a:latin typeface="Calibri" pitchFamily="34" charset="0"/>
                <a:ea typeface="Calibri" pitchFamily="34" charset="-122"/>
                <a:cs typeface="Calibri" pitchFamily="34" charset="-120"/>
              </a:rPr>
              <a:t>WHAT HAPPENS NEXT</a:t>
            </a:r>
            <a:endParaRPr lang="en-US" sz="900" dirty="0"/>
          </a:p>
        </p:txBody>
      </p:sp>
      <p:sp>
        <p:nvSpPr>
          <p:cNvPr id="9" name="Text 6"/>
          <p:cNvSpPr/>
          <p:nvPr/>
        </p:nvSpPr>
        <p:spPr>
          <a:xfrm>
            <a:off x="4846320" y="1353312"/>
            <a:ext cx="640080" cy="310896"/>
          </a:xfrm>
          <a:prstGeom prst="rect">
            <a:avLst/>
          </a:prstGeom>
          <a:noFill/>
          <a:ln/>
        </p:spPr>
        <p:txBody>
          <a:bodyPr wrap="square" lIns="0" tIns="0" rIns="0" bIns="0" rtlCol="0" anchor="ctr"/>
          <a:lstStyle/>
          <a:p>
            <a:pPr marL="0" indent="0">
              <a:buNone/>
            </a:pPr>
            <a:r>
              <a:rPr lang="en-US" sz="1100" b="1" dirty="0">
                <a:solidFill>
                  <a:srgbClr val="EF4444"/>
                </a:solidFill>
                <a:latin typeface="Calibri" pitchFamily="34" charset="0"/>
                <a:ea typeface="Calibri" pitchFamily="34" charset="-122"/>
                <a:cs typeface="Calibri" pitchFamily="34" charset="-120"/>
              </a:rPr>
              <a:t>00:00</a:t>
            </a:r>
            <a:endParaRPr lang="en-US" sz="1100" dirty="0"/>
          </a:p>
        </p:txBody>
      </p:sp>
      <p:sp>
        <p:nvSpPr>
          <p:cNvPr id="10" name="Text 7"/>
          <p:cNvSpPr/>
          <p:nvPr/>
        </p:nvSpPr>
        <p:spPr>
          <a:xfrm>
            <a:off x="5532120" y="1353312"/>
            <a:ext cx="3200400" cy="310896"/>
          </a:xfrm>
          <a:prstGeom prst="rect">
            <a:avLst/>
          </a:prstGeom>
          <a:noFill/>
          <a:ln/>
        </p:spPr>
        <p:txBody>
          <a:bodyPr wrap="square" lIns="0" tIns="0" rIns="0" bIns="0" rtlCol="0" anchor="ctr"/>
          <a:lstStyle/>
          <a:p>
            <a:pPr marL="0" indent="0">
              <a:buNone/>
            </a:pPr>
            <a:r>
              <a:rPr lang="en-US" sz="1100" dirty="0">
                <a:solidFill>
                  <a:srgbClr val="CBD5E1"/>
                </a:solidFill>
                <a:latin typeface="Calibri" pitchFamily="34" charset="0"/>
                <a:ea typeface="Calibri" pitchFamily="34" charset="-122"/>
                <a:cs typeface="Calibri" pitchFamily="34" charset="-120"/>
              </a:rPr>
              <a:t>Dairy allergy flagged at booking — offered soufflé with butter</a:t>
            </a:r>
            <a:endParaRPr lang="en-US" sz="1100" dirty="0"/>
          </a:p>
        </p:txBody>
      </p:sp>
      <p:sp>
        <p:nvSpPr>
          <p:cNvPr id="11" name="Text 8"/>
          <p:cNvSpPr/>
          <p:nvPr/>
        </p:nvSpPr>
        <p:spPr>
          <a:xfrm>
            <a:off x="4846320" y="1719072"/>
            <a:ext cx="640080" cy="310896"/>
          </a:xfrm>
          <a:prstGeom prst="rect">
            <a:avLst/>
          </a:prstGeom>
          <a:noFill/>
          <a:ln/>
        </p:spPr>
        <p:txBody>
          <a:bodyPr wrap="square" lIns="0" tIns="0" rIns="0" bIns="0" rtlCol="0" anchor="ctr"/>
          <a:lstStyle/>
          <a:p>
            <a:pPr marL="0" indent="0">
              <a:buNone/>
            </a:pPr>
            <a:r>
              <a:rPr lang="en-US" sz="1100" b="1" dirty="0">
                <a:solidFill>
                  <a:srgbClr val="EF4444"/>
                </a:solidFill>
                <a:latin typeface="Calibri" pitchFamily="34" charset="0"/>
                <a:ea typeface="Calibri" pitchFamily="34" charset="-122"/>
                <a:cs typeface="Calibri" pitchFamily="34" charset="-120"/>
              </a:rPr>
              <a:t>00:02</a:t>
            </a:r>
            <a:endParaRPr lang="en-US" sz="1100" dirty="0"/>
          </a:p>
        </p:txBody>
      </p:sp>
      <p:sp>
        <p:nvSpPr>
          <p:cNvPr id="12" name="Text 9"/>
          <p:cNvSpPr/>
          <p:nvPr/>
        </p:nvSpPr>
        <p:spPr>
          <a:xfrm>
            <a:off x="5532120" y="1719072"/>
            <a:ext cx="3200400" cy="310896"/>
          </a:xfrm>
          <a:prstGeom prst="rect">
            <a:avLst/>
          </a:prstGeom>
          <a:noFill/>
          <a:ln/>
        </p:spPr>
        <p:txBody>
          <a:bodyPr wrap="square" lIns="0" tIns="0" rIns="0" bIns="0" rtlCol="0" anchor="ctr"/>
          <a:lstStyle/>
          <a:p>
            <a:pPr marL="0" indent="0">
              <a:buNone/>
            </a:pPr>
            <a:r>
              <a:rPr lang="en-US" sz="1100" dirty="0">
                <a:solidFill>
                  <a:srgbClr val="CBD5E1"/>
                </a:solidFill>
                <a:latin typeface="Calibri" pitchFamily="34" charset="0"/>
                <a:ea typeface="Calibri" pitchFamily="34" charset="-122"/>
                <a:cs typeface="Calibri" pitchFamily="34" charset="-120"/>
              </a:rPr>
              <a:t>Victoria rates anniversary dinner 2/5 in the app</a:t>
            </a:r>
            <a:endParaRPr lang="en-US" sz="1100" dirty="0"/>
          </a:p>
        </p:txBody>
      </p:sp>
      <p:sp>
        <p:nvSpPr>
          <p:cNvPr id="13" name="Text 10"/>
          <p:cNvSpPr/>
          <p:nvPr/>
        </p:nvSpPr>
        <p:spPr>
          <a:xfrm>
            <a:off x="4846320" y="2084832"/>
            <a:ext cx="640080" cy="310896"/>
          </a:xfrm>
          <a:prstGeom prst="rect">
            <a:avLst/>
          </a:prstGeom>
          <a:noFill/>
          <a:ln/>
        </p:spPr>
        <p:txBody>
          <a:bodyPr wrap="square" lIns="0" tIns="0" rIns="0" bIns="0" rtlCol="0" anchor="ctr"/>
          <a:lstStyle/>
          <a:p>
            <a:pPr marL="0" indent="0">
              <a:buNone/>
            </a:pPr>
            <a:r>
              <a:rPr lang="en-US" sz="1100" b="1" dirty="0">
                <a:solidFill>
                  <a:srgbClr val="F59E0B"/>
                </a:solidFill>
                <a:latin typeface="Calibri" pitchFamily="34" charset="0"/>
                <a:ea typeface="Calibri" pitchFamily="34" charset="-122"/>
                <a:cs typeface="Calibri" pitchFamily="34" charset="-120"/>
              </a:rPr>
              <a:t>00:04</a:t>
            </a:r>
            <a:endParaRPr lang="en-US" sz="1100" dirty="0"/>
          </a:p>
        </p:txBody>
      </p:sp>
      <p:sp>
        <p:nvSpPr>
          <p:cNvPr id="14" name="Text 11"/>
          <p:cNvSpPr/>
          <p:nvPr/>
        </p:nvSpPr>
        <p:spPr>
          <a:xfrm>
            <a:off x="5532120" y="2084832"/>
            <a:ext cx="3200400" cy="310896"/>
          </a:xfrm>
          <a:prstGeom prst="rect">
            <a:avLst/>
          </a:prstGeom>
          <a:noFill/>
          <a:ln/>
        </p:spPr>
        <p:txBody>
          <a:bodyPr wrap="square" lIns="0" tIns="0" rIns="0" bIns="0" rtlCol="0" anchor="ctr"/>
          <a:lstStyle/>
          <a:p>
            <a:pPr marL="0" indent="0">
              <a:buNone/>
            </a:pPr>
            <a:r>
              <a:rPr lang="en-US" sz="1100" dirty="0">
                <a:solidFill>
                  <a:srgbClr val="CBD5E1"/>
                </a:solidFill>
                <a:latin typeface="Calibri" pitchFamily="34" charset="0"/>
                <a:ea typeface="Calibri" pitchFamily="34" charset="-122"/>
                <a:cs typeface="Calibri" pitchFamily="34" charset="-120"/>
              </a:rPr>
              <a:t>AI detects the drop, auto-escalates</a:t>
            </a:r>
            <a:endParaRPr lang="en-US" sz="1100" dirty="0"/>
          </a:p>
        </p:txBody>
      </p:sp>
      <p:sp>
        <p:nvSpPr>
          <p:cNvPr id="15" name="Text 12"/>
          <p:cNvSpPr/>
          <p:nvPr/>
        </p:nvSpPr>
        <p:spPr>
          <a:xfrm>
            <a:off x="4846320" y="2450592"/>
            <a:ext cx="640080" cy="310896"/>
          </a:xfrm>
          <a:prstGeom prst="rect">
            <a:avLst/>
          </a:prstGeom>
          <a:noFill/>
          <a:ln/>
        </p:spPr>
        <p:txBody>
          <a:bodyPr wrap="square" lIns="0" tIns="0" rIns="0" bIns="0" rtlCol="0" anchor="ctr"/>
          <a:lstStyle/>
          <a:p>
            <a:pPr marL="0" indent="0">
              <a:buNone/>
            </a:pPr>
            <a:r>
              <a:rPr lang="en-US" sz="1100" b="1" dirty="0">
                <a:solidFill>
                  <a:srgbClr val="22D3EE"/>
                </a:solidFill>
                <a:latin typeface="Calibri" pitchFamily="34" charset="0"/>
                <a:ea typeface="Calibri" pitchFamily="34" charset="-122"/>
                <a:cs typeface="Calibri" pitchFamily="34" charset="-120"/>
              </a:rPr>
              <a:t>00:05</a:t>
            </a:r>
            <a:endParaRPr lang="en-US" sz="1100" dirty="0"/>
          </a:p>
        </p:txBody>
      </p:sp>
      <p:sp>
        <p:nvSpPr>
          <p:cNvPr id="16" name="Text 13"/>
          <p:cNvSpPr/>
          <p:nvPr/>
        </p:nvSpPr>
        <p:spPr>
          <a:xfrm>
            <a:off x="5532120" y="2450592"/>
            <a:ext cx="3200400" cy="310896"/>
          </a:xfrm>
          <a:prstGeom prst="rect">
            <a:avLst/>
          </a:prstGeom>
          <a:noFill/>
          <a:ln/>
        </p:spPr>
        <p:txBody>
          <a:bodyPr wrap="square" lIns="0" tIns="0" rIns="0" bIns="0" rtlCol="0" anchor="ctr"/>
          <a:lstStyle/>
          <a:p>
            <a:pPr marL="0" indent="0">
              <a:buNone/>
            </a:pPr>
            <a:r>
              <a:rPr lang="en-US" sz="1100" dirty="0">
                <a:solidFill>
                  <a:srgbClr val="CBD5E1"/>
                </a:solidFill>
                <a:latin typeface="Calibri" pitchFamily="34" charset="0"/>
                <a:ea typeface="Calibri" pitchFamily="34" charset="-122"/>
                <a:cs typeface="Calibri" pitchFamily="34" charset="-120"/>
              </a:rPr>
              <a:t>Named specialist assigned — visible</a:t>
            </a:r>
            <a:endParaRPr lang="en-US" sz="1100" dirty="0"/>
          </a:p>
        </p:txBody>
      </p:sp>
      <p:sp>
        <p:nvSpPr>
          <p:cNvPr id="17" name="Text 14"/>
          <p:cNvSpPr/>
          <p:nvPr/>
        </p:nvSpPr>
        <p:spPr>
          <a:xfrm>
            <a:off x="4846320" y="2816352"/>
            <a:ext cx="640080" cy="310896"/>
          </a:xfrm>
          <a:prstGeom prst="rect">
            <a:avLst/>
          </a:prstGeom>
          <a:noFill/>
          <a:ln/>
        </p:spPr>
        <p:txBody>
          <a:bodyPr wrap="square" lIns="0" tIns="0" rIns="0" bIns="0" rtlCol="0" anchor="ctr"/>
          <a:lstStyle/>
          <a:p>
            <a:pPr marL="0" indent="0">
              <a:buNone/>
            </a:pPr>
            <a:r>
              <a:rPr lang="en-US" sz="1100" b="1" dirty="0">
                <a:solidFill>
                  <a:srgbClr val="22C55E"/>
                </a:solidFill>
                <a:latin typeface="Calibri" pitchFamily="34" charset="0"/>
                <a:ea typeface="Calibri" pitchFamily="34" charset="-122"/>
                <a:cs typeface="Calibri" pitchFamily="34" charset="-120"/>
              </a:rPr>
              <a:t>00:25</a:t>
            </a:r>
            <a:endParaRPr lang="en-US" sz="1100" dirty="0"/>
          </a:p>
        </p:txBody>
      </p:sp>
      <p:sp>
        <p:nvSpPr>
          <p:cNvPr id="18" name="Text 15"/>
          <p:cNvSpPr/>
          <p:nvPr/>
        </p:nvSpPr>
        <p:spPr>
          <a:xfrm>
            <a:off x="5532120" y="2816352"/>
            <a:ext cx="3200400" cy="310896"/>
          </a:xfrm>
          <a:prstGeom prst="rect">
            <a:avLst/>
          </a:prstGeom>
          <a:noFill/>
          <a:ln/>
        </p:spPr>
        <p:txBody>
          <a:bodyPr wrap="square" lIns="0" tIns="0" rIns="0" bIns="0" rtlCol="0" anchor="ctr"/>
          <a:lstStyle/>
          <a:p>
            <a:pPr marL="0" indent="0">
              <a:buNone/>
            </a:pPr>
            <a:r>
              <a:rPr lang="en-US" sz="1100" dirty="0">
                <a:solidFill>
                  <a:srgbClr val="CBD5E1"/>
                </a:solidFill>
                <a:latin typeface="Calibri" pitchFamily="34" charset="0"/>
                <a:ea typeface="Calibri" pitchFamily="34" charset="-122"/>
                <a:cs typeface="Calibri" pitchFamily="34" charset="-120"/>
              </a:rPr>
              <a:t>Specialist calls. Full context. Real empathy.</a:t>
            </a:r>
            <a:endParaRPr lang="en-US" sz="1100" dirty="0"/>
          </a:p>
        </p:txBody>
      </p:sp>
      <p:sp>
        <p:nvSpPr>
          <p:cNvPr id="19" name="Text 16"/>
          <p:cNvSpPr/>
          <p:nvPr/>
        </p:nvSpPr>
        <p:spPr>
          <a:xfrm>
            <a:off x="4846320" y="3182112"/>
            <a:ext cx="640080" cy="310896"/>
          </a:xfrm>
          <a:prstGeom prst="rect">
            <a:avLst/>
          </a:prstGeom>
          <a:noFill/>
          <a:ln/>
        </p:spPr>
        <p:txBody>
          <a:bodyPr wrap="square" lIns="0" tIns="0" rIns="0" bIns="0" rtlCol="0" anchor="ctr"/>
          <a:lstStyle/>
          <a:p>
            <a:pPr marL="0" indent="0">
              <a:buNone/>
            </a:pPr>
            <a:r>
              <a:rPr lang="en-US" sz="1100" b="1" dirty="0">
                <a:solidFill>
                  <a:srgbClr val="22C55E"/>
                </a:solidFill>
                <a:latin typeface="Calibri" pitchFamily="34" charset="0"/>
                <a:ea typeface="Calibri" pitchFamily="34" charset="-122"/>
                <a:cs typeface="Calibri" pitchFamily="34" charset="-120"/>
              </a:rPr>
              <a:t>00:26</a:t>
            </a:r>
            <a:endParaRPr lang="en-US" sz="1100" dirty="0"/>
          </a:p>
        </p:txBody>
      </p:sp>
      <p:sp>
        <p:nvSpPr>
          <p:cNvPr id="20" name="Text 17"/>
          <p:cNvSpPr/>
          <p:nvPr/>
        </p:nvSpPr>
        <p:spPr>
          <a:xfrm>
            <a:off x="5532120" y="3182112"/>
            <a:ext cx="3200400" cy="310896"/>
          </a:xfrm>
          <a:prstGeom prst="rect">
            <a:avLst/>
          </a:prstGeom>
          <a:noFill/>
          <a:ln/>
        </p:spPr>
        <p:txBody>
          <a:bodyPr wrap="square" lIns="0" tIns="0" rIns="0" bIns="0" rtlCol="0" anchor="ctr"/>
          <a:lstStyle/>
          <a:p>
            <a:pPr marL="0" indent="0">
              <a:buNone/>
            </a:pPr>
            <a:r>
              <a:rPr lang="en-US" sz="1100" dirty="0">
                <a:solidFill>
                  <a:srgbClr val="CBD5E1"/>
                </a:solidFill>
                <a:latin typeface="Calibri" pitchFamily="34" charset="0"/>
                <a:ea typeface="Calibri" pitchFamily="34" charset="-122"/>
                <a:cs typeface="Calibri" pitchFamily="34" charset="-120"/>
              </a:rPr>
              <a:t>Compensation + credit appear in the app</a:t>
            </a:r>
            <a:endParaRPr lang="en-US" sz="1100" dirty="0"/>
          </a:p>
        </p:txBody>
      </p:sp>
      <p:sp>
        <p:nvSpPr>
          <p:cNvPr id="21" name="Text 18"/>
          <p:cNvSpPr/>
          <p:nvPr/>
        </p:nvSpPr>
        <p:spPr>
          <a:xfrm>
            <a:off x="4846320" y="3547872"/>
            <a:ext cx="640080" cy="310896"/>
          </a:xfrm>
          <a:prstGeom prst="rect">
            <a:avLst/>
          </a:prstGeom>
          <a:noFill/>
          <a:ln/>
        </p:spPr>
        <p:txBody>
          <a:bodyPr wrap="square" lIns="0" tIns="0" rIns="0" bIns="0" rtlCol="0" anchor="ctr"/>
          <a:lstStyle/>
          <a:p>
            <a:pPr marL="0" indent="0">
              <a:buNone/>
            </a:pPr>
            <a:r>
              <a:rPr lang="en-US" sz="1100" b="1" dirty="0">
                <a:solidFill>
                  <a:srgbClr val="2DD4BF"/>
                </a:solidFill>
                <a:latin typeface="Calibri" pitchFamily="34" charset="0"/>
                <a:ea typeface="Calibri" pitchFamily="34" charset="-122"/>
                <a:cs typeface="Calibri" pitchFamily="34" charset="-120"/>
              </a:rPr>
              <a:t>Later</a:t>
            </a:r>
            <a:endParaRPr lang="en-US" sz="1100" dirty="0"/>
          </a:p>
        </p:txBody>
      </p:sp>
      <p:sp>
        <p:nvSpPr>
          <p:cNvPr id="22" name="Text 19"/>
          <p:cNvSpPr/>
          <p:nvPr/>
        </p:nvSpPr>
        <p:spPr>
          <a:xfrm>
            <a:off x="5532120" y="3547872"/>
            <a:ext cx="3200400" cy="310896"/>
          </a:xfrm>
          <a:prstGeom prst="rect">
            <a:avLst/>
          </a:prstGeom>
          <a:noFill/>
          <a:ln/>
        </p:spPr>
        <p:txBody>
          <a:bodyPr wrap="square" lIns="0" tIns="0" rIns="0" bIns="0" rtlCol="0" anchor="ctr"/>
          <a:lstStyle/>
          <a:p>
            <a:pPr marL="0" indent="0">
              <a:buNone/>
            </a:pPr>
            <a:r>
              <a:rPr lang="en-US" sz="1100" dirty="0">
                <a:solidFill>
                  <a:srgbClr val="CBD5E1"/>
                </a:solidFill>
                <a:latin typeface="Calibri" pitchFamily="34" charset="0"/>
                <a:ea typeface="Calibri" pitchFamily="34" charset="-122"/>
                <a:cs typeface="Calibri" pitchFamily="34" charset="-120"/>
              </a:rPr>
              <a:t>Brand sentiment: 3 → 9. Rebooks next year.</a:t>
            </a:r>
            <a:endParaRPr lang="en-US" sz="1100" dirty="0"/>
          </a:p>
        </p:txBody>
      </p:sp>
      <p:sp>
        <p:nvSpPr>
          <p:cNvPr id="23" name="Shape 20"/>
          <p:cNvSpPr/>
          <p:nvPr/>
        </p:nvSpPr>
        <p:spPr>
          <a:xfrm>
            <a:off x="4663440" y="4160520"/>
            <a:ext cx="4297680" cy="868680"/>
          </a:xfrm>
          <a:prstGeom prst="rect">
            <a:avLst/>
          </a:prstGeom>
          <a:solidFill>
            <a:srgbClr val="0F1B2D"/>
          </a:solidFill>
          <a:ln w="6350">
            <a:solidFill>
              <a:srgbClr val="E87461"/>
            </a:solidFill>
            <a:prstDash val="solid"/>
          </a:ln>
        </p:spPr>
        <p:txBody>
          <a:bodyPr/>
          <a:lstStyle/>
          <a:p>
            <a:endParaRPr lang="en-US"/>
          </a:p>
        </p:txBody>
      </p:sp>
      <p:sp>
        <p:nvSpPr>
          <p:cNvPr id="24" name="Text 21"/>
          <p:cNvSpPr/>
          <p:nvPr/>
        </p:nvSpPr>
        <p:spPr>
          <a:xfrm>
            <a:off x="4800600" y="4187952"/>
            <a:ext cx="4023360" cy="804672"/>
          </a:xfrm>
          <a:prstGeom prst="rect">
            <a:avLst/>
          </a:prstGeom>
          <a:noFill/>
          <a:ln/>
        </p:spPr>
        <p:txBody>
          <a:bodyPr wrap="square" lIns="0" tIns="0" rIns="0" bIns="0" rtlCol="0" anchor="ctr"/>
          <a:lstStyle/>
          <a:p>
            <a:pPr marL="0" indent="0">
              <a:lnSpc>
                <a:spcPct val="120000"/>
              </a:lnSpc>
              <a:buNone/>
            </a:pPr>
            <a:r>
              <a:rPr lang="en-US" sz="1050" i="1" dirty="0">
                <a:solidFill>
                  <a:srgbClr val="E87461"/>
                </a:solidFill>
                <a:latin typeface="Calibri" pitchFamily="34" charset="0"/>
                <a:ea typeface="Calibri" pitchFamily="34" charset="-122"/>
                <a:cs typeface="Calibri" pitchFamily="34" charset="-120"/>
              </a:rPr>
              <a:t>A well-handled recovery creates deeper loyalty than no failure at all. That's proven — and this prototype demonstrates exactly how.</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D4A853"/>
          </a:solidFill>
          <a:ln/>
        </p:spPr>
        <p:txBody>
          <a:bodyPr/>
          <a:lstStyle/>
          <a:p>
            <a:endParaRPr lang="en-US"/>
          </a:p>
        </p:txBody>
      </p:sp>
      <p:sp>
        <p:nvSpPr>
          <p:cNvPr id="3" name="Text 1"/>
          <p:cNvSpPr/>
          <p:nvPr/>
        </p:nvSpPr>
        <p:spPr>
          <a:xfrm>
            <a:off x="457200" y="109728"/>
            <a:ext cx="8229600" cy="365760"/>
          </a:xfrm>
          <a:prstGeom prst="rect">
            <a:avLst/>
          </a:prstGeom>
          <a:noFill/>
          <a:ln/>
        </p:spPr>
        <p:txBody>
          <a:bodyPr wrap="square" lIns="0" tIns="0" rIns="0" bIns="0" rtlCol="0" anchor="ctr"/>
          <a:lstStyle/>
          <a:p>
            <a:pPr marL="0" indent="0">
              <a:buNone/>
            </a:pPr>
            <a:r>
              <a:rPr lang="en-US" sz="2600" b="1" dirty="0">
                <a:solidFill>
                  <a:srgbClr val="D4A853"/>
                </a:solidFill>
                <a:latin typeface="Georgia" pitchFamily="34" charset="0"/>
                <a:ea typeface="Georgia" pitchFamily="34" charset="-122"/>
                <a:cs typeface="Georgia" pitchFamily="34" charset="-120"/>
              </a:rPr>
              <a:t>The Full Picture</a:t>
            </a:r>
            <a:endParaRPr lang="en-US" sz="2600" dirty="0"/>
          </a:p>
        </p:txBody>
      </p:sp>
      <p:sp>
        <p:nvSpPr>
          <p:cNvPr id="4" name="Text 2"/>
          <p:cNvSpPr/>
          <p:nvPr/>
        </p:nvSpPr>
        <p:spPr>
          <a:xfrm>
            <a:off x="457200" y="457200"/>
            <a:ext cx="7772400" cy="256032"/>
          </a:xfrm>
          <a:prstGeom prst="rect">
            <a:avLst/>
          </a:prstGeom>
          <a:noFill/>
          <a:ln/>
        </p:spPr>
        <p:txBody>
          <a:bodyPr wrap="square" lIns="0" tIns="0" rIns="0" bIns="0" rtlCol="0" anchor="ctr"/>
          <a:lstStyle/>
          <a:p>
            <a:pPr marL="0" indent="0">
              <a:buNone/>
            </a:pPr>
            <a:r>
              <a:rPr lang="en-US" sz="1100" i="1" dirty="0">
                <a:solidFill>
                  <a:srgbClr val="94A3B8"/>
                </a:solidFill>
                <a:latin typeface="Calibri" pitchFamily="34" charset="0"/>
                <a:ea typeface="Calibri" pitchFamily="34" charset="-122"/>
                <a:cs typeface="Calibri" pitchFamily="34" charset="-120"/>
              </a:rPr>
              <a:t>36 capabilities across 10 areas — not a feature list, a complete customer service operating model</a:t>
            </a:r>
            <a:endParaRPr lang="en-US" sz="1100" dirty="0"/>
          </a:p>
        </p:txBody>
      </p:sp>
      <p:sp>
        <p:nvSpPr>
          <p:cNvPr id="5" name="Shape 3"/>
          <p:cNvSpPr/>
          <p:nvPr/>
        </p:nvSpPr>
        <p:spPr>
          <a:xfrm>
            <a:off x="365760" y="868680"/>
            <a:ext cx="4206240" cy="658368"/>
          </a:xfrm>
          <a:prstGeom prst="rect">
            <a:avLst/>
          </a:prstGeom>
          <a:solidFill>
            <a:srgbClr val="0F1B2D"/>
          </a:solidFill>
          <a:ln w="6350">
            <a:solidFill>
              <a:srgbClr val="334155"/>
            </a:solidFill>
            <a:prstDash val="solid"/>
          </a:ln>
        </p:spPr>
        <p:txBody>
          <a:bodyPr/>
          <a:lstStyle/>
          <a:p>
            <a:endParaRPr lang="en-US"/>
          </a:p>
        </p:txBody>
      </p:sp>
      <p:sp>
        <p:nvSpPr>
          <p:cNvPr id="6" name="Shape 4"/>
          <p:cNvSpPr/>
          <p:nvPr/>
        </p:nvSpPr>
        <p:spPr>
          <a:xfrm>
            <a:off x="365760" y="868680"/>
            <a:ext cx="45720" cy="658368"/>
          </a:xfrm>
          <a:prstGeom prst="rect">
            <a:avLst/>
          </a:prstGeom>
          <a:solidFill>
            <a:srgbClr val="2DD4BF"/>
          </a:solidFill>
          <a:ln/>
        </p:spPr>
        <p:txBody>
          <a:bodyPr/>
          <a:lstStyle/>
          <a:p>
            <a:endParaRPr lang="en-US"/>
          </a:p>
        </p:txBody>
      </p:sp>
      <p:sp>
        <p:nvSpPr>
          <p:cNvPr id="7" name="Text 5"/>
          <p:cNvSpPr/>
          <p:nvPr/>
        </p:nvSpPr>
        <p:spPr>
          <a:xfrm>
            <a:off x="457200" y="868680"/>
            <a:ext cx="320040" cy="658368"/>
          </a:xfrm>
          <a:prstGeom prst="rect">
            <a:avLst/>
          </a:prstGeom>
          <a:noFill/>
          <a:ln/>
        </p:spPr>
        <p:txBody>
          <a:bodyPr wrap="square" lIns="0" tIns="0" rIns="0" bIns="0" rtlCol="0" anchor="ctr"/>
          <a:lstStyle/>
          <a:p>
            <a:pPr marL="0" indent="0" algn="ctr">
              <a:buNone/>
            </a:pPr>
            <a:r>
              <a:rPr lang="en-US" sz="1500" b="1" dirty="0">
                <a:solidFill>
                  <a:srgbClr val="2DD4BF"/>
                </a:solidFill>
                <a:latin typeface="Georgia" pitchFamily="34" charset="0"/>
                <a:ea typeface="Georgia" pitchFamily="34" charset="-122"/>
                <a:cs typeface="Georgia" pitchFamily="34" charset="-120"/>
              </a:rPr>
              <a:t>A</a:t>
            </a:r>
            <a:endParaRPr lang="en-US" sz="1500" dirty="0"/>
          </a:p>
        </p:txBody>
      </p:sp>
      <p:sp>
        <p:nvSpPr>
          <p:cNvPr id="8" name="Text 6"/>
          <p:cNvSpPr/>
          <p:nvPr/>
        </p:nvSpPr>
        <p:spPr>
          <a:xfrm>
            <a:off x="804672" y="868680"/>
            <a:ext cx="1325880" cy="658368"/>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Front Door</a:t>
            </a:r>
            <a:endParaRPr lang="en-US" sz="1300" dirty="0"/>
          </a:p>
        </p:txBody>
      </p:sp>
      <p:sp>
        <p:nvSpPr>
          <p:cNvPr id="9" name="Text 7"/>
          <p:cNvSpPr/>
          <p:nvPr/>
        </p:nvSpPr>
        <p:spPr>
          <a:xfrm>
            <a:off x="2148840" y="868680"/>
            <a:ext cx="2286000" cy="658368"/>
          </a:xfrm>
          <a:prstGeom prst="rect">
            <a:avLst/>
          </a:prstGeom>
          <a:noFill/>
          <a:ln/>
        </p:spPr>
        <p:txBody>
          <a:bodyPr wrap="square" lIns="0" tIns="0" rIns="0" bIns="0" rtlCol="0" anchor="ctr"/>
          <a:lstStyle/>
          <a:p>
            <a:pPr marL="0" indent="0">
              <a:lnSpc>
                <a:spcPct val="120000"/>
              </a:lnSpc>
              <a:buNone/>
            </a:pPr>
            <a:r>
              <a:rPr lang="en-US" sz="1000" dirty="0">
                <a:solidFill>
                  <a:srgbClr val="94A3B8"/>
                </a:solidFill>
                <a:latin typeface="Calibri" pitchFamily="34" charset="0"/>
                <a:ea typeface="Calibri" pitchFamily="34" charset="-122"/>
                <a:cs typeface="Calibri" pitchFamily="34" charset="-120"/>
              </a:rPr>
              <a:t>AI Chat  ·  Intent Detection  ·  Smart Routing  ·  Emotional Recognition</a:t>
            </a:r>
            <a:endParaRPr lang="en-US" sz="1000" dirty="0"/>
          </a:p>
        </p:txBody>
      </p:sp>
      <p:sp>
        <p:nvSpPr>
          <p:cNvPr id="10" name="Shape 8"/>
          <p:cNvSpPr/>
          <p:nvPr/>
        </p:nvSpPr>
        <p:spPr>
          <a:xfrm>
            <a:off x="365760" y="1618488"/>
            <a:ext cx="4206240" cy="658368"/>
          </a:xfrm>
          <a:prstGeom prst="rect">
            <a:avLst/>
          </a:prstGeom>
          <a:solidFill>
            <a:srgbClr val="0F1B2D"/>
          </a:solidFill>
          <a:ln w="6350">
            <a:solidFill>
              <a:srgbClr val="334155"/>
            </a:solidFill>
            <a:prstDash val="solid"/>
          </a:ln>
        </p:spPr>
        <p:txBody>
          <a:bodyPr/>
          <a:lstStyle/>
          <a:p>
            <a:endParaRPr lang="en-US"/>
          </a:p>
        </p:txBody>
      </p:sp>
      <p:sp>
        <p:nvSpPr>
          <p:cNvPr id="11" name="Shape 9"/>
          <p:cNvSpPr/>
          <p:nvPr/>
        </p:nvSpPr>
        <p:spPr>
          <a:xfrm>
            <a:off x="365760" y="1618488"/>
            <a:ext cx="45720" cy="658368"/>
          </a:xfrm>
          <a:prstGeom prst="rect">
            <a:avLst/>
          </a:prstGeom>
          <a:solidFill>
            <a:srgbClr val="22D3EE"/>
          </a:solidFill>
          <a:ln/>
        </p:spPr>
        <p:txBody>
          <a:bodyPr/>
          <a:lstStyle/>
          <a:p>
            <a:endParaRPr lang="en-US"/>
          </a:p>
        </p:txBody>
      </p:sp>
      <p:sp>
        <p:nvSpPr>
          <p:cNvPr id="12" name="Text 10"/>
          <p:cNvSpPr/>
          <p:nvPr/>
        </p:nvSpPr>
        <p:spPr>
          <a:xfrm>
            <a:off x="457200" y="1618488"/>
            <a:ext cx="320040" cy="658368"/>
          </a:xfrm>
          <a:prstGeom prst="rect">
            <a:avLst/>
          </a:prstGeom>
          <a:noFill/>
          <a:ln/>
        </p:spPr>
        <p:txBody>
          <a:bodyPr wrap="square" lIns="0" tIns="0" rIns="0" bIns="0" rtlCol="0" anchor="ctr"/>
          <a:lstStyle/>
          <a:p>
            <a:pPr marL="0" indent="0" algn="ctr">
              <a:buNone/>
            </a:pPr>
            <a:r>
              <a:rPr lang="en-US" sz="1500" b="1" dirty="0">
                <a:solidFill>
                  <a:srgbClr val="22D3EE"/>
                </a:solidFill>
                <a:latin typeface="Georgia" pitchFamily="34" charset="0"/>
                <a:ea typeface="Georgia" pitchFamily="34" charset="-122"/>
                <a:cs typeface="Georgia" pitchFamily="34" charset="-120"/>
              </a:rPr>
              <a:t>B</a:t>
            </a:r>
            <a:endParaRPr lang="en-US" sz="1500" dirty="0"/>
          </a:p>
        </p:txBody>
      </p:sp>
      <p:sp>
        <p:nvSpPr>
          <p:cNvPr id="13" name="Text 11"/>
          <p:cNvSpPr/>
          <p:nvPr/>
        </p:nvSpPr>
        <p:spPr>
          <a:xfrm>
            <a:off x="804672" y="1618488"/>
            <a:ext cx="1325880" cy="658368"/>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AI to Human</a:t>
            </a:r>
            <a:endParaRPr lang="en-US" sz="1300" dirty="0"/>
          </a:p>
        </p:txBody>
      </p:sp>
      <p:sp>
        <p:nvSpPr>
          <p:cNvPr id="14" name="Text 12"/>
          <p:cNvSpPr/>
          <p:nvPr/>
        </p:nvSpPr>
        <p:spPr>
          <a:xfrm>
            <a:off x="2148840" y="1618488"/>
            <a:ext cx="2286000" cy="658368"/>
          </a:xfrm>
          <a:prstGeom prst="rect">
            <a:avLst/>
          </a:prstGeom>
          <a:noFill/>
          <a:ln/>
        </p:spPr>
        <p:txBody>
          <a:bodyPr wrap="square" lIns="0" tIns="0" rIns="0" bIns="0" rtlCol="0" anchor="ctr"/>
          <a:lstStyle/>
          <a:p>
            <a:pPr marL="0" indent="0">
              <a:lnSpc>
                <a:spcPct val="120000"/>
              </a:lnSpc>
              <a:buNone/>
            </a:pPr>
            <a:r>
              <a:rPr lang="en-US" sz="1000" dirty="0">
                <a:solidFill>
                  <a:srgbClr val="94A3B8"/>
                </a:solidFill>
                <a:latin typeface="Calibri" pitchFamily="34" charset="0"/>
                <a:ea typeface="Calibri" pitchFamily="34" charset="-122"/>
                <a:cs typeface="Calibri" pitchFamily="34" charset="-120"/>
              </a:rPr>
              <a:t>Sentiment Briefing  ·  Live Coaching  ·  Whispered Guidance  ·  Context Transfer</a:t>
            </a:r>
            <a:endParaRPr lang="en-US" sz="1000" dirty="0"/>
          </a:p>
        </p:txBody>
      </p:sp>
      <p:sp>
        <p:nvSpPr>
          <p:cNvPr id="15" name="Shape 13"/>
          <p:cNvSpPr/>
          <p:nvPr/>
        </p:nvSpPr>
        <p:spPr>
          <a:xfrm>
            <a:off x="365760" y="2368296"/>
            <a:ext cx="4206240" cy="658368"/>
          </a:xfrm>
          <a:prstGeom prst="rect">
            <a:avLst/>
          </a:prstGeom>
          <a:solidFill>
            <a:srgbClr val="0F1B2D"/>
          </a:solidFill>
          <a:ln w="6350">
            <a:solidFill>
              <a:srgbClr val="334155"/>
            </a:solidFill>
            <a:prstDash val="solid"/>
          </a:ln>
        </p:spPr>
        <p:txBody>
          <a:bodyPr/>
          <a:lstStyle/>
          <a:p>
            <a:endParaRPr lang="en-US"/>
          </a:p>
        </p:txBody>
      </p:sp>
      <p:sp>
        <p:nvSpPr>
          <p:cNvPr id="16" name="Shape 14"/>
          <p:cNvSpPr/>
          <p:nvPr/>
        </p:nvSpPr>
        <p:spPr>
          <a:xfrm>
            <a:off x="365760" y="2368296"/>
            <a:ext cx="45720" cy="658368"/>
          </a:xfrm>
          <a:prstGeom prst="rect">
            <a:avLst/>
          </a:prstGeom>
          <a:solidFill>
            <a:srgbClr val="22C55E"/>
          </a:solidFill>
          <a:ln/>
        </p:spPr>
        <p:txBody>
          <a:bodyPr/>
          <a:lstStyle/>
          <a:p>
            <a:endParaRPr lang="en-US"/>
          </a:p>
        </p:txBody>
      </p:sp>
      <p:sp>
        <p:nvSpPr>
          <p:cNvPr id="17" name="Text 15"/>
          <p:cNvSpPr/>
          <p:nvPr/>
        </p:nvSpPr>
        <p:spPr>
          <a:xfrm>
            <a:off x="457200" y="2368296"/>
            <a:ext cx="320040" cy="658368"/>
          </a:xfrm>
          <a:prstGeom prst="rect">
            <a:avLst/>
          </a:prstGeom>
          <a:noFill/>
          <a:ln/>
        </p:spPr>
        <p:txBody>
          <a:bodyPr wrap="square" lIns="0" tIns="0" rIns="0" bIns="0" rtlCol="0" anchor="ctr"/>
          <a:lstStyle/>
          <a:p>
            <a:pPr marL="0" indent="0" algn="ctr">
              <a:buNone/>
            </a:pPr>
            <a:r>
              <a:rPr lang="en-US" sz="1500" b="1" dirty="0">
                <a:solidFill>
                  <a:srgbClr val="22C55E"/>
                </a:solidFill>
                <a:latin typeface="Georgia" pitchFamily="34" charset="0"/>
                <a:ea typeface="Georgia" pitchFamily="34" charset="-122"/>
                <a:cs typeface="Georgia" pitchFamily="34" charset="-120"/>
              </a:rPr>
              <a:t>C</a:t>
            </a:r>
            <a:endParaRPr lang="en-US" sz="1500" dirty="0"/>
          </a:p>
        </p:txBody>
      </p:sp>
      <p:sp>
        <p:nvSpPr>
          <p:cNvPr id="18" name="Text 16"/>
          <p:cNvSpPr/>
          <p:nvPr/>
        </p:nvSpPr>
        <p:spPr>
          <a:xfrm>
            <a:off x="804672" y="2368296"/>
            <a:ext cx="1325880" cy="658368"/>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Agent</a:t>
            </a:r>
            <a:endParaRPr lang="en-US" sz="1300" dirty="0"/>
          </a:p>
        </p:txBody>
      </p:sp>
      <p:sp>
        <p:nvSpPr>
          <p:cNvPr id="19" name="Text 17"/>
          <p:cNvSpPr/>
          <p:nvPr/>
        </p:nvSpPr>
        <p:spPr>
          <a:xfrm>
            <a:off x="2148840" y="2368296"/>
            <a:ext cx="2286000" cy="658368"/>
          </a:xfrm>
          <a:prstGeom prst="rect">
            <a:avLst/>
          </a:prstGeom>
          <a:noFill/>
          <a:ln/>
        </p:spPr>
        <p:txBody>
          <a:bodyPr wrap="square" lIns="0" tIns="0" rIns="0" bIns="0" rtlCol="0" anchor="ctr"/>
          <a:lstStyle/>
          <a:p>
            <a:pPr marL="0" indent="0">
              <a:lnSpc>
                <a:spcPct val="120000"/>
              </a:lnSpc>
              <a:buNone/>
            </a:pPr>
            <a:r>
              <a:rPr lang="en-US" sz="1000" dirty="0">
                <a:solidFill>
                  <a:srgbClr val="94A3B8"/>
                </a:solidFill>
                <a:latin typeface="Calibri" pitchFamily="34" charset="0"/>
                <a:ea typeface="Calibri" pitchFamily="34" charset="-122"/>
                <a:cs typeface="Calibri" pitchFamily="34" charset="-120"/>
              </a:rPr>
              <a:t>Pre-call Intel  ·  Booking Probability  ·  Conversation History  ·  Recovery Playbooks</a:t>
            </a:r>
            <a:endParaRPr lang="en-US" sz="1000" dirty="0"/>
          </a:p>
        </p:txBody>
      </p:sp>
      <p:sp>
        <p:nvSpPr>
          <p:cNvPr id="20" name="Shape 18"/>
          <p:cNvSpPr/>
          <p:nvPr/>
        </p:nvSpPr>
        <p:spPr>
          <a:xfrm>
            <a:off x="365760" y="3118104"/>
            <a:ext cx="4206240" cy="658368"/>
          </a:xfrm>
          <a:prstGeom prst="rect">
            <a:avLst/>
          </a:prstGeom>
          <a:solidFill>
            <a:srgbClr val="0F1B2D"/>
          </a:solidFill>
          <a:ln w="6350">
            <a:solidFill>
              <a:srgbClr val="334155"/>
            </a:solidFill>
            <a:prstDash val="solid"/>
          </a:ln>
        </p:spPr>
        <p:txBody>
          <a:bodyPr/>
          <a:lstStyle/>
          <a:p>
            <a:endParaRPr lang="en-US"/>
          </a:p>
        </p:txBody>
      </p:sp>
      <p:sp>
        <p:nvSpPr>
          <p:cNvPr id="21" name="Shape 19"/>
          <p:cNvSpPr/>
          <p:nvPr/>
        </p:nvSpPr>
        <p:spPr>
          <a:xfrm>
            <a:off x="365760" y="3118104"/>
            <a:ext cx="45720" cy="658368"/>
          </a:xfrm>
          <a:prstGeom prst="rect">
            <a:avLst/>
          </a:prstGeom>
          <a:solidFill>
            <a:srgbClr val="D4A853"/>
          </a:solidFill>
          <a:ln/>
        </p:spPr>
        <p:txBody>
          <a:bodyPr/>
          <a:lstStyle/>
          <a:p>
            <a:endParaRPr lang="en-US"/>
          </a:p>
        </p:txBody>
      </p:sp>
      <p:sp>
        <p:nvSpPr>
          <p:cNvPr id="22" name="Text 20"/>
          <p:cNvSpPr/>
          <p:nvPr/>
        </p:nvSpPr>
        <p:spPr>
          <a:xfrm>
            <a:off x="457200" y="3118104"/>
            <a:ext cx="320040" cy="658368"/>
          </a:xfrm>
          <a:prstGeom prst="rect">
            <a:avLst/>
          </a:prstGeom>
          <a:noFill/>
          <a:ln/>
        </p:spPr>
        <p:txBody>
          <a:bodyPr wrap="square" lIns="0" tIns="0" rIns="0" bIns="0" rtlCol="0" anchor="ctr"/>
          <a:lstStyle/>
          <a:p>
            <a:pPr marL="0" indent="0" algn="ctr">
              <a:buNone/>
            </a:pPr>
            <a:r>
              <a:rPr lang="en-US" sz="1500" b="1" dirty="0">
                <a:solidFill>
                  <a:srgbClr val="D4A853"/>
                </a:solidFill>
                <a:latin typeface="Georgia" pitchFamily="34" charset="0"/>
                <a:ea typeface="Georgia" pitchFamily="34" charset="-122"/>
                <a:cs typeface="Georgia" pitchFamily="34" charset="-120"/>
              </a:rPr>
              <a:t>D</a:t>
            </a:r>
            <a:endParaRPr lang="en-US" sz="1500" dirty="0"/>
          </a:p>
        </p:txBody>
      </p:sp>
      <p:sp>
        <p:nvSpPr>
          <p:cNvPr id="23" name="Text 21"/>
          <p:cNvSpPr/>
          <p:nvPr/>
        </p:nvSpPr>
        <p:spPr>
          <a:xfrm>
            <a:off x="804672" y="3118104"/>
            <a:ext cx="1325880" cy="658368"/>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Commerce</a:t>
            </a:r>
            <a:endParaRPr lang="en-US" sz="1300" dirty="0"/>
          </a:p>
        </p:txBody>
      </p:sp>
      <p:sp>
        <p:nvSpPr>
          <p:cNvPr id="24" name="Text 22"/>
          <p:cNvSpPr/>
          <p:nvPr/>
        </p:nvSpPr>
        <p:spPr>
          <a:xfrm>
            <a:off x="2148840" y="3118104"/>
            <a:ext cx="2286000" cy="658368"/>
          </a:xfrm>
          <a:prstGeom prst="rect">
            <a:avLst/>
          </a:prstGeom>
          <a:noFill/>
          <a:ln/>
        </p:spPr>
        <p:txBody>
          <a:bodyPr wrap="square" lIns="0" tIns="0" rIns="0" bIns="0" rtlCol="0" anchor="ctr"/>
          <a:lstStyle/>
          <a:p>
            <a:pPr marL="0" indent="0">
              <a:lnSpc>
                <a:spcPct val="120000"/>
              </a:lnSpc>
              <a:buNone/>
            </a:pPr>
            <a:r>
              <a:rPr lang="en-US" sz="1000" dirty="0">
                <a:solidFill>
                  <a:srgbClr val="94A3B8"/>
                </a:solidFill>
                <a:latin typeface="Calibri" pitchFamily="34" charset="0"/>
                <a:ea typeface="Calibri" pitchFamily="34" charset="-122"/>
                <a:cs typeface="Calibri" pitchFamily="34" charset="-120"/>
              </a:rPr>
              <a:t>Live Quotes  ·  Dual Options  ·  Expiry Urgency  ·  One-click Booking</a:t>
            </a:r>
            <a:endParaRPr lang="en-US" sz="1000" dirty="0"/>
          </a:p>
        </p:txBody>
      </p:sp>
      <p:sp>
        <p:nvSpPr>
          <p:cNvPr id="25" name="Shape 23"/>
          <p:cNvSpPr/>
          <p:nvPr/>
        </p:nvSpPr>
        <p:spPr>
          <a:xfrm>
            <a:off x="365760" y="3867912"/>
            <a:ext cx="4206240" cy="658368"/>
          </a:xfrm>
          <a:prstGeom prst="rect">
            <a:avLst/>
          </a:prstGeom>
          <a:solidFill>
            <a:srgbClr val="0F1B2D"/>
          </a:solidFill>
          <a:ln w="6350">
            <a:solidFill>
              <a:srgbClr val="334155"/>
            </a:solidFill>
            <a:prstDash val="solid"/>
          </a:ln>
        </p:spPr>
        <p:txBody>
          <a:bodyPr/>
          <a:lstStyle/>
          <a:p>
            <a:endParaRPr lang="en-US"/>
          </a:p>
        </p:txBody>
      </p:sp>
      <p:sp>
        <p:nvSpPr>
          <p:cNvPr id="26" name="Shape 24"/>
          <p:cNvSpPr/>
          <p:nvPr/>
        </p:nvSpPr>
        <p:spPr>
          <a:xfrm>
            <a:off x="365760" y="3867912"/>
            <a:ext cx="45720" cy="658368"/>
          </a:xfrm>
          <a:prstGeom prst="rect">
            <a:avLst/>
          </a:prstGeom>
          <a:solidFill>
            <a:srgbClr val="2DD4BF"/>
          </a:solidFill>
          <a:ln/>
        </p:spPr>
        <p:txBody>
          <a:bodyPr/>
          <a:lstStyle/>
          <a:p>
            <a:endParaRPr lang="en-US"/>
          </a:p>
        </p:txBody>
      </p:sp>
      <p:sp>
        <p:nvSpPr>
          <p:cNvPr id="27" name="Text 25"/>
          <p:cNvSpPr/>
          <p:nvPr/>
        </p:nvSpPr>
        <p:spPr>
          <a:xfrm>
            <a:off x="457200" y="3867912"/>
            <a:ext cx="320040" cy="658368"/>
          </a:xfrm>
          <a:prstGeom prst="rect">
            <a:avLst/>
          </a:prstGeom>
          <a:noFill/>
          <a:ln/>
        </p:spPr>
        <p:txBody>
          <a:bodyPr wrap="square" lIns="0" tIns="0" rIns="0" bIns="0" rtlCol="0" anchor="ctr"/>
          <a:lstStyle/>
          <a:p>
            <a:pPr marL="0" indent="0" algn="ctr">
              <a:buNone/>
            </a:pPr>
            <a:r>
              <a:rPr lang="en-US" sz="1500" b="1" dirty="0">
                <a:solidFill>
                  <a:srgbClr val="2DD4BF"/>
                </a:solidFill>
                <a:latin typeface="Georgia" pitchFamily="34" charset="0"/>
                <a:ea typeface="Georgia" pitchFamily="34" charset="-122"/>
                <a:cs typeface="Georgia" pitchFamily="34" charset="-120"/>
              </a:rPr>
              <a:t>E</a:t>
            </a:r>
            <a:endParaRPr lang="en-US" sz="1500" dirty="0"/>
          </a:p>
        </p:txBody>
      </p:sp>
      <p:sp>
        <p:nvSpPr>
          <p:cNvPr id="28" name="Text 26"/>
          <p:cNvSpPr/>
          <p:nvPr/>
        </p:nvSpPr>
        <p:spPr>
          <a:xfrm>
            <a:off x="804672" y="3867912"/>
            <a:ext cx="1325880" cy="658368"/>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Group</a:t>
            </a:r>
            <a:endParaRPr lang="en-US" sz="1300" dirty="0"/>
          </a:p>
        </p:txBody>
      </p:sp>
      <p:sp>
        <p:nvSpPr>
          <p:cNvPr id="29" name="Text 27"/>
          <p:cNvSpPr/>
          <p:nvPr/>
        </p:nvSpPr>
        <p:spPr>
          <a:xfrm>
            <a:off x="2148840" y="3867912"/>
            <a:ext cx="2286000" cy="658368"/>
          </a:xfrm>
          <a:prstGeom prst="rect">
            <a:avLst/>
          </a:prstGeom>
          <a:noFill/>
          <a:ln/>
        </p:spPr>
        <p:txBody>
          <a:bodyPr wrap="square" lIns="0" tIns="0" rIns="0" bIns="0" rtlCol="0" anchor="ctr"/>
          <a:lstStyle/>
          <a:p>
            <a:pPr marL="0" indent="0">
              <a:lnSpc>
                <a:spcPct val="120000"/>
              </a:lnSpc>
              <a:buNone/>
            </a:pPr>
            <a:r>
              <a:rPr lang="en-US" sz="1000" dirty="0">
                <a:solidFill>
                  <a:srgbClr val="94A3B8"/>
                </a:solidFill>
                <a:latin typeface="Calibri" pitchFamily="34" charset="0"/>
                <a:ea typeface="Calibri" pitchFamily="34" charset="-122"/>
                <a:cs typeface="Calibri" pitchFamily="34" charset="-120"/>
              </a:rPr>
              <a:t>Multi-member Setup  ·  Role-based Privacy  ·  Group Chat  ·  Decision Polls</a:t>
            </a:r>
            <a:endParaRPr lang="en-US" sz="1000" dirty="0"/>
          </a:p>
        </p:txBody>
      </p:sp>
      <p:sp>
        <p:nvSpPr>
          <p:cNvPr id="30" name="Shape 28"/>
          <p:cNvSpPr/>
          <p:nvPr/>
        </p:nvSpPr>
        <p:spPr>
          <a:xfrm>
            <a:off x="4754880" y="868680"/>
            <a:ext cx="4206240" cy="658368"/>
          </a:xfrm>
          <a:prstGeom prst="rect">
            <a:avLst/>
          </a:prstGeom>
          <a:solidFill>
            <a:srgbClr val="0F1B2D"/>
          </a:solidFill>
          <a:ln w="6350">
            <a:solidFill>
              <a:srgbClr val="334155"/>
            </a:solidFill>
            <a:prstDash val="solid"/>
          </a:ln>
        </p:spPr>
        <p:txBody>
          <a:bodyPr/>
          <a:lstStyle/>
          <a:p>
            <a:endParaRPr lang="en-US"/>
          </a:p>
        </p:txBody>
      </p:sp>
      <p:sp>
        <p:nvSpPr>
          <p:cNvPr id="31" name="Shape 29"/>
          <p:cNvSpPr/>
          <p:nvPr/>
        </p:nvSpPr>
        <p:spPr>
          <a:xfrm>
            <a:off x="4754880" y="868680"/>
            <a:ext cx="45720" cy="658368"/>
          </a:xfrm>
          <a:prstGeom prst="rect">
            <a:avLst/>
          </a:prstGeom>
          <a:solidFill>
            <a:srgbClr val="22D3EE"/>
          </a:solidFill>
          <a:ln/>
        </p:spPr>
        <p:txBody>
          <a:bodyPr/>
          <a:lstStyle/>
          <a:p>
            <a:endParaRPr lang="en-US"/>
          </a:p>
        </p:txBody>
      </p:sp>
      <p:sp>
        <p:nvSpPr>
          <p:cNvPr id="32" name="Text 30"/>
          <p:cNvSpPr/>
          <p:nvPr/>
        </p:nvSpPr>
        <p:spPr>
          <a:xfrm>
            <a:off x="4846320" y="868680"/>
            <a:ext cx="320040" cy="658368"/>
          </a:xfrm>
          <a:prstGeom prst="rect">
            <a:avLst/>
          </a:prstGeom>
          <a:noFill/>
          <a:ln/>
        </p:spPr>
        <p:txBody>
          <a:bodyPr wrap="square" lIns="0" tIns="0" rIns="0" bIns="0" rtlCol="0" anchor="ctr"/>
          <a:lstStyle/>
          <a:p>
            <a:pPr marL="0" indent="0" algn="ctr">
              <a:buNone/>
            </a:pPr>
            <a:r>
              <a:rPr lang="en-US" sz="1500" b="1" dirty="0">
                <a:solidFill>
                  <a:srgbClr val="22D3EE"/>
                </a:solidFill>
                <a:latin typeface="Georgia" pitchFamily="34" charset="0"/>
                <a:ea typeface="Georgia" pitchFamily="34" charset="-122"/>
                <a:cs typeface="Georgia" pitchFamily="34" charset="-120"/>
              </a:rPr>
              <a:t>F</a:t>
            </a:r>
            <a:endParaRPr lang="en-US" sz="1500" dirty="0"/>
          </a:p>
        </p:txBody>
      </p:sp>
      <p:sp>
        <p:nvSpPr>
          <p:cNvPr id="33" name="Text 31"/>
          <p:cNvSpPr/>
          <p:nvPr/>
        </p:nvSpPr>
        <p:spPr>
          <a:xfrm>
            <a:off x="5193792" y="868680"/>
            <a:ext cx="1325880" cy="658368"/>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Booking</a:t>
            </a:r>
            <a:endParaRPr lang="en-US" sz="1300" dirty="0"/>
          </a:p>
        </p:txBody>
      </p:sp>
      <p:sp>
        <p:nvSpPr>
          <p:cNvPr id="34" name="Text 32"/>
          <p:cNvSpPr/>
          <p:nvPr/>
        </p:nvSpPr>
        <p:spPr>
          <a:xfrm>
            <a:off x="6537960" y="868680"/>
            <a:ext cx="2286000" cy="658368"/>
          </a:xfrm>
          <a:prstGeom prst="rect">
            <a:avLst/>
          </a:prstGeom>
          <a:noFill/>
          <a:ln/>
        </p:spPr>
        <p:txBody>
          <a:bodyPr wrap="square" lIns="0" tIns="0" rIns="0" bIns="0" rtlCol="0" anchor="ctr"/>
          <a:lstStyle/>
          <a:p>
            <a:pPr marL="0" indent="0">
              <a:lnSpc>
                <a:spcPct val="120000"/>
              </a:lnSpc>
              <a:buNone/>
            </a:pPr>
            <a:r>
              <a:rPr lang="en-US" sz="1000" dirty="0">
                <a:solidFill>
                  <a:srgbClr val="94A3B8"/>
                </a:solidFill>
                <a:latin typeface="Calibri" pitchFamily="34" charset="0"/>
                <a:ea typeface="Calibri" pitchFamily="34" charset="-122"/>
                <a:cs typeface="Calibri" pitchFamily="34" charset="-120"/>
              </a:rPr>
              <a:t>Complete Package  ·  Flights  ·  Hotels  ·  Transfers  ·  Ancillary</a:t>
            </a:r>
            <a:endParaRPr lang="en-US" sz="1000" dirty="0"/>
          </a:p>
        </p:txBody>
      </p:sp>
      <p:sp>
        <p:nvSpPr>
          <p:cNvPr id="35" name="Shape 33"/>
          <p:cNvSpPr/>
          <p:nvPr/>
        </p:nvSpPr>
        <p:spPr>
          <a:xfrm>
            <a:off x="4754880" y="1618488"/>
            <a:ext cx="4206240" cy="658368"/>
          </a:xfrm>
          <a:prstGeom prst="rect">
            <a:avLst/>
          </a:prstGeom>
          <a:solidFill>
            <a:srgbClr val="0F1B2D"/>
          </a:solidFill>
          <a:ln w="6350">
            <a:solidFill>
              <a:srgbClr val="334155"/>
            </a:solidFill>
            <a:prstDash val="solid"/>
          </a:ln>
        </p:spPr>
        <p:txBody>
          <a:bodyPr/>
          <a:lstStyle/>
          <a:p>
            <a:endParaRPr lang="en-US"/>
          </a:p>
        </p:txBody>
      </p:sp>
      <p:sp>
        <p:nvSpPr>
          <p:cNvPr id="36" name="Shape 34"/>
          <p:cNvSpPr/>
          <p:nvPr/>
        </p:nvSpPr>
        <p:spPr>
          <a:xfrm>
            <a:off x="4754880" y="1618488"/>
            <a:ext cx="45720" cy="658368"/>
          </a:xfrm>
          <a:prstGeom prst="rect">
            <a:avLst/>
          </a:prstGeom>
          <a:solidFill>
            <a:srgbClr val="22C55E"/>
          </a:solidFill>
          <a:ln/>
        </p:spPr>
        <p:txBody>
          <a:bodyPr/>
          <a:lstStyle/>
          <a:p>
            <a:endParaRPr lang="en-US"/>
          </a:p>
        </p:txBody>
      </p:sp>
      <p:sp>
        <p:nvSpPr>
          <p:cNvPr id="37" name="Text 35"/>
          <p:cNvSpPr/>
          <p:nvPr/>
        </p:nvSpPr>
        <p:spPr>
          <a:xfrm>
            <a:off x="4846320" y="1618488"/>
            <a:ext cx="320040" cy="658368"/>
          </a:xfrm>
          <a:prstGeom prst="rect">
            <a:avLst/>
          </a:prstGeom>
          <a:noFill/>
          <a:ln/>
        </p:spPr>
        <p:txBody>
          <a:bodyPr wrap="square" lIns="0" tIns="0" rIns="0" bIns="0" rtlCol="0" anchor="ctr"/>
          <a:lstStyle/>
          <a:p>
            <a:pPr marL="0" indent="0" algn="ctr">
              <a:buNone/>
            </a:pPr>
            <a:r>
              <a:rPr lang="en-US" sz="1500" b="1" dirty="0">
                <a:solidFill>
                  <a:srgbClr val="22C55E"/>
                </a:solidFill>
                <a:latin typeface="Georgia" pitchFamily="34" charset="0"/>
                <a:ea typeface="Georgia" pitchFamily="34" charset="-122"/>
                <a:cs typeface="Georgia" pitchFamily="34" charset="-120"/>
              </a:rPr>
              <a:t>G</a:t>
            </a:r>
            <a:endParaRPr lang="en-US" sz="1500" dirty="0"/>
          </a:p>
        </p:txBody>
      </p:sp>
      <p:sp>
        <p:nvSpPr>
          <p:cNvPr id="38" name="Text 36"/>
          <p:cNvSpPr/>
          <p:nvPr/>
        </p:nvSpPr>
        <p:spPr>
          <a:xfrm>
            <a:off x="5193792" y="1618488"/>
            <a:ext cx="1325880" cy="658368"/>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Omnichannel</a:t>
            </a:r>
            <a:endParaRPr lang="en-US" sz="1300" dirty="0"/>
          </a:p>
        </p:txBody>
      </p:sp>
      <p:sp>
        <p:nvSpPr>
          <p:cNvPr id="39" name="Text 37"/>
          <p:cNvSpPr/>
          <p:nvPr/>
        </p:nvSpPr>
        <p:spPr>
          <a:xfrm>
            <a:off x="6537960" y="1618488"/>
            <a:ext cx="2286000" cy="658368"/>
          </a:xfrm>
          <a:prstGeom prst="rect">
            <a:avLst/>
          </a:prstGeom>
          <a:noFill/>
          <a:ln/>
        </p:spPr>
        <p:txBody>
          <a:bodyPr wrap="square" lIns="0" tIns="0" rIns="0" bIns="0" rtlCol="0" anchor="ctr"/>
          <a:lstStyle/>
          <a:p>
            <a:pPr marL="0" indent="0">
              <a:lnSpc>
                <a:spcPct val="120000"/>
              </a:lnSpc>
              <a:buNone/>
            </a:pPr>
            <a:r>
              <a:rPr lang="en-US" sz="1000" dirty="0">
                <a:solidFill>
                  <a:srgbClr val="94A3B8"/>
                </a:solidFill>
                <a:latin typeface="Calibri" pitchFamily="34" charset="0"/>
                <a:ea typeface="Calibri" pitchFamily="34" charset="-122"/>
                <a:cs typeface="Calibri" pitchFamily="34" charset="-120"/>
              </a:rPr>
              <a:t>Channel Continuity  ·  WhatsApp  ·  Zero Re-explaining  ·  Full History</a:t>
            </a:r>
            <a:endParaRPr lang="en-US" sz="1000" dirty="0"/>
          </a:p>
        </p:txBody>
      </p:sp>
      <p:sp>
        <p:nvSpPr>
          <p:cNvPr id="40" name="Shape 38"/>
          <p:cNvSpPr/>
          <p:nvPr/>
        </p:nvSpPr>
        <p:spPr>
          <a:xfrm>
            <a:off x="4754880" y="2368296"/>
            <a:ext cx="4206240" cy="658368"/>
          </a:xfrm>
          <a:prstGeom prst="rect">
            <a:avLst/>
          </a:prstGeom>
          <a:solidFill>
            <a:srgbClr val="0F1B2D"/>
          </a:solidFill>
          <a:ln w="6350">
            <a:solidFill>
              <a:srgbClr val="334155"/>
            </a:solidFill>
            <a:prstDash val="solid"/>
          </a:ln>
        </p:spPr>
        <p:txBody>
          <a:bodyPr/>
          <a:lstStyle/>
          <a:p>
            <a:endParaRPr lang="en-US"/>
          </a:p>
        </p:txBody>
      </p:sp>
      <p:sp>
        <p:nvSpPr>
          <p:cNvPr id="41" name="Shape 39"/>
          <p:cNvSpPr/>
          <p:nvPr/>
        </p:nvSpPr>
        <p:spPr>
          <a:xfrm>
            <a:off x="4754880" y="2368296"/>
            <a:ext cx="45720" cy="658368"/>
          </a:xfrm>
          <a:prstGeom prst="rect">
            <a:avLst/>
          </a:prstGeom>
          <a:solidFill>
            <a:srgbClr val="D4A853"/>
          </a:solidFill>
          <a:ln/>
        </p:spPr>
        <p:txBody>
          <a:bodyPr/>
          <a:lstStyle/>
          <a:p>
            <a:endParaRPr lang="en-US"/>
          </a:p>
        </p:txBody>
      </p:sp>
      <p:sp>
        <p:nvSpPr>
          <p:cNvPr id="42" name="Text 40"/>
          <p:cNvSpPr/>
          <p:nvPr/>
        </p:nvSpPr>
        <p:spPr>
          <a:xfrm>
            <a:off x="4846320" y="2368296"/>
            <a:ext cx="320040" cy="658368"/>
          </a:xfrm>
          <a:prstGeom prst="rect">
            <a:avLst/>
          </a:prstGeom>
          <a:noFill/>
          <a:ln/>
        </p:spPr>
        <p:txBody>
          <a:bodyPr wrap="square" lIns="0" tIns="0" rIns="0" bIns="0" rtlCol="0" anchor="ctr"/>
          <a:lstStyle/>
          <a:p>
            <a:pPr marL="0" indent="0" algn="ctr">
              <a:buNone/>
            </a:pPr>
            <a:r>
              <a:rPr lang="en-US" sz="1500" b="1" dirty="0">
                <a:solidFill>
                  <a:srgbClr val="D4A853"/>
                </a:solidFill>
                <a:latin typeface="Georgia" pitchFamily="34" charset="0"/>
                <a:ea typeface="Georgia" pitchFamily="34" charset="-122"/>
                <a:cs typeface="Georgia" pitchFamily="34" charset="-120"/>
              </a:rPr>
              <a:t>H</a:t>
            </a:r>
            <a:endParaRPr lang="en-US" sz="1500" dirty="0"/>
          </a:p>
        </p:txBody>
      </p:sp>
      <p:sp>
        <p:nvSpPr>
          <p:cNvPr id="43" name="Text 41"/>
          <p:cNvSpPr/>
          <p:nvPr/>
        </p:nvSpPr>
        <p:spPr>
          <a:xfrm>
            <a:off x="5193792" y="2368296"/>
            <a:ext cx="1325880" cy="658368"/>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Transparency</a:t>
            </a:r>
            <a:endParaRPr lang="en-US" sz="1300" dirty="0"/>
          </a:p>
        </p:txBody>
      </p:sp>
      <p:sp>
        <p:nvSpPr>
          <p:cNvPr id="44" name="Text 42"/>
          <p:cNvSpPr/>
          <p:nvPr/>
        </p:nvSpPr>
        <p:spPr>
          <a:xfrm>
            <a:off x="6537960" y="2368296"/>
            <a:ext cx="2286000" cy="658368"/>
          </a:xfrm>
          <a:prstGeom prst="rect">
            <a:avLst/>
          </a:prstGeom>
          <a:noFill/>
          <a:ln/>
        </p:spPr>
        <p:txBody>
          <a:bodyPr wrap="square" lIns="0" tIns="0" rIns="0" bIns="0" rtlCol="0" anchor="ctr"/>
          <a:lstStyle/>
          <a:p>
            <a:pPr marL="0" indent="0">
              <a:lnSpc>
                <a:spcPct val="120000"/>
              </a:lnSpc>
              <a:buNone/>
            </a:pPr>
            <a:r>
              <a:rPr lang="en-US" sz="1000" dirty="0">
                <a:solidFill>
                  <a:srgbClr val="94A3B8"/>
                </a:solidFill>
                <a:latin typeface="Calibri" pitchFamily="34" charset="0"/>
                <a:ea typeface="Calibri" pitchFamily="34" charset="-122"/>
                <a:cs typeface="Calibri" pitchFamily="34" charset="-120"/>
              </a:rPr>
              <a:t>Guest Sentiment Bar  ·  Sub-scores  ·  Journey Timeline  ·  Full Visibility</a:t>
            </a:r>
            <a:endParaRPr lang="en-US" sz="1000" dirty="0"/>
          </a:p>
        </p:txBody>
      </p:sp>
      <p:sp>
        <p:nvSpPr>
          <p:cNvPr id="45" name="Shape 43"/>
          <p:cNvSpPr/>
          <p:nvPr/>
        </p:nvSpPr>
        <p:spPr>
          <a:xfrm>
            <a:off x="4754880" y="3118104"/>
            <a:ext cx="4206240" cy="658368"/>
          </a:xfrm>
          <a:prstGeom prst="rect">
            <a:avLst/>
          </a:prstGeom>
          <a:solidFill>
            <a:srgbClr val="0F1B2D"/>
          </a:solidFill>
          <a:ln w="6350">
            <a:solidFill>
              <a:srgbClr val="334155"/>
            </a:solidFill>
            <a:prstDash val="solid"/>
          </a:ln>
        </p:spPr>
        <p:txBody>
          <a:bodyPr/>
          <a:lstStyle/>
          <a:p>
            <a:endParaRPr lang="en-US"/>
          </a:p>
        </p:txBody>
      </p:sp>
      <p:sp>
        <p:nvSpPr>
          <p:cNvPr id="46" name="Shape 44"/>
          <p:cNvSpPr/>
          <p:nvPr/>
        </p:nvSpPr>
        <p:spPr>
          <a:xfrm>
            <a:off x="4754880" y="3118104"/>
            <a:ext cx="45720" cy="658368"/>
          </a:xfrm>
          <a:prstGeom prst="rect">
            <a:avLst/>
          </a:prstGeom>
          <a:solidFill>
            <a:srgbClr val="E87461"/>
          </a:solidFill>
          <a:ln/>
        </p:spPr>
        <p:txBody>
          <a:bodyPr/>
          <a:lstStyle/>
          <a:p>
            <a:endParaRPr lang="en-US"/>
          </a:p>
        </p:txBody>
      </p:sp>
      <p:sp>
        <p:nvSpPr>
          <p:cNvPr id="47" name="Text 45"/>
          <p:cNvSpPr/>
          <p:nvPr/>
        </p:nvSpPr>
        <p:spPr>
          <a:xfrm>
            <a:off x="4846320" y="3118104"/>
            <a:ext cx="320040" cy="658368"/>
          </a:xfrm>
          <a:prstGeom prst="rect">
            <a:avLst/>
          </a:prstGeom>
          <a:noFill/>
          <a:ln/>
        </p:spPr>
        <p:txBody>
          <a:bodyPr wrap="square" lIns="0" tIns="0" rIns="0" bIns="0" rtlCol="0" anchor="ctr"/>
          <a:lstStyle/>
          <a:p>
            <a:pPr marL="0" indent="0" algn="ctr">
              <a:buNone/>
            </a:pPr>
            <a:r>
              <a:rPr lang="en-US" sz="1500" b="1" dirty="0">
                <a:solidFill>
                  <a:srgbClr val="E87461"/>
                </a:solidFill>
                <a:latin typeface="Georgia" pitchFamily="34" charset="0"/>
                <a:ea typeface="Georgia" pitchFamily="34" charset="-122"/>
                <a:cs typeface="Georgia" pitchFamily="34" charset="-120"/>
              </a:rPr>
              <a:t>I</a:t>
            </a:r>
            <a:endParaRPr lang="en-US" sz="1500" dirty="0"/>
          </a:p>
        </p:txBody>
      </p:sp>
      <p:sp>
        <p:nvSpPr>
          <p:cNvPr id="48" name="Text 46"/>
          <p:cNvSpPr/>
          <p:nvPr/>
        </p:nvSpPr>
        <p:spPr>
          <a:xfrm>
            <a:off x="5193792" y="3118104"/>
            <a:ext cx="1325880" cy="658368"/>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Recovery</a:t>
            </a:r>
            <a:endParaRPr lang="en-US" sz="1300" dirty="0"/>
          </a:p>
        </p:txBody>
      </p:sp>
      <p:sp>
        <p:nvSpPr>
          <p:cNvPr id="49" name="Text 47"/>
          <p:cNvSpPr/>
          <p:nvPr/>
        </p:nvSpPr>
        <p:spPr>
          <a:xfrm>
            <a:off x="6537960" y="3118104"/>
            <a:ext cx="2286000" cy="658368"/>
          </a:xfrm>
          <a:prstGeom prst="rect">
            <a:avLst/>
          </a:prstGeom>
          <a:noFill/>
          <a:ln/>
        </p:spPr>
        <p:txBody>
          <a:bodyPr wrap="square" lIns="0" tIns="0" rIns="0" bIns="0" rtlCol="0" anchor="ctr"/>
          <a:lstStyle/>
          <a:p>
            <a:pPr marL="0" indent="0">
              <a:lnSpc>
                <a:spcPct val="120000"/>
              </a:lnSpc>
              <a:buNone/>
            </a:pPr>
            <a:r>
              <a:rPr lang="en-US" sz="1000" dirty="0">
                <a:solidFill>
                  <a:srgbClr val="94A3B8"/>
                </a:solidFill>
                <a:latin typeface="Calibri" pitchFamily="34" charset="0"/>
                <a:ea typeface="Calibri" pitchFamily="34" charset="-122"/>
                <a:cs typeface="Calibri" pitchFamily="34" charset="-120"/>
              </a:rPr>
              <a:t>Auto-detection  ·  60s Response  ·  Director Escalation  ·  Resolution Tracking</a:t>
            </a:r>
            <a:endParaRPr lang="en-US" sz="1000" dirty="0"/>
          </a:p>
        </p:txBody>
      </p:sp>
      <p:sp>
        <p:nvSpPr>
          <p:cNvPr id="50" name="Shape 48"/>
          <p:cNvSpPr/>
          <p:nvPr/>
        </p:nvSpPr>
        <p:spPr>
          <a:xfrm>
            <a:off x="4754880" y="3867912"/>
            <a:ext cx="4206240" cy="658368"/>
          </a:xfrm>
          <a:prstGeom prst="rect">
            <a:avLst/>
          </a:prstGeom>
          <a:solidFill>
            <a:srgbClr val="0F1B2D"/>
          </a:solidFill>
          <a:ln w="6350">
            <a:solidFill>
              <a:srgbClr val="334155"/>
            </a:solidFill>
            <a:prstDash val="solid"/>
          </a:ln>
        </p:spPr>
        <p:txBody>
          <a:bodyPr/>
          <a:lstStyle/>
          <a:p>
            <a:endParaRPr lang="en-US"/>
          </a:p>
        </p:txBody>
      </p:sp>
      <p:sp>
        <p:nvSpPr>
          <p:cNvPr id="51" name="Shape 49"/>
          <p:cNvSpPr/>
          <p:nvPr/>
        </p:nvSpPr>
        <p:spPr>
          <a:xfrm>
            <a:off x="4754880" y="3867912"/>
            <a:ext cx="45720" cy="658368"/>
          </a:xfrm>
          <a:prstGeom prst="rect">
            <a:avLst/>
          </a:prstGeom>
          <a:solidFill>
            <a:srgbClr val="94A3B8"/>
          </a:solidFill>
          <a:ln/>
        </p:spPr>
        <p:txBody>
          <a:bodyPr/>
          <a:lstStyle/>
          <a:p>
            <a:endParaRPr lang="en-US"/>
          </a:p>
        </p:txBody>
      </p:sp>
      <p:sp>
        <p:nvSpPr>
          <p:cNvPr id="52" name="Text 50"/>
          <p:cNvSpPr/>
          <p:nvPr/>
        </p:nvSpPr>
        <p:spPr>
          <a:xfrm>
            <a:off x="4846320" y="3867912"/>
            <a:ext cx="320040" cy="658368"/>
          </a:xfrm>
          <a:prstGeom prst="rect">
            <a:avLst/>
          </a:prstGeom>
          <a:noFill/>
          <a:ln/>
        </p:spPr>
        <p:txBody>
          <a:bodyPr wrap="square" lIns="0" tIns="0" rIns="0" bIns="0" rtlCol="0" anchor="ctr"/>
          <a:lstStyle/>
          <a:p>
            <a:pPr marL="0" indent="0" algn="ctr">
              <a:buNone/>
            </a:pPr>
            <a:r>
              <a:rPr lang="en-US" sz="1500" b="1" dirty="0">
                <a:solidFill>
                  <a:srgbClr val="94A3B8"/>
                </a:solidFill>
                <a:latin typeface="Georgia" pitchFamily="34" charset="0"/>
                <a:ea typeface="Georgia" pitchFamily="34" charset="-122"/>
                <a:cs typeface="Georgia" pitchFamily="34" charset="-120"/>
              </a:rPr>
              <a:t>J</a:t>
            </a:r>
            <a:endParaRPr lang="en-US" sz="1500" dirty="0"/>
          </a:p>
        </p:txBody>
      </p:sp>
      <p:sp>
        <p:nvSpPr>
          <p:cNvPr id="53" name="Text 51"/>
          <p:cNvSpPr/>
          <p:nvPr/>
        </p:nvSpPr>
        <p:spPr>
          <a:xfrm>
            <a:off x="5193792" y="3867912"/>
            <a:ext cx="1325880" cy="658368"/>
          </a:xfrm>
          <a:prstGeom prst="rect">
            <a:avLst/>
          </a:prstGeom>
          <a:noFill/>
          <a:ln/>
        </p:spPr>
        <p:txBody>
          <a:bodyPr wrap="square" lIns="0" tIns="0" rIns="0" bIns="0"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Architecture</a:t>
            </a:r>
            <a:endParaRPr lang="en-US" sz="1300" dirty="0"/>
          </a:p>
        </p:txBody>
      </p:sp>
      <p:sp>
        <p:nvSpPr>
          <p:cNvPr id="54" name="Text 52"/>
          <p:cNvSpPr/>
          <p:nvPr/>
        </p:nvSpPr>
        <p:spPr>
          <a:xfrm>
            <a:off x="6537960" y="3867912"/>
            <a:ext cx="2286000" cy="658368"/>
          </a:xfrm>
          <a:prstGeom prst="rect">
            <a:avLst/>
          </a:prstGeom>
          <a:noFill/>
          <a:ln/>
        </p:spPr>
        <p:txBody>
          <a:bodyPr wrap="square" lIns="0" tIns="0" rIns="0" bIns="0" rtlCol="0" anchor="ctr"/>
          <a:lstStyle/>
          <a:p>
            <a:pPr marL="0" indent="0">
              <a:lnSpc>
                <a:spcPct val="120000"/>
              </a:lnSpc>
              <a:buNone/>
            </a:pPr>
            <a:r>
              <a:rPr lang="en-US" sz="1000" dirty="0">
                <a:solidFill>
                  <a:srgbClr val="94A3B8"/>
                </a:solidFill>
                <a:latin typeface="Calibri" pitchFamily="34" charset="0"/>
                <a:ea typeface="Calibri" pitchFamily="34" charset="-122"/>
                <a:cs typeface="Calibri" pitchFamily="34" charset="-120"/>
              </a:rPr>
              <a:t>Single Data Model  ·  Real-time Sync  ·  Compliance  ·  Privacy Controls</a:t>
            </a:r>
            <a:endParaRPr lang="en-US" sz="1000" dirty="0"/>
          </a:p>
        </p:txBody>
      </p:sp>
      <p:sp>
        <p:nvSpPr>
          <p:cNvPr id="55" name="Text 53"/>
          <p:cNvSpPr/>
          <p:nvPr/>
        </p:nvSpPr>
        <p:spPr>
          <a:xfrm>
            <a:off x="457200" y="4663440"/>
            <a:ext cx="8046720" cy="274320"/>
          </a:xfrm>
          <a:prstGeom prst="rect">
            <a:avLst/>
          </a:prstGeom>
          <a:noFill/>
          <a:ln/>
        </p:spPr>
        <p:txBody>
          <a:bodyPr wrap="square" lIns="0" tIns="0" rIns="0" bIns="0" rtlCol="0" anchor="ctr"/>
          <a:lstStyle/>
          <a:p>
            <a:pPr marL="0" indent="0">
              <a:buNone/>
            </a:pPr>
            <a:r>
              <a:rPr lang="en-US" sz="1100" b="1" i="1" dirty="0">
                <a:solidFill>
                  <a:srgbClr val="D4A853"/>
                </a:solidFill>
                <a:latin typeface="Calibri" pitchFamily="34" charset="0"/>
                <a:ea typeface="Calibri" pitchFamily="34" charset="-122"/>
                <a:cs typeface="Calibri" pitchFamily="34" charset="-120"/>
              </a:rPr>
              <a:t>Every capability is demonstrated in a working prototype. This isn't theory — it's a blueprint you can build from.</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B1426"/>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2DD4BF"/>
          </a:solidFill>
          <a:ln/>
        </p:spPr>
        <p:txBody>
          <a:bodyPr/>
          <a:lstStyle/>
          <a:p>
            <a:endParaRPr lang="en-US"/>
          </a:p>
        </p:txBody>
      </p:sp>
      <p:sp>
        <p:nvSpPr>
          <p:cNvPr id="3" name="Shape 1"/>
          <p:cNvSpPr/>
          <p:nvPr/>
        </p:nvSpPr>
        <p:spPr>
          <a:xfrm>
            <a:off x="0" y="0"/>
            <a:ext cx="54864" cy="5143500"/>
          </a:xfrm>
          <a:prstGeom prst="rect">
            <a:avLst/>
          </a:prstGeom>
          <a:solidFill>
            <a:srgbClr val="2DD4BF"/>
          </a:solidFill>
          <a:ln/>
        </p:spPr>
        <p:txBody>
          <a:bodyPr/>
          <a:lstStyle/>
          <a:p>
            <a:endParaRPr lang="en-US"/>
          </a:p>
        </p:txBody>
      </p:sp>
      <p:sp>
        <p:nvSpPr>
          <p:cNvPr id="4" name="Shape 2"/>
          <p:cNvSpPr/>
          <p:nvPr/>
        </p:nvSpPr>
        <p:spPr>
          <a:xfrm>
            <a:off x="0" y="5106924"/>
            <a:ext cx="9144000" cy="36576"/>
          </a:xfrm>
          <a:prstGeom prst="rect">
            <a:avLst/>
          </a:prstGeom>
          <a:solidFill>
            <a:srgbClr val="2DD4BF"/>
          </a:solidFill>
          <a:ln/>
        </p:spPr>
        <p:txBody>
          <a:bodyPr/>
          <a:lstStyle/>
          <a:p>
            <a:endParaRPr lang="en-US"/>
          </a:p>
        </p:txBody>
      </p:sp>
      <p:sp>
        <p:nvSpPr>
          <p:cNvPr id="5" name="Text 3"/>
          <p:cNvSpPr/>
          <p:nvPr/>
        </p:nvSpPr>
        <p:spPr>
          <a:xfrm>
            <a:off x="548640" y="365760"/>
            <a:ext cx="8229600" cy="502920"/>
          </a:xfrm>
          <a:prstGeom prst="rect">
            <a:avLst/>
          </a:prstGeom>
          <a:noFill/>
          <a:ln/>
        </p:spPr>
        <p:txBody>
          <a:bodyPr wrap="square" lIns="0" tIns="0" rIns="0" bIns="0" rtlCol="0" anchor="ctr"/>
          <a:lstStyle/>
          <a:p>
            <a:pPr marL="0" indent="0">
              <a:buNone/>
            </a:pPr>
            <a:r>
              <a:rPr lang="en-US" sz="3400" b="1" dirty="0">
                <a:solidFill>
                  <a:srgbClr val="FFFFFF"/>
                </a:solidFill>
                <a:latin typeface="Georgia" pitchFamily="34" charset="0"/>
                <a:ea typeface="Georgia" pitchFamily="34" charset="-122"/>
                <a:cs typeface="Georgia" pitchFamily="34" charset="-120"/>
              </a:rPr>
              <a:t>The Challenge.</a:t>
            </a:r>
            <a:endParaRPr lang="en-US" sz="3400" dirty="0"/>
          </a:p>
        </p:txBody>
      </p:sp>
      <p:sp>
        <p:nvSpPr>
          <p:cNvPr id="6" name="Shape 4"/>
          <p:cNvSpPr/>
          <p:nvPr/>
        </p:nvSpPr>
        <p:spPr>
          <a:xfrm>
            <a:off x="548640" y="960120"/>
            <a:ext cx="1828800" cy="27432"/>
          </a:xfrm>
          <a:prstGeom prst="rect">
            <a:avLst/>
          </a:prstGeom>
          <a:solidFill>
            <a:srgbClr val="D4A853"/>
          </a:solidFill>
          <a:ln/>
        </p:spPr>
        <p:txBody>
          <a:bodyPr/>
          <a:lstStyle/>
          <a:p>
            <a:endParaRPr lang="en-US"/>
          </a:p>
        </p:txBody>
      </p:sp>
      <p:sp>
        <p:nvSpPr>
          <p:cNvPr id="7" name="Text 5"/>
          <p:cNvSpPr/>
          <p:nvPr/>
        </p:nvSpPr>
        <p:spPr>
          <a:xfrm>
            <a:off x="548640" y="1097280"/>
            <a:ext cx="5029200" cy="685800"/>
          </a:xfrm>
          <a:prstGeom prst="rect">
            <a:avLst/>
          </a:prstGeom>
          <a:noFill/>
          <a:ln/>
        </p:spPr>
        <p:txBody>
          <a:bodyPr wrap="square" lIns="0" tIns="0" rIns="0" bIns="0" rtlCol="0" anchor="ctr"/>
          <a:lstStyle/>
          <a:p>
            <a:pPr marL="0" indent="0">
              <a:lnSpc>
                <a:spcPct val="135000"/>
              </a:lnSpc>
              <a:buNone/>
            </a:pPr>
            <a:r>
              <a:rPr lang="en-US" sz="1400" dirty="0">
                <a:solidFill>
                  <a:srgbClr val="2DD4BF"/>
                </a:solidFill>
                <a:latin typeface="Georgia" pitchFamily="34" charset="0"/>
                <a:ea typeface="Georgia" pitchFamily="34" charset="-122"/>
                <a:cs typeface="Georgia" pitchFamily="34" charset="-120"/>
              </a:rPr>
              <a:t>If your customers can't trust you to give them a genuinely great experience — from the first message to the recovery call — they'll find a brand that does.</a:t>
            </a:r>
            <a:endParaRPr lang="en-US" sz="1400" dirty="0"/>
          </a:p>
        </p:txBody>
      </p:sp>
      <p:sp>
        <p:nvSpPr>
          <p:cNvPr id="8" name="Text 6"/>
          <p:cNvSpPr/>
          <p:nvPr/>
        </p:nvSpPr>
        <p:spPr>
          <a:xfrm>
            <a:off x="548640" y="1874520"/>
            <a:ext cx="4572000" cy="384048"/>
          </a:xfrm>
          <a:prstGeom prst="rect">
            <a:avLst/>
          </a:prstGeom>
          <a:noFill/>
          <a:ln/>
        </p:spPr>
        <p:txBody>
          <a:bodyPr wrap="square" lIns="0" tIns="0" rIns="0" bIns="0" rtlCol="0" anchor="ctr"/>
          <a:lstStyle/>
          <a:p>
            <a:pPr marL="0" indent="0">
              <a:buNone/>
            </a:pPr>
            <a:r>
              <a:rPr lang="en-US" sz="2200" b="1" dirty="0">
                <a:solidFill>
                  <a:srgbClr val="D4A853"/>
                </a:solidFill>
                <a:latin typeface="Georgia" pitchFamily="34" charset="0"/>
                <a:ea typeface="Georgia" pitchFamily="34" charset="-122"/>
                <a:cs typeface="Georgia" pitchFamily="34" charset="-120"/>
              </a:rPr>
              <a:t>Not in five years. Now.</a:t>
            </a:r>
            <a:endParaRPr lang="en-US" sz="2200" dirty="0"/>
          </a:p>
        </p:txBody>
      </p:sp>
      <p:sp>
        <p:nvSpPr>
          <p:cNvPr id="9" name="Shape 7"/>
          <p:cNvSpPr/>
          <p:nvPr/>
        </p:nvSpPr>
        <p:spPr>
          <a:xfrm>
            <a:off x="457200" y="2423160"/>
            <a:ext cx="5486400" cy="411480"/>
          </a:xfrm>
          <a:prstGeom prst="rect">
            <a:avLst/>
          </a:prstGeom>
          <a:solidFill>
            <a:srgbClr val="0F1B2D"/>
          </a:solidFill>
          <a:ln w="6350">
            <a:solidFill>
              <a:srgbClr val="334155"/>
            </a:solidFill>
            <a:prstDash val="solid"/>
          </a:ln>
        </p:spPr>
        <p:txBody>
          <a:bodyPr/>
          <a:lstStyle/>
          <a:p>
            <a:endParaRPr lang="en-US"/>
          </a:p>
        </p:txBody>
      </p:sp>
      <p:pic>
        <p:nvPicPr>
          <p:cNvPr id="10" name="Image 0" descr="preencoded.png"/>
          <p:cNvPicPr>
            <a:picLocks noChangeAspect="1"/>
          </p:cNvPicPr>
          <p:nvPr/>
        </p:nvPicPr>
        <p:blipFill>
          <a:blip r:embed="rId3"/>
          <a:stretch>
            <a:fillRect/>
          </a:stretch>
        </p:blipFill>
        <p:spPr>
          <a:xfrm>
            <a:off x="594360" y="2468880"/>
            <a:ext cx="201168" cy="201168"/>
          </a:xfrm>
          <a:prstGeom prst="rect">
            <a:avLst/>
          </a:prstGeom>
        </p:spPr>
      </p:pic>
      <p:sp>
        <p:nvSpPr>
          <p:cNvPr id="11" name="Text 8"/>
          <p:cNvSpPr/>
          <p:nvPr/>
        </p:nvSpPr>
        <p:spPr>
          <a:xfrm>
            <a:off x="914400" y="2423160"/>
            <a:ext cx="4846320" cy="411480"/>
          </a:xfrm>
          <a:prstGeom prst="rect">
            <a:avLst/>
          </a:prstGeom>
          <a:noFill/>
          <a:ln/>
        </p:spPr>
        <p:txBody>
          <a:bodyPr wrap="square" lIns="0" tIns="0" rIns="0" bIns="0" rtlCol="0" anchor="ctr"/>
          <a:lstStyle/>
          <a:p>
            <a:pPr marL="0" indent="0">
              <a:buNone/>
            </a:pPr>
            <a:r>
              <a:rPr lang="en-US" sz="1100" dirty="0">
                <a:solidFill>
                  <a:srgbClr val="CBD5E1"/>
                </a:solidFill>
                <a:latin typeface="Calibri" pitchFamily="34" charset="0"/>
                <a:ea typeface="Calibri" pitchFamily="34" charset="-122"/>
                <a:cs typeface="Calibri" pitchFamily="34" charset="-120"/>
              </a:rPr>
              <a:t>Have you actually mapped every moment where trust is won or lost?</a:t>
            </a:r>
            <a:endParaRPr lang="en-US" sz="1100" dirty="0"/>
          </a:p>
        </p:txBody>
      </p:sp>
      <p:sp>
        <p:nvSpPr>
          <p:cNvPr id="12" name="Shape 9"/>
          <p:cNvSpPr/>
          <p:nvPr/>
        </p:nvSpPr>
        <p:spPr>
          <a:xfrm>
            <a:off x="457200" y="2926080"/>
            <a:ext cx="5486400" cy="411480"/>
          </a:xfrm>
          <a:prstGeom prst="rect">
            <a:avLst/>
          </a:prstGeom>
          <a:solidFill>
            <a:srgbClr val="0F1B2D"/>
          </a:solidFill>
          <a:ln w="6350">
            <a:solidFill>
              <a:srgbClr val="334155"/>
            </a:solidFill>
            <a:prstDash val="solid"/>
          </a:ln>
        </p:spPr>
        <p:txBody>
          <a:bodyPr/>
          <a:lstStyle/>
          <a:p>
            <a:endParaRPr lang="en-US"/>
          </a:p>
        </p:txBody>
      </p:sp>
      <p:pic>
        <p:nvPicPr>
          <p:cNvPr id="13" name="Image 1" descr="preencoded.png"/>
          <p:cNvPicPr>
            <a:picLocks noChangeAspect="1"/>
          </p:cNvPicPr>
          <p:nvPr/>
        </p:nvPicPr>
        <p:blipFill>
          <a:blip r:embed="rId4"/>
          <a:stretch>
            <a:fillRect/>
          </a:stretch>
        </p:blipFill>
        <p:spPr>
          <a:xfrm>
            <a:off x="594360" y="2971800"/>
            <a:ext cx="201168" cy="201168"/>
          </a:xfrm>
          <a:prstGeom prst="rect">
            <a:avLst/>
          </a:prstGeom>
        </p:spPr>
      </p:pic>
      <p:sp>
        <p:nvSpPr>
          <p:cNvPr id="14" name="Text 10"/>
          <p:cNvSpPr/>
          <p:nvPr/>
        </p:nvSpPr>
        <p:spPr>
          <a:xfrm>
            <a:off x="914400" y="2926080"/>
            <a:ext cx="4846320" cy="411480"/>
          </a:xfrm>
          <a:prstGeom prst="rect">
            <a:avLst/>
          </a:prstGeom>
          <a:noFill/>
          <a:ln/>
        </p:spPr>
        <p:txBody>
          <a:bodyPr wrap="square" lIns="0" tIns="0" rIns="0" bIns="0" rtlCol="0" anchor="ctr"/>
          <a:lstStyle/>
          <a:p>
            <a:pPr marL="0" indent="0">
              <a:buNone/>
            </a:pPr>
            <a:r>
              <a:rPr lang="en-US" sz="1100" dirty="0">
                <a:solidFill>
                  <a:srgbClr val="CBD5E1"/>
                </a:solidFill>
                <a:latin typeface="Calibri" pitchFamily="34" charset="0"/>
                <a:ea typeface="Calibri" pitchFamily="34" charset="-122"/>
                <a:cs typeface="Calibri" pitchFamily="34" charset="-120"/>
              </a:rPr>
              <a:t>Does your AI make customers feel helped — or deflected?</a:t>
            </a:r>
            <a:endParaRPr lang="en-US" sz="1100" dirty="0"/>
          </a:p>
        </p:txBody>
      </p:sp>
      <p:sp>
        <p:nvSpPr>
          <p:cNvPr id="15" name="Shape 11"/>
          <p:cNvSpPr/>
          <p:nvPr/>
        </p:nvSpPr>
        <p:spPr>
          <a:xfrm>
            <a:off x="457200" y="3429000"/>
            <a:ext cx="5486400" cy="411480"/>
          </a:xfrm>
          <a:prstGeom prst="rect">
            <a:avLst/>
          </a:prstGeom>
          <a:solidFill>
            <a:srgbClr val="0F1B2D"/>
          </a:solidFill>
          <a:ln w="6350">
            <a:solidFill>
              <a:srgbClr val="334155"/>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594360" y="3474720"/>
            <a:ext cx="201168" cy="201168"/>
          </a:xfrm>
          <a:prstGeom prst="rect">
            <a:avLst/>
          </a:prstGeom>
        </p:spPr>
      </p:pic>
      <p:sp>
        <p:nvSpPr>
          <p:cNvPr id="17" name="Text 12"/>
          <p:cNvSpPr/>
          <p:nvPr/>
        </p:nvSpPr>
        <p:spPr>
          <a:xfrm>
            <a:off x="914400" y="3429000"/>
            <a:ext cx="4846320" cy="411480"/>
          </a:xfrm>
          <a:prstGeom prst="rect">
            <a:avLst/>
          </a:prstGeom>
          <a:noFill/>
          <a:ln/>
        </p:spPr>
        <p:txBody>
          <a:bodyPr wrap="square" lIns="0" tIns="0" rIns="0" bIns="0" rtlCol="0" anchor="ctr"/>
          <a:lstStyle/>
          <a:p>
            <a:pPr marL="0" indent="0">
              <a:buNone/>
            </a:pPr>
            <a:r>
              <a:rPr lang="en-US" sz="1100" dirty="0">
                <a:solidFill>
                  <a:srgbClr val="CBD5E1"/>
                </a:solidFill>
                <a:latin typeface="Calibri" pitchFamily="34" charset="0"/>
                <a:ea typeface="Calibri" pitchFamily="34" charset="-122"/>
                <a:cs typeface="Calibri" pitchFamily="34" charset="-120"/>
              </a:rPr>
              <a:t>Can your customer see what's happening to their issue right now?</a:t>
            </a:r>
            <a:endParaRPr lang="en-US" sz="1100" dirty="0"/>
          </a:p>
        </p:txBody>
      </p:sp>
      <p:sp>
        <p:nvSpPr>
          <p:cNvPr id="18" name="Shape 13"/>
          <p:cNvSpPr/>
          <p:nvPr/>
        </p:nvSpPr>
        <p:spPr>
          <a:xfrm>
            <a:off x="457200" y="3931920"/>
            <a:ext cx="5486400" cy="411480"/>
          </a:xfrm>
          <a:prstGeom prst="rect">
            <a:avLst/>
          </a:prstGeom>
          <a:solidFill>
            <a:srgbClr val="0F1B2D"/>
          </a:solidFill>
          <a:ln w="6350">
            <a:solidFill>
              <a:srgbClr val="334155"/>
            </a:solidFill>
            <a:prstDash val="solid"/>
          </a:ln>
        </p:spPr>
        <p:txBody>
          <a:bodyPr/>
          <a:lstStyle/>
          <a:p>
            <a:endParaRPr lang="en-US"/>
          </a:p>
        </p:txBody>
      </p:sp>
      <p:pic>
        <p:nvPicPr>
          <p:cNvPr id="19" name="Image 3" descr="preencoded.png"/>
          <p:cNvPicPr>
            <a:picLocks noChangeAspect="1"/>
          </p:cNvPicPr>
          <p:nvPr/>
        </p:nvPicPr>
        <p:blipFill>
          <a:blip r:embed="rId6"/>
          <a:stretch>
            <a:fillRect/>
          </a:stretch>
        </p:blipFill>
        <p:spPr>
          <a:xfrm>
            <a:off x="594360" y="3977640"/>
            <a:ext cx="201168" cy="201168"/>
          </a:xfrm>
          <a:prstGeom prst="rect">
            <a:avLst/>
          </a:prstGeom>
        </p:spPr>
      </p:pic>
      <p:sp>
        <p:nvSpPr>
          <p:cNvPr id="20" name="Text 14"/>
          <p:cNvSpPr/>
          <p:nvPr/>
        </p:nvSpPr>
        <p:spPr>
          <a:xfrm>
            <a:off x="914400" y="3931920"/>
            <a:ext cx="4846320" cy="411480"/>
          </a:xfrm>
          <a:prstGeom prst="rect">
            <a:avLst/>
          </a:prstGeom>
          <a:noFill/>
          <a:ln/>
        </p:spPr>
        <p:txBody>
          <a:bodyPr wrap="square" lIns="0" tIns="0" rIns="0" bIns="0" rtlCol="0" anchor="ctr"/>
          <a:lstStyle/>
          <a:p>
            <a:pPr marL="0" indent="0">
              <a:buNone/>
            </a:pPr>
            <a:r>
              <a:rPr lang="en-US" sz="1100" dirty="0">
                <a:solidFill>
                  <a:srgbClr val="CBD5E1"/>
                </a:solidFill>
                <a:latin typeface="Calibri" pitchFamily="34" charset="0"/>
                <a:ea typeface="Calibri" pitchFamily="34" charset="-122"/>
                <a:cs typeface="Calibri" pitchFamily="34" charset="-120"/>
              </a:rPr>
              <a:t>Are you redesigning experiences — or just decorating the old ones?</a:t>
            </a:r>
            <a:endParaRPr lang="en-US" sz="1100" dirty="0"/>
          </a:p>
        </p:txBody>
      </p:sp>
      <p:sp>
        <p:nvSpPr>
          <p:cNvPr id="21" name="Shape 15"/>
          <p:cNvSpPr/>
          <p:nvPr/>
        </p:nvSpPr>
        <p:spPr>
          <a:xfrm>
            <a:off x="365760" y="4526280"/>
            <a:ext cx="8412480" cy="457200"/>
          </a:xfrm>
          <a:prstGeom prst="rect">
            <a:avLst/>
          </a:prstGeom>
          <a:solidFill>
            <a:srgbClr val="0F1B2D"/>
          </a:solidFill>
          <a:ln w="12700">
            <a:solidFill>
              <a:srgbClr val="D4A853"/>
            </a:solidFill>
            <a:prstDash val="solid"/>
          </a:ln>
        </p:spPr>
        <p:txBody>
          <a:bodyPr/>
          <a:lstStyle/>
          <a:p>
            <a:endParaRPr lang="en-US"/>
          </a:p>
        </p:txBody>
      </p:sp>
      <p:sp>
        <p:nvSpPr>
          <p:cNvPr id="22" name="Text 16"/>
          <p:cNvSpPr/>
          <p:nvPr/>
        </p:nvSpPr>
        <p:spPr>
          <a:xfrm>
            <a:off x="548640" y="4526280"/>
            <a:ext cx="8046720" cy="457200"/>
          </a:xfrm>
          <a:prstGeom prst="rect">
            <a:avLst/>
          </a:prstGeom>
          <a:noFill/>
          <a:ln/>
        </p:spPr>
        <p:txBody>
          <a:bodyPr wrap="square" lIns="0" tIns="0" rIns="0" bIns="0" rtlCol="0" anchor="ctr"/>
          <a:lstStyle/>
          <a:p>
            <a:pPr marL="0" indent="0" algn="ctr">
              <a:buNone/>
            </a:pPr>
            <a:r>
              <a:rPr lang="en-US" sz="1300" b="1" dirty="0">
                <a:solidFill>
                  <a:srgbClr val="D4A853"/>
                </a:solidFill>
                <a:latin typeface="Georgia" pitchFamily="34" charset="0"/>
                <a:ea typeface="Georgia" pitchFamily="34" charset="-122"/>
                <a:cs typeface="Georgia" pitchFamily="34" charset="-120"/>
              </a:rPr>
              <a:t>Brands that stop patching and start reimagining will define the next decade of CX.</a:t>
            </a:r>
            <a:endParaRPr lang="en-US" sz="1300" dirty="0"/>
          </a:p>
        </p:txBody>
      </p:sp>
      <p:sp>
        <p:nvSpPr>
          <p:cNvPr id="23" name="Shape 17"/>
          <p:cNvSpPr/>
          <p:nvPr/>
        </p:nvSpPr>
        <p:spPr>
          <a:xfrm>
            <a:off x="6217920" y="1005840"/>
            <a:ext cx="2560320" cy="3474720"/>
          </a:xfrm>
          <a:prstGeom prst="rect">
            <a:avLst/>
          </a:prstGeom>
          <a:solidFill>
            <a:srgbClr val="0F1B2D"/>
          </a:solidFill>
          <a:ln w="12700">
            <a:solidFill>
              <a:srgbClr val="2DD4BF"/>
            </a:solidFill>
            <a:prstDash val="solid"/>
          </a:ln>
          <a:effectLst>
            <a:outerShdw blurRad="101600" dist="38100" dir="8100000" algn="bl" rotWithShape="0">
              <a:srgbClr val="000000">
                <a:alpha val="25000"/>
              </a:srgbClr>
            </a:outerShdw>
          </a:effectLst>
        </p:spPr>
        <p:txBody>
          <a:bodyPr/>
          <a:lstStyle/>
          <a:p>
            <a:endParaRPr lang="en-US"/>
          </a:p>
        </p:txBody>
      </p:sp>
      <p:pic>
        <p:nvPicPr>
          <p:cNvPr id="24" name="Image 4" descr="preencoded.png"/>
          <p:cNvPicPr>
            <a:picLocks noChangeAspect="1"/>
          </p:cNvPicPr>
          <p:nvPr/>
        </p:nvPicPr>
        <p:blipFill>
          <a:blip r:embed="rId7"/>
          <a:stretch>
            <a:fillRect/>
          </a:stretch>
        </p:blipFill>
        <p:spPr>
          <a:xfrm>
            <a:off x="7040880" y="1188720"/>
            <a:ext cx="594360" cy="594360"/>
          </a:xfrm>
          <a:prstGeom prst="rect">
            <a:avLst/>
          </a:prstGeom>
        </p:spPr>
      </p:pic>
      <p:sp>
        <p:nvSpPr>
          <p:cNvPr id="25" name="Text 18"/>
          <p:cNvSpPr/>
          <p:nvPr/>
        </p:nvSpPr>
        <p:spPr>
          <a:xfrm>
            <a:off x="6309360" y="1965960"/>
            <a:ext cx="2377440" cy="2377440"/>
          </a:xfrm>
          <a:prstGeom prst="rect">
            <a:avLst/>
          </a:prstGeom>
          <a:noFill/>
          <a:ln/>
        </p:spPr>
        <p:txBody>
          <a:bodyPr wrap="square" lIns="0" tIns="0" rIns="0" bIns="0"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Alex Mead</a:t>
            </a:r>
            <a:endParaRPr lang="en-US" sz="1800" dirty="0"/>
          </a:p>
          <a:p>
            <a:pPr marL="0" indent="0" algn="ctr">
              <a:buNone/>
            </a:pPr>
            <a:r>
              <a:rPr lang="en-US" sz="1100" dirty="0">
                <a:solidFill>
                  <a:srgbClr val="2DD4BF"/>
                </a:solidFill>
                <a:latin typeface="Calibri" pitchFamily="34" charset="0"/>
                <a:ea typeface="Calibri" pitchFamily="34" charset="-122"/>
                <a:cs typeface="Calibri" pitchFamily="34" charset="-120"/>
              </a:rPr>
              <a:t>Global CX Director</a:t>
            </a:r>
            <a:endParaRPr lang="en-US" sz="1800" dirty="0"/>
          </a:p>
          <a:p>
            <a:pPr marL="0" indent="0" algn="ctr">
              <a:buNone/>
            </a:pPr>
            <a:r>
              <a:rPr lang="en-US" sz="500" dirty="0">
                <a:solidFill>
                  <a:srgbClr val="000000"/>
                </a:solidFill>
              </a:rPr>
              <a:t> </a:t>
            </a:r>
            <a:endParaRPr lang="en-US" sz="1800" dirty="0"/>
          </a:p>
          <a:p>
            <a:pPr marL="0" indent="0" algn="ctr">
              <a:buNone/>
            </a:pPr>
            <a:r>
              <a:rPr lang="en-US" sz="1500" b="1" dirty="0">
                <a:solidFill>
                  <a:srgbClr val="D4A853"/>
                </a:solidFill>
                <a:latin typeface="Georgia" pitchFamily="34" charset="0"/>
                <a:ea typeface="Georgia" pitchFamily="34" charset="-122"/>
                <a:cs typeface="Georgia" pitchFamily="34" charset="-120"/>
              </a:rPr>
              <a:t>EPIC CSX</a:t>
            </a:r>
            <a:endParaRPr lang="en-US" sz="1800" dirty="0"/>
          </a:p>
          <a:p>
            <a:pPr marL="0" indent="0" algn="ctr">
              <a:buNone/>
            </a:pPr>
            <a:r>
              <a:rPr lang="en-US" sz="400" dirty="0">
                <a:solidFill>
                  <a:srgbClr val="000000"/>
                </a:solidFill>
              </a:rPr>
              <a:t> </a:t>
            </a:r>
            <a:endParaRPr lang="en-US" sz="1800" dirty="0"/>
          </a:p>
          <a:p>
            <a:pPr marL="0" indent="0" algn="ctr">
              <a:buNone/>
            </a:pPr>
            <a:r>
              <a:rPr lang="en-US" sz="1000" dirty="0">
                <a:solidFill>
                  <a:srgbClr val="94A3B8"/>
                </a:solidFill>
                <a:latin typeface="Calibri" pitchFamily="34" charset="0"/>
                <a:ea typeface="Calibri" pitchFamily="34" charset="-122"/>
                <a:cs typeface="Calibri" pitchFamily="34" charset="-120"/>
              </a:rPr>
              <a:t>36 capabilities. One vision.</a:t>
            </a:r>
            <a:endParaRPr lang="en-US" sz="1800" dirty="0"/>
          </a:p>
          <a:p>
            <a:pPr marL="0" indent="0" algn="ctr">
              <a:buNone/>
            </a:pPr>
            <a:r>
              <a:rPr lang="en-US" sz="1000" dirty="0">
                <a:solidFill>
                  <a:srgbClr val="94A3B8"/>
                </a:solidFill>
                <a:latin typeface="Calibri" pitchFamily="34" charset="0"/>
                <a:ea typeface="Calibri" pitchFamily="34" charset="-122"/>
                <a:cs typeface="Calibri" pitchFamily="34" charset="-120"/>
              </a:rPr>
              <a:t>Platform agnostic.</a:t>
            </a:r>
            <a:endParaRPr lang="en-US" sz="1800" dirty="0"/>
          </a:p>
          <a:p>
            <a:pPr marL="0" indent="0" algn="ctr">
              <a:buNone/>
            </a:pPr>
            <a:r>
              <a:rPr lang="en-US" sz="1000" dirty="0">
                <a:solidFill>
                  <a:srgbClr val="94A3B8"/>
                </a:solidFill>
                <a:latin typeface="Calibri" pitchFamily="34" charset="0"/>
                <a:ea typeface="Calibri" pitchFamily="34" charset="-122"/>
                <a:cs typeface="Calibri" pitchFamily="34" charset="-120"/>
              </a:rPr>
              <a:t>Any CRM. Any CCaaS.</a:t>
            </a:r>
            <a:endParaRPr lang="en-US" sz="1800" dirty="0"/>
          </a:p>
          <a:p>
            <a:pPr marL="0" indent="0" algn="ctr">
              <a:buNone/>
            </a:pPr>
            <a:r>
              <a:rPr lang="en-US" sz="1000" dirty="0">
                <a:solidFill>
                  <a:srgbClr val="94A3B8"/>
                </a:solidFill>
                <a:latin typeface="Calibri" pitchFamily="34" charset="0"/>
                <a:ea typeface="Calibri" pitchFamily="34" charset="-122"/>
                <a:cs typeface="Calibri" pitchFamily="34" charset="-120"/>
              </a:rPr>
              <a:t>Any brand. Any sector.</a:t>
            </a:r>
            <a:endParaRPr lang="en-US" sz="1800" dirty="0"/>
          </a:p>
          <a:p>
            <a:pPr marL="0" indent="0" algn="ctr">
              <a:buNone/>
            </a:pPr>
            <a:r>
              <a:rPr lang="en-US" sz="500" dirty="0">
                <a:solidFill>
                  <a:srgbClr val="000000"/>
                </a:solidFill>
              </a:rPr>
              <a:t> </a:t>
            </a:r>
            <a:endParaRPr lang="en-US" sz="1800" dirty="0"/>
          </a:p>
          <a:p>
            <a:pPr marL="0" indent="0" algn="ctr">
              <a:buNone/>
            </a:pPr>
            <a:r>
              <a:rPr lang="en-US" sz="950" dirty="0">
                <a:solidFill>
                  <a:srgbClr val="2DD4BF"/>
                </a:solidFill>
                <a:latin typeface="Calibri" pitchFamily="34" charset="0"/>
                <a:ea typeface="Calibri" pitchFamily="34" charset="-122"/>
                <a:cs typeface="Calibri" pitchFamily="34" charset="-120"/>
              </a:rPr>
              <a:t>linkedin.com/in/alexmead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3336</Words>
  <Application>Microsoft Macintosh PowerPoint</Application>
  <PresentationFormat>On-screen Show (16:9)</PresentationFormat>
  <Paragraphs>302</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CX Leaders Need to Prioritise Trust in 2026</dc:title>
  <dc:subject>PptxGenJS Presentation</dc:subject>
  <dc:creator>Alex Mead</dc:creator>
  <cp:lastModifiedBy>Alex Mead</cp:lastModifiedBy>
  <cp:revision>1</cp:revision>
  <dcterms:created xsi:type="dcterms:W3CDTF">2026-03-02T00:51:42Z</dcterms:created>
  <dcterms:modified xsi:type="dcterms:W3CDTF">2026-03-02T01:06:40Z</dcterms:modified>
</cp:coreProperties>
</file>