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8" r:id="rId6"/>
    <p:sldId id="257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Montserrat" pitchFamily="2" charset="77"/>
      <p:regular r:id="rId16"/>
      <p:bold r:id="rId17"/>
      <p:italic r:id="rId18"/>
      <p:boldItalic r:id="rId19"/>
    </p:embeddedFont>
    <p:embeddedFont>
      <p:font typeface="Muller" pitchFamily="2" charset="77"/>
      <p:regular r:id="rId20"/>
    </p:embeddedFont>
    <p:embeddedFont>
      <p:font typeface="Muller Bold" pitchFamily="2" charset="77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6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4625" autoAdjust="0"/>
  </p:normalViewPr>
  <p:slideViewPr>
    <p:cSldViewPr>
      <p:cViewPr varScale="1">
        <p:scale>
          <a:sx n="88" d="100"/>
          <a:sy n="88" d="100"/>
        </p:scale>
        <p:origin x="4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466933" cy="10287000"/>
            <a:chOff x="0" y="0"/>
            <a:chExt cx="588774" cy="38568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9800" y="6201556"/>
            <a:ext cx="14325600" cy="1699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638"/>
              </a:lnSpc>
            </a:pPr>
            <a:r>
              <a:rPr lang="en-US" sz="10456" dirty="0">
                <a:solidFill>
                  <a:srgbClr val="DA203B"/>
                </a:solidFill>
                <a:latin typeface="Muller"/>
                <a:ea typeface="Muller"/>
                <a:cs typeface="Muller"/>
                <a:sym typeface="Muller"/>
              </a:rPr>
              <a:t>Managing Children’s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C6A1A9-3852-82A9-4D38-B0883644AB36}"/>
              </a:ext>
            </a:extLst>
          </p:cNvPr>
          <p:cNvSpPr txBox="1"/>
          <p:nvPr/>
        </p:nvSpPr>
        <p:spPr>
          <a:xfrm>
            <a:off x="4572000" y="490984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B3EDE-D16D-A41B-C4A7-C3430B7D6237}"/>
              </a:ext>
            </a:extLst>
          </p:cNvPr>
          <p:cNvSpPr txBox="1"/>
          <p:nvPr/>
        </p:nvSpPr>
        <p:spPr>
          <a:xfrm>
            <a:off x="4572000" y="490984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17" name="Picture 16" descr="A person holding a baby&#10;&#10;AI-generated content may be incorrect.">
            <a:extLst>
              <a:ext uri="{FF2B5EF4-FFF2-40B4-BE49-F238E27FC236}">
                <a16:creationId xmlns:a16="http://schemas.microsoft.com/office/drawing/2014/main" id="{21090B00-9300-9693-92D7-D4BAE7D84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8" b="14993"/>
          <a:stretch/>
        </p:blipFill>
        <p:spPr>
          <a:xfrm>
            <a:off x="1466932" y="0"/>
            <a:ext cx="16859250" cy="6460513"/>
          </a:xfrm>
          <a:prstGeom prst="rect">
            <a:avLst/>
          </a:prstGeom>
        </p:spPr>
      </p:pic>
      <p:sp>
        <p:nvSpPr>
          <p:cNvPr id="19" name="TextBox 10">
            <a:extLst>
              <a:ext uri="{FF2B5EF4-FFF2-40B4-BE49-F238E27FC236}">
                <a16:creationId xmlns:a16="http://schemas.microsoft.com/office/drawing/2014/main" id="{0B2FCC5B-F721-E36F-254E-0AF094570E06}"/>
              </a:ext>
            </a:extLst>
          </p:cNvPr>
          <p:cNvSpPr txBox="1"/>
          <p:nvPr/>
        </p:nvSpPr>
        <p:spPr>
          <a:xfrm>
            <a:off x="2177143" y="7413732"/>
            <a:ext cx="14325600" cy="1699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638"/>
              </a:lnSpc>
            </a:pPr>
            <a:r>
              <a:rPr lang="en-US" sz="10456" dirty="0" err="1">
                <a:solidFill>
                  <a:srgbClr val="DA203B"/>
                </a:solidFill>
                <a:latin typeface="Muller"/>
                <a:ea typeface="Muller"/>
                <a:cs typeface="Muller"/>
                <a:sym typeface="Muller"/>
              </a:rPr>
              <a:t>Behaviour</a:t>
            </a:r>
            <a:endParaRPr lang="en-US" sz="10456" dirty="0">
              <a:solidFill>
                <a:srgbClr val="DA203B"/>
              </a:solidFill>
              <a:latin typeface="Muller"/>
              <a:ea typeface="Muller"/>
              <a:cs typeface="Muller"/>
              <a:sym typeface="Mull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5408E-C620-EC63-1E3C-11CF7948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AF4A275-3A2C-44FD-7083-6214F0E18E4E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3C009C-17B8-F941-CE28-B14CB5BC9E43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2D7992F-7488-0AE6-17FA-45700A5D3BA9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E9D6A36-529A-A721-542C-C7D45A0AC4A8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0AFB41-B15C-A4F9-DC9E-C3C89A7769A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6019714-7166-CB95-DA52-C71365D705F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84B2ED7B-A7A6-DAAF-5FE9-820649648C4E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A6ACE61-F269-BD3D-C8EF-1A4A4B4B3B00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11FA533-83BF-746A-CCE3-F8264754AFCD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Welcome</a:t>
            </a:r>
            <a:endParaRPr lang="en-US" sz="6999" b="1" dirty="0">
              <a:solidFill>
                <a:srgbClr val="DA203B"/>
              </a:solidFill>
              <a:latin typeface="Muller Bold"/>
              <a:ea typeface="Muller Bold"/>
              <a:cs typeface="Muller Bold"/>
              <a:sym typeface="Muller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74A4DD5-DFF6-D7BD-3A79-63F2DC9F420B}"/>
              </a:ext>
            </a:extLst>
          </p:cNvPr>
          <p:cNvSpPr txBox="1"/>
          <p:nvPr/>
        </p:nvSpPr>
        <p:spPr>
          <a:xfrm>
            <a:off x="2076176" y="1578769"/>
            <a:ext cx="15221224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We're here to explore how to support children positively through their behaviour.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This session is warm, practical, and interactive.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Activity: What do you find most rewarding about your work? Share with a partner.</a:t>
            </a:r>
            <a:endParaRPr lang="en-GB" sz="4000" i="1" dirty="0">
              <a:solidFill>
                <a:srgbClr val="CD642A"/>
              </a:solidFill>
              <a:latin typeface="Muller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00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What We’ll L</a:t>
            </a: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earn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6176" y="1649016"/>
            <a:ext cx="15221224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Understand how children's development affects behaviour.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See behaviour as a way children communicate.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Learn positive, practical strategies.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Reflect on the adult role in creating safe environments.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Discussion: What do you hope to get from today’s session?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2A041-69CC-3610-73A8-10931F7B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EBC7D5-53C8-44D1-9092-3D0265FE6C70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1A6DE4-6731-5619-00AA-D903AC96753A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88D4AE1-F584-E624-BC81-1C5284678E22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AF5E4C1-A334-ADCC-FF1D-07AB0FDC3B1E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72251E1-F019-7EF6-D0FD-EEB0632EBBE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CA55ECC-AB91-152B-99E5-65655E48E83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87F6CC72-0C2E-7F15-39D3-78D4C40027BF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2F507C6-3943-B602-6675-DC1CF01FB7CD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F9D0788-66FF-5F49-7DA0-1280D61E123D}"/>
              </a:ext>
            </a:extLst>
          </p:cNvPr>
          <p:cNvSpPr txBox="1"/>
          <p:nvPr/>
        </p:nvSpPr>
        <p:spPr>
          <a:xfrm>
            <a:off x="2076176" y="165100"/>
            <a:ext cx="15221224" cy="2154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Why Children Behave the Way They Do</a:t>
            </a:r>
            <a:endParaRPr lang="en-US" sz="6999" b="1" dirty="0">
              <a:solidFill>
                <a:srgbClr val="DA203B"/>
              </a:solidFill>
              <a:latin typeface="Muller Bold"/>
              <a:ea typeface="Muller Bold"/>
              <a:cs typeface="Muller Bold"/>
              <a:sym typeface="Muller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498965F-F8D3-0BB5-F84D-93D7A7835E0B}"/>
              </a:ext>
            </a:extLst>
          </p:cNvPr>
          <p:cNvSpPr txBox="1"/>
          <p:nvPr/>
        </p:nvSpPr>
        <p:spPr>
          <a:xfrm>
            <a:off x="2076176" y="2628900"/>
            <a:ext cx="15221224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Behaviour is developmentally driven.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Big emotions are normal. Young brains are still developing.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Children often can't express feelings with words.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Activity: Write down 3 behaviours that challenge you. What might they be communicating?</a:t>
            </a:r>
            <a:endParaRPr lang="en-GB" sz="4000" i="1" dirty="0">
              <a:solidFill>
                <a:srgbClr val="CD642A"/>
              </a:solidFill>
              <a:latin typeface="Muller 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064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4EA8E-4D9A-9F47-3817-D5928B3F2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8B1AB2-5AD6-6F21-CB9B-84B893D8F06C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D6E3EA-19FF-73C3-BDD8-96C3E1EFC986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6007817-8860-8EA5-9345-7B45540F20FB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7709A08-2781-F28E-54AA-A3A78130A102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4AEB68B-44C5-6E8B-A526-7F461F41EB3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7E5E0D0-53FA-C6B9-4375-05E7CDB7497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2203667-ABFE-10E9-8131-B0A981588EB6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67CCA57-5FE9-D897-311A-3DD362E72F9E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8BD40E5-A01F-3DB9-5120-B41DEA0FF8CD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Key Ideas to Remember</a:t>
            </a:r>
            <a:endParaRPr lang="en-US" sz="6999" b="1" dirty="0">
              <a:solidFill>
                <a:srgbClr val="DA203B"/>
              </a:solidFill>
              <a:latin typeface="Muller Bold"/>
              <a:ea typeface="Muller Bold"/>
              <a:cs typeface="Muller Bold"/>
              <a:sym typeface="Muller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2809EB0-BF14-1968-0B79-A56760275356}"/>
              </a:ext>
            </a:extLst>
          </p:cNvPr>
          <p:cNvSpPr txBox="1"/>
          <p:nvPr/>
        </p:nvSpPr>
        <p:spPr>
          <a:xfrm>
            <a:off x="2076176" y="1589489"/>
            <a:ext cx="15221224" cy="7353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US" sz="3500" dirty="0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All </a:t>
            </a: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behaviour is communication.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Children aren’t “naughty” — they’re learning.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We are their co-regulators.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Connection helps calm, not correction alone.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Discussion: Have you ever changed your approach and seen a positive result?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2766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572617-3F90-A8CE-818C-2D7624004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32AA5A9-EF83-7A66-1388-98C170AAEDD0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B2DE2E5-A923-FA4C-70AB-514D6B8A8D83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03084DB-84B4-910B-94DC-2B17CEC49B8B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672369E-D5D3-4234-81ED-5945D7710313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1FC434F-6D2C-D2EB-6E1B-4068609FB4D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0D31F30-7018-1C36-1635-2B0A546EAAF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0000D4C-9585-42F1-80F1-10414B753CFD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5CAAC5B-1EAF-1F56-33BC-F8C0E427E2F7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3C4A86F-187F-161D-8F93-69659EA3D9A5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What to Say Instead</a:t>
            </a:r>
            <a:endParaRPr lang="en-US" sz="6999" b="1" dirty="0">
              <a:solidFill>
                <a:srgbClr val="DA203B"/>
              </a:solidFill>
              <a:latin typeface="Muller Bold"/>
              <a:ea typeface="Muller Bold"/>
              <a:cs typeface="Muller Bold"/>
              <a:sym typeface="Muller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5490E8B-EBD9-8765-F53A-CB6029992DB9}"/>
              </a:ext>
            </a:extLst>
          </p:cNvPr>
          <p:cNvSpPr txBox="1"/>
          <p:nvPr/>
        </p:nvSpPr>
        <p:spPr>
          <a:xfrm>
            <a:off x="2076176" y="1589489"/>
            <a:ext cx="15221224" cy="6110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Instead of: “Stop it!” Try: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“You’re upset. I’m here.”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“It’s OK to be angry. Let’s find a safe way to show it.”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“I won’t let you hit. Let’s try something else.”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Activity: In pairs, reframe common phrases into calming language</a:t>
            </a: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.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A"/>
              </a:solidFill>
              <a:latin typeface="Muller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8670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2FD02-F323-A0B7-679A-C10ECA46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08BAEE5-18A0-84C5-6C38-AABAC1CEE94E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3FBF49A-4794-43B7-B3AA-707094B8A603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8944720-5DF5-17F7-18C5-2BD19BAC12B4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95DC874-914C-F1F5-222E-0D84E8E20010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3AC2C92-B395-2232-E31E-3C4213988DF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7B7D56F-6343-9A7E-16B6-B330E660221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07517CB0-5159-8E43-4F3E-B31DE888B53E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9494F66-CF4F-C132-F4CC-0C07FCC577E2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FDC6129-81BD-403B-A063-C4191E19664B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Helpful Adult Strategies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F48BC55-BCAF-A0A0-E703-CF687B00ED32}"/>
              </a:ext>
            </a:extLst>
          </p:cNvPr>
          <p:cNvSpPr txBox="1"/>
          <p:nvPr/>
        </p:nvSpPr>
        <p:spPr>
          <a:xfrm>
            <a:off x="2076176" y="1589489"/>
            <a:ext cx="15221224" cy="7341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Stay calm and model regulation.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Get on their level and narrate the feeling.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Offer simple choices.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Focus on what to do, not what not to do.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Role-play: One of you is the child refusing to come inside. How would you respond?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A"/>
              </a:solidFill>
              <a:latin typeface="Muller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864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2B545F-7ECE-58FF-0397-9136E3727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8C4F52A-CBE2-10F6-40D8-8B7A200447F1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4D3165-B25B-260F-6DED-3C038F963582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DD9115-0785-DD1E-9C21-6968C9527C9E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BB6A43A-D385-074E-CC12-0ABF6704BAA6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E8AD752-FB1E-1323-68B9-376B0C2B7F6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9E80E88-D759-0D0C-C769-E1EEBF259FF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1C2678B-A87C-0979-E990-B4BD84117030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2807884-D45B-9854-C69B-A27CE7DEF966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6BB754B-CF10-433B-FE2E-EF9594BC32DC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Tools That Help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2D41621-18B2-3F52-3805-306FF82EEB69}"/>
              </a:ext>
            </a:extLst>
          </p:cNvPr>
          <p:cNvSpPr txBox="1"/>
          <p:nvPr/>
        </p:nvSpPr>
        <p:spPr>
          <a:xfrm>
            <a:off x="2076176" y="1589489"/>
            <a:ext cx="15221224" cy="6110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Calm corners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Visual routines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Emotion charts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Breathing games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Puppets or story-based strategies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Station Activity: Match tools to the behaviours they might support.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A"/>
              </a:solidFill>
              <a:latin typeface="Muller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9112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3DAB3-FB25-2485-0E35-4490172D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B75ACFF-9D1D-C9CF-37B5-A1DBFDCFDC0D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6C20C42-F664-BF9C-EFF2-34F21EE35A7E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6F9834C-F4AB-B4F2-146A-101A9C567FCC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45B395C-EA9B-AB17-C256-B07DACBE221C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8400AA7-6914-2413-1160-C39F2384852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BDE5CD9-5230-537B-712E-743EACF8C51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4FE004F-65D4-E6B0-598D-5067211875B8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5AA85ED-6629-DDDE-0713-52F3E6CF8D89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4761C8B-B0F8-972D-FD62-62602C289966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You Make the Difference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D69F089-AF2B-007A-D25F-3DCEC5EFBD0B}"/>
              </a:ext>
            </a:extLst>
          </p:cNvPr>
          <p:cNvSpPr txBox="1"/>
          <p:nvPr/>
        </p:nvSpPr>
        <p:spPr>
          <a:xfrm>
            <a:off x="2076176" y="1589489"/>
            <a:ext cx="15221224" cy="3724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You are: a co-regulator, safe base, guide, and model.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900"/>
              </a:lnSpc>
            </a:pPr>
            <a:r>
              <a:rPr lang="en-GB" sz="3600" dirty="0">
                <a:solidFill>
                  <a:srgbClr val="CD642A"/>
                </a:solidFill>
                <a:latin typeface="Muller" pitchFamily="2" charset="77"/>
              </a:rPr>
              <a:t>💬 </a:t>
            </a:r>
            <a:endParaRPr lang="en-US" sz="3500" dirty="0">
              <a:solidFill>
                <a:srgbClr val="CD642B"/>
              </a:solidFill>
              <a:latin typeface="Montserrat"/>
              <a:sym typeface="Montserrat"/>
            </a:endParaRPr>
          </a:p>
          <a:p>
            <a:pPr algn="ctr">
              <a:lnSpc>
                <a:spcPts val="4900"/>
              </a:lnSpc>
            </a:pPr>
            <a:r>
              <a:rPr lang="en-US" sz="3500" i="1" dirty="0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What’s one strength you bring to your role?</a:t>
            </a:r>
          </a:p>
          <a:p>
            <a:pPr algn="ctr">
              <a:lnSpc>
                <a:spcPts val="4900"/>
              </a:lnSpc>
            </a:pPr>
            <a:r>
              <a:rPr lang="en-US" sz="3500" i="1" dirty="0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Write it on a </a:t>
            </a:r>
            <a:r>
              <a:rPr lang="en-US" sz="3500" i="1" dirty="0" err="1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post-it</a:t>
            </a:r>
            <a:r>
              <a:rPr lang="en-US" sz="3500" i="1" dirty="0">
                <a:solidFill>
                  <a:srgbClr val="CD642B"/>
                </a:solidFill>
                <a:latin typeface="Montserrat"/>
                <a:ea typeface="Montserrat"/>
                <a:cs typeface="Montserrat"/>
                <a:sym typeface="Montserrat"/>
              </a:rPr>
              <a:t> for our strengths wall</a:t>
            </a:r>
          </a:p>
        </p:txBody>
      </p:sp>
    </p:spTree>
    <p:extLst>
      <p:ext uri="{BB962C8B-B14F-4D97-AF65-F5344CB8AC3E}">
        <p14:creationId xmlns:p14="http://schemas.microsoft.com/office/powerpoint/2010/main" val="147591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BB129-0620-108A-3379-5ED8D8AE0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E8EA20D-58D4-C915-ADA8-A6DE71F49110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15C317-1A1A-8588-5374-B015E722EC48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44DFBD8-B6ED-FDEF-B756-1030077C0EA2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7EB046F-2D28-0CDF-1600-07C6F3FF5D4B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65F4FD3-1802-8FCB-B81E-AD81C5014ED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D414177-E3A9-682B-2C8C-4F593A63602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D185C878-4B68-3E08-FBED-F226E957593B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D5B021E-708C-0351-DF66-F43E2BEE56AE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F3A89B3-C692-82F6-2D01-5FA27E9A5506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Reflection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D476F49-0492-82DA-5F3C-382D8003B64D}"/>
              </a:ext>
            </a:extLst>
          </p:cNvPr>
          <p:cNvSpPr txBox="1"/>
          <p:nvPr/>
        </p:nvSpPr>
        <p:spPr>
          <a:xfrm>
            <a:off x="2076176" y="1589489"/>
            <a:ext cx="15221224" cy="549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What stood out most today?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One small change to try this week?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Who can support you?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  <a:latin typeface="Muller" pitchFamily="2" charset="77"/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💬 </a:t>
            </a: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Partner Task:</a:t>
            </a:r>
            <a:r>
              <a:rPr lang="en-GB" sz="4000" dirty="0">
                <a:solidFill>
                  <a:srgbClr val="CD642A"/>
                </a:solidFill>
                <a:latin typeface="Muller" pitchFamily="2" charset="77"/>
              </a:rPr>
              <a:t> </a:t>
            </a:r>
            <a:r>
              <a:rPr lang="en-GB" sz="4000" i="1" dirty="0">
                <a:solidFill>
                  <a:srgbClr val="CD642A"/>
                </a:solidFill>
                <a:latin typeface="Muller Bold" pitchFamily="2" charset="77"/>
              </a:rPr>
              <a:t>Share your takeaway and create a mini-action plan.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CD642A"/>
              </a:solidFill>
              <a:latin typeface="Muller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0219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BD91F-EA5B-063A-F269-6B7BE0A9C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AE72E70-F9A1-C0EB-D94A-1842E373A0B8}"/>
              </a:ext>
            </a:extLst>
          </p:cNvPr>
          <p:cNvGrpSpPr/>
          <p:nvPr/>
        </p:nvGrpSpPr>
        <p:grpSpPr>
          <a:xfrm>
            <a:off x="0" y="0"/>
            <a:ext cx="1460446" cy="10287000"/>
            <a:chOff x="0" y="0"/>
            <a:chExt cx="588774" cy="38568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1371A8-32CC-E1E8-8D98-77C78450BAB1}"/>
                </a:ext>
              </a:extLst>
            </p:cNvPr>
            <p:cNvSpPr/>
            <p:nvPr/>
          </p:nvSpPr>
          <p:spPr>
            <a:xfrm>
              <a:off x="0" y="0"/>
              <a:ext cx="588774" cy="3856816"/>
            </a:xfrm>
            <a:custGeom>
              <a:avLst/>
              <a:gdLst/>
              <a:ahLst/>
              <a:cxnLst/>
              <a:rect l="l" t="t" r="r" b="b"/>
              <a:pathLst>
                <a:path w="588774" h="3856816">
                  <a:moveTo>
                    <a:pt x="0" y="0"/>
                  </a:moveTo>
                  <a:lnTo>
                    <a:pt x="588774" y="0"/>
                  </a:lnTo>
                  <a:lnTo>
                    <a:pt x="588774" y="3856816"/>
                  </a:lnTo>
                  <a:lnTo>
                    <a:pt x="0" y="3856816"/>
                  </a:lnTo>
                  <a:close/>
                </a:path>
              </a:pathLst>
            </a:custGeom>
            <a:solidFill>
              <a:srgbClr val="CD64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52B0F38-8F58-9581-4B28-95F15BF43FD3}"/>
                </a:ext>
              </a:extLst>
            </p:cNvPr>
            <p:cNvSpPr txBox="1"/>
            <p:nvPr/>
          </p:nvSpPr>
          <p:spPr>
            <a:xfrm>
              <a:off x="0" y="-38100"/>
              <a:ext cx="588774" cy="3894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6020A42-380D-BE6A-E528-0C342C28BFC7}"/>
              </a:ext>
            </a:extLst>
          </p:cNvPr>
          <p:cNvGrpSpPr/>
          <p:nvPr/>
        </p:nvGrpSpPr>
        <p:grpSpPr>
          <a:xfrm>
            <a:off x="151137" y="246147"/>
            <a:ext cx="1037878" cy="10378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BE43DFB-D37C-01BF-0D34-57E473053B6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C30EBD2-0983-9318-2BBD-76BB4F4F307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6CC0E153-B268-483D-449C-99995AC7FE42}"/>
              </a:ext>
            </a:extLst>
          </p:cNvPr>
          <p:cNvSpPr/>
          <p:nvPr/>
        </p:nvSpPr>
        <p:spPr>
          <a:xfrm>
            <a:off x="306220" y="413385"/>
            <a:ext cx="727711" cy="727711"/>
          </a:xfrm>
          <a:custGeom>
            <a:avLst/>
            <a:gdLst/>
            <a:ahLst/>
            <a:cxnLst/>
            <a:rect l="l" t="t" r="r" b="b"/>
            <a:pathLst>
              <a:path w="727711" h="727711">
                <a:moveTo>
                  <a:pt x="0" y="0"/>
                </a:moveTo>
                <a:lnTo>
                  <a:pt x="727711" y="0"/>
                </a:lnTo>
                <a:lnTo>
                  <a:pt x="727711" y="727710"/>
                </a:lnTo>
                <a:lnTo>
                  <a:pt x="0" y="7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5284A7-B98D-5218-C806-3F2C85B2B67A}"/>
              </a:ext>
            </a:extLst>
          </p:cNvPr>
          <p:cNvSpPr txBox="1"/>
          <p:nvPr/>
        </p:nvSpPr>
        <p:spPr>
          <a:xfrm>
            <a:off x="151137" y="9165613"/>
            <a:ext cx="1037878" cy="59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iStep Learning LTD</a:t>
            </a:r>
          </a:p>
          <a:p>
            <a:pPr algn="l">
              <a:lnSpc>
                <a:spcPts val="979"/>
              </a:lnSpc>
            </a:pPr>
            <a:endParaRPr lang="en-US" sz="6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979"/>
              </a:lnSpc>
            </a:pPr>
            <a:r>
              <a:rPr lang="en-US" sz="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Office Suite 6.05, 80 Coleman Street, London, EC2R 5BJ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3B7E040-0C0D-EEB0-028A-B44638C50C78}"/>
              </a:ext>
            </a:extLst>
          </p:cNvPr>
          <p:cNvSpPr txBox="1"/>
          <p:nvPr/>
        </p:nvSpPr>
        <p:spPr>
          <a:xfrm>
            <a:off x="2076176" y="165100"/>
            <a:ext cx="15221224" cy="1139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dirty="0">
                <a:solidFill>
                  <a:srgbClr val="DA203B"/>
                </a:solidFill>
                <a:latin typeface="Muller Bold"/>
                <a:ea typeface="Muller Bold"/>
                <a:cs typeface="Muller Bold"/>
                <a:sym typeface="Muller"/>
              </a:rPr>
              <a:t>Thank You!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3C20813-1DC1-4240-2517-935A10798A84}"/>
              </a:ext>
            </a:extLst>
          </p:cNvPr>
          <p:cNvSpPr txBox="1"/>
          <p:nvPr/>
        </p:nvSpPr>
        <p:spPr>
          <a:xfrm>
            <a:off x="2076176" y="1589489"/>
            <a:ext cx="15221224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GB" sz="4000" dirty="0">
                <a:solidFill>
                  <a:srgbClr val="CD642A"/>
                </a:solidFill>
              </a:rPr>
              <a:t>You’re making a difference. Keep learning and growing.</a:t>
            </a: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</a:endParaRPr>
          </a:p>
          <a:p>
            <a:pPr>
              <a:defRPr sz="2000"/>
            </a:pPr>
            <a:endParaRPr lang="en-GB" sz="4000" dirty="0">
              <a:solidFill>
                <a:srgbClr val="CD642A"/>
              </a:solidFill>
            </a:endParaRPr>
          </a:p>
          <a:p>
            <a:pPr algn="ctr">
              <a:defRPr sz="2000"/>
            </a:pPr>
            <a:r>
              <a:rPr lang="en-GB" sz="4000" dirty="0">
                <a:solidFill>
                  <a:srgbClr val="CD642A"/>
                </a:solidFill>
              </a:rPr>
              <a:t>💬 </a:t>
            </a:r>
            <a:endParaRPr lang="en-GB" sz="4000" i="1" dirty="0">
              <a:solidFill>
                <a:srgbClr val="CD642A"/>
              </a:solidFill>
            </a:endParaRPr>
          </a:p>
          <a:p>
            <a:pPr algn="ctr">
              <a:defRPr sz="2000"/>
            </a:pPr>
            <a:r>
              <a:rPr lang="en-GB" sz="4000" i="1" dirty="0">
                <a:solidFill>
                  <a:srgbClr val="CD642A"/>
                </a:solidFill>
              </a:rPr>
              <a:t>Exit Slip: Write one thing you’ll put into practice this week.</a:t>
            </a:r>
          </a:p>
        </p:txBody>
      </p:sp>
    </p:spTree>
    <p:extLst>
      <p:ext uri="{BB962C8B-B14F-4D97-AF65-F5344CB8AC3E}">
        <p14:creationId xmlns:p14="http://schemas.microsoft.com/office/powerpoint/2010/main" val="279784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tep Presentation template" id="{71B79128-B536-9647-BBB1-2DE93F9E84E5}" vid="{87C1CDF9-9D0D-F249-9FB6-12A51AB9C1C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3" ma:contentTypeDescription="Create a new document." ma:contentTypeScope="" ma:versionID="c04c7bc68652129c00c142eda454bdcd">
  <xsd:schema xmlns:xsd="http://www.w3.org/2001/XMLSchema" xmlns:xs="http://www.w3.org/2001/XMLSchema" xmlns:p="http://schemas.microsoft.com/office/2006/metadata/properties" xmlns:ns2="2637955b-6540-40e9-8ea3-f0ba7c33d986" targetNamespace="http://schemas.microsoft.com/office/2006/metadata/properties" ma:root="true" ma:fieldsID="18755ad72616f1220504ccb871253613" ns2:_="">
    <xsd:import namespace="2637955b-6540-40e9-8ea3-f0ba7c33d9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7955b-6540-40e9-8ea3-f0ba7c33d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E9A386-9956-4A9C-AE06-4D6AEFFBF99E}"/>
</file>

<file path=customXml/itemProps2.xml><?xml version="1.0" encoding="utf-8"?>
<ds:datastoreItem xmlns:ds="http://schemas.openxmlformats.org/officeDocument/2006/customXml" ds:itemID="{8ECF7925-9C55-4482-B44B-CBEA1C7B90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886898-90CE-4EFF-A8DA-DF61B14A25AC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b1de4aae-0628-4eda-a395-dfd46a47bfdc"/>
    <ds:schemaRef ds:uri="http://purl.org/dc/elements/1.1/"/>
    <ds:schemaRef ds:uri="http://schemas.microsoft.com/office/infopath/2007/PartnerControls"/>
    <ds:schemaRef ds:uri="http://www.w3.org/XML/1998/namespace"/>
    <ds:schemaRef ds:uri="b915edb0-6121-4049-acad-7a9aea6e405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590</Words>
  <Application>Microsoft Macintosh PowerPoint</Application>
  <PresentationFormat>Custom</PresentationFormat>
  <Paragraphs>127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Muller Bold</vt:lpstr>
      <vt:lpstr>Montserrat</vt:lpstr>
      <vt:lpstr>Muller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iStep Presentation template</dc:title>
  <cp:lastModifiedBy>Admin</cp:lastModifiedBy>
  <cp:revision>4</cp:revision>
  <dcterms:created xsi:type="dcterms:W3CDTF">2006-08-16T00:00:00Z</dcterms:created>
  <dcterms:modified xsi:type="dcterms:W3CDTF">2025-04-30T11:41:37Z</dcterms:modified>
  <dc:identifier>DAGhaSEFrKE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  <property fmtid="{D5CDD505-2E9C-101B-9397-08002B2CF9AE}" pid="3" name="MediaServiceImageTags">
    <vt:lpwstr/>
  </property>
</Properties>
</file>