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entation.xml" ContentType="application/vnd.openxmlformats-officedocument.presentationml.presentation.main+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Muller" pitchFamily="2" charset="77"/>
      <p:regular r:id="rId12"/>
    </p:embeddedFont>
    <p:embeddedFont>
      <p:font typeface="Muller Bold" pitchFamily="2" charset="77"/>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56" autoAdjust="0"/>
  </p:normalViewPr>
  <p:slideViewPr>
    <p:cSldViewPr>
      <p:cViewPr varScale="1">
        <p:scale>
          <a:sx n="76" d="100"/>
          <a:sy n="76" d="100"/>
        </p:scale>
        <p:origin x="712"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5/21/25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17575" cy="10287000"/>
            <a:chOff x="0" y="0"/>
            <a:chExt cx="459285" cy="3585882"/>
          </a:xfrm>
        </p:grpSpPr>
        <p:sp>
          <p:nvSpPr>
            <p:cNvPr id="3" name="Freeform 3"/>
            <p:cNvSpPr/>
            <p:nvPr/>
          </p:nvSpPr>
          <p:spPr>
            <a:xfrm>
              <a:off x="0" y="0"/>
              <a:ext cx="459285" cy="3585882"/>
            </a:xfrm>
            <a:custGeom>
              <a:avLst/>
              <a:gdLst/>
              <a:ahLst/>
              <a:cxnLst/>
              <a:rect l="l" t="t" r="r" b="b"/>
              <a:pathLst>
                <a:path w="459285" h="3585882">
                  <a:moveTo>
                    <a:pt x="0" y="0"/>
                  </a:moveTo>
                  <a:lnTo>
                    <a:pt x="459285" y="0"/>
                  </a:lnTo>
                  <a:lnTo>
                    <a:pt x="459285" y="3585882"/>
                  </a:lnTo>
                  <a:lnTo>
                    <a:pt x="0" y="3585882"/>
                  </a:lnTo>
                  <a:close/>
                </a:path>
              </a:pathLst>
            </a:custGeom>
            <a:solidFill>
              <a:srgbClr val="CD642B"/>
            </a:solidFill>
          </p:spPr>
          <p:txBody>
            <a:bodyPr/>
            <a:lstStyle/>
            <a:p>
              <a:endParaRPr lang="en-US"/>
            </a:p>
          </p:txBody>
        </p:sp>
        <p:sp>
          <p:nvSpPr>
            <p:cNvPr id="4" name="TextBox 4"/>
            <p:cNvSpPr txBox="1"/>
            <p:nvPr/>
          </p:nvSpPr>
          <p:spPr>
            <a:xfrm>
              <a:off x="0" y="-76200"/>
              <a:ext cx="459285" cy="366208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51137" y="246147"/>
            <a:ext cx="1037878" cy="10378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0"/>
              <a:ext cx="660400" cy="736600"/>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306220" y="413385"/>
            <a:ext cx="727711" cy="727711"/>
          </a:xfrm>
          <a:custGeom>
            <a:avLst/>
            <a:gdLst/>
            <a:ahLst/>
            <a:cxnLst/>
            <a:rect l="l" t="t" r="r" b="b"/>
            <a:pathLst>
              <a:path w="727711" h="727711">
                <a:moveTo>
                  <a:pt x="0" y="0"/>
                </a:moveTo>
                <a:lnTo>
                  <a:pt x="727711" y="0"/>
                </a:lnTo>
                <a:lnTo>
                  <a:pt x="727711" y="727710"/>
                </a:lnTo>
                <a:lnTo>
                  <a:pt x="0" y="727710"/>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1466933" y="0"/>
            <a:ext cx="16821067" cy="6331283"/>
            <a:chOff x="0" y="0"/>
            <a:chExt cx="2606024" cy="980881"/>
          </a:xfrm>
        </p:grpSpPr>
        <p:sp>
          <p:nvSpPr>
            <p:cNvPr id="10" name="Freeform 10"/>
            <p:cNvSpPr/>
            <p:nvPr/>
          </p:nvSpPr>
          <p:spPr>
            <a:xfrm>
              <a:off x="0" y="0"/>
              <a:ext cx="2606023" cy="980882"/>
            </a:xfrm>
            <a:custGeom>
              <a:avLst/>
              <a:gdLst/>
              <a:ahLst/>
              <a:cxnLst/>
              <a:rect l="l" t="t" r="r" b="b"/>
              <a:pathLst>
                <a:path w="2606023" h="980882">
                  <a:moveTo>
                    <a:pt x="0" y="0"/>
                  </a:moveTo>
                  <a:lnTo>
                    <a:pt x="2606023" y="0"/>
                  </a:lnTo>
                  <a:lnTo>
                    <a:pt x="2606023" y="980882"/>
                  </a:lnTo>
                  <a:lnTo>
                    <a:pt x="0" y="980882"/>
                  </a:lnTo>
                  <a:close/>
                </a:path>
              </a:pathLst>
            </a:custGeom>
            <a:blipFill>
              <a:blip r:embed="rId3"/>
              <a:stretch>
                <a:fillRect t="-38399" b="-38399"/>
              </a:stretch>
            </a:blipFill>
          </p:spPr>
          <p:txBody>
            <a:bodyPr/>
            <a:lstStyle/>
            <a:p>
              <a:endParaRPr lang="en-US"/>
            </a:p>
          </p:txBody>
        </p:sp>
      </p:grpSp>
      <p:sp>
        <p:nvSpPr>
          <p:cNvPr id="11" name="TextBox 11"/>
          <p:cNvSpPr txBox="1"/>
          <p:nvPr/>
        </p:nvSpPr>
        <p:spPr>
          <a:xfrm>
            <a:off x="151137" y="9156088"/>
            <a:ext cx="1037878" cy="603175"/>
          </a:xfrm>
          <a:prstGeom prst="rect">
            <a:avLst/>
          </a:prstGeom>
        </p:spPr>
        <p:txBody>
          <a:bodyPr lIns="0" tIns="0" rIns="0" bIns="0" rtlCol="0" anchor="t">
            <a:spAutoFit/>
          </a:bodyPr>
          <a:lstStyle/>
          <a:p>
            <a:pPr algn="l">
              <a:lnSpc>
                <a:spcPts val="979"/>
              </a:lnSpc>
            </a:pPr>
            <a:r>
              <a:rPr lang="en-US" sz="699">
                <a:solidFill>
                  <a:srgbClr val="FFFFFF"/>
                </a:solidFill>
                <a:latin typeface="Muller"/>
                <a:ea typeface="Muller"/>
                <a:cs typeface="Muller"/>
                <a:sym typeface="Muller"/>
              </a:rPr>
              <a:t>iStep Learning LTD</a:t>
            </a:r>
          </a:p>
          <a:p>
            <a:pPr algn="l">
              <a:lnSpc>
                <a:spcPts val="979"/>
              </a:lnSpc>
            </a:pPr>
            <a:endParaRPr lang="en-US" sz="699">
              <a:solidFill>
                <a:srgbClr val="FFFFFF"/>
              </a:solidFill>
              <a:latin typeface="Muller"/>
              <a:ea typeface="Muller"/>
              <a:cs typeface="Muller"/>
              <a:sym typeface="Muller"/>
            </a:endParaRPr>
          </a:p>
          <a:p>
            <a:pPr algn="l">
              <a:lnSpc>
                <a:spcPts val="979"/>
              </a:lnSpc>
            </a:pPr>
            <a:r>
              <a:rPr lang="en-US" sz="699">
                <a:solidFill>
                  <a:srgbClr val="FFFFFF"/>
                </a:solidFill>
                <a:latin typeface="Muller"/>
                <a:ea typeface="Muller"/>
                <a:cs typeface="Muller"/>
                <a:sym typeface="Muller"/>
              </a:rPr>
              <a:t>Office Suite 6.05, 80 Coleman Street, London, EC2R 5BJ</a:t>
            </a:r>
          </a:p>
        </p:txBody>
      </p:sp>
      <p:sp>
        <p:nvSpPr>
          <p:cNvPr id="12" name="TextBox 12"/>
          <p:cNvSpPr txBox="1"/>
          <p:nvPr/>
        </p:nvSpPr>
        <p:spPr>
          <a:xfrm>
            <a:off x="331247" y="6429178"/>
            <a:ext cx="17956753" cy="2873148"/>
          </a:xfrm>
          <a:prstGeom prst="rect">
            <a:avLst/>
          </a:prstGeom>
        </p:spPr>
        <p:txBody>
          <a:bodyPr lIns="0" tIns="0" rIns="0" bIns="0" rtlCol="0" anchor="t">
            <a:spAutoFit/>
          </a:bodyPr>
          <a:lstStyle/>
          <a:p>
            <a:pPr algn="ctr">
              <a:lnSpc>
                <a:spcPts val="9724"/>
              </a:lnSpc>
            </a:pPr>
            <a:r>
              <a:rPr lang="en-US" sz="10456">
                <a:solidFill>
                  <a:srgbClr val="DA203B"/>
                </a:solidFill>
                <a:latin typeface="Muller"/>
                <a:ea typeface="Muller"/>
                <a:cs typeface="Muller"/>
                <a:sym typeface="Muller"/>
              </a:rPr>
              <a:t>Physical Contact &amp; Intervention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17575" cy="10287000"/>
            <a:chOff x="0" y="0"/>
            <a:chExt cx="459285" cy="3585882"/>
          </a:xfrm>
        </p:grpSpPr>
        <p:sp>
          <p:nvSpPr>
            <p:cNvPr id="3" name="Freeform 3"/>
            <p:cNvSpPr/>
            <p:nvPr/>
          </p:nvSpPr>
          <p:spPr>
            <a:xfrm>
              <a:off x="0" y="0"/>
              <a:ext cx="459285" cy="3585882"/>
            </a:xfrm>
            <a:custGeom>
              <a:avLst/>
              <a:gdLst/>
              <a:ahLst/>
              <a:cxnLst/>
              <a:rect l="l" t="t" r="r" b="b"/>
              <a:pathLst>
                <a:path w="459285" h="3585882">
                  <a:moveTo>
                    <a:pt x="0" y="0"/>
                  </a:moveTo>
                  <a:lnTo>
                    <a:pt x="459285" y="0"/>
                  </a:lnTo>
                  <a:lnTo>
                    <a:pt x="459285" y="3585882"/>
                  </a:lnTo>
                  <a:lnTo>
                    <a:pt x="0" y="3585882"/>
                  </a:lnTo>
                  <a:close/>
                </a:path>
              </a:pathLst>
            </a:custGeom>
            <a:solidFill>
              <a:srgbClr val="CD642B"/>
            </a:solidFill>
          </p:spPr>
          <p:txBody>
            <a:bodyPr/>
            <a:lstStyle/>
            <a:p>
              <a:endParaRPr lang="en-US"/>
            </a:p>
          </p:txBody>
        </p:sp>
        <p:sp>
          <p:nvSpPr>
            <p:cNvPr id="4" name="TextBox 4"/>
            <p:cNvSpPr txBox="1"/>
            <p:nvPr/>
          </p:nvSpPr>
          <p:spPr>
            <a:xfrm>
              <a:off x="0" y="-76200"/>
              <a:ext cx="459285" cy="366208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51137" y="246147"/>
            <a:ext cx="1037878" cy="10378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0"/>
              <a:ext cx="660400" cy="736600"/>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306220" y="413385"/>
            <a:ext cx="727711" cy="727711"/>
          </a:xfrm>
          <a:custGeom>
            <a:avLst/>
            <a:gdLst/>
            <a:ahLst/>
            <a:cxnLst/>
            <a:rect l="l" t="t" r="r" b="b"/>
            <a:pathLst>
              <a:path w="727711" h="727711">
                <a:moveTo>
                  <a:pt x="0" y="0"/>
                </a:moveTo>
                <a:lnTo>
                  <a:pt x="727711" y="0"/>
                </a:lnTo>
                <a:lnTo>
                  <a:pt x="727711" y="727710"/>
                </a:lnTo>
                <a:lnTo>
                  <a:pt x="0" y="72771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51137" y="9156088"/>
            <a:ext cx="1037878" cy="603175"/>
          </a:xfrm>
          <a:prstGeom prst="rect">
            <a:avLst/>
          </a:prstGeom>
        </p:spPr>
        <p:txBody>
          <a:bodyPr lIns="0" tIns="0" rIns="0" bIns="0" rtlCol="0" anchor="t">
            <a:spAutoFit/>
          </a:bodyPr>
          <a:lstStyle/>
          <a:p>
            <a:pPr algn="l">
              <a:lnSpc>
                <a:spcPts val="979"/>
              </a:lnSpc>
            </a:pPr>
            <a:r>
              <a:rPr lang="en-US" sz="699">
                <a:solidFill>
                  <a:srgbClr val="FFFFFF"/>
                </a:solidFill>
                <a:latin typeface="Muller"/>
                <a:ea typeface="Muller"/>
                <a:cs typeface="Muller"/>
                <a:sym typeface="Muller"/>
              </a:rPr>
              <a:t>iStep Learning LTD</a:t>
            </a:r>
          </a:p>
          <a:p>
            <a:pPr algn="l">
              <a:lnSpc>
                <a:spcPts val="979"/>
              </a:lnSpc>
            </a:pPr>
            <a:endParaRPr lang="en-US" sz="699">
              <a:solidFill>
                <a:srgbClr val="FFFFFF"/>
              </a:solidFill>
              <a:latin typeface="Muller"/>
              <a:ea typeface="Muller"/>
              <a:cs typeface="Muller"/>
              <a:sym typeface="Muller"/>
            </a:endParaRPr>
          </a:p>
          <a:p>
            <a:pPr algn="l">
              <a:lnSpc>
                <a:spcPts val="979"/>
              </a:lnSpc>
            </a:pPr>
            <a:r>
              <a:rPr lang="en-US" sz="699">
                <a:solidFill>
                  <a:srgbClr val="FFFFFF"/>
                </a:solidFill>
                <a:latin typeface="Muller"/>
                <a:ea typeface="Muller"/>
                <a:cs typeface="Muller"/>
                <a:sym typeface="Muller"/>
              </a:rPr>
              <a:t>Office Suite 6.05, 80 Coleman Street, London, EC2R 5BJ</a:t>
            </a:r>
          </a:p>
        </p:txBody>
      </p:sp>
      <p:sp>
        <p:nvSpPr>
          <p:cNvPr id="10" name="TextBox 10"/>
          <p:cNvSpPr txBox="1"/>
          <p:nvPr/>
        </p:nvSpPr>
        <p:spPr>
          <a:xfrm>
            <a:off x="2076176" y="165100"/>
            <a:ext cx="2049140" cy="1412875"/>
          </a:xfrm>
          <a:prstGeom prst="rect">
            <a:avLst/>
          </a:prstGeom>
        </p:spPr>
        <p:txBody>
          <a:bodyPr lIns="0" tIns="0" rIns="0" bIns="0" rtlCol="0" anchor="t">
            <a:spAutoFit/>
          </a:bodyPr>
          <a:lstStyle/>
          <a:p>
            <a:pPr algn="l">
              <a:lnSpc>
                <a:spcPts val="9799"/>
              </a:lnSpc>
            </a:pPr>
            <a:r>
              <a:rPr lang="en-US" sz="6999" dirty="0">
                <a:solidFill>
                  <a:srgbClr val="DA203B"/>
                </a:solidFill>
                <a:latin typeface="Muller"/>
                <a:ea typeface="Muller"/>
                <a:cs typeface="Muller"/>
                <a:sym typeface="Muller"/>
              </a:rPr>
              <a:t>Aims</a:t>
            </a:r>
          </a:p>
        </p:txBody>
      </p:sp>
      <p:sp>
        <p:nvSpPr>
          <p:cNvPr id="11" name="TextBox 11"/>
          <p:cNvSpPr txBox="1"/>
          <p:nvPr/>
        </p:nvSpPr>
        <p:spPr>
          <a:xfrm>
            <a:off x="2076176" y="1714865"/>
            <a:ext cx="15183124" cy="3806825"/>
          </a:xfrm>
          <a:prstGeom prst="rect">
            <a:avLst/>
          </a:prstGeom>
        </p:spPr>
        <p:txBody>
          <a:bodyPr lIns="0" tIns="0" rIns="0" bIns="0" rtlCol="0" anchor="t">
            <a:spAutoFit/>
          </a:bodyPr>
          <a:lstStyle/>
          <a:p>
            <a:pPr algn="l">
              <a:lnSpc>
                <a:spcPts val="4900"/>
              </a:lnSpc>
            </a:pPr>
            <a:r>
              <a:rPr lang="en-US" sz="3500" dirty="0">
                <a:solidFill>
                  <a:srgbClr val="CD642B"/>
                </a:solidFill>
                <a:latin typeface="Muller"/>
                <a:ea typeface="Muller"/>
                <a:cs typeface="Muller"/>
                <a:sym typeface="Muller"/>
              </a:rPr>
              <a:t>By the end of this session practitioners will:</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Understand the difference between physical contact and physical intervention</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Identify situations where physical intervention is appropriate</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Know the statutory requirements for recording, reporting, monitoring and reviewing the use of physical intervention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17575" cy="10287000"/>
            <a:chOff x="0" y="0"/>
            <a:chExt cx="459285" cy="3585882"/>
          </a:xfrm>
        </p:grpSpPr>
        <p:sp>
          <p:nvSpPr>
            <p:cNvPr id="3" name="Freeform 3"/>
            <p:cNvSpPr/>
            <p:nvPr/>
          </p:nvSpPr>
          <p:spPr>
            <a:xfrm>
              <a:off x="0" y="0"/>
              <a:ext cx="459285" cy="3585882"/>
            </a:xfrm>
            <a:custGeom>
              <a:avLst/>
              <a:gdLst/>
              <a:ahLst/>
              <a:cxnLst/>
              <a:rect l="l" t="t" r="r" b="b"/>
              <a:pathLst>
                <a:path w="459285" h="3585882">
                  <a:moveTo>
                    <a:pt x="0" y="0"/>
                  </a:moveTo>
                  <a:lnTo>
                    <a:pt x="459285" y="0"/>
                  </a:lnTo>
                  <a:lnTo>
                    <a:pt x="459285" y="3585882"/>
                  </a:lnTo>
                  <a:lnTo>
                    <a:pt x="0" y="3585882"/>
                  </a:lnTo>
                  <a:close/>
                </a:path>
              </a:pathLst>
            </a:custGeom>
            <a:solidFill>
              <a:srgbClr val="CD642B"/>
            </a:solidFill>
          </p:spPr>
          <p:txBody>
            <a:bodyPr/>
            <a:lstStyle/>
            <a:p>
              <a:endParaRPr lang="en-US"/>
            </a:p>
          </p:txBody>
        </p:sp>
        <p:sp>
          <p:nvSpPr>
            <p:cNvPr id="4" name="TextBox 4"/>
            <p:cNvSpPr txBox="1"/>
            <p:nvPr/>
          </p:nvSpPr>
          <p:spPr>
            <a:xfrm>
              <a:off x="0" y="-76200"/>
              <a:ext cx="459285" cy="366208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51137" y="246147"/>
            <a:ext cx="1037878" cy="10378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0"/>
              <a:ext cx="660400" cy="736600"/>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306220" y="413385"/>
            <a:ext cx="727711" cy="727711"/>
          </a:xfrm>
          <a:custGeom>
            <a:avLst/>
            <a:gdLst/>
            <a:ahLst/>
            <a:cxnLst/>
            <a:rect l="l" t="t" r="r" b="b"/>
            <a:pathLst>
              <a:path w="727711" h="727711">
                <a:moveTo>
                  <a:pt x="0" y="0"/>
                </a:moveTo>
                <a:lnTo>
                  <a:pt x="727711" y="0"/>
                </a:lnTo>
                <a:lnTo>
                  <a:pt x="727711" y="727710"/>
                </a:lnTo>
                <a:lnTo>
                  <a:pt x="0" y="72771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51137" y="9156088"/>
            <a:ext cx="1037878" cy="603175"/>
          </a:xfrm>
          <a:prstGeom prst="rect">
            <a:avLst/>
          </a:prstGeom>
        </p:spPr>
        <p:txBody>
          <a:bodyPr lIns="0" tIns="0" rIns="0" bIns="0" rtlCol="0" anchor="t">
            <a:spAutoFit/>
          </a:bodyPr>
          <a:lstStyle/>
          <a:p>
            <a:pPr algn="l">
              <a:lnSpc>
                <a:spcPts val="979"/>
              </a:lnSpc>
            </a:pPr>
            <a:r>
              <a:rPr lang="en-US" sz="699">
                <a:solidFill>
                  <a:srgbClr val="FFFFFF"/>
                </a:solidFill>
                <a:latin typeface="Muller"/>
                <a:ea typeface="Muller"/>
                <a:cs typeface="Muller"/>
                <a:sym typeface="Muller"/>
              </a:rPr>
              <a:t>iStep Learning LTD</a:t>
            </a:r>
          </a:p>
          <a:p>
            <a:pPr algn="l">
              <a:lnSpc>
                <a:spcPts val="979"/>
              </a:lnSpc>
            </a:pPr>
            <a:endParaRPr lang="en-US" sz="699">
              <a:solidFill>
                <a:srgbClr val="FFFFFF"/>
              </a:solidFill>
              <a:latin typeface="Muller"/>
              <a:ea typeface="Muller"/>
              <a:cs typeface="Muller"/>
              <a:sym typeface="Muller"/>
            </a:endParaRPr>
          </a:p>
          <a:p>
            <a:pPr algn="l">
              <a:lnSpc>
                <a:spcPts val="979"/>
              </a:lnSpc>
            </a:pPr>
            <a:r>
              <a:rPr lang="en-US" sz="699">
                <a:solidFill>
                  <a:srgbClr val="FFFFFF"/>
                </a:solidFill>
                <a:latin typeface="Muller"/>
                <a:ea typeface="Muller"/>
                <a:cs typeface="Muller"/>
                <a:sym typeface="Muller"/>
              </a:rPr>
              <a:t>Office Suite 6.05, 80 Coleman Street, London, EC2R 5BJ</a:t>
            </a:r>
          </a:p>
        </p:txBody>
      </p:sp>
      <p:sp>
        <p:nvSpPr>
          <p:cNvPr id="10" name="TextBox 10"/>
          <p:cNvSpPr txBox="1"/>
          <p:nvPr/>
        </p:nvSpPr>
        <p:spPr>
          <a:xfrm>
            <a:off x="2076176" y="165100"/>
            <a:ext cx="15359829" cy="1412875"/>
          </a:xfrm>
          <a:prstGeom prst="rect">
            <a:avLst/>
          </a:prstGeom>
        </p:spPr>
        <p:txBody>
          <a:bodyPr lIns="0" tIns="0" rIns="0" bIns="0" rtlCol="0" anchor="t">
            <a:spAutoFit/>
          </a:bodyPr>
          <a:lstStyle/>
          <a:p>
            <a:pPr algn="l">
              <a:lnSpc>
                <a:spcPts val="9799"/>
              </a:lnSpc>
            </a:pPr>
            <a:r>
              <a:rPr lang="en-US" sz="6999" dirty="0">
                <a:solidFill>
                  <a:srgbClr val="DA203B"/>
                </a:solidFill>
                <a:latin typeface="Muller"/>
                <a:ea typeface="Muller"/>
                <a:cs typeface="Muller"/>
                <a:sym typeface="Muller"/>
              </a:rPr>
              <a:t>Physical Contact &amp; Intervention</a:t>
            </a:r>
          </a:p>
        </p:txBody>
      </p:sp>
      <p:sp>
        <p:nvSpPr>
          <p:cNvPr id="11" name="TextBox 11"/>
          <p:cNvSpPr txBox="1"/>
          <p:nvPr/>
        </p:nvSpPr>
        <p:spPr>
          <a:xfrm>
            <a:off x="2076176" y="1714865"/>
            <a:ext cx="15183124" cy="6283325"/>
          </a:xfrm>
          <a:prstGeom prst="rect">
            <a:avLst/>
          </a:prstGeom>
        </p:spPr>
        <p:txBody>
          <a:bodyPr lIns="0" tIns="0" rIns="0" bIns="0" rtlCol="0" anchor="t">
            <a:spAutoFit/>
          </a:bodyPr>
          <a:lstStyle/>
          <a:p>
            <a:pPr marL="755651" lvl="1" indent="-377825" algn="l">
              <a:lnSpc>
                <a:spcPts val="4900"/>
              </a:lnSpc>
              <a:buFont typeface="Arial"/>
              <a:buChar char="•"/>
            </a:pPr>
            <a:r>
              <a:rPr lang="en-US" sz="3500" dirty="0">
                <a:solidFill>
                  <a:srgbClr val="CD642B"/>
                </a:solidFill>
                <a:latin typeface="Muller"/>
                <a:ea typeface="Muller"/>
                <a:cs typeface="Muller"/>
                <a:sym typeface="Muller"/>
              </a:rPr>
              <a:t>There are occasions when it is entirely appropriate for staff to have physical contact with children, however, it is crucial that they only do so in ways appropriate to their professional role and in relation to the child’s individual needs and any agreed care plan.</a:t>
            </a:r>
          </a:p>
          <a:p>
            <a:pPr algn="l">
              <a:lnSpc>
                <a:spcPts val="4900"/>
              </a:lnSpc>
            </a:pPr>
            <a:endParaRPr lang="en-US" sz="3500" dirty="0">
              <a:solidFill>
                <a:srgbClr val="CD642B"/>
              </a:solidFill>
              <a:latin typeface="Muller"/>
              <a:ea typeface="Muller"/>
              <a:cs typeface="Muller"/>
              <a:sym typeface="Muller"/>
            </a:endParaRPr>
          </a:p>
          <a:p>
            <a:pPr marL="755651" lvl="1" indent="-377825" algn="l">
              <a:lnSpc>
                <a:spcPts val="4900"/>
              </a:lnSpc>
              <a:buFont typeface="Arial"/>
              <a:buChar char="•"/>
            </a:pPr>
            <a:r>
              <a:rPr lang="en-US" sz="3500" dirty="0">
                <a:solidFill>
                  <a:srgbClr val="CD642B"/>
                </a:solidFill>
                <a:latin typeface="Muller"/>
                <a:ea typeface="Muller"/>
                <a:cs typeface="Muller"/>
                <a:sym typeface="Muller"/>
              </a:rPr>
              <a:t>Any physical contact should be in response to the child’s needs at the time, of limited duration and appropriate to their age, stage of development, gender, ethnicity and background. Staff should therefore, use their professional judgement at all times.</a:t>
            </a:r>
          </a:p>
          <a:p>
            <a:pPr algn="l">
              <a:lnSpc>
                <a:spcPts val="4900"/>
              </a:lnSpc>
            </a:pPr>
            <a:endParaRPr lang="en-US" sz="3500" dirty="0">
              <a:solidFill>
                <a:srgbClr val="CD642B"/>
              </a:solidFill>
              <a:latin typeface="Muller"/>
              <a:ea typeface="Muller"/>
              <a:cs typeface="Muller"/>
              <a:sym typeface="Mull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17575" cy="10287000"/>
            <a:chOff x="0" y="0"/>
            <a:chExt cx="459285" cy="3585882"/>
          </a:xfrm>
        </p:grpSpPr>
        <p:sp>
          <p:nvSpPr>
            <p:cNvPr id="3" name="Freeform 3"/>
            <p:cNvSpPr/>
            <p:nvPr/>
          </p:nvSpPr>
          <p:spPr>
            <a:xfrm>
              <a:off x="0" y="0"/>
              <a:ext cx="459285" cy="3585882"/>
            </a:xfrm>
            <a:custGeom>
              <a:avLst/>
              <a:gdLst/>
              <a:ahLst/>
              <a:cxnLst/>
              <a:rect l="l" t="t" r="r" b="b"/>
              <a:pathLst>
                <a:path w="459285" h="3585882">
                  <a:moveTo>
                    <a:pt x="0" y="0"/>
                  </a:moveTo>
                  <a:lnTo>
                    <a:pt x="459285" y="0"/>
                  </a:lnTo>
                  <a:lnTo>
                    <a:pt x="459285" y="3585882"/>
                  </a:lnTo>
                  <a:lnTo>
                    <a:pt x="0" y="3585882"/>
                  </a:lnTo>
                  <a:close/>
                </a:path>
              </a:pathLst>
            </a:custGeom>
            <a:solidFill>
              <a:srgbClr val="CD642B"/>
            </a:solidFill>
          </p:spPr>
          <p:txBody>
            <a:bodyPr/>
            <a:lstStyle/>
            <a:p>
              <a:endParaRPr lang="en-US"/>
            </a:p>
          </p:txBody>
        </p:sp>
        <p:sp>
          <p:nvSpPr>
            <p:cNvPr id="4" name="TextBox 4"/>
            <p:cNvSpPr txBox="1"/>
            <p:nvPr/>
          </p:nvSpPr>
          <p:spPr>
            <a:xfrm>
              <a:off x="0" y="-76200"/>
              <a:ext cx="459285" cy="366208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51137" y="246147"/>
            <a:ext cx="1037878" cy="10378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0"/>
              <a:ext cx="660400" cy="736600"/>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306220" y="413385"/>
            <a:ext cx="727711" cy="727711"/>
          </a:xfrm>
          <a:custGeom>
            <a:avLst/>
            <a:gdLst/>
            <a:ahLst/>
            <a:cxnLst/>
            <a:rect l="l" t="t" r="r" b="b"/>
            <a:pathLst>
              <a:path w="727711" h="727711">
                <a:moveTo>
                  <a:pt x="0" y="0"/>
                </a:moveTo>
                <a:lnTo>
                  <a:pt x="727711" y="0"/>
                </a:lnTo>
                <a:lnTo>
                  <a:pt x="727711" y="727710"/>
                </a:lnTo>
                <a:lnTo>
                  <a:pt x="0" y="72771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51137" y="9156088"/>
            <a:ext cx="1037878" cy="603175"/>
          </a:xfrm>
          <a:prstGeom prst="rect">
            <a:avLst/>
          </a:prstGeom>
        </p:spPr>
        <p:txBody>
          <a:bodyPr lIns="0" tIns="0" rIns="0" bIns="0" rtlCol="0" anchor="t">
            <a:spAutoFit/>
          </a:bodyPr>
          <a:lstStyle/>
          <a:p>
            <a:pPr algn="l">
              <a:lnSpc>
                <a:spcPts val="979"/>
              </a:lnSpc>
            </a:pPr>
            <a:r>
              <a:rPr lang="en-US" sz="699">
                <a:solidFill>
                  <a:srgbClr val="FFFFFF"/>
                </a:solidFill>
                <a:latin typeface="Muller"/>
                <a:ea typeface="Muller"/>
                <a:cs typeface="Muller"/>
                <a:sym typeface="Muller"/>
              </a:rPr>
              <a:t>iStep Learning LTD</a:t>
            </a:r>
          </a:p>
          <a:p>
            <a:pPr algn="l">
              <a:lnSpc>
                <a:spcPts val="979"/>
              </a:lnSpc>
            </a:pPr>
            <a:endParaRPr lang="en-US" sz="699">
              <a:solidFill>
                <a:srgbClr val="FFFFFF"/>
              </a:solidFill>
              <a:latin typeface="Muller"/>
              <a:ea typeface="Muller"/>
              <a:cs typeface="Muller"/>
              <a:sym typeface="Muller"/>
            </a:endParaRPr>
          </a:p>
          <a:p>
            <a:pPr algn="l">
              <a:lnSpc>
                <a:spcPts val="979"/>
              </a:lnSpc>
            </a:pPr>
            <a:r>
              <a:rPr lang="en-US" sz="699">
                <a:solidFill>
                  <a:srgbClr val="FFFFFF"/>
                </a:solidFill>
                <a:latin typeface="Muller"/>
                <a:ea typeface="Muller"/>
                <a:cs typeface="Muller"/>
                <a:sym typeface="Muller"/>
              </a:rPr>
              <a:t>Office Suite 6.05, 80 Coleman Street, London, EC2R 5BJ</a:t>
            </a:r>
          </a:p>
        </p:txBody>
      </p:sp>
      <p:sp>
        <p:nvSpPr>
          <p:cNvPr id="10" name="TextBox 10"/>
          <p:cNvSpPr txBox="1"/>
          <p:nvPr/>
        </p:nvSpPr>
        <p:spPr>
          <a:xfrm>
            <a:off x="2076176" y="165100"/>
            <a:ext cx="15303252" cy="1412875"/>
          </a:xfrm>
          <a:prstGeom prst="rect">
            <a:avLst/>
          </a:prstGeom>
        </p:spPr>
        <p:txBody>
          <a:bodyPr lIns="0" tIns="0" rIns="0" bIns="0" rtlCol="0" anchor="t">
            <a:spAutoFit/>
          </a:bodyPr>
          <a:lstStyle/>
          <a:p>
            <a:pPr algn="l">
              <a:lnSpc>
                <a:spcPts val="9799"/>
              </a:lnSpc>
            </a:pPr>
            <a:r>
              <a:rPr lang="en-US" sz="6999" dirty="0">
                <a:solidFill>
                  <a:srgbClr val="DA203B"/>
                </a:solidFill>
                <a:latin typeface="Muller"/>
                <a:ea typeface="Muller"/>
                <a:cs typeface="Muller"/>
                <a:sym typeface="Muller"/>
              </a:rPr>
              <a:t>Physical Intervention</a:t>
            </a:r>
          </a:p>
        </p:txBody>
      </p:sp>
      <p:sp>
        <p:nvSpPr>
          <p:cNvPr id="11" name="TextBox 11"/>
          <p:cNvSpPr txBox="1"/>
          <p:nvPr/>
        </p:nvSpPr>
        <p:spPr>
          <a:xfrm>
            <a:off x="2076176" y="1714865"/>
            <a:ext cx="15183124" cy="4425950"/>
          </a:xfrm>
          <a:prstGeom prst="rect">
            <a:avLst/>
          </a:prstGeom>
        </p:spPr>
        <p:txBody>
          <a:bodyPr lIns="0" tIns="0" rIns="0" bIns="0" rtlCol="0" anchor="t">
            <a:spAutoFit/>
          </a:bodyPr>
          <a:lstStyle/>
          <a:p>
            <a:pPr marL="755651" lvl="1" indent="-377825" algn="l">
              <a:lnSpc>
                <a:spcPts val="4900"/>
              </a:lnSpc>
              <a:buFont typeface="Arial"/>
              <a:buChar char="•"/>
            </a:pPr>
            <a:r>
              <a:rPr lang="en-US" sz="3500" dirty="0">
                <a:solidFill>
                  <a:srgbClr val="CD642B"/>
                </a:solidFill>
                <a:latin typeface="Muller"/>
                <a:ea typeface="Muller"/>
                <a:cs typeface="Muller"/>
                <a:sym typeface="Muller"/>
              </a:rPr>
              <a:t>Physical intervention is where practitioners use reasonable force to prevent </a:t>
            </a:r>
            <a:r>
              <a:rPr lang="en-US" sz="3500" dirty="0" err="1">
                <a:solidFill>
                  <a:srgbClr val="CD642B"/>
                </a:solidFill>
                <a:latin typeface="Muller"/>
                <a:ea typeface="Muller"/>
                <a:cs typeface="Muller"/>
                <a:sym typeface="Muller"/>
              </a:rPr>
              <a:t>childrenfrom</a:t>
            </a:r>
            <a:r>
              <a:rPr lang="en-US" sz="3500" dirty="0">
                <a:solidFill>
                  <a:srgbClr val="CD642B"/>
                </a:solidFill>
                <a:latin typeface="Muller"/>
                <a:ea typeface="Muller"/>
                <a:cs typeface="Muller"/>
                <a:sym typeface="Muller"/>
              </a:rPr>
              <a:t> injuring themselves or others or damaging property.</a:t>
            </a:r>
          </a:p>
          <a:p>
            <a:pPr algn="l">
              <a:lnSpc>
                <a:spcPts val="4900"/>
              </a:lnSpc>
            </a:pPr>
            <a:endParaRPr lang="en-US" sz="3500" dirty="0">
              <a:solidFill>
                <a:srgbClr val="CD642B"/>
              </a:solidFill>
              <a:latin typeface="Muller"/>
              <a:ea typeface="Muller"/>
              <a:cs typeface="Muller"/>
              <a:sym typeface="Muller"/>
            </a:endParaRPr>
          </a:p>
          <a:p>
            <a:pPr marL="755651" lvl="1" indent="-377825" algn="l">
              <a:lnSpc>
                <a:spcPts val="4900"/>
              </a:lnSpc>
              <a:buFont typeface="Arial"/>
              <a:buChar char="•"/>
            </a:pPr>
            <a:r>
              <a:rPr lang="en-US" sz="3500" dirty="0">
                <a:solidFill>
                  <a:srgbClr val="CD642B"/>
                </a:solidFill>
                <a:latin typeface="Muller"/>
                <a:ea typeface="Muller"/>
                <a:cs typeface="Muller"/>
                <a:sym typeface="Muller"/>
              </a:rPr>
              <a:t>Physical intervention can also be about the environment and the constraints that have been put in place to keep the children safe.</a:t>
            </a:r>
          </a:p>
          <a:p>
            <a:pPr algn="l">
              <a:lnSpc>
                <a:spcPts val="4900"/>
              </a:lnSpc>
            </a:pPr>
            <a:endParaRPr lang="en-US" sz="3500" dirty="0">
              <a:solidFill>
                <a:srgbClr val="CD642B"/>
              </a:solidFill>
              <a:latin typeface="Muller"/>
              <a:ea typeface="Muller"/>
              <a:cs typeface="Muller"/>
              <a:sym typeface="Mull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17575" cy="10287000"/>
            <a:chOff x="0" y="0"/>
            <a:chExt cx="459285" cy="3585882"/>
          </a:xfrm>
        </p:grpSpPr>
        <p:sp>
          <p:nvSpPr>
            <p:cNvPr id="3" name="Freeform 3"/>
            <p:cNvSpPr/>
            <p:nvPr/>
          </p:nvSpPr>
          <p:spPr>
            <a:xfrm>
              <a:off x="0" y="0"/>
              <a:ext cx="459285" cy="3585882"/>
            </a:xfrm>
            <a:custGeom>
              <a:avLst/>
              <a:gdLst/>
              <a:ahLst/>
              <a:cxnLst/>
              <a:rect l="l" t="t" r="r" b="b"/>
              <a:pathLst>
                <a:path w="459285" h="3585882">
                  <a:moveTo>
                    <a:pt x="0" y="0"/>
                  </a:moveTo>
                  <a:lnTo>
                    <a:pt x="459285" y="0"/>
                  </a:lnTo>
                  <a:lnTo>
                    <a:pt x="459285" y="3585882"/>
                  </a:lnTo>
                  <a:lnTo>
                    <a:pt x="0" y="3585882"/>
                  </a:lnTo>
                  <a:close/>
                </a:path>
              </a:pathLst>
            </a:custGeom>
            <a:solidFill>
              <a:srgbClr val="CD642B"/>
            </a:solidFill>
          </p:spPr>
          <p:txBody>
            <a:bodyPr/>
            <a:lstStyle/>
            <a:p>
              <a:endParaRPr lang="en-US"/>
            </a:p>
          </p:txBody>
        </p:sp>
        <p:sp>
          <p:nvSpPr>
            <p:cNvPr id="4" name="TextBox 4"/>
            <p:cNvSpPr txBox="1"/>
            <p:nvPr/>
          </p:nvSpPr>
          <p:spPr>
            <a:xfrm>
              <a:off x="0" y="-76200"/>
              <a:ext cx="459285" cy="366208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51137" y="246147"/>
            <a:ext cx="1037878" cy="10378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0"/>
              <a:ext cx="660400" cy="736600"/>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306220" y="413385"/>
            <a:ext cx="727711" cy="727711"/>
          </a:xfrm>
          <a:custGeom>
            <a:avLst/>
            <a:gdLst/>
            <a:ahLst/>
            <a:cxnLst/>
            <a:rect l="l" t="t" r="r" b="b"/>
            <a:pathLst>
              <a:path w="727711" h="727711">
                <a:moveTo>
                  <a:pt x="0" y="0"/>
                </a:moveTo>
                <a:lnTo>
                  <a:pt x="727711" y="0"/>
                </a:lnTo>
                <a:lnTo>
                  <a:pt x="727711" y="727710"/>
                </a:lnTo>
                <a:lnTo>
                  <a:pt x="0" y="72771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51137" y="9156088"/>
            <a:ext cx="1037878" cy="603175"/>
          </a:xfrm>
          <a:prstGeom prst="rect">
            <a:avLst/>
          </a:prstGeom>
        </p:spPr>
        <p:txBody>
          <a:bodyPr lIns="0" tIns="0" rIns="0" bIns="0" rtlCol="0" anchor="t">
            <a:spAutoFit/>
          </a:bodyPr>
          <a:lstStyle/>
          <a:p>
            <a:pPr algn="l">
              <a:lnSpc>
                <a:spcPts val="979"/>
              </a:lnSpc>
            </a:pPr>
            <a:r>
              <a:rPr lang="en-US" sz="699">
                <a:solidFill>
                  <a:srgbClr val="FFFFFF"/>
                </a:solidFill>
                <a:latin typeface="Muller"/>
                <a:ea typeface="Muller"/>
                <a:cs typeface="Muller"/>
                <a:sym typeface="Muller"/>
              </a:rPr>
              <a:t>iStep Learning LTD</a:t>
            </a:r>
          </a:p>
          <a:p>
            <a:pPr algn="l">
              <a:lnSpc>
                <a:spcPts val="979"/>
              </a:lnSpc>
            </a:pPr>
            <a:endParaRPr lang="en-US" sz="699">
              <a:solidFill>
                <a:srgbClr val="FFFFFF"/>
              </a:solidFill>
              <a:latin typeface="Muller"/>
              <a:ea typeface="Muller"/>
              <a:cs typeface="Muller"/>
              <a:sym typeface="Muller"/>
            </a:endParaRPr>
          </a:p>
          <a:p>
            <a:pPr algn="l">
              <a:lnSpc>
                <a:spcPts val="979"/>
              </a:lnSpc>
            </a:pPr>
            <a:r>
              <a:rPr lang="en-US" sz="699">
                <a:solidFill>
                  <a:srgbClr val="FFFFFF"/>
                </a:solidFill>
                <a:latin typeface="Muller"/>
                <a:ea typeface="Muller"/>
                <a:cs typeface="Muller"/>
                <a:sym typeface="Muller"/>
              </a:rPr>
              <a:t>Office Suite 6.05, 80 Coleman Street, London, EC2R 5BJ</a:t>
            </a:r>
          </a:p>
        </p:txBody>
      </p:sp>
      <p:sp>
        <p:nvSpPr>
          <p:cNvPr id="10" name="TextBox 10"/>
          <p:cNvSpPr txBox="1"/>
          <p:nvPr/>
        </p:nvSpPr>
        <p:spPr>
          <a:xfrm>
            <a:off x="2076176" y="165100"/>
            <a:ext cx="15503787" cy="1412875"/>
          </a:xfrm>
          <a:prstGeom prst="rect">
            <a:avLst/>
          </a:prstGeom>
        </p:spPr>
        <p:txBody>
          <a:bodyPr lIns="0" tIns="0" rIns="0" bIns="0" rtlCol="0" anchor="t">
            <a:spAutoFit/>
          </a:bodyPr>
          <a:lstStyle/>
          <a:p>
            <a:pPr algn="l">
              <a:lnSpc>
                <a:spcPts val="9799"/>
              </a:lnSpc>
            </a:pPr>
            <a:r>
              <a:rPr lang="en-US" sz="6999" dirty="0">
                <a:solidFill>
                  <a:srgbClr val="DA203B"/>
                </a:solidFill>
                <a:latin typeface="Muller"/>
                <a:ea typeface="Muller"/>
                <a:cs typeface="Muller"/>
                <a:sym typeface="Muller"/>
              </a:rPr>
              <a:t>Restrictive Physical Intervention</a:t>
            </a:r>
          </a:p>
        </p:txBody>
      </p:sp>
      <p:sp>
        <p:nvSpPr>
          <p:cNvPr id="11" name="TextBox 11"/>
          <p:cNvSpPr txBox="1"/>
          <p:nvPr/>
        </p:nvSpPr>
        <p:spPr>
          <a:xfrm>
            <a:off x="2076176" y="1714865"/>
            <a:ext cx="15183124" cy="6283325"/>
          </a:xfrm>
          <a:prstGeom prst="rect">
            <a:avLst/>
          </a:prstGeom>
        </p:spPr>
        <p:txBody>
          <a:bodyPr lIns="0" tIns="0" rIns="0" bIns="0" rtlCol="0" anchor="t">
            <a:spAutoFit/>
          </a:bodyPr>
          <a:lstStyle/>
          <a:p>
            <a:pPr marL="755651" lvl="1" indent="-377825" algn="l">
              <a:lnSpc>
                <a:spcPts val="4900"/>
              </a:lnSpc>
              <a:buFont typeface="Arial"/>
              <a:buChar char="•"/>
            </a:pPr>
            <a:r>
              <a:rPr lang="en-US" sz="3500" dirty="0">
                <a:solidFill>
                  <a:srgbClr val="CD642B"/>
                </a:solidFill>
                <a:latin typeface="Muller"/>
                <a:ea typeface="Muller"/>
                <a:cs typeface="Muller"/>
                <a:sym typeface="Muller"/>
              </a:rPr>
              <a:t>This is when a member of staff uses physical force intentionally to restrict a child’s movement against their will</a:t>
            </a:r>
          </a:p>
          <a:p>
            <a:pPr algn="l">
              <a:lnSpc>
                <a:spcPts val="4900"/>
              </a:lnSpc>
            </a:pPr>
            <a:endParaRPr lang="en-US" sz="3500" dirty="0">
              <a:solidFill>
                <a:srgbClr val="CD642B"/>
              </a:solidFill>
              <a:latin typeface="Muller"/>
              <a:ea typeface="Muller"/>
              <a:cs typeface="Muller"/>
              <a:sym typeface="Muller"/>
            </a:endParaRPr>
          </a:p>
          <a:p>
            <a:pPr algn="l">
              <a:lnSpc>
                <a:spcPts val="4900"/>
              </a:lnSpc>
            </a:pPr>
            <a:r>
              <a:rPr lang="en-US" sz="3500" b="1" dirty="0">
                <a:solidFill>
                  <a:srgbClr val="CD642B"/>
                </a:solidFill>
                <a:latin typeface="Muller Bold"/>
                <a:ea typeface="Muller Bold"/>
                <a:cs typeface="Muller Bold"/>
                <a:sym typeface="Muller Bold"/>
              </a:rPr>
              <a:t>Restrictive physical intervention can be justified when:</a:t>
            </a:r>
          </a:p>
          <a:p>
            <a:pPr algn="l">
              <a:lnSpc>
                <a:spcPts val="4900"/>
              </a:lnSpc>
            </a:pPr>
            <a:endParaRPr lang="en-US" sz="3500" b="1" dirty="0">
              <a:solidFill>
                <a:srgbClr val="CD642B"/>
              </a:solidFill>
              <a:latin typeface="Muller Bold"/>
              <a:ea typeface="Muller Bold"/>
              <a:cs typeface="Muller Bold"/>
              <a:sym typeface="Muller Bold"/>
            </a:endParaRPr>
          </a:p>
          <a:p>
            <a:pPr marL="755651" lvl="1" indent="-377825" algn="l">
              <a:lnSpc>
                <a:spcPts val="4900"/>
              </a:lnSpc>
              <a:buFont typeface="Arial"/>
              <a:buChar char="•"/>
            </a:pPr>
            <a:r>
              <a:rPr lang="en-US" sz="3500" dirty="0">
                <a:solidFill>
                  <a:srgbClr val="CD642B"/>
                </a:solidFill>
                <a:latin typeface="Muller"/>
                <a:ea typeface="Muller"/>
                <a:cs typeface="Muller"/>
                <a:sym typeface="Muller"/>
              </a:rPr>
              <a:t>Someone is injuring themselves or others</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Someone is damaging property</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There is suspicion that although injury or damage has not yet happened, it is at immediate risk of occurring.</a:t>
            </a:r>
          </a:p>
          <a:p>
            <a:pPr algn="l">
              <a:lnSpc>
                <a:spcPts val="4900"/>
              </a:lnSpc>
            </a:pPr>
            <a:endParaRPr lang="en-US" sz="3500" dirty="0">
              <a:solidFill>
                <a:srgbClr val="CD642B"/>
              </a:solidFill>
              <a:latin typeface="Muller"/>
              <a:ea typeface="Muller"/>
              <a:cs typeface="Muller"/>
              <a:sym typeface="Mull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17575" cy="10287000"/>
            <a:chOff x="0" y="0"/>
            <a:chExt cx="459285" cy="3585882"/>
          </a:xfrm>
        </p:grpSpPr>
        <p:sp>
          <p:nvSpPr>
            <p:cNvPr id="3" name="Freeform 3"/>
            <p:cNvSpPr/>
            <p:nvPr/>
          </p:nvSpPr>
          <p:spPr>
            <a:xfrm>
              <a:off x="0" y="0"/>
              <a:ext cx="459285" cy="3585882"/>
            </a:xfrm>
            <a:custGeom>
              <a:avLst/>
              <a:gdLst/>
              <a:ahLst/>
              <a:cxnLst/>
              <a:rect l="l" t="t" r="r" b="b"/>
              <a:pathLst>
                <a:path w="459285" h="3585882">
                  <a:moveTo>
                    <a:pt x="0" y="0"/>
                  </a:moveTo>
                  <a:lnTo>
                    <a:pt x="459285" y="0"/>
                  </a:lnTo>
                  <a:lnTo>
                    <a:pt x="459285" y="3585882"/>
                  </a:lnTo>
                  <a:lnTo>
                    <a:pt x="0" y="3585882"/>
                  </a:lnTo>
                  <a:close/>
                </a:path>
              </a:pathLst>
            </a:custGeom>
            <a:solidFill>
              <a:srgbClr val="CD642B"/>
            </a:solidFill>
          </p:spPr>
          <p:txBody>
            <a:bodyPr/>
            <a:lstStyle/>
            <a:p>
              <a:endParaRPr lang="en-US"/>
            </a:p>
          </p:txBody>
        </p:sp>
        <p:sp>
          <p:nvSpPr>
            <p:cNvPr id="4" name="TextBox 4"/>
            <p:cNvSpPr txBox="1"/>
            <p:nvPr/>
          </p:nvSpPr>
          <p:spPr>
            <a:xfrm>
              <a:off x="0" y="-76200"/>
              <a:ext cx="459285" cy="366208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51137" y="246147"/>
            <a:ext cx="1037878" cy="10378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0"/>
              <a:ext cx="660400" cy="736600"/>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306220" y="413385"/>
            <a:ext cx="727711" cy="727711"/>
          </a:xfrm>
          <a:custGeom>
            <a:avLst/>
            <a:gdLst/>
            <a:ahLst/>
            <a:cxnLst/>
            <a:rect l="l" t="t" r="r" b="b"/>
            <a:pathLst>
              <a:path w="727711" h="727711">
                <a:moveTo>
                  <a:pt x="0" y="0"/>
                </a:moveTo>
                <a:lnTo>
                  <a:pt x="727711" y="0"/>
                </a:lnTo>
                <a:lnTo>
                  <a:pt x="727711" y="727710"/>
                </a:lnTo>
                <a:lnTo>
                  <a:pt x="0" y="72771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51137" y="9156088"/>
            <a:ext cx="1037878" cy="603175"/>
          </a:xfrm>
          <a:prstGeom prst="rect">
            <a:avLst/>
          </a:prstGeom>
        </p:spPr>
        <p:txBody>
          <a:bodyPr lIns="0" tIns="0" rIns="0" bIns="0" rtlCol="0" anchor="t">
            <a:spAutoFit/>
          </a:bodyPr>
          <a:lstStyle/>
          <a:p>
            <a:pPr algn="l">
              <a:lnSpc>
                <a:spcPts val="979"/>
              </a:lnSpc>
            </a:pPr>
            <a:r>
              <a:rPr lang="en-US" sz="699">
                <a:solidFill>
                  <a:srgbClr val="FFFFFF"/>
                </a:solidFill>
                <a:latin typeface="Muller"/>
                <a:ea typeface="Muller"/>
                <a:cs typeface="Muller"/>
                <a:sym typeface="Muller"/>
              </a:rPr>
              <a:t>iStep Learning LTD</a:t>
            </a:r>
          </a:p>
          <a:p>
            <a:pPr algn="l">
              <a:lnSpc>
                <a:spcPts val="979"/>
              </a:lnSpc>
            </a:pPr>
            <a:endParaRPr lang="en-US" sz="699">
              <a:solidFill>
                <a:srgbClr val="FFFFFF"/>
              </a:solidFill>
              <a:latin typeface="Muller"/>
              <a:ea typeface="Muller"/>
              <a:cs typeface="Muller"/>
              <a:sym typeface="Muller"/>
            </a:endParaRPr>
          </a:p>
          <a:p>
            <a:pPr algn="l">
              <a:lnSpc>
                <a:spcPts val="979"/>
              </a:lnSpc>
            </a:pPr>
            <a:r>
              <a:rPr lang="en-US" sz="699">
                <a:solidFill>
                  <a:srgbClr val="FFFFFF"/>
                </a:solidFill>
                <a:latin typeface="Muller"/>
                <a:ea typeface="Muller"/>
                <a:cs typeface="Muller"/>
                <a:sym typeface="Muller"/>
              </a:rPr>
              <a:t>Office Suite 6.05, 80 Coleman Street, London, EC2R 5BJ</a:t>
            </a:r>
          </a:p>
        </p:txBody>
      </p:sp>
      <p:sp>
        <p:nvSpPr>
          <p:cNvPr id="10" name="TextBox 10"/>
          <p:cNvSpPr txBox="1"/>
          <p:nvPr/>
        </p:nvSpPr>
        <p:spPr>
          <a:xfrm>
            <a:off x="2076176" y="384175"/>
            <a:ext cx="16211824" cy="2134870"/>
          </a:xfrm>
          <a:prstGeom prst="rect">
            <a:avLst/>
          </a:prstGeom>
        </p:spPr>
        <p:txBody>
          <a:bodyPr lIns="0" tIns="0" rIns="0" bIns="0" rtlCol="0" anchor="t">
            <a:spAutoFit/>
          </a:bodyPr>
          <a:lstStyle/>
          <a:p>
            <a:pPr algn="l">
              <a:lnSpc>
                <a:spcPts val="7489"/>
              </a:lnSpc>
            </a:pPr>
            <a:r>
              <a:rPr lang="en-US" sz="6999" dirty="0">
                <a:solidFill>
                  <a:srgbClr val="DA203B"/>
                </a:solidFill>
                <a:latin typeface="Muller"/>
                <a:ea typeface="Muller"/>
                <a:cs typeface="Muller"/>
                <a:sym typeface="Muller"/>
              </a:rPr>
              <a:t>Types of Restrictive Physical Intervention</a:t>
            </a:r>
          </a:p>
        </p:txBody>
      </p:sp>
      <p:sp>
        <p:nvSpPr>
          <p:cNvPr id="11" name="TextBox 11"/>
          <p:cNvSpPr txBox="1"/>
          <p:nvPr/>
        </p:nvSpPr>
        <p:spPr>
          <a:xfrm>
            <a:off x="2076176" y="2441575"/>
            <a:ext cx="15183124" cy="4425950"/>
          </a:xfrm>
          <a:prstGeom prst="rect">
            <a:avLst/>
          </a:prstGeom>
        </p:spPr>
        <p:txBody>
          <a:bodyPr lIns="0" tIns="0" rIns="0" bIns="0" rtlCol="0" anchor="t">
            <a:spAutoFit/>
          </a:bodyPr>
          <a:lstStyle/>
          <a:p>
            <a:pPr marL="755651" lvl="1" indent="-377825" algn="l">
              <a:lnSpc>
                <a:spcPts val="4900"/>
              </a:lnSpc>
              <a:buFont typeface="Arial"/>
              <a:buChar char="•"/>
            </a:pPr>
            <a:r>
              <a:rPr lang="en-US" sz="3500" dirty="0">
                <a:solidFill>
                  <a:srgbClr val="CD642B"/>
                </a:solidFill>
                <a:latin typeface="Muller"/>
                <a:ea typeface="Muller"/>
                <a:cs typeface="Muller"/>
                <a:sym typeface="Muller"/>
              </a:rPr>
              <a:t>Aim for side-by-side contact ensuring there is no contact between the adult’s and child’s body. This </a:t>
            </a:r>
            <a:r>
              <a:rPr lang="en-US" sz="3500" dirty="0" err="1">
                <a:solidFill>
                  <a:srgbClr val="CD642B"/>
                </a:solidFill>
                <a:latin typeface="Muller"/>
                <a:ea typeface="Muller"/>
                <a:cs typeface="Muller"/>
                <a:sym typeface="Muller"/>
              </a:rPr>
              <a:t>minimises</a:t>
            </a:r>
            <a:r>
              <a:rPr lang="en-US" sz="3500" dirty="0">
                <a:solidFill>
                  <a:srgbClr val="CD642B"/>
                </a:solidFill>
                <a:latin typeface="Muller"/>
                <a:ea typeface="Muller"/>
                <a:cs typeface="Muller"/>
                <a:sym typeface="Muller"/>
              </a:rPr>
              <a:t> the risk of impact and damage.</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The adult’s back should be as straight as possible.</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Avoid grasping at joints where pain and damage are most likely.</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Ensure that there is no restriction to the child’s ability to breathe</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Avoid lifting mobile children where possible.</a:t>
            </a:r>
          </a:p>
          <a:p>
            <a:pPr algn="l">
              <a:lnSpc>
                <a:spcPts val="4900"/>
              </a:lnSpc>
            </a:pPr>
            <a:endParaRPr lang="en-US" sz="3500" dirty="0">
              <a:solidFill>
                <a:srgbClr val="CD642B"/>
              </a:solidFill>
              <a:latin typeface="Muller"/>
              <a:ea typeface="Muller"/>
              <a:cs typeface="Muller"/>
              <a:sym typeface="Mull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17575" cy="10287000"/>
            <a:chOff x="0" y="0"/>
            <a:chExt cx="459285" cy="3585882"/>
          </a:xfrm>
        </p:grpSpPr>
        <p:sp>
          <p:nvSpPr>
            <p:cNvPr id="3" name="Freeform 3"/>
            <p:cNvSpPr/>
            <p:nvPr/>
          </p:nvSpPr>
          <p:spPr>
            <a:xfrm>
              <a:off x="0" y="0"/>
              <a:ext cx="459285" cy="3585882"/>
            </a:xfrm>
            <a:custGeom>
              <a:avLst/>
              <a:gdLst/>
              <a:ahLst/>
              <a:cxnLst/>
              <a:rect l="l" t="t" r="r" b="b"/>
              <a:pathLst>
                <a:path w="459285" h="3585882">
                  <a:moveTo>
                    <a:pt x="0" y="0"/>
                  </a:moveTo>
                  <a:lnTo>
                    <a:pt x="459285" y="0"/>
                  </a:lnTo>
                  <a:lnTo>
                    <a:pt x="459285" y="3585882"/>
                  </a:lnTo>
                  <a:lnTo>
                    <a:pt x="0" y="3585882"/>
                  </a:lnTo>
                  <a:close/>
                </a:path>
              </a:pathLst>
            </a:custGeom>
            <a:solidFill>
              <a:srgbClr val="CD642B"/>
            </a:solidFill>
          </p:spPr>
          <p:txBody>
            <a:bodyPr/>
            <a:lstStyle/>
            <a:p>
              <a:endParaRPr lang="en-US"/>
            </a:p>
          </p:txBody>
        </p:sp>
        <p:sp>
          <p:nvSpPr>
            <p:cNvPr id="4" name="TextBox 4"/>
            <p:cNvSpPr txBox="1"/>
            <p:nvPr/>
          </p:nvSpPr>
          <p:spPr>
            <a:xfrm>
              <a:off x="0" y="-76200"/>
              <a:ext cx="459285" cy="366208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51137" y="246147"/>
            <a:ext cx="1037878" cy="10378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0"/>
              <a:ext cx="660400" cy="736600"/>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306220" y="413385"/>
            <a:ext cx="727711" cy="727711"/>
          </a:xfrm>
          <a:custGeom>
            <a:avLst/>
            <a:gdLst/>
            <a:ahLst/>
            <a:cxnLst/>
            <a:rect l="l" t="t" r="r" b="b"/>
            <a:pathLst>
              <a:path w="727711" h="727711">
                <a:moveTo>
                  <a:pt x="0" y="0"/>
                </a:moveTo>
                <a:lnTo>
                  <a:pt x="727711" y="0"/>
                </a:lnTo>
                <a:lnTo>
                  <a:pt x="727711" y="727710"/>
                </a:lnTo>
                <a:lnTo>
                  <a:pt x="0" y="72771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51137" y="9156088"/>
            <a:ext cx="1037878" cy="603175"/>
          </a:xfrm>
          <a:prstGeom prst="rect">
            <a:avLst/>
          </a:prstGeom>
        </p:spPr>
        <p:txBody>
          <a:bodyPr lIns="0" tIns="0" rIns="0" bIns="0" rtlCol="0" anchor="t">
            <a:spAutoFit/>
          </a:bodyPr>
          <a:lstStyle/>
          <a:p>
            <a:pPr algn="l">
              <a:lnSpc>
                <a:spcPts val="979"/>
              </a:lnSpc>
            </a:pPr>
            <a:r>
              <a:rPr lang="en-US" sz="699">
                <a:solidFill>
                  <a:srgbClr val="FFFFFF"/>
                </a:solidFill>
                <a:latin typeface="Muller"/>
                <a:ea typeface="Muller"/>
                <a:cs typeface="Muller"/>
                <a:sym typeface="Muller"/>
              </a:rPr>
              <a:t>iStep Learning LTD</a:t>
            </a:r>
          </a:p>
          <a:p>
            <a:pPr algn="l">
              <a:lnSpc>
                <a:spcPts val="979"/>
              </a:lnSpc>
            </a:pPr>
            <a:endParaRPr lang="en-US" sz="699">
              <a:solidFill>
                <a:srgbClr val="FFFFFF"/>
              </a:solidFill>
              <a:latin typeface="Muller"/>
              <a:ea typeface="Muller"/>
              <a:cs typeface="Muller"/>
              <a:sym typeface="Muller"/>
            </a:endParaRPr>
          </a:p>
          <a:p>
            <a:pPr algn="l">
              <a:lnSpc>
                <a:spcPts val="979"/>
              </a:lnSpc>
            </a:pPr>
            <a:r>
              <a:rPr lang="en-US" sz="699">
                <a:solidFill>
                  <a:srgbClr val="FFFFFF"/>
                </a:solidFill>
                <a:latin typeface="Muller"/>
                <a:ea typeface="Muller"/>
                <a:cs typeface="Muller"/>
                <a:sym typeface="Muller"/>
              </a:rPr>
              <a:t>Office Suite 6.05, 80 Coleman Street, London, EC2R 5BJ</a:t>
            </a:r>
          </a:p>
        </p:txBody>
      </p:sp>
      <p:sp>
        <p:nvSpPr>
          <p:cNvPr id="10" name="TextBox 10"/>
          <p:cNvSpPr txBox="1"/>
          <p:nvPr/>
        </p:nvSpPr>
        <p:spPr>
          <a:xfrm>
            <a:off x="2076176" y="165100"/>
            <a:ext cx="14377049" cy="1412875"/>
          </a:xfrm>
          <a:prstGeom prst="rect">
            <a:avLst/>
          </a:prstGeom>
        </p:spPr>
        <p:txBody>
          <a:bodyPr lIns="0" tIns="0" rIns="0" bIns="0" rtlCol="0" anchor="t">
            <a:spAutoFit/>
          </a:bodyPr>
          <a:lstStyle/>
          <a:p>
            <a:pPr algn="l">
              <a:lnSpc>
                <a:spcPts val="9799"/>
              </a:lnSpc>
            </a:pPr>
            <a:r>
              <a:rPr lang="en-US" sz="6999" dirty="0">
                <a:solidFill>
                  <a:srgbClr val="DA203B"/>
                </a:solidFill>
                <a:latin typeface="Muller"/>
                <a:ea typeface="Muller"/>
                <a:cs typeface="Muller"/>
                <a:sym typeface="Muller"/>
              </a:rPr>
              <a:t>SEND Support</a:t>
            </a:r>
          </a:p>
        </p:txBody>
      </p:sp>
      <p:sp>
        <p:nvSpPr>
          <p:cNvPr id="11" name="TextBox 11"/>
          <p:cNvSpPr txBox="1"/>
          <p:nvPr/>
        </p:nvSpPr>
        <p:spPr>
          <a:xfrm>
            <a:off x="2076176" y="1714865"/>
            <a:ext cx="15183124" cy="3806825"/>
          </a:xfrm>
          <a:prstGeom prst="rect">
            <a:avLst/>
          </a:prstGeom>
        </p:spPr>
        <p:txBody>
          <a:bodyPr lIns="0" tIns="0" rIns="0" bIns="0" rtlCol="0" anchor="t">
            <a:spAutoFit/>
          </a:bodyPr>
          <a:lstStyle/>
          <a:p>
            <a:pPr marL="755651" lvl="1" indent="-377825" algn="l">
              <a:lnSpc>
                <a:spcPts val="4900"/>
              </a:lnSpc>
              <a:buFont typeface="Arial"/>
              <a:buChar char="•"/>
            </a:pPr>
            <a:r>
              <a:rPr lang="en-US" sz="3500" dirty="0">
                <a:solidFill>
                  <a:srgbClr val="CD642B"/>
                </a:solidFill>
                <a:latin typeface="Muller"/>
                <a:ea typeface="Muller"/>
                <a:cs typeface="Muller"/>
                <a:sym typeface="Muller"/>
              </a:rPr>
              <a:t>Children with special educational needs or disabilities may require more physical contact to assist their everyday learning. The arrangements should be understood and agreed by all concerned, justified in terms of the child’s needs, consistently applied and open to scrutiny.</a:t>
            </a:r>
          </a:p>
          <a:p>
            <a:pPr algn="l">
              <a:lnSpc>
                <a:spcPts val="4900"/>
              </a:lnSpc>
            </a:pPr>
            <a:endParaRPr lang="en-US" sz="3500" dirty="0">
              <a:solidFill>
                <a:srgbClr val="CD642B"/>
              </a:solidFill>
              <a:latin typeface="Muller"/>
              <a:ea typeface="Muller"/>
              <a:cs typeface="Muller"/>
              <a:sym typeface="Mull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17575" cy="10287000"/>
            <a:chOff x="0" y="0"/>
            <a:chExt cx="459285" cy="3585882"/>
          </a:xfrm>
        </p:grpSpPr>
        <p:sp>
          <p:nvSpPr>
            <p:cNvPr id="3" name="Freeform 3"/>
            <p:cNvSpPr/>
            <p:nvPr/>
          </p:nvSpPr>
          <p:spPr>
            <a:xfrm>
              <a:off x="0" y="0"/>
              <a:ext cx="459285" cy="3585882"/>
            </a:xfrm>
            <a:custGeom>
              <a:avLst/>
              <a:gdLst/>
              <a:ahLst/>
              <a:cxnLst/>
              <a:rect l="l" t="t" r="r" b="b"/>
              <a:pathLst>
                <a:path w="459285" h="3585882">
                  <a:moveTo>
                    <a:pt x="0" y="0"/>
                  </a:moveTo>
                  <a:lnTo>
                    <a:pt x="459285" y="0"/>
                  </a:lnTo>
                  <a:lnTo>
                    <a:pt x="459285" y="3585882"/>
                  </a:lnTo>
                  <a:lnTo>
                    <a:pt x="0" y="3585882"/>
                  </a:lnTo>
                  <a:close/>
                </a:path>
              </a:pathLst>
            </a:custGeom>
            <a:solidFill>
              <a:srgbClr val="CD642B"/>
            </a:solidFill>
          </p:spPr>
          <p:txBody>
            <a:bodyPr/>
            <a:lstStyle/>
            <a:p>
              <a:endParaRPr lang="en-US"/>
            </a:p>
          </p:txBody>
        </p:sp>
        <p:sp>
          <p:nvSpPr>
            <p:cNvPr id="4" name="TextBox 4"/>
            <p:cNvSpPr txBox="1"/>
            <p:nvPr/>
          </p:nvSpPr>
          <p:spPr>
            <a:xfrm>
              <a:off x="0" y="-76200"/>
              <a:ext cx="459285" cy="366208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51137" y="246147"/>
            <a:ext cx="1037878" cy="10378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0"/>
              <a:ext cx="660400" cy="736600"/>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306220" y="413385"/>
            <a:ext cx="727711" cy="727711"/>
          </a:xfrm>
          <a:custGeom>
            <a:avLst/>
            <a:gdLst/>
            <a:ahLst/>
            <a:cxnLst/>
            <a:rect l="l" t="t" r="r" b="b"/>
            <a:pathLst>
              <a:path w="727711" h="727711">
                <a:moveTo>
                  <a:pt x="0" y="0"/>
                </a:moveTo>
                <a:lnTo>
                  <a:pt x="727711" y="0"/>
                </a:lnTo>
                <a:lnTo>
                  <a:pt x="727711" y="727710"/>
                </a:lnTo>
                <a:lnTo>
                  <a:pt x="0" y="72771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51137" y="9156088"/>
            <a:ext cx="1037878" cy="603175"/>
          </a:xfrm>
          <a:prstGeom prst="rect">
            <a:avLst/>
          </a:prstGeom>
        </p:spPr>
        <p:txBody>
          <a:bodyPr lIns="0" tIns="0" rIns="0" bIns="0" rtlCol="0" anchor="t">
            <a:spAutoFit/>
          </a:bodyPr>
          <a:lstStyle/>
          <a:p>
            <a:pPr algn="l">
              <a:lnSpc>
                <a:spcPts val="979"/>
              </a:lnSpc>
            </a:pPr>
            <a:r>
              <a:rPr lang="en-US" sz="699">
                <a:solidFill>
                  <a:srgbClr val="FFFFFF"/>
                </a:solidFill>
                <a:latin typeface="Muller"/>
                <a:ea typeface="Muller"/>
                <a:cs typeface="Muller"/>
                <a:sym typeface="Muller"/>
              </a:rPr>
              <a:t>iStep Learning LTD</a:t>
            </a:r>
          </a:p>
          <a:p>
            <a:pPr algn="l">
              <a:lnSpc>
                <a:spcPts val="979"/>
              </a:lnSpc>
            </a:pPr>
            <a:endParaRPr lang="en-US" sz="699">
              <a:solidFill>
                <a:srgbClr val="FFFFFF"/>
              </a:solidFill>
              <a:latin typeface="Muller"/>
              <a:ea typeface="Muller"/>
              <a:cs typeface="Muller"/>
              <a:sym typeface="Muller"/>
            </a:endParaRPr>
          </a:p>
          <a:p>
            <a:pPr algn="l">
              <a:lnSpc>
                <a:spcPts val="979"/>
              </a:lnSpc>
            </a:pPr>
            <a:r>
              <a:rPr lang="en-US" sz="699">
                <a:solidFill>
                  <a:srgbClr val="FFFFFF"/>
                </a:solidFill>
                <a:latin typeface="Muller"/>
                <a:ea typeface="Muller"/>
                <a:cs typeface="Muller"/>
                <a:sym typeface="Muller"/>
              </a:rPr>
              <a:t>Office Suite 6.05, 80 Coleman Street, London, EC2R 5BJ</a:t>
            </a:r>
          </a:p>
        </p:txBody>
      </p:sp>
      <p:sp>
        <p:nvSpPr>
          <p:cNvPr id="10" name="TextBox 10"/>
          <p:cNvSpPr txBox="1"/>
          <p:nvPr/>
        </p:nvSpPr>
        <p:spPr>
          <a:xfrm>
            <a:off x="2076176" y="384175"/>
            <a:ext cx="15980260" cy="1191895"/>
          </a:xfrm>
          <a:prstGeom prst="rect">
            <a:avLst/>
          </a:prstGeom>
        </p:spPr>
        <p:txBody>
          <a:bodyPr lIns="0" tIns="0" rIns="0" bIns="0" rtlCol="0" anchor="t">
            <a:spAutoFit/>
          </a:bodyPr>
          <a:lstStyle/>
          <a:p>
            <a:pPr algn="l">
              <a:lnSpc>
                <a:spcPts val="7489"/>
              </a:lnSpc>
            </a:pPr>
            <a:r>
              <a:rPr lang="en-US" sz="6999" dirty="0">
                <a:solidFill>
                  <a:srgbClr val="DA203B"/>
                </a:solidFill>
                <a:latin typeface="Muller"/>
                <a:ea typeface="Muller"/>
                <a:cs typeface="Muller"/>
                <a:sym typeface="Muller"/>
              </a:rPr>
              <a:t>Pre-Planned Physical Intervention</a:t>
            </a:r>
          </a:p>
        </p:txBody>
      </p:sp>
      <p:sp>
        <p:nvSpPr>
          <p:cNvPr id="11" name="TextBox 11"/>
          <p:cNvSpPr txBox="1"/>
          <p:nvPr/>
        </p:nvSpPr>
        <p:spPr>
          <a:xfrm>
            <a:off x="2076176" y="1622273"/>
            <a:ext cx="15183124" cy="6283325"/>
          </a:xfrm>
          <a:prstGeom prst="rect">
            <a:avLst/>
          </a:prstGeom>
        </p:spPr>
        <p:txBody>
          <a:bodyPr lIns="0" tIns="0" rIns="0" bIns="0" rtlCol="0" anchor="t">
            <a:spAutoFit/>
          </a:bodyPr>
          <a:lstStyle/>
          <a:p>
            <a:pPr algn="l">
              <a:lnSpc>
                <a:spcPts val="4900"/>
              </a:lnSpc>
            </a:pPr>
            <a:r>
              <a:rPr lang="en-US" sz="3500" dirty="0">
                <a:solidFill>
                  <a:srgbClr val="CD642B"/>
                </a:solidFill>
                <a:latin typeface="Muller"/>
                <a:ea typeface="Muller"/>
                <a:cs typeface="Muller"/>
                <a:sym typeface="Muller"/>
              </a:rPr>
              <a:t>The individual </a:t>
            </a:r>
            <a:r>
              <a:rPr lang="en-US" sz="3500" dirty="0" err="1">
                <a:solidFill>
                  <a:srgbClr val="CD642B"/>
                </a:solidFill>
                <a:latin typeface="Muller"/>
                <a:ea typeface="Muller"/>
                <a:cs typeface="Muller"/>
                <a:sym typeface="Muller"/>
              </a:rPr>
              <a:t>behaviour</a:t>
            </a:r>
            <a:r>
              <a:rPr lang="en-US" sz="3500" dirty="0">
                <a:solidFill>
                  <a:srgbClr val="CD642B"/>
                </a:solidFill>
                <a:latin typeface="Muller"/>
                <a:ea typeface="Muller"/>
                <a:cs typeface="Muller"/>
                <a:sym typeface="Muller"/>
              </a:rPr>
              <a:t> plan should outline:</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An understanding of what the child is trying to achieve or communicate through their </a:t>
            </a:r>
            <a:r>
              <a:rPr lang="en-US" sz="3500" dirty="0" err="1">
                <a:solidFill>
                  <a:srgbClr val="CD642B"/>
                </a:solidFill>
                <a:latin typeface="Muller"/>
                <a:ea typeface="Muller"/>
                <a:cs typeface="Muller"/>
                <a:sym typeface="Muller"/>
              </a:rPr>
              <a:t>behaviour</a:t>
            </a:r>
            <a:r>
              <a:rPr lang="en-US" sz="3500" dirty="0">
                <a:solidFill>
                  <a:srgbClr val="CD642B"/>
                </a:solidFill>
                <a:latin typeface="Muller"/>
                <a:ea typeface="Muller"/>
                <a:cs typeface="Muller"/>
                <a:sym typeface="Muller"/>
              </a:rPr>
              <a:t>.</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How the environment can be adapted to better meet the child’s</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needs.</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How the child can be encouraged to use new, more appropriate </a:t>
            </a:r>
            <a:r>
              <a:rPr lang="en-US" sz="3500" dirty="0" err="1">
                <a:solidFill>
                  <a:srgbClr val="CD642B"/>
                </a:solidFill>
                <a:latin typeface="Muller"/>
                <a:ea typeface="Muller"/>
                <a:cs typeface="Muller"/>
                <a:sym typeface="Muller"/>
              </a:rPr>
              <a:t>behaviours</a:t>
            </a:r>
            <a:r>
              <a:rPr lang="en-US" sz="3500" dirty="0">
                <a:solidFill>
                  <a:srgbClr val="CD642B"/>
                </a:solidFill>
                <a:latin typeface="Muller"/>
                <a:ea typeface="Muller"/>
                <a:cs typeface="Muller"/>
                <a:sym typeface="Muller"/>
              </a:rPr>
              <a:t>.</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How staff respond when the child’s </a:t>
            </a:r>
            <a:r>
              <a:rPr lang="en-US" sz="3500" dirty="0" err="1">
                <a:solidFill>
                  <a:srgbClr val="CD642B"/>
                </a:solidFill>
                <a:latin typeface="Muller"/>
                <a:ea typeface="Muller"/>
                <a:cs typeface="Muller"/>
                <a:sym typeface="Muller"/>
              </a:rPr>
              <a:t>behaviour</a:t>
            </a:r>
            <a:r>
              <a:rPr lang="en-US" sz="3500" dirty="0">
                <a:solidFill>
                  <a:srgbClr val="CD642B"/>
                </a:solidFill>
                <a:latin typeface="Muller"/>
                <a:ea typeface="Muller"/>
                <a:cs typeface="Muller"/>
                <a:sym typeface="Muller"/>
              </a:rPr>
              <a:t> is challenging (responsive strategies).</a:t>
            </a:r>
          </a:p>
          <a:p>
            <a:pPr algn="l">
              <a:lnSpc>
                <a:spcPts val="4900"/>
              </a:lnSpc>
            </a:pPr>
            <a:endParaRPr lang="en-US" sz="3500" dirty="0">
              <a:solidFill>
                <a:srgbClr val="CD642B"/>
              </a:solidFill>
              <a:latin typeface="Muller"/>
              <a:ea typeface="Muller"/>
              <a:cs typeface="Muller"/>
              <a:sym typeface="Mull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17575" cy="10287000"/>
            <a:chOff x="0" y="0"/>
            <a:chExt cx="459285" cy="3585882"/>
          </a:xfrm>
        </p:grpSpPr>
        <p:sp>
          <p:nvSpPr>
            <p:cNvPr id="3" name="Freeform 3"/>
            <p:cNvSpPr/>
            <p:nvPr/>
          </p:nvSpPr>
          <p:spPr>
            <a:xfrm>
              <a:off x="0" y="0"/>
              <a:ext cx="459285" cy="3585882"/>
            </a:xfrm>
            <a:custGeom>
              <a:avLst/>
              <a:gdLst/>
              <a:ahLst/>
              <a:cxnLst/>
              <a:rect l="l" t="t" r="r" b="b"/>
              <a:pathLst>
                <a:path w="459285" h="3585882">
                  <a:moveTo>
                    <a:pt x="0" y="0"/>
                  </a:moveTo>
                  <a:lnTo>
                    <a:pt x="459285" y="0"/>
                  </a:lnTo>
                  <a:lnTo>
                    <a:pt x="459285" y="3585882"/>
                  </a:lnTo>
                  <a:lnTo>
                    <a:pt x="0" y="3585882"/>
                  </a:lnTo>
                  <a:close/>
                </a:path>
              </a:pathLst>
            </a:custGeom>
            <a:solidFill>
              <a:srgbClr val="CD642B"/>
            </a:solidFill>
          </p:spPr>
          <p:txBody>
            <a:bodyPr/>
            <a:lstStyle/>
            <a:p>
              <a:endParaRPr lang="en-US"/>
            </a:p>
          </p:txBody>
        </p:sp>
        <p:sp>
          <p:nvSpPr>
            <p:cNvPr id="4" name="TextBox 4"/>
            <p:cNvSpPr txBox="1"/>
            <p:nvPr/>
          </p:nvSpPr>
          <p:spPr>
            <a:xfrm>
              <a:off x="0" y="-76200"/>
              <a:ext cx="459285" cy="366208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51137" y="246147"/>
            <a:ext cx="1037878" cy="10378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0"/>
              <a:ext cx="660400" cy="736600"/>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306220" y="413385"/>
            <a:ext cx="727711" cy="727711"/>
          </a:xfrm>
          <a:custGeom>
            <a:avLst/>
            <a:gdLst/>
            <a:ahLst/>
            <a:cxnLst/>
            <a:rect l="l" t="t" r="r" b="b"/>
            <a:pathLst>
              <a:path w="727711" h="727711">
                <a:moveTo>
                  <a:pt x="0" y="0"/>
                </a:moveTo>
                <a:lnTo>
                  <a:pt x="727711" y="0"/>
                </a:lnTo>
                <a:lnTo>
                  <a:pt x="727711" y="727710"/>
                </a:lnTo>
                <a:lnTo>
                  <a:pt x="0" y="72771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51137" y="9156088"/>
            <a:ext cx="1037878" cy="603175"/>
          </a:xfrm>
          <a:prstGeom prst="rect">
            <a:avLst/>
          </a:prstGeom>
        </p:spPr>
        <p:txBody>
          <a:bodyPr lIns="0" tIns="0" rIns="0" bIns="0" rtlCol="0" anchor="t">
            <a:spAutoFit/>
          </a:bodyPr>
          <a:lstStyle/>
          <a:p>
            <a:pPr algn="l">
              <a:lnSpc>
                <a:spcPts val="979"/>
              </a:lnSpc>
            </a:pPr>
            <a:r>
              <a:rPr lang="en-US" sz="699">
                <a:solidFill>
                  <a:srgbClr val="FFFFFF"/>
                </a:solidFill>
                <a:latin typeface="Muller"/>
                <a:ea typeface="Muller"/>
                <a:cs typeface="Muller"/>
                <a:sym typeface="Muller"/>
              </a:rPr>
              <a:t>iStep Learning LTD</a:t>
            </a:r>
          </a:p>
          <a:p>
            <a:pPr algn="l">
              <a:lnSpc>
                <a:spcPts val="979"/>
              </a:lnSpc>
            </a:pPr>
            <a:endParaRPr lang="en-US" sz="699">
              <a:solidFill>
                <a:srgbClr val="FFFFFF"/>
              </a:solidFill>
              <a:latin typeface="Muller"/>
              <a:ea typeface="Muller"/>
              <a:cs typeface="Muller"/>
              <a:sym typeface="Muller"/>
            </a:endParaRPr>
          </a:p>
          <a:p>
            <a:pPr algn="l">
              <a:lnSpc>
                <a:spcPts val="979"/>
              </a:lnSpc>
            </a:pPr>
            <a:r>
              <a:rPr lang="en-US" sz="699">
                <a:solidFill>
                  <a:srgbClr val="FFFFFF"/>
                </a:solidFill>
                <a:latin typeface="Muller"/>
                <a:ea typeface="Muller"/>
                <a:cs typeface="Muller"/>
                <a:sym typeface="Muller"/>
              </a:rPr>
              <a:t>Office Suite 6.05, 80 Coleman Street, London, EC2R 5BJ</a:t>
            </a:r>
          </a:p>
        </p:txBody>
      </p:sp>
      <p:sp>
        <p:nvSpPr>
          <p:cNvPr id="10" name="TextBox 10"/>
          <p:cNvSpPr txBox="1"/>
          <p:nvPr/>
        </p:nvSpPr>
        <p:spPr>
          <a:xfrm>
            <a:off x="2076176" y="384175"/>
            <a:ext cx="15702206" cy="1191895"/>
          </a:xfrm>
          <a:prstGeom prst="rect">
            <a:avLst/>
          </a:prstGeom>
        </p:spPr>
        <p:txBody>
          <a:bodyPr lIns="0" tIns="0" rIns="0" bIns="0" rtlCol="0" anchor="t">
            <a:spAutoFit/>
          </a:bodyPr>
          <a:lstStyle/>
          <a:p>
            <a:pPr algn="l">
              <a:lnSpc>
                <a:spcPts val="7489"/>
              </a:lnSpc>
            </a:pPr>
            <a:r>
              <a:rPr lang="en-US" sz="6999" dirty="0">
                <a:solidFill>
                  <a:srgbClr val="DA203B"/>
                </a:solidFill>
                <a:latin typeface="Muller"/>
                <a:ea typeface="Muller"/>
                <a:cs typeface="Muller"/>
                <a:sym typeface="Muller"/>
              </a:rPr>
              <a:t>Individual Risk Assessment</a:t>
            </a:r>
          </a:p>
        </p:txBody>
      </p:sp>
      <p:sp>
        <p:nvSpPr>
          <p:cNvPr id="11" name="TextBox 11"/>
          <p:cNvSpPr txBox="1"/>
          <p:nvPr/>
        </p:nvSpPr>
        <p:spPr>
          <a:xfrm>
            <a:off x="2076176" y="1911350"/>
            <a:ext cx="15183124" cy="3806825"/>
          </a:xfrm>
          <a:prstGeom prst="rect">
            <a:avLst/>
          </a:prstGeom>
        </p:spPr>
        <p:txBody>
          <a:bodyPr lIns="0" tIns="0" rIns="0" bIns="0" rtlCol="0" anchor="t">
            <a:spAutoFit/>
          </a:bodyPr>
          <a:lstStyle/>
          <a:p>
            <a:pPr algn="l">
              <a:lnSpc>
                <a:spcPts val="4900"/>
              </a:lnSpc>
            </a:pPr>
            <a:r>
              <a:rPr lang="en-US" sz="3500" dirty="0">
                <a:solidFill>
                  <a:srgbClr val="CD642B"/>
                </a:solidFill>
                <a:latin typeface="Muller"/>
                <a:ea typeface="Muller"/>
                <a:cs typeface="Muller"/>
                <a:sym typeface="Muller"/>
              </a:rPr>
              <a:t>This should consider:</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The risks presented by the child’s </a:t>
            </a:r>
            <a:r>
              <a:rPr lang="en-US" sz="3500" dirty="0" err="1">
                <a:solidFill>
                  <a:srgbClr val="CD642B"/>
                </a:solidFill>
                <a:latin typeface="Muller"/>
                <a:ea typeface="Muller"/>
                <a:cs typeface="Muller"/>
                <a:sym typeface="Muller"/>
              </a:rPr>
              <a:t>behaviour</a:t>
            </a:r>
            <a:r>
              <a:rPr lang="en-US" sz="3500" dirty="0">
                <a:solidFill>
                  <a:srgbClr val="CD642B"/>
                </a:solidFill>
                <a:latin typeface="Muller"/>
                <a:ea typeface="Muller"/>
                <a:cs typeface="Muller"/>
                <a:sym typeface="Muller"/>
              </a:rPr>
              <a:t>.</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The potential targets of such risks.</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Preventative and responsive strategies to manage these risks.</a:t>
            </a:r>
          </a:p>
          <a:p>
            <a:pPr marL="755651" lvl="1" indent="-377825" algn="l">
              <a:lnSpc>
                <a:spcPts val="4900"/>
              </a:lnSpc>
              <a:buFont typeface="Arial"/>
              <a:buChar char="•"/>
            </a:pPr>
            <a:r>
              <a:rPr lang="en-US" sz="3500" dirty="0">
                <a:solidFill>
                  <a:srgbClr val="CD642B"/>
                </a:solidFill>
                <a:latin typeface="Muller"/>
                <a:ea typeface="Muller"/>
                <a:cs typeface="Muller"/>
                <a:sym typeface="Muller"/>
              </a:rPr>
              <a:t>The support of development of the child.</a:t>
            </a:r>
          </a:p>
          <a:p>
            <a:pPr algn="l">
              <a:lnSpc>
                <a:spcPts val="4900"/>
              </a:lnSpc>
            </a:pPr>
            <a:endParaRPr lang="en-US" sz="3500" dirty="0">
              <a:solidFill>
                <a:srgbClr val="CD642B"/>
              </a:solidFill>
              <a:latin typeface="Muller"/>
              <a:ea typeface="Muller"/>
              <a:cs typeface="Muller"/>
              <a:sym typeface="Mull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EEE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17575" cy="10287000"/>
            <a:chOff x="0" y="0"/>
            <a:chExt cx="459285" cy="3585882"/>
          </a:xfrm>
        </p:grpSpPr>
        <p:sp>
          <p:nvSpPr>
            <p:cNvPr id="3" name="Freeform 3"/>
            <p:cNvSpPr/>
            <p:nvPr/>
          </p:nvSpPr>
          <p:spPr>
            <a:xfrm>
              <a:off x="0" y="0"/>
              <a:ext cx="459285" cy="3585882"/>
            </a:xfrm>
            <a:custGeom>
              <a:avLst/>
              <a:gdLst/>
              <a:ahLst/>
              <a:cxnLst/>
              <a:rect l="l" t="t" r="r" b="b"/>
              <a:pathLst>
                <a:path w="459285" h="3585882">
                  <a:moveTo>
                    <a:pt x="0" y="0"/>
                  </a:moveTo>
                  <a:lnTo>
                    <a:pt x="459285" y="0"/>
                  </a:lnTo>
                  <a:lnTo>
                    <a:pt x="459285" y="3585882"/>
                  </a:lnTo>
                  <a:lnTo>
                    <a:pt x="0" y="3585882"/>
                  </a:lnTo>
                  <a:close/>
                </a:path>
              </a:pathLst>
            </a:custGeom>
            <a:solidFill>
              <a:srgbClr val="CD642B"/>
            </a:solidFill>
          </p:spPr>
          <p:txBody>
            <a:bodyPr/>
            <a:lstStyle/>
            <a:p>
              <a:endParaRPr lang="en-US"/>
            </a:p>
          </p:txBody>
        </p:sp>
        <p:sp>
          <p:nvSpPr>
            <p:cNvPr id="4" name="TextBox 4"/>
            <p:cNvSpPr txBox="1"/>
            <p:nvPr/>
          </p:nvSpPr>
          <p:spPr>
            <a:xfrm>
              <a:off x="0" y="-76200"/>
              <a:ext cx="459285" cy="366208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51137" y="246147"/>
            <a:ext cx="1037878" cy="10378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0"/>
              <a:ext cx="660400" cy="736600"/>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306220" y="413385"/>
            <a:ext cx="727711" cy="727711"/>
          </a:xfrm>
          <a:custGeom>
            <a:avLst/>
            <a:gdLst/>
            <a:ahLst/>
            <a:cxnLst/>
            <a:rect l="l" t="t" r="r" b="b"/>
            <a:pathLst>
              <a:path w="727711" h="727711">
                <a:moveTo>
                  <a:pt x="0" y="0"/>
                </a:moveTo>
                <a:lnTo>
                  <a:pt x="727711" y="0"/>
                </a:lnTo>
                <a:lnTo>
                  <a:pt x="727711" y="727710"/>
                </a:lnTo>
                <a:lnTo>
                  <a:pt x="0" y="72771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51137" y="9156088"/>
            <a:ext cx="1037878" cy="603175"/>
          </a:xfrm>
          <a:prstGeom prst="rect">
            <a:avLst/>
          </a:prstGeom>
        </p:spPr>
        <p:txBody>
          <a:bodyPr lIns="0" tIns="0" rIns="0" bIns="0" rtlCol="0" anchor="t">
            <a:spAutoFit/>
          </a:bodyPr>
          <a:lstStyle/>
          <a:p>
            <a:pPr algn="l">
              <a:lnSpc>
                <a:spcPts val="979"/>
              </a:lnSpc>
            </a:pPr>
            <a:r>
              <a:rPr lang="en-US" sz="699">
                <a:solidFill>
                  <a:srgbClr val="FFFFFF"/>
                </a:solidFill>
                <a:latin typeface="Muller"/>
                <a:ea typeface="Muller"/>
                <a:cs typeface="Muller"/>
                <a:sym typeface="Muller"/>
              </a:rPr>
              <a:t>iStep Learning LTD</a:t>
            </a:r>
          </a:p>
          <a:p>
            <a:pPr algn="l">
              <a:lnSpc>
                <a:spcPts val="979"/>
              </a:lnSpc>
            </a:pPr>
            <a:endParaRPr lang="en-US" sz="699">
              <a:solidFill>
                <a:srgbClr val="FFFFFF"/>
              </a:solidFill>
              <a:latin typeface="Muller"/>
              <a:ea typeface="Muller"/>
              <a:cs typeface="Muller"/>
              <a:sym typeface="Muller"/>
            </a:endParaRPr>
          </a:p>
          <a:p>
            <a:pPr algn="l">
              <a:lnSpc>
                <a:spcPts val="979"/>
              </a:lnSpc>
            </a:pPr>
            <a:r>
              <a:rPr lang="en-US" sz="699">
                <a:solidFill>
                  <a:srgbClr val="FFFFFF"/>
                </a:solidFill>
                <a:latin typeface="Muller"/>
                <a:ea typeface="Muller"/>
                <a:cs typeface="Muller"/>
                <a:sym typeface="Muller"/>
              </a:rPr>
              <a:t>Office Suite 6.05, 80 Coleman Street, London, EC2R 5BJ</a:t>
            </a:r>
          </a:p>
        </p:txBody>
      </p:sp>
      <p:sp>
        <p:nvSpPr>
          <p:cNvPr id="10" name="TextBox 10"/>
          <p:cNvSpPr txBox="1"/>
          <p:nvPr/>
        </p:nvSpPr>
        <p:spPr>
          <a:xfrm>
            <a:off x="2076176" y="384175"/>
            <a:ext cx="15183124" cy="2134870"/>
          </a:xfrm>
          <a:prstGeom prst="rect">
            <a:avLst/>
          </a:prstGeom>
        </p:spPr>
        <p:txBody>
          <a:bodyPr lIns="0" tIns="0" rIns="0" bIns="0" rtlCol="0" anchor="t">
            <a:spAutoFit/>
          </a:bodyPr>
          <a:lstStyle/>
          <a:p>
            <a:pPr algn="l">
              <a:lnSpc>
                <a:spcPts val="7489"/>
              </a:lnSpc>
            </a:pPr>
            <a:r>
              <a:rPr lang="en-US" sz="6999" dirty="0">
                <a:solidFill>
                  <a:srgbClr val="DA203B"/>
                </a:solidFill>
                <a:latin typeface="Muller"/>
                <a:ea typeface="Muller"/>
                <a:cs typeface="Muller"/>
                <a:sym typeface="Muller"/>
              </a:rPr>
              <a:t>Recording, Reporting, Reviewing, &amp; Monitoring</a:t>
            </a:r>
          </a:p>
        </p:txBody>
      </p:sp>
      <p:sp>
        <p:nvSpPr>
          <p:cNvPr id="11" name="TextBox 11"/>
          <p:cNvSpPr txBox="1"/>
          <p:nvPr/>
        </p:nvSpPr>
        <p:spPr>
          <a:xfrm>
            <a:off x="2076176" y="2460625"/>
            <a:ext cx="15183124" cy="7141210"/>
          </a:xfrm>
          <a:prstGeom prst="rect">
            <a:avLst/>
          </a:prstGeom>
        </p:spPr>
        <p:txBody>
          <a:bodyPr lIns="0" tIns="0" rIns="0" bIns="0" rtlCol="0" anchor="t">
            <a:spAutoFit/>
          </a:bodyPr>
          <a:lstStyle/>
          <a:p>
            <a:pPr algn="l">
              <a:lnSpc>
                <a:spcPts val="4340"/>
              </a:lnSpc>
            </a:pPr>
            <a:r>
              <a:rPr lang="en-US" sz="3100" b="1" dirty="0">
                <a:solidFill>
                  <a:srgbClr val="CD642B"/>
                </a:solidFill>
                <a:latin typeface="Muller Bold"/>
                <a:ea typeface="Muller Bold"/>
                <a:cs typeface="Muller Bold"/>
                <a:sym typeface="Muller Bold"/>
              </a:rPr>
              <a:t>Recording</a:t>
            </a:r>
          </a:p>
          <a:p>
            <a:pPr marL="669293" lvl="1" indent="-334646" algn="l">
              <a:lnSpc>
                <a:spcPts val="4340"/>
              </a:lnSpc>
              <a:buFont typeface="Arial"/>
              <a:buChar char="•"/>
            </a:pPr>
            <a:r>
              <a:rPr lang="en-US" sz="3100" dirty="0">
                <a:solidFill>
                  <a:srgbClr val="CD642B"/>
                </a:solidFill>
                <a:latin typeface="Muller"/>
                <a:ea typeface="Muller"/>
                <a:cs typeface="Muller"/>
                <a:sym typeface="Muller"/>
              </a:rPr>
              <a:t>Who was involved, the reason physical intervention was considered appropriate, how the child was held, date and time</a:t>
            </a:r>
          </a:p>
          <a:p>
            <a:pPr algn="l">
              <a:lnSpc>
                <a:spcPts val="4340"/>
              </a:lnSpc>
            </a:pPr>
            <a:r>
              <a:rPr lang="en-US" sz="3100" b="1" dirty="0">
                <a:solidFill>
                  <a:srgbClr val="CD642B"/>
                </a:solidFill>
                <a:latin typeface="Muller Bold"/>
                <a:ea typeface="Muller Bold"/>
                <a:cs typeface="Muller Bold"/>
                <a:sym typeface="Muller Bold"/>
              </a:rPr>
              <a:t>Reporting</a:t>
            </a:r>
          </a:p>
          <a:p>
            <a:pPr marL="669293" lvl="1" indent="-334646" algn="l">
              <a:lnSpc>
                <a:spcPts val="4340"/>
              </a:lnSpc>
              <a:buFont typeface="Arial"/>
              <a:buChar char="•"/>
            </a:pPr>
            <a:r>
              <a:rPr lang="en-US" sz="3100" dirty="0">
                <a:solidFill>
                  <a:srgbClr val="CD642B"/>
                </a:solidFill>
                <a:latin typeface="Muller"/>
                <a:ea typeface="Muller"/>
                <a:cs typeface="Muller"/>
                <a:sym typeface="Muller"/>
              </a:rPr>
              <a:t>Parent/carer should be given a copy of the record form. The setting manager should also be informed.</a:t>
            </a:r>
          </a:p>
          <a:p>
            <a:pPr algn="l">
              <a:lnSpc>
                <a:spcPts val="4340"/>
              </a:lnSpc>
            </a:pPr>
            <a:r>
              <a:rPr lang="en-US" sz="3100" b="1" dirty="0">
                <a:solidFill>
                  <a:srgbClr val="CD642B"/>
                </a:solidFill>
                <a:latin typeface="Muller Bold"/>
                <a:ea typeface="Muller Bold"/>
                <a:cs typeface="Muller Bold"/>
                <a:sym typeface="Muller Bold"/>
              </a:rPr>
              <a:t>Reviewing</a:t>
            </a:r>
          </a:p>
          <a:p>
            <a:pPr marL="669293" lvl="1" indent="-334646" algn="l">
              <a:lnSpc>
                <a:spcPts val="4340"/>
              </a:lnSpc>
              <a:buFont typeface="Arial"/>
              <a:buChar char="•"/>
            </a:pPr>
            <a:r>
              <a:rPr lang="en-US" sz="3100" dirty="0">
                <a:solidFill>
                  <a:srgbClr val="CD642B"/>
                </a:solidFill>
                <a:latin typeface="Muller"/>
                <a:ea typeface="Muller"/>
                <a:cs typeface="Muller"/>
                <a:sym typeface="Muller"/>
              </a:rPr>
              <a:t>Staff should consider reviewing the individual </a:t>
            </a:r>
            <a:r>
              <a:rPr lang="en-US" sz="3100" dirty="0" err="1">
                <a:solidFill>
                  <a:srgbClr val="CD642B"/>
                </a:solidFill>
                <a:latin typeface="Muller"/>
                <a:ea typeface="Muller"/>
                <a:cs typeface="Muller"/>
                <a:sym typeface="Muller"/>
              </a:rPr>
              <a:t>behaviour</a:t>
            </a:r>
            <a:r>
              <a:rPr lang="en-US" sz="3100" dirty="0">
                <a:solidFill>
                  <a:srgbClr val="CD642B"/>
                </a:solidFill>
                <a:latin typeface="Muller"/>
                <a:ea typeface="Muller"/>
                <a:cs typeface="Muller"/>
                <a:sym typeface="Muller"/>
              </a:rPr>
              <a:t> plan so that the risk of needing to use restrictive physical intervention again is reduced.</a:t>
            </a:r>
          </a:p>
          <a:p>
            <a:pPr algn="l">
              <a:lnSpc>
                <a:spcPts val="4340"/>
              </a:lnSpc>
            </a:pPr>
            <a:r>
              <a:rPr lang="en-US" sz="3100" b="1" dirty="0">
                <a:solidFill>
                  <a:srgbClr val="CD642B"/>
                </a:solidFill>
                <a:latin typeface="Muller Bold"/>
                <a:ea typeface="Muller Bold"/>
                <a:cs typeface="Muller Bold"/>
                <a:sym typeface="Muller Bold"/>
              </a:rPr>
              <a:t>Monitoring</a:t>
            </a:r>
          </a:p>
          <a:p>
            <a:pPr marL="669293" lvl="1" indent="-334646" algn="l">
              <a:lnSpc>
                <a:spcPts val="4340"/>
              </a:lnSpc>
              <a:buFont typeface="Arial"/>
              <a:buChar char="•"/>
            </a:pPr>
            <a:r>
              <a:rPr lang="en-US" sz="3100" dirty="0">
                <a:solidFill>
                  <a:srgbClr val="CD642B"/>
                </a:solidFill>
                <a:latin typeface="Muller"/>
                <a:ea typeface="Muller"/>
                <a:cs typeface="Muller"/>
                <a:sym typeface="Muller"/>
              </a:rPr>
              <a:t>Monitor the use of restrictive physical intervention in </a:t>
            </a:r>
            <a:r>
              <a:rPr lang="en-US" sz="3100" dirty="0" err="1">
                <a:solidFill>
                  <a:srgbClr val="CD642B"/>
                </a:solidFill>
                <a:latin typeface="Muller"/>
                <a:ea typeface="Muller"/>
                <a:cs typeface="Muller"/>
                <a:sym typeface="Muller"/>
              </a:rPr>
              <a:t>orderto</a:t>
            </a:r>
            <a:r>
              <a:rPr lang="en-US" sz="3100" dirty="0">
                <a:solidFill>
                  <a:srgbClr val="CD642B"/>
                </a:solidFill>
                <a:latin typeface="Muller"/>
                <a:ea typeface="Muller"/>
                <a:cs typeface="Muller"/>
                <a:sym typeface="Muller"/>
              </a:rPr>
              <a:t> help us identify trends</a:t>
            </a:r>
          </a:p>
          <a:p>
            <a:pPr algn="l">
              <a:lnSpc>
                <a:spcPts val="4340"/>
              </a:lnSpc>
            </a:pPr>
            <a:endParaRPr lang="en-US" sz="3100" dirty="0">
              <a:solidFill>
                <a:srgbClr val="CD642B"/>
              </a:solidFill>
              <a:latin typeface="Muller"/>
              <a:ea typeface="Muller"/>
              <a:cs typeface="Muller"/>
              <a:sym typeface="Mull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0C88CED9B4264EBD3CE9736C28E2A1" ma:contentTypeVersion="3" ma:contentTypeDescription="Create a new document." ma:contentTypeScope="" ma:versionID="c04c7bc68652129c00c142eda454bdcd">
  <xsd:schema xmlns:xsd="http://www.w3.org/2001/XMLSchema" xmlns:xs="http://www.w3.org/2001/XMLSchema" xmlns:p="http://schemas.microsoft.com/office/2006/metadata/properties" xmlns:ns2="2637955b-6540-40e9-8ea3-f0ba7c33d986" targetNamespace="http://schemas.microsoft.com/office/2006/metadata/properties" ma:root="true" ma:fieldsID="18755ad72616f1220504ccb871253613" ns2:_="">
    <xsd:import namespace="2637955b-6540-40e9-8ea3-f0ba7c33d98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37955b-6540-40e9-8ea3-f0ba7c33d9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53F4485-8478-4428-B1D0-FCEED9244C1A}"/>
</file>

<file path=customXml/itemProps2.xml><?xml version="1.0" encoding="utf-8"?>
<ds:datastoreItem xmlns:ds="http://schemas.openxmlformats.org/officeDocument/2006/customXml" ds:itemID="{4F64382A-7EF5-4C1C-BBC3-CFBBB79ABEFC}"/>
</file>

<file path=customXml/itemProps3.xml><?xml version="1.0" encoding="utf-8"?>
<ds:datastoreItem xmlns:ds="http://schemas.openxmlformats.org/officeDocument/2006/customXml" ds:itemID="{770BC4A0-9599-4BD1-9962-C0CB67E8F680}"/>
</file>

<file path=docProps/app.xml><?xml version="1.0" encoding="utf-8"?>
<Properties xmlns="http://schemas.openxmlformats.org/officeDocument/2006/extended-properties" xmlns:vt="http://schemas.openxmlformats.org/officeDocument/2006/docPropsVTypes">
  <TotalTime>1</TotalTime>
  <Words>712</Words>
  <Application>Microsoft Macintosh PowerPoint</Application>
  <PresentationFormat>Custom</PresentationFormat>
  <Paragraphs>82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Muller</vt:lpstr>
      <vt:lpstr>Calibri</vt:lpstr>
      <vt:lpstr>Muller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Intervention Presentation</dc:title>
  <cp:lastModifiedBy>Admin</cp:lastModifiedBy>
  <cp:revision>2</cp:revision>
  <dcterms:created xsi:type="dcterms:W3CDTF">2006-08-16T00:00:00Z</dcterms:created>
  <dcterms:modified xsi:type="dcterms:W3CDTF">2025-05-21T11:47:45Z</dcterms:modified>
  <dc:identifier>DAGoE6Aqv-M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0x010100CE0C88CED9B4264EBD3CE9736C28E2A1</vt:lpwstr>
  </property>
</Properties>
</file>