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71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6288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85750" y="285750"/>
            <a:ext cx="785813" cy="68401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4" y="392906"/>
            <a:ext cx="428625" cy="428625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-57149" y="2220256"/>
            <a:ext cx="4822031" cy="2923244"/>
          </a:xfrm>
          <a:prstGeom prst="rect">
            <a:avLst/>
          </a:prstGeom>
          <a:solidFill>
            <a:srgbClr val="E8231A">
              <a:alpha val="9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2"/>
          <p:cNvSpPr/>
          <p:nvPr/>
        </p:nvSpPr>
        <p:spPr>
          <a:xfrm>
            <a:off x="964407" y="2516052"/>
            <a:ext cx="4143375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94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Beach School Curriculum</a:t>
            </a:r>
            <a:endParaRPr lang="en-US" sz="3294" dirty="0"/>
          </a:p>
        </p:txBody>
      </p:sp>
      <p:sp>
        <p:nvSpPr>
          <p:cNvPr id="7" name="Text 3"/>
          <p:cNvSpPr/>
          <p:nvPr/>
        </p:nvSpPr>
        <p:spPr>
          <a:xfrm>
            <a:off x="121443" y="3729038"/>
            <a:ext cx="4143375" cy="31075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FFD1D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Early Years Foundation Stage</a:t>
            </a:r>
            <a:endParaRPr lang="en-US" sz="1602" dirty="0"/>
          </a:p>
        </p:txBody>
      </p:sp>
      <p:sp>
        <p:nvSpPr>
          <p:cNvPr id="8" name="Text 4"/>
          <p:cNvSpPr/>
          <p:nvPr/>
        </p:nvSpPr>
        <p:spPr>
          <a:xfrm>
            <a:off x="621507" y="4182666"/>
            <a:ext cx="4143375" cy="428625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Aligned with the EYFS Statutory Framework &amp; Beach School Principles</a:t>
            </a:r>
            <a:endParaRPr lang="en-US" sz="987" dirty="0"/>
          </a:p>
        </p:txBody>
      </p:sp>
      <p:sp>
        <p:nvSpPr>
          <p:cNvPr id="9" name="Text 5"/>
          <p:cNvSpPr/>
          <p:nvPr/>
        </p:nvSpPr>
        <p:spPr>
          <a:xfrm>
            <a:off x="1000124" y="4754166"/>
            <a:ext cx="414337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kern="0" spc="1" dirty="0">
                <a:solidFill>
                  <a:srgbClr val="FFFFFF">
                    <a:alpha val="90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Nurturing Children · Inspiring Learning · Growing Together</a:t>
            </a:r>
            <a:endParaRPr lang="en-US" sz="88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857250"/>
            <a:ext cx="4500563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16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beach is one of the most powerful classrooms available to young children</a:t>
            </a:r>
            <a:endParaRPr lang="en-US" sz="2016" dirty="0"/>
          </a:p>
        </p:txBody>
      </p:sp>
      <p:sp>
        <p:nvSpPr>
          <p:cNvPr id="5" name="Shape 1"/>
          <p:cNvSpPr/>
          <p:nvPr/>
        </p:nvSpPr>
        <p:spPr>
          <a:xfrm>
            <a:off x="571500" y="2185988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2"/>
          <p:cNvSpPr/>
          <p:nvPr/>
        </p:nvSpPr>
        <p:spPr>
          <a:xfrm>
            <a:off x="571500" y="2114550"/>
            <a:ext cx="2178844" cy="642938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Regular, child-centred coastal learning — not a one-off trip</a:t>
            </a:r>
            <a:endParaRPr lang="en-US" sz="987" dirty="0"/>
          </a:p>
        </p:txBody>
      </p:sp>
      <p:sp>
        <p:nvSpPr>
          <p:cNvPr id="7" name="Shape 3"/>
          <p:cNvSpPr/>
          <p:nvPr/>
        </p:nvSpPr>
        <p:spPr>
          <a:xfrm>
            <a:off x="2893219" y="2185988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4"/>
          <p:cNvSpPr/>
          <p:nvPr/>
        </p:nvSpPr>
        <p:spPr>
          <a:xfrm>
            <a:off x="2893219" y="2114550"/>
            <a:ext cx="2178844" cy="642938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Rooted in Forest School principles, adapted for the coast</a:t>
            </a:r>
            <a:endParaRPr lang="en-US" sz="987" dirty="0"/>
          </a:p>
        </p:txBody>
      </p:sp>
      <p:sp>
        <p:nvSpPr>
          <p:cNvPr id="9" name="Shape 5"/>
          <p:cNvSpPr/>
          <p:nvPr/>
        </p:nvSpPr>
        <p:spPr>
          <a:xfrm>
            <a:off x="571500" y="2900363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6"/>
          <p:cNvSpPr/>
          <p:nvPr/>
        </p:nvSpPr>
        <p:spPr>
          <a:xfrm>
            <a:off x="571500" y="2828925"/>
            <a:ext cx="2178844" cy="642938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Sand, rock pools, driftwood, shells and coastal wildlife invite investigation</a:t>
            </a:r>
            <a:endParaRPr lang="en-US" sz="987" dirty="0"/>
          </a:p>
        </p:txBody>
      </p:sp>
      <p:sp>
        <p:nvSpPr>
          <p:cNvPr id="11" name="Shape 7"/>
          <p:cNvSpPr/>
          <p:nvPr/>
        </p:nvSpPr>
        <p:spPr>
          <a:xfrm>
            <a:off x="2893219" y="2900363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8"/>
          <p:cNvSpPr/>
          <p:nvPr/>
        </p:nvSpPr>
        <p:spPr>
          <a:xfrm>
            <a:off x="2893219" y="2828925"/>
            <a:ext cx="2178844" cy="642938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Fully integrated into our early years curriculum across all EYFS areas</a:t>
            </a:r>
            <a:endParaRPr lang="en-US" sz="987" dirty="0"/>
          </a:p>
        </p:txBody>
      </p:sp>
      <p:sp>
        <p:nvSpPr>
          <p:cNvPr id="13" name="Shape 9"/>
          <p:cNvSpPr/>
          <p:nvPr/>
        </p:nvSpPr>
        <p:spPr>
          <a:xfrm>
            <a:off x="571500" y="3557588"/>
            <a:ext cx="4500563" cy="714375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0"/>
          <p:cNvSpPr/>
          <p:nvPr/>
        </p:nvSpPr>
        <p:spPr>
          <a:xfrm>
            <a:off x="685800" y="3643313"/>
            <a:ext cx="4271963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87" b="1" i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"Beach School is a well-rounded, flexible, child-focused approach adopted from the Forest School model." — Teach Early Years</a:t>
            </a:r>
            <a:endParaRPr lang="en-US" sz="987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813" y="285750"/>
            <a:ext cx="3214688" cy="3357563"/>
          </a:xfrm>
          <a:prstGeom prst="rect">
            <a:avLst/>
          </a:prstGeom>
        </p:spPr>
      </p:pic>
      <p:pic>
        <p:nvPicPr>
          <p:cNvPr id="17" name="Picture 16" descr="A close up of a sign&#10;&#10;AI-generated content may be incorrect.">
            <a:extLst>
              <a:ext uri="{FF2B5EF4-FFF2-40B4-BE49-F238E27FC236}">
                <a16:creationId xmlns:a16="http://schemas.microsoft.com/office/drawing/2014/main" id="{8411E9FA-37BB-38CF-D34C-2A5216DFB5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2770" y="4051697"/>
            <a:ext cx="3369729" cy="68341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28625" y="571500"/>
            <a:ext cx="8286750" cy="703659"/>
          </a:xfrm>
          <a:prstGeom prst="rect">
            <a:avLst/>
          </a:prstGeom>
          <a:noFill/>
          <a:ln/>
        </p:spPr>
        <p:txBody>
          <a:bodyPr wrap="square" lIns="850392" tIns="0" rIns="850392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Six principles define high-quality Beach School provision at every iSTEP Learning setting</a:t>
            </a:r>
            <a:endParaRPr lang="en-US" sz="1808" dirty="0"/>
          </a:p>
        </p:txBody>
      </p:sp>
      <p:sp>
        <p:nvSpPr>
          <p:cNvPr id="5" name="Shape 1"/>
          <p:cNvSpPr/>
          <p:nvPr/>
        </p:nvSpPr>
        <p:spPr>
          <a:xfrm>
            <a:off x="428625" y="1632347"/>
            <a:ext cx="2571750" cy="1571625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2"/>
          <p:cNvSpPr/>
          <p:nvPr/>
        </p:nvSpPr>
        <p:spPr>
          <a:xfrm>
            <a:off x="1610916" y="1918097"/>
            <a:ext cx="20716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01</a:t>
            </a:r>
            <a:endParaRPr lang="en-US" sz="1193" dirty="0"/>
          </a:p>
        </p:txBody>
      </p:sp>
      <p:sp>
        <p:nvSpPr>
          <p:cNvPr id="7" name="Text 3"/>
          <p:cNvSpPr/>
          <p:nvPr/>
        </p:nvSpPr>
        <p:spPr>
          <a:xfrm>
            <a:off x="1001911" y="2187773"/>
            <a:ext cx="142517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Long-Term Process</a:t>
            </a:r>
            <a:endParaRPr lang="en-US" sz="1090" dirty="0"/>
          </a:p>
        </p:txBody>
      </p:sp>
      <p:sp>
        <p:nvSpPr>
          <p:cNvPr id="8" name="Text 4"/>
          <p:cNvSpPr/>
          <p:nvPr/>
        </p:nvSpPr>
        <p:spPr>
          <a:xfrm>
            <a:off x="642938" y="2509242"/>
            <a:ext cx="2143125" cy="6400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784" b="1" dirty="0">
                <a:solidFill>
                  <a:srgbClr val="FFD1D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Sustained sessions build deep relationships with the coastal environment and enable children to observe tidal and seasonal change.</a:t>
            </a:r>
            <a:endParaRPr lang="en-US" sz="784" dirty="0"/>
          </a:p>
        </p:txBody>
      </p:sp>
      <p:sp>
        <p:nvSpPr>
          <p:cNvPr id="9" name="Shape 5"/>
          <p:cNvSpPr/>
          <p:nvPr/>
        </p:nvSpPr>
        <p:spPr>
          <a:xfrm>
            <a:off x="3286125" y="1632347"/>
            <a:ext cx="2571750" cy="1571625"/>
          </a:xfrm>
          <a:prstGeom prst="rect">
            <a:avLst/>
          </a:prstGeom>
          <a:solidFill>
            <a:srgbClr val="D61A1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6"/>
          <p:cNvSpPr/>
          <p:nvPr/>
        </p:nvSpPr>
        <p:spPr>
          <a:xfrm>
            <a:off x="4468416" y="1918097"/>
            <a:ext cx="20716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02</a:t>
            </a:r>
            <a:endParaRPr lang="en-US" sz="1193" dirty="0"/>
          </a:p>
        </p:txBody>
      </p:sp>
      <p:sp>
        <p:nvSpPr>
          <p:cNvPr id="11" name="Text 7"/>
          <p:cNvSpPr/>
          <p:nvPr/>
        </p:nvSpPr>
        <p:spPr>
          <a:xfrm>
            <a:off x="3796010" y="2187773"/>
            <a:ext cx="155198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Coastal Environment</a:t>
            </a:r>
            <a:endParaRPr lang="en-US" sz="1090" dirty="0"/>
          </a:p>
        </p:txBody>
      </p:sp>
      <p:sp>
        <p:nvSpPr>
          <p:cNvPr id="12" name="Text 8"/>
          <p:cNvSpPr/>
          <p:nvPr/>
        </p:nvSpPr>
        <p:spPr>
          <a:xfrm>
            <a:off x="3500438" y="2509242"/>
            <a:ext cx="2143125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784" b="1" dirty="0">
                <a:solidFill>
                  <a:srgbClr val="FFD1D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shore — sand, water, rock pools, dunes, wildlife — is central to every learning experience.</a:t>
            </a:r>
            <a:endParaRPr lang="en-US" sz="784" dirty="0"/>
          </a:p>
        </p:txBody>
      </p:sp>
      <p:sp>
        <p:nvSpPr>
          <p:cNvPr id="13" name="Shape 9"/>
          <p:cNvSpPr/>
          <p:nvPr/>
        </p:nvSpPr>
        <p:spPr>
          <a:xfrm>
            <a:off x="6143625" y="1632347"/>
            <a:ext cx="2571750" cy="1571625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0"/>
          <p:cNvSpPr/>
          <p:nvPr/>
        </p:nvSpPr>
        <p:spPr>
          <a:xfrm>
            <a:off x="7325916" y="1918097"/>
            <a:ext cx="20716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03</a:t>
            </a:r>
            <a:endParaRPr lang="en-US" sz="1193" dirty="0"/>
          </a:p>
        </p:txBody>
      </p:sp>
      <p:sp>
        <p:nvSpPr>
          <p:cNvPr id="15" name="Text 11"/>
          <p:cNvSpPr/>
          <p:nvPr/>
        </p:nvSpPr>
        <p:spPr>
          <a:xfrm>
            <a:off x="6574929" y="2187773"/>
            <a:ext cx="170914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Supported Risk-Taking</a:t>
            </a:r>
            <a:endParaRPr lang="en-US" sz="1090" dirty="0"/>
          </a:p>
        </p:txBody>
      </p:sp>
      <p:sp>
        <p:nvSpPr>
          <p:cNvPr id="16" name="Text 12"/>
          <p:cNvSpPr/>
          <p:nvPr/>
        </p:nvSpPr>
        <p:spPr>
          <a:xfrm>
            <a:off x="6357938" y="2509242"/>
            <a:ext cx="2143125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784" b="1" dirty="0">
                <a:solidFill>
                  <a:srgbClr val="FFD1D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Managed risks build resilience, problem-solving, and physical confidence in a safely managed environment.</a:t>
            </a:r>
            <a:endParaRPr lang="en-US" sz="784" dirty="0"/>
          </a:p>
        </p:txBody>
      </p:sp>
      <p:sp>
        <p:nvSpPr>
          <p:cNvPr id="17" name="Shape 13"/>
          <p:cNvSpPr/>
          <p:nvPr/>
        </p:nvSpPr>
        <p:spPr>
          <a:xfrm>
            <a:off x="428625" y="3489722"/>
            <a:ext cx="2571750" cy="1571625"/>
          </a:xfrm>
          <a:prstGeom prst="rect">
            <a:avLst/>
          </a:prstGeom>
          <a:solidFill>
            <a:srgbClr val="D61A1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4"/>
          <p:cNvSpPr/>
          <p:nvPr/>
        </p:nvSpPr>
        <p:spPr>
          <a:xfrm>
            <a:off x="1610916" y="3775472"/>
            <a:ext cx="20716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04</a:t>
            </a:r>
            <a:endParaRPr lang="en-US" sz="1193" dirty="0"/>
          </a:p>
        </p:txBody>
      </p:sp>
      <p:sp>
        <p:nvSpPr>
          <p:cNvPr id="19" name="Text 15"/>
          <p:cNvSpPr/>
          <p:nvPr/>
        </p:nvSpPr>
        <p:spPr>
          <a:xfrm>
            <a:off x="908149" y="4045148"/>
            <a:ext cx="161270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Holistic Development</a:t>
            </a:r>
            <a:endParaRPr lang="en-US" sz="1090" dirty="0"/>
          </a:p>
        </p:txBody>
      </p:sp>
      <p:sp>
        <p:nvSpPr>
          <p:cNvPr id="20" name="Text 16"/>
          <p:cNvSpPr/>
          <p:nvPr/>
        </p:nvSpPr>
        <p:spPr>
          <a:xfrm>
            <a:off x="642938" y="4366617"/>
            <a:ext cx="2143125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784" b="1" dirty="0">
                <a:solidFill>
                  <a:srgbClr val="FFD1D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Physical, cognitive, social, emotional, and creative development all promoted through the coastal environment.</a:t>
            </a:r>
            <a:endParaRPr lang="en-US" sz="784" dirty="0"/>
          </a:p>
        </p:txBody>
      </p:sp>
      <p:sp>
        <p:nvSpPr>
          <p:cNvPr id="21" name="Shape 17"/>
          <p:cNvSpPr/>
          <p:nvPr/>
        </p:nvSpPr>
        <p:spPr>
          <a:xfrm>
            <a:off x="3286125" y="3489722"/>
            <a:ext cx="2571750" cy="1571625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18"/>
          <p:cNvSpPr/>
          <p:nvPr/>
        </p:nvSpPr>
        <p:spPr>
          <a:xfrm>
            <a:off x="4468416" y="3775472"/>
            <a:ext cx="20716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05</a:t>
            </a:r>
            <a:endParaRPr lang="en-US" sz="1193" dirty="0"/>
          </a:p>
        </p:txBody>
      </p:sp>
      <p:sp>
        <p:nvSpPr>
          <p:cNvPr id="23" name="Text 19"/>
          <p:cNvSpPr/>
          <p:nvPr/>
        </p:nvSpPr>
        <p:spPr>
          <a:xfrm>
            <a:off x="3728145" y="4045148"/>
            <a:ext cx="168771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Qualified Practitioners</a:t>
            </a:r>
            <a:endParaRPr lang="en-US" sz="1090" dirty="0"/>
          </a:p>
        </p:txBody>
      </p:sp>
      <p:sp>
        <p:nvSpPr>
          <p:cNvPr id="24" name="Text 20"/>
          <p:cNvSpPr/>
          <p:nvPr/>
        </p:nvSpPr>
        <p:spPr>
          <a:xfrm>
            <a:off x="3500438" y="4366617"/>
            <a:ext cx="2143125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784" b="1" dirty="0">
                <a:solidFill>
                  <a:srgbClr val="FFD1D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All sessions led by a minimum Level 3 qualified Beach/Forest School Leader with robust safeguarding in place.</a:t>
            </a:r>
            <a:endParaRPr lang="en-US" sz="784" dirty="0"/>
          </a:p>
        </p:txBody>
      </p:sp>
      <p:sp>
        <p:nvSpPr>
          <p:cNvPr id="25" name="Shape 21"/>
          <p:cNvSpPr/>
          <p:nvPr/>
        </p:nvSpPr>
        <p:spPr>
          <a:xfrm>
            <a:off x="6143625" y="3489722"/>
            <a:ext cx="2571750" cy="1571625"/>
          </a:xfrm>
          <a:prstGeom prst="rect">
            <a:avLst/>
          </a:prstGeom>
          <a:solidFill>
            <a:srgbClr val="D61A1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Text 22"/>
          <p:cNvSpPr/>
          <p:nvPr/>
        </p:nvSpPr>
        <p:spPr>
          <a:xfrm>
            <a:off x="7325916" y="3775472"/>
            <a:ext cx="20716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06</a:t>
            </a:r>
            <a:endParaRPr lang="en-US" sz="1193" dirty="0"/>
          </a:p>
        </p:txBody>
      </p:sp>
      <p:sp>
        <p:nvSpPr>
          <p:cNvPr id="27" name="Text 23"/>
          <p:cNvSpPr/>
          <p:nvPr/>
        </p:nvSpPr>
        <p:spPr>
          <a:xfrm>
            <a:off x="6816923" y="4045148"/>
            <a:ext cx="122515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Learner-Centred</a:t>
            </a:r>
            <a:endParaRPr lang="en-US" sz="1090" dirty="0"/>
          </a:p>
        </p:txBody>
      </p:sp>
      <p:sp>
        <p:nvSpPr>
          <p:cNvPr id="28" name="Text 24"/>
          <p:cNvSpPr/>
          <p:nvPr/>
        </p:nvSpPr>
        <p:spPr>
          <a:xfrm>
            <a:off x="6357938" y="4366617"/>
            <a:ext cx="2143125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784" b="1" dirty="0">
                <a:solidFill>
                  <a:srgbClr val="FFD1D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Sessions are responsive to interests; Plan-Do-Review and Sustained Shared Thinking underpin practice.</a:t>
            </a:r>
            <a:endParaRPr lang="en-US" sz="7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857250"/>
            <a:ext cx="2857500" cy="357187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3857625" y="571500"/>
            <a:ext cx="4714875" cy="925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Outdoor coastal learning delivers measurable benefits for children's development and wellbeing</a:t>
            </a:r>
            <a:endParaRPr lang="en-US" sz="1808" dirty="0"/>
          </a:p>
        </p:txBody>
      </p:sp>
      <p:sp>
        <p:nvSpPr>
          <p:cNvPr id="6" name="Shape 1"/>
          <p:cNvSpPr/>
          <p:nvPr/>
        </p:nvSpPr>
        <p:spPr>
          <a:xfrm>
            <a:off x="3857625" y="1768776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2"/>
          <p:cNvSpPr/>
          <p:nvPr/>
        </p:nvSpPr>
        <p:spPr>
          <a:xfrm>
            <a:off x="3857625" y="1711626"/>
            <a:ext cx="4714875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Children who access regular outdoor learning show improved physical health, mental wellbeing, and academic engagement.</a:t>
            </a:r>
            <a:endParaRPr lang="en-US" sz="885" dirty="0"/>
          </a:p>
        </p:txBody>
      </p:sp>
      <p:sp>
        <p:nvSpPr>
          <p:cNvPr id="8" name="Shape 3"/>
          <p:cNvSpPr/>
          <p:nvPr/>
        </p:nvSpPr>
        <p:spPr>
          <a:xfrm>
            <a:off x="3857625" y="2283126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4"/>
          <p:cNvSpPr/>
          <p:nvPr/>
        </p:nvSpPr>
        <p:spPr>
          <a:xfrm>
            <a:off x="3857625" y="2225976"/>
            <a:ext cx="4714875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beach simultaneously stimulates all seven areas of EYFS learning — no other environment offers this breadth.</a:t>
            </a:r>
            <a:endParaRPr lang="en-US" sz="885" dirty="0"/>
          </a:p>
        </p:txBody>
      </p:sp>
      <p:sp>
        <p:nvSpPr>
          <p:cNvPr id="10" name="Shape 5"/>
          <p:cNvSpPr/>
          <p:nvPr/>
        </p:nvSpPr>
        <p:spPr>
          <a:xfrm>
            <a:off x="3857625" y="2797476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6"/>
          <p:cNvSpPr/>
          <p:nvPr/>
        </p:nvSpPr>
        <p:spPr>
          <a:xfrm>
            <a:off x="3857625" y="2740326"/>
            <a:ext cx="4714875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NHS recommends at least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 hours of physical activity daily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for under-5s — Beach School delivers this naturally.</a:t>
            </a:r>
            <a:endParaRPr lang="en-US" sz="885" dirty="0"/>
          </a:p>
        </p:txBody>
      </p:sp>
      <p:sp>
        <p:nvSpPr>
          <p:cNvPr id="12" name="Shape 7"/>
          <p:cNvSpPr/>
          <p:nvPr/>
        </p:nvSpPr>
        <p:spPr>
          <a:xfrm>
            <a:off x="3857625" y="3311826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8"/>
          <p:cNvSpPr/>
          <p:nvPr/>
        </p:nvSpPr>
        <p:spPr>
          <a:xfrm>
            <a:off x="3857625" y="3254676"/>
            <a:ext cx="4714875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Regular outdoor play reduces anxiety and builds emotional resilience in young children.</a:t>
            </a:r>
            <a:endParaRPr lang="en-US" sz="885" dirty="0"/>
          </a:p>
        </p:txBody>
      </p:sp>
      <p:sp>
        <p:nvSpPr>
          <p:cNvPr id="14" name="Shape 9"/>
          <p:cNvSpPr/>
          <p:nvPr/>
        </p:nvSpPr>
        <p:spPr>
          <a:xfrm>
            <a:off x="3857625" y="3826176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0"/>
          <p:cNvSpPr/>
          <p:nvPr/>
        </p:nvSpPr>
        <p:spPr>
          <a:xfrm>
            <a:off x="3857625" y="3769026"/>
            <a:ext cx="4714875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Beach School's sensory richness is particularly beneficial for children with SEND, offering access to learning that indoor settings cannot replicate.</a:t>
            </a:r>
            <a:endParaRPr lang="en-US" sz="885" dirty="0"/>
          </a:p>
        </p:txBody>
      </p:sp>
      <p:sp>
        <p:nvSpPr>
          <p:cNvPr id="16" name="Shape 11"/>
          <p:cNvSpPr/>
          <p:nvPr/>
        </p:nvSpPr>
        <p:spPr>
          <a:xfrm>
            <a:off x="3857625" y="4340526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2"/>
          <p:cNvSpPr/>
          <p:nvPr/>
        </p:nvSpPr>
        <p:spPr>
          <a:xfrm>
            <a:off x="3857625" y="4283376"/>
            <a:ext cx="4714875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Exposure to natural environments in early childhood is linked to stronger environmental awareness and pro-social behaviours in later life.</a:t>
            </a:r>
            <a:endParaRPr lang="en-US" sz="8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571500"/>
            <a:ext cx="8001000" cy="703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Every Beach School session supports all seven areas of EYFS learning simultaneously</a:t>
            </a:r>
            <a:endParaRPr lang="en-US" sz="1808" dirty="0"/>
          </a:p>
        </p:txBody>
      </p:sp>
      <p:sp>
        <p:nvSpPr>
          <p:cNvPr id="5" name="Shape 1"/>
          <p:cNvSpPr/>
          <p:nvPr/>
        </p:nvSpPr>
        <p:spPr>
          <a:xfrm>
            <a:off x="571500" y="1418034"/>
            <a:ext cx="2000250" cy="328613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2"/>
          <p:cNvSpPr/>
          <p:nvPr/>
        </p:nvSpPr>
        <p:spPr>
          <a:xfrm>
            <a:off x="571500" y="1418034"/>
            <a:ext cx="2000250" cy="328613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EYFS Area</a:t>
            </a:r>
            <a:endParaRPr lang="en-US" sz="1090" dirty="0"/>
          </a:p>
        </p:txBody>
      </p:sp>
      <p:sp>
        <p:nvSpPr>
          <p:cNvPr id="7" name="Shape 3"/>
          <p:cNvSpPr/>
          <p:nvPr/>
        </p:nvSpPr>
        <p:spPr>
          <a:xfrm>
            <a:off x="2571750" y="1418034"/>
            <a:ext cx="3200400" cy="328613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4"/>
          <p:cNvSpPr/>
          <p:nvPr/>
        </p:nvSpPr>
        <p:spPr>
          <a:xfrm>
            <a:off x="2571750" y="1418034"/>
            <a:ext cx="3200400" cy="328613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Beach School in Action</a:t>
            </a:r>
            <a:endParaRPr lang="en-US" sz="1090" dirty="0"/>
          </a:p>
        </p:txBody>
      </p:sp>
      <p:sp>
        <p:nvSpPr>
          <p:cNvPr id="9" name="Shape 5"/>
          <p:cNvSpPr/>
          <p:nvPr/>
        </p:nvSpPr>
        <p:spPr>
          <a:xfrm>
            <a:off x="5772150" y="1418034"/>
            <a:ext cx="2800350" cy="328613"/>
          </a:xfrm>
          <a:prstGeom prst="rect">
            <a:avLst/>
          </a:prstGeom>
          <a:solidFill>
            <a:srgbClr val="E8231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6"/>
          <p:cNvSpPr/>
          <p:nvPr/>
        </p:nvSpPr>
        <p:spPr>
          <a:xfrm>
            <a:off x="5772150" y="1418034"/>
            <a:ext cx="2800350" cy="328613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Example Activity</a:t>
            </a:r>
            <a:endParaRPr lang="en-US" sz="1090" dirty="0"/>
          </a:p>
        </p:txBody>
      </p:sp>
      <p:sp>
        <p:nvSpPr>
          <p:cNvPr id="11" name="Text 7"/>
          <p:cNvSpPr/>
          <p:nvPr/>
        </p:nvSpPr>
        <p:spPr>
          <a:xfrm>
            <a:off x="571500" y="1746647"/>
            <a:ext cx="2000250" cy="477906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PSED</a:t>
            </a:r>
            <a:endParaRPr lang="en-US" sz="885" dirty="0"/>
          </a:p>
        </p:txBody>
      </p:sp>
      <p:sp>
        <p:nvSpPr>
          <p:cNvPr id="12" name="Text 8"/>
          <p:cNvSpPr/>
          <p:nvPr/>
        </p:nvSpPr>
        <p:spPr>
          <a:xfrm>
            <a:off x="2571750" y="1746647"/>
            <a:ext cx="3200400" cy="477906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Building confidence, resilience, turn-taking, empathy</a:t>
            </a:r>
            <a:endParaRPr lang="en-US" sz="885" dirty="0"/>
          </a:p>
        </p:txBody>
      </p:sp>
      <p:sp>
        <p:nvSpPr>
          <p:cNvPr id="13" name="Text 9"/>
          <p:cNvSpPr/>
          <p:nvPr/>
        </p:nvSpPr>
        <p:spPr>
          <a:xfrm>
            <a:off x="5772150" y="1746647"/>
            <a:ext cx="2800350" cy="477906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Group rock pool exploration; collaborative sandcastle building</a:t>
            </a:r>
            <a:endParaRPr lang="en-US" sz="885" dirty="0"/>
          </a:p>
        </p:txBody>
      </p:sp>
      <p:sp>
        <p:nvSpPr>
          <p:cNvPr id="14" name="Shape 10"/>
          <p:cNvSpPr/>
          <p:nvPr/>
        </p:nvSpPr>
        <p:spPr>
          <a:xfrm>
            <a:off x="571500" y="2224553"/>
            <a:ext cx="8001000" cy="481478"/>
          </a:xfrm>
          <a:prstGeom prst="rect">
            <a:avLst/>
          </a:prstGeom>
          <a:solidFill>
            <a:srgbClr val="E8719A">
              <a:alpha val="1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1"/>
          <p:cNvSpPr/>
          <p:nvPr/>
        </p:nvSpPr>
        <p:spPr>
          <a:xfrm>
            <a:off x="571500" y="2224553"/>
            <a:ext cx="200025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Communication &amp; Language</a:t>
            </a:r>
            <a:endParaRPr lang="en-US" sz="885" dirty="0"/>
          </a:p>
        </p:txBody>
      </p:sp>
      <p:sp>
        <p:nvSpPr>
          <p:cNvPr id="16" name="Text 12"/>
          <p:cNvSpPr/>
          <p:nvPr/>
        </p:nvSpPr>
        <p:spPr>
          <a:xfrm>
            <a:off x="2571750" y="2224553"/>
            <a:ext cx="320040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Expanding vocabulary through sensory description and storytelling</a:t>
            </a:r>
            <a:endParaRPr lang="en-US" sz="885" dirty="0"/>
          </a:p>
        </p:txBody>
      </p:sp>
      <p:sp>
        <p:nvSpPr>
          <p:cNvPr id="17" name="Text 13"/>
          <p:cNvSpPr/>
          <p:nvPr/>
        </p:nvSpPr>
        <p:spPr>
          <a:xfrm>
            <a:off x="5772150" y="2224553"/>
            <a:ext cx="280035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Sensory circles; guided conversation prompts</a:t>
            </a:r>
            <a:endParaRPr lang="en-US" sz="885" dirty="0"/>
          </a:p>
        </p:txBody>
      </p:sp>
      <p:sp>
        <p:nvSpPr>
          <p:cNvPr id="18" name="Text 14"/>
          <p:cNvSpPr/>
          <p:nvPr/>
        </p:nvSpPr>
        <p:spPr>
          <a:xfrm>
            <a:off x="571500" y="2706030"/>
            <a:ext cx="200025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Physical Development</a:t>
            </a:r>
            <a:endParaRPr lang="en-US" sz="885" dirty="0"/>
          </a:p>
        </p:txBody>
      </p:sp>
      <p:sp>
        <p:nvSpPr>
          <p:cNvPr id="19" name="Text 15"/>
          <p:cNvSpPr/>
          <p:nvPr/>
        </p:nvSpPr>
        <p:spPr>
          <a:xfrm>
            <a:off x="2571750" y="2706030"/>
            <a:ext cx="320040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Gross and fine motor skills on uneven terrain</a:t>
            </a:r>
            <a:endParaRPr lang="en-US" sz="885" dirty="0"/>
          </a:p>
        </p:txBody>
      </p:sp>
      <p:sp>
        <p:nvSpPr>
          <p:cNvPr id="20" name="Text 16"/>
          <p:cNvSpPr/>
          <p:nvPr/>
        </p:nvSpPr>
        <p:spPr>
          <a:xfrm>
            <a:off x="5772150" y="2706030"/>
            <a:ext cx="280035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Digging, climbing, balancing on rocks, carrying buckets</a:t>
            </a:r>
            <a:endParaRPr lang="en-US" sz="885" dirty="0"/>
          </a:p>
        </p:txBody>
      </p:sp>
      <p:sp>
        <p:nvSpPr>
          <p:cNvPr id="21" name="Shape 17"/>
          <p:cNvSpPr/>
          <p:nvPr/>
        </p:nvSpPr>
        <p:spPr>
          <a:xfrm>
            <a:off x="571500" y="3187508"/>
            <a:ext cx="8001000" cy="481478"/>
          </a:xfrm>
          <a:prstGeom prst="rect">
            <a:avLst/>
          </a:prstGeom>
          <a:solidFill>
            <a:srgbClr val="E8719A">
              <a:alpha val="1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18"/>
          <p:cNvSpPr/>
          <p:nvPr/>
        </p:nvSpPr>
        <p:spPr>
          <a:xfrm>
            <a:off x="571500" y="3187508"/>
            <a:ext cx="200025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Literacy</a:t>
            </a:r>
            <a:endParaRPr lang="en-US" sz="885" dirty="0"/>
          </a:p>
        </p:txBody>
      </p:sp>
      <p:sp>
        <p:nvSpPr>
          <p:cNvPr id="23" name="Text 19"/>
          <p:cNvSpPr/>
          <p:nvPr/>
        </p:nvSpPr>
        <p:spPr>
          <a:xfrm>
            <a:off x="2571750" y="3187508"/>
            <a:ext cx="320040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Mark-making, letter formation, narrative play</a:t>
            </a:r>
            <a:endParaRPr lang="en-US" sz="885" dirty="0"/>
          </a:p>
        </p:txBody>
      </p:sp>
      <p:sp>
        <p:nvSpPr>
          <p:cNvPr id="24" name="Text 20"/>
          <p:cNvSpPr/>
          <p:nvPr/>
        </p:nvSpPr>
        <p:spPr>
          <a:xfrm>
            <a:off x="5772150" y="3187508"/>
            <a:ext cx="280035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Writing names in sand; making words with pebbles</a:t>
            </a:r>
            <a:endParaRPr lang="en-US" sz="885" dirty="0"/>
          </a:p>
        </p:txBody>
      </p:sp>
      <p:sp>
        <p:nvSpPr>
          <p:cNvPr id="25" name="Text 21"/>
          <p:cNvSpPr/>
          <p:nvPr/>
        </p:nvSpPr>
        <p:spPr>
          <a:xfrm>
            <a:off x="571500" y="3668985"/>
            <a:ext cx="200025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Mathematics</a:t>
            </a:r>
            <a:endParaRPr lang="en-US" sz="885" dirty="0"/>
          </a:p>
        </p:txBody>
      </p:sp>
      <p:sp>
        <p:nvSpPr>
          <p:cNvPr id="26" name="Text 22"/>
          <p:cNvSpPr/>
          <p:nvPr/>
        </p:nvSpPr>
        <p:spPr>
          <a:xfrm>
            <a:off x="2571750" y="3668985"/>
            <a:ext cx="320040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Counting, sorting, measuring, pattern-making</a:t>
            </a:r>
            <a:endParaRPr lang="en-US" sz="885" dirty="0"/>
          </a:p>
        </p:txBody>
      </p:sp>
      <p:sp>
        <p:nvSpPr>
          <p:cNvPr id="27" name="Text 23"/>
          <p:cNvSpPr/>
          <p:nvPr/>
        </p:nvSpPr>
        <p:spPr>
          <a:xfrm>
            <a:off x="5772150" y="3668985"/>
            <a:ext cx="280035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Sorting shells by size/colour; measuring tide marks</a:t>
            </a:r>
            <a:endParaRPr lang="en-US" sz="885" dirty="0"/>
          </a:p>
        </p:txBody>
      </p:sp>
      <p:sp>
        <p:nvSpPr>
          <p:cNvPr id="28" name="Shape 24"/>
          <p:cNvSpPr/>
          <p:nvPr/>
        </p:nvSpPr>
        <p:spPr>
          <a:xfrm>
            <a:off x="571500" y="4150463"/>
            <a:ext cx="8001000" cy="301461"/>
          </a:xfrm>
          <a:prstGeom prst="rect">
            <a:avLst/>
          </a:prstGeom>
          <a:solidFill>
            <a:srgbClr val="E8719A">
              <a:alpha val="1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Text 25"/>
          <p:cNvSpPr/>
          <p:nvPr/>
        </p:nvSpPr>
        <p:spPr>
          <a:xfrm>
            <a:off x="571500" y="4150463"/>
            <a:ext cx="2000250" cy="301461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Understanding the World</a:t>
            </a:r>
            <a:endParaRPr lang="en-US" sz="885" dirty="0"/>
          </a:p>
        </p:txBody>
      </p:sp>
      <p:sp>
        <p:nvSpPr>
          <p:cNvPr id="30" name="Text 26"/>
          <p:cNvSpPr/>
          <p:nvPr/>
        </p:nvSpPr>
        <p:spPr>
          <a:xfrm>
            <a:off x="2571750" y="4150463"/>
            <a:ext cx="3200400" cy="301461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Tidal science, habitats, weather, seasonal change</a:t>
            </a:r>
            <a:endParaRPr lang="en-US" sz="885" dirty="0"/>
          </a:p>
        </p:txBody>
      </p:sp>
      <p:sp>
        <p:nvSpPr>
          <p:cNvPr id="31" name="Text 27"/>
          <p:cNvSpPr/>
          <p:nvPr/>
        </p:nvSpPr>
        <p:spPr>
          <a:xfrm>
            <a:off x="5772150" y="4150463"/>
            <a:ext cx="2800350" cy="301461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Rock pool surveys; habitat mapping</a:t>
            </a:r>
            <a:endParaRPr lang="en-US" sz="885" dirty="0"/>
          </a:p>
        </p:txBody>
      </p:sp>
      <p:sp>
        <p:nvSpPr>
          <p:cNvPr id="32" name="Text 28"/>
          <p:cNvSpPr/>
          <p:nvPr/>
        </p:nvSpPr>
        <p:spPr>
          <a:xfrm>
            <a:off x="571500" y="4451924"/>
            <a:ext cx="200025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Expressive Arts &amp; Design</a:t>
            </a:r>
            <a:endParaRPr lang="en-US" sz="885" dirty="0"/>
          </a:p>
        </p:txBody>
      </p:sp>
      <p:sp>
        <p:nvSpPr>
          <p:cNvPr id="33" name="Text 29"/>
          <p:cNvSpPr/>
          <p:nvPr/>
        </p:nvSpPr>
        <p:spPr>
          <a:xfrm>
            <a:off x="2571750" y="4451924"/>
            <a:ext cx="320040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Sand sculpture, shell art, coastal percussion, imaginative play</a:t>
            </a:r>
            <a:endParaRPr lang="en-US" sz="885" dirty="0"/>
          </a:p>
        </p:txBody>
      </p:sp>
      <p:sp>
        <p:nvSpPr>
          <p:cNvPr id="34" name="Text 30"/>
          <p:cNvSpPr/>
          <p:nvPr/>
        </p:nvSpPr>
        <p:spPr>
          <a:xfrm>
            <a:off x="5772150" y="4451924"/>
            <a:ext cx="2800350" cy="481478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Mandala art; driftwood mobiles</a:t>
            </a:r>
            <a:endParaRPr lang="en-US" sz="8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28625" y="428625"/>
            <a:ext cx="8286750" cy="703659"/>
          </a:xfrm>
          <a:prstGeom prst="rect">
            <a:avLst/>
          </a:prstGeom>
          <a:noFill/>
          <a:ln/>
        </p:spPr>
        <p:txBody>
          <a:bodyPr wrap="square" lIns="680339" tIns="0" rIns="680339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beach naturally promotes all three Characteristics of Effective Learning</a:t>
            </a:r>
            <a:endParaRPr lang="en-US" sz="1808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875" y="1346597"/>
            <a:ext cx="4286250" cy="2143125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28625" y="3704034"/>
            <a:ext cx="2619384" cy="1435894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2"/>
          <p:cNvSpPr/>
          <p:nvPr/>
        </p:nvSpPr>
        <p:spPr>
          <a:xfrm>
            <a:off x="906363" y="3882628"/>
            <a:ext cx="164484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Playing and Exploring</a:t>
            </a:r>
            <a:endParaRPr lang="en-US" sz="1090" dirty="0"/>
          </a:p>
        </p:txBody>
      </p:sp>
      <p:sp>
        <p:nvSpPr>
          <p:cNvPr id="8" name="Text 3"/>
          <p:cNvSpPr/>
          <p:nvPr/>
        </p:nvSpPr>
        <p:spPr>
          <a:xfrm>
            <a:off x="571500" y="4204097"/>
            <a:ext cx="2314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Children investigate the coastal environment freely, finding-out and having a go with natural materials, creatures, and tidal phenomena.</a:t>
            </a:r>
            <a:endParaRPr lang="en-US" sz="784" dirty="0"/>
          </a:p>
        </p:txBody>
      </p:sp>
      <p:sp>
        <p:nvSpPr>
          <p:cNvPr id="9" name="Shape 4"/>
          <p:cNvSpPr/>
          <p:nvPr/>
        </p:nvSpPr>
        <p:spPr>
          <a:xfrm>
            <a:off x="3243263" y="3704034"/>
            <a:ext cx="2628900" cy="1435894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5"/>
          <p:cNvSpPr/>
          <p:nvPr/>
        </p:nvSpPr>
        <p:spPr>
          <a:xfrm>
            <a:off x="3974576" y="3882628"/>
            <a:ext cx="1166217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Active Learning</a:t>
            </a:r>
            <a:endParaRPr lang="en-US" sz="1090" dirty="0"/>
          </a:p>
        </p:txBody>
      </p:sp>
      <p:sp>
        <p:nvSpPr>
          <p:cNvPr id="11" name="Text 6"/>
          <p:cNvSpPr/>
          <p:nvPr/>
        </p:nvSpPr>
        <p:spPr>
          <a:xfrm>
            <a:off x="3395653" y="4204097"/>
            <a:ext cx="232409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Children persist with self-chosen challenges: building dams, engineering sandcastles, tracking tide marks, exploring rock pool habitats.</a:t>
            </a:r>
            <a:endParaRPr lang="en-US" sz="784" dirty="0"/>
          </a:p>
        </p:txBody>
      </p:sp>
      <p:sp>
        <p:nvSpPr>
          <p:cNvPr id="12" name="Shape 7"/>
          <p:cNvSpPr/>
          <p:nvPr/>
        </p:nvSpPr>
        <p:spPr>
          <a:xfrm>
            <a:off x="6076931" y="3704034"/>
            <a:ext cx="2638416" cy="1435894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8"/>
          <p:cNvSpPr/>
          <p:nvPr/>
        </p:nvSpPr>
        <p:spPr>
          <a:xfrm>
            <a:off x="6238894" y="3882628"/>
            <a:ext cx="2333634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Creating and Thinking Critically</a:t>
            </a:r>
            <a:endParaRPr lang="en-US" sz="1090" dirty="0"/>
          </a:p>
        </p:txBody>
      </p:sp>
      <p:sp>
        <p:nvSpPr>
          <p:cNvPr id="14" name="Text 9"/>
          <p:cNvSpPr/>
          <p:nvPr/>
        </p:nvSpPr>
        <p:spPr>
          <a:xfrm>
            <a:off x="6238894" y="4418409"/>
            <a:ext cx="233363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Children form hypotheses, test ideas, and reflect on their discoveries with practitioner support using Sustained Shared Thinking.</a:t>
            </a:r>
            <a:endParaRPr lang="en-US" sz="7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571500"/>
            <a:ext cx="8286750" cy="703659"/>
          </a:xfrm>
          <a:prstGeom prst="rect">
            <a:avLst/>
          </a:prstGeom>
          <a:noFill/>
          <a:ln/>
        </p:spPr>
        <p:txBody>
          <a:bodyPr wrap="square" lIns="850392" tIns="0" rIns="850392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 rich, varied programme of coastal learning unfolds across all four seasons</a:t>
            </a:r>
            <a:endParaRPr lang="en-US" sz="1808" dirty="0"/>
          </a:p>
        </p:txBody>
      </p:sp>
      <p:sp>
        <p:nvSpPr>
          <p:cNvPr id="4" name="Shape 1"/>
          <p:cNvSpPr/>
          <p:nvPr/>
        </p:nvSpPr>
        <p:spPr>
          <a:xfrm>
            <a:off x="428625" y="1632347"/>
            <a:ext cx="1910953" cy="2857500"/>
          </a:xfrm>
          <a:prstGeom prst="rect">
            <a:avLst/>
          </a:prstGeom>
          <a:solidFill>
            <a:srgbClr val="FFFFFF"/>
          </a:solidFill>
          <a:ln w="18288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914400" y="1846659"/>
            <a:ext cx="939403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kern="0" spc="1" dirty="0">
                <a:solidFill>
                  <a:srgbClr val="F5A62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AUTUMN</a:t>
            </a:r>
            <a:endParaRPr lang="en-US" sz="1397" dirty="0"/>
          </a:p>
        </p:txBody>
      </p:sp>
      <p:sp>
        <p:nvSpPr>
          <p:cNvPr id="6" name="Text 3"/>
          <p:cNvSpPr/>
          <p:nvPr/>
        </p:nvSpPr>
        <p:spPr>
          <a:xfrm>
            <a:off x="571500" y="2262783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Observing seasonal change</a:t>
            </a:r>
            <a:endParaRPr lang="en-US" sz="885" dirty="0"/>
          </a:p>
        </p:txBody>
      </p:sp>
      <p:sp>
        <p:nvSpPr>
          <p:cNvPr id="7" name="Text 4"/>
          <p:cNvSpPr/>
          <p:nvPr/>
        </p:nvSpPr>
        <p:spPr>
          <a:xfrm>
            <a:off x="571500" y="2549956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Driftwood den building</a:t>
            </a:r>
            <a:endParaRPr lang="en-US" sz="885" dirty="0"/>
          </a:p>
        </p:txBody>
      </p:sp>
      <p:sp>
        <p:nvSpPr>
          <p:cNvPr id="8" name="Text 5"/>
          <p:cNvSpPr/>
          <p:nvPr/>
        </p:nvSpPr>
        <p:spPr>
          <a:xfrm>
            <a:off x="571500" y="2837129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Sorting autumn finds</a:t>
            </a:r>
            <a:endParaRPr lang="en-US" sz="885" dirty="0"/>
          </a:p>
        </p:txBody>
      </p:sp>
      <p:sp>
        <p:nvSpPr>
          <p:cNvPr id="9" name="Text 6"/>
          <p:cNvSpPr/>
          <p:nvPr/>
        </p:nvSpPr>
        <p:spPr>
          <a:xfrm>
            <a:off x="571500" y="3124302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Rock pool surveys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571500" y="3411475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Transient art</a:t>
            </a:r>
            <a:endParaRPr lang="en-US" sz="885" dirty="0"/>
          </a:p>
        </p:txBody>
      </p:sp>
      <p:sp>
        <p:nvSpPr>
          <p:cNvPr id="11" name="Shape 8"/>
          <p:cNvSpPr/>
          <p:nvPr/>
        </p:nvSpPr>
        <p:spPr>
          <a:xfrm>
            <a:off x="2553891" y="1632347"/>
            <a:ext cx="1910953" cy="2857500"/>
          </a:xfrm>
          <a:prstGeom prst="rect">
            <a:avLst/>
          </a:prstGeom>
          <a:solidFill>
            <a:srgbClr val="FFFFFF"/>
          </a:solidFill>
          <a:ln w="18288">
            <a:solidFill>
              <a:srgbClr val="4A90E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3078063" y="1846659"/>
            <a:ext cx="862608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kern="0" spc="1" dirty="0">
                <a:solidFill>
                  <a:srgbClr val="4A90E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WINTER</a:t>
            </a:r>
            <a:endParaRPr lang="en-US" sz="1397" dirty="0"/>
          </a:p>
        </p:txBody>
      </p:sp>
      <p:sp>
        <p:nvSpPr>
          <p:cNvPr id="13" name="Text 10"/>
          <p:cNvSpPr/>
          <p:nvPr/>
        </p:nvSpPr>
        <p:spPr>
          <a:xfrm>
            <a:off x="2696766" y="2262783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Dramatic winter seas</a:t>
            </a:r>
            <a:endParaRPr lang="en-US" sz="885" dirty="0"/>
          </a:p>
        </p:txBody>
      </p:sp>
      <p:sp>
        <p:nvSpPr>
          <p:cNvPr id="14" name="Text 11"/>
          <p:cNvSpPr/>
          <p:nvPr/>
        </p:nvSpPr>
        <p:spPr>
          <a:xfrm>
            <a:off x="2696766" y="2549956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Coastal bird ID</a:t>
            </a:r>
            <a:endParaRPr lang="en-US" sz="885" dirty="0"/>
          </a:p>
        </p:txBody>
      </p:sp>
      <p:sp>
        <p:nvSpPr>
          <p:cNvPr id="15" name="Text 12"/>
          <p:cNvSpPr/>
          <p:nvPr/>
        </p:nvSpPr>
        <p:spPr>
          <a:xfrm>
            <a:off x="2696766" y="2837129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Warming circles</a:t>
            </a:r>
            <a:endParaRPr lang="en-US" sz="885" dirty="0"/>
          </a:p>
        </p:txBody>
      </p:sp>
      <p:sp>
        <p:nvSpPr>
          <p:cNvPr id="16" name="Text 13"/>
          <p:cNvSpPr/>
          <p:nvPr/>
        </p:nvSpPr>
        <p:spPr>
          <a:xfrm>
            <a:off x="2696766" y="3124302"/>
            <a:ext cx="1625203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Resilience in challenging weather</a:t>
            </a:r>
            <a:endParaRPr lang="en-US" sz="885" dirty="0"/>
          </a:p>
        </p:txBody>
      </p:sp>
      <p:sp>
        <p:nvSpPr>
          <p:cNvPr id="17" name="Text 14"/>
          <p:cNvSpPr/>
          <p:nvPr/>
        </p:nvSpPr>
        <p:spPr>
          <a:xfrm>
            <a:off x="2696766" y="3591492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Winter beach mandalas</a:t>
            </a:r>
            <a:endParaRPr lang="en-US" sz="885" dirty="0"/>
          </a:p>
        </p:txBody>
      </p:sp>
      <p:sp>
        <p:nvSpPr>
          <p:cNvPr id="18" name="Shape 15"/>
          <p:cNvSpPr/>
          <p:nvPr/>
        </p:nvSpPr>
        <p:spPr>
          <a:xfrm>
            <a:off x="4679156" y="1632347"/>
            <a:ext cx="1910953" cy="2857500"/>
          </a:xfrm>
          <a:prstGeom prst="rect">
            <a:avLst/>
          </a:prstGeom>
          <a:solidFill>
            <a:srgbClr val="FFFFFF"/>
          </a:solidFill>
          <a:ln w="18288">
            <a:solidFill>
              <a:srgbClr val="7ED32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5234583" y="1846659"/>
            <a:ext cx="800100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kern="0" spc="1" dirty="0">
                <a:solidFill>
                  <a:srgbClr val="7ED32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SPRING</a:t>
            </a:r>
            <a:endParaRPr lang="en-US" sz="1397" dirty="0"/>
          </a:p>
        </p:txBody>
      </p:sp>
      <p:sp>
        <p:nvSpPr>
          <p:cNvPr id="20" name="Text 17"/>
          <p:cNvSpPr/>
          <p:nvPr/>
        </p:nvSpPr>
        <p:spPr>
          <a:xfrm>
            <a:off x="4822031" y="2262783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New life on the shore</a:t>
            </a:r>
            <a:endParaRPr lang="en-US" sz="885" dirty="0"/>
          </a:p>
        </p:txBody>
      </p:sp>
      <p:sp>
        <p:nvSpPr>
          <p:cNvPr id="21" name="Text 18"/>
          <p:cNvSpPr/>
          <p:nvPr/>
        </p:nvSpPr>
        <p:spPr>
          <a:xfrm>
            <a:off x="4822031" y="2549956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Rock pool habitat surveys</a:t>
            </a:r>
            <a:endParaRPr lang="en-US" sz="885" dirty="0"/>
          </a:p>
        </p:txBody>
      </p:sp>
      <p:sp>
        <p:nvSpPr>
          <p:cNvPr id="22" name="Text 19"/>
          <p:cNvSpPr/>
          <p:nvPr/>
        </p:nvSpPr>
        <p:spPr>
          <a:xfrm>
            <a:off x="4822031" y="2837129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Seaweed identification</a:t>
            </a:r>
            <a:endParaRPr lang="en-US" sz="885" dirty="0"/>
          </a:p>
        </p:txBody>
      </p:sp>
      <p:sp>
        <p:nvSpPr>
          <p:cNvPr id="23" name="Text 20"/>
          <p:cNvSpPr/>
          <p:nvPr/>
        </p:nvSpPr>
        <p:spPr>
          <a:xfrm>
            <a:off x="4822031" y="3124302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Spring beach diaries</a:t>
            </a:r>
            <a:endParaRPr lang="en-US" sz="885" dirty="0"/>
          </a:p>
        </p:txBody>
      </p:sp>
      <p:sp>
        <p:nvSpPr>
          <p:cNvPr id="24" name="Text 21"/>
          <p:cNvSpPr/>
          <p:nvPr/>
        </p:nvSpPr>
        <p:spPr>
          <a:xfrm>
            <a:off x="4822031" y="3411475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Mark-making in spring sand</a:t>
            </a:r>
            <a:endParaRPr lang="en-US" sz="885" dirty="0"/>
          </a:p>
        </p:txBody>
      </p:sp>
      <p:sp>
        <p:nvSpPr>
          <p:cNvPr id="25" name="Shape 22"/>
          <p:cNvSpPr/>
          <p:nvPr/>
        </p:nvSpPr>
        <p:spPr>
          <a:xfrm>
            <a:off x="6804422" y="1632347"/>
            <a:ext cx="1910953" cy="2857500"/>
          </a:xfrm>
          <a:prstGeom prst="rect">
            <a:avLst/>
          </a:prstGeom>
          <a:solidFill>
            <a:srgbClr val="FFFFFF"/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3"/>
          <p:cNvSpPr/>
          <p:nvPr/>
        </p:nvSpPr>
        <p:spPr>
          <a:xfrm>
            <a:off x="7294662" y="1846659"/>
            <a:ext cx="930473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kern="0" spc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SUMMER</a:t>
            </a:r>
            <a:endParaRPr lang="en-US" sz="1397" dirty="0"/>
          </a:p>
        </p:txBody>
      </p:sp>
      <p:sp>
        <p:nvSpPr>
          <p:cNvPr id="27" name="Text 24"/>
          <p:cNvSpPr/>
          <p:nvPr/>
        </p:nvSpPr>
        <p:spPr>
          <a:xfrm>
            <a:off x="6947297" y="2262783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Water play</a:t>
            </a:r>
            <a:endParaRPr lang="en-US" sz="885" dirty="0"/>
          </a:p>
        </p:txBody>
      </p:sp>
      <p:sp>
        <p:nvSpPr>
          <p:cNvPr id="28" name="Text 25"/>
          <p:cNvSpPr/>
          <p:nvPr/>
        </p:nvSpPr>
        <p:spPr>
          <a:xfrm>
            <a:off x="6947297" y="2549956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Sand construction</a:t>
            </a:r>
            <a:endParaRPr lang="en-US" sz="885" dirty="0"/>
          </a:p>
        </p:txBody>
      </p:sp>
      <p:sp>
        <p:nvSpPr>
          <p:cNvPr id="29" name="Text 26"/>
          <p:cNvSpPr/>
          <p:nvPr/>
        </p:nvSpPr>
        <p:spPr>
          <a:xfrm>
            <a:off x="6947297" y="2837129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Large-scale beach art</a:t>
            </a:r>
            <a:endParaRPr lang="en-US" sz="885" dirty="0"/>
          </a:p>
        </p:txBody>
      </p:sp>
      <p:sp>
        <p:nvSpPr>
          <p:cNvPr id="30" name="Text 27"/>
          <p:cNvSpPr/>
          <p:nvPr/>
        </p:nvSpPr>
        <p:spPr>
          <a:xfrm>
            <a:off x="6947297" y="3124302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Shell threading</a:t>
            </a:r>
            <a:endParaRPr lang="en-US" sz="885" dirty="0"/>
          </a:p>
        </p:txBody>
      </p:sp>
      <p:sp>
        <p:nvSpPr>
          <p:cNvPr id="31" name="Text 28"/>
          <p:cNvSpPr/>
          <p:nvPr/>
        </p:nvSpPr>
        <p:spPr>
          <a:xfrm>
            <a:off x="6947297" y="3411475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Marine life observation</a:t>
            </a:r>
            <a:endParaRPr lang="en-US" sz="885" dirty="0"/>
          </a:p>
        </p:txBody>
      </p:sp>
      <p:sp>
        <p:nvSpPr>
          <p:cNvPr id="32" name="Text 29"/>
          <p:cNvSpPr/>
          <p:nvPr/>
        </p:nvSpPr>
        <p:spPr>
          <a:xfrm>
            <a:off x="6947297" y="3698649"/>
            <a:ext cx="162520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Sand writing</a:t>
            </a:r>
            <a:endParaRPr lang="en-US" sz="8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714375"/>
            <a:ext cx="7200900" cy="617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Managed risk-taking at the beach builds the confidence and resilience children need to thrive</a:t>
            </a:r>
            <a:endParaRPr lang="en-US" sz="1808" dirty="0"/>
          </a:p>
        </p:txBody>
      </p:sp>
      <p:sp>
        <p:nvSpPr>
          <p:cNvPr id="5" name="Text 1"/>
          <p:cNvSpPr/>
          <p:nvPr/>
        </p:nvSpPr>
        <p:spPr>
          <a:xfrm>
            <a:off x="571500" y="1688771"/>
            <a:ext cx="454342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Risk areas managed:</a:t>
            </a:r>
            <a:endParaRPr lang="en-US" sz="1193" dirty="0"/>
          </a:p>
        </p:txBody>
      </p:sp>
      <p:sp>
        <p:nvSpPr>
          <p:cNvPr id="6" name="Shape 2"/>
          <p:cNvSpPr/>
          <p:nvPr/>
        </p:nvSpPr>
        <p:spPr>
          <a:xfrm>
            <a:off x="571500" y="2122754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3"/>
          <p:cNvSpPr/>
          <p:nvPr/>
        </p:nvSpPr>
        <p:spPr>
          <a:xfrm>
            <a:off x="571500" y="2065604"/>
            <a:ext cx="4543425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Tidal water and sea access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— strict exclusion zones, 1:4 ratio near water, tidal times checked every session</a:t>
            </a:r>
            <a:endParaRPr lang="en-US" sz="885" dirty="0"/>
          </a:p>
        </p:txBody>
      </p:sp>
      <p:sp>
        <p:nvSpPr>
          <p:cNvPr id="8" name="Shape 4"/>
          <p:cNvSpPr/>
          <p:nvPr/>
        </p:nvSpPr>
        <p:spPr>
          <a:xfrm>
            <a:off x="571500" y="2651392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5"/>
          <p:cNvSpPr/>
          <p:nvPr/>
        </p:nvSpPr>
        <p:spPr>
          <a:xfrm>
            <a:off x="571500" y="2594242"/>
            <a:ext cx="4543425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Slippery rocks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— non-slip wellies mandatory, surfaces assessed pre-session</a:t>
            </a:r>
            <a:endParaRPr lang="en-US" sz="885" dirty="0"/>
          </a:p>
        </p:txBody>
      </p:sp>
      <p:sp>
        <p:nvSpPr>
          <p:cNvPr id="10" name="Shape 6"/>
          <p:cNvSpPr/>
          <p:nvPr/>
        </p:nvSpPr>
        <p:spPr>
          <a:xfrm>
            <a:off x="571500" y="3180029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7"/>
          <p:cNvSpPr/>
          <p:nvPr/>
        </p:nvSpPr>
        <p:spPr>
          <a:xfrm>
            <a:off x="571500" y="3122879"/>
            <a:ext cx="4543425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Sun exposure (summer)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— sun cream, hats, shade, sessions avoid peak UV 11am–3pm</a:t>
            </a:r>
            <a:endParaRPr lang="en-US" sz="885" dirty="0"/>
          </a:p>
        </p:txBody>
      </p:sp>
      <p:sp>
        <p:nvSpPr>
          <p:cNvPr id="12" name="Shape 8"/>
          <p:cNvSpPr/>
          <p:nvPr/>
        </p:nvSpPr>
        <p:spPr>
          <a:xfrm>
            <a:off x="571500" y="3708667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9"/>
          <p:cNvSpPr/>
          <p:nvPr/>
        </p:nvSpPr>
        <p:spPr>
          <a:xfrm>
            <a:off x="571500" y="3651517"/>
            <a:ext cx="4543425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Cold/wet weather (winter)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— waterproofs, warm layers, shortened sessions in extreme cold</a:t>
            </a:r>
            <a:endParaRPr lang="en-US" sz="885" dirty="0"/>
          </a:p>
        </p:txBody>
      </p:sp>
      <p:sp>
        <p:nvSpPr>
          <p:cNvPr id="14" name="Shape 10"/>
          <p:cNvSpPr/>
          <p:nvPr/>
        </p:nvSpPr>
        <p:spPr>
          <a:xfrm>
            <a:off x="571500" y="4237304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1"/>
          <p:cNvSpPr/>
          <p:nvPr/>
        </p:nvSpPr>
        <p:spPr>
          <a:xfrm>
            <a:off x="571500" y="4180154"/>
            <a:ext cx="4543425" cy="192881"/>
          </a:xfrm>
          <a:prstGeom prst="rect">
            <a:avLst/>
          </a:prstGeom>
          <a:noFill/>
          <a:ln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Sharp objects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— beach sweep by leader before children access the area</a:t>
            </a:r>
            <a:endParaRPr lang="en-US" sz="885" dirty="0"/>
          </a:p>
        </p:txBody>
      </p:sp>
      <p:sp>
        <p:nvSpPr>
          <p:cNvPr id="16" name="Shape 12"/>
          <p:cNvSpPr/>
          <p:nvPr/>
        </p:nvSpPr>
        <p:spPr>
          <a:xfrm>
            <a:off x="5543550" y="2191736"/>
            <a:ext cx="3028950" cy="1821210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3"/>
          <p:cNvSpPr/>
          <p:nvPr/>
        </p:nvSpPr>
        <p:spPr>
          <a:xfrm>
            <a:off x="5829300" y="2491773"/>
            <a:ext cx="245745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3" b="1" kern="0" spc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KEY PRINCIPLE</a:t>
            </a:r>
            <a:endParaRPr lang="en-US" sz="1193" dirty="0"/>
          </a:p>
        </p:txBody>
      </p:sp>
      <p:sp>
        <p:nvSpPr>
          <p:cNvPr id="18" name="Text 14"/>
          <p:cNvSpPr/>
          <p:nvPr/>
        </p:nvSpPr>
        <p:spPr>
          <a:xfrm>
            <a:off x="5829300" y="2832888"/>
            <a:ext cx="2457450" cy="8800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Children are never prevented from taking age-appropriate risks — they are supported to take them safely.</a:t>
            </a:r>
            <a:endParaRPr lang="en-US" sz="10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00125" y="714375"/>
            <a:ext cx="71437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016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Beach School is an inherently inclusive environment that benefits every child</a:t>
            </a:r>
            <a:endParaRPr lang="en-US" sz="2016" dirty="0"/>
          </a:p>
        </p:txBody>
      </p:sp>
      <p:sp>
        <p:nvSpPr>
          <p:cNvPr id="5" name="Shape 1"/>
          <p:cNvSpPr/>
          <p:nvPr/>
        </p:nvSpPr>
        <p:spPr>
          <a:xfrm>
            <a:off x="1000125" y="1757363"/>
            <a:ext cx="7143750" cy="2935970"/>
          </a:xfrm>
          <a:prstGeom prst="rect">
            <a:avLst/>
          </a:prstGeom>
          <a:solidFill>
            <a:srgbClr val="FFFFFF">
              <a:alpha val="90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2"/>
          <p:cNvSpPr/>
          <p:nvPr/>
        </p:nvSpPr>
        <p:spPr>
          <a:xfrm>
            <a:off x="1285875" y="1971675"/>
            <a:ext cx="100013" cy="100013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3"/>
          <p:cNvSpPr/>
          <p:nvPr/>
        </p:nvSpPr>
        <p:spPr>
          <a:xfrm>
            <a:off x="1285875" y="1900238"/>
            <a:ext cx="6572250" cy="455749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sensory richness of the coastal landscape and freedom to explore at one's own pace make Beach School particularly beneficial for children with SEND.</a:t>
            </a:r>
            <a:endParaRPr lang="en-US" sz="1090" dirty="0"/>
          </a:p>
        </p:txBody>
      </p:sp>
      <p:sp>
        <p:nvSpPr>
          <p:cNvPr id="8" name="Shape 4"/>
          <p:cNvSpPr/>
          <p:nvPr/>
        </p:nvSpPr>
        <p:spPr>
          <a:xfrm>
            <a:off x="1285875" y="2513149"/>
            <a:ext cx="100013" cy="100013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5"/>
          <p:cNvSpPr/>
          <p:nvPr/>
        </p:nvSpPr>
        <p:spPr>
          <a:xfrm>
            <a:off x="1285875" y="2441711"/>
            <a:ext cx="6572250" cy="455749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Individual risk-benefit assessments are completed for children with additional needs; activities and resources are adapted as required.</a:t>
            </a:r>
            <a:endParaRPr lang="en-US" sz="1090" dirty="0"/>
          </a:p>
        </p:txBody>
      </p:sp>
      <p:sp>
        <p:nvSpPr>
          <p:cNvPr id="10" name="Shape 6"/>
          <p:cNvSpPr/>
          <p:nvPr/>
        </p:nvSpPr>
        <p:spPr>
          <a:xfrm>
            <a:off x="1285875" y="3054623"/>
            <a:ext cx="100013" cy="100013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7"/>
          <p:cNvSpPr/>
          <p:nvPr/>
        </p:nvSpPr>
        <p:spPr>
          <a:xfrm>
            <a:off x="1285875" y="2983185"/>
            <a:ext cx="6572250" cy="455749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SENCO is consulted in planning provision for children with complex needs to ensure full accessibility.</a:t>
            </a:r>
            <a:endParaRPr lang="en-US" sz="1090" dirty="0"/>
          </a:p>
        </p:txBody>
      </p:sp>
      <p:sp>
        <p:nvSpPr>
          <p:cNvPr id="12" name="Shape 8"/>
          <p:cNvSpPr/>
          <p:nvPr/>
        </p:nvSpPr>
        <p:spPr>
          <a:xfrm>
            <a:off x="1285875" y="3596097"/>
            <a:ext cx="100013" cy="100013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9"/>
          <p:cNvSpPr/>
          <p:nvPr/>
        </p:nvSpPr>
        <p:spPr>
          <a:xfrm>
            <a:off x="1285875" y="3524659"/>
            <a:ext cx="6572250" cy="455749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Observations at Beach School frequently reveal aspects of development — such as physical confidence and creative thinking — that may not be visible in the indoor setting.</a:t>
            </a:r>
            <a:endParaRPr lang="en-US" sz="1090" dirty="0"/>
          </a:p>
        </p:txBody>
      </p:sp>
      <p:sp>
        <p:nvSpPr>
          <p:cNvPr id="14" name="Shape 10"/>
          <p:cNvSpPr/>
          <p:nvPr/>
        </p:nvSpPr>
        <p:spPr>
          <a:xfrm>
            <a:off x="1285875" y="4137571"/>
            <a:ext cx="100013" cy="100013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1"/>
          <p:cNvSpPr/>
          <p:nvPr/>
        </p:nvSpPr>
        <p:spPr>
          <a:xfrm>
            <a:off x="1285875" y="4066133"/>
            <a:ext cx="6572250" cy="455749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90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environment naturally supports emotional regulation, sensory processing, communication, and social development in a low-pressure, high-stimulation setting.</a:t>
            </a:r>
            <a:endParaRPr lang="en-US" sz="10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85750" y="214313"/>
            <a:ext cx="671513" cy="528638"/>
          </a:xfrm>
          <a:prstGeom prst="rect">
            <a:avLst/>
          </a:prstGeom>
          <a:solidFill>
            <a:srgbClr val="FFFFFF">
              <a:alpha val="90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4" y="321469"/>
            <a:ext cx="285750" cy="28575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071938" y="428625"/>
            <a:ext cx="4643438" cy="4576270"/>
          </a:xfrm>
          <a:prstGeom prst="rect">
            <a:avLst/>
          </a:prstGeom>
          <a:solidFill>
            <a:srgbClr val="FFFFFF">
              <a:alpha val="95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2"/>
          <p:cNvSpPr/>
          <p:nvPr/>
        </p:nvSpPr>
        <p:spPr>
          <a:xfrm>
            <a:off x="4429125" y="785813"/>
            <a:ext cx="3929063" cy="925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Beach School practitioner enables, observes, and extends — rather than directs</a:t>
            </a:r>
            <a:endParaRPr lang="en-US" sz="1808" dirty="0"/>
          </a:p>
        </p:txBody>
      </p:sp>
      <p:sp>
        <p:nvSpPr>
          <p:cNvPr id="7" name="Shape 3"/>
          <p:cNvSpPr/>
          <p:nvPr/>
        </p:nvSpPr>
        <p:spPr>
          <a:xfrm>
            <a:off x="4429125" y="1983088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4"/>
          <p:cNvSpPr/>
          <p:nvPr/>
        </p:nvSpPr>
        <p:spPr>
          <a:xfrm>
            <a:off x="4429125" y="1925938"/>
            <a:ext cx="3929063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Create the conditions for free exploration while maintaining robust safety oversight.</a:t>
            </a:r>
            <a:endParaRPr lang="en-US" sz="885" dirty="0"/>
          </a:p>
        </p:txBody>
      </p:sp>
      <p:sp>
        <p:nvSpPr>
          <p:cNvPr id="9" name="Shape 5"/>
          <p:cNvSpPr/>
          <p:nvPr/>
        </p:nvSpPr>
        <p:spPr>
          <a:xfrm>
            <a:off x="4429125" y="2511726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6"/>
          <p:cNvSpPr/>
          <p:nvPr/>
        </p:nvSpPr>
        <p:spPr>
          <a:xfrm>
            <a:off x="4429125" y="2454576"/>
            <a:ext cx="3929063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Use Sustained Shared Thinking: open questions, speculating alongside children, celebrating the process of discovery.</a:t>
            </a:r>
            <a:endParaRPr lang="en-US" sz="885" dirty="0"/>
          </a:p>
        </p:txBody>
      </p:sp>
      <p:sp>
        <p:nvSpPr>
          <p:cNvPr id="11" name="Shape 7"/>
          <p:cNvSpPr/>
          <p:nvPr/>
        </p:nvSpPr>
        <p:spPr>
          <a:xfrm>
            <a:off x="4429125" y="3040363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8"/>
          <p:cNvSpPr/>
          <p:nvPr/>
        </p:nvSpPr>
        <p:spPr>
          <a:xfrm>
            <a:off x="4429125" y="2983213"/>
            <a:ext cx="3929063" cy="578644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Document learning through narrative observations, photographs, and children's mark-making — linked to EYFS areas and CoEL.</a:t>
            </a:r>
            <a:endParaRPr lang="en-US" sz="885" dirty="0"/>
          </a:p>
        </p:txBody>
      </p:sp>
      <p:sp>
        <p:nvSpPr>
          <p:cNvPr id="13" name="Shape 9"/>
          <p:cNvSpPr/>
          <p:nvPr/>
        </p:nvSpPr>
        <p:spPr>
          <a:xfrm>
            <a:off x="4429125" y="3761882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0"/>
          <p:cNvSpPr/>
          <p:nvPr/>
        </p:nvSpPr>
        <p:spPr>
          <a:xfrm>
            <a:off x="4429125" y="3704732"/>
            <a:ext cx="3929063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Observations shared with the key person to inform planning and the child's learning journey.</a:t>
            </a:r>
            <a:endParaRPr lang="en-US" sz="885" dirty="0"/>
          </a:p>
        </p:txBody>
      </p:sp>
      <p:sp>
        <p:nvSpPr>
          <p:cNvPr id="15" name="Shape 11"/>
          <p:cNvSpPr/>
          <p:nvPr/>
        </p:nvSpPr>
        <p:spPr>
          <a:xfrm>
            <a:off x="4429125" y="4290520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2"/>
          <p:cNvSpPr/>
          <p:nvPr/>
        </p:nvSpPr>
        <p:spPr>
          <a:xfrm>
            <a:off x="4429125" y="4233370"/>
            <a:ext cx="3929063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Reflective practice journals and peer observation across iSTEP Learning settings support continuous CPD.</a:t>
            </a:r>
            <a:endParaRPr lang="en-US" sz="8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1814540"/>
            <a:ext cx="2928938" cy="180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Strong family partnerships deepen children's connection to coastal learning</a:t>
            </a:r>
            <a:endParaRPr lang="en-US" sz="2121" dirty="0"/>
          </a:p>
        </p:txBody>
      </p:sp>
      <p:sp>
        <p:nvSpPr>
          <p:cNvPr id="5" name="Shape 1"/>
          <p:cNvSpPr/>
          <p:nvPr/>
        </p:nvSpPr>
        <p:spPr>
          <a:xfrm>
            <a:off x="3786188" y="428625"/>
            <a:ext cx="4786313" cy="4572000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2"/>
          <p:cNvSpPr/>
          <p:nvPr/>
        </p:nvSpPr>
        <p:spPr>
          <a:xfrm>
            <a:off x="4214813" y="942975"/>
            <a:ext cx="100013" cy="100013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3"/>
          <p:cNvSpPr/>
          <p:nvPr/>
        </p:nvSpPr>
        <p:spPr>
          <a:xfrm>
            <a:off x="4214813" y="871538"/>
            <a:ext cx="3929063" cy="642938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Parents and carers receive the Beach School curriculum at the start of each term with clear guidance on clothing and equipment.</a:t>
            </a:r>
            <a:endParaRPr lang="en-US" sz="987" dirty="0"/>
          </a:p>
        </p:txBody>
      </p:sp>
      <p:sp>
        <p:nvSpPr>
          <p:cNvPr id="8" name="Shape 4"/>
          <p:cNvSpPr/>
          <p:nvPr/>
        </p:nvSpPr>
        <p:spPr>
          <a:xfrm>
            <a:off x="4214813" y="1757363"/>
            <a:ext cx="100013" cy="100013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5"/>
          <p:cNvSpPr/>
          <p:nvPr/>
        </p:nvSpPr>
        <p:spPr>
          <a:xfrm>
            <a:off x="4214813" y="1685925"/>
            <a:ext cx="3929063" cy="642938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Regular photo updates, newsletters, and end-of-term celebrations build shared understanding of the value of Beach School.</a:t>
            </a:r>
            <a:endParaRPr lang="en-US" sz="987" dirty="0"/>
          </a:p>
        </p:txBody>
      </p:sp>
      <p:sp>
        <p:nvSpPr>
          <p:cNvPr id="10" name="Shape 6"/>
          <p:cNvSpPr/>
          <p:nvPr/>
        </p:nvSpPr>
        <p:spPr>
          <a:xfrm>
            <a:off x="4214813" y="2571750"/>
            <a:ext cx="100013" cy="100013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7"/>
          <p:cNvSpPr/>
          <p:nvPr/>
        </p:nvSpPr>
        <p:spPr>
          <a:xfrm>
            <a:off x="4214813" y="2500313"/>
            <a:ext cx="3929063" cy="642938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Families are invited to contribute observations from beach experiences at home, strengthening the home-setting connection.</a:t>
            </a:r>
            <a:endParaRPr lang="en-US" sz="987" dirty="0"/>
          </a:p>
        </p:txBody>
      </p:sp>
      <p:sp>
        <p:nvSpPr>
          <p:cNvPr id="12" name="Shape 8"/>
          <p:cNvSpPr/>
          <p:nvPr/>
        </p:nvSpPr>
        <p:spPr>
          <a:xfrm>
            <a:off x="4214813" y="3386138"/>
            <a:ext cx="100013" cy="100013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9"/>
          <p:cNvSpPr/>
          <p:nvPr/>
        </p:nvSpPr>
        <p:spPr>
          <a:xfrm>
            <a:off x="4214813" y="3314700"/>
            <a:ext cx="3929063" cy="642938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Parent engagement in outdoor learning is linked to greater child confidence and sustained curiosity beyond the setting.</a:t>
            </a:r>
            <a:endParaRPr lang="en-US" sz="987" dirty="0"/>
          </a:p>
        </p:txBody>
      </p:sp>
      <p:sp>
        <p:nvSpPr>
          <p:cNvPr id="14" name="Shape 10"/>
          <p:cNvSpPr/>
          <p:nvPr/>
        </p:nvSpPr>
        <p:spPr>
          <a:xfrm>
            <a:off x="4214813" y="4200525"/>
            <a:ext cx="100013" cy="100013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1"/>
          <p:cNvSpPr/>
          <p:nvPr/>
        </p:nvSpPr>
        <p:spPr>
          <a:xfrm>
            <a:off x="4214813" y="4129088"/>
            <a:ext cx="3929063" cy="428625"/>
          </a:xfrm>
          <a:prstGeom prst="rect">
            <a:avLst/>
          </a:prstGeom>
          <a:noFill/>
          <a:ln/>
        </p:spPr>
        <p:txBody>
          <a:bodyPr wrap="square" lIns="297688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iSTEP Learning views families as essential partners in every child's Beach School journey.</a:t>
            </a:r>
            <a:endParaRPr lang="en-US" sz="9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714375"/>
            <a:ext cx="7600950" cy="617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Robust qualifications, ratios, and documentation underpin safe, high-quality Beach School provision</a:t>
            </a:r>
            <a:endParaRPr lang="en-US" sz="1808" dirty="0"/>
          </a:p>
        </p:txBody>
      </p:sp>
      <p:sp>
        <p:nvSpPr>
          <p:cNvPr id="5" name="Text 1"/>
          <p:cNvSpPr/>
          <p:nvPr/>
        </p:nvSpPr>
        <p:spPr>
          <a:xfrm>
            <a:off x="571500" y="1617334"/>
            <a:ext cx="1225153" cy="303609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Qualifications</a:t>
            </a:r>
            <a:endParaRPr lang="en-US" sz="1295" dirty="0"/>
          </a:p>
        </p:txBody>
      </p:sp>
      <p:sp>
        <p:nvSpPr>
          <p:cNvPr id="6" name="Shape 2"/>
          <p:cNvSpPr/>
          <p:nvPr/>
        </p:nvSpPr>
        <p:spPr>
          <a:xfrm>
            <a:off x="571500" y="2085249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3"/>
          <p:cNvSpPr/>
          <p:nvPr/>
        </p:nvSpPr>
        <p:spPr>
          <a:xfrm>
            <a:off x="571500" y="2028099"/>
            <a:ext cx="4259098" cy="578644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All Beach School programmes led by practitioner holding minimum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Level 3 in Beach/Forest School Practical Skills and Environmental Management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.</a:t>
            </a:r>
            <a:endParaRPr lang="en-US" sz="885" dirty="0"/>
          </a:p>
        </p:txBody>
      </p:sp>
      <p:sp>
        <p:nvSpPr>
          <p:cNvPr id="8" name="Shape 4"/>
          <p:cNvSpPr/>
          <p:nvPr/>
        </p:nvSpPr>
        <p:spPr>
          <a:xfrm>
            <a:off x="571500" y="2749618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5"/>
          <p:cNvSpPr/>
          <p:nvPr/>
        </p:nvSpPr>
        <p:spPr>
          <a:xfrm>
            <a:off x="571500" y="2692468"/>
            <a:ext cx="4259098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Supporting practitioners hold current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Paediatric First Aid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certification and Beach School induction training.</a:t>
            </a:r>
            <a:endParaRPr lang="en-US" sz="885" dirty="0"/>
          </a:p>
        </p:txBody>
      </p:sp>
      <p:sp>
        <p:nvSpPr>
          <p:cNvPr id="10" name="Text 6"/>
          <p:cNvSpPr/>
          <p:nvPr/>
        </p:nvSpPr>
        <p:spPr>
          <a:xfrm>
            <a:off x="571500" y="3235393"/>
            <a:ext cx="558998" cy="303609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Ratios</a:t>
            </a:r>
            <a:endParaRPr lang="en-US" sz="1295" dirty="0"/>
          </a:p>
        </p:txBody>
      </p:sp>
      <p:sp>
        <p:nvSpPr>
          <p:cNvPr id="11" name="Shape 7"/>
          <p:cNvSpPr/>
          <p:nvPr/>
        </p:nvSpPr>
        <p:spPr>
          <a:xfrm>
            <a:off x="571500" y="3703309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8"/>
          <p:cNvSpPr/>
          <p:nvPr/>
        </p:nvSpPr>
        <p:spPr>
          <a:xfrm>
            <a:off x="571500" y="3646159"/>
            <a:ext cx="4259098" cy="192881"/>
          </a:xfrm>
          <a:prstGeom prst="rect">
            <a:avLst/>
          </a:prstGeom>
          <a:noFill/>
          <a:ln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Under 2s: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1:3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| 2–3 years: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1:4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| 3–5 years: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1:6</a:t>
            </a:r>
            <a:endParaRPr lang="en-US" sz="885" dirty="0"/>
          </a:p>
        </p:txBody>
      </p:sp>
      <p:sp>
        <p:nvSpPr>
          <p:cNvPr id="13" name="Shape 9"/>
          <p:cNvSpPr/>
          <p:nvPr/>
        </p:nvSpPr>
        <p:spPr>
          <a:xfrm>
            <a:off x="571500" y="3981915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0"/>
          <p:cNvSpPr/>
          <p:nvPr/>
        </p:nvSpPr>
        <p:spPr>
          <a:xfrm>
            <a:off x="571500" y="3924765"/>
            <a:ext cx="4259098" cy="192881"/>
          </a:xfrm>
          <a:prstGeom prst="rect">
            <a:avLst/>
          </a:prstGeom>
          <a:noFill/>
          <a:ln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Near water (all ages):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1:4</a:t>
            </a:r>
            <a:endParaRPr lang="en-US" sz="885" dirty="0"/>
          </a:p>
        </p:txBody>
      </p:sp>
      <p:sp>
        <p:nvSpPr>
          <p:cNvPr id="15" name="Shape 11"/>
          <p:cNvSpPr/>
          <p:nvPr/>
        </p:nvSpPr>
        <p:spPr>
          <a:xfrm>
            <a:off x="571500" y="4260521"/>
            <a:ext cx="85725" cy="85725"/>
          </a:xfrm>
          <a:prstGeom prst="ellipse">
            <a:avLst/>
          </a:prstGeom>
          <a:solidFill>
            <a:srgbClr val="E8719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2"/>
          <p:cNvSpPr/>
          <p:nvPr/>
        </p:nvSpPr>
        <p:spPr>
          <a:xfrm>
            <a:off x="571500" y="4203371"/>
            <a:ext cx="4259098" cy="385763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Minimum </a:t>
            </a:r>
            <a:r>
              <a:rPr lang="en-US" sz="88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two adults</a:t>
            </a: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at every session; one must be the qualified leader.</a:t>
            </a:r>
            <a:endParaRPr lang="en-US" sz="885" dirty="0"/>
          </a:p>
        </p:txBody>
      </p:sp>
      <p:sp>
        <p:nvSpPr>
          <p:cNvPr id="17" name="Shape 13"/>
          <p:cNvSpPr/>
          <p:nvPr/>
        </p:nvSpPr>
        <p:spPr>
          <a:xfrm>
            <a:off x="5087773" y="1617334"/>
            <a:ext cx="3484727" cy="3375422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4"/>
          <p:cNvSpPr/>
          <p:nvPr/>
        </p:nvSpPr>
        <p:spPr>
          <a:xfrm>
            <a:off x="5373523" y="1831646"/>
            <a:ext cx="2913227" cy="2536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Key Documents</a:t>
            </a:r>
            <a:endParaRPr lang="en-US" sz="1295" dirty="0"/>
          </a:p>
        </p:txBody>
      </p:sp>
      <p:sp>
        <p:nvSpPr>
          <p:cNvPr id="19" name="Shape 15"/>
          <p:cNvSpPr/>
          <p:nvPr/>
        </p:nvSpPr>
        <p:spPr>
          <a:xfrm>
            <a:off x="5373523" y="2228124"/>
            <a:ext cx="2913227" cy="360759"/>
          </a:xfrm>
          <a:prstGeom prst="rect">
            <a:avLst/>
          </a:prstGeom>
          <a:solidFill>
            <a:srgbClr val="FFFFFF"/>
          </a:solidFill>
          <a:ln w="9144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6"/>
          <p:cNvSpPr/>
          <p:nvPr/>
        </p:nvSpPr>
        <p:spPr>
          <a:xfrm>
            <a:off x="5373523" y="2228124"/>
            <a:ext cx="2913227" cy="360759"/>
          </a:xfrm>
          <a:prstGeom prst="rect">
            <a:avLst/>
          </a:prstGeom>
          <a:noFill/>
          <a:ln/>
        </p:spPr>
        <p:txBody>
          <a:bodyPr wrap="square" lIns="170053" tIns="102108" rIns="170053" bIns="102108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Beach School Policy</a:t>
            </a:r>
            <a:endParaRPr lang="en-US" sz="885" dirty="0"/>
          </a:p>
        </p:txBody>
      </p:sp>
      <p:sp>
        <p:nvSpPr>
          <p:cNvPr id="21" name="Shape 17"/>
          <p:cNvSpPr/>
          <p:nvPr/>
        </p:nvSpPr>
        <p:spPr>
          <a:xfrm>
            <a:off x="5373523" y="2646034"/>
            <a:ext cx="2913227" cy="360759"/>
          </a:xfrm>
          <a:prstGeom prst="rect">
            <a:avLst/>
          </a:prstGeom>
          <a:solidFill>
            <a:srgbClr val="FFFFFF"/>
          </a:solidFill>
          <a:ln w="9144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18"/>
          <p:cNvSpPr/>
          <p:nvPr/>
        </p:nvSpPr>
        <p:spPr>
          <a:xfrm>
            <a:off x="5373523" y="2646034"/>
            <a:ext cx="2913227" cy="360759"/>
          </a:xfrm>
          <a:prstGeom prst="rect">
            <a:avLst/>
          </a:prstGeom>
          <a:noFill/>
          <a:ln/>
        </p:spPr>
        <p:txBody>
          <a:bodyPr wrap="square" lIns="170053" tIns="102108" rIns="170053" bIns="102108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Risk-Benefit Assessments</a:t>
            </a:r>
            <a:endParaRPr lang="en-US" sz="885" dirty="0"/>
          </a:p>
        </p:txBody>
      </p:sp>
      <p:sp>
        <p:nvSpPr>
          <p:cNvPr id="23" name="Shape 19"/>
          <p:cNvSpPr/>
          <p:nvPr/>
        </p:nvSpPr>
        <p:spPr>
          <a:xfrm>
            <a:off x="5373523" y="3063943"/>
            <a:ext cx="2913227" cy="360759"/>
          </a:xfrm>
          <a:prstGeom prst="rect">
            <a:avLst/>
          </a:prstGeom>
          <a:solidFill>
            <a:srgbClr val="FFFFFF"/>
          </a:solidFill>
          <a:ln w="9144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0"/>
          <p:cNvSpPr/>
          <p:nvPr/>
        </p:nvSpPr>
        <p:spPr>
          <a:xfrm>
            <a:off x="5373523" y="3063943"/>
            <a:ext cx="2913227" cy="360759"/>
          </a:xfrm>
          <a:prstGeom prst="rect">
            <a:avLst/>
          </a:prstGeom>
          <a:noFill/>
          <a:ln/>
        </p:spPr>
        <p:txBody>
          <a:bodyPr wrap="square" lIns="170053" tIns="102108" rIns="170053" bIns="102108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Tidal &amp; Weather Log</a:t>
            </a:r>
            <a:endParaRPr lang="en-US" sz="885" dirty="0"/>
          </a:p>
        </p:txBody>
      </p:sp>
      <p:sp>
        <p:nvSpPr>
          <p:cNvPr id="25" name="Shape 21"/>
          <p:cNvSpPr/>
          <p:nvPr/>
        </p:nvSpPr>
        <p:spPr>
          <a:xfrm>
            <a:off x="5373523" y="3481853"/>
            <a:ext cx="2913227" cy="360759"/>
          </a:xfrm>
          <a:prstGeom prst="rect">
            <a:avLst/>
          </a:prstGeom>
          <a:solidFill>
            <a:srgbClr val="FFFFFF"/>
          </a:solidFill>
          <a:ln w="9144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2"/>
          <p:cNvSpPr/>
          <p:nvPr/>
        </p:nvSpPr>
        <p:spPr>
          <a:xfrm>
            <a:off x="5373523" y="3481853"/>
            <a:ext cx="2913227" cy="360759"/>
          </a:xfrm>
          <a:prstGeom prst="rect">
            <a:avLst/>
          </a:prstGeom>
          <a:noFill/>
          <a:ln/>
        </p:spPr>
        <p:txBody>
          <a:bodyPr wrap="square" lIns="170053" tIns="102108" rIns="170053" bIns="102108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Safeguarding Policy</a:t>
            </a:r>
            <a:endParaRPr lang="en-US" sz="885" dirty="0"/>
          </a:p>
        </p:txBody>
      </p:sp>
      <p:sp>
        <p:nvSpPr>
          <p:cNvPr id="27" name="Shape 23"/>
          <p:cNvSpPr/>
          <p:nvPr/>
        </p:nvSpPr>
        <p:spPr>
          <a:xfrm>
            <a:off x="5373523" y="3899762"/>
            <a:ext cx="2913227" cy="360759"/>
          </a:xfrm>
          <a:prstGeom prst="rect">
            <a:avLst/>
          </a:prstGeom>
          <a:solidFill>
            <a:srgbClr val="FFFFFF"/>
          </a:solidFill>
          <a:ln w="9144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4"/>
          <p:cNvSpPr/>
          <p:nvPr/>
        </p:nvSpPr>
        <p:spPr>
          <a:xfrm>
            <a:off x="5373523" y="3899762"/>
            <a:ext cx="2913227" cy="360759"/>
          </a:xfrm>
          <a:prstGeom prst="rect">
            <a:avLst/>
          </a:prstGeom>
          <a:noFill/>
          <a:ln/>
        </p:spPr>
        <p:txBody>
          <a:bodyPr wrap="square" lIns="170053" tIns="102108" rIns="170053" bIns="102108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Incident Log</a:t>
            </a:r>
            <a:endParaRPr lang="en-US" sz="885" dirty="0"/>
          </a:p>
        </p:txBody>
      </p:sp>
      <p:sp>
        <p:nvSpPr>
          <p:cNvPr id="29" name="Shape 25"/>
          <p:cNvSpPr/>
          <p:nvPr/>
        </p:nvSpPr>
        <p:spPr>
          <a:xfrm>
            <a:off x="5373523" y="4317671"/>
            <a:ext cx="2913227" cy="360759"/>
          </a:xfrm>
          <a:prstGeom prst="rect">
            <a:avLst/>
          </a:prstGeom>
          <a:solidFill>
            <a:srgbClr val="FFFFFF"/>
          </a:solidFill>
          <a:ln w="9144">
            <a:solidFill>
              <a:srgbClr val="E871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6"/>
          <p:cNvSpPr/>
          <p:nvPr/>
        </p:nvSpPr>
        <p:spPr>
          <a:xfrm>
            <a:off x="5373523" y="4317671"/>
            <a:ext cx="2913227" cy="360759"/>
          </a:xfrm>
          <a:prstGeom prst="rect">
            <a:avLst/>
          </a:prstGeom>
          <a:noFill/>
          <a:ln/>
        </p:spPr>
        <p:txBody>
          <a:bodyPr wrap="square" lIns="170053" tIns="102108" rIns="170053" bIns="102108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Parent Information Pack</a:t>
            </a:r>
            <a:endParaRPr lang="en-US" sz="8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4313"/>
            <a:ext cx="285750" cy="285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571500"/>
            <a:ext cx="8001000" cy="703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Termly review and reflective practice ensure Beach School provision continually improves</a:t>
            </a:r>
            <a:endParaRPr lang="en-US" sz="1808" dirty="0"/>
          </a:p>
        </p:txBody>
      </p:sp>
      <p:sp>
        <p:nvSpPr>
          <p:cNvPr id="5" name="Shape 1"/>
          <p:cNvSpPr/>
          <p:nvPr/>
        </p:nvSpPr>
        <p:spPr>
          <a:xfrm>
            <a:off x="571500" y="1632347"/>
            <a:ext cx="2524116" cy="2271713"/>
          </a:xfrm>
          <a:prstGeom prst="rect">
            <a:avLst/>
          </a:prstGeom>
          <a:solidFill>
            <a:srgbClr val="FFFFFF"/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2"/>
          <p:cNvSpPr/>
          <p:nvPr/>
        </p:nvSpPr>
        <p:spPr>
          <a:xfrm>
            <a:off x="1721337" y="1918097"/>
            <a:ext cx="20538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436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2436" dirty="0"/>
          </a:p>
        </p:txBody>
      </p:sp>
      <p:sp>
        <p:nvSpPr>
          <p:cNvPr id="7" name="Text 3"/>
          <p:cNvSpPr/>
          <p:nvPr/>
        </p:nvSpPr>
        <p:spPr>
          <a:xfrm>
            <a:off x="820331" y="2368153"/>
            <a:ext cx="200739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Termly Programme Review</a:t>
            </a:r>
            <a:endParaRPr lang="en-US" sz="1090" dirty="0"/>
          </a:p>
        </p:txBody>
      </p:sp>
      <p:sp>
        <p:nvSpPr>
          <p:cNvPr id="8" name="Text 4"/>
          <p:cNvSpPr/>
          <p:nvPr/>
        </p:nvSpPr>
        <p:spPr>
          <a:xfrm>
            <a:off x="785813" y="2689622"/>
            <a:ext cx="20764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Considers session consistency, EYFS progress, risk assessment robustness, inclusion, and adjustments for the next term.</a:t>
            </a:r>
            <a:endParaRPr lang="en-US" sz="784" dirty="0"/>
          </a:p>
        </p:txBody>
      </p:sp>
      <p:sp>
        <p:nvSpPr>
          <p:cNvPr id="9" name="Shape 5"/>
          <p:cNvSpPr/>
          <p:nvPr/>
        </p:nvSpPr>
        <p:spPr>
          <a:xfrm>
            <a:off x="3290897" y="1632347"/>
            <a:ext cx="2533659" cy="2271713"/>
          </a:xfrm>
          <a:prstGeom prst="rect">
            <a:avLst/>
          </a:prstGeom>
          <a:solidFill>
            <a:srgbClr val="FFFFFF"/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6"/>
          <p:cNvSpPr/>
          <p:nvPr/>
        </p:nvSpPr>
        <p:spPr>
          <a:xfrm>
            <a:off x="4455021" y="1918097"/>
            <a:ext cx="20538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436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2436" dirty="0"/>
          </a:p>
        </p:txBody>
      </p:sp>
      <p:sp>
        <p:nvSpPr>
          <p:cNvPr id="11" name="Text 7"/>
          <p:cNvSpPr/>
          <p:nvPr/>
        </p:nvSpPr>
        <p:spPr>
          <a:xfrm>
            <a:off x="3865662" y="2368153"/>
            <a:ext cx="138410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Reflective Practice</a:t>
            </a:r>
            <a:endParaRPr lang="en-US" sz="1090" dirty="0"/>
          </a:p>
        </p:txBody>
      </p:sp>
      <p:sp>
        <p:nvSpPr>
          <p:cNvPr id="12" name="Text 8"/>
          <p:cNvSpPr/>
          <p:nvPr/>
        </p:nvSpPr>
        <p:spPr>
          <a:xfrm>
            <a:off x="3514725" y="2689622"/>
            <a:ext cx="2085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Beach School Leaders maintain reflective journals; peer observation between leaders across iSTEP Learning settings actively supported.</a:t>
            </a:r>
            <a:endParaRPr lang="en-US" sz="784" dirty="0"/>
          </a:p>
        </p:txBody>
      </p:sp>
      <p:sp>
        <p:nvSpPr>
          <p:cNvPr id="13" name="Shape 9"/>
          <p:cNvSpPr/>
          <p:nvPr/>
        </p:nvSpPr>
        <p:spPr>
          <a:xfrm>
            <a:off x="6029325" y="1632347"/>
            <a:ext cx="2543175" cy="2271713"/>
          </a:xfrm>
          <a:prstGeom prst="rect">
            <a:avLst/>
          </a:prstGeom>
          <a:solidFill>
            <a:srgbClr val="FFFFFF"/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0"/>
          <p:cNvSpPr/>
          <p:nvPr/>
        </p:nvSpPr>
        <p:spPr>
          <a:xfrm>
            <a:off x="7207709" y="1918097"/>
            <a:ext cx="20538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436" b="1" dirty="0">
                <a:solidFill>
                  <a:srgbClr val="E8719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2436" dirty="0"/>
          </a:p>
        </p:txBody>
      </p:sp>
      <p:sp>
        <p:nvSpPr>
          <p:cNvPr id="15" name="Text 11"/>
          <p:cNvSpPr/>
          <p:nvPr/>
        </p:nvSpPr>
        <p:spPr>
          <a:xfrm>
            <a:off x="6262669" y="2368153"/>
            <a:ext cx="2095491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Reporting to Senior Leaders</a:t>
            </a:r>
            <a:endParaRPr lang="en-US" sz="1090" dirty="0"/>
          </a:p>
        </p:txBody>
      </p:sp>
      <p:sp>
        <p:nvSpPr>
          <p:cNvPr id="16" name="Text 12"/>
          <p:cNvSpPr/>
          <p:nvPr/>
        </p:nvSpPr>
        <p:spPr>
          <a:xfrm>
            <a:off x="6262669" y="2903934"/>
            <a:ext cx="209549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3333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Written termly summary to Nursery Manager and Operations Director: attendance, learning highlights, incidents, recommendations.</a:t>
            </a:r>
            <a:endParaRPr lang="en-US" sz="784" dirty="0"/>
          </a:p>
        </p:txBody>
      </p:sp>
      <p:sp>
        <p:nvSpPr>
          <p:cNvPr id="17" name="Shape 13"/>
          <p:cNvSpPr/>
          <p:nvPr/>
        </p:nvSpPr>
        <p:spPr>
          <a:xfrm>
            <a:off x="571500" y="4161234"/>
            <a:ext cx="8001000" cy="814388"/>
          </a:xfrm>
          <a:prstGeom prst="rect">
            <a:avLst/>
          </a:prstGeom>
          <a:solidFill>
            <a:srgbClr val="E8719A">
              <a:alpha val="5000"/>
            </a:srgbClr>
          </a:solidFill>
          <a:ln w="18288">
            <a:solidFill>
              <a:srgbClr val="E8231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4"/>
          <p:cNvSpPr/>
          <p:nvPr/>
        </p:nvSpPr>
        <p:spPr>
          <a:xfrm>
            <a:off x="857250" y="4339828"/>
            <a:ext cx="74295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Continuous improvement in Beach School contributes directly to the setting's self-evaluation and Ofsted readiness.</a:t>
            </a:r>
            <a:endParaRPr lang="en-US" sz="10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918222" y="434206"/>
            <a:ext cx="3307556" cy="62329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3294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iSTEP Learning</a:t>
            </a:r>
            <a:endParaRPr lang="en-US" sz="3294" dirty="0"/>
          </a:p>
        </p:txBody>
      </p:sp>
      <p:sp>
        <p:nvSpPr>
          <p:cNvPr id="4" name="Text 1"/>
          <p:cNvSpPr/>
          <p:nvPr/>
        </p:nvSpPr>
        <p:spPr>
          <a:xfrm>
            <a:off x="2404765" y="1091766"/>
            <a:ext cx="433447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016" b="1" dirty="0">
                <a:solidFill>
                  <a:srgbClr val="FFD1D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Inspiring Every Child, Every Day</a:t>
            </a:r>
            <a:endParaRPr lang="en-US" sz="2016" dirty="0"/>
          </a:p>
        </p:txBody>
      </p:sp>
      <p:sp>
        <p:nvSpPr>
          <p:cNvPr id="5" name="Text 2"/>
          <p:cNvSpPr/>
          <p:nvPr/>
        </p:nvSpPr>
        <p:spPr>
          <a:xfrm>
            <a:off x="1293019" y="1791853"/>
            <a:ext cx="6557963" cy="5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Beach School is not an add-on — it is a core part of how iSTEP Learning delivers outstanding early years education.</a:t>
            </a:r>
            <a:endParaRPr lang="en-US" sz="1193" dirty="0"/>
          </a:p>
        </p:txBody>
      </p:sp>
      <p:sp>
        <p:nvSpPr>
          <p:cNvPr id="6" name="Text 3"/>
          <p:cNvSpPr/>
          <p:nvPr/>
        </p:nvSpPr>
        <p:spPr>
          <a:xfrm>
            <a:off x="1293019" y="2483346"/>
            <a:ext cx="6557963" cy="5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Every child deserves the opportunity to learn, grow, and discover in the natural world.</a:t>
            </a:r>
            <a:endParaRPr lang="en-US" sz="1193" dirty="0"/>
          </a:p>
        </p:txBody>
      </p:sp>
      <p:sp>
        <p:nvSpPr>
          <p:cNvPr id="7" name="Text 4"/>
          <p:cNvSpPr/>
          <p:nvPr/>
        </p:nvSpPr>
        <p:spPr>
          <a:xfrm>
            <a:off x="1293019" y="3174839"/>
            <a:ext cx="6557963" cy="5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Our Beach School curriculum ensures that every session is purposeful, safe, inclusive, and joyful.</a:t>
            </a:r>
            <a:endParaRPr lang="en-US" sz="1193" dirty="0"/>
          </a:p>
        </p:txBody>
      </p:sp>
      <p:sp>
        <p:nvSpPr>
          <p:cNvPr id="8" name="Shape 5"/>
          <p:cNvSpPr/>
          <p:nvPr/>
        </p:nvSpPr>
        <p:spPr>
          <a:xfrm>
            <a:off x="1820763" y="4152081"/>
            <a:ext cx="5502473" cy="5197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1820763" y="4152081"/>
            <a:ext cx="5502473" cy="519708"/>
          </a:xfrm>
          <a:prstGeom prst="rect">
            <a:avLst/>
          </a:prstGeom>
          <a:noFill/>
          <a:ln/>
        </p:spPr>
        <p:txBody>
          <a:bodyPr wrap="square" lIns="425196" tIns="170053" rIns="425196" bIns="170053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8231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Nurturing Children · Inspiring Learning · Growing Together</a:t>
            </a:r>
            <a:endParaRPr lang="en-US" sz="119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1386</Words>
  <Application>Microsoft Office PowerPoint</Application>
  <PresentationFormat>On-screen Show (16:9)</PresentationFormat>
  <Paragraphs>167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Nunito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Sara Richards</cp:lastModifiedBy>
  <cp:revision>2</cp:revision>
  <dcterms:created xsi:type="dcterms:W3CDTF">2026-03-22T19:08:24Z</dcterms:created>
  <dcterms:modified xsi:type="dcterms:W3CDTF">2026-03-22T19:36:03Z</dcterms:modified>
</cp:coreProperties>
</file>