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71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756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714375" cy="61257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153120"/>
            <a:ext cx="1378744" cy="154126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697016" y="357188"/>
            <a:ext cx="387548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Nurturing Children · Inspiring Learning · Growing Together</a:t>
            </a:r>
            <a:endParaRPr lang="en-US" sz="987" dirty="0"/>
          </a:p>
        </p:txBody>
      </p:sp>
      <p:sp>
        <p:nvSpPr>
          <p:cNvPr id="6" name="Shape 2"/>
          <p:cNvSpPr/>
          <p:nvPr/>
        </p:nvSpPr>
        <p:spPr>
          <a:xfrm>
            <a:off x="0" y="2828925"/>
            <a:ext cx="9144000" cy="2314575"/>
          </a:xfrm>
          <a:prstGeom prst="rect">
            <a:avLst/>
          </a:prstGeom>
          <a:solidFill>
            <a:srgbClr val="E8231A">
              <a:alpha val="8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571500" y="3159323"/>
            <a:ext cx="8001000" cy="6232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Curriculum</a:t>
            </a:r>
            <a:endParaRPr lang="en-US" sz="3294" dirty="0"/>
          </a:p>
        </p:txBody>
      </p:sp>
      <p:sp>
        <p:nvSpPr>
          <p:cNvPr id="8" name="Text 4"/>
          <p:cNvSpPr/>
          <p:nvPr/>
        </p:nvSpPr>
        <p:spPr>
          <a:xfrm>
            <a:off x="571500" y="3854053"/>
            <a:ext cx="8001000" cy="3107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Early Years Foundation Stage</a:t>
            </a:r>
            <a:endParaRPr lang="en-US" sz="1602" dirty="0"/>
          </a:p>
        </p:txBody>
      </p:sp>
      <p:sp>
        <p:nvSpPr>
          <p:cNvPr id="9" name="Shape 5"/>
          <p:cNvSpPr/>
          <p:nvPr/>
        </p:nvSpPr>
        <p:spPr>
          <a:xfrm>
            <a:off x="571500" y="4307681"/>
            <a:ext cx="5715000" cy="55006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Shape 6"/>
          <p:cNvSpPr/>
          <p:nvPr/>
        </p:nvSpPr>
        <p:spPr>
          <a:xfrm>
            <a:off x="571500" y="4307681"/>
            <a:ext cx="5715000" cy="1428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571500" y="4307681"/>
            <a:ext cx="5715000" cy="550069"/>
          </a:xfrm>
          <a:prstGeom prst="rect">
            <a:avLst/>
          </a:prstGeom>
          <a:noFill/>
          <a:ln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9" dirty="0">
                <a:solidFill>
                  <a:srgbClr val="F9F9F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Aligned with the EYFS Statutory Framework &amp; Forest School Association Principles</a:t>
            </a:r>
            <a:endParaRPr lang="en-US" sz="1159" dirty="0"/>
          </a:p>
        </p:txBody>
      </p:sp>
      <p:pic>
        <p:nvPicPr>
          <p:cNvPr id="13" name="Picture 12" descr="A child wearing goggles and gloves holding a stick&#10;&#10;AI-generated content may be incorrect.">
            <a:extLst>
              <a:ext uri="{FF2B5EF4-FFF2-40B4-BE49-F238E27FC236}">
                <a16:creationId xmlns:a16="http://schemas.microsoft.com/office/drawing/2014/main" id="{EFC7BDA1-449F-C30E-F1D0-D41468212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475" y="0"/>
            <a:ext cx="3057525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6036C69C-8C17-9B42-96A0-BC229C7AD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878" y="70842"/>
            <a:ext cx="4743450" cy="962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2912"/>
            <a:ext cx="571500" cy="55721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571500"/>
            <a:ext cx="4672013" cy="92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woodland is one of the richest learning environments available to young children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71500" y="1711626"/>
            <a:ext cx="4672013" cy="557213"/>
          </a:xfrm>
          <a:prstGeom prst="rect">
            <a:avLst/>
          </a:prstGeom>
          <a:noFill/>
          <a:ln/>
        </p:spPr>
        <p:txBody>
          <a:bodyPr wrap="square" lIns="238125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is a child-centred, inspirational learning process that offers children regular opportunities for holistic growth through long-term, nature-based sessions.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571500" y="2325988"/>
            <a:ext cx="4672013" cy="557213"/>
          </a:xfrm>
          <a:prstGeom prst="rect">
            <a:avLst/>
          </a:prstGeom>
          <a:noFill/>
          <a:ln/>
        </p:spPr>
        <p:txBody>
          <a:bodyPr wrap="square" lIns="238125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Rooted in Scandinavian outdoor learning traditions, it has been practised in the UK since the 1990s and is now a well-established approach within early years education.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571500" y="2940351"/>
            <a:ext cx="4672013" cy="557213"/>
          </a:xfrm>
          <a:prstGeom prst="rect">
            <a:avLst/>
          </a:prstGeom>
          <a:noFill/>
          <a:ln/>
        </p:spPr>
        <p:txBody>
          <a:bodyPr wrap="square" lIns="238125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Trees, mud, sticks, fire, natural tools, and woodland wildlife provide a dynamic, self-renewing environment that invites curiosity, risk-taking, and deep investigation.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571500" y="3554713"/>
            <a:ext cx="4672013" cy="557213"/>
          </a:xfrm>
          <a:prstGeom prst="rect">
            <a:avLst/>
          </a:prstGeom>
          <a:noFill/>
          <a:ln/>
        </p:spPr>
        <p:txBody>
          <a:bodyPr wrap="square" lIns="238125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At iSTEP Learning, Forest School is fully integrated into our early years curriculum, complementing indoor provision and supporting all seven EYFS areas of learning.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571500" y="4197651"/>
            <a:ext cx="4672013" cy="885825"/>
          </a:xfrm>
          <a:prstGeom prst="rect">
            <a:avLst/>
          </a:prstGeom>
          <a:solidFill>
            <a:srgbClr val="E8231A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Shape 6"/>
          <p:cNvSpPr/>
          <p:nvPr/>
        </p:nvSpPr>
        <p:spPr>
          <a:xfrm>
            <a:off x="571500" y="4197651"/>
            <a:ext cx="42863" cy="885825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571500" y="1711626"/>
            <a:ext cx="11251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595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1595" dirty="0"/>
          </a:p>
        </p:txBody>
      </p:sp>
      <p:sp>
        <p:nvSpPr>
          <p:cNvPr id="12" name="Text 8"/>
          <p:cNvSpPr/>
          <p:nvPr/>
        </p:nvSpPr>
        <p:spPr>
          <a:xfrm>
            <a:off x="571500" y="2325988"/>
            <a:ext cx="11251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595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1595" dirty="0"/>
          </a:p>
        </p:txBody>
      </p:sp>
      <p:sp>
        <p:nvSpPr>
          <p:cNvPr id="13" name="Text 9"/>
          <p:cNvSpPr/>
          <p:nvPr/>
        </p:nvSpPr>
        <p:spPr>
          <a:xfrm>
            <a:off x="571500" y="2940351"/>
            <a:ext cx="11251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595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1595" dirty="0"/>
          </a:p>
        </p:txBody>
      </p:sp>
      <p:sp>
        <p:nvSpPr>
          <p:cNvPr id="14" name="Text 10"/>
          <p:cNvSpPr/>
          <p:nvPr/>
        </p:nvSpPr>
        <p:spPr>
          <a:xfrm>
            <a:off x="571500" y="3554713"/>
            <a:ext cx="11251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595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1595" dirty="0"/>
          </a:p>
        </p:txBody>
      </p:sp>
      <p:sp>
        <p:nvSpPr>
          <p:cNvPr id="15" name="Text 11"/>
          <p:cNvSpPr/>
          <p:nvPr/>
        </p:nvSpPr>
        <p:spPr>
          <a:xfrm>
            <a:off x="714375" y="4254801"/>
            <a:ext cx="4386263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87" b="1" i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"Forest School is a long-term process of regular sessions, rather than a one-off or infrequent visit; the cycle of planning, observation, adaptation and review links each session."</a:t>
            </a:r>
            <a:endParaRPr lang="en-US" sz="987" dirty="0"/>
          </a:p>
        </p:txBody>
      </p:sp>
      <p:sp>
        <p:nvSpPr>
          <p:cNvPr id="16" name="Text 12"/>
          <p:cNvSpPr/>
          <p:nvPr/>
        </p:nvSpPr>
        <p:spPr>
          <a:xfrm>
            <a:off x="714375" y="4869163"/>
            <a:ext cx="4386263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— Forest School Association</a:t>
            </a:r>
            <a:endParaRPr lang="en-US" sz="784" dirty="0"/>
          </a:p>
        </p:txBody>
      </p:sp>
      <p:sp>
        <p:nvSpPr>
          <p:cNvPr id="17" name="Shape 13"/>
          <p:cNvSpPr/>
          <p:nvPr/>
        </p:nvSpPr>
        <p:spPr>
          <a:xfrm>
            <a:off x="5457825" y="571500"/>
            <a:ext cx="3114675" cy="3571875"/>
          </a:xfrm>
          <a:prstGeom prst="rect">
            <a:avLst/>
          </a:prstGeom>
          <a:solidFill>
            <a:srgbClr val="000000">
              <a:alpha val="0"/>
            </a:srgbClr>
          </a:solidFill>
          <a:ln w="54864">
            <a:solidFill>
              <a:srgbClr val="F9F9F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825" y="571500"/>
            <a:ext cx="1916311" cy="678656"/>
          </a:xfrm>
          <a:prstGeom prst="rect">
            <a:avLst/>
          </a:prstGeom>
        </p:spPr>
      </p:pic>
      <p:pic>
        <p:nvPicPr>
          <p:cNvPr id="20" name="Picture 19" descr="A child wearing goggles and holding a stick&#10;&#10;AI-generated content may be incorrect.">
            <a:extLst>
              <a:ext uri="{FF2B5EF4-FFF2-40B4-BE49-F238E27FC236}">
                <a16:creationId xmlns:a16="http://schemas.microsoft.com/office/drawing/2014/main" id="{8CEA6C5F-0525-2338-6656-1CC37C24E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7824" y="556720"/>
            <a:ext cx="3114675" cy="37528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1" y="114300"/>
            <a:ext cx="614363" cy="61720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Six principles, as defined by the Forest School Association, underpin every iSTEP Learning Forest School programme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571500" y="1545896"/>
            <a:ext cx="2581266" cy="1677358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657225" y="1631621"/>
            <a:ext cx="240981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231A">
                    <a:alpha val="15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01</a:t>
            </a:r>
            <a:endParaRPr lang="en-US" sz="2436" dirty="0"/>
          </a:p>
        </p:txBody>
      </p:sp>
      <p:sp>
        <p:nvSpPr>
          <p:cNvPr id="7" name="Text 3"/>
          <p:cNvSpPr/>
          <p:nvPr/>
        </p:nvSpPr>
        <p:spPr>
          <a:xfrm>
            <a:off x="657225" y="1903084"/>
            <a:ext cx="2409816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Long-Term, Regular Process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657225" y="2193103"/>
            <a:ext cx="2409816" cy="694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Sustained sessions in the same woodland space build deep familiarity, seasonal awareness, and growing confidence over time.</a:t>
            </a:r>
            <a:endParaRPr lang="en-US" sz="885" dirty="0"/>
          </a:p>
        </p:txBody>
      </p:sp>
      <p:sp>
        <p:nvSpPr>
          <p:cNvPr id="9" name="Shape 5"/>
          <p:cNvSpPr/>
          <p:nvPr/>
        </p:nvSpPr>
        <p:spPr>
          <a:xfrm>
            <a:off x="3281353" y="1545896"/>
            <a:ext cx="2581266" cy="1677358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3367078" y="1631621"/>
            <a:ext cx="240981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231A">
                    <a:alpha val="15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02</a:t>
            </a:r>
            <a:endParaRPr lang="en-US" sz="2436" dirty="0"/>
          </a:p>
        </p:txBody>
      </p:sp>
      <p:sp>
        <p:nvSpPr>
          <p:cNvPr id="11" name="Text 7"/>
          <p:cNvSpPr/>
          <p:nvPr/>
        </p:nvSpPr>
        <p:spPr>
          <a:xfrm>
            <a:off x="3367078" y="1903084"/>
            <a:ext cx="2409816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Natural Woodland Environment</a:t>
            </a:r>
            <a:endParaRPr lang="en-US" sz="1090" dirty="0"/>
          </a:p>
        </p:txBody>
      </p:sp>
      <p:sp>
        <p:nvSpPr>
          <p:cNvPr id="12" name="Text 8"/>
          <p:cNvSpPr/>
          <p:nvPr/>
        </p:nvSpPr>
        <p:spPr>
          <a:xfrm>
            <a:off x="3367078" y="2193103"/>
            <a:ext cx="2409816" cy="694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woodland — trees, mud, water, fire, wildlife — is central to every learning experience and cannot be replicated indoors.</a:t>
            </a:r>
            <a:endParaRPr lang="en-US" sz="885" dirty="0"/>
          </a:p>
        </p:txBody>
      </p:sp>
      <p:sp>
        <p:nvSpPr>
          <p:cNvPr id="13" name="Shape 9"/>
          <p:cNvSpPr/>
          <p:nvPr/>
        </p:nvSpPr>
        <p:spPr>
          <a:xfrm>
            <a:off x="5991206" y="1545896"/>
            <a:ext cx="2581294" cy="1663071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0"/>
          <p:cNvSpPr/>
          <p:nvPr/>
        </p:nvSpPr>
        <p:spPr>
          <a:xfrm>
            <a:off x="6076931" y="1631621"/>
            <a:ext cx="240984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231A">
                    <a:alpha val="15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03</a:t>
            </a:r>
            <a:endParaRPr lang="en-US" sz="2436" dirty="0"/>
          </a:p>
        </p:txBody>
      </p:sp>
      <p:sp>
        <p:nvSpPr>
          <p:cNvPr id="15" name="Text 11"/>
          <p:cNvSpPr/>
          <p:nvPr/>
        </p:nvSpPr>
        <p:spPr>
          <a:xfrm>
            <a:off x="6076931" y="1903084"/>
            <a:ext cx="2409844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Supported Risk-Taking</a:t>
            </a:r>
            <a:endParaRPr lang="en-US" sz="1090" dirty="0"/>
          </a:p>
        </p:txBody>
      </p:sp>
      <p:sp>
        <p:nvSpPr>
          <p:cNvPr id="16" name="Text 12"/>
          <p:cNvSpPr/>
          <p:nvPr/>
        </p:nvSpPr>
        <p:spPr>
          <a:xfrm>
            <a:off x="6076931" y="2193103"/>
            <a:ext cx="2409844" cy="520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Managed risks (tool use, fire, climbing, den building) build resilience, problem-solving, and physical confidence.</a:t>
            </a:r>
            <a:endParaRPr lang="en-US" sz="885" dirty="0"/>
          </a:p>
        </p:txBody>
      </p:sp>
      <p:sp>
        <p:nvSpPr>
          <p:cNvPr id="17" name="Shape 13"/>
          <p:cNvSpPr/>
          <p:nvPr/>
        </p:nvSpPr>
        <p:spPr>
          <a:xfrm>
            <a:off x="571500" y="3337554"/>
            <a:ext cx="2581266" cy="1691646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657225" y="3423279"/>
            <a:ext cx="240981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231A">
                    <a:alpha val="15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04</a:t>
            </a:r>
            <a:endParaRPr lang="en-US" sz="2436" dirty="0"/>
          </a:p>
        </p:txBody>
      </p:sp>
      <p:sp>
        <p:nvSpPr>
          <p:cNvPr id="19" name="Text 15"/>
          <p:cNvSpPr/>
          <p:nvPr/>
        </p:nvSpPr>
        <p:spPr>
          <a:xfrm>
            <a:off x="657225" y="3694742"/>
            <a:ext cx="2409816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Holistic Development</a:t>
            </a:r>
            <a:endParaRPr lang="en-US" sz="1090" dirty="0"/>
          </a:p>
        </p:txBody>
      </p:sp>
      <p:sp>
        <p:nvSpPr>
          <p:cNvPr id="20" name="Text 16"/>
          <p:cNvSpPr/>
          <p:nvPr/>
        </p:nvSpPr>
        <p:spPr>
          <a:xfrm>
            <a:off x="657225" y="3984761"/>
            <a:ext cx="2409816" cy="694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Physical, cognitive, social, emotional, and creative development are all promoted through the woodland environment.</a:t>
            </a:r>
            <a:endParaRPr lang="en-US" sz="885" dirty="0"/>
          </a:p>
        </p:txBody>
      </p:sp>
      <p:sp>
        <p:nvSpPr>
          <p:cNvPr id="21" name="Shape 17"/>
          <p:cNvSpPr/>
          <p:nvPr/>
        </p:nvSpPr>
        <p:spPr>
          <a:xfrm>
            <a:off x="3281353" y="3337554"/>
            <a:ext cx="2581266" cy="1691646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8"/>
          <p:cNvSpPr/>
          <p:nvPr/>
        </p:nvSpPr>
        <p:spPr>
          <a:xfrm>
            <a:off x="3367078" y="3423279"/>
            <a:ext cx="240981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231A">
                    <a:alpha val="15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05</a:t>
            </a:r>
            <a:endParaRPr lang="en-US" sz="2436" dirty="0"/>
          </a:p>
        </p:txBody>
      </p:sp>
      <p:sp>
        <p:nvSpPr>
          <p:cNvPr id="23" name="Text 19"/>
          <p:cNvSpPr/>
          <p:nvPr/>
        </p:nvSpPr>
        <p:spPr>
          <a:xfrm>
            <a:off x="3367078" y="3694742"/>
            <a:ext cx="2409816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Qualified Practitioners</a:t>
            </a:r>
            <a:endParaRPr lang="en-US" sz="1090" dirty="0"/>
          </a:p>
        </p:txBody>
      </p:sp>
      <p:sp>
        <p:nvSpPr>
          <p:cNvPr id="24" name="Text 20"/>
          <p:cNvSpPr/>
          <p:nvPr/>
        </p:nvSpPr>
        <p:spPr>
          <a:xfrm>
            <a:off x="3367078" y="3984761"/>
            <a:ext cx="2409816" cy="520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All sessions led by a minimum Level 3 qualified Forest School Leader with robust safeguarding in place.</a:t>
            </a:r>
            <a:endParaRPr lang="en-US" sz="885" dirty="0"/>
          </a:p>
        </p:txBody>
      </p:sp>
      <p:sp>
        <p:nvSpPr>
          <p:cNvPr id="25" name="Shape 21"/>
          <p:cNvSpPr/>
          <p:nvPr/>
        </p:nvSpPr>
        <p:spPr>
          <a:xfrm>
            <a:off x="5991206" y="3337554"/>
            <a:ext cx="2581294" cy="1691646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2"/>
          <p:cNvSpPr/>
          <p:nvPr/>
        </p:nvSpPr>
        <p:spPr>
          <a:xfrm>
            <a:off x="6076931" y="3437567"/>
            <a:ext cx="240984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231A">
                    <a:alpha val="15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06</a:t>
            </a:r>
            <a:endParaRPr lang="en-US" sz="2436" dirty="0"/>
          </a:p>
        </p:txBody>
      </p:sp>
      <p:sp>
        <p:nvSpPr>
          <p:cNvPr id="27" name="Text 23"/>
          <p:cNvSpPr/>
          <p:nvPr/>
        </p:nvSpPr>
        <p:spPr>
          <a:xfrm>
            <a:off x="6076931" y="3709029"/>
            <a:ext cx="2409844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Learner-Centred Community</a:t>
            </a:r>
            <a:endParaRPr lang="en-US" sz="1090" dirty="0"/>
          </a:p>
        </p:txBody>
      </p:sp>
      <p:sp>
        <p:nvSpPr>
          <p:cNvPr id="28" name="Text 24"/>
          <p:cNvSpPr/>
          <p:nvPr/>
        </p:nvSpPr>
        <p:spPr>
          <a:xfrm>
            <a:off x="6076931" y="3999049"/>
            <a:ext cx="2409844" cy="694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Sessions are responsive to children's interests and self-directed play; practitioners observe and extend rather than direct.</a:t>
            </a:r>
            <a:endParaRPr lang="en-US" sz="885" dirty="0"/>
          </a:p>
        </p:txBody>
      </p:sp>
      <p:pic>
        <p:nvPicPr>
          <p:cNvPr id="30" name="Picture 29" descr="A close up of a sign&#10;&#10;AI-generated content may be incorrect.">
            <a:extLst>
              <a:ext uri="{FF2B5EF4-FFF2-40B4-BE49-F238E27FC236}">
                <a16:creationId xmlns:a16="http://schemas.microsoft.com/office/drawing/2014/main" id="{7C081413-9DEE-9C29-32F2-EF0AB3DE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822" y="38957"/>
            <a:ext cx="5965031" cy="565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Regular woodland learning delivers measurable, lasting benefits for children's development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571500" y="1438740"/>
            <a:ext cx="8001000" cy="1428750"/>
          </a:xfrm>
          <a:prstGeom prst="rect">
            <a:avLst/>
          </a:prstGeom>
          <a:solidFill>
            <a:srgbClr val="000000">
              <a:alpha val="0"/>
            </a:srgbClr>
          </a:solidFill>
          <a:ln w="45720">
            <a:solidFill>
              <a:srgbClr val="F9F9F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438740"/>
            <a:ext cx="1503759" cy="15716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71500" y="3010365"/>
            <a:ext cx="103556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269" dirty="0"/>
          </a:p>
        </p:txBody>
      </p:sp>
      <p:sp>
        <p:nvSpPr>
          <p:cNvPr id="8" name="Text 3"/>
          <p:cNvSpPr/>
          <p:nvPr/>
        </p:nvSpPr>
        <p:spPr>
          <a:xfrm>
            <a:off x="782213" y="3010365"/>
            <a:ext cx="3618337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who access regular Forest School sessions show improved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self-esteem, confidence, and motivation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to learn (O'Brien &amp; Murray, 2007).</a:t>
            </a:r>
            <a:endParaRPr lang="en-US" sz="885" dirty="0"/>
          </a:p>
        </p:txBody>
      </p:sp>
      <p:sp>
        <p:nvSpPr>
          <p:cNvPr id="9" name="Text 4"/>
          <p:cNvSpPr/>
          <p:nvPr/>
        </p:nvSpPr>
        <p:spPr>
          <a:xfrm>
            <a:off x="4743450" y="3010365"/>
            <a:ext cx="103556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269" dirty="0"/>
          </a:p>
        </p:txBody>
      </p:sp>
      <p:sp>
        <p:nvSpPr>
          <p:cNvPr id="10" name="Text 5"/>
          <p:cNvSpPr/>
          <p:nvPr/>
        </p:nvSpPr>
        <p:spPr>
          <a:xfrm>
            <a:off x="4954163" y="3010365"/>
            <a:ext cx="3618337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Tool use, fire, and construction activities develop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fine and gross motor skills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in ways that indoor environments cannot match.</a:t>
            </a:r>
            <a:endParaRPr lang="en-US" sz="885" dirty="0"/>
          </a:p>
        </p:txBody>
      </p:sp>
      <p:sp>
        <p:nvSpPr>
          <p:cNvPr id="11" name="Text 6"/>
          <p:cNvSpPr/>
          <p:nvPr/>
        </p:nvSpPr>
        <p:spPr>
          <a:xfrm>
            <a:off x="571500" y="3764254"/>
            <a:ext cx="3829050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supports the development of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resilience, independence, and emotional regulation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— key protective factors for mental health.</a:t>
            </a:r>
            <a:endParaRPr lang="en-US" sz="885" dirty="0"/>
          </a:p>
        </p:txBody>
      </p:sp>
      <p:sp>
        <p:nvSpPr>
          <p:cNvPr id="12" name="Text 7"/>
          <p:cNvSpPr/>
          <p:nvPr/>
        </p:nvSpPr>
        <p:spPr>
          <a:xfrm>
            <a:off x="4743450" y="3764254"/>
            <a:ext cx="103556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269" dirty="0"/>
          </a:p>
        </p:txBody>
      </p:sp>
      <p:sp>
        <p:nvSpPr>
          <p:cNvPr id="13" name="Text 8"/>
          <p:cNvSpPr/>
          <p:nvPr/>
        </p:nvSpPr>
        <p:spPr>
          <a:xfrm>
            <a:off x="4954163" y="3764254"/>
            <a:ext cx="3618337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is particularly effective for children with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SEND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, offering sensory-rich, low-pressure learning that builds confidence and communication.</a:t>
            </a:r>
            <a:endParaRPr lang="en-US" sz="885" dirty="0"/>
          </a:p>
        </p:txBody>
      </p:sp>
      <p:sp>
        <p:nvSpPr>
          <p:cNvPr id="14" name="Text 9"/>
          <p:cNvSpPr/>
          <p:nvPr/>
        </p:nvSpPr>
        <p:spPr>
          <a:xfrm>
            <a:off x="571500" y="4518171"/>
            <a:ext cx="103556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269" dirty="0"/>
          </a:p>
        </p:txBody>
      </p:sp>
      <p:sp>
        <p:nvSpPr>
          <p:cNvPr id="15" name="Text 10"/>
          <p:cNvSpPr/>
          <p:nvPr/>
        </p:nvSpPr>
        <p:spPr>
          <a:xfrm>
            <a:off x="782213" y="4518171"/>
            <a:ext cx="3618337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NHS recommends at least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 hours of physical activity daily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for under-5s — Forest School delivers this through purposeful, joyful outdoor play.</a:t>
            </a:r>
            <a:endParaRPr lang="en-US" sz="885" dirty="0"/>
          </a:p>
        </p:txBody>
      </p:sp>
      <p:sp>
        <p:nvSpPr>
          <p:cNvPr id="16" name="Text 11"/>
          <p:cNvSpPr/>
          <p:nvPr/>
        </p:nvSpPr>
        <p:spPr>
          <a:xfrm>
            <a:off x="4743450" y="4518171"/>
            <a:ext cx="103556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269" dirty="0"/>
          </a:p>
        </p:txBody>
      </p:sp>
      <p:sp>
        <p:nvSpPr>
          <p:cNvPr id="17" name="Text 12"/>
          <p:cNvSpPr/>
          <p:nvPr/>
        </p:nvSpPr>
        <p:spPr>
          <a:xfrm>
            <a:off x="4954163" y="4518171"/>
            <a:ext cx="3618337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who experience nature regularly in early childhood are more likely to develop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lifelong environmental stewardship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.</a:t>
            </a:r>
            <a:endParaRPr lang="en-US" sz="885" dirty="0"/>
          </a:p>
        </p:txBody>
      </p:sp>
      <p:pic>
        <p:nvPicPr>
          <p:cNvPr id="19" name="Picture 18" descr="A child kneeling on the ground&#10;&#10;AI-generated content may be incorrect.">
            <a:extLst>
              <a:ext uri="{FF2B5EF4-FFF2-40B4-BE49-F238E27FC236}">
                <a16:creationId xmlns:a16="http://schemas.microsoft.com/office/drawing/2014/main" id="{41390F37-8A43-EB9D-DB5E-5EE955FEB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92" y="1011009"/>
            <a:ext cx="1557346" cy="1824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7CC4A8F2-EB84-6963-8A38-7768344FC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4706" y="1698538"/>
            <a:ext cx="4743450" cy="9620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Every Forest School session supports all seven areas of EYFS learning simultaneously</a:t>
            </a:r>
            <a:endParaRPr lang="en-US" sz="1808" dirty="0"/>
          </a:p>
        </p:txBody>
      </p:sp>
      <p:sp>
        <p:nvSpPr>
          <p:cNvPr id="4" name="Shape 1"/>
          <p:cNvSpPr/>
          <p:nvPr/>
        </p:nvSpPr>
        <p:spPr>
          <a:xfrm>
            <a:off x="578644" y="1195853"/>
            <a:ext cx="7986713" cy="3714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2"/>
          <p:cNvSpPr/>
          <p:nvPr/>
        </p:nvSpPr>
        <p:spPr>
          <a:xfrm>
            <a:off x="578644" y="1195853"/>
            <a:ext cx="1757056" cy="371475"/>
          </a:xfrm>
          <a:prstGeom prst="rect">
            <a:avLst/>
          </a:prstGeom>
          <a:solidFill>
            <a:srgbClr val="E8231A"/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578644" y="1195853"/>
            <a:ext cx="1757056" cy="371475"/>
          </a:xfrm>
          <a:prstGeom prst="rect">
            <a:avLst/>
          </a:prstGeom>
          <a:noFill/>
          <a:ln/>
        </p:spPr>
        <p:txBody>
          <a:bodyPr wrap="square" lIns="136017" tIns="85090" rIns="136017" bIns="85090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EYFS Area</a:t>
            </a:r>
            <a:endParaRPr lang="en-US" sz="1090" dirty="0"/>
          </a:p>
        </p:txBody>
      </p:sp>
      <p:sp>
        <p:nvSpPr>
          <p:cNvPr id="7" name="Shape 4"/>
          <p:cNvSpPr/>
          <p:nvPr/>
        </p:nvSpPr>
        <p:spPr>
          <a:xfrm>
            <a:off x="2332909" y="1195853"/>
            <a:ext cx="3435809" cy="371475"/>
          </a:xfrm>
          <a:prstGeom prst="rect">
            <a:avLst/>
          </a:prstGeom>
          <a:solidFill>
            <a:srgbClr val="E8231A"/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2332909" y="1195853"/>
            <a:ext cx="3435809" cy="371475"/>
          </a:xfrm>
          <a:prstGeom prst="rect">
            <a:avLst/>
          </a:prstGeom>
          <a:noFill/>
          <a:ln/>
        </p:spPr>
        <p:txBody>
          <a:bodyPr wrap="square" lIns="136017" tIns="85090" rIns="136017" bIns="85090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in Action</a:t>
            </a:r>
            <a:endParaRPr lang="en-US" sz="1090" dirty="0"/>
          </a:p>
        </p:txBody>
      </p:sp>
      <p:sp>
        <p:nvSpPr>
          <p:cNvPr id="9" name="Shape 6"/>
          <p:cNvSpPr/>
          <p:nvPr/>
        </p:nvSpPr>
        <p:spPr>
          <a:xfrm>
            <a:off x="5768718" y="1195853"/>
            <a:ext cx="2796639" cy="371475"/>
          </a:xfrm>
          <a:prstGeom prst="rect">
            <a:avLst/>
          </a:prstGeom>
          <a:solidFill>
            <a:srgbClr val="E8231A"/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768718" y="1195853"/>
            <a:ext cx="2796639" cy="371475"/>
          </a:xfrm>
          <a:prstGeom prst="rect">
            <a:avLst/>
          </a:prstGeom>
          <a:noFill/>
          <a:ln/>
        </p:spPr>
        <p:txBody>
          <a:bodyPr wrap="square" lIns="136017" tIns="85090" rIns="136017" bIns="85090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Example Activity</a:t>
            </a:r>
            <a:endParaRPr lang="en-US" sz="1090" dirty="0"/>
          </a:p>
        </p:txBody>
      </p:sp>
      <p:sp>
        <p:nvSpPr>
          <p:cNvPr id="11" name="Shape 8"/>
          <p:cNvSpPr/>
          <p:nvPr/>
        </p:nvSpPr>
        <p:spPr>
          <a:xfrm>
            <a:off x="575072" y="1549468"/>
            <a:ext cx="7993856" cy="452903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575072" y="1549468"/>
            <a:ext cx="175864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PSED</a:t>
            </a:r>
            <a:endParaRPr lang="en-US" sz="885" dirty="0"/>
          </a:p>
        </p:txBody>
      </p:sp>
      <p:sp>
        <p:nvSpPr>
          <p:cNvPr id="13" name="Text 10"/>
          <p:cNvSpPr/>
          <p:nvPr/>
        </p:nvSpPr>
        <p:spPr>
          <a:xfrm>
            <a:off x="2333718" y="1549468"/>
            <a:ext cx="3437344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Building confidence, resilience, self-regulation, and empathy</a:t>
            </a:r>
            <a:endParaRPr lang="en-US" sz="885" dirty="0"/>
          </a:p>
        </p:txBody>
      </p:sp>
      <p:sp>
        <p:nvSpPr>
          <p:cNvPr id="14" name="Text 11"/>
          <p:cNvSpPr/>
          <p:nvPr/>
        </p:nvSpPr>
        <p:spPr>
          <a:xfrm>
            <a:off x="5771062" y="1549468"/>
            <a:ext cx="279786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Group den building; fire circle; peer collaboration in tool use</a:t>
            </a:r>
            <a:endParaRPr lang="en-US" sz="885" dirty="0"/>
          </a:p>
        </p:txBody>
      </p:sp>
      <p:sp>
        <p:nvSpPr>
          <p:cNvPr id="15" name="Shape 12"/>
          <p:cNvSpPr/>
          <p:nvPr/>
        </p:nvSpPr>
        <p:spPr>
          <a:xfrm>
            <a:off x="575072" y="2002371"/>
            <a:ext cx="7993856" cy="452903"/>
          </a:xfrm>
          <a:prstGeom prst="rect">
            <a:avLst/>
          </a:prstGeom>
          <a:solidFill>
            <a:srgbClr val="E8719A">
              <a:alpha val="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575072" y="2002371"/>
            <a:ext cx="175864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Communication &amp; Language</a:t>
            </a:r>
            <a:endParaRPr lang="en-US" sz="885" dirty="0"/>
          </a:p>
        </p:txBody>
      </p:sp>
      <p:sp>
        <p:nvSpPr>
          <p:cNvPr id="17" name="Text 14"/>
          <p:cNvSpPr/>
          <p:nvPr/>
        </p:nvSpPr>
        <p:spPr>
          <a:xfrm>
            <a:off x="2333718" y="2002371"/>
            <a:ext cx="3437344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Expanding vocabulary through nature, storytelling, and discussion</a:t>
            </a:r>
            <a:endParaRPr lang="en-US" sz="885" dirty="0"/>
          </a:p>
        </p:txBody>
      </p:sp>
      <p:sp>
        <p:nvSpPr>
          <p:cNvPr id="18" name="Text 15"/>
          <p:cNvSpPr/>
          <p:nvPr/>
        </p:nvSpPr>
        <p:spPr>
          <a:xfrm>
            <a:off x="5771062" y="2002371"/>
            <a:ext cx="279786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Sensory circles; woodland storytelling; guided conversation during foraging</a:t>
            </a:r>
            <a:endParaRPr lang="en-US" sz="885" dirty="0"/>
          </a:p>
        </p:txBody>
      </p:sp>
      <p:sp>
        <p:nvSpPr>
          <p:cNvPr id="19" name="Shape 16"/>
          <p:cNvSpPr/>
          <p:nvPr/>
        </p:nvSpPr>
        <p:spPr>
          <a:xfrm>
            <a:off x="575072" y="2455273"/>
            <a:ext cx="7993856" cy="452903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575072" y="2455273"/>
            <a:ext cx="175864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Physical Development</a:t>
            </a:r>
            <a:endParaRPr lang="en-US" sz="885" dirty="0"/>
          </a:p>
        </p:txBody>
      </p:sp>
      <p:sp>
        <p:nvSpPr>
          <p:cNvPr id="21" name="Text 18"/>
          <p:cNvSpPr/>
          <p:nvPr/>
        </p:nvSpPr>
        <p:spPr>
          <a:xfrm>
            <a:off x="2333718" y="2455273"/>
            <a:ext cx="3437344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Gross and fine motor skills through climbing, digging, and tool use</a:t>
            </a:r>
            <a:endParaRPr lang="en-US" sz="885" dirty="0"/>
          </a:p>
        </p:txBody>
      </p:sp>
      <p:sp>
        <p:nvSpPr>
          <p:cNvPr id="22" name="Text 19"/>
          <p:cNvSpPr/>
          <p:nvPr/>
        </p:nvSpPr>
        <p:spPr>
          <a:xfrm>
            <a:off x="5771062" y="2455273"/>
            <a:ext cx="279786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Tree climbing; using secateurs; digging; carrying logs</a:t>
            </a:r>
            <a:endParaRPr lang="en-US" sz="885" dirty="0"/>
          </a:p>
        </p:txBody>
      </p:sp>
      <p:sp>
        <p:nvSpPr>
          <p:cNvPr id="23" name="Shape 20"/>
          <p:cNvSpPr/>
          <p:nvPr/>
        </p:nvSpPr>
        <p:spPr>
          <a:xfrm>
            <a:off x="575072" y="2908176"/>
            <a:ext cx="7993856" cy="452903"/>
          </a:xfrm>
          <a:prstGeom prst="rect">
            <a:avLst/>
          </a:prstGeom>
          <a:solidFill>
            <a:srgbClr val="E8719A">
              <a:alpha val="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1"/>
          <p:cNvSpPr/>
          <p:nvPr/>
        </p:nvSpPr>
        <p:spPr>
          <a:xfrm>
            <a:off x="575072" y="2908176"/>
            <a:ext cx="175864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Literacy</a:t>
            </a:r>
            <a:endParaRPr lang="en-US" sz="885" dirty="0"/>
          </a:p>
        </p:txBody>
      </p:sp>
      <p:sp>
        <p:nvSpPr>
          <p:cNvPr id="25" name="Text 22"/>
          <p:cNvSpPr/>
          <p:nvPr/>
        </p:nvSpPr>
        <p:spPr>
          <a:xfrm>
            <a:off x="2333718" y="2908176"/>
            <a:ext cx="3437344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Mark-making, storytelling, environmental print</a:t>
            </a:r>
            <a:endParaRPr lang="en-US" sz="885" dirty="0"/>
          </a:p>
        </p:txBody>
      </p:sp>
      <p:sp>
        <p:nvSpPr>
          <p:cNvPr id="26" name="Text 23"/>
          <p:cNvSpPr/>
          <p:nvPr/>
        </p:nvSpPr>
        <p:spPr>
          <a:xfrm>
            <a:off x="5771062" y="2908176"/>
            <a:ext cx="279786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Writing with sticks in mud; story maps; nature journals; woodland poetry</a:t>
            </a:r>
            <a:endParaRPr lang="en-US" sz="885" dirty="0"/>
          </a:p>
        </p:txBody>
      </p:sp>
      <p:sp>
        <p:nvSpPr>
          <p:cNvPr id="27" name="Shape 24"/>
          <p:cNvSpPr/>
          <p:nvPr/>
        </p:nvSpPr>
        <p:spPr>
          <a:xfrm>
            <a:off x="575072" y="3361079"/>
            <a:ext cx="7993856" cy="452903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575072" y="3361079"/>
            <a:ext cx="175864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Mathematics</a:t>
            </a:r>
            <a:endParaRPr lang="en-US" sz="885" dirty="0"/>
          </a:p>
        </p:txBody>
      </p:sp>
      <p:sp>
        <p:nvSpPr>
          <p:cNvPr id="29" name="Text 26"/>
          <p:cNvSpPr/>
          <p:nvPr/>
        </p:nvSpPr>
        <p:spPr>
          <a:xfrm>
            <a:off x="2333718" y="3361079"/>
            <a:ext cx="3437344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Counting, measuring, sorting, pattern-making</a:t>
            </a:r>
            <a:endParaRPr lang="en-US" sz="885" dirty="0"/>
          </a:p>
        </p:txBody>
      </p:sp>
      <p:sp>
        <p:nvSpPr>
          <p:cNvPr id="30" name="Text 27"/>
          <p:cNvSpPr/>
          <p:nvPr/>
        </p:nvSpPr>
        <p:spPr>
          <a:xfrm>
            <a:off x="5771062" y="3361079"/>
            <a:ext cx="279786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Counting natural objects; measuring sticks; sorting by size/texture</a:t>
            </a:r>
            <a:endParaRPr lang="en-US" sz="885" dirty="0"/>
          </a:p>
        </p:txBody>
      </p:sp>
      <p:sp>
        <p:nvSpPr>
          <p:cNvPr id="31" name="Shape 28"/>
          <p:cNvSpPr/>
          <p:nvPr/>
        </p:nvSpPr>
        <p:spPr>
          <a:xfrm>
            <a:off x="575072" y="3813981"/>
            <a:ext cx="7993856" cy="452903"/>
          </a:xfrm>
          <a:prstGeom prst="rect">
            <a:avLst/>
          </a:prstGeom>
          <a:solidFill>
            <a:srgbClr val="E8719A">
              <a:alpha val="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575072" y="3813981"/>
            <a:ext cx="175864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Understanding the World</a:t>
            </a:r>
            <a:endParaRPr lang="en-US" sz="885" dirty="0"/>
          </a:p>
        </p:txBody>
      </p:sp>
      <p:sp>
        <p:nvSpPr>
          <p:cNvPr id="33" name="Text 30"/>
          <p:cNvSpPr/>
          <p:nvPr/>
        </p:nvSpPr>
        <p:spPr>
          <a:xfrm>
            <a:off x="2333718" y="3813981"/>
            <a:ext cx="3437344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Seasonal change, habitats, living things, weather</a:t>
            </a:r>
            <a:endParaRPr lang="en-US" sz="885" dirty="0"/>
          </a:p>
        </p:txBody>
      </p:sp>
      <p:sp>
        <p:nvSpPr>
          <p:cNvPr id="34" name="Text 31"/>
          <p:cNvSpPr/>
          <p:nvPr/>
        </p:nvSpPr>
        <p:spPr>
          <a:xfrm>
            <a:off x="5771062" y="3813981"/>
            <a:ext cx="279786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Minibeast hunts; seasonal observation; habitat mapping; fire science</a:t>
            </a:r>
            <a:endParaRPr lang="en-US" sz="885" dirty="0"/>
          </a:p>
        </p:txBody>
      </p:sp>
      <p:sp>
        <p:nvSpPr>
          <p:cNvPr id="35" name="Shape 32"/>
          <p:cNvSpPr/>
          <p:nvPr/>
        </p:nvSpPr>
        <p:spPr>
          <a:xfrm>
            <a:off x="575072" y="4266884"/>
            <a:ext cx="7993856" cy="452903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Text 33"/>
          <p:cNvSpPr/>
          <p:nvPr/>
        </p:nvSpPr>
        <p:spPr>
          <a:xfrm>
            <a:off x="575072" y="4266884"/>
            <a:ext cx="175864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Expressive Arts &amp; Design</a:t>
            </a:r>
            <a:endParaRPr lang="en-US" sz="885" dirty="0"/>
          </a:p>
        </p:txBody>
      </p:sp>
      <p:sp>
        <p:nvSpPr>
          <p:cNvPr id="37" name="Text 34"/>
          <p:cNvSpPr/>
          <p:nvPr/>
        </p:nvSpPr>
        <p:spPr>
          <a:xfrm>
            <a:off x="2333718" y="4266884"/>
            <a:ext cx="3437344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Natural art, music, imaginative play, construction</a:t>
            </a:r>
            <a:endParaRPr lang="en-US" sz="885" dirty="0"/>
          </a:p>
        </p:txBody>
      </p:sp>
      <p:sp>
        <p:nvSpPr>
          <p:cNvPr id="38" name="Text 35"/>
          <p:cNvSpPr/>
          <p:nvPr/>
        </p:nvSpPr>
        <p:spPr>
          <a:xfrm>
            <a:off x="5771062" y="4266884"/>
            <a:ext cx="2797866" cy="452903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Transient art; mud painting; percussion with sticks; den building</a:t>
            </a:r>
            <a:endParaRPr lang="en-US" sz="8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woodland naturally promotes all three Characteristics of Effective Learning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571500" y="1474459"/>
            <a:ext cx="2571750" cy="1528763"/>
          </a:xfrm>
          <a:prstGeom prst="rect">
            <a:avLst/>
          </a:prstGeom>
          <a:solidFill>
            <a:srgbClr val="E8231A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2"/>
          <p:cNvSpPr/>
          <p:nvPr/>
        </p:nvSpPr>
        <p:spPr>
          <a:xfrm>
            <a:off x="571500" y="1474459"/>
            <a:ext cx="2571750" cy="42863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671513" y="1574471"/>
            <a:ext cx="237172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Playing and Exploring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671513" y="1874509"/>
            <a:ext cx="23717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investigate the woodland environment freely, finding-out and having a go with natural materials, tools, fire, and living things.</a:t>
            </a:r>
            <a:endParaRPr lang="en-US" sz="885" dirty="0"/>
          </a:p>
        </p:txBody>
      </p:sp>
      <p:sp>
        <p:nvSpPr>
          <p:cNvPr id="9" name="Shape 5"/>
          <p:cNvSpPr/>
          <p:nvPr/>
        </p:nvSpPr>
        <p:spPr>
          <a:xfrm>
            <a:off x="3286125" y="1474459"/>
            <a:ext cx="2571750" cy="1528763"/>
          </a:xfrm>
          <a:prstGeom prst="rect">
            <a:avLst/>
          </a:prstGeom>
          <a:solidFill>
            <a:srgbClr val="E8231A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Shape 6"/>
          <p:cNvSpPr/>
          <p:nvPr/>
        </p:nvSpPr>
        <p:spPr>
          <a:xfrm>
            <a:off x="3286125" y="1474459"/>
            <a:ext cx="2571750" cy="42863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3386138" y="1574471"/>
            <a:ext cx="237172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Active Learning</a:t>
            </a:r>
            <a:endParaRPr lang="en-US" sz="1090" dirty="0"/>
          </a:p>
        </p:txBody>
      </p:sp>
      <p:sp>
        <p:nvSpPr>
          <p:cNvPr id="12" name="Text 8"/>
          <p:cNvSpPr/>
          <p:nvPr/>
        </p:nvSpPr>
        <p:spPr>
          <a:xfrm>
            <a:off x="3386138" y="1874509"/>
            <a:ext cx="23717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persist with self-chosen challenges: building dens, using tools, making fires, tracking animals, creating woodland art.</a:t>
            </a:r>
            <a:endParaRPr lang="en-US" sz="885" dirty="0"/>
          </a:p>
        </p:txBody>
      </p:sp>
      <p:sp>
        <p:nvSpPr>
          <p:cNvPr id="13" name="Shape 9"/>
          <p:cNvSpPr/>
          <p:nvPr/>
        </p:nvSpPr>
        <p:spPr>
          <a:xfrm>
            <a:off x="6000750" y="1474459"/>
            <a:ext cx="2571750" cy="1528763"/>
          </a:xfrm>
          <a:prstGeom prst="rect">
            <a:avLst/>
          </a:prstGeom>
          <a:solidFill>
            <a:srgbClr val="E8231A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Shape 10"/>
          <p:cNvSpPr/>
          <p:nvPr/>
        </p:nvSpPr>
        <p:spPr>
          <a:xfrm>
            <a:off x="6000750" y="1474459"/>
            <a:ext cx="2571750" cy="42863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6100763" y="1574471"/>
            <a:ext cx="23717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Creating and Thinking Critically</a:t>
            </a:r>
            <a:endParaRPr lang="en-US" sz="1090" dirty="0"/>
          </a:p>
        </p:txBody>
      </p:sp>
      <p:sp>
        <p:nvSpPr>
          <p:cNvPr id="16" name="Text 12"/>
          <p:cNvSpPr/>
          <p:nvPr/>
        </p:nvSpPr>
        <p:spPr>
          <a:xfrm>
            <a:off x="6100763" y="2088821"/>
            <a:ext cx="23717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form hypotheses, test ideas, and reflect on discoveries through Sustained Shared Thinking with practitioners.</a:t>
            </a:r>
            <a:endParaRPr lang="en-US" sz="885" dirty="0"/>
          </a:p>
        </p:txBody>
      </p:sp>
      <p:sp>
        <p:nvSpPr>
          <p:cNvPr id="17" name="Shape 13"/>
          <p:cNvSpPr/>
          <p:nvPr/>
        </p:nvSpPr>
        <p:spPr>
          <a:xfrm>
            <a:off x="571500" y="3429000"/>
            <a:ext cx="8001000" cy="1714500"/>
          </a:xfrm>
          <a:prstGeom prst="rect">
            <a:avLst/>
          </a:prstGeom>
          <a:solidFill>
            <a:srgbClr val="000000">
              <a:alpha val="0"/>
            </a:srgbClr>
          </a:solidFill>
          <a:ln w="54864">
            <a:solidFill>
              <a:srgbClr val="F9F9F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2" name="Picture 21" descr="A group of children climbing up a tree&#10;&#10;AI-generated content may be incorrect.">
            <a:extLst>
              <a:ext uri="{FF2B5EF4-FFF2-40B4-BE49-F238E27FC236}">
                <a16:creationId xmlns:a16="http://schemas.microsoft.com/office/drawing/2014/main" id="{BFABB2A5-5BF0-5448-D991-40EC2DAE7F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889" b="12500"/>
          <a:stretch>
            <a:fillRect/>
          </a:stretch>
        </p:blipFill>
        <p:spPr>
          <a:xfrm>
            <a:off x="2164556" y="3215969"/>
            <a:ext cx="4450558" cy="18403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 rich, varied programme of woodland learning unfolds across all four seasons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571500" y="1545896"/>
            <a:ext cx="1893094" cy="2596753"/>
          </a:xfrm>
          <a:prstGeom prst="rect">
            <a:avLst/>
          </a:prstGeom>
          <a:solidFill>
            <a:srgbClr val="F9F9F9"/>
          </a:solidFill>
          <a:ln w="18288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2"/>
          <p:cNvSpPr/>
          <p:nvPr/>
        </p:nvSpPr>
        <p:spPr>
          <a:xfrm>
            <a:off x="571500" y="1545896"/>
            <a:ext cx="1893094" cy="396478"/>
          </a:xfrm>
          <a:prstGeom prst="rect">
            <a:avLst/>
          </a:prstGeom>
          <a:solidFill>
            <a:srgbClr val="D9770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571500" y="1545896"/>
            <a:ext cx="1893094" cy="396478"/>
          </a:xfrm>
          <a:prstGeom prst="rect">
            <a:avLst/>
          </a:prstGeom>
          <a:noFill/>
          <a:ln/>
        </p:spPr>
        <p:txBody>
          <a:bodyPr wrap="square" lIns="153035" tIns="85090" rIns="153035" bIns="8509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kern="0" spc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AUTUMN</a:t>
            </a:r>
            <a:endParaRPr lang="en-US" sz="1295" dirty="0"/>
          </a:p>
        </p:txBody>
      </p:sp>
      <p:sp>
        <p:nvSpPr>
          <p:cNvPr id="8" name="Text 4"/>
          <p:cNvSpPr/>
          <p:nvPr/>
        </p:nvSpPr>
        <p:spPr>
          <a:xfrm>
            <a:off x="657225" y="2028099"/>
            <a:ext cx="1721644" cy="6858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Leaf identification &amp; seasonal change observation</a:t>
            </a:r>
            <a:endParaRPr lang="en-US" sz="987" dirty="0"/>
          </a:p>
        </p:txBody>
      </p:sp>
      <p:sp>
        <p:nvSpPr>
          <p:cNvPr id="9" name="Text 5"/>
          <p:cNvSpPr/>
          <p:nvPr/>
        </p:nvSpPr>
        <p:spPr>
          <a:xfrm>
            <a:off x="657225" y="2756762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Conker and seed exploration</a:t>
            </a:r>
            <a:endParaRPr lang="en-US" sz="987" dirty="0"/>
          </a:p>
        </p:txBody>
      </p:sp>
      <p:sp>
        <p:nvSpPr>
          <p:cNvPr id="10" name="Text 6"/>
          <p:cNvSpPr/>
          <p:nvPr/>
        </p:nvSpPr>
        <p:spPr>
          <a:xfrm>
            <a:off x="657225" y="3256824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Den building &amp; transient art</a:t>
            </a:r>
            <a:endParaRPr lang="en-US" sz="987" dirty="0"/>
          </a:p>
        </p:txBody>
      </p:sp>
      <p:sp>
        <p:nvSpPr>
          <p:cNvPr id="11" name="Text 7"/>
          <p:cNvSpPr/>
          <p:nvPr/>
        </p:nvSpPr>
        <p:spPr>
          <a:xfrm>
            <a:off x="657225" y="3756887"/>
            <a:ext cx="1721644" cy="228600"/>
          </a:xfrm>
          <a:prstGeom prst="rect">
            <a:avLst/>
          </a:prstGeom>
          <a:noFill/>
          <a:ln/>
        </p:spPr>
        <p:txBody>
          <a:bodyPr wrap="non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Foraging &amp; fire lighting</a:t>
            </a:r>
            <a:endParaRPr lang="en-US" sz="987" dirty="0"/>
          </a:p>
        </p:txBody>
      </p:sp>
      <p:sp>
        <p:nvSpPr>
          <p:cNvPr id="12" name="Shape 8"/>
          <p:cNvSpPr/>
          <p:nvPr/>
        </p:nvSpPr>
        <p:spPr>
          <a:xfrm>
            <a:off x="2607469" y="1545896"/>
            <a:ext cx="1893094" cy="2596753"/>
          </a:xfrm>
          <a:prstGeom prst="rect">
            <a:avLst/>
          </a:prstGeom>
          <a:solidFill>
            <a:srgbClr val="F9F9F9"/>
          </a:solidFill>
          <a:ln w="18288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657225" y="2028099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9770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14" name="Text 10"/>
          <p:cNvSpPr/>
          <p:nvPr/>
        </p:nvSpPr>
        <p:spPr>
          <a:xfrm>
            <a:off x="657225" y="2756762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9770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15" name="Text 11"/>
          <p:cNvSpPr/>
          <p:nvPr/>
        </p:nvSpPr>
        <p:spPr>
          <a:xfrm>
            <a:off x="657225" y="3256824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9770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16" name="Text 12"/>
          <p:cNvSpPr/>
          <p:nvPr/>
        </p:nvSpPr>
        <p:spPr>
          <a:xfrm>
            <a:off x="657225" y="3756887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9770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17" name="Shape 13"/>
          <p:cNvSpPr/>
          <p:nvPr/>
        </p:nvSpPr>
        <p:spPr>
          <a:xfrm>
            <a:off x="2607469" y="1545896"/>
            <a:ext cx="1893094" cy="396478"/>
          </a:xfrm>
          <a:prstGeom prst="rect">
            <a:avLst/>
          </a:prstGeom>
          <a:solidFill>
            <a:srgbClr val="2563E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2607469" y="1545896"/>
            <a:ext cx="1893094" cy="396478"/>
          </a:xfrm>
          <a:prstGeom prst="rect">
            <a:avLst/>
          </a:prstGeom>
          <a:noFill/>
          <a:ln/>
        </p:spPr>
        <p:txBody>
          <a:bodyPr wrap="square" lIns="153035" tIns="85090" rIns="153035" bIns="8509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kern="0" spc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WINTER</a:t>
            </a:r>
            <a:endParaRPr lang="en-US" sz="1295" dirty="0"/>
          </a:p>
        </p:txBody>
      </p:sp>
      <p:sp>
        <p:nvSpPr>
          <p:cNvPr id="19" name="Text 15"/>
          <p:cNvSpPr/>
          <p:nvPr/>
        </p:nvSpPr>
        <p:spPr>
          <a:xfrm>
            <a:off x="2693194" y="2028099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Tracking animal footprints</a:t>
            </a:r>
            <a:endParaRPr lang="en-US" sz="987" dirty="0"/>
          </a:p>
        </p:txBody>
      </p:sp>
      <p:sp>
        <p:nvSpPr>
          <p:cNvPr id="20" name="Text 16"/>
          <p:cNvSpPr/>
          <p:nvPr/>
        </p:nvSpPr>
        <p:spPr>
          <a:xfrm>
            <a:off x="2693194" y="2528162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Winter woodland survival skills</a:t>
            </a:r>
            <a:endParaRPr lang="en-US" sz="987" dirty="0"/>
          </a:p>
        </p:txBody>
      </p:sp>
      <p:sp>
        <p:nvSpPr>
          <p:cNvPr id="21" name="Text 17"/>
          <p:cNvSpPr/>
          <p:nvPr/>
        </p:nvSpPr>
        <p:spPr>
          <a:xfrm>
            <a:off x="2693194" y="3028224"/>
            <a:ext cx="1721644" cy="228600"/>
          </a:xfrm>
          <a:prstGeom prst="rect">
            <a:avLst/>
          </a:prstGeom>
          <a:noFill/>
          <a:ln/>
        </p:spPr>
        <p:txBody>
          <a:bodyPr wrap="non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Fire and hot chocolate</a:t>
            </a:r>
            <a:endParaRPr lang="en-US" sz="987" dirty="0"/>
          </a:p>
        </p:txBody>
      </p:sp>
      <p:sp>
        <p:nvSpPr>
          <p:cNvPr id="22" name="Text 18"/>
          <p:cNvSpPr/>
          <p:nvPr/>
        </p:nvSpPr>
        <p:spPr>
          <a:xfrm>
            <a:off x="2693194" y="3299687"/>
            <a:ext cx="1721644" cy="6858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Resilience in challenging weather &amp; bare tree identification</a:t>
            </a:r>
            <a:endParaRPr lang="en-US" sz="987" dirty="0"/>
          </a:p>
        </p:txBody>
      </p:sp>
      <p:sp>
        <p:nvSpPr>
          <p:cNvPr id="23" name="Shape 19"/>
          <p:cNvSpPr/>
          <p:nvPr/>
        </p:nvSpPr>
        <p:spPr>
          <a:xfrm>
            <a:off x="4643438" y="1545896"/>
            <a:ext cx="1893094" cy="2596753"/>
          </a:xfrm>
          <a:prstGeom prst="rect">
            <a:avLst/>
          </a:prstGeom>
          <a:solidFill>
            <a:srgbClr val="F9F9F9"/>
          </a:solidFill>
          <a:ln w="18288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0"/>
          <p:cNvSpPr/>
          <p:nvPr/>
        </p:nvSpPr>
        <p:spPr>
          <a:xfrm>
            <a:off x="2693194" y="2028099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563E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25" name="Text 21"/>
          <p:cNvSpPr/>
          <p:nvPr/>
        </p:nvSpPr>
        <p:spPr>
          <a:xfrm>
            <a:off x="2693194" y="2528162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563E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26" name="Text 22"/>
          <p:cNvSpPr/>
          <p:nvPr/>
        </p:nvSpPr>
        <p:spPr>
          <a:xfrm>
            <a:off x="2693194" y="3028224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563E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27" name="Text 23"/>
          <p:cNvSpPr/>
          <p:nvPr/>
        </p:nvSpPr>
        <p:spPr>
          <a:xfrm>
            <a:off x="2693194" y="3299687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563E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28" name="Shape 24"/>
          <p:cNvSpPr/>
          <p:nvPr/>
        </p:nvSpPr>
        <p:spPr>
          <a:xfrm>
            <a:off x="4643438" y="1545896"/>
            <a:ext cx="1893094" cy="396478"/>
          </a:xfrm>
          <a:prstGeom prst="rect">
            <a:avLst/>
          </a:prstGeom>
          <a:solidFill>
            <a:srgbClr val="16A3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5"/>
          <p:cNvSpPr/>
          <p:nvPr/>
        </p:nvSpPr>
        <p:spPr>
          <a:xfrm>
            <a:off x="4643438" y="1545896"/>
            <a:ext cx="1893094" cy="396478"/>
          </a:xfrm>
          <a:prstGeom prst="rect">
            <a:avLst/>
          </a:prstGeom>
          <a:noFill/>
          <a:ln/>
        </p:spPr>
        <p:txBody>
          <a:bodyPr wrap="square" lIns="153035" tIns="85090" rIns="153035" bIns="8509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kern="0" spc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SPRING</a:t>
            </a:r>
            <a:endParaRPr lang="en-US" sz="1295" dirty="0"/>
          </a:p>
        </p:txBody>
      </p:sp>
      <p:sp>
        <p:nvSpPr>
          <p:cNvPr id="30" name="Text 26"/>
          <p:cNvSpPr/>
          <p:nvPr/>
        </p:nvSpPr>
        <p:spPr>
          <a:xfrm>
            <a:off x="4729163" y="2028099"/>
            <a:ext cx="1721644" cy="6858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New growth observation &amp; bird nesting</a:t>
            </a:r>
            <a:endParaRPr lang="en-US" sz="987" dirty="0"/>
          </a:p>
        </p:txBody>
      </p:sp>
      <p:sp>
        <p:nvSpPr>
          <p:cNvPr id="31" name="Text 27"/>
          <p:cNvSpPr/>
          <p:nvPr/>
        </p:nvSpPr>
        <p:spPr>
          <a:xfrm>
            <a:off x="4729163" y="2756762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Minibeast hunts &amp; mud kitchen</a:t>
            </a:r>
            <a:endParaRPr lang="en-US" sz="987" dirty="0"/>
          </a:p>
        </p:txBody>
      </p:sp>
      <p:sp>
        <p:nvSpPr>
          <p:cNvPr id="32" name="Text 28"/>
          <p:cNvSpPr/>
          <p:nvPr/>
        </p:nvSpPr>
        <p:spPr>
          <a:xfrm>
            <a:off x="4729163" y="3256824"/>
            <a:ext cx="1721644" cy="228600"/>
          </a:xfrm>
          <a:prstGeom prst="rect">
            <a:avLst/>
          </a:prstGeom>
          <a:noFill/>
          <a:ln/>
        </p:spPr>
        <p:txBody>
          <a:bodyPr wrap="non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Planting seeds</a:t>
            </a:r>
            <a:endParaRPr lang="en-US" sz="987" dirty="0"/>
          </a:p>
        </p:txBody>
      </p:sp>
      <p:sp>
        <p:nvSpPr>
          <p:cNvPr id="33" name="Text 29"/>
          <p:cNvSpPr/>
          <p:nvPr/>
        </p:nvSpPr>
        <p:spPr>
          <a:xfrm>
            <a:off x="4729163" y="3528287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Blossom art &amp; woodland poetry</a:t>
            </a:r>
            <a:endParaRPr lang="en-US" sz="987" dirty="0"/>
          </a:p>
        </p:txBody>
      </p:sp>
      <p:sp>
        <p:nvSpPr>
          <p:cNvPr id="34" name="Shape 30"/>
          <p:cNvSpPr/>
          <p:nvPr/>
        </p:nvSpPr>
        <p:spPr>
          <a:xfrm>
            <a:off x="6679406" y="1545896"/>
            <a:ext cx="1893094" cy="2368153"/>
          </a:xfrm>
          <a:prstGeom prst="rect">
            <a:avLst/>
          </a:prstGeom>
          <a:solidFill>
            <a:srgbClr val="F9F9F9"/>
          </a:solidFill>
          <a:ln w="18288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31"/>
          <p:cNvSpPr/>
          <p:nvPr/>
        </p:nvSpPr>
        <p:spPr>
          <a:xfrm>
            <a:off x="4729163" y="2028099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6A34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36" name="Text 32"/>
          <p:cNvSpPr/>
          <p:nvPr/>
        </p:nvSpPr>
        <p:spPr>
          <a:xfrm>
            <a:off x="4729163" y="2756762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6A34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37" name="Text 33"/>
          <p:cNvSpPr/>
          <p:nvPr/>
        </p:nvSpPr>
        <p:spPr>
          <a:xfrm>
            <a:off x="4729163" y="3256824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6A34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38" name="Text 34"/>
          <p:cNvSpPr/>
          <p:nvPr/>
        </p:nvSpPr>
        <p:spPr>
          <a:xfrm>
            <a:off x="4729163" y="3528287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6A34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39" name="Shape 35"/>
          <p:cNvSpPr/>
          <p:nvPr/>
        </p:nvSpPr>
        <p:spPr>
          <a:xfrm>
            <a:off x="6679406" y="1545896"/>
            <a:ext cx="1893094" cy="396478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0" name="Text 36"/>
          <p:cNvSpPr/>
          <p:nvPr/>
        </p:nvSpPr>
        <p:spPr>
          <a:xfrm>
            <a:off x="6679406" y="1545896"/>
            <a:ext cx="1893094" cy="396478"/>
          </a:xfrm>
          <a:prstGeom prst="rect">
            <a:avLst/>
          </a:prstGeom>
          <a:noFill/>
          <a:ln/>
        </p:spPr>
        <p:txBody>
          <a:bodyPr wrap="square" lIns="153035" tIns="85090" rIns="153035" bIns="8509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kern="0" spc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SUMMER</a:t>
            </a:r>
            <a:endParaRPr lang="en-US" sz="1295" dirty="0"/>
          </a:p>
        </p:txBody>
      </p:sp>
      <p:sp>
        <p:nvSpPr>
          <p:cNvPr id="41" name="Text 37"/>
          <p:cNvSpPr/>
          <p:nvPr/>
        </p:nvSpPr>
        <p:spPr>
          <a:xfrm>
            <a:off x="6765131" y="2028099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Bug hunting &amp; water play</a:t>
            </a:r>
            <a:endParaRPr lang="en-US" sz="987" dirty="0"/>
          </a:p>
        </p:txBody>
      </p:sp>
      <p:sp>
        <p:nvSpPr>
          <p:cNvPr id="42" name="Text 38"/>
          <p:cNvSpPr/>
          <p:nvPr/>
        </p:nvSpPr>
        <p:spPr>
          <a:xfrm>
            <a:off x="6765131" y="2528162"/>
            <a:ext cx="1721644" cy="228600"/>
          </a:xfrm>
          <a:prstGeom prst="rect">
            <a:avLst/>
          </a:prstGeom>
          <a:noFill/>
          <a:ln/>
        </p:spPr>
        <p:txBody>
          <a:bodyPr wrap="non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Large-scale mud art</a:t>
            </a:r>
            <a:endParaRPr lang="en-US" sz="987" dirty="0"/>
          </a:p>
        </p:txBody>
      </p:sp>
      <p:sp>
        <p:nvSpPr>
          <p:cNvPr id="43" name="Text 39"/>
          <p:cNvSpPr/>
          <p:nvPr/>
        </p:nvSpPr>
        <p:spPr>
          <a:xfrm>
            <a:off x="6765131" y="2799624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Tool use projects &amp; nature journaling</a:t>
            </a:r>
            <a:endParaRPr lang="en-US" sz="987" dirty="0"/>
          </a:p>
        </p:txBody>
      </p:sp>
      <p:sp>
        <p:nvSpPr>
          <p:cNvPr id="44" name="Text 40"/>
          <p:cNvSpPr/>
          <p:nvPr/>
        </p:nvSpPr>
        <p:spPr>
          <a:xfrm>
            <a:off x="6765131" y="3299687"/>
            <a:ext cx="1721644" cy="457200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Woodland games &amp; wild cooking</a:t>
            </a:r>
            <a:endParaRPr lang="en-US" sz="987" dirty="0"/>
          </a:p>
        </p:txBody>
      </p:sp>
      <p:sp>
        <p:nvSpPr>
          <p:cNvPr id="45" name="Text 41"/>
          <p:cNvSpPr/>
          <p:nvPr/>
        </p:nvSpPr>
        <p:spPr>
          <a:xfrm>
            <a:off x="6765131" y="2028099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46" name="Text 42"/>
          <p:cNvSpPr/>
          <p:nvPr/>
        </p:nvSpPr>
        <p:spPr>
          <a:xfrm>
            <a:off x="6765131" y="2528162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47" name="Text 43"/>
          <p:cNvSpPr/>
          <p:nvPr/>
        </p:nvSpPr>
        <p:spPr>
          <a:xfrm>
            <a:off x="6765131" y="2799624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  <p:sp>
        <p:nvSpPr>
          <p:cNvPr id="48" name="Text 44"/>
          <p:cNvSpPr/>
          <p:nvPr/>
        </p:nvSpPr>
        <p:spPr>
          <a:xfrm>
            <a:off x="6765131" y="3299687"/>
            <a:ext cx="750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•</a:t>
            </a:r>
            <a:endParaRPr lang="en-US" sz="9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" y="214313"/>
            <a:ext cx="828675" cy="9383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Supported tool use and managed risk-taking are at the heart of Forest School's developmental impact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71500" y="1545896"/>
            <a:ext cx="38576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Tool Use</a:t>
            </a:r>
            <a:endParaRPr lang="en-US" sz="1193" dirty="0"/>
          </a:p>
        </p:txBody>
      </p:sp>
      <p:sp>
        <p:nvSpPr>
          <p:cNvPr id="6" name="Text 2"/>
          <p:cNvSpPr/>
          <p:nvPr/>
        </p:nvSpPr>
        <p:spPr>
          <a:xfrm>
            <a:off x="571500" y="1837004"/>
            <a:ext cx="3857625" cy="64293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Secateurs, bow saws, and mallets are used with 1:1 supervision. Tool rules are taught at every session, and appropriate PPE (goggles, gloves) is provided.</a:t>
            </a:r>
            <a:endParaRPr lang="en-US" sz="987" dirty="0"/>
          </a:p>
        </p:txBody>
      </p:sp>
      <p:sp>
        <p:nvSpPr>
          <p:cNvPr id="7" name="Text 3"/>
          <p:cNvSpPr/>
          <p:nvPr/>
        </p:nvSpPr>
        <p:spPr>
          <a:xfrm>
            <a:off x="4714875" y="1545896"/>
            <a:ext cx="38576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Fire</a:t>
            </a:r>
            <a:endParaRPr lang="en-US" sz="1193" dirty="0"/>
          </a:p>
        </p:txBody>
      </p:sp>
      <p:sp>
        <p:nvSpPr>
          <p:cNvPr id="8" name="Text 4"/>
          <p:cNvSpPr/>
          <p:nvPr/>
        </p:nvSpPr>
        <p:spPr>
          <a:xfrm>
            <a:off x="4714875" y="1837004"/>
            <a:ext cx="3857625" cy="64293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Fires are lit only by a qualified leader within an established fire circle. Children are briefed on fire rules, and water is adjacent at all times.</a:t>
            </a:r>
            <a:endParaRPr lang="en-US" sz="987" dirty="0"/>
          </a:p>
        </p:txBody>
      </p:sp>
      <p:sp>
        <p:nvSpPr>
          <p:cNvPr id="9" name="Text 5"/>
          <p:cNvSpPr/>
          <p:nvPr/>
        </p:nvSpPr>
        <p:spPr>
          <a:xfrm>
            <a:off x="571500" y="2873211"/>
            <a:ext cx="38576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Climbing &amp; Physical Challenge</a:t>
            </a:r>
            <a:endParaRPr lang="en-US" sz="1193" dirty="0"/>
          </a:p>
        </p:txBody>
      </p:sp>
      <p:sp>
        <p:nvSpPr>
          <p:cNvPr id="10" name="Text 6"/>
          <p:cNvSpPr/>
          <p:nvPr/>
        </p:nvSpPr>
        <p:spPr>
          <a:xfrm>
            <a:off x="571500" y="3164318"/>
            <a:ext cx="3857625" cy="64293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Activities are thoroughly risk-benefit assessed. Children are actively supported and encouraged to self-assess their own risks and capabilities.</a:t>
            </a:r>
            <a:endParaRPr lang="en-US" sz="987" dirty="0"/>
          </a:p>
        </p:txBody>
      </p:sp>
      <p:sp>
        <p:nvSpPr>
          <p:cNvPr id="11" name="Text 7"/>
          <p:cNvSpPr/>
          <p:nvPr/>
        </p:nvSpPr>
        <p:spPr>
          <a:xfrm>
            <a:off x="4714875" y="2873211"/>
            <a:ext cx="38576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Slips, Trips &amp; Falls</a:t>
            </a:r>
            <a:endParaRPr lang="en-US" sz="1193" dirty="0"/>
          </a:p>
        </p:txBody>
      </p:sp>
      <p:sp>
        <p:nvSpPr>
          <p:cNvPr id="12" name="Text 8"/>
          <p:cNvSpPr/>
          <p:nvPr/>
        </p:nvSpPr>
        <p:spPr>
          <a:xfrm>
            <a:off x="4714875" y="3164318"/>
            <a:ext cx="3857625" cy="64293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woodland terrain is assessed pre-session. Appropriate footwear is mandatory for all participants, and a comprehensive first aid kit is always on site.</a:t>
            </a:r>
            <a:endParaRPr lang="en-US" sz="987" dirty="0"/>
          </a:p>
        </p:txBody>
      </p:sp>
      <p:sp>
        <p:nvSpPr>
          <p:cNvPr id="13" name="Shape 9"/>
          <p:cNvSpPr/>
          <p:nvPr/>
        </p:nvSpPr>
        <p:spPr>
          <a:xfrm>
            <a:off x="521494" y="4168559"/>
            <a:ext cx="8001000" cy="928688"/>
          </a:xfrm>
          <a:prstGeom prst="rect">
            <a:avLst/>
          </a:prstGeom>
          <a:solidFill>
            <a:srgbClr val="E8231A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Shape 10"/>
          <p:cNvSpPr/>
          <p:nvPr/>
        </p:nvSpPr>
        <p:spPr>
          <a:xfrm>
            <a:off x="571500" y="4214813"/>
            <a:ext cx="57150" cy="928688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785813" y="4300538"/>
            <a:ext cx="757237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kern="0" spc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KEY PRINCIPLE</a:t>
            </a:r>
            <a:endParaRPr lang="en-US" sz="1090" dirty="0"/>
          </a:p>
        </p:txBody>
      </p:sp>
      <p:sp>
        <p:nvSpPr>
          <p:cNvPr id="16" name="Text 12"/>
          <p:cNvSpPr/>
          <p:nvPr/>
        </p:nvSpPr>
        <p:spPr>
          <a:xfrm>
            <a:off x="785813" y="4586288"/>
            <a:ext cx="757237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iSTEP Learning adopts the HSE-endorsed risk-benefit approach — the developmental benefits of Forest School activities significantly outweigh the risks when managed by a qualified leader.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428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9" y="78581"/>
            <a:ext cx="535781" cy="7529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is an inherently inclusive environment that benefits every child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971550" y="1474459"/>
            <a:ext cx="7200900" cy="3221831"/>
          </a:xfrm>
          <a:prstGeom prst="rect">
            <a:avLst/>
          </a:prstGeom>
          <a:solidFill>
            <a:srgbClr val="E8719A">
              <a:alpha val="5000"/>
            </a:srgbClr>
          </a:solidFill>
          <a:ln w="27432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1185863" y="1588759"/>
            <a:ext cx="6772275" cy="707231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sensory richness of the woodland, the absence of formal academic demands, and the freedom to explore at one's own pace make Forest School particularly beneficial for </a:t>
            </a: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with SEND</a:t>
            </a: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.</a:t>
            </a:r>
            <a:endParaRPr lang="en-US" sz="1090" dirty="0"/>
          </a:p>
        </p:txBody>
      </p:sp>
      <p:sp>
        <p:nvSpPr>
          <p:cNvPr id="7" name="Text 3"/>
          <p:cNvSpPr/>
          <p:nvPr/>
        </p:nvSpPr>
        <p:spPr>
          <a:xfrm>
            <a:off x="1185863" y="2381715"/>
            <a:ext cx="6772275" cy="471488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Individual </a:t>
            </a: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risk-benefit assessments</a:t>
            </a: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are completed for children with additional needs; activities and resources are adapted as required.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1185863" y="2938928"/>
            <a:ext cx="6772275" cy="471488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</a:t>
            </a: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SENCO</a:t>
            </a: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is consulted in the planning of provision for children with complex needs to ensure full participation.</a:t>
            </a:r>
            <a:endParaRPr lang="en-US" sz="1090" dirty="0"/>
          </a:p>
        </p:txBody>
      </p:sp>
      <p:sp>
        <p:nvSpPr>
          <p:cNvPr id="9" name="Text 5"/>
          <p:cNvSpPr/>
          <p:nvPr/>
        </p:nvSpPr>
        <p:spPr>
          <a:xfrm>
            <a:off x="1185863" y="3496140"/>
            <a:ext cx="6772275" cy="471488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Observations at Forest School frequently reveal aspects of development — physical confidence, creative thinking, social skills — </a:t>
            </a: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not visible in the indoor setting</a:t>
            </a: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.</a:t>
            </a:r>
            <a:endParaRPr lang="en-US" sz="1090" dirty="0"/>
          </a:p>
        </p:txBody>
      </p:sp>
      <p:sp>
        <p:nvSpPr>
          <p:cNvPr id="10" name="Text 6"/>
          <p:cNvSpPr/>
          <p:nvPr/>
        </p:nvSpPr>
        <p:spPr>
          <a:xfrm>
            <a:off x="1185863" y="4053353"/>
            <a:ext cx="6772275" cy="471488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supports emotional regulation, sensory processing, communication, and social development in a </a:t>
            </a: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low-pressure, high-stimulation environment</a:t>
            </a: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.</a:t>
            </a:r>
            <a:endParaRPr lang="en-US" sz="1090" dirty="0"/>
          </a:p>
        </p:txBody>
      </p:sp>
      <p:sp>
        <p:nvSpPr>
          <p:cNvPr id="11" name="Text 7"/>
          <p:cNvSpPr/>
          <p:nvPr/>
        </p:nvSpPr>
        <p:spPr>
          <a:xfrm>
            <a:off x="1185863" y="1603046"/>
            <a:ext cx="15359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★</a:t>
            </a:r>
            <a:endParaRPr lang="en-US" sz="1193" dirty="0"/>
          </a:p>
        </p:txBody>
      </p:sp>
      <p:sp>
        <p:nvSpPr>
          <p:cNvPr id="12" name="Text 8"/>
          <p:cNvSpPr/>
          <p:nvPr/>
        </p:nvSpPr>
        <p:spPr>
          <a:xfrm>
            <a:off x="1185863" y="2396003"/>
            <a:ext cx="15359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★</a:t>
            </a:r>
            <a:endParaRPr lang="en-US" sz="1193" dirty="0"/>
          </a:p>
        </p:txBody>
      </p:sp>
      <p:sp>
        <p:nvSpPr>
          <p:cNvPr id="13" name="Text 9"/>
          <p:cNvSpPr/>
          <p:nvPr/>
        </p:nvSpPr>
        <p:spPr>
          <a:xfrm>
            <a:off x="1185863" y="2953215"/>
            <a:ext cx="15359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★</a:t>
            </a:r>
            <a:endParaRPr lang="en-US" sz="1193" dirty="0"/>
          </a:p>
        </p:txBody>
      </p:sp>
      <p:sp>
        <p:nvSpPr>
          <p:cNvPr id="14" name="Text 10"/>
          <p:cNvSpPr/>
          <p:nvPr/>
        </p:nvSpPr>
        <p:spPr>
          <a:xfrm>
            <a:off x="1185863" y="3510428"/>
            <a:ext cx="15359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★</a:t>
            </a:r>
            <a:endParaRPr lang="en-US" sz="1193" dirty="0"/>
          </a:p>
        </p:txBody>
      </p:sp>
      <p:sp>
        <p:nvSpPr>
          <p:cNvPr id="15" name="Text 11"/>
          <p:cNvSpPr/>
          <p:nvPr/>
        </p:nvSpPr>
        <p:spPr>
          <a:xfrm>
            <a:off x="1185863" y="4067640"/>
            <a:ext cx="15359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★</a:t>
            </a:r>
            <a:endParaRPr lang="en-US" sz="11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hild wearing goggles and gloves cutting a stick&#10;&#10;AI-generated content may be incorrect.">
            <a:extLst>
              <a:ext uri="{FF2B5EF4-FFF2-40B4-BE49-F238E27FC236}">
                <a16:creationId xmlns:a16="http://schemas.microsoft.com/office/drawing/2014/main" id="{9BEA853C-0F8F-1F19-E8DA-9D2921EF6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61889" y="0"/>
            <a:ext cx="13005889" cy="5208025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400425" y="462920"/>
            <a:ext cx="5200650" cy="4526263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0"/>
          <p:cNvSpPr/>
          <p:nvPr/>
        </p:nvSpPr>
        <p:spPr>
          <a:xfrm>
            <a:off x="-1410314" y="513889"/>
            <a:ext cx="642938" cy="541139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96089" y="656764"/>
            <a:ext cx="950119" cy="100980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3371850" y="308604"/>
            <a:ext cx="57150" cy="4526263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3729038" y="665792"/>
            <a:ext cx="4486275" cy="92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Forest School practitioner enables, observes, and extends — rather than directs</a:t>
            </a:r>
            <a:endParaRPr lang="en-US" sz="1808" dirty="0"/>
          </a:p>
        </p:txBody>
      </p:sp>
      <p:sp>
        <p:nvSpPr>
          <p:cNvPr id="8" name="Text 4"/>
          <p:cNvSpPr/>
          <p:nvPr/>
        </p:nvSpPr>
        <p:spPr>
          <a:xfrm>
            <a:off x="3729038" y="1734480"/>
            <a:ext cx="2135981" cy="1071563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Create the conditions for free exploration while maintaining robust safety oversight — the practitioner is a facilitator, not a director.</a:t>
            </a:r>
            <a:endParaRPr lang="en-US" sz="987" dirty="0"/>
          </a:p>
        </p:txBody>
      </p:sp>
      <p:sp>
        <p:nvSpPr>
          <p:cNvPr id="9" name="Text 5"/>
          <p:cNvSpPr/>
          <p:nvPr/>
        </p:nvSpPr>
        <p:spPr>
          <a:xfrm>
            <a:off x="3729038" y="2891768"/>
            <a:ext cx="2135981" cy="1071563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Use Sustained Shared Thinking: open questions, speculating alongside children, celebrating the process of discovery.</a:t>
            </a:r>
            <a:endParaRPr lang="en-US" sz="987" dirty="0"/>
          </a:p>
        </p:txBody>
      </p:sp>
      <p:sp>
        <p:nvSpPr>
          <p:cNvPr id="10" name="Text 6"/>
          <p:cNvSpPr/>
          <p:nvPr/>
        </p:nvSpPr>
        <p:spPr>
          <a:xfrm>
            <a:off x="6079331" y="1734480"/>
            <a:ext cx="2135981" cy="1071563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Document learning through narrative observations, photographs, and children's own mark-making — linked to EYFS areas and CoEL.</a:t>
            </a:r>
            <a:endParaRPr lang="en-US" sz="987" dirty="0"/>
          </a:p>
        </p:txBody>
      </p:sp>
      <p:sp>
        <p:nvSpPr>
          <p:cNvPr id="11" name="Text 7"/>
          <p:cNvSpPr/>
          <p:nvPr/>
        </p:nvSpPr>
        <p:spPr>
          <a:xfrm>
            <a:off x="6079331" y="2891768"/>
            <a:ext cx="2135981" cy="857250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Observations shared with the key person to inform planning and the child's learning journey.</a:t>
            </a:r>
            <a:endParaRPr lang="en-US" sz="987" dirty="0"/>
          </a:p>
        </p:txBody>
      </p:sp>
      <p:sp>
        <p:nvSpPr>
          <p:cNvPr id="12" name="Text 8"/>
          <p:cNvSpPr/>
          <p:nvPr/>
        </p:nvSpPr>
        <p:spPr>
          <a:xfrm>
            <a:off x="6079331" y="3834743"/>
            <a:ext cx="2135981" cy="857250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Reflective practice journals and peer observation across iSTEP Learning settings support continuous CPD.</a:t>
            </a:r>
            <a:endParaRPr lang="en-US" sz="987" dirty="0"/>
          </a:p>
        </p:txBody>
      </p:sp>
      <p:sp>
        <p:nvSpPr>
          <p:cNvPr id="13" name="Text 9"/>
          <p:cNvSpPr/>
          <p:nvPr/>
        </p:nvSpPr>
        <p:spPr>
          <a:xfrm>
            <a:off x="3729038" y="1748768"/>
            <a:ext cx="8628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987" dirty="0"/>
          </a:p>
        </p:txBody>
      </p:sp>
      <p:sp>
        <p:nvSpPr>
          <p:cNvPr id="14" name="Text 10"/>
          <p:cNvSpPr/>
          <p:nvPr/>
        </p:nvSpPr>
        <p:spPr>
          <a:xfrm>
            <a:off x="3729038" y="2906055"/>
            <a:ext cx="8628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987" dirty="0"/>
          </a:p>
        </p:txBody>
      </p:sp>
      <p:sp>
        <p:nvSpPr>
          <p:cNvPr id="15" name="Text 11"/>
          <p:cNvSpPr/>
          <p:nvPr/>
        </p:nvSpPr>
        <p:spPr>
          <a:xfrm>
            <a:off x="6079331" y="1748768"/>
            <a:ext cx="8628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987" dirty="0"/>
          </a:p>
        </p:txBody>
      </p:sp>
      <p:sp>
        <p:nvSpPr>
          <p:cNvPr id="16" name="Text 12"/>
          <p:cNvSpPr/>
          <p:nvPr/>
        </p:nvSpPr>
        <p:spPr>
          <a:xfrm>
            <a:off x="6079331" y="2906055"/>
            <a:ext cx="8628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987" dirty="0"/>
          </a:p>
        </p:txBody>
      </p:sp>
      <p:sp>
        <p:nvSpPr>
          <p:cNvPr id="17" name="Text 13"/>
          <p:cNvSpPr/>
          <p:nvPr/>
        </p:nvSpPr>
        <p:spPr>
          <a:xfrm>
            <a:off x="6079331" y="3849030"/>
            <a:ext cx="8628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9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14375" y="571500"/>
            <a:ext cx="7715250" cy="89151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714375" y="1434443"/>
            <a:ext cx="7715250" cy="28575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14375" y="571500"/>
            <a:ext cx="7715250" cy="891518"/>
          </a:xfrm>
          <a:prstGeom prst="rect">
            <a:avLst/>
          </a:prstGeom>
          <a:noFill/>
          <a:ln/>
        </p:spPr>
        <p:txBody>
          <a:bodyPr wrap="square" lIns="0" tIns="0" rIns="0" bIns="170053" rtlCol="0" anchor="t">
            <a:sp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Strong family partnerships deepen children's connection to woodland learning</a:t>
            </a:r>
            <a:endParaRPr lang="en-US" sz="2121" dirty="0"/>
          </a:p>
        </p:txBody>
      </p:sp>
      <p:sp>
        <p:nvSpPr>
          <p:cNvPr id="6" name="Text 3"/>
          <p:cNvSpPr/>
          <p:nvPr/>
        </p:nvSpPr>
        <p:spPr>
          <a:xfrm>
            <a:off x="714375" y="1720193"/>
            <a:ext cx="1380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704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704" dirty="0"/>
          </a:p>
        </p:txBody>
      </p:sp>
      <p:sp>
        <p:nvSpPr>
          <p:cNvPr id="7" name="Text 4"/>
          <p:cNvSpPr/>
          <p:nvPr/>
        </p:nvSpPr>
        <p:spPr>
          <a:xfrm>
            <a:off x="966750" y="1720193"/>
            <a:ext cx="35195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Parents and carers receive the Forest School curriculum at the start of each term with clear guidance on clothing and equipment.</a:t>
            </a:r>
            <a:endParaRPr lang="en-US" sz="1193" dirty="0"/>
          </a:p>
        </p:txBody>
      </p:sp>
      <p:sp>
        <p:nvSpPr>
          <p:cNvPr id="8" name="Text 5"/>
          <p:cNvSpPr/>
          <p:nvPr/>
        </p:nvSpPr>
        <p:spPr>
          <a:xfrm>
            <a:off x="714375" y="2577443"/>
            <a:ext cx="1380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704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704" dirty="0"/>
          </a:p>
        </p:txBody>
      </p:sp>
      <p:sp>
        <p:nvSpPr>
          <p:cNvPr id="9" name="Text 6"/>
          <p:cNvSpPr/>
          <p:nvPr/>
        </p:nvSpPr>
        <p:spPr>
          <a:xfrm>
            <a:off x="966750" y="2577443"/>
            <a:ext cx="351952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Regular photo updates, newsletters, and end-of-term celebrations build shared understanding of the value of Forest School learning.</a:t>
            </a:r>
            <a:endParaRPr lang="en-US" sz="1193" dirty="0"/>
          </a:p>
        </p:txBody>
      </p:sp>
      <p:sp>
        <p:nvSpPr>
          <p:cNvPr id="10" name="Text 7"/>
          <p:cNvSpPr/>
          <p:nvPr/>
        </p:nvSpPr>
        <p:spPr>
          <a:xfrm>
            <a:off x="4657725" y="1720193"/>
            <a:ext cx="1380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704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704" dirty="0"/>
          </a:p>
        </p:txBody>
      </p:sp>
      <p:sp>
        <p:nvSpPr>
          <p:cNvPr id="11" name="Text 8"/>
          <p:cNvSpPr/>
          <p:nvPr/>
        </p:nvSpPr>
        <p:spPr>
          <a:xfrm>
            <a:off x="4910100" y="1720193"/>
            <a:ext cx="35195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Parent engagement in outdoor learning is linked to greater child confidence and sustained curiosity beyond the setting.</a:t>
            </a:r>
            <a:endParaRPr lang="en-US" sz="1193" dirty="0"/>
          </a:p>
        </p:txBody>
      </p:sp>
      <p:sp>
        <p:nvSpPr>
          <p:cNvPr id="12" name="Text 9"/>
          <p:cNvSpPr/>
          <p:nvPr/>
        </p:nvSpPr>
        <p:spPr>
          <a:xfrm>
            <a:off x="4657725" y="2577443"/>
            <a:ext cx="1380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704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1704" dirty="0"/>
          </a:p>
        </p:txBody>
      </p:sp>
      <p:sp>
        <p:nvSpPr>
          <p:cNvPr id="13" name="Text 10"/>
          <p:cNvSpPr/>
          <p:nvPr/>
        </p:nvSpPr>
        <p:spPr>
          <a:xfrm>
            <a:off x="4910100" y="2577443"/>
            <a:ext cx="351952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Families are invited to contribute observations from nature experiences at home, strengthening the home-setting connection.</a:t>
            </a:r>
            <a:endParaRPr lang="en-US" sz="1193" dirty="0"/>
          </a:p>
        </p:txBody>
      </p:sp>
      <p:sp>
        <p:nvSpPr>
          <p:cNvPr id="14" name="Shape 11"/>
          <p:cNvSpPr/>
          <p:nvPr/>
        </p:nvSpPr>
        <p:spPr>
          <a:xfrm>
            <a:off x="4657725" y="3777593"/>
            <a:ext cx="3771900" cy="994377"/>
          </a:xfrm>
          <a:prstGeom prst="rect">
            <a:avLst/>
          </a:prstGeom>
          <a:solidFill>
            <a:srgbClr val="E8231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4743450" y="3863318"/>
            <a:ext cx="3600450" cy="780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29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iSTEP Learning views families as essential partners in every child's Forest School journey.</a:t>
            </a:r>
            <a:endParaRPr lang="en-US" sz="12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760095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Robust qualifications, ratios, and documentation underpin safe, high-quality Forest School provision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71500" y="1545896"/>
            <a:ext cx="1225153" cy="303609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Qualifications</a:t>
            </a:r>
            <a:endParaRPr lang="en-US" sz="1295" dirty="0"/>
          </a:p>
        </p:txBody>
      </p:sp>
      <p:sp>
        <p:nvSpPr>
          <p:cNvPr id="6" name="Text 2"/>
          <p:cNvSpPr/>
          <p:nvPr/>
        </p:nvSpPr>
        <p:spPr>
          <a:xfrm>
            <a:off x="571500" y="1935231"/>
            <a:ext cx="4282678" cy="642938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All Forest School programmes led by practitioner holding minimum </a:t>
            </a: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Level 3 Forest School Leader qualification</a:t>
            </a: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from an FSA-recognised provider.</a:t>
            </a:r>
            <a:endParaRPr lang="en-US" sz="987" dirty="0"/>
          </a:p>
        </p:txBody>
      </p:sp>
      <p:sp>
        <p:nvSpPr>
          <p:cNvPr id="7" name="Text 3"/>
          <p:cNvSpPr/>
          <p:nvPr/>
        </p:nvSpPr>
        <p:spPr>
          <a:xfrm>
            <a:off x="571500" y="2663893"/>
            <a:ext cx="4282678" cy="428625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Supporting practitioners hold current </a:t>
            </a: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Paediatric First Aid</a:t>
            </a: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certification and Forest School induction training.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571500" y="1949518"/>
            <a:ext cx="776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885" dirty="0"/>
          </a:p>
        </p:txBody>
      </p:sp>
      <p:sp>
        <p:nvSpPr>
          <p:cNvPr id="9" name="Text 5"/>
          <p:cNvSpPr/>
          <p:nvPr/>
        </p:nvSpPr>
        <p:spPr>
          <a:xfrm>
            <a:off x="571500" y="2678181"/>
            <a:ext cx="776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885" dirty="0"/>
          </a:p>
        </p:txBody>
      </p:sp>
      <p:sp>
        <p:nvSpPr>
          <p:cNvPr id="10" name="Text 6"/>
          <p:cNvSpPr/>
          <p:nvPr/>
        </p:nvSpPr>
        <p:spPr>
          <a:xfrm>
            <a:off x="571500" y="3321118"/>
            <a:ext cx="558998" cy="303609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Ratios</a:t>
            </a:r>
            <a:endParaRPr lang="en-US" sz="1295" dirty="0"/>
          </a:p>
        </p:txBody>
      </p:sp>
      <p:sp>
        <p:nvSpPr>
          <p:cNvPr id="11" name="Text 7"/>
          <p:cNvSpPr/>
          <p:nvPr/>
        </p:nvSpPr>
        <p:spPr>
          <a:xfrm>
            <a:off x="571500" y="3710453"/>
            <a:ext cx="4282678" cy="214313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Under 2s: </a:t>
            </a: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1:3</a:t>
            </a: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| 2–3 years: </a:t>
            </a: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1:4</a:t>
            </a: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| 3–5 years: </a:t>
            </a: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1:6</a:t>
            </a:r>
            <a:endParaRPr lang="en-US" sz="987" dirty="0"/>
          </a:p>
        </p:txBody>
      </p:sp>
      <p:sp>
        <p:nvSpPr>
          <p:cNvPr id="12" name="Text 8"/>
          <p:cNvSpPr/>
          <p:nvPr/>
        </p:nvSpPr>
        <p:spPr>
          <a:xfrm>
            <a:off x="571500" y="4010490"/>
            <a:ext cx="4282678" cy="214313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During tool use/fire: </a:t>
            </a: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1:1</a:t>
            </a:r>
            <a:endParaRPr lang="en-US" sz="987" dirty="0"/>
          </a:p>
        </p:txBody>
      </p:sp>
      <p:sp>
        <p:nvSpPr>
          <p:cNvPr id="13" name="Text 9"/>
          <p:cNvSpPr/>
          <p:nvPr/>
        </p:nvSpPr>
        <p:spPr>
          <a:xfrm>
            <a:off x="571500" y="4310528"/>
            <a:ext cx="4282678" cy="428625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Minimum </a:t>
            </a:r>
            <a:r>
              <a:rPr lang="en-US" sz="987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two adults</a:t>
            </a: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at every session; one must be the qualified Forest School Leader.</a:t>
            </a:r>
            <a:endParaRPr lang="en-US" sz="987" dirty="0"/>
          </a:p>
        </p:txBody>
      </p:sp>
      <p:sp>
        <p:nvSpPr>
          <p:cNvPr id="14" name="Text 10"/>
          <p:cNvSpPr/>
          <p:nvPr/>
        </p:nvSpPr>
        <p:spPr>
          <a:xfrm>
            <a:off x="571500" y="3724740"/>
            <a:ext cx="776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885" dirty="0"/>
          </a:p>
        </p:txBody>
      </p:sp>
      <p:sp>
        <p:nvSpPr>
          <p:cNvPr id="15" name="Text 11"/>
          <p:cNvSpPr/>
          <p:nvPr/>
        </p:nvSpPr>
        <p:spPr>
          <a:xfrm>
            <a:off x="571500" y="4024778"/>
            <a:ext cx="776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885" dirty="0"/>
          </a:p>
        </p:txBody>
      </p:sp>
      <p:sp>
        <p:nvSpPr>
          <p:cNvPr id="16" name="Text 12"/>
          <p:cNvSpPr/>
          <p:nvPr/>
        </p:nvSpPr>
        <p:spPr>
          <a:xfrm>
            <a:off x="571500" y="4324815"/>
            <a:ext cx="776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■</a:t>
            </a:r>
            <a:endParaRPr lang="en-US" sz="885" dirty="0"/>
          </a:p>
        </p:txBody>
      </p:sp>
      <p:sp>
        <p:nvSpPr>
          <p:cNvPr id="17" name="Shape 13"/>
          <p:cNvSpPr/>
          <p:nvPr/>
        </p:nvSpPr>
        <p:spPr>
          <a:xfrm>
            <a:off x="5068491" y="1545896"/>
            <a:ext cx="3504009" cy="2936081"/>
          </a:xfrm>
          <a:prstGeom prst="rect">
            <a:avLst/>
          </a:prstGeom>
          <a:solidFill>
            <a:srgbClr val="E8231A">
              <a:alpha val="5000"/>
            </a:srgbClr>
          </a:solidFill>
          <a:ln w="27432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5154216" y="1631621"/>
            <a:ext cx="3332559" cy="2536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95" b="1" kern="0" spc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KEY DOCUMENTS</a:t>
            </a:r>
            <a:endParaRPr lang="en-US" sz="1295" dirty="0"/>
          </a:p>
        </p:txBody>
      </p:sp>
      <p:sp>
        <p:nvSpPr>
          <p:cNvPr id="19" name="Shape 15"/>
          <p:cNvSpPr/>
          <p:nvPr/>
        </p:nvSpPr>
        <p:spPr>
          <a:xfrm>
            <a:off x="5154216" y="1970949"/>
            <a:ext cx="3332559" cy="28932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Shape 16"/>
          <p:cNvSpPr/>
          <p:nvPr/>
        </p:nvSpPr>
        <p:spPr>
          <a:xfrm>
            <a:off x="5154216" y="1970949"/>
            <a:ext cx="42863" cy="289322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7"/>
          <p:cNvSpPr/>
          <p:nvPr/>
        </p:nvSpPr>
        <p:spPr>
          <a:xfrm>
            <a:off x="5154216" y="1970949"/>
            <a:ext cx="3332559" cy="289322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Policy</a:t>
            </a:r>
            <a:endParaRPr lang="en-US" sz="885" dirty="0"/>
          </a:p>
        </p:txBody>
      </p:sp>
      <p:sp>
        <p:nvSpPr>
          <p:cNvPr id="22" name="Shape 18"/>
          <p:cNvSpPr/>
          <p:nvPr/>
        </p:nvSpPr>
        <p:spPr>
          <a:xfrm>
            <a:off x="5154216" y="2317421"/>
            <a:ext cx="3332559" cy="28932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Shape 19"/>
          <p:cNvSpPr/>
          <p:nvPr/>
        </p:nvSpPr>
        <p:spPr>
          <a:xfrm>
            <a:off x="5154216" y="2317421"/>
            <a:ext cx="42863" cy="289322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0"/>
          <p:cNvSpPr/>
          <p:nvPr/>
        </p:nvSpPr>
        <p:spPr>
          <a:xfrm>
            <a:off x="5154216" y="2317421"/>
            <a:ext cx="3332559" cy="289322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Site Risk-Benefit Assessment</a:t>
            </a:r>
            <a:endParaRPr lang="en-US" sz="885" dirty="0"/>
          </a:p>
        </p:txBody>
      </p:sp>
      <p:sp>
        <p:nvSpPr>
          <p:cNvPr id="25" name="Shape 21"/>
          <p:cNvSpPr/>
          <p:nvPr/>
        </p:nvSpPr>
        <p:spPr>
          <a:xfrm>
            <a:off x="5154216" y="2663893"/>
            <a:ext cx="3332559" cy="28932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Shape 22"/>
          <p:cNvSpPr/>
          <p:nvPr/>
        </p:nvSpPr>
        <p:spPr>
          <a:xfrm>
            <a:off x="5154216" y="2663893"/>
            <a:ext cx="42863" cy="289322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3"/>
          <p:cNvSpPr/>
          <p:nvPr/>
        </p:nvSpPr>
        <p:spPr>
          <a:xfrm>
            <a:off x="5154216" y="2663893"/>
            <a:ext cx="3332559" cy="289322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Dynamic Risk Assessment</a:t>
            </a:r>
            <a:endParaRPr lang="en-US" sz="885" dirty="0"/>
          </a:p>
        </p:txBody>
      </p:sp>
      <p:sp>
        <p:nvSpPr>
          <p:cNvPr id="28" name="Shape 24"/>
          <p:cNvSpPr/>
          <p:nvPr/>
        </p:nvSpPr>
        <p:spPr>
          <a:xfrm>
            <a:off x="5154216" y="3010365"/>
            <a:ext cx="3332559" cy="28932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Shape 25"/>
          <p:cNvSpPr/>
          <p:nvPr/>
        </p:nvSpPr>
        <p:spPr>
          <a:xfrm>
            <a:off x="5154216" y="3010365"/>
            <a:ext cx="42863" cy="289322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6"/>
          <p:cNvSpPr/>
          <p:nvPr/>
        </p:nvSpPr>
        <p:spPr>
          <a:xfrm>
            <a:off x="5154216" y="3010365"/>
            <a:ext cx="3332559" cy="289322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Tool and Fire Safety Protocols</a:t>
            </a:r>
            <a:endParaRPr lang="en-US" sz="885" dirty="0"/>
          </a:p>
        </p:txBody>
      </p:sp>
      <p:sp>
        <p:nvSpPr>
          <p:cNvPr id="31" name="Shape 27"/>
          <p:cNvSpPr/>
          <p:nvPr/>
        </p:nvSpPr>
        <p:spPr>
          <a:xfrm>
            <a:off x="5154216" y="3356837"/>
            <a:ext cx="3332559" cy="28932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Shape 28"/>
          <p:cNvSpPr/>
          <p:nvPr/>
        </p:nvSpPr>
        <p:spPr>
          <a:xfrm>
            <a:off x="5154216" y="3356837"/>
            <a:ext cx="42863" cy="289322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29"/>
          <p:cNvSpPr/>
          <p:nvPr/>
        </p:nvSpPr>
        <p:spPr>
          <a:xfrm>
            <a:off x="5154216" y="3356837"/>
            <a:ext cx="3332559" cy="289322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Safeguarding Policy</a:t>
            </a:r>
            <a:endParaRPr lang="en-US" sz="885" dirty="0"/>
          </a:p>
        </p:txBody>
      </p:sp>
      <p:sp>
        <p:nvSpPr>
          <p:cNvPr id="34" name="Shape 30"/>
          <p:cNvSpPr/>
          <p:nvPr/>
        </p:nvSpPr>
        <p:spPr>
          <a:xfrm>
            <a:off x="5154216" y="3703309"/>
            <a:ext cx="3332559" cy="28932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Shape 31"/>
          <p:cNvSpPr/>
          <p:nvPr/>
        </p:nvSpPr>
        <p:spPr>
          <a:xfrm>
            <a:off x="5154216" y="3703309"/>
            <a:ext cx="42863" cy="289322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Text 32"/>
          <p:cNvSpPr/>
          <p:nvPr/>
        </p:nvSpPr>
        <p:spPr>
          <a:xfrm>
            <a:off x="5154216" y="3703309"/>
            <a:ext cx="3332559" cy="289322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Incident Log</a:t>
            </a:r>
            <a:endParaRPr lang="en-US" sz="885" dirty="0"/>
          </a:p>
        </p:txBody>
      </p:sp>
      <p:sp>
        <p:nvSpPr>
          <p:cNvPr id="37" name="Shape 33"/>
          <p:cNvSpPr/>
          <p:nvPr/>
        </p:nvSpPr>
        <p:spPr>
          <a:xfrm>
            <a:off x="5154216" y="4049781"/>
            <a:ext cx="3332559" cy="28932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8" name="Shape 34"/>
          <p:cNvSpPr/>
          <p:nvPr/>
        </p:nvSpPr>
        <p:spPr>
          <a:xfrm>
            <a:off x="5154216" y="4049781"/>
            <a:ext cx="42863" cy="289322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9" name="Text 35"/>
          <p:cNvSpPr/>
          <p:nvPr/>
        </p:nvSpPr>
        <p:spPr>
          <a:xfrm>
            <a:off x="5154216" y="4049781"/>
            <a:ext cx="3332559" cy="289322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Parent Information Pack</a:t>
            </a:r>
            <a:endParaRPr lang="en-US" sz="8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642938"/>
            <a:ext cx="80010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Termly review and reflective practice ensure Forest School provision continually improves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71500" y="1617334"/>
            <a:ext cx="2476509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4145" b="1" dirty="0">
                <a:solidFill>
                  <a:srgbClr val="E8231A">
                    <a:alpha val="10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01</a:t>
            </a:r>
            <a:endParaRPr lang="en-US" sz="4145" dirty="0"/>
          </a:p>
        </p:txBody>
      </p:sp>
      <p:sp>
        <p:nvSpPr>
          <p:cNvPr id="6" name="Shape 2"/>
          <p:cNvSpPr/>
          <p:nvPr/>
        </p:nvSpPr>
        <p:spPr>
          <a:xfrm>
            <a:off x="571500" y="1931659"/>
            <a:ext cx="2476509" cy="1943156"/>
          </a:xfrm>
          <a:prstGeom prst="rect">
            <a:avLst/>
          </a:prstGeom>
          <a:solidFill>
            <a:srgbClr val="F9F9F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3"/>
          <p:cNvSpPr/>
          <p:nvPr/>
        </p:nvSpPr>
        <p:spPr>
          <a:xfrm>
            <a:off x="571500" y="1931659"/>
            <a:ext cx="2476509" cy="42863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4"/>
          <p:cNvSpPr/>
          <p:nvPr/>
        </p:nvSpPr>
        <p:spPr>
          <a:xfrm>
            <a:off x="750094" y="2145971"/>
            <a:ext cx="2119322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Termly Programme Review</a:t>
            </a:r>
            <a:endParaRPr lang="en-US" sz="1090" dirty="0"/>
          </a:p>
        </p:txBody>
      </p:sp>
      <p:sp>
        <p:nvSpPr>
          <p:cNvPr id="9" name="Text 5"/>
          <p:cNvSpPr/>
          <p:nvPr/>
        </p:nvSpPr>
        <p:spPr>
          <a:xfrm>
            <a:off x="750094" y="2457422"/>
            <a:ext cx="2119322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Considers session consistency, EYFS progress, risk assessment robustness, inclusion, and adjustments for the next term.</a:t>
            </a:r>
            <a:endParaRPr lang="en-US" sz="885" dirty="0"/>
          </a:p>
        </p:txBody>
      </p:sp>
      <p:sp>
        <p:nvSpPr>
          <p:cNvPr id="10" name="Text 6"/>
          <p:cNvSpPr/>
          <p:nvPr/>
        </p:nvSpPr>
        <p:spPr>
          <a:xfrm>
            <a:off x="3333759" y="1617334"/>
            <a:ext cx="2476509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4145" b="1" dirty="0">
                <a:solidFill>
                  <a:srgbClr val="E8231A">
                    <a:alpha val="10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02</a:t>
            </a:r>
            <a:endParaRPr lang="en-US" sz="4145" dirty="0"/>
          </a:p>
        </p:txBody>
      </p:sp>
      <p:sp>
        <p:nvSpPr>
          <p:cNvPr id="11" name="Shape 7"/>
          <p:cNvSpPr/>
          <p:nvPr/>
        </p:nvSpPr>
        <p:spPr>
          <a:xfrm>
            <a:off x="3333759" y="1931659"/>
            <a:ext cx="2476509" cy="1943156"/>
          </a:xfrm>
          <a:prstGeom prst="rect">
            <a:avLst/>
          </a:prstGeom>
          <a:solidFill>
            <a:srgbClr val="F9F9F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8"/>
          <p:cNvSpPr/>
          <p:nvPr/>
        </p:nvSpPr>
        <p:spPr>
          <a:xfrm>
            <a:off x="3333759" y="1931659"/>
            <a:ext cx="2476509" cy="42863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3512353" y="2145971"/>
            <a:ext cx="2119322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Reflective Practice</a:t>
            </a:r>
            <a:endParaRPr lang="en-US" sz="1090" dirty="0"/>
          </a:p>
        </p:txBody>
      </p:sp>
      <p:sp>
        <p:nvSpPr>
          <p:cNvPr id="14" name="Text 10"/>
          <p:cNvSpPr/>
          <p:nvPr/>
        </p:nvSpPr>
        <p:spPr>
          <a:xfrm>
            <a:off x="3512353" y="2457422"/>
            <a:ext cx="2119322" cy="1157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Leaders maintain reflective journals; peer observation between leaders across iSTEP Learning settings actively supported by the Operations Director.</a:t>
            </a:r>
            <a:endParaRPr lang="en-US" sz="885" dirty="0"/>
          </a:p>
        </p:txBody>
      </p:sp>
      <p:sp>
        <p:nvSpPr>
          <p:cNvPr id="15" name="Text 11"/>
          <p:cNvSpPr/>
          <p:nvPr/>
        </p:nvSpPr>
        <p:spPr>
          <a:xfrm>
            <a:off x="6096019" y="1617334"/>
            <a:ext cx="2476509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4145" b="1" dirty="0">
                <a:solidFill>
                  <a:srgbClr val="E8231A">
                    <a:alpha val="10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03</a:t>
            </a:r>
            <a:endParaRPr lang="en-US" sz="4145" dirty="0"/>
          </a:p>
        </p:txBody>
      </p:sp>
      <p:sp>
        <p:nvSpPr>
          <p:cNvPr id="16" name="Shape 12"/>
          <p:cNvSpPr/>
          <p:nvPr/>
        </p:nvSpPr>
        <p:spPr>
          <a:xfrm>
            <a:off x="6096019" y="1931659"/>
            <a:ext cx="2476509" cy="1943156"/>
          </a:xfrm>
          <a:prstGeom prst="rect">
            <a:avLst/>
          </a:prstGeom>
          <a:solidFill>
            <a:srgbClr val="F9F9F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6096019" y="1931659"/>
            <a:ext cx="2476509" cy="42863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6274612" y="2145971"/>
            <a:ext cx="2119322" cy="2042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Reporting to Senior Leaders</a:t>
            </a:r>
            <a:endParaRPr lang="en-US" sz="1090" dirty="0"/>
          </a:p>
        </p:txBody>
      </p:sp>
      <p:sp>
        <p:nvSpPr>
          <p:cNvPr id="19" name="Text 15"/>
          <p:cNvSpPr/>
          <p:nvPr/>
        </p:nvSpPr>
        <p:spPr>
          <a:xfrm>
            <a:off x="6274612" y="2457422"/>
            <a:ext cx="2119322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Written termly summary to Nursery Manager and Operations Director: attendance, learning highlights, incidents, recommendations.</a:t>
            </a:r>
            <a:endParaRPr lang="en-US" sz="885" dirty="0"/>
          </a:p>
        </p:txBody>
      </p:sp>
      <p:sp>
        <p:nvSpPr>
          <p:cNvPr id="20" name="Shape 16"/>
          <p:cNvSpPr/>
          <p:nvPr/>
        </p:nvSpPr>
        <p:spPr>
          <a:xfrm>
            <a:off x="571500" y="4160565"/>
            <a:ext cx="8001000" cy="768623"/>
          </a:xfrm>
          <a:prstGeom prst="rect">
            <a:avLst/>
          </a:prstGeom>
          <a:solidFill>
            <a:srgbClr val="E8231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7"/>
          <p:cNvSpPr/>
          <p:nvPr/>
        </p:nvSpPr>
        <p:spPr>
          <a:xfrm>
            <a:off x="785813" y="4346302"/>
            <a:ext cx="7572375" cy="4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Link to quality:</a:t>
            </a: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Continuous improvement in Forest School provision contributes directly to the setting's self-evaluation and Ofsted readiness.</a:t>
            </a:r>
            <a:endParaRPr lang="en-US" sz="10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224260" y="993177"/>
            <a:ext cx="6695480" cy="92293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1224260" y="1887541"/>
            <a:ext cx="6695480" cy="28575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1224260" y="993177"/>
            <a:ext cx="6695480" cy="922939"/>
          </a:xfrm>
          <a:prstGeom prst="rect">
            <a:avLst/>
          </a:prstGeom>
          <a:noFill/>
          <a:ln/>
        </p:spPr>
        <p:txBody>
          <a:bodyPr wrap="square" lIns="0" tIns="0" rIns="0" bIns="8509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436" b="1" kern="0" spc="2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ISTEP LEARNING
INSPIRING EVERY CHILD, EVERY DAY</a:t>
            </a:r>
            <a:endParaRPr lang="en-US" sz="2436" dirty="0"/>
          </a:p>
        </p:txBody>
      </p:sp>
      <p:sp>
        <p:nvSpPr>
          <p:cNvPr id="6" name="Shape 3"/>
          <p:cNvSpPr/>
          <p:nvPr/>
        </p:nvSpPr>
        <p:spPr>
          <a:xfrm>
            <a:off x="1174728" y="2044703"/>
            <a:ext cx="3332978" cy="1285875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4"/>
          <p:cNvSpPr/>
          <p:nvPr/>
        </p:nvSpPr>
        <p:spPr>
          <a:xfrm>
            <a:off x="1174728" y="2044703"/>
            <a:ext cx="42863" cy="1285875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174728" y="2044703"/>
            <a:ext cx="3332978" cy="1285875"/>
          </a:xfrm>
          <a:prstGeom prst="rect">
            <a:avLst/>
          </a:prstGeom>
          <a:noFill/>
          <a:ln/>
        </p:spPr>
        <p:txBody>
          <a:bodyPr wrap="square" lIns="204089" tIns="102108" rIns="204089" bIns="102108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Forest School is not an add-on — it is a core part of how iSTEP Learning delivers outstanding early years education.</a:t>
            </a:r>
            <a:endParaRPr lang="en-US" sz="1295" dirty="0"/>
          </a:p>
        </p:txBody>
      </p:sp>
      <p:sp>
        <p:nvSpPr>
          <p:cNvPr id="9" name="Shape 6"/>
          <p:cNvSpPr/>
          <p:nvPr/>
        </p:nvSpPr>
        <p:spPr>
          <a:xfrm>
            <a:off x="4636294" y="2044703"/>
            <a:ext cx="3332978" cy="1285875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4636294" y="2044703"/>
            <a:ext cx="42863" cy="1285875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636294" y="2044703"/>
            <a:ext cx="3332978" cy="1285875"/>
          </a:xfrm>
          <a:prstGeom prst="rect">
            <a:avLst/>
          </a:prstGeom>
          <a:noFill/>
          <a:ln/>
        </p:spPr>
        <p:txBody>
          <a:bodyPr wrap="square" lIns="204089" tIns="102108" rIns="204089" bIns="102108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Every child deserves the opportunity to learn, grow, and discover in the natural world.</a:t>
            </a:r>
            <a:endParaRPr lang="en-US" sz="1295" dirty="0"/>
          </a:p>
        </p:txBody>
      </p:sp>
      <p:sp>
        <p:nvSpPr>
          <p:cNvPr id="12" name="Shape 9"/>
          <p:cNvSpPr/>
          <p:nvPr/>
        </p:nvSpPr>
        <p:spPr>
          <a:xfrm>
            <a:off x="1169566" y="3416303"/>
            <a:ext cx="6804840" cy="728663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Shape 10"/>
          <p:cNvSpPr/>
          <p:nvPr/>
        </p:nvSpPr>
        <p:spPr>
          <a:xfrm>
            <a:off x="1169566" y="3416303"/>
            <a:ext cx="42863" cy="728663"/>
          </a:xfrm>
          <a:prstGeom prst="rect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1169566" y="3416303"/>
            <a:ext cx="6804840" cy="728663"/>
          </a:xfrm>
          <a:prstGeom prst="rect">
            <a:avLst/>
          </a:prstGeom>
          <a:noFill/>
          <a:ln/>
        </p:spPr>
        <p:txBody>
          <a:bodyPr wrap="square" lIns="204089" tIns="102108" rIns="204089" bIns="102108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Our Forest School curriculum ensures that every session is purposeful, safe, inclusive, and joyful.</a:t>
            </a:r>
            <a:endParaRPr lang="en-US" sz="1295" dirty="0"/>
          </a:p>
        </p:txBody>
      </p:sp>
      <p:sp>
        <p:nvSpPr>
          <p:cNvPr id="15" name="Text 12"/>
          <p:cNvSpPr/>
          <p:nvPr/>
        </p:nvSpPr>
        <p:spPr>
          <a:xfrm>
            <a:off x="986730" y="4387853"/>
            <a:ext cx="717053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kern="0" spc="2" dirty="0">
                <a:solidFill>
                  <a:srgbClr val="F9F9F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NURTURING CHILDREN · INSPIRING LEARNING · GROWING TOGETHER</a:t>
            </a:r>
            <a:endParaRPr lang="en-US" sz="11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1679</Words>
  <Application>Microsoft Office PowerPoint</Application>
  <PresentationFormat>On-screen Show (16:9)</PresentationFormat>
  <Paragraphs>209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Nunito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Sara Richards</cp:lastModifiedBy>
  <cp:revision>2</cp:revision>
  <dcterms:created xsi:type="dcterms:W3CDTF">2026-03-22T19:10:55Z</dcterms:created>
  <dcterms:modified xsi:type="dcterms:W3CDTF">2026-03-22T19:32:09Z</dcterms:modified>
</cp:coreProperties>
</file>