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Hey Gotcha!" panose="020B0604020202020204" charset="0"/>
      <p:regular r:id="rId27"/>
    </p:embeddedFont>
    <p:embeddedFont>
      <p:font typeface="Montserrat" panose="00000500000000000000" pitchFamily="2" charset="0"/>
      <p:regular r:id="rId28"/>
    </p:embeddedFont>
    <p:embeddedFont>
      <p:font typeface="Timothy"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TextBox 2"/>
          <p:cNvSpPr txBox="1"/>
          <p:nvPr/>
        </p:nvSpPr>
        <p:spPr>
          <a:xfrm>
            <a:off x="645259" y="4417501"/>
            <a:ext cx="16997482" cy="1005205"/>
          </a:xfrm>
          <a:prstGeom prst="rect">
            <a:avLst/>
          </a:prstGeom>
        </p:spPr>
        <p:txBody>
          <a:bodyPr lIns="0" tIns="0" rIns="0" bIns="0" rtlCol="0" anchor="t">
            <a:spAutoFit/>
          </a:bodyPr>
          <a:lstStyle/>
          <a:p>
            <a:pPr algn="ctr">
              <a:lnSpc>
                <a:spcPts val="8119"/>
              </a:lnSpc>
            </a:pPr>
            <a:r>
              <a:rPr lang="en-US" sz="5799">
                <a:solidFill>
                  <a:srgbClr val="DA203B"/>
                </a:solidFill>
                <a:latin typeface="Hey Gotcha!"/>
                <a:ea typeface="Hey Gotcha!"/>
                <a:cs typeface="Hey Gotcha!"/>
                <a:sym typeface="Hey Gotcha!"/>
              </a:rPr>
              <a:t>Managing childrens behaviour and respectful handling training </a:t>
            </a:r>
          </a:p>
        </p:txBody>
      </p:sp>
      <p:grpSp>
        <p:nvGrpSpPr>
          <p:cNvPr id="3" name="Group 3"/>
          <p:cNvGrpSpPr/>
          <p:nvPr/>
        </p:nvGrpSpPr>
        <p:grpSpPr>
          <a:xfrm>
            <a:off x="6660265" y="588010"/>
            <a:ext cx="4967470" cy="3674110"/>
            <a:chOff x="0" y="0"/>
            <a:chExt cx="6623293" cy="4898813"/>
          </a:xfrm>
        </p:grpSpPr>
        <p:sp>
          <p:nvSpPr>
            <p:cNvPr id="4" name="Freeform 4"/>
            <p:cNvSpPr/>
            <p:nvPr/>
          </p:nvSpPr>
          <p:spPr>
            <a:xfrm>
              <a:off x="0" y="0"/>
              <a:ext cx="6623293" cy="4898813"/>
            </a:xfrm>
            <a:custGeom>
              <a:avLst/>
              <a:gdLst/>
              <a:ahLst/>
              <a:cxnLst/>
              <a:rect l="l" t="t" r="r" b="b"/>
              <a:pathLst>
                <a:path w="6623293" h="4898813">
                  <a:moveTo>
                    <a:pt x="0" y="0"/>
                  </a:moveTo>
                  <a:lnTo>
                    <a:pt x="6623293" y="0"/>
                  </a:lnTo>
                  <a:lnTo>
                    <a:pt x="6623293" y="4898813"/>
                  </a:lnTo>
                  <a:lnTo>
                    <a:pt x="0" y="4898813"/>
                  </a:lnTo>
                  <a:lnTo>
                    <a:pt x="0" y="0"/>
                  </a:lnTo>
                  <a:close/>
                </a:path>
              </a:pathLst>
            </a:custGeom>
            <a:blipFill>
              <a:blip r:embed="rId2">
                <a:alphaModFix amt="42000"/>
              </a:blip>
              <a:stretch>
                <a:fillRect r="-103635" b="-298718"/>
              </a:stretch>
            </a:blipFill>
          </p:spPr>
          <p:txBody>
            <a:bodyPr/>
            <a:lstStyle/>
            <a:p>
              <a:endParaRPr lang="en-US"/>
            </a:p>
          </p:txBody>
        </p:sp>
        <p:sp>
          <p:nvSpPr>
            <p:cNvPr id="5" name="Freeform 5"/>
            <p:cNvSpPr/>
            <p:nvPr/>
          </p:nvSpPr>
          <p:spPr>
            <a:xfrm>
              <a:off x="400281" y="168298"/>
              <a:ext cx="1342510" cy="1342510"/>
            </a:xfrm>
            <a:custGeom>
              <a:avLst/>
              <a:gdLst/>
              <a:ahLst/>
              <a:cxnLst/>
              <a:rect l="l" t="t" r="r" b="b"/>
              <a:pathLst>
                <a:path w="1342510" h="1342510">
                  <a:moveTo>
                    <a:pt x="0" y="0"/>
                  </a:moveTo>
                  <a:lnTo>
                    <a:pt x="1342510" y="0"/>
                  </a:lnTo>
                  <a:lnTo>
                    <a:pt x="1342510" y="1342510"/>
                  </a:lnTo>
                  <a:lnTo>
                    <a:pt x="0" y="1342510"/>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942369" y="2462648"/>
              <a:ext cx="4598627" cy="1919538"/>
            </a:xfrm>
            <a:prstGeom prst="rect">
              <a:avLst/>
            </a:prstGeom>
          </p:spPr>
          <p:txBody>
            <a:bodyPr lIns="0" tIns="0" rIns="0" bIns="0" rtlCol="0" anchor="t">
              <a:spAutoFit/>
            </a:bodyPr>
            <a:lstStyle/>
            <a:p>
              <a:pPr algn="just">
                <a:lnSpc>
                  <a:spcPts val="12049"/>
                </a:lnSpc>
              </a:pPr>
              <a:r>
                <a:rPr lang="en-US" sz="8607">
                  <a:solidFill>
                    <a:srgbClr val="DA203B"/>
                  </a:solidFill>
                  <a:latin typeface="Hey Gotcha!"/>
                  <a:ea typeface="Hey Gotcha!"/>
                  <a:cs typeface="Hey Gotcha!"/>
                  <a:sym typeface="Hey Gotcha!"/>
                </a:rPr>
                <a:t>learning </a:t>
              </a:r>
            </a:p>
          </p:txBody>
        </p:sp>
        <p:sp>
          <p:nvSpPr>
            <p:cNvPr id="7" name="Freeform 7"/>
            <p:cNvSpPr/>
            <p:nvPr/>
          </p:nvSpPr>
          <p:spPr>
            <a:xfrm>
              <a:off x="942369" y="1172206"/>
              <a:ext cx="352863" cy="1540836"/>
            </a:xfrm>
            <a:custGeom>
              <a:avLst/>
              <a:gdLst/>
              <a:ahLst/>
              <a:cxnLst/>
              <a:rect l="l" t="t" r="r" b="b"/>
              <a:pathLst>
                <a:path w="352863" h="1540836">
                  <a:moveTo>
                    <a:pt x="0" y="0"/>
                  </a:moveTo>
                  <a:lnTo>
                    <a:pt x="352864" y="0"/>
                  </a:lnTo>
                  <a:lnTo>
                    <a:pt x="352864" y="1540836"/>
                  </a:lnTo>
                  <a:lnTo>
                    <a:pt x="0" y="1540836"/>
                  </a:lnTo>
                  <a:lnTo>
                    <a:pt x="0" y="0"/>
                  </a:lnTo>
                  <a:close/>
                </a:path>
              </a:pathLst>
            </a:custGeom>
            <a:blipFill>
              <a:blip r:embed="rId4"/>
              <a:stretch>
                <a:fillRect/>
              </a:stretch>
            </a:blipFill>
          </p:spPr>
          <p:txBody>
            <a:bodyPr/>
            <a:lstStyle/>
            <a:p>
              <a:endParaRPr lang="en-US"/>
            </a:p>
          </p:txBody>
        </p:sp>
        <p:sp>
          <p:nvSpPr>
            <p:cNvPr id="8" name="Freeform 8"/>
            <p:cNvSpPr/>
            <p:nvPr/>
          </p:nvSpPr>
          <p:spPr>
            <a:xfrm>
              <a:off x="496674" y="168298"/>
              <a:ext cx="1246117" cy="1246117"/>
            </a:xfrm>
            <a:custGeom>
              <a:avLst/>
              <a:gdLst/>
              <a:ahLst/>
              <a:cxnLst/>
              <a:rect l="l" t="t" r="r" b="b"/>
              <a:pathLst>
                <a:path w="1246117" h="1246117">
                  <a:moveTo>
                    <a:pt x="0" y="0"/>
                  </a:moveTo>
                  <a:lnTo>
                    <a:pt x="1246117" y="0"/>
                  </a:lnTo>
                  <a:lnTo>
                    <a:pt x="1246117" y="1246117"/>
                  </a:lnTo>
                  <a:lnTo>
                    <a:pt x="0" y="1246117"/>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1578096" y="69995"/>
              <a:ext cx="3962900" cy="3180465"/>
            </a:xfrm>
            <a:prstGeom prst="rect">
              <a:avLst/>
            </a:prstGeom>
          </p:spPr>
          <p:txBody>
            <a:bodyPr lIns="0" tIns="0" rIns="0" bIns="0" rtlCol="0" anchor="t">
              <a:spAutoFit/>
            </a:bodyPr>
            <a:lstStyle/>
            <a:p>
              <a:pPr algn="ctr">
                <a:lnSpc>
                  <a:spcPts val="20063"/>
                </a:lnSpc>
              </a:pPr>
              <a:r>
                <a:rPr lang="en-US" sz="14330">
                  <a:solidFill>
                    <a:srgbClr val="DA6220"/>
                  </a:solidFill>
                  <a:latin typeface="Hey Gotcha!"/>
                  <a:ea typeface="Hey Gotcha!"/>
                  <a:cs typeface="Hey Gotcha!"/>
                  <a:sym typeface="Hey Gotcha!"/>
                </a:rPr>
                <a:t>Step</a:t>
              </a:r>
            </a:p>
          </p:txBody>
        </p:sp>
        <p:sp>
          <p:nvSpPr>
            <p:cNvPr id="10" name="TextBox 10"/>
            <p:cNvSpPr txBox="1"/>
            <p:nvPr/>
          </p:nvSpPr>
          <p:spPr>
            <a:xfrm>
              <a:off x="1001502" y="3939643"/>
              <a:ext cx="4617191" cy="475076"/>
            </a:xfrm>
            <a:prstGeom prst="rect">
              <a:avLst/>
            </a:prstGeom>
          </p:spPr>
          <p:txBody>
            <a:bodyPr lIns="0" tIns="0" rIns="0" bIns="0" rtlCol="0" anchor="t">
              <a:spAutoFit/>
            </a:bodyPr>
            <a:lstStyle/>
            <a:p>
              <a:pPr algn="l">
                <a:lnSpc>
                  <a:spcPts val="2896"/>
                </a:lnSpc>
              </a:pPr>
              <a:r>
                <a:rPr lang="en-US" sz="2069">
                  <a:solidFill>
                    <a:srgbClr val="DA6220"/>
                  </a:solidFill>
                  <a:latin typeface="Timothy"/>
                  <a:ea typeface="Timothy"/>
                  <a:cs typeface="Timothy"/>
                  <a:sym typeface="Timothy"/>
                </a:rPr>
                <a:t>stepping forward together, because we care</a:t>
              </a:r>
            </a:p>
          </p:txBody>
        </p:sp>
      </p:grpSp>
      <p:sp>
        <p:nvSpPr>
          <p:cNvPr id="11" name="TextBox 11"/>
          <p:cNvSpPr txBox="1"/>
          <p:nvPr/>
        </p:nvSpPr>
        <p:spPr>
          <a:xfrm>
            <a:off x="5953065" y="5327456"/>
            <a:ext cx="6381869" cy="764542"/>
          </a:xfrm>
          <a:prstGeom prst="rect">
            <a:avLst/>
          </a:prstGeom>
        </p:spPr>
        <p:txBody>
          <a:bodyPr lIns="0" tIns="0" rIns="0" bIns="0" rtlCol="0" anchor="t">
            <a:spAutoFit/>
          </a:bodyPr>
          <a:lstStyle/>
          <a:p>
            <a:pPr algn="ctr">
              <a:lnSpc>
                <a:spcPts val="6159"/>
              </a:lnSpc>
            </a:pPr>
            <a:r>
              <a:rPr lang="en-US" sz="4399">
                <a:solidFill>
                  <a:srgbClr val="CD642B"/>
                </a:solidFill>
                <a:latin typeface="Hey Gotcha!"/>
                <a:ea typeface="Hey Gotcha!"/>
                <a:cs typeface="Hey Gotcha!"/>
                <a:sym typeface="Hey Gotcha!"/>
              </a:rPr>
              <a:t>For early years practitioners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5781580" y="182213"/>
            <a:ext cx="6724839"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aim and objectives</a:t>
            </a:r>
          </a:p>
        </p:txBody>
      </p:sp>
      <p:sp>
        <p:nvSpPr>
          <p:cNvPr id="4" name="TextBox 4"/>
          <p:cNvSpPr txBox="1"/>
          <p:nvPr/>
        </p:nvSpPr>
        <p:spPr>
          <a:xfrm>
            <a:off x="1028700" y="1524420"/>
            <a:ext cx="14577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aim:</a:t>
            </a:r>
          </a:p>
        </p:txBody>
      </p:sp>
      <p:sp>
        <p:nvSpPr>
          <p:cNvPr id="5" name="TextBox 5"/>
          <p:cNvSpPr txBox="1"/>
          <p:nvPr/>
        </p:nvSpPr>
        <p:spPr>
          <a:xfrm>
            <a:off x="1028700" y="2149895"/>
            <a:ext cx="15027161" cy="16535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To provide early years practitioners with the skills, strategies, and confidence needed to manage children's behaviour in a positive and respectful manner, ensuring a safe, nurturing, and inclusive learning environment.</a:t>
            </a:r>
          </a:p>
          <a:p>
            <a:pPr algn="just">
              <a:lnSpc>
                <a:spcPts val="3359"/>
              </a:lnSpc>
            </a:pPr>
            <a:endParaRPr lang="en-US" sz="2400">
              <a:solidFill>
                <a:srgbClr val="000000"/>
              </a:solidFill>
              <a:latin typeface="Montserrat"/>
              <a:ea typeface="Montserrat"/>
              <a:cs typeface="Montserrat"/>
              <a:sym typeface="Montserrat"/>
            </a:endParaRPr>
          </a:p>
        </p:txBody>
      </p:sp>
      <p:sp>
        <p:nvSpPr>
          <p:cNvPr id="6" name="TextBox 6"/>
          <p:cNvSpPr txBox="1"/>
          <p:nvPr/>
        </p:nvSpPr>
        <p:spPr>
          <a:xfrm>
            <a:off x="1028700" y="3646792"/>
            <a:ext cx="1960315"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objectives:</a:t>
            </a:r>
          </a:p>
        </p:txBody>
      </p:sp>
      <p:sp>
        <p:nvSpPr>
          <p:cNvPr id="7" name="TextBox 7"/>
          <p:cNvSpPr txBox="1"/>
          <p:nvPr/>
        </p:nvSpPr>
        <p:spPr>
          <a:xfrm>
            <a:off x="1028700" y="4272267"/>
            <a:ext cx="15390129" cy="58445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•Understand the developmental stages of children's behaviour and common challenges in early years.</a:t>
            </a:r>
          </a:p>
          <a:p>
            <a:pPr algn="just">
              <a:lnSpc>
                <a:spcPts val="3359"/>
              </a:lnSpc>
            </a:pPr>
            <a:r>
              <a:rPr lang="en-US" sz="2400">
                <a:solidFill>
                  <a:srgbClr val="000000"/>
                </a:solidFill>
                <a:latin typeface="Montserrat"/>
                <a:ea typeface="Montserrat"/>
                <a:cs typeface="Montserrat"/>
                <a:sym typeface="Montserrat"/>
              </a:rPr>
              <a:t>•Learn practical approaches to promote positive behaviour, prevent challenging behaviours, and address issues effectively.</a:t>
            </a:r>
          </a:p>
          <a:p>
            <a:pPr algn="just">
              <a:lnSpc>
                <a:spcPts val="3359"/>
              </a:lnSpc>
            </a:pPr>
            <a:r>
              <a:rPr lang="en-US" sz="2400">
                <a:solidFill>
                  <a:srgbClr val="000000"/>
                </a:solidFill>
                <a:latin typeface="Montserrat"/>
                <a:ea typeface="Montserrat"/>
                <a:cs typeface="Montserrat"/>
                <a:sym typeface="Montserrat"/>
              </a:rPr>
              <a:t>•Develop and teach emotional regulation strategies to children.</a:t>
            </a:r>
          </a:p>
          <a:p>
            <a:pPr algn="just">
              <a:lnSpc>
                <a:spcPts val="3359"/>
              </a:lnSpc>
            </a:pPr>
            <a:r>
              <a:rPr lang="en-US" sz="2400">
                <a:solidFill>
                  <a:srgbClr val="000000"/>
                </a:solidFill>
                <a:latin typeface="Montserrat"/>
                <a:ea typeface="Montserrat"/>
                <a:cs typeface="Montserrat"/>
                <a:sym typeface="Montserrat"/>
              </a:rPr>
              <a:t>•Implement consistent and supportive behaviour management practices collaboratively as a team.</a:t>
            </a:r>
          </a:p>
          <a:p>
            <a:pPr algn="just">
              <a:lnSpc>
                <a:spcPts val="3359"/>
              </a:lnSpc>
            </a:pPr>
            <a:r>
              <a:rPr lang="en-US" sz="2400">
                <a:solidFill>
                  <a:srgbClr val="000000"/>
                </a:solidFill>
                <a:latin typeface="Montserrat"/>
                <a:ea typeface="Montserrat"/>
                <a:cs typeface="Montserrat"/>
                <a:sym typeface="Montserrat"/>
              </a:rPr>
              <a:t>•Involve families in creating cohesive behaviour management plans and share consistent strategies across settings.</a:t>
            </a:r>
          </a:p>
          <a:p>
            <a:pPr algn="just">
              <a:lnSpc>
                <a:spcPts val="3359"/>
              </a:lnSpc>
            </a:pPr>
            <a:r>
              <a:rPr lang="en-US" sz="2400">
                <a:solidFill>
                  <a:srgbClr val="000000"/>
                </a:solidFill>
                <a:latin typeface="Montserrat"/>
                <a:ea typeface="Montserrat"/>
                <a:cs typeface="Montserrat"/>
                <a:sym typeface="Montserrat"/>
              </a:rPr>
              <a:t>•Adapt approaches to reflect the diverse cultural backgrounds and individual needs of all children, including those with SEND.</a:t>
            </a:r>
          </a:p>
          <a:p>
            <a:pPr algn="just">
              <a:lnSpc>
                <a:spcPts val="3359"/>
              </a:lnSpc>
            </a:pPr>
            <a:r>
              <a:rPr lang="en-US" sz="2400">
                <a:solidFill>
                  <a:srgbClr val="000000"/>
                </a:solidFill>
                <a:latin typeface="Montserrat"/>
                <a:ea typeface="Montserrat"/>
                <a:cs typeface="Montserrat"/>
                <a:sym typeface="Montserrat"/>
              </a:rPr>
              <a:t>•Respond to conflicts and crises with appropriate resolution and intervention techniques.</a:t>
            </a:r>
          </a:p>
          <a:p>
            <a:pPr algn="just">
              <a:lnSpc>
                <a:spcPts val="3359"/>
              </a:lnSpc>
            </a:pPr>
            <a:r>
              <a:rPr lang="en-US" sz="2400">
                <a:solidFill>
                  <a:srgbClr val="000000"/>
                </a:solidFill>
                <a:latin typeface="Montserrat"/>
                <a:ea typeface="Montserrat"/>
                <a:cs typeface="Montserrat"/>
                <a:sym typeface="Montserrat"/>
              </a:rPr>
              <a:t>•Evaluate and refine behaviour management strategies through regular observation, reflection, and feedback.</a:t>
            </a:r>
          </a:p>
          <a:p>
            <a:pPr algn="just">
              <a:lnSpc>
                <a:spcPts val="3359"/>
              </a:lnSpc>
            </a:pPr>
            <a:endParaRPr lang="en-US" sz="2400">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2012930" y="4011930"/>
            <a:ext cx="5246370" cy="5246370"/>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24906" r="-24906"/>
              </a:stretch>
            </a:blipFill>
          </p:spPr>
          <p:txBody>
            <a:bodyPr/>
            <a:lstStyle/>
            <a:p>
              <a:endParaRPr lang="en-US"/>
            </a:p>
          </p:txBody>
        </p:sp>
      </p:grpSp>
      <p:sp>
        <p:nvSpPr>
          <p:cNvPr id="5" name="TextBox 5"/>
          <p:cNvSpPr txBox="1"/>
          <p:nvPr/>
        </p:nvSpPr>
        <p:spPr>
          <a:xfrm>
            <a:off x="2975559" y="182213"/>
            <a:ext cx="12336882" cy="18821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what is managing children’s behaviour and respectful handling?</a:t>
            </a:r>
          </a:p>
        </p:txBody>
      </p:sp>
      <p:sp>
        <p:nvSpPr>
          <p:cNvPr id="6" name="TextBox 6"/>
          <p:cNvSpPr txBox="1"/>
          <p:nvPr/>
        </p:nvSpPr>
        <p:spPr>
          <a:xfrm>
            <a:off x="1028700" y="2138673"/>
            <a:ext cx="5254948"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managing childrens behaviour:</a:t>
            </a:r>
          </a:p>
        </p:txBody>
      </p:sp>
      <p:sp>
        <p:nvSpPr>
          <p:cNvPr id="7" name="TextBox 7"/>
          <p:cNvSpPr txBox="1"/>
          <p:nvPr/>
        </p:nvSpPr>
        <p:spPr>
          <a:xfrm>
            <a:off x="1028700" y="2754623"/>
            <a:ext cx="15027161" cy="18103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 Helping children learn how to behave in a positive and safe way.</a:t>
            </a:r>
          </a:p>
          <a:p>
            <a:pPr algn="just">
              <a:lnSpc>
                <a:spcPts val="3639"/>
              </a:lnSpc>
            </a:pPr>
            <a:r>
              <a:rPr lang="en-US" sz="2599">
                <a:solidFill>
                  <a:srgbClr val="000000"/>
                </a:solidFill>
                <a:latin typeface="Montserrat"/>
                <a:ea typeface="Montserrat"/>
                <a:cs typeface="Montserrat"/>
                <a:sym typeface="Montserrat"/>
              </a:rPr>
              <a:t>• Supporting children to follow simple rules and routines.</a:t>
            </a:r>
          </a:p>
          <a:p>
            <a:pPr algn="just">
              <a:lnSpc>
                <a:spcPts val="3639"/>
              </a:lnSpc>
            </a:pPr>
            <a:r>
              <a:rPr lang="en-US" sz="2599">
                <a:solidFill>
                  <a:srgbClr val="000000"/>
                </a:solidFill>
                <a:latin typeface="Montserrat"/>
                <a:ea typeface="Montserrat"/>
                <a:cs typeface="Montserrat"/>
                <a:sym typeface="Montserrat"/>
              </a:rPr>
              <a:t>• Using clear and consistent responses to guide behaviour.</a:t>
            </a:r>
          </a:p>
          <a:p>
            <a:pPr algn="just">
              <a:lnSpc>
                <a:spcPts val="3639"/>
              </a:lnSpc>
            </a:pPr>
            <a:endParaRPr lang="en-US" sz="2599">
              <a:solidFill>
                <a:srgbClr val="000000"/>
              </a:solidFill>
              <a:latin typeface="Montserrat"/>
              <a:ea typeface="Montserrat"/>
              <a:cs typeface="Montserrat"/>
              <a:sym typeface="Montserrat"/>
            </a:endParaRPr>
          </a:p>
        </p:txBody>
      </p:sp>
      <p:sp>
        <p:nvSpPr>
          <p:cNvPr id="8" name="TextBox 8"/>
          <p:cNvSpPr txBox="1"/>
          <p:nvPr/>
        </p:nvSpPr>
        <p:spPr>
          <a:xfrm>
            <a:off x="1028700" y="426104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respectful handling:</a:t>
            </a:r>
          </a:p>
        </p:txBody>
      </p:sp>
      <p:sp>
        <p:nvSpPr>
          <p:cNvPr id="9" name="TextBox 9"/>
          <p:cNvSpPr txBox="1"/>
          <p:nvPr/>
        </p:nvSpPr>
        <p:spPr>
          <a:xfrm>
            <a:off x="1028700" y="4876995"/>
            <a:ext cx="9945610" cy="22675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 Communicating with children kindly and at their level.</a:t>
            </a:r>
          </a:p>
          <a:p>
            <a:pPr algn="just">
              <a:lnSpc>
                <a:spcPts val="3639"/>
              </a:lnSpc>
            </a:pPr>
            <a:r>
              <a:rPr lang="en-US" sz="2599">
                <a:solidFill>
                  <a:srgbClr val="000000"/>
                </a:solidFill>
                <a:latin typeface="Montserrat"/>
                <a:ea typeface="Montserrat"/>
                <a:cs typeface="Montserrat"/>
                <a:sym typeface="Montserrat"/>
              </a:rPr>
              <a:t>• Acknowledging and validating their emotions.</a:t>
            </a:r>
          </a:p>
          <a:p>
            <a:pPr algn="just">
              <a:lnSpc>
                <a:spcPts val="3639"/>
              </a:lnSpc>
            </a:pPr>
            <a:r>
              <a:rPr lang="en-US" sz="2599">
                <a:solidFill>
                  <a:srgbClr val="000000"/>
                </a:solidFill>
                <a:latin typeface="Montserrat"/>
                <a:ea typeface="Montserrat"/>
                <a:cs typeface="Montserrat"/>
                <a:sym typeface="Montserrat"/>
              </a:rPr>
              <a:t>• Using physical intervention only when absolutely necessary, and always in a safe and appropriate way.</a:t>
            </a:r>
          </a:p>
          <a:p>
            <a:pPr algn="just">
              <a:lnSpc>
                <a:spcPts val="3639"/>
              </a:lnSpc>
            </a:pPr>
            <a:endParaRPr lang="en-US" sz="2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developmental stages and behaviour</a:t>
            </a:r>
          </a:p>
        </p:txBody>
      </p:sp>
      <p:sp>
        <p:nvSpPr>
          <p:cNvPr id="4" name="TextBox 4"/>
          <p:cNvSpPr txBox="1"/>
          <p:nvPr/>
        </p:nvSpPr>
        <p:spPr>
          <a:xfrm>
            <a:off x="10287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Understanding how developmental stages influence behaviour:</a:t>
            </a:r>
          </a:p>
        </p:txBody>
      </p:sp>
      <p:sp>
        <p:nvSpPr>
          <p:cNvPr id="5" name="TextBox 5"/>
          <p:cNvSpPr txBox="1"/>
          <p:nvPr/>
        </p:nvSpPr>
        <p:spPr>
          <a:xfrm>
            <a:off x="828885" y="2205348"/>
            <a:ext cx="15027161" cy="3804286"/>
          </a:xfrm>
          <a:prstGeom prst="rect">
            <a:avLst/>
          </a:prstGeom>
        </p:spPr>
        <p:txBody>
          <a:bodyPr lIns="0" tIns="0" rIns="0" bIns="0" rtlCol="0" anchor="t">
            <a:spAutoFit/>
          </a:bodyPr>
          <a:lstStyle/>
          <a:p>
            <a:pPr algn="just">
              <a:lnSpc>
                <a:spcPts val="5039"/>
              </a:lnSpc>
            </a:pPr>
            <a:endParaRPr/>
          </a:p>
          <a:p>
            <a:pPr algn="just">
              <a:lnSpc>
                <a:spcPts val="5039"/>
              </a:lnSpc>
            </a:pPr>
            <a:r>
              <a:rPr lang="en-US" sz="3599">
                <a:solidFill>
                  <a:srgbClr val="000000"/>
                </a:solidFill>
                <a:latin typeface="Montserrat"/>
                <a:ea typeface="Montserrat"/>
                <a:cs typeface="Montserrat"/>
                <a:sym typeface="Montserrat"/>
              </a:rPr>
              <a:t>• Infants: Crying as communication, attachment needs.</a:t>
            </a:r>
          </a:p>
          <a:p>
            <a:pPr algn="just">
              <a:lnSpc>
                <a:spcPts val="5039"/>
              </a:lnSpc>
            </a:pPr>
            <a:r>
              <a:rPr lang="en-US" sz="3599">
                <a:solidFill>
                  <a:srgbClr val="000000"/>
                </a:solidFill>
                <a:latin typeface="Montserrat"/>
                <a:ea typeface="Montserrat"/>
                <a:cs typeface="Montserrat"/>
                <a:sym typeface="Montserrat"/>
              </a:rPr>
              <a:t>• Toddlers: Tantrums due to limited emotional regulation.</a:t>
            </a:r>
          </a:p>
          <a:p>
            <a:pPr algn="just">
              <a:lnSpc>
                <a:spcPts val="5039"/>
              </a:lnSpc>
            </a:pPr>
            <a:r>
              <a:rPr lang="en-US" sz="3599">
                <a:solidFill>
                  <a:srgbClr val="000000"/>
                </a:solidFill>
                <a:latin typeface="Montserrat"/>
                <a:ea typeface="Montserrat"/>
                <a:cs typeface="Montserrat"/>
                <a:sym typeface="Montserrat"/>
              </a:rPr>
              <a:t>• Preschoolers: Developing social skills, testing boundaries.</a:t>
            </a:r>
          </a:p>
          <a:p>
            <a:pPr algn="just">
              <a:lnSpc>
                <a:spcPts val="5039"/>
              </a:lnSpc>
            </a:pPr>
            <a:r>
              <a:rPr lang="en-US" sz="3599">
                <a:solidFill>
                  <a:srgbClr val="000000"/>
                </a:solidFill>
                <a:latin typeface="Montserrat"/>
                <a:ea typeface="Montserrat"/>
                <a:cs typeface="Montserrat"/>
                <a:sym typeface="Montserrat"/>
              </a:rPr>
              <a:t>• Strategies: Tailor responses to developmental needs.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674120" y="4289415"/>
            <a:ext cx="4331368" cy="4114800"/>
          </a:xfrm>
          <a:custGeom>
            <a:avLst/>
            <a:gdLst/>
            <a:ahLst/>
            <a:cxnLst/>
            <a:rect l="l" t="t" r="r" b="b"/>
            <a:pathLst>
              <a:path w="4331368" h="4114800">
                <a:moveTo>
                  <a:pt x="0" y="0"/>
                </a:moveTo>
                <a:lnTo>
                  <a:pt x="4331369" y="0"/>
                </a:lnTo>
                <a:lnTo>
                  <a:pt x="433136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getting started</a:t>
            </a:r>
          </a:p>
        </p:txBody>
      </p:sp>
      <p:sp>
        <p:nvSpPr>
          <p:cNvPr id="5" name="TextBox 5"/>
          <p:cNvSpPr txBox="1"/>
          <p:nvPr/>
        </p:nvSpPr>
        <p:spPr>
          <a:xfrm>
            <a:off x="1028700" y="2138673"/>
            <a:ext cx="5254948"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group discussion</a:t>
            </a:r>
          </a:p>
        </p:txBody>
      </p:sp>
      <p:sp>
        <p:nvSpPr>
          <p:cNvPr id="6" name="TextBox 6"/>
          <p:cNvSpPr txBox="1"/>
          <p:nvPr/>
        </p:nvSpPr>
        <p:spPr>
          <a:xfrm>
            <a:off x="1028700" y="2854950"/>
            <a:ext cx="15027161" cy="8959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What behaviours are hardest to manage in your group?</a:t>
            </a:r>
          </a:p>
          <a:p>
            <a:pPr algn="just">
              <a:lnSpc>
                <a:spcPts val="3639"/>
              </a:lnSpc>
            </a:pPr>
            <a:endParaRPr lang="en-US" sz="2599">
              <a:solidFill>
                <a:srgbClr val="000000"/>
              </a:solidFill>
              <a:latin typeface="Montserrat"/>
              <a:ea typeface="Montserrat"/>
              <a:cs typeface="Montserrat"/>
              <a:sym typeface="Montserrat"/>
            </a:endParaRPr>
          </a:p>
        </p:txBody>
      </p:sp>
      <p:sp>
        <p:nvSpPr>
          <p:cNvPr id="7" name="TextBox 7"/>
          <p:cNvSpPr txBox="1"/>
          <p:nvPr/>
        </p:nvSpPr>
        <p:spPr>
          <a:xfrm>
            <a:off x="1028700" y="415606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activity</a:t>
            </a:r>
          </a:p>
        </p:txBody>
      </p:sp>
      <p:sp>
        <p:nvSpPr>
          <p:cNvPr id="8" name="TextBox 8"/>
          <p:cNvSpPr txBox="1"/>
          <p:nvPr/>
        </p:nvSpPr>
        <p:spPr>
          <a:xfrm>
            <a:off x="1028700" y="4772015"/>
            <a:ext cx="9945610" cy="13531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Work with a partner to list three ways you have handled behaviours positively.</a:t>
            </a:r>
          </a:p>
          <a:p>
            <a:pPr algn="just">
              <a:lnSpc>
                <a:spcPts val="3639"/>
              </a:lnSpc>
            </a:pPr>
            <a:endParaRPr lang="en-US" sz="2599">
              <a:solidFill>
                <a:srgbClr val="000000"/>
              </a:solidFill>
              <a:latin typeface="Montserrat"/>
              <a:ea typeface="Montserrat"/>
              <a:cs typeface="Montserrat"/>
              <a:sym typeface="Montserrat"/>
            </a:endParaRPr>
          </a:p>
        </p:txBody>
      </p:sp>
      <p:sp>
        <p:nvSpPr>
          <p:cNvPr id="9" name="TextBox 9"/>
          <p:cNvSpPr txBox="1"/>
          <p:nvPr/>
        </p:nvSpPr>
        <p:spPr>
          <a:xfrm>
            <a:off x="1028700" y="6492230"/>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share</a:t>
            </a:r>
          </a:p>
        </p:txBody>
      </p:sp>
      <p:sp>
        <p:nvSpPr>
          <p:cNvPr id="10" name="TextBox 10"/>
          <p:cNvSpPr txBox="1"/>
          <p:nvPr/>
        </p:nvSpPr>
        <p:spPr>
          <a:xfrm>
            <a:off x="1028700" y="7108180"/>
            <a:ext cx="9945610" cy="4387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Each pair shares one example with everyone.</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674120" y="4289415"/>
            <a:ext cx="4331368" cy="4114800"/>
          </a:xfrm>
          <a:custGeom>
            <a:avLst/>
            <a:gdLst/>
            <a:ahLst/>
            <a:cxnLst/>
            <a:rect l="l" t="t" r="r" b="b"/>
            <a:pathLst>
              <a:path w="4331368" h="4114800">
                <a:moveTo>
                  <a:pt x="0" y="0"/>
                </a:moveTo>
                <a:lnTo>
                  <a:pt x="4331369" y="0"/>
                </a:lnTo>
                <a:lnTo>
                  <a:pt x="433136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Understanding Behaviour - Group Work</a:t>
            </a:r>
          </a:p>
        </p:txBody>
      </p:sp>
      <p:sp>
        <p:nvSpPr>
          <p:cNvPr id="5" name="TextBox 5"/>
          <p:cNvSpPr txBox="1"/>
          <p:nvPr/>
        </p:nvSpPr>
        <p:spPr>
          <a:xfrm>
            <a:off x="1028700" y="2138673"/>
            <a:ext cx="5254948"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scenario</a:t>
            </a:r>
          </a:p>
        </p:txBody>
      </p:sp>
      <p:sp>
        <p:nvSpPr>
          <p:cNvPr id="6" name="TextBox 6"/>
          <p:cNvSpPr txBox="1"/>
          <p:nvPr/>
        </p:nvSpPr>
        <p:spPr>
          <a:xfrm>
            <a:off x="1028700" y="2854950"/>
            <a:ext cx="15027161" cy="8959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A child keeps throwing toys during free play.</a:t>
            </a:r>
          </a:p>
          <a:p>
            <a:pPr algn="just">
              <a:lnSpc>
                <a:spcPts val="3639"/>
              </a:lnSpc>
            </a:pPr>
            <a:endParaRPr lang="en-US" sz="2599">
              <a:solidFill>
                <a:srgbClr val="000000"/>
              </a:solidFill>
              <a:latin typeface="Montserrat"/>
              <a:ea typeface="Montserrat"/>
              <a:cs typeface="Montserrat"/>
              <a:sym typeface="Montserrat"/>
            </a:endParaRPr>
          </a:p>
        </p:txBody>
      </p:sp>
      <p:sp>
        <p:nvSpPr>
          <p:cNvPr id="7" name="TextBox 7"/>
          <p:cNvSpPr txBox="1"/>
          <p:nvPr/>
        </p:nvSpPr>
        <p:spPr>
          <a:xfrm>
            <a:off x="1028700" y="415606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activity</a:t>
            </a:r>
          </a:p>
        </p:txBody>
      </p:sp>
      <p:sp>
        <p:nvSpPr>
          <p:cNvPr id="8" name="TextBox 8"/>
          <p:cNvSpPr txBox="1"/>
          <p:nvPr/>
        </p:nvSpPr>
        <p:spPr>
          <a:xfrm>
            <a:off x="1028700" y="4772015"/>
            <a:ext cx="9945610" cy="13531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Work as a group to find reasons why this might happen and think of solutions.</a:t>
            </a:r>
          </a:p>
          <a:p>
            <a:pPr algn="just">
              <a:lnSpc>
                <a:spcPts val="3639"/>
              </a:lnSpc>
            </a:pPr>
            <a:endParaRPr lang="en-US" sz="2599">
              <a:solidFill>
                <a:srgbClr val="000000"/>
              </a:solidFill>
              <a:latin typeface="Montserrat"/>
              <a:ea typeface="Montserrat"/>
              <a:cs typeface="Montserrat"/>
              <a:sym typeface="Montserrat"/>
            </a:endParaRPr>
          </a:p>
        </p:txBody>
      </p:sp>
      <p:sp>
        <p:nvSpPr>
          <p:cNvPr id="9" name="TextBox 9"/>
          <p:cNvSpPr txBox="1"/>
          <p:nvPr/>
        </p:nvSpPr>
        <p:spPr>
          <a:xfrm>
            <a:off x="1028700" y="6492230"/>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rflection</a:t>
            </a:r>
          </a:p>
        </p:txBody>
      </p:sp>
      <p:sp>
        <p:nvSpPr>
          <p:cNvPr id="10" name="TextBox 10"/>
          <p:cNvSpPr txBox="1"/>
          <p:nvPr/>
        </p:nvSpPr>
        <p:spPr>
          <a:xfrm>
            <a:off x="1028700" y="7108180"/>
            <a:ext cx="9945610" cy="8959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How can we set up the room to stop this happening?</a:t>
            </a:r>
          </a:p>
          <a:p>
            <a:pPr algn="just">
              <a:lnSpc>
                <a:spcPts val="3639"/>
              </a:lnSpc>
            </a:pPr>
            <a:endParaRPr lang="en-US" sz="2599">
              <a:solidFill>
                <a:srgbClr val="000000"/>
              </a:solidFill>
              <a:latin typeface="Montserrat"/>
              <a:ea typeface="Montserrat"/>
              <a:cs typeface="Montserrat"/>
              <a:sym typeface="Montserrat"/>
            </a:endParaRPr>
          </a:p>
        </p:txBody>
      </p:sp>
      <p:sp>
        <p:nvSpPr>
          <p:cNvPr id="11" name="TextBox 11"/>
          <p:cNvSpPr txBox="1"/>
          <p:nvPr/>
        </p:nvSpPr>
        <p:spPr>
          <a:xfrm>
            <a:off x="1028700" y="799019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share</a:t>
            </a:r>
          </a:p>
        </p:txBody>
      </p:sp>
      <p:sp>
        <p:nvSpPr>
          <p:cNvPr id="12" name="TextBox 12"/>
          <p:cNvSpPr txBox="1"/>
          <p:nvPr/>
        </p:nvSpPr>
        <p:spPr>
          <a:xfrm>
            <a:off x="1028700" y="8606145"/>
            <a:ext cx="9945610" cy="8959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Groups explain their ideas to everyone.</a:t>
            </a:r>
          </a:p>
          <a:p>
            <a:pPr algn="just">
              <a:lnSpc>
                <a:spcPts val="3639"/>
              </a:lnSpc>
            </a:pPr>
            <a:endParaRPr lang="en-US" sz="2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674120" y="4289415"/>
            <a:ext cx="4331368" cy="4114800"/>
          </a:xfrm>
          <a:custGeom>
            <a:avLst/>
            <a:gdLst/>
            <a:ahLst/>
            <a:cxnLst/>
            <a:rect l="l" t="t" r="r" b="b"/>
            <a:pathLst>
              <a:path w="4331368" h="4114800">
                <a:moveTo>
                  <a:pt x="0" y="0"/>
                </a:moveTo>
                <a:lnTo>
                  <a:pt x="4331369" y="0"/>
                </a:lnTo>
                <a:lnTo>
                  <a:pt x="433136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Handling Behaviour Positively</a:t>
            </a:r>
          </a:p>
        </p:txBody>
      </p:sp>
      <p:sp>
        <p:nvSpPr>
          <p:cNvPr id="5" name="TextBox 5"/>
          <p:cNvSpPr txBox="1"/>
          <p:nvPr/>
        </p:nvSpPr>
        <p:spPr>
          <a:xfrm>
            <a:off x="1028700" y="2138673"/>
            <a:ext cx="5254948"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activity</a:t>
            </a:r>
          </a:p>
        </p:txBody>
      </p:sp>
      <p:sp>
        <p:nvSpPr>
          <p:cNvPr id="6" name="TextBox 6"/>
          <p:cNvSpPr txBox="1"/>
          <p:nvPr/>
        </p:nvSpPr>
        <p:spPr>
          <a:xfrm>
            <a:off x="1028700" y="2915913"/>
            <a:ext cx="15027161" cy="18103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In pairs, act out these situations:</a:t>
            </a:r>
          </a:p>
          <a:p>
            <a:pPr algn="just">
              <a:lnSpc>
                <a:spcPts val="3639"/>
              </a:lnSpc>
            </a:pPr>
            <a:r>
              <a:rPr lang="en-US" sz="2599">
                <a:solidFill>
                  <a:srgbClr val="000000"/>
                </a:solidFill>
                <a:latin typeface="Montserrat"/>
                <a:ea typeface="Montserrat"/>
                <a:cs typeface="Montserrat"/>
                <a:sym typeface="Montserrat"/>
              </a:rPr>
              <a:t>•Calming down two children fighting over a toy.</a:t>
            </a:r>
          </a:p>
          <a:p>
            <a:pPr algn="just">
              <a:lnSpc>
                <a:spcPts val="3639"/>
              </a:lnSpc>
            </a:pPr>
            <a:r>
              <a:rPr lang="en-US" sz="2599">
                <a:solidFill>
                  <a:srgbClr val="000000"/>
                </a:solidFill>
                <a:latin typeface="Montserrat"/>
                <a:ea typeface="Montserrat"/>
                <a:cs typeface="Montserrat"/>
                <a:sym typeface="Montserrat"/>
              </a:rPr>
              <a:t>•Helping a child to stop playing and come to lunch</a:t>
            </a:r>
          </a:p>
          <a:p>
            <a:pPr algn="just">
              <a:lnSpc>
                <a:spcPts val="3639"/>
              </a:lnSpc>
            </a:pPr>
            <a:endParaRPr lang="en-US" sz="2599">
              <a:solidFill>
                <a:srgbClr val="000000"/>
              </a:solidFill>
              <a:latin typeface="Montserrat"/>
              <a:ea typeface="Montserrat"/>
              <a:cs typeface="Montserrat"/>
              <a:sym typeface="Montserrat"/>
            </a:endParaRPr>
          </a:p>
        </p:txBody>
      </p:sp>
      <p:sp>
        <p:nvSpPr>
          <p:cNvPr id="7" name="TextBox 7"/>
          <p:cNvSpPr txBox="1"/>
          <p:nvPr/>
        </p:nvSpPr>
        <p:spPr>
          <a:xfrm>
            <a:off x="1028700" y="4653907"/>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reflection</a:t>
            </a:r>
          </a:p>
        </p:txBody>
      </p:sp>
      <p:sp>
        <p:nvSpPr>
          <p:cNvPr id="8" name="TextBox 8"/>
          <p:cNvSpPr txBox="1"/>
          <p:nvPr/>
        </p:nvSpPr>
        <p:spPr>
          <a:xfrm>
            <a:off x="1028700" y="5431146"/>
            <a:ext cx="9945610" cy="13531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What worked well? </a:t>
            </a:r>
          </a:p>
          <a:p>
            <a:pPr algn="just">
              <a:lnSpc>
                <a:spcPts val="3639"/>
              </a:lnSpc>
            </a:pPr>
            <a:r>
              <a:rPr lang="en-US" sz="2599">
                <a:solidFill>
                  <a:srgbClr val="000000"/>
                </a:solidFill>
                <a:latin typeface="Montserrat"/>
                <a:ea typeface="Montserrat"/>
                <a:cs typeface="Montserrat"/>
                <a:sym typeface="Montserrat"/>
              </a:rPr>
              <a:t>What didn’t?</a:t>
            </a:r>
          </a:p>
          <a:p>
            <a:pPr algn="just">
              <a:lnSpc>
                <a:spcPts val="3639"/>
              </a:lnSpc>
            </a:pPr>
            <a:endParaRPr lang="en-US" sz="2599">
              <a:solidFill>
                <a:srgbClr val="000000"/>
              </a:solidFill>
              <a:latin typeface="Montserrat"/>
              <a:ea typeface="Montserrat"/>
              <a:cs typeface="Montserrat"/>
              <a:sym typeface="Montserrat"/>
            </a:endParaRPr>
          </a:p>
        </p:txBody>
      </p:sp>
      <p:sp>
        <p:nvSpPr>
          <p:cNvPr id="9" name="TextBox 9"/>
          <p:cNvSpPr txBox="1"/>
          <p:nvPr/>
        </p:nvSpPr>
        <p:spPr>
          <a:xfrm>
            <a:off x="1028700" y="6751311"/>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group feedback</a:t>
            </a:r>
          </a:p>
        </p:txBody>
      </p:sp>
      <p:sp>
        <p:nvSpPr>
          <p:cNvPr id="10" name="TextBox 10"/>
          <p:cNvSpPr txBox="1"/>
          <p:nvPr/>
        </p:nvSpPr>
        <p:spPr>
          <a:xfrm>
            <a:off x="1028700" y="7528551"/>
            <a:ext cx="9945610" cy="4387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Share your tips with the group.</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317946" y="5143500"/>
            <a:ext cx="4941354" cy="4114800"/>
          </a:xfrm>
          <a:custGeom>
            <a:avLst/>
            <a:gdLst/>
            <a:ahLst/>
            <a:cxnLst/>
            <a:rect l="l" t="t" r="r" b="b"/>
            <a:pathLst>
              <a:path w="4941354" h="4114800">
                <a:moveTo>
                  <a:pt x="0" y="0"/>
                </a:moveTo>
                <a:lnTo>
                  <a:pt x="4941354" y="0"/>
                </a:lnTo>
                <a:lnTo>
                  <a:pt x="494135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Practical Tools for Behaviour Management</a:t>
            </a:r>
          </a:p>
        </p:txBody>
      </p:sp>
      <p:sp>
        <p:nvSpPr>
          <p:cNvPr id="5" name="TextBox 5"/>
          <p:cNvSpPr txBox="1"/>
          <p:nvPr/>
        </p:nvSpPr>
        <p:spPr>
          <a:xfrm>
            <a:off x="10287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Tools to support behaviour management</a:t>
            </a:r>
          </a:p>
        </p:txBody>
      </p:sp>
      <p:sp>
        <p:nvSpPr>
          <p:cNvPr id="6" name="TextBox 6"/>
          <p:cNvSpPr txBox="1"/>
          <p:nvPr/>
        </p:nvSpPr>
        <p:spPr>
          <a:xfrm>
            <a:off x="1028700" y="2898134"/>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•Behaviour charts and reward systems.</a:t>
            </a:r>
          </a:p>
          <a:p>
            <a:pPr algn="just">
              <a:lnSpc>
                <a:spcPts val="5039"/>
              </a:lnSpc>
            </a:pPr>
            <a:r>
              <a:rPr lang="en-US" sz="3599">
                <a:solidFill>
                  <a:srgbClr val="000000"/>
                </a:solidFill>
                <a:latin typeface="Montserrat"/>
                <a:ea typeface="Montserrat"/>
                <a:cs typeface="Montserrat"/>
                <a:sym typeface="Montserrat"/>
              </a:rPr>
              <a:t>•Emotion cards to help children express feelings.</a:t>
            </a:r>
          </a:p>
          <a:p>
            <a:pPr algn="just">
              <a:lnSpc>
                <a:spcPts val="5039"/>
              </a:lnSpc>
            </a:pPr>
            <a:r>
              <a:rPr lang="en-US" sz="3599">
                <a:solidFill>
                  <a:srgbClr val="000000"/>
                </a:solidFill>
                <a:latin typeface="Montserrat"/>
                <a:ea typeface="Montserrat"/>
                <a:cs typeface="Montserrat"/>
                <a:sym typeface="Montserrat"/>
              </a:rPr>
              <a:t>•Calming corner designs with sensory tools.</a:t>
            </a:r>
          </a:p>
          <a:p>
            <a:pPr algn="just">
              <a:lnSpc>
                <a:spcPts val="5039"/>
              </a:lnSpc>
            </a:pPr>
            <a:r>
              <a:rPr lang="en-US" sz="3599">
                <a:solidFill>
                  <a:srgbClr val="000000"/>
                </a:solidFill>
                <a:latin typeface="Montserrat"/>
                <a:ea typeface="Montserrat"/>
                <a:cs typeface="Montserrat"/>
                <a:sym typeface="Montserrat"/>
              </a:rPr>
              <a:t>•Visual schedules for routine consistency.</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Respectful Handling Quiz</a:t>
            </a:r>
          </a:p>
        </p:txBody>
      </p:sp>
      <p:sp>
        <p:nvSpPr>
          <p:cNvPr id="4" name="TextBox 4"/>
          <p:cNvSpPr txBox="1"/>
          <p:nvPr/>
        </p:nvSpPr>
        <p:spPr>
          <a:xfrm>
            <a:off x="1028700" y="2138673"/>
            <a:ext cx="7041867"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When is it ok to step in physically?</a:t>
            </a:r>
          </a:p>
        </p:txBody>
      </p:sp>
      <p:sp>
        <p:nvSpPr>
          <p:cNvPr id="5" name="TextBox 5"/>
          <p:cNvSpPr txBox="1"/>
          <p:nvPr/>
        </p:nvSpPr>
        <p:spPr>
          <a:xfrm>
            <a:off x="1028700" y="2864475"/>
            <a:ext cx="15027161" cy="12344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A. When the child is in immediate danger</a:t>
            </a:r>
          </a:p>
          <a:p>
            <a:pPr algn="just">
              <a:lnSpc>
                <a:spcPts val="3359"/>
              </a:lnSpc>
            </a:pPr>
            <a:r>
              <a:rPr lang="en-US" sz="2400">
                <a:solidFill>
                  <a:srgbClr val="000000"/>
                </a:solidFill>
                <a:latin typeface="Montserrat"/>
                <a:ea typeface="Montserrat"/>
                <a:cs typeface="Montserrat"/>
                <a:sym typeface="Montserrat"/>
              </a:rPr>
              <a:t>B. When the child is upset but not harming others.</a:t>
            </a:r>
          </a:p>
          <a:p>
            <a:pPr algn="just">
              <a:lnSpc>
                <a:spcPts val="3359"/>
              </a:lnSpc>
            </a:pPr>
            <a:r>
              <a:rPr lang="en-US" sz="2400">
                <a:solidFill>
                  <a:srgbClr val="000000"/>
                </a:solidFill>
                <a:latin typeface="Montserrat"/>
                <a:ea typeface="Montserrat"/>
                <a:cs typeface="Montserrat"/>
                <a:sym typeface="Montserrat"/>
              </a:rPr>
              <a:t>C. Whenever the child doesn’t listen.</a:t>
            </a:r>
          </a:p>
        </p:txBody>
      </p:sp>
      <p:sp>
        <p:nvSpPr>
          <p:cNvPr id="6" name="TextBox 6"/>
          <p:cNvSpPr txBox="1"/>
          <p:nvPr/>
        </p:nvSpPr>
        <p:spPr>
          <a:xfrm>
            <a:off x="1028700" y="4156065"/>
            <a:ext cx="4277726" cy="826136"/>
          </a:xfrm>
          <a:prstGeom prst="rect">
            <a:avLst/>
          </a:prstGeom>
        </p:spPr>
        <p:txBody>
          <a:bodyPr lIns="0" tIns="0" rIns="0" bIns="0" rtlCol="0" anchor="t">
            <a:spAutoFit/>
          </a:bodyPr>
          <a:lstStyle/>
          <a:p>
            <a:pPr algn="l">
              <a:lnSpc>
                <a:spcPts val="6439"/>
              </a:lnSpc>
            </a:pPr>
            <a:r>
              <a:rPr lang="en-US" sz="4599" dirty="0">
                <a:solidFill>
                  <a:srgbClr val="DA6220"/>
                </a:solidFill>
                <a:latin typeface="Timothy"/>
                <a:ea typeface="Timothy"/>
                <a:cs typeface="Timothy"/>
                <a:sym typeface="Timothy"/>
              </a:rPr>
              <a:t>answer</a:t>
            </a:r>
          </a:p>
        </p:txBody>
      </p:sp>
      <p:sp>
        <p:nvSpPr>
          <p:cNvPr id="7" name="TextBox 7"/>
          <p:cNvSpPr txBox="1"/>
          <p:nvPr/>
        </p:nvSpPr>
        <p:spPr>
          <a:xfrm>
            <a:off x="1028700" y="4781540"/>
            <a:ext cx="9945610" cy="396240"/>
          </a:xfrm>
          <a:prstGeom prst="rect">
            <a:avLst/>
          </a:prstGeom>
        </p:spPr>
        <p:txBody>
          <a:bodyPr lIns="0" tIns="0" rIns="0" bIns="0" rtlCol="0" anchor="t">
            <a:spAutoFit/>
          </a:bodyPr>
          <a:lstStyle/>
          <a:p>
            <a:pPr algn="just">
              <a:lnSpc>
                <a:spcPts val="3359"/>
              </a:lnSpc>
            </a:pPr>
            <a:r>
              <a:rPr lang="en-US" sz="2400" dirty="0">
                <a:solidFill>
                  <a:srgbClr val="000000"/>
                </a:solidFill>
                <a:latin typeface="Montserrat"/>
                <a:ea typeface="Montserrat"/>
                <a:cs typeface="Montserrat"/>
                <a:sym typeface="Montserrat"/>
              </a:rPr>
              <a:t>A. When the child is in immediate danger.</a:t>
            </a:r>
          </a:p>
        </p:txBody>
      </p:sp>
      <p:sp>
        <p:nvSpPr>
          <p:cNvPr id="8" name="TextBox 8"/>
          <p:cNvSpPr txBox="1"/>
          <p:nvPr/>
        </p:nvSpPr>
        <p:spPr>
          <a:xfrm>
            <a:off x="1028700" y="5234930"/>
            <a:ext cx="10476102"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How can you use kind words to help children calm down?</a:t>
            </a:r>
          </a:p>
        </p:txBody>
      </p:sp>
      <p:sp>
        <p:nvSpPr>
          <p:cNvPr id="9" name="TextBox 9"/>
          <p:cNvSpPr txBox="1"/>
          <p:nvPr/>
        </p:nvSpPr>
        <p:spPr>
          <a:xfrm>
            <a:off x="1028700" y="6131550"/>
            <a:ext cx="9945610" cy="12344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 A. Ignore their feelings and give instructions.</a:t>
            </a:r>
          </a:p>
          <a:p>
            <a:pPr algn="just">
              <a:lnSpc>
                <a:spcPts val="3359"/>
              </a:lnSpc>
            </a:pPr>
            <a:r>
              <a:rPr lang="en-US" sz="2400">
                <a:solidFill>
                  <a:srgbClr val="000000"/>
                </a:solidFill>
                <a:latin typeface="Montserrat"/>
                <a:ea typeface="Montserrat"/>
                <a:cs typeface="Montserrat"/>
                <a:sym typeface="Montserrat"/>
              </a:rPr>
              <a:t>B. Speak softly and acknowledge their feelings.</a:t>
            </a:r>
          </a:p>
          <a:p>
            <a:pPr algn="just">
              <a:lnSpc>
                <a:spcPts val="3359"/>
              </a:lnSpc>
            </a:pPr>
            <a:r>
              <a:rPr lang="en-US" sz="2400">
                <a:solidFill>
                  <a:srgbClr val="000000"/>
                </a:solidFill>
                <a:latin typeface="Montserrat"/>
                <a:ea typeface="Montserrat"/>
                <a:cs typeface="Montserrat"/>
                <a:sym typeface="Montserrat"/>
              </a:rPr>
              <a:t>C. Raise your voice to show authority.</a:t>
            </a:r>
          </a:p>
        </p:txBody>
      </p:sp>
      <p:sp>
        <p:nvSpPr>
          <p:cNvPr id="10" name="TextBox 10"/>
          <p:cNvSpPr txBox="1"/>
          <p:nvPr/>
        </p:nvSpPr>
        <p:spPr>
          <a:xfrm>
            <a:off x="1028700" y="7423140"/>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Answer</a:t>
            </a:r>
          </a:p>
        </p:txBody>
      </p:sp>
      <p:sp>
        <p:nvSpPr>
          <p:cNvPr id="11" name="TextBox 11"/>
          <p:cNvSpPr txBox="1"/>
          <p:nvPr/>
        </p:nvSpPr>
        <p:spPr>
          <a:xfrm>
            <a:off x="1028700" y="8048615"/>
            <a:ext cx="9945610" cy="396240"/>
          </a:xfrm>
          <a:prstGeom prst="rect">
            <a:avLst/>
          </a:prstGeom>
        </p:spPr>
        <p:txBody>
          <a:bodyPr lIns="0" tIns="0" rIns="0" bIns="0" rtlCol="0" anchor="t">
            <a:spAutoFit/>
          </a:bodyPr>
          <a:lstStyle/>
          <a:p>
            <a:pPr algn="just">
              <a:lnSpc>
                <a:spcPts val="3359"/>
              </a:lnSpc>
            </a:pPr>
            <a:r>
              <a:rPr lang="en-US" sz="2400" dirty="0">
                <a:solidFill>
                  <a:srgbClr val="000000"/>
                </a:solidFill>
                <a:latin typeface="Montserrat"/>
                <a:ea typeface="Montserrat"/>
                <a:cs typeface="Montserrat"/>
                <a:sym typeface="Montserrat"/>
              </a:rPr>
              <a:t>B. Speak softly and acknowledge their feelings.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674120" y="4289415"/>
            <a:ext cx="4331368" cy="4114800"/>
          </a:xfrm>
          <a:custGeom>
            <a:avLst/>
            <a:gdLst/>
            <a:ahLst/>
            <a:cxnLst/>
            <a:rect l="l" t="t" r="r" b="b"/>
            <a:pathLst>
              <a:path w="4331368" h="4114800">
                <a:moveTo>
                  <a:pt x="0" y="0"/>
                </a:moveTo>
                <a:lnTo>
                  <a:pt x="4331369" y="0"/>
                </a:lnTo>
                <a:lnTo>
                  <a:pt x="433136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inclusion - case study</a:t>
            </a:r>
          </a:p>
        </p:txBody>
      </p:sp>
      <p:sp>
        <p:nvSpPr>
          <p:cNvPr id="5" name="TextBox 5"/>
          <p:cNvSpPr txBox="1"/>
          <p:nvPr/>
        </p:nvSpPr>
        <p:spPr>
          <a:xfrm>
            <a:off x="1028700" y="2138673"/>
            <a:ext cx="5254948"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case study</a:t>
            </a:r>
          </a:p>
        </p:txBody>
      </p:sp>
      <p:sp>
        <p:nvSpPr>
          <p:cNvPr id="6" name="TextBox 6"/>
          <p:cNvSpPr txBox="1"/>
          <p:nvPr/>
        </p:nvSpPr>
        <p:spPr>
          <a:xfrm>
            <a:off x="1028700" y="2864475"/>
            <a:ext cx="15027161" cy="8153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A new child with special needs struggles to join group play.</a:t>
            </a:r>
          </a:p>
          <a:p>
            <a:pPr algn="just">
              <a:lnSpc>
                <a:spcPts val="3359"/>
              </a:lnSpc>
            </a:pPr>
            <a:endParaRPr lang="en-US" sz="2400">
              <a:solidFill>
                <a:srgbClr val="000000"/>
              </a:solidFill>
              <a:latin typeface="Montserrat"/>
              <a:ea typeface="Montserrat"/>
              <a:cs typeface="Montserrat"/>
              <a:sym typeface="Montserrat"/>
            </a:endParaRPr>
          </a:p>
        </p:txBody>
      </p:sp>
      <p:sp>
        <p:nvSpPr>
          <p:cNvPr id="7" name="TextBox 7"/>
          <p:cNvSpPr txBox="1"/>
          <p:nvPr/>
        </p:nvSpPr>
        <p:spPr>
          <a:xfrm>
            <a:off x="1028700" y="415606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activity</a:t>
            </a:r>
          </a:p>
        </p:txBody>
      </p:sp>
      <p:sp>
        <p:nvSpPr>
          <p:cNvPr id="8" name="TextBox 8"/>
          <p:cNvSpPr txBox="1"/>
          <p:nvPr/>
        </p:nvSpPr>
        <p:spPr>
          <a:xfrm>
            <a:off x="1028700" y="4781540"/>
            <a:ext cx="9945610" cy="12344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 - Find reasons why the child might find this hard.</a:t>
            </a:r>
          </a:p>
          <a:p>
            <a:pPr algn="just">
              <a:lnSpc>
                <a:spcPts val="3359"/>
              </a:lnSpc>
            </a:pPr>
            <a:r>
              <a:rPr lang="en-US" sz="2400">
                <a:solidFill>
                  <a:srgbClr val="000000"/>
                </a:solidFill>
                <a:latin typeface="Montserrat"/>
                <a:ea typeface="Montserrat"/>
                <a:cs typeface="Montserrat"/>
                <a:sym typeface="Montserrat"/>
              </a:rPr>
              <a:t> - Think of ways to help them feel included.</a:t>
            </a:r>
          </a:p>
          <a:p>
            <a:pPr algn="just">
              <a:lnSpc>
                <a:spcPts val="3359"/>
              </a:lnSpc>
            </a:pPr>
            <a:endParaRPr lang="en-US" sz="2400">
              <a:solidFill>
                <a:srgbClr val="000000"/>
              </a:solidFill>
              <a:latin typeface="Montserrat"/>
              <a:ea typeface="Montserrat"/>
              <a:cs typeface="Montserrat"/>
              <a:sym typeface="Montserrat"/>
            </a:endParaRPr>
          </a:p>
        </p:txBody>
      </p:sp>
      <p:sp>
        <p:nvSpPr>
          <p:cNvPr id="9" name="TextBox 9"/>
          <p:cNvSpPr txBox="1"/>
          <p:nvPr/>
        </p:nvSpPr>
        <p:spPr>
          <a:xfrm>
            <a:off x="1028700" y="6492230"/>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share</a:t>
            </a:r>
          </a:p>
        </p:txBody>
      </p:sp>
      <p:sp>
        <p:nvSpPr>
          <p:cNvPr id="10" name="TextBox 10"/>
          <p:cNvSpPr txBox="1"/>
          <p:nvPr/>
        </p:nvSpPr>
        <p:spPr>
          <a:xfrm>
            <a:off x="1028700" y="7117705"/>
            <a:ext cx="9945610" cy="3962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Groups explain their ideas to everyone.</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Freeform 3"/>
          <p:cNvSpPr/>
          <p:nvPr/>
        </p:nvSpPr>
        <p:spPr>
          <a:xfrm>
            <a:off x="12674120" y="4289415"/>
            <a:ext cx="4331368" cy="4114800"/>
          </a:xfrm>
          <a:custGeom>
            <a:avLst/>
            <a:gdLst/>
            <a:ahLst/>
            <a:cxnLst/>
            <a:rect l="l" t="t" r="r" b="b"/>
            <a:pathLst>
              <a:path w="4331368" h="4114800">
                <a:moveTo>
                  <a:pt x="0" y="0"/>
                </a:moveTo>
                <a:lnTo>
                  <a:pt x="4331369" y="0"/>
                </a:lnTo>
                <a:lnTo>
                  <a:pt x="433136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Working Together as a Team</a:t>
            </a:r>
          </a:p>
        </p:txBody>
      </p:sp>
      <p:sp>
        <p:nvSpPr>
          <p:cNvPr id="5" name="TextBox 5"/>
          <p:cNvSpPr txBox="1"/>
          <p:nvPr/>
        </p:nvSpPr>
        <p:spPr>
          <a:xfrm>
            <a:off x="1028700" y="2138673"/>
            <a:ext cx="5254948" cy="1635761"/>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 Questions to Discuss:</a:t>
            </a:r>
          </a:p>
          <a:p>
            <a:pPr algn="l">
              <a:lnSpc>
                <a:spcPts val="6439"/>
              </a:lnSpc>
            </a:pPr>
            <a:endParaRPr lang="en-US" sz="4599">
              <a:solidFill>
                <a:srgbClr val="DA6220"/>
              </a:solidFill>
              <a:latin typeface="Timothy"/>
              <a:ea typeface="Timothy"/>
              <a:cs typeface="Timothy"/>
              <a:sym typeface="Timothy"/>
            </a:endParaRPr>
          </a:p>
        </p:txBody>
      </p:sp>
      <p:sp>
        <p:nvSpPr>
          <p:cNvPr id="6" name="TextBox 6"/>
          <p:cNvSpPr txBox="1"/>
          <p:nvPr/>
        </p:nvSpPr>
        <p:spPr>
          <a:xfrm>
            <a:off x="1028700" y="2864475"/>
            <a:ext cx="15027161" cy="12344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 How can we all follow the same rules for managing behaviour?</a:t>
            </a:r>
          </a:p>
          <a:p>
            <a:pPr algn="just">
              <a:lnSpc>
                <a:spcPts val="3359"/>
              </a:lnSpc>
            </a:pPr>
            <a:r>
              <a:rPr lang="en-US" sz="2400">
                <a:solidFill>
                  <a:srgbClr val="000000"/>
                </a:solidFill>
                <a:latin typeface="Montserrat"/>
                <a:ea typeface="Montserrat"/>
                <a:cs typeface="Montserrat"/>
                <a:sym typeface="Montserrat"/>
              </a:rPr>
              <a:t>• How can we help each other with hard situations?</a:t>
            </a:r>
          </a:p>
          <a:p>
            <a:pPr algn="just">
              <a:lnSpc>
                <a:spcPts val="3359"/>
              </a:lnSpc>
            </a:pPr>
            <a:endParaRPr lang="en-US" sz="2400">
              <a:solidFill>
                <a:srgbClr val="000000"/>
              </a:solidFill>
              <a:latin typeface="Montserrat"/>
              <a:ea typeface="Montserrat"/>
              <a:cs typeface="Montserrat"/>
              <a:sym typeface="Montserrat"/>
            </a:endParaRPr>
          </a:p>
        </p:txBody>
      </p:sp>
      <p:sp>
        <p:nvSpPr>
          <p:cNvPr id="7" name="TextBox 7"/>
          <p:cNvSpPr txBox="1"/>
          <p:nvPr/>
        </p:nvSpPr>
        <p:spPr>
          <a:xfrm>
            <a:off x="1028700" y="4156065"/>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activity</a:t>
            </a:r>
          </a:p>
        </p:txBody>
      </p:sp>
      <p:sp>
        <p:nvSpPr>
          <p:cNvPr id="8" name="TextBox 8"/>
          <p:cNvSpPr txBox="1"/>
          <p:nvPr/>
        </p:nvSpPr>
        <p:spPr>
          <a:xfrm>
            <a:off x="1028700" y="4781540"/>
            <a:ext cx="9945610" cy="12344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•Make a simple plan for everyone to follow when managing behaviour.</a:t>
            </a:r>
          </a:p>
          <a:p>
            <a:pPr algn="just">
              <a:lnSpc>
                <a:spcPts val="3359"/>
              </a:lnSpc>
            </a:pPr>
            <a:endParaRPr lang="en-US" sz="2400">
              <a:solidFill>
                <a:srgbClr val="000000"/>
              </a:solidFill>
              <a:latin typeface="Montserrat"/>
              <a:ea typeface="Montserrat"/>
              <a:cs typeface="Montserrat"/>
              <a:sym typeface="Montserrat"/>
            </a:endParaRPr>
          </a:p>
        </p:txBody>
      </p:sp>
      <p:sp>
        <p:nvSpPr>
          <p:cNvPr id="9" name="TextBox 9"/>
          <p:cNvSpPr txBox="1"/>
          <p:nvPr/>
        </p:nvSpPr>
        <p:spPr>
          <a:xfrm>
            <a:off x="1028700" y="6492230"/>
            <a:ext cx="4277726"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share</a:t>
            </a:r>
          </a:p>
        </p:txBody>
      </p:sp>
      <p:sp>
        <p:nvSpPr>
          <p:cNvPr id="10" name="TextBox 10"/>
          <p:cNvSpPr txBox="1"/>
          <p:nvPr/>
        </p:nvSpPr>
        <p:spPr>
          <a:xfrm>
            <a:off x="1028700" y="7117705"/>
            <a:ext cx="9945610" cy="3962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Teams share their plans.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Emotional Regulation Strategies</a:t>
            </a:r>
          </a:p>
        </p:txBody>
      </p:sp>
      <p:sp>
        <p:nvSpPr>
          <p:cNvPr id="4" name="TextBox 4"/>
          <p:cNvSpPr txBox="1"/>
          <p:nvPr/>
        </p:nvSpPr>
        <p:spPr>
          <a:xfrm>
            <a:off x="1028700" y="2479325"/>
            <a:ext cx="15027161" cy="57188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 Teach children simple breathing techniques (e.g., deep breaths).</a:t>
            </a:r>
          </a:p>
          <a:p>
            <a:pPr algn="just">
              <a:lnSpc>
                <a:spcPts val="5039"/>
              </a:lnSpc>
            </a:pPr>
            <a:r>
              <a:rPr lang="en-US" sz="3599">
                <a:solidFill>
                  <a:srgbClr val="000000"/>
                </a:solidFill>
                <a:latin typeface="Montserrat"/>
                <a:ea typeface="Montserrat"/>
                <a:cs typeface="Montserrat"/>
                <a:sym typeface="Montserrat"/>
              </a:rPr>
              <a:t>• Create a calming area with sensory tools for self-regulation.</a:t>
            </a:r>
          </a:p>
          <a:p>
            <a:pPr algn="just">
              <a:lnSpc>
                <a:spcPts val="5039"/>
              </a:lnSpc>
            </a:pPr>
            <a:r>
              <a:rPr lang="en-US" sz="3599">
                <a:solidFill>
                  <a:srgbClr val="000000"/>
                </a:solidFill>
                <a:latin typeface="Montserrat"/>
                <a:ea typeface="Montserrat"/>
                <a:cs typeface="Montserrat"/>
                <a:sym typeface="Montserrat"/>
              </a:rPr>
              <a:t>• Use visual aids (e.g., emotion charts) to help children identify and express feelings.</a:t>
            </a:r>
          </a:p>
          <a:p>
            <a:pPr algn="just">
              <a:lnSpc>
                <a:spcPts val="5039"/>
              </a:lnSpc>
            </a:pPr>
            <a:r>
              <a:rPr lang="en-US" sz="3599">
                <a:solidFill>
                  <a:srgbClr val="000000"/>
                </a:solidFill>
                <a:latin typeface="Montserrat"/>
                <a:ea typeface="Montserrat"/>
                <a:cs typeface="Montserrat"/>
                <a:sym typeface="Montserrat"/>
              </a:rPr>
              <a:t>• Model emotional regulation by demonstrating calm responses during conflicts.</a:t>
            </a:r>
          </a:p>
          <a:p>
            <a:pPr algn="just">
              <a:lnSpc>
                <a:spcPts val="5039"/>
              </a:lnSpc>
            </a:pPr>
            <a:r>
              <a:rPr lang="en-US" sz="3599">
                <a:solidFill>
                  <a:srgbClr val="000000"/>
                </a:solidFill>
                <a:latin typeface="Montserrat"/>
                <a:ea typeface="Montserrat"/>
                <a:cs typeface="Montserrat"/>
                <a:sym typeface="Montserrat"/>
              </a:rPr>
              <a:t>• Encourage mindfulness activities such as guided imagery or yoga.</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Engaging Parents in Behaviour Management</a:t>
            </a:r>
          </a:p>
        </p:txBody>
      </p:sp>
      <p:sp>
        <p:nvSpPr>
          <p:cNvPr id="4" name="TextBox 4"/>
          <p:cNvSpPr txBox="1"/>
          <p:nvPr/>
        </p:nvSpPr>
        <p:spPr>
          <a:xfrm>
            <a:off x="1028700" y="2479325"/>
            <a:ext cx="15027161" cy="5080636"/>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 Share consistent strategies between home and the setting.</a:t>
            </a:r>
          </a:p>
          <a:p>
            <a:pPr algn="just">
              <a:lnSpc>
                <a:spcPts val="5039"/>
              </a:lnSpc>
            </a:pPr>
            <a:r>
              <a:rPr lang="en-US" sz="3599">
                <a:solidFill>
                  <a:srgbClr val="000000"/>
                </a:solidFill>
                <a:latin typeface="Montserrat"/>
                <a:ea typeface="Montserrat"/>
                <a:cs typeface="Montserrat"/>
                <a:sym typeface="Montserrat"/>
              </a:rPr>
              <a:t>• Provide regular feedback and updates on children’s progress.</a:t>
            </a:r>
          </a:p>
          <a:p>
            <a:pPr algn="just">
              <a:lnSpc>
                <a:spcPts val="5039"/>
              </a:lnSpc>
            </a:pPr>
            <a:r>
              <a:rPr lang="en-US" sz="3599">
                <a:solidFill>
                  <a:srgbClr val="000000"/>
                </a:solidFill>
                <a:latin typeface="Montserrat"/>
                <a:ea typeface="Montserrat"/>
                <a:cs typeface="Montserrat"/>
                <a:sym typeface="Montserrat"/>
              </a:rPr>
              <a:t>• Offer workshops or resources for parents to reinforce positive behaviour at home.</a:t>
            </a:r>
          </a:p>
          <a:p>
            <a:pPr algn="just">
              <a:lnSpc>
                <a:spcPts val="5039"/>
              </a:lnSpc>
            </a:pPr>
            <a:r>
              <a:rPr lang="en-US" sz="3599">
                <a:solidFill>
                  <a:srgbClr val="000000"/>
                </a:solidFill>
                <a:latin typeface="Montserrat"/>
                <a:ea typeface="Montserrat"/>
                <a:cs typeface="Montserrat"/>
                <a:sym typeface="Montserrat"/>
              </a:rPr>
              <a:t>• Involve parents in setting behaviour goals for their children.</a:t>
            </a:r>
          </a:p>
          <a:p>
            <a:pPr algn="just">
              <a:lnSpc>
                <a:spcPts val="5039"/>
              </a:lnSpc>
            </a:pPr>
            <a:r>
              <a:rPr lang="en-US" sz="3599">
                <a:solidFill>
                  <a:srgbClr val="000000"/>
                </a:solidFill>
                <a:latin typeface="Montserrat"/>
                <a:ea typeface="Montserrat"/>
                <a:cs typeface="Montserrat"/>
                <a:sym typeface="Montserrat"/>
              </a:rPr>
              <a:t>• Build strong communication channels to address concerns collaboratively.</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Preventative Measures</a:t>
            </a:r>
          </a:p>
        </p:txBody>
      </p:sp>
      <p:sp>
        <p:nvSpPr>
          <p:cNvPr id="4" name="TextBox 4"/>
          <p:cNvSpPr txBox="1"/>
          <p:nvPr/>
        </p:nvSpPr>
        <p:spPr>
          <a:xfrm>
            <a:off x="1028700" y="2479325"/>
            <a:ext cx="15027161" cy="57188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 Design the environment to minimise triggers (e.g., clear pathways, quiet zones).</a:t>
            </a:r>
          </a:p>
          <a:p>
            <a:pPr algn="just">
              <a:lnSpc>
                <a:spcPts val="5039"/>
              </a:lnSpc>
            </a:pPr>
            <a:r>
              <a:rPr lang="en-US" sz="3599">
                <a:solidFill>
                  <a:srgbClr val="000000"/>
                </a:solidFill>
                <a:latin typeface="Montserrat"/>
                <a:ea typeface="Montserrat"/>
                <a:cs typeface="Montserrat"/>
                <a:sym typeface="Montserrat"/>
              </a:rPr>
              <a:t>• Establish clear routines and transitions to reduce uncertainty.</a:t>
            </a:r>
          </a:p>
          <a:p>
            <a:pPr algn="just">
              <a:lnSpc>
                <a:spcPts val="5039"/>
              </a:lnSpc>
            </a:pPr>
            <a:r>
              <a:rPr lang="en-US" sz="3599">
                <a:solidFill>
                  <a:srgbClr val="000000"/>
                </a:solidFill>
                <a:latin typeface="Montserrat"/>
                <a:ea typeface="Montserrat"/>
                <a:cs typeface="Montserrat"/>
                <a:sym typeface="Montserrat"/>
              </a:rPr>
              <a:t>• Use positive reinforcement to encourage desired behaviours.</a:t>
            </a:r>
          </a:p>
          <a:p>
            <a:pPr algn="just">
              <a:lnSpc>
                <a:spcPts val="5039"/>
              </a:lnSpc>
            </a:pPr>
            <a:r>
              <a:rPr lang="en-US" sz="3599">
                <a:solidFill>
                  <a:srgbClr val="000000"/>
                </a:solidFill>
                <a:latin typeface="Montserrat"/>
                <a:ea typeface="Montserrat"/>
                <a:cs typeface="Montserrat"/>
                <a:sym typeface="Montserrat"/>
              </a:rPr>
              <a:t>• Anticipate and address potential triggers proactively (e.g., hunger, fatigue).</a:t>
            </a:r>
          </a:p>
          <a:p>
            <a:pPr algn="just">
              <a:lnSpc>
                <a:spcPts val="5039"/>
              </a:lnSpc>
            </a:pPr>
            <a:r>
              <a:rPr lang="en-US" sz="3599">
                <a:solidFill>
                  <a:srgbClr val="000000"/>
                </a:solidFill>
                <a:latin typeface="Montserrat"/>
                <a:ea typeface="Montserrat"/>
                <a:cs typeface="Montserrat"/>
                <a:sym typeface="Montserrat"/>
              </a:rPr>
              <a:t>• Ensure sufficient engaging activities to keep children occupied and motivated.</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Cultural Competency in Behaviour Management</a:t>
            </a:r>
          </a:p>
        </p:txBody>
      </p:sp>
      <p:sp>
        <p:nvSpPr>
          <p:cNvPr id="4" name="TextBox 4"/>
          <p:cNvSpPr txBox="1"/>
          <p:nvPr/>
        </p:nvSpPr>
        <p:spPr>
          <a:xfrm>
            <a:off x="1028700" y="2479325"/>
            <a:ext cx="15027161" cy="57188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 Understand and respect cultural differences in parenting and behaviour norms.</a:t>
            </a:r>
          </a:p>
          <a:p>
            <a:pPr algn="just">
              <a:lnSpc>
                <a:spcPts val="5039"/>
              </a:lnSpc>
            </a:pPr>
            <a:r>
              <a:rPr lang="en-US" sz="3599">
                <a:solidFill>
                  <a:srgbClr val="000000"/>
                </a:solidFill>
                <a:latin typeface="Montserrat"/>
                <a:ea typeface="Montserrat"/>
                <a:cs typeface="Montserrat"/>
                <a:sym typeface="Montserrat"/>
              </a:rPr>
              <a:t>• Adapt strategies to align with children’s cultural backgrounds.</a:t>
            </a:r>
          </a:p>
          <a:p>
            <a:pPr algn="just">
              <a:lnSpc>
                <a:spcPts val="5039"/>
              </a:lnSpc>
            </a:pPr>
            <a:r>
              <a:rPr lang="en-US" sz="3599">
                <a:solidFill>
                  <a:srgbClr val="000000"/>
                </a:solidFill>
                <a:latin typeface="Montserrat"/>
                <a:ea typeface="Montserrat"/>
                <a:cs typeface="Montserrat"/>
                <a:sym typeface="Montserrat"/>
              </a:rPr>
              <a:t>• Communicate with families to learn about their values and expectations.</a:t>
            </a:r>
          </a:p>
          <a:p>
            <a:pPr algn="just">
              <a:lnSpc>
                <a:spcPts val="5039"/>
              </a:lnSpc>
            </a:pPr>
            <a:r>
              <a:rPr lang="en-US" sz="3599">
                <a:solidFill>
                  <a:srgbClr val="000000"/>
                </a:solidFill>
                <a:latin typeface="Montserrat"/>
                <a:ea typeface="Montserrat"/>
                <a:cs typeface="Montserrat"/>
                <a:sym typeface="Montserrat"/>
              </a:rPr>
              <a:t>• Use diverse materials and examples to reflect children’s cultural identities.</a:t>
            </a:r>
          </a:p>
          <a:p>
            <a:pPr algn="just">
              <a:lnSpc>
                <a:spcPts val="5039"/>
              </a:lnSpc>
            </a:pPr>
            <a:r>
              <a:rPr lang="en-US" sz="3599">
                <a:solidFill>
                  <a:srgbClr val="000000"/>
                </a:solidFill>
                <a:latin typeface="Montserrat"/>
                <a:ea typeface="Montserrat"/>
                <a:cs typeface="Montserrat"/>
                <a:sym typeface="Montserrat"/>
              </a:rPr>
              <a:t>• Provide staff training on cultural sensitivity and awareness.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Safe Physical Intervention</a:t>
            </a:r>
          </a:p>
        </p:txBody>
      </p:sp>
      <p:sp>
        <p:nvSpPr>
          <p:cNvPr id="4" name="TextBox 4"/>
          <p:cNvSpPr txBox="1"/>
          <p:nvPr/>
        </p:nvSpPr>
        <p:spPr>
          <a:xfrm>
            <a:off x="1028700" y="2479325"/>
            <a:ext cx="15027161" cy="699516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 Understand thresholds: Use physical intervention only as a last resort.</a:t>
            </a:r>
          </a:p>
          <a:p>
            <a:pPr algn="just">
              <a:lnSpc>
                <a:spcPts val="5039"/>
              </a:lnSpc>
            </a:pPr>
            <a:r>
              <a:rPr lang="en-US" sz="3599">
                <a:solidFill>
                  <a:srgbClr val="000000"/>
                </a:solidFill>
                <a:latin typeface="Montserrat"/>
                <a:ea typeface="Montserrat"/>
                <a:cs typeface="Montserrat"/>
                <a:sym typeface="Montserrat"/>
              </a:rPr>
              <a:t>• Train staff on safe techniques that minimise risk to children and adults.</a:t>
            </a:r>
          </a:p>
          <a:p>
            <a:pPr algn="just">
              <a:lnSpc>
                <a:spcPts val="5039"/>
              </a:lnSpc>
            </a:pPr>
            <a:r>
              <a:rPr lang="en-US" sz="3599">
                <a:solidFill>
                  <a:srgbClr val="000000"/>
                </a:solidFill>
                <a:latin typeface="Montserrat"/>
                <a:ea typeface="Montserrat"/>
                <a:cs typeface="Montserrat"/>
                <a:sym typeface="Montserrat"/>
              </a:rPr>
              <a:t>• Focus on de-escalation strategies to avoid the need for physical intervention.</a:t>
            </a:r>
          </a:p>
          <a:p>
            <a:pPr algn="just">
              <a:lnSpc>
                <a:spcPts val="5039"/>
              </a:lnSpc>
            </a:pPr>
            <a:r>
              <a:rPr lang="en-US" sz="3599">
                <a:solidFill>
                  <a:srgbClr val="000000"/>
                </a:solidFill>
                <a:latin typeface="Montserrat"/>
                <a:ea typeface="Montserrat"/>
                <a:cs typeface="Montserrat"/>
                <a:sym typeface="Montserrat"/>
              </a:rPr>
              <a:t>• Keep records of any incidents and reflect on ways to prevent recurrence.</a:t>
            </a:r>
          </a:p>
          <a:p>
            <a:pPr algn="just">
              <a:lnSpc>
                <a:spcPts val="5039"/>
              </a:lnSpc>
            </a:pPr>
            <a:r>
              <a:rPr lang="en-US" sz="3599">
                <a:solidFill>
                  <a:srgbClr val="000000"/>
                </a:solidFill>
                <a:latin typeface="Montserrat"/>
                <a:ea typeface="Montserrat"/>
                <a:cs typeface="Montserrat"/>
                <a:sym typeface="Montserrat"/>
              </a:rPr>
              <a:t>• Ensure interventions are consistent with the setting’s policies and guidelines.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safe Physical Intervention</a:t>
            </a:r>
          </a:p>
        </p:txBody>
      </p:sp>
      <p:sp>
        <p:nvSpPr>
          <p:cNvPr id="4" name="TextBox 4"/>
          <p:cNvSpPr txBox="1"/>
          <p:nvPr/>
        </p:nvSpPr>
        <p:spPr>
          <a:xfrm>
            <a:off x="1028700" y="4450351"/>
            <a:ext cx="16230600" cy="826135"/>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Restrictive physical intervention can be justified when:</a:t>
            </a:r>
          </a:p>
        </p:txBody>
      </p:sp>
      <p:sp>
        <p:nvSpPr>
          <p:cNvPr id="5" name="TextBox 5"/>
          <p:cNvSpPr txBox="1"/>
          <p:nvPr/>
        </p:nvSpPr>
        <p:spPr>
          <a:xfrm>
            <a:off x="1028700" y="5320579"/>
            <a:ext cx="15027161" cy="13531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 child is injuring themselves or others.</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 child is damaging property.</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There is an immediate risk of injury or damage, even if it has not yet occurred.</a:t>
            </a:r>
          </a:p>
        </p:txBody>
      </p:sp>
      <p:sp>
        <p:nvSpPr>
          <p:cNvPr id="6" name="TextBox 6"/>
          <p:cNvSpPr txBox="1"/>
          <p:nvPr/>
        </p:nvSpPr>
        <p:spPr>
          <a:xfrm>
            <a:off x="1028700" y="2224398"/>
            <a:ext cx="15027161" cy="2267584"/>
          </a:xfrm>
          <a:prstGeom prst="rect">
            <a:avLst/>
          </a:prstGeom>
        </p:spPr>
        <p:txBody>
          <a:bodyPr lIns="0" tIns="0" rIns="0" bIns="0" rtlCol="0" anchor="t">
            <a:spAutoFit/>
          </a:bodyPr>
          <a:lstStyle/>
          <a:p>
            <a:pPr algn="just">
              <a:lnSpc>
                <a:spcPts val="3640"/>
              </a:lnSpc>
            </a:pPr>
            <a:r>
              <a:rPr lang="en-US" sz="2600">
                <a:solidFill>
                  <a:srgbClr val="000000"/>
                </a:solidFill>
                <a:latin typeface="Montserrat"/>
                <a:ea typeface="Montserrat"/>
                <a:cs typeface="Montserrat"/>
                <a:sym typeface="Montserrat"/>
              </a:rPr>
              <a:t>Physical intervention refers to the use of reasonable force by practitioners to prevent children from injuring themselves, others, or damaging property.Physical intervention may also involve environmental constraints put in place to ensure children’s safety. This includes situations where staff use intentional physical force to restrict a child’s movement against their will.</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safe Physical Intervention</a:t>
            </a:r>
          </a:p>
        </p:txBody>
      </p:sp>
      <p:sp>
        <p:nvSpPr>
          <p:cNvPr id="4" name="TextBox 4"/>
          <p:cNvSpPr txBox="1"/>
          <p:nvPr/>
        </p:nvSpPr>
        <p:spPr>
          <a:xfrm>
            <a:off x="1028700" y="5643990"/>
            <a:ext cx="16230600" cy="826135"/>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Physical contact should always:</a:t>
            </a:r>
          </a:p>
        </p:txBody>
      </p:sp>
      <p:sp>
        <p:nvSpPr>
          <p:cNvPr id="5" name="TextBox 5"/>
          <p:cNvSpPr txBox="1"/>
          <p:nvPr/>
        </p:nvSpPr>
        <p:spPr>
          <a:xfrm>
            <a:off x="1028700" y="6396993"/>
            <a:ext cx="15027161" cy="22675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Be in response to the child’s needs at the time.</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Be of limited duration.</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Be appropriate to the child’s age, developmental stage, gender, ethnicity, and background.</a:t>
            </a:r>
          </a:p>
          <a:p>
            <a:pPr algn="just">
              <a:lnSpc>
                <a:spcPts val="3640"/>
              </a:lnSpc>
            </a:pPr>
            <a:endParaRPr lang="en-US" sz="2600">
              <a:solidFill>
                <a:srgbClr val="000000"/>
              </a:solidFill>
              <a:latin typeface="Montserrat"/>
              <a:ea typeface="Montserrat"/>
              <a:cs typeface="Montserrat"/>
              <a:sym typeface="Montserrat"/>
            </a:endParaRPr>
          </a:p>
        </p:txBody>
      </p:sp>
      <p:sp>
        <p:nvSpPr>
          <p:cNvPr id="6" name="TextBox 6"/>
          <p:cNvSpPr txBox="1"/>
          <p:nvPr/>
        </p:nvSpPr>
        <p:spPr>
          <a:xfrm>
            <a:off x="1028700" y="1867857"/>
            <a:ext cx="16230600" cy="826135"/>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Guidelines for physical intervention:</a:t>
            </a:r>
          </a:p>
        </p:txBody>
      </p:sp>
      <p:sp>
        <p:nvSpPr>
          <p:cNvPr id="7" name="TextBox 7"/>
          <p:cNvSpPr txBox="1"/>
          <p:nvPr/>
        </p:nvSpPr>
        <p:spPr>
          <a:xfrm>
            <a:off x="1028700" y="2620861"/>
            <a:ext cx="15027161" cy="31819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Aim for side-by-side contact to minimise the risk of impact and ensure there is no direct contact between the adult’s and child’s bodies.</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Keep the adult’s back as straight as possible.</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Avoid grasping joints, as this increases the likelihood of pain or damage.</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Ensure the child’s ability to breathe is not restricted.</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Avoid lifting mobile children where possible.</a:t>
            </a:r>
          </a:p>
          <a:p>
            <a:pPr algn="just">
              <a:lnSpc>
                <a:spcPts val="3640"/>
              </a:lnSpc>
            </a:pPr>
            <a:endParaRPr lang="en-US" sz="2600">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Safe Physical Intervention</a:t>
            </a:r>
          </a:p>
        </p:txBody>
      </p:sp>
      <p:sp>
        <p:nvSpPr>
          <p:cNvPr id="4" name="TextBox 4"/>
          <p:cNvSpPr txBox="1"/>
          <p:nvPr/>
        </p:nvSpPr>
        <p:spPr>
          <a:xfrm>
            <a:off x="1028700" y="2479325"/>
            <a:ext cx="15027161" cy="6955156"/>
          </a:xfrm>
          <a:prstGeom prst="rect">
            <a:avLst/>
          </a:prstGeom>
        </p:spPr>
        <p:txBody>
          <a:bodyPr lIns="0" tIns="0" rIns="0" bIns="0" rtlCol="0" anchor="t">
            <a:spAutoFit/>
          </a:bodyPr>
          <a:lstStyle/>
          <a:p>
            <a:pPr algn="just">
              <a:lnSpc>
                <a:spcPts val="4619"/>
              </a:lnSpc>
            </a:pPr>
            <a:r>
              <a:rPr lang="en-US" sz="3299">
                <a:solidFill>
                  <a:srgbClr val="000000"/>
                </a:solidFill>
                <a:latin typeface="Montserrat"/>
                <a:ea typeface="Montserrat"/>
                <a:cs typeface="Montserrat"/>
                <a:sym typeface="Montserrat"/>
              </a:rPr>
              <a:t>Staff should use their professional judgement at all times. Children with special educational needs or disabilities may require additional physical contact to support their learning. These arrangements should:</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Be agreed upon by all involved.</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Be justified based on the child’s needs.</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Be applied consistently and remain open to scrutiny.</a:t>
            </a:r>
          </a:p>
          <a:p>
            <a:pPr algn="just">
              <a:lnSpc>
                <a:spcPts val="4619"/>
              </a:lnSpc>
            </a:pPr>
            <a:r>
              <a:rPr lang="en-US" sz="3299">
                <a:solidFill>
                  <a:srgbClr val="000000"/>
                </a:solidFill>
                <a:latin typeface="Montserrat"/>
                <a:ea typeface="Montserrat"/>
                <a:cs typeface="Montserrat"/>
                <a:sym typeface="Montserrat"/>
              </a:rPr>
              <a:t>The individual behaviour plan should include:</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The risks posed by the child’s behaviour.</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Potential targets of these risks.</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Preventative and responsive strategies to manage risks.</a:t>
            </a:r>
          </a:p>
          <a:p>
            <a:pPr marL="712465" lvl="1" indent="-356233" algn="just">
              <a:lnSpc>
                <a:spcPts val="4619"/>
              </a:lnSpc>
              <a:buFont typeface="Arial"/>
              <a:buChar char="•"/>
            </a:pPr>
            <a:r>
              <a:rPr lang="en-US" sz="3299">
                <a:solidFill>
                  <a:srgbClr val="000000"/>
                </a:solidFill>
                <a:latin typeface="Montserrat"/>
                <a:ea typeface="Montserrat"/>
                <a:cs typeface="Montserrat"/>
                <a:sym typeface="Montserrat"/>
              </a:rPr>
              <a:t>Plans to support the child’s development.</a:t>
            </a:r>
          </a:p>
          <a:p>
            <a:pPr algn="just">
              <a:lnSpc>
                <a:spcPts val="4619"/>
              </a:lnSpc>
            </a:pPr>
            <a:endParaRPr lang="en-US" sz="32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Safe Physical Intervention</a:t>
            </a:r>
          </a:p>
        </p:txBody>
      </p:sp>
      <p:sp>
        <p:nvSpPr>
          <p:cNvPr id="4" name="TextBox 4"/>
          <p:cNvSpPr txBox="1"/>
          <p:nvPr/>
        </p:nvSpPr>
        <p:spPr>
          <a:xfrm>
            <a:off x="1104900" y="2898008"/>
            <a:ext cx="15027161" cy="13531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Document who was involved, the reason for using physical intervention, how the child was held, and the date and time of the incident.</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Provide a copy of the record to the parent/carer and inform the setting manager.</a:t>
            </a:r>
          </a:p>
        </p:txBody>
      </p:sp>
      <p:sp>
        <p:nvSpPr>
          <p:cNvPr id="5" name="TextBox 5"/>
          <p:cNvSpPr txBox="1"/>
          <p:nvPr/>
        </p:nvSpPr>
        <p:spPr>
          <a:xfrm>
            <a:off x="11049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Recording and reporting </a:t>
            </a:r>
          </a:p>
        </p:txBody>
      </p:sp>
      <p:sp>
        <p:nvSpPr>
          <p:cNvPr id="6" name="TextBox 6"/>
          <p:cNvSpPr txBox="1"/>
          <p:nvPr/>
        </p:nvSpPr>
        <p:spPr>
          <a:xfrm>
            <a:off x="1104900" y="6515861"/>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additional considerations</a:t>
            </a:r>
          </a:p>
        </p:txBody>
      </p:sp>
      <p:sp>
        <p:nvSpPr>
          <p:cNvPr id="7" name="TextBox 7"/>
          <p:cNvSpPr txBox="1"/>
          <p:nvPr/>
        </p:nvSpPr>
        <p:spPr>
          <a:xfrm>
            <a:off x="1104900" y="4098667"/>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Reviewing and monitoring</a:t>
            </a:r>
          </a:p>
        </p:txBody>
      </p:sp>
      <p:sp>
        <p:nvSpPr>
          <p:cNvPr id="8" name="TextBox 8"/>
          <p:cNvSpPr txBox="1"/>
          <p:nvPr/>
        </p:nvSpPr>
        <p:spPr>
          <a:xfrm>
            <a:off x="1104900" y="7275196"/>
            <a:ext cx="15027161" cy="27247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Understand what the child may be trying to achieve or communicate through their behaviour.</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Adapt the environment to better meet the child’s needs.</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Encourage the child to adopt new, more appropriate behaviours.</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Ensure staff respond effectively and appropriately to challenging behaviours.</a:t>
            </a:r>
          </a:p>
          <a:p>
            <a:pPr algn="just">
              <a:lnSpc>
                <a:spcPts val="3640"/>
              </a:lnSpc>
            </a:pPr>
            <a:endParaRPr lang="en-US" sz="2600">
              <a:solidFill>
                <a:srgbClr val="000000"/>
              </a:solidFill>
              <a:latin typeface="Montserrat"/>
              <a:ea typeface="Montserrat"/>
              <a:cs typeface="Montserrat"/>
              <a:sym typeface="Montserrat"/>
            </a:endParaRPr>
          </a:p>
        </p:txBody>
      </p:sp>
      <p:sp>
        <p:nvSpPr>
          <p:cNvPr id="9" name="TextBox 9"/>
          <p:cNvSpPr txBox="1"/>
          <p:nvPr/>
        </p:nvSpPr>
        <p:spPr>
          <a:xfrm>
            <a:off x="1104900" y="4858002"/>
            <a:ext cx="15027161" cy="1810385"/>
          </a:xfrm>
          <a:prstGeom prst="rect">
            <a:avLst/>
          </a:prstGeom>
        </p:spPr>
        <p:txBody>
          <a:bodyPr lIns="0" tIns="0" rIns="0" bIns="0" rtlCol="0" anchor="t">
            <a:spAutoFit/>
          </a:bodyPr>
          <a:lstStyle/>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Review the individual behaviour plan to reduce the likelihood of future restrictive physical interventions.</a:t>
            </a:r>
          </a:p>
          <a:p>
            <a:pPr marL="561341" lvl="1" indent="-280670" algn="just">
              <a:lnSpc>
                <a:spcPts val="3640"/>
              </a:lnSpc>
              <a:buFont typeface="Arial"/>
              <a:buChar char="•"/>
            </a:pPr>
            <a:r>
              <a:rPr lang="en-US" sz="2600">
                <a:solidFill>
                  <a:srgbClr val="000000"/>
                </a:solidFill>
                <a:latin typeface="Montserrat"/>
                <a:ea typeface="Montserrat"/>
                <a:cs typeface="Montserrat"/>
                <a:sym typeface="Montserrat"/>
              </a:rPr>
              <a:t>Monitor the use of restrictive physical interventions to identify trends and improve practices.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Conflict Resolution Strategies</a:t>
            </a:r>
          </a:p>
        </p:txBody>
      </p:sp>
      <p:sp>
        <p:nvSpPr>
          <p:cNvPr id="4" name="TextBox 4"/>
          <p:cNvSpPr txBox="1"/>
          <p:nvPr/>
        </p:nvSpPr>
        <p:spPr>
          <a:xfrm>
            <a:off x="1028700" y="2138673"/>
            <a:ext cx="11481244" cy="1436291"/>
          </a:xfrm>
          <a:prstGeom prst="rect">
            <a:avLst/>
          </a:prstGeom>
        </p:spPr>
        <p:txBody>
          <a:bodyPr lIns="0" tIns="0" rIns="0" bIns="0" rtlCol="0" anchor="t">
            <a:spAutoFit/>
          </a:bodyPr>
          <a:lstStyle/>
          <a:p>
            <a:pPr algn="l">
              <a:lnSpc>
                <a:spcPts val="6439"/>
              </a:lnSpc>
            </a:pPr>
            <a:r>
              <a:rPr lang="en-US" sz="4599" dirty="0">
                <a:solidFill>
                  <a:srgbClr val="DA6220"/>
                </a:solidFill>
                <a:latin typeface="Timothy"/>
                <a:ea typeface="Timothy"/>
                <a:cs typeface="Timothy"/>
                <a:sym typeface="Timothy"/>
              </a:rPr>
              <a:t>Steps for resolving </a:t>
            </a:r>
            <a:r>
              <a:rPr lang="en-US" sz="4599">
                <a:solidFill>
                  <a:srgbClr val="DA6220"/>
                </a:solidFill>
                <a:latin typeface="Timothy"/>
                <a:ea typeface="Timothy"/>
                <a:cs typeface="Timothy"/>
                <a:sym typeface="Timothy"/>
              </a:rPr>
              <a:t>peer to peer </a:t>
            </a:r>
            <a:r>
              <a:rPr lang="en-US" sz="4599" dirty="0">
                <a:solidFill>
                  <a:srgbClr val="DA6220"/>
                </a:solidFill>
                <a:latin typeface="Timothy"/>
                <a:ea typeface="Timothy"/>
                <a:cs typeface="Timothy"/>
                <a:sym typeface="Timothy"/>
              </a:rPr>
              <a:t>conflicts</a:t>
            </a:r>
          </a:p>
          <a:p>
            <a:pPr algn="l">
              <a:lnSpc>
                <a:spcPts val="6439"/>
              </a:lnSpc>
            </a:pPr>
            <a:endParaRPr lang="en-US" sz="4599" dirty="0">
              <a:solidFill>
                <a:srgbClr val="DA6220"/>
              </a:solidFill>
              <a:latin typeface="Timothy"/>
              <a:ea typeface="Timothy"/>
              <a:cs typeface="Timothy"/>
              <a:sym typeface="Timothy"/>
            </a:endParaRPr>
          </a:p>
        </p:txBody>
      </p:sp>
      <p:sp>
        <p:nvSpPr>
          <p:cNvPr id="5" name="TextBox 5"/>
          <p:cNvSpPr txBox="1"/>
          <p:nvPr/>
        </p:nvSpPr>
        <p:spPr>
          <a:xfrm>
            <a:off x="1028700" y="2898134"/>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•Listen to each child’s perspective without judgment.</a:t>
            </a:r>
          </a:p>
          <a:p>
            <a:pPr algn="just">
              <a:lnSpc>
                <a:spcPts val="5039"/>
              </a:lnSpc>
            </a:pPr>
            <a:r>
              <a:rPr lang="en-US" sz="3599">
                <a:solidFill>
                  <a:srgbClr val="000000"/>
                </a:solidFill>
                <a:latin typeface="Montserrat"/>
                <a:ea typeface="Montserrat"/>
                <a:cs typeface="Montserrat"/>
                <a:sym typeface="Montserrat"/>
              </a:rPr>
              <a:t>•Encourage children to express their feelings respectfully.</a:t>
            </a:r>
          </a:p>
          <a:p>
            <a:pPr algn="just">
              <a:lnSpc>
                <a:spcPts val="5039"/>
              </a:lnSpc>
            </a:pPr>
            <a:r>
              <a:rPr lang="en-US" sz="3599">
                <a:solidFill>
                  <a:srgbClr val="000000"/>
                </a:solidFill>
                <a:latin typeface="Montserrat"/>
                <a:ea typeface="Montserrat"/>
                <a:cs typeface="Montserrat"/>
                <a:sym typeface="Montserrat"/>
              </a:rPr>
              <a:t>•Facilitate problem-solving to find mutually agreeable solutions.</a:t>
            </a:r>
          </a:p>
          <a:p>
            <a:pPr algn="just">
              <a:lnSpc>
                <a:spcPts val="5039"/>
              </a:lnSpc>
            </a:pPr>
            <a:r>
              <a:rPr lang="en-US" sz="3599">
                <a:solidFill>
                  <a:srgbClr val="000000"/>
                </a:solidFill>
                <a:latin typeface="Montserrat"/>
                <a:ea typeface="Montserrat"/>
                <a:cs typeface="Montserrat"/>
                <a:sym typeface="Montserrat"/>
              </a:rPr>
              <a:t>•Teach restorative practices to repair relationships.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Managing Digital and Screen-time Behaviour</a:t>
            </a:r>
          </a:p>
        </p:txBody>
      </p:sp>
      <p:sp>
        <p:nvSpPr>
          <p:cNvPr id="4" name="TextBox 4"/>
          <p:cNvSpPr txBox="1"/>
          <p:nvPr/>
        </p:nvSpPr>
        <p:spPr>
          <a:xfrm>
            <a:off x="10287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Guidelines for digital behaviour</a:t>
            </a:r>
          </a:p>
        </p:txBody>
      </p:sp>
      <p:sp>
        <p:nvSpPr>
          <p:cNvPr id="5" name="TextBox 5"/>
          <p:cNvSpPr txBox="1"/>
          <p:nvPr/>
        </p:nvSpPr>
        <p:spPr>
          <a:xfrm>
            <a:off x="1028700" y="2898134"/>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•Set clear limits on screen-time.</a:t>
            </a:r>
          </a:p>
          <a:p>
            <a:pPr algn="just">
              <a:lnSpc>
                <a:spcPts val="5039"/>
              </a:lnSpc>
            </a:pPr>
            <a:r>
              <a:rPr lang="en-US" sz="3599">
                <a:solidFill>
                  <a:srgbClr val="000000"/>
                </a:solidFill>
                <a:latin typeface="Montserrat"/>
                <a:ea typeface="Montserrat"/>
                <a:cs typeface="Montserrat"/>
                <a:sym typeface="Montserrat"/>
              </a:rPr>
              <a:t>•Use educational content and monitor online activities.</a:t>
            </a:r>
          </a:p>
          <a:p>
            <a:pPr algn="just">
              <a:lnSpc>
                <a:spcPts val="5039"/>
              </a:lnSpc>
            </a:pPr>
            <a:r>
              <a:rPr lang="en-US" sz="3599">
                <a:solidFill>
                  <a:srgbClr val="000000"/>
                </a:solidFill>
                <a:latin typeface="Montserrat"/>
                <a:ea typeface="Montserrat"/>
                <a:cs typeface="Montserrat"/>
                <a:sym typeface="Montserrat"/>
              </a:rPr>
              <a:t>•Encourage active play and creative activities as alternatives.</a:t>
            </a:r>
          </a:p>
          <a:p>
            <a:pPr algn="just">
              <a:lnSpc>
                <a:spcPts val="5039"/>
              </a:lnSpc>
            </a:pPr>
            <a:r>
              <a:rPr lang="en-US" sz="3599">
                <a:solidFill>
                  <a:srgbClr val="000000"/>
                </a:solidFill>
                <a:latin typeface="Montserrat"/>
                <a:ea typeface="Montserrat"/>
                <a:cs typeface="Montserrat"/>
                <a:sym typeface="Montserrat"/>
              </a:rPr>
              <a:t>•Model appropriate screen-time behaviour.</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Crisis Management in Behaviour</a:t>
            </a:r>
          </a:p>
        </p:txBody>
      </p:sp>
      <p:sp>
        <p:nvSpPr>
          <p:cNvPr id="4" name="TextBox 4"/>
          <p:cNvSpPr txBox="1"/>
          <p:nvPr/>
        </p:nvSpPr>
        <p:spPr>
          <a:xfrm>
            <a:off x="10287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Steps for handling critical incidents</a:t>
            </a:r>
          </a:p>
        </p:txBody>
      </p:sp>
      <p:sp>
        <p:nvSpPr>
          <p:cNvPr id="5" name="TextBox 5"/>
          <p:cNvSpPr txBox="1"/>
          <p:nvPr/>
        </p:nvSpPr>
        <p:spPr>
          <a:xfrm>
            <a:off x="1028700" y="2898134"/>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•De-escalation: Speak calmly, create space, and remove triggers.</a:t>
            </a:r>
          </a:p>
          <a:p>
            <a:pPr algn="just">
              <a:lnSpc>
                <a:spcPts val="5039"/>
              </a:lnSpc>
            </a:pPr>
            <a:r>
              <a:rPr lang="en-US" sz="3599">
                <a:solidFill>
                  <a:srgbClr val="000000"/>
                </a:solidFill>
                <a:latin typeface="Montserrat"/>
                <a:ea typeface="Montserrat"/>
                <a:cs typeface="Montserrat"/>
                <a:sym typeface="Montserrat"/>
              </a:rPr>
              <a:t>•Ensure safety for all children and adults.</a:t>
            </a:r>
          </a:p>
          <a:p>
            <a:pPr algn="just">
              <a:lnSpc>
                <a:spcPts val="5039"/>
              </a:lnSpc>
            </a:pPr>
            <a:r>
              <a:rPr lang="en-US" sz="3599">
                <a:solidFill>
                  <a:srgbClr val="000000"/>
                </a:solidFill>
                <a:latin typeface="Montserrat"/>
                <a:ea typeface="Montserrat"/>
                <a:cs typeface="Montserrat"/>
                <a:sym typeface="Montserrat"/>
              </a:rPr>
              <a:t>•Follow the setting's emergency response protocols.</a:t>
            </a:r>
          </a:p>
          <a:p>
            <a:pPr algn="just">
              <a:lnSpc>
                <a:spcPts val="5039"/>
              </a:lnSpc>
            </a:pPr>
            <a:r>
              <a:rPr lang="en-US" sz="3599">
                <a:solidFill>
                  <a:srgbClr val="000000"/>
                </a:solidFill>
                <a:latin typeface="Montserrat"/>
                <a:ea typeface="Montserrat"/>
                <a:cs typeface="Montserrat"/>
                <a:sym typeface="Montserrat"/>
              </a:rPr>
              <a:t>•Document incidents and reflect on preventative measures.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Monitoring and Evaluating Behaviour Strategies</a:t>
            </a:r>
          </a:p>
        </p:txBody>
      </p:sp>
      <p:sp>
        <p:nvSpPr>
          <p:cNvPr id="4" name="TextBox 4"/>
          <p:cNvSpPr txBox="1"/>
          <p:nvPr/>
        </p:nvSpPr>
        <p:spPr>
          <a:xfrm>
            <a:off x="1028700" y="2138673"/>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How to assess and refine behaviour management</a:t>
            </a:r>
          </a:p>
        </p:txBody>
      </p:sp>
      <p:sp>
        <p:nvSpPr>
          <p:cNvPr id="5" name="TextBox 5"/>
          <p:cNvSpPr txBox="1"/>
          <p:nvPr/>
        </p:nvSpPr>
        <p:spPr>
          <a:xfrm>
            <a:off x="1028700" y="2898134"/>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•Regularly observe and record children’s behaviours.</a:t>
            </a:r>
          </a:p>
          <a:p>
            <a:pPr algn="just">
              <a:lnSpc>
                <a:spcPts val="5039"/>
              </a:lnSpc>
            </a:pPr>
            <a:r>
              <a:rPr lang="en-US" sz="3599">
                <a:solidFill>
                  <a:srgbClr val="000000"/>
                </a:solidFill>
                <a:latin typeface="Montserrat"/>
                <a:ea typeface="Montserrat"/>
                <a:cs typeface="Montserrat"/>
                <a:sym typeface="Montserrat"/>
              </a:rPr>
              <a:t>•Collect feedback from team members and parents.</a:t>
            </a:r>
          </a:p>
          <a:p>
            <a:pPr algn="just">
              <a:lnSpc>
                <a:spcPts val="5039"/>
              </a:lnSpc>
            </a:pPr>
            <a:r>
              <a:rPr lang="en-US" sz="3599">
                <a:solidFill>
                  <a:srgbClr val="000000"/>
                </a:solidFill>
                <a:latin typeface="Montserrat"/>
                <a:ea typeface="Montserrat"/>
                <a:cs typeface="Montserrat"/>
                <a:sym typeface="Montserrat"/>
              </a:rPr>
              <a:t>•Adjust strategies based on observations and outcomes.</a:t>
            </a:r>
          </a:p>
          <a:p>
            <a:pPr algn="just">
              <a:lnSpc>
                <a:spcPts val="5039"/>
              </a:lnSpc>
            </a:pPr>
            <a:r>
              <a:rPr lang="en-US" sz="3599">
                <a:solidFill>
                  <a:srgbClr val="000000"/>
                </a:solidFill>
                <a:latin typeface="Montserrat"/>
                <a:ea typeface="Montserrat"/>
                <a:cs typeface="Montserrat"/>
                <a:sym typeface="Montserrat"/>
              </a:rPr>
              <a:t>•Use assessment tools to track progress and identify needs.</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sp>
        <p:nvSpPr>
          <p:cNvPr id="2" name="Freeform 2"/>
          <p:cNvSpPr/>
          <p:nvPr/>
        </p:nvSpPr>
        <p:spPr>
          <a:xfrm>
            <a:off x="0" y="0"/>
            <a:ext cx="1657770" cy="1657770"/>
          </a:xfrm>
          <a:custGeom>
            <a:avLst/>
            <a:gdLst/>
            <a:ahLst/>
            <a:cxnLst/>
            <a:rect l="l" t="t" r="r" b="b"/>
            <a:pathLst>
              <a:path w="1657770" h="1657770">
                <a:moveTo>
                  <a:pt x="0" y="0"/>
                </a:moveTo>
                <a:lnTo>
                  <a:pt x="1657770" y="0"/>
                </a:lnTo>
                <a:lnTo>
                  <a:pt x="1657770" y="1657770"/>
                </a:lnTo>
                <a:lnTo>
                  <a:pt x="0" y="16577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975559" y="182213"/>
            <a:ext cx="12336882" cy="929639"/>
          </a:xfrm>
          <a:prstGeom prst="rect">
            <a:avLst/>
          </a:prstGeom>
        </p:spPr>
        <p:txBody>
          <a:bodyPr lIns="0" tIns="0" rIns="0" bIns="0" rtlCol="0" anchor="t">
            <a:spAutoFit/>
          </a:bodyPr>
          <a:lstStyle/>
          <a:p>
            <a:pPr algn="ctr">
              <a:lnSpc>
                <a:spcPts val="7560"/>
              </a:lnSpc>
            </a:pPr>
            <a:r>
              <a:rPr lang="en-US" sz="5400">
                <a:solidFill>
                  <a:srgbClr val="DA203B"/>
                </a:solidFill>
                <a:latin typeface="Hey Gotcha!"/>
                <a:ea typeface="Hey Gotcha!"/>
                <a:cs typeface="Hey Gotcha!"/>
                <a:sym typeface="Hey Gotcha!"/>
              </a:rPr>
              <a:t>Conclusion</a:t>
            </a:r>
          </a:p>
        </p:txBody>
      </p:sp>
      <p:sp>
        <p:nvSpPr>
          <p:cNvPr id="4" name="TextBox 4"/>
          <p:cNvSpPr txBox="1"/>
          <p:nvPr/>
        </p:nvSpPr>
        <p:spPr>
          <a:xfrm>
            <a:off x="1028700" y="2200119"/>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Managing children's behaviour requires understanding, patience, and teamwork. Respectful handling builds trust and helps children feel valued. By working together, we can create a safe and positive space for all children.</a:t>
            </a:r>
          </a:p>
          <a:p>
            <a:pPr algn="just">
              <a:lnSpc>
                <a:spcPts val="5039"/>
              </a:lnSpc>
            </a:pPr>
            <a:endParaRPr lang="en-US" sz="3599">
              <a:solidFill>
                <a:srgbClr val="000000"/>
              </a:solidFill>
              <a:latin typeface="Montserrat"/>
              <a:ea typeface="Montserrat"/>
              <a:cs typeface="Montserrat"/>
              <a:sym typeface="Montserrat"/>
            </a:endParaRPr>
          </a:p>
        </p:txBody>
      </p:sp>
      <p:sp>
        <p:nvSpPr>
          <p:cNvPr id="5" name="TextBox 5"/>
          <p:cNvSpPr txBox="1"/>
          <p:nvPr/>
        </p:nvSpPr>
        <p:spPr>
          <a:xfrm>
            <a:off x="1028700" y="5332729"/>
            <a:ext cx="11481244" cy="826136"/>
          </a:xfrm>
          <a:prstGeom prst="rect">
            <a:avLst/>
          </a:prstGeom>
        </p:spPr>
        <p:txBody>
          <a:bodyPr lIns="0" tIns="0" rIns="0" bIns="0" rtlCol="0" anchor="t">
            <a:spAutoFit/>
          </a:bodyPr>
          <a:lstStyle/>
          <a:p>
            <a:pPr algn="l">
              <a:lnSpc>
                <a:spcPts val="6439"/>
              </a:lnSpc>
            </a:pPr>
            <a:r>
              <a:rPr lang="en-US" sz="4599">
                <a:solidFill>
                  <a:srgbClr val="DA6220"/>
                </a:solidFill>
                <a:latin typeface="Timothy"/>
                <a:ea typeface="Timothy"/>
                <a:cs typeface="Timothy"/>
                <a:sym typeface="Timothy"/>
              </a:rPr>
              <a:t>How to assess and refine behaviour management</a:t>
            </a:r>
          </a:p>
        </p:txBody>
      </p:sp>
      <p:sp>
        <p:nvSpPr>
          <p:cNvPr id="6" name="TextBox 6"/>
          <p:cNvSpPr txBox="1"/>
          <p:nvPr/>
        </p:nvSpPr>
        <p:spPr>
          <a:xfrm>
            <a:off x="1028700" y="6092189"/>
            <a:ext cx="15027161" cy="3166111"/>
          </a:xfrm>
          <a:prstGeom prst="rect">
            <a:avLst/>
          </a:prstGeom>
        </p:spPr>
        <p:txBody>
          <a:bodyPr lIns="0" tIns="0" rIns="0" bIns="0" rtlCol="0" anchor="t">
            <a:spAutoFit/>
          </a:bodyPr>
          <a:lstStyle/>
          <a:p>
            <a:pPr algn="just">
              <a:lnSpc>
                <a:spcPts val="5039"/>
              </a:lnSpc>
            </a:pPr>
            <a:r>
              <a:rPr lang="en-US" sz="3599">
                <a:solidFill>
                  <a:srgbClr val="000000"/>
                </a:solidFill>
                <a:latin typeface="Montserrat"/>
                <a:ea typeface="Montserrat"/>
                <a:cs typeface="Montserrat"/>
                <a:sym typeface="Montserrat"/>
              </a:rPr>
              <a:t>1. Put your learning into practice in your daily work.</a:t>
            </a:r>
          </a:p>
          <a:p>
            <a:pPr algn="just">
              <a:lnSpc>
                <a:spcPts val="5039"/>
              </a:lnSpc>
            </a:pPr>
            <a:r>
              <a:rPr lang="en-US" sz="3599">
                <a:solidFill>
                  <a:srgbClr val="000000"/>
                </a:solidFill>
                <a:latin typeface="Montserrat"/>
                <a:ea typeface="Montserrat"/>
                <a:cs typeface="Montserrat"/>
                <a:sym typeface="Montserrat"/>
              </a:rPr>
              <a:t>2. Reflect on what works well and what can be improved.</a:t>
            </a:r>
          </a:p>
          <a:p>
            <a:pPr algn="just">
              <a:lnSpc>
                <a:spcPts val="5039"/>
              </a:lnSpc>
            </a:pPr>
            <a:r>
              <a:rPr lang="en-US" sz="3599">
                <a:solidFill>
                  <a:srgbClr val="000000"/>
                </a:solidFill>
                <a:latin typeface="Montserrat"/>
                <a:ea typeface="Montserrat"/>
                <a:cs typeface="Montserrat"/>
                <a:sym typeface="Montserrat"/>
              </a:rPr>
              <a:t>3. Keep supporting each other and share your experiences.</a:t>
            </a:r>
          </a:p>
          <a:p>
            <a:pPr algn="just">
              <a:lnSpc>
                <a:spcPts val="5039"/>
              </a:lnSpc>
            </a:pPr>
            <a:r>
              <a:rPr lang="en-US" sz="3599">
                <a:solidFill>
                  <a:srgbClr val="000000"/>
                </a:solidFill>
                <a:latin typeface="Montserrat"/>
                <a:ea typeface="Montserrat"/>
                <a:cs typeface="Montserrat"/>
                <a:sym typeface="Montserrat"/>
              </a:rPr>
              <a:t>4. Continue learning through feedback and additional training.</a:t>
            </a:r>
          </a:p>
          <a:p>
            <a:pPr algn="just">
              <a:lnSpc>
                <a:spcPts val="5039"/>
              </a:lnSpc>
            </a:pPr>
            <a:endParaRPr lang="en-US" sz="3599">
              <a:solidFill>
                <a:srgbClr val="000000"/>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0C88CED9B4264EBD3CE9736C28E2A1" ma:contentTypeVersion="3" ma:contentTypeDescription="Create a new document." ma:contentTypeScope="" ma:versionID="c04c7bc68652129c00c142eda454bdcd">
  <xsd:schema xmlns:xsd="http://www.w3.org/2001/XMLSchema" xmlns:xs="http://www.w3.org/2001/XMLSchema" xmlns:p="http://schemas.microsoft.com/office/2006/metadata/properties" xmlns:ns2="2637955b-6540-40e9-8ea3-f0ba7c33d986" targetNamespace="http://schemas.microsoft.com/office/2006/metadata/properties" ma:root="true" ma:fieldsID="18755ad72616f1220504ccb871253613" ns2:_="">
    <xsd:import namespace="2637955b-6540-40e9-8ea3-f0ba7c33d98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37955b-6540-40e9-8ea3-f0ba7c33d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E8BF400-983D-4B81-9D05-BAF277D8B329}"/>
</file>

<file path=customXml/itemProps2.xml><?xml version="1.0" encoding="utf-8"?>
<ds:datastoreItem xmlns:ds="http://schemas.openxmlformats.org/officeDocument/2006/customXml" ds:itemID="{CC53935D-4AE2-4F0D-AF2C-13CB84A9AD6C}"/>
</file>

<file path=customXml/itemProps3.xml><?xml version="1.0" encoding="utf-8"?>
<ds:datastoreItem xmlns:ds="http://schemas.openxmlformats.org/officeDocument/2006/customXml" ds:itemID="{2F9B1189-372C-41EA-A4BB-51A43E135608}"/>
</file>

<file path=docProps/app.xml><?xml version="1.0" encoding="utf-8"?>
<Properties xmlns="http://schemas.openxmlformats.org/officeDocument/2006/extended-properties" xmlns:vt="http://schemas.openxmlformats.org/officeDocument/2006/docPropsVTypes">
  <TotalTime>2</TotalTime>
  <Words>1743</Words>
  <Application>Microsoft Office PowerPoint</Application>
  <PresentationFormat>Custom</PresentationFormat>
  <Paragraphs>194</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Montserrat</vt:lpstr>
      <vt:lpstr>Arial</vt:lpstr>
      <vt:lpstr>Hey Gotcha!</vt:lpstr>
      <vt:lpstr>Timothy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iStep Managing Children's Behaviour and Respectful Handling Training </dc:title>
  <cp:lastModifiedBy>Jessica Robertson</cp:lastModifiedBy>
  <cp:revision>2</cp:revision>
  <dcterms:created xsi:type="dcterms:W3CDTF">2006-08-16T00:00:00Z</dcterms:created>
  <dcterms:modified xsi:type="dcterms:W3CDTF">2024-11-25T12:43:42Z</dcterms:modified>
  <dc:identifier>DAGXNNB4gRQ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0x010100CE0C88CED9B4264EBD3CE9736C28E2A1</vt:lpwstr>
  </property>
</Properties>
</file>