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2" r:id="rId3"/>
    <p:sldId id="283" r:id="rId4"/>
    <p:sldId id="284" r:id="rId5"/>
    <p:sldId id="285" r:id="rId6"/>
    <p:sldId id="286" r:id="rId7"/>
    <p:sldId id="287" r:id="rId8"/>
    <p:sldId id="288" r:id="rId9"/>
    <p:sldId id="289" r:id="rId10"/>
    <p:sldId id="290" r:id="rId11"/>
    <p:sldId id="291" r:id="rId12"/>
    <p:sldId id="293" r:id="rId13"/>
    <p:sldId id="295" r:id="rId14"/>
    <p:sldId id="296" r:id="rId15"/>
    <p:sldId id="300" r:id="rId16"/>
    <p:sldId id="301" r:id="rId17"/>
    <p:sldId id="2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31B8DE-6EAB-432C-B5E5-36F0EA873D29}" v="633" dt="2026-02-04T17:22:21.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30"/>
  </p:normalViewPr>
  <p:slideViewPr>
    <p:cSldViewPr snapToGrid="0" snapToObjects="1" showGuides="1">
      <p:cViewPr varScale="1">
        <p:scale>
          <a:sx n="66" d="100"/>
          <a:sy n="66" d="100"/>
        </p:scale>
        <p:origin x="78" y="396"/>
      </p:cViewPr>
      <p:guideLst>
        <p:guide orient="horz" pos="2160"/>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258C91E-1CCE-2548-B1A9-94F0044680A9}" type="datetimeFigureOut">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1346716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58C91E-1CCE-2548-B1A9-94F0044680A9}" type="datetimeFigureOut">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77005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8C91E-1CCE-2548-B1A9-94F0044680A9}" type="datetimeFigureOut">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1446686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58C91E-1CCE-2548-B1A9-94F0044680A9}" type="datetimeFigureOut">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648036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58C91E-1CCE-2548-B1A9-94F0044680A9}" type="datetimeFigureOut">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165961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58C91E-1CCE-2548-B1A9-94F0044680A9}" type="datetimeFigureOut">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159221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8C91E-1CCE-2548-B1A9-94F0044680A9}" type="datetimeFigureOut">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616234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8C91E-1CCE-2548-B1A9-94F0044680A9}" type="datetimeFigureOut">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1885078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58C91E-1CCE-2548-B1A9-94F0044680A9}" type="datetimeFigureOut">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69358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58C91E-1CCE-2548-B1A9-94F0044680A9}" type="datetimeFigureOut">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F27FBF-6F6D-084F-88D7-7369D7AD1DC8}" type="slidenum">
              <a:t>‹#›</a:t>
            </a:fld>
            <a:endParaRPr lang="en-US"/>
          </a:p>
        </p:txBody>
      </p:sp>
    </p:spTree>
    <p:extLst>
      <p:ext uri="{BB962C8B-B14F-4D97-AF65-F5344CB8AC3E}">
        <p14:creationId xmlns:p14="http://schemas.microsoft.com/office/powerpoint/2010/main" val="53162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473521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28220" t="19177" r="3363" b="19177"/>
          <a:stretch>
            <a:fillRect/>
          </a:stretch>
        </p:blipFill>
        <p:spPr>
          <a:xfrm>
            <a:off x="6624734" y="1863207"/>
            <a:ext cx="5567266" cy="3131587"/>
          </a:xfrm>
          <a:custGeom>
            <a:avLst/>
            <a:gdLst>
              <a:gd name="connsiteX0" fmla="*/ 0 w 5567266"/>
              <a:gd name="connsiteY0" fmla="*/ 0 h 3131587"/>
              <a:gd name="connsiteX1" fmla="*/ 5567266 w 5567266"/>
              <a:gd name="connsiteY1" fmla="*/ 0 h 3131587"/>
              <a:gd name="connsiteX2" fmla="*/ 5567266 w 5567266"/>
              <a:gd name="connsiteY2" fmla="*/ 3131587 h 3131587"/>
              <a:gd name="connsiteX3" fmla="*/ 0 w 5567266"/>
              <a:gd name="connsiteY3" fmla="*/ 3131587 h 3131587"/>
            </a:gdLst>
            <a:ahLst/>
            <a:cxnLst>
              <a:cxn ang="0">
                <a:pos x="connsiteX0" y="connsiteY0"/>
              </a:cxn>
              <a:cxn ang="0">
                <a:pos x="connsiteX1" y="connsiteY1"/>
              </a:cxn>
              <a:cxn ang="0">
                <a:pos x="connsiteX2" y="connsiteY2"/>
              </a:cxn>
              <a:cxn ang="0">
                <a:pos x="connsiteX3" y="connsiteY3"/>
              </a:cxn>
            </a:cxnLst>
            <a:rect l="l" t="t" r="r" b="b"/>
            <a:pathLst>
              <a:path w="5567266" h="3131587">
                <a:moveTo>
                  <a:pt x="0" y="0"/>
                </a:moveTo>
                <a:lnTo>
                  <a:pt x="5567266" y="0"/>
                </a:lnTo>
                <a:lnTo>
                  <a:pt x="5567266" y="3131587"/>
                </a:lnTo>
                <a:lnTo>
                  <a:pt x="0" y="3131587"/>
                </a:lnTo>
                <a:close/>
              </a:path>
            </a:pathLst>
          </a:custGeom>
        </p:spPr>
      </p:pic>
    </p:spTree>
    <p:extLst>
      <p:ext uri="{BB962C8B-B14F-4D97-AF65-F5344CB8AC3E}">
        <p14:creationId xmlns:p14="http://schemas.microsoft.com/office/powerpoint/2010/main" val="18417052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8857" t="22351" r="8857" b="16004"/>
          <a:stretch>
            <a:fillRect/>
          </a:stretch>
        </p:blipFill>
        <p:spPr>
          <a:xfrm>
            <a:off x="0" y="1863207"/>
            <a:ext cx="4180114" cy="3131587"/>
          </a:xfrm>
          <a:custGeom>
            <a:avLst/>
            <a:gdLst>
              <a:gd name="connsiteX0" fmla="*/ 0 w 4180114"/>
              <a:gd name="connsiteY0" fmla="*/ 0 h 3131587"/>
              <a:gd name="connsiteX1" fmla="*/ 4180114 w 4180114"/>
              <a:gd name="connsiteY1" fmla="*/ 0 h 3131587"/>
              <a:gd name="connsiteX2" fmla="*/ 4180114 w 4180114"/>
              <a:gd name="connsiteY2" fmla="*/ 3131587 h 3131587"/>
              <a:gd name="connsiteX3" fmla="*/ 0 w 4180114"/>
              <a:gd name="connsiteY3" fmla="*/ 3131587 h 3131587"/>
            </a:gdLst>
            <a:ahLst/>
            <a:cxnLst>
              <a:cxn ang="0">
                <a:pos x="connsiteX0" y="connsiteY0"/>
              </a:cxn>
              <a:cxn ang="0">
                <a:pos x="connsiteX1" y="connsiteY1"/>
              </a:cxn>
              <a:cxn ang="0">
                <a:pos x="connsiteX2" y="connsiteY2"/>
              </a:cxn>
              <a:cxn ang="0">
                <a:pos x="connsiteX3" y="connsiteY3"/>
              </a:cxn>
            </a:cxnLst>
            <a:rect l="l" t="t" r="r" b="b"/>
            <a:pathLst>
              <a:path w="4180114" h="3131587">
                <a:moveTo>
                  <a:pt x="0" y="0"/>
                </a:moveTo>
                <a:lnTo>
                  <a:pt x="4180114" y="0"/>
                </a:lnTo>
                <a:lnTo>
                  <a:pt x="4180114" y="3131587"/>
                </a:lnTo>
                <a:lnTo>
                  <a:pt x="0" y="3131587"/>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12551" t="9494" r="33510" b="28861"/>
          <a:stretch>
            <a:fillRect/>
          </a:stretch>
        </p:blipFill>
        <p:spPr>
          <a:xfrm>
            <a:off x="4481805" y="1863206"/>
            <a:ext cx="2740090" cy="3131587"/>
          </a:xfrm>
          <a:custGeom>
            <a:avLst/>
            <a:gdLst>
              <a:gd name="connsiteX0" fmla="*/ 0 w 2740090"/>
              <a:gd name="connsiteY0" fmla="*/ 0 h 3131587"/>
              <a:gd name="connsiteX1" fmla="*/ 2740090 w 2740090"/>
              <a:gd name="connsiteY1" fmla="*/ 0 h 3131587"/>
              <a:gd name="connsiteX2" fmla="*/ 2740090 w 2740090"/>
              <a:gd name="connsiteY2" fmla="*/ 3131587 h 3131587"/>
              <a:gd name="connsiteX3" fmla="*/ 0 w 2740090"/>
              <a:gd name="connsiteY3" fmla="*/ 3131587 h 3131587"/>
            </a:gdLst>
            <a:ahLst/>
            <a:cxnLst>
              <a:cxn ang="0">
                <a:pos x="connsiteX0" y="connsiteY0"/>
              </a:cxn>
              <a:cxn ang="0">
                <a:pos x="connsiteX1" y="connsiteY1"/>
              </a:cxn>
              <a:cxn ang="0">
                <a:pos x="connsiteX2" y="connsiteY2"/>
              </a:cxn>
              <a:cxn ang="0">
                <a:pos x="connsiteX3" y="connsiteY3"/>
              </a:cxn>
            </a:cxnLst>
            <a:rect l="l" t="t" r="r" b="b"/>
            <a:pathLst>
              <a:path w="2740090" h="3131587">
                <a:moveTo>
                  <a:pt x="0" y="0"/>
                </a:moveTo>
                <a:lnTo>
                  <a:pt x="2740090" y="0"/>
                </a:lnTo>
                <a:lnTo>
                  <a:pt x="2740090" y="3131587"/>
                </a:lnTo>
                <a:lnTo>
                  <a:pt x="0" y="3131587"/>
                </a:lnTo>
                <a:close/>
              </a:path>
            </a:pathLst>
          </a:custGeom>
        </p:spPr>
      </p:pic>
    </p:spTree>
    <p:extLst>
      <p:ext uri="{BB962C8B-B14F-4D97-AF65-F5344CB8AC3E}">
        <p14:creationId xmlns:p14="http://schemas.microsoft.com/office/powerpoint/2010/main" val="10759924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1677" r="167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930506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10830" t="39154" r="13345" b="23605"/>
          <a:stretch>
            <a:fillRect/>
          </a:stretch>
        </p:blipFill>
        <p:spPr>
          <a:xfrm>
            <a:off x="0" y="342900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p:spPr>
      </p:pic>
    </p:spTree>
    <p:extLst>
      <p:ext uri="{BB962C8B-B14F-4D97-AF65-F5344CB8AC3E}">
        <p14:creationId xmlns:p14="http://schemas.microsoft.com/office/powerpoint/2010/main" val="1262992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14817" t="27770" r="14960" b="32649"/>
          <a:stretch>
            <a:fillRect/>
          </a:stretch>
        </p:blipFill>
        <p:spPr>
          <a:xfrm>
            <a:off x="12442" y="0"/>
            <a:ext cx="6083559" cy="3429000"/>
          </a:xfrm>
          <a:custGeom>
            <a:avLst/>
            <a:gdLst>
              <a:gd name="connsiteX0" fmla="*/ 0 w 6083559"/>
              <a:gd name="connsiteY0" fmla="*/ 0 h 3429000"/>
              <a:gd name="connsiteX1" fmla="*/ 6083559 w 6083559"/>
              <a:gd name="connsiteY1" fmla="*/ 0 h 3429000"/>
              <a:gd name="connsiteX2" fmla="*/ 6083559 w 6083559"/>
              <a:gd name="connsiteY2" fmla="*/ 3429000 h 3429000"/>
              <a:gd name="connsiteX3" fmla="*/ 0 w 608355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83559" h="3429000">
                <a:moveTo>
                  <a:pt x="0" y="0"/>
                </a:moveTo>
                <a:lnTo>
                  <a:pt x="6083559" y="0"/>
                </a:lnTo>
                <a:lnTo>
                  <a:pt x="6083559" y="3429000"/>
                </a:lnTo>
                <a:lnTo>
                  <a:pt x="0" y="3429000"/>
                </a:lnTo>
                <a:close/>
              </a:path>
            </a:pathLst>
          </a:cu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rcRect l="12679" t="26826" r="14028" b="31862"/>
          <a:stretch>
            <a:fillRect/>
          </a:stretch>
        </p:blipFill>
        <p:spPr>
          <a:xfrm>
            <a:off x="0" y="3429000"/>
            <a:ext cx="6083559" cy="3429000"/>
          </a:xfrm>
          <a:custGeom>
            <a:avLst/>
            <a:gdLst>
              <a:gd name="connsiteX0" fmla="*/ 0 w 6083559"/>
              <a:gd name="connsiteY0" fmla="*/ 0 h 3429000"/>
              <a:gd name="connsiteX1" fmla="*/ 6083559 w 6083559"/>
              <a:gd name="connsiteY1" fmla="*/ 0 h 3429000"/>
              <a:gd name="connsiteX2" fmla="*/ 6083559 w 6083559"/>
              <a:gd name="connsiteY2" fmla="*/ 3429000 h 3429000"/>
              <a:gd name="connsiteX3" fmla="*/ 0 w 608355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83559" h="3429000">
                <a:moveTo>
                  <a:pt x="0" y="0"/>
                </a:moveTo>
                <a:lnTo>
                  <a:pt x="6083559" y="0"/>
                </a:lnTo>
                <a:lnTo>
                  <a:pt x="6083559" y="3429000"/>
                </a:lnTo>
                <a:lnTo>
                  <a:pt x="0" y="3429000"/>
                </a:lnTo>
                <a:close/>
              </a:path>
            </a:pathLst>
          </a:custGeom>
        </p:spPr>
      </p:pic>
    </p:spTree>
    <p:extLst>
      <p:ext uri="{BB962C8B-B14F-4D97-AF65-F5344CB8AC3E}">
        <p14:creationId xmlns:p14="http://schemas.microsoft.com/office/powerpoint/2010/main" val="13871510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14078" t="31430" r="14004" b="28034"/>
          <a:stretch>
            <a:fillRect/>
          </a:stretch>
        </p:blipFill>
        <p:spPr>
          <a:xfrm>
            <a:off x="12441" y="0"/>
            <a:ext cx="6083559" cy="3429000"/>
          </a:xfrm>
          <a:custGeom>
            <a:avLst/>
            <a:gdLst>
              <a:gd name="connsiteX0" fmla="*/ 0 w 6083559"/>
              <a:gd name="connsiteY0" fmla="*/ 0 h 3429000"/>
              <a:gd name="connsiteX1" fmla="*/ 6083559 w 6083559"/>
              <a:gd name="connsiteY1" fmla="*/ 0 h 3429000"/>
              <a:gd name="connsiteX2" fmla="*/ 6083559 w 6083559"/>
              <a:gd name="connsiteY2" fmla="*/ 3429000 h 3429000"/>
              <a:gd name="connsiteX3" fmla="*/ 0 w 608355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83559" h="3429000">
                <a:moveTo>
                  <a:pt x="0" y="0"/>
                </a:moveTo>
                <a:lnTo>
                  <a:pt x="6083559" y="0"/>
                </a:lnTo>
                <a:lnTo>
                  <a:pt x="6083559" y="3429000"/>
                </a:lnTo>
                <a:lnTo>
                  <a:pt x="0" y="3429000"/>
                </a:lnTo>
                <a:close/>
              </a:path>
            </a:pathLst>
          </a:cu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l="14078" t="31430" r="14004" b="28034"/>
          <a:stretch>
            <a:fillRect/>
          </a:stretch>
        </p:blipFill>
        <p:spPr>
          <a:xfrm>
            <a:off x="6096000" y="0"/>
            <a:ext cx="6083559" cy="3429000"/>
          </a:xfrm>
          <a:custGeom>
            <a:avLst/>
            <a:gdLst>
              <a:gd name="connsiteX0" fmla="*/ 0 w 6083559"/>
              <a:gd name="connsiteY0" fmla="*/ 0 h 3429000"/>
              <a:gd name="connsiteX1" fmla="*/ 6083559 w 6083559"/>
              <a:gd name="connsiteY1" fmla="*/ 0 h 3429000"/>
              <a:gd name="connsiteX2" fmla="*/ 6083559 w 6083559"/>
              <a:gd name="connsiteY2" fmla="*/ 3429000 h 3429000"/>
              <a:gd name="connsiteX3" fmla="*/ 0 w 608355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83559" h="3429000">
                <a:moveTo>
                  <a:pt x="0" y="0"/>
                </a:moveTo>
                <a:lnTo>
                  <a:pt x="6083559" y="0"/>
                </a:lnTo>
                <a:lnTo>
                  <a:pt x="6083559" y="3429000"/>
                </a:lnTo>
                <a:lnTo>
                  <a:pt x="0" y="3429000"/>
                </a:lnTo>
                <a:close/>
              </a:path>
            </a:pathLst>
          </a:custGeom>
        </p:spPr>
      </p:pic>
    </p:spTree>
    <p:extLst>
      <p:ext uri="{BB962C8B-B14F-4D97-AF65-F5344CB8AC3E}">
        <p14:creationId xmlns:p14="http://schemas.microsoft.com/office/powerpoint/2010/main" val="816455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29799" t="33671" r="30606" b="30519"/>
          <a:stretch>
            <a:fillRect/>
          </a:stretch>
        </p:blipFill>
        <p:spPr>
          <a:xfrm>
            <a:off x="4609324" y="0"/>
            <a:ext cx="7582677" cy="6858001"/>
          </a:xfrm>
          <a:custGeom>
            <a:avLst/>
            <a:gdLst>
              <a:gd name="connsiteX0" fmla="*/ 0 w 7582677"/>
              <a:gd name="connsiteY0" fmla="*/ 0 h 6858001"/>
              <a:gd name="connsiteX1" fmla="*/ 7582677 w 7582677"/>
              <a:gd name="connsiteY1" fmla="*/ 0 h 6858001"/>
              <a:gd name="connsiteX2" fmla="*/ 7582677 w 7582677"/>
              <a:gd name="connsiteY2" fmla="*/ 6858001 h 6858001"/>
              <a:gd name="connsiteX3" fmla="*/ 0 w 7582677"/>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582677" h="6858001">
                <a:moveTo>
                  <a:pt x="0" y="0"/>
                </a:moveTo>
                <a:lnTo>
                  <a:pt x="7582677" y="0"/>
                </a:lnTo>
                <a:lnTo>
                  <a:pt x="7582677" y="6858001"/>
                </a:lnTo>
                <a:lnTo>
                  <a:pt x="0" y="6858001"/>
                </a:lnTo>
                <a:close/>
              </a:path>
            </a:pathLst>
          </a:custGeom>
        </p:spPr>
      </p:pic>
    </p:spTree>
    <p:extLst>
      <p:ext uri="{BB962C8B-B14F-4D97-AF65-F5344CB8AC3E}">
        <p14:creationId xmlns:p14="http://schemas.microsoft.com/office/powerpoint/2010/main" val="986775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27553" t="32859" r="21744" b="29617"/>
          <a:stretch>
            <a:fillRect/>
          </a:stretch>
        </p:blipFill>
        <p:spPr>
          <a:xfrm>
            <a:off x="3951514" y="-1"/>
            <a:ext cx="4288971" cy="6858001"/>
          </a:xfrm>
          <a:custGeom>
            <a:avLst/>
            <a:gdLst>
              <a:gd name="connsiteX0" fmla="*/ 0 w 4288971"/>
              <a:gd name="connsiteY0" fmla="*/ 0 h 6858001"/>
              <a:gd name="connsiteX1" fmla="*/ 4288971 w 4288971"/>
              <a:gd name="connsiteY1" fmla="*/ 0 h 6858001"/>
              <a:gd name="connsiteX2" fmla="*/ 4288971 w 4288971"/>
              <a:gd name="connsiteY2" fmla="*/ 6858001 h 6858001"/>
              <a:gd name="connsiteX3" fmla="*/ 0 w 4288971"/>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4288971" h="6858001">
                <a:moveTo>
                  <a:pt x="0" y="0"/>
                </a:moveTo>
                <a:lnTo>
                  <a:pt x="4288971" y="0"/>
                </a:lnTo>
                <a:lnTo>
                  <a:pt x="4288971" y="6858001"/>
                </a:lnTo>
                <a:lnTo>
                  <a:pt x="0" y="6858001"/>
                </a:lnTo>
                <a:close/>
              </a:path>
            </a:pathLst>
          </a:custGeom>
        </p:spPr>
      </p:pic>
    </p:spTree>
    <p:extLst>
      <p:ext uri="{BB962C8B-B14F-4D97-AF65-F5344CB8AC3E}">
        <p14:creationId xmlns:p14="http://schemas.microsoft.com/office/powerpoint/2010/main" val="1463150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38933" t="31430" r="21578" b="30027"/>
          <a:stretch>
            <a:fillRect/>
          </a:stretch>
        </p:blipFill>
        <p:spPr>
          <a:xfrm>
            <a:off x="5511281" y="-2"/>
            <a:ext cx="3340359" cy="6858001"/>
          </a:xfrm>
          <a:custGeom>
            <a:avLst/>
            <a:gdLst>
              <a:gd name="connsiteX0" fmla="*/ 0 w 3340359"/>
              <a:gd name="connsiteY0" fmla="*/ 0 h 6858001"/>
              <a:gd name="connsiteX1" fmla="*/ 3340359 w 3340359"/>
              <a:gd name="connsiteY1" fmla="*/ 0 h 6858001"/>
              <a:gd name="connsiteX2" fmla="*/ 3340359 w 3340359"/>
              <a:gd name="connsiteY2" fmla="*/ 6858001 h 6858001"/>
              <a:gd name="connsiteX3" fmla="*/ 0 w 3340359"/>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3340359" h="6858001">
                <a:moveTo>
                  <a:pt x="0" y="0"/>
                </a:moveTo>
                <a:lnTo>
                  <a:pt x="3340359" y="0"/>
                </a:lnTo>
                <a:lnTo>
                  <a:pt x="3340359" y="6858001"/>
                </a:lnTo>
                <a:lnTo>
                  <a:pt x="0" y="6858001"/>
                </a:lnTo>
                <a:close/>
              </a:path>
            </a:pathLst>
          </a:cu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rcRect l="32094" t="34408" r="28417" b="30291"/>
          <a:stretch>
            <a:fillRect/>
          </a:stretch>
        </p:blipFill>
        <p:spPr>
          <a:xfrm>
            <a:off x="8851640" y="-1"/>
            <a:ext cx="3340359" cy="6858001"/>
          </a:xfrm>
          <a:custGeom>
            <a:avLst/>
            <a:gdLst>
              <a:gd name="connsiteX0" fmla="*/ 0 w 3340359"/>
              <a:gd name="connsiteY0" fmla="*/ 0 h 6858001"/>
              <a:gd name="connsiteX1" fmla="*/ 3340359 w 3340359"/>
              <a:gd name="connsiteY1" fmla="*/ 0 h 6858001"/>
              <a:gd name="connsiteX2" fmla="*/ 3340359 w 3340359"/>
              <a:gd name="connsiteY2" fmla="*/ 6858001 h 6858001"/>
              <a:gd name="connsiteX3" fmla="*/ 0 w 3340359"/>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3340359" h="6858001">
                <a:moveTo>
                  <a:pt x="0" y="0"/>
                </a:moveTo>
                <a:lnTo>
                  <a:pt x="3340359" y="0"/>
                </a:lnTo>
                <a:lnTo>
                  <a:pt x="3340359" y="6858001"/>
                </a:lnTo>
                <a:lnTo>
                  <a:pt x="0" y="6858001"/>
                </a:lnTo>
                <a:close/>
              </a:path>
            </a:pathLst>
          </a:custGeom>
        </p:spPr>
      </p:pic>
    </p:spTree>
    <p:extLst>
      <p:ext uri="{BB962C8B-B14F-4D97-AF65-F5344CB8AC3E}">
        <p14:creationId xmlns:p14="http://schemas.microsoft.com/office/powerpoint/2010/main" val="715263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15622" t="36752" r="15548" b="33356"/>
          <a:stretch>
            <a:fillRect/>
          </a:stretch>
        </p:blipFill>
        <p:spPr>
          <a:xfrm>
            <a:off x="0" y="4329404"/>
            <a:ext cx="5822302" cy="2528596"/>
          </a:xfrm>
          <a:custGeom>
            <a:avLst/>
            <a:gdLst>
              <a:gd name="connsiteX0" fmla="*/ 0 w 5822302"/>
              <a:gd name="connsiteY0" fmla="*/ 0 h 2528596"/>
              <a:gd name="connsiteX1" fmla="*/ 5822302 w 5822302"/>
              <a:gd name="connsiteY1" fmla="*/ 0 h 2528596"/>
              <a:gd name="connsiteX2" fmla="*/ 5822302 w 5822302"/>
              <a:gd name="connsiteY2" fmla="*/ 2528596 h 2528596"/>
              <a:gd name="connsiteX3" fmla="*/ 0 w 5822302"/>
              <a:gd name="connsiteY3" fmla="*/ 2528596 h 2528596"/>
            </a:gdLst>
            <a:ahLst/>
            <a:cxnLst>
              <a:cxn ang="0">
                <a:pos x="connsiteX0" y="connsiteY0"/>
              </a:cxn>
              <a:cxn ang="0">
                <a:pos x="connsiteX1" y="connsiteY1"/>
              </a:cxn>
              <a:cxn ang="0">
                <a:pos x="connsiteX2" y="connsiteY2"/>
              </a:cxn>
              <a:cxn ang="0">
                <a:pos x="connsiteX3" y="connsiteY3"/>
              </a:cxn>
            </a:cxnLst>
            <a:rect l="l" t="t" r="r" b="b"/>
            <a:pathLst>
              <a:path w="5822302" h="2528596">
                <a:moveTo>
                  <a:pt x="0" y="0"/>
                </a:moveTo>
                <a:lnTo>
                  <a:pt x="5822302" y="0"/>
                </a:lnTo>
                <a:lnTo>
                  <a:pt x="5822302" y="2528596"/>
                </a:lnTo>
                <a:lnTo>
                  <a:pt x="0" y="2528596"/>
                </a:lnTo>
                <a:close/>
              </a:path>
            </a:pathLst>
          </a:custGeom>
        </p:spPr>
      </p:pic>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l="25799" t="34962" r="21790" b="29416"/>
          <a:stretch>
            <a:fillRect/>
          </a:stretch>
        </p:blipFill>
        <p:spPr>
          <a:xfrm>
            <a:off x="5822302" y="-2"/>
            <a:ext cx="6369698" cy="4329406"/>
          </a:xfrm>
          <a:custGeom>
            <a:avLst/>
            <a:gdLst>
              <a:gd name="connsiteX0" fmla="*/ 0 w 6369698"/>
              <a:gd name="connsiteY0" fmla="*/ 0 h 4329406"/>
              <a:gd name="connsiteX1" fmla="*/ 6369698 w 6369698"/>
              <a:gd name="connsiteY1" fmla="*/ 0 h 4329406"/>
              <a:gd name="connsiteX2" fmla="*/ 6369698 w 6369698"/>
              <a:gd name="connsiteY2" fmla="*/ 4329406 h 4329406"/>
              <a:gd name="connsiteX3" fmla="*/ 0 w 6369698"/>
              <a:gd name="connsiteY3" fmla="*/ 4329406 h 4329406"/>
            </a:gdLst>
            <a:ahLst/>
            <a:cxnLst>
              <a:cxn ang="0">
                <a:pos x="connsiteX0" y="connsiteY0"/>
              </a:cxn>
              <a:cxn ang="0">
                <a:pos x="connsiteX1" y="connsiteY1"/>
              </a:cxn>
              <a:cxn ang="0">
                <a:pos x="connsiteX2" y="connsiteY2"/>
              </a:cxn>
              <a:cxn ang="0">
                <a:pos x="connsiteX3" y="connsiteY3"/>
              </a:cxn>
            </a:cxnLst>
            <a:rect l="l" t="t" r="r" b="b"/>
            <a:pathLst>
              <a:path w="6369698" h="4329406">
                <a:moveTo>
                  <a:pt x="0" y="0"/>
                </a:moveTo>
                <a:lnTo>
                  <a:pt x="6369698" y="0"/>
                </a:lnTo>
                <a:lnTo>
                  <a:pt x="6369698" y="4329406"/>
                </a:lnTo>
                <a:lnTo>
                  <a:pt x="0" y="4329406"/>
                </a:lnTo>
                <a:close/>
              </a:path>
            </a:pathLst>
          </a:custGeom>
        </p:spPr>
      </p:pic>
    </p:spTree>
    <p:extLst>
      <p:ext uri="{BB962C8B-B14F-4D97-AF65-F5344CB8AC3E}">
        <p14:creationId xmlns:p14="http://schemas.microsoft.com/office/powerpoint/2010/main" val="5799326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20727" t="36752" r="23342" b="34349"/>
          <a:stretch>
            <a:fillRect/>
          </a:stretch>
        </p:blipFill>
        <p:spPr>
          <a:xfrm>
            <a:off x="5075853" y="2164703"/>
            <a:ext cx="7116147" cy="2444620"/>
          </a:xfrm>
          <a:custGeom>
            <a:avLst/>
            <a:gdLst>
              <a:gd name="connsiteX0" fmla="*/ 0 w 7116147"/>
              <a:gd name="connsiteY0" fmla="*/ 0 h 2444620"/>
              <a:gd name="connsiteX1" fmla="*/ 7116147 w 7116147"/>
              <a:gd name="connsiteY1" fmla="*/ 0 h 2444620"/>
              <a:gd name="connsiteX2" fmla="*/ 7116147 w 7116147"/>
              <a:gd name="connsiteY2" fmla="*/ 2444620 h 2444620"/>
              <a:gd name="connsiteX3" fmla="*/ 0 w 7116147"/>
              <a:gd name="connsiteY3" fmla="*/ 2444620 h 2444620"/>
            </a:gdLst>
            <a:ahLst/>
            <a:cxnLst>
              <a:cxn ang="0">
                <a:pos x="connsiteX0" y="connsiteY0"/>
              </a:cxn>
              <a:cxn ang="0">
                <a:pos x="connsiteX1" y="connsiteY1"/>
              </a:cxn>
              <a:cxn ang="0">
                <a:pos x="connsiteX2" y="connsiteY2"/>
              </a:cxn>
              <a:cxn ang="0">
                <a:pos x="connsiteX3" y="connsiteY3"/>
              </a:cxn>
            </a:cxnLst>
            <a:rect l="l" t="t" r="r" b="b"/>
            <a:pathLst>
              <a:path w="7116147" h="2444620">
                <a:moveTo>
                  <a:pt x="0" y="0"/>
                </a:moveTo>
                <a:lnTo>
                  <a:pt x="7116147" y="0"/>
                </a:lnTo>
                <a:lnTo>
                  <a:pt x="7116147" y="2444620"/>
                </a:lnTo>
                <a:lnTo>
                  <a:pt x="0" y="2444620"/>
                </a:lnTo>
                <a:close/>
              </a:path>
            </a:pathLst>
          </a:cu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rcRect l="18122" t="37248" r="21872" b="33852"/>
          <a:stretch>
            <a:fillRect/>
          </a:stretch>
        </p:blipFill>
        <p:spPr>
          <a:xfrm>
            <a:off x="0" y="2164703"/>
            <a:ext cx="5075853" cy="2444620"/>
          </a:xfrm>
          <a:custGeom>
            <a:avLst/>
            <a:gdLst>
              <a:gd name="connsiteX0" fmla="*/ 0 w 5075853"/>
              <a:gd name="connsiteY0" fmla="*/ 0 h 2444620"/>
              <a:gd name="connsiteX1" fmla="*/ 5075853 w 5075853"/>
              <a:gd name="connsiteY1" fmla="*/ 0 h 2444620"/>
              <a:gd name="connsiteX2" fmla="*/ 5075853 w 5075853"/>
              <a:gd name="connsiteY2" fmla="*/ 2444620 h 2444620"/>
              <a:gd name="connsiteX3" fmla="*/ 0 w 5075853"/>
              <a:gd name="connsiteY3" fmla="*/ 2444620 h 2444620"/>
            </a:gdLst>
            <a:ahLst/>
            <a:cxnLst>
              <a:cxn ang="0">
                <a:pos x="connsiteX0" y="connsiteY0"/>
              </a:cxn>
              <a:cxn ang="0">
                <a:pos x="connsiteX1" y="connsiteY1"/>
              </a:cxn>
              <a:cxn ang="0">
                <a:pos x="connsiteX2" y="connsiteY2"/>
              </a:cxn>
              <a:cxn ang="0">
                <a:pos x="connsiteX3" y="connsiteY3"/>
              </a:cxn>
            </a:cxnLst>
            <a:rect l="l" t="t" r="r" b="b"/>
            <a:pathLst>
              <a:path w="5075853" h="2444620">
                <a:moveTo>
                  <a:pt x="0" y="0"/>
                </a:moveTo>
                <a:lnTo>
                  <a:pt x="5075853" y="0"/>
                </a:lnTo>
                <a:lnTo>
                  <a:pt x="5075853" y="2444620"/>
                </a:lnTo>
                <a:lnTo>
                  <a:pt x="0" y="2444620"/>
                </a:lnTo>
                <a:close/>
              </a:path>
            </a:pathLst>
          </a:custGeom>
        </p:spPr>
      </p:pic>
    </p:spTree>
    <p:extLst>
      <p:ext uri="{BB962C8B-B14F-4D97-AF65-F5344CB8AC3E}">
        <p14:creationId xmlns:p14="http://schemas.microsoft.com/office/powerpoint/2010/main" val="17547668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19520" t="33333" r="17706" b="29937"/>
          <a:stretch>
            <a:fillRect/>
          </a:stretch>
        </p:blipFill>
        <p:spPr>
          <a:xfrm>
            <a:off x="1" y="3750906"/>
            <a:ext cx="6960637" cy="3107094"/>
          </a:xfrm>
          <a:custGeom>
            <a:avLst/>
            <a:gdLst>
              <a:gd name="connsiteX0" fmla="*/ 0 w 6960637"/>
              <a:gd name="connsiteY0" fmla="*/ 0 h 3107094"/>
              <a:gd name="connsiteX1" fmla="*/ 6960637 w 6960637"/>
              <a:gd name="connsiteY1" fmla="*/ 0 h 3107094"/>
              <a:gd name="connsiteX2" fmla="*/ 6960637 w 6960637"/>
              <a:gd name="connsiteY2" fmla="*/ 3107094 h 3107094"/>
              <a:gd name="connsiteX3" fmla="*/ 0 w 6960637"/>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6960637" h="3107094">
                <a:moveTo>
                  <a:pt x="0" y="0"/>
                </a:moveTo>
                <a:lnTo>
                  <a:pt x="6960637" y="0"/>
                </a:lnTo>
                <a:lnTo>
                  <a:pt x="6960637" y="3107094"/>
                </a:lnTo>
                <a:lnTo>
                  <a:pt x="0" y="3107094"/>
                </a:lnTo>
                <a:close/>
              </a:path>
            </a:pathLst>
          </a:cu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rcRect l="21946" t="33333" r="16210" b="29937"/>
          <a:stretch>
            <a:fillRect/>
          </a:stretch>
        </p:blipFill>
        <p:spPr>
          <a:xfrm>
            <a:off x="6960637" y="3750906"/>
            <a:ext cx="5231363" cy="3107094"/>
          </a:xfrm>
          <a:custGeom>
            <a:avLst/>
            <a:gdLst>
              <a:gd name="connsiteX0" fmla="*/ 0 w 5231363"/>
              <a:gd name="connsiteY0" fmla="*/ 0 h 3107094"/>
              <a:gd name="connsiteX1" fmla="*/ 5231363 w 5231363"/>
              <a:gd name="connsiteY1" fmla="*/ 0 h 3107094"/>
              <a:gd name="connsiteX2" fmla="*/ 5231363 w 5231363"/>
              <a:gd name="connsiteY2" fmla="*/ 3107094 h 3107094"/>
              <a:gd name="connsiteX3" fmla="*/ 0 w 5231363"/>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5231363" h="3107094">
                <a:moveTo>
                  <a:pt x="0" y="0"/>
                </a:moveTo>
                <a:lnTo>
                  <a:pt x="5231363" y="0"/>
                </a:lnTo>
                <a:lnTo>
                  <a:pt x="5231363" y="3107094"/>
                </a:lnTo>
                <a:lnTo>
                  <a:pt x="0" y="3107094"/>
                </a:lnTo>
                <a:close/>
              </a:path>
            </a:pathLst>
          </a:custGeom>
        </p:spPr>
      </p:pic>
    </p:spTree>
    <p:extLst>
      <p:ext uri="{BB962C8B-B14F-4D97-AF65-F5344CB8AC3E}">
        <p14:creationId xmlns:p14="http://schemas.microsoft.com/office/powerpoint/2010/main" val="1198320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19115" t="33315" r="19041" b="33152"/>
          <a:stretch>
            <a:fillRect/>
          </a:stretch>
        </p:blipFill>
        <p:spPr>
          <a:xfrm>
            <a:off x="6960636" y="0"/>
            <a:ext cx="5231363" cy="4646644"/>
          </a:xfrm>
          <a:custGeom>
            <a:avLst/>
            <a:gdLst>
              <a:gd name="connsiteX0" fmla="*/ 0 w 5231363"/>
              <a:gd name="connsiteY0" fmla="*/ 0 h 4646644"/>
              <a:gd name="connsiteX1" fmla="*/ 5231363 w 5231363"/>
              <a:gd name="connsiteY1" fmla="*/ 0 h 4646644"/>
              <a:gd name="connsiteX2" fmla="*/ 5231363 w 5231363"/>
              <a:gd name="connsiteY2" fmla="*/ 4646644 h 4646644"/>
              <a:gd name="connsiteX3" fmla="*/ 0 w 5231363"/>
              <a:gd name="connsiteY3" fmla="*/ 4646644 h 4646644"/>
            </a:gdLst>
            <a:ahLst/>
            <a:cxnLst>
              <a:cxn ang="0">
                <a:pos x="connsiteX0" y="connsiteY0"/>
              </a:cxn>
              <a:cxn ang="0">
                <a:pos x="connsiteX1" y="connsiteY1"/>
              </a:cxn>
              <a:cxn ang="0">
                <a:pos x="connsiteX2" y="connsiteY2"/>
              </a:cxn>
              <a:cxn ang="0">
                <a:pos x="connsiteX3" y="connsiteY3"/>
              </a:cxn>
            </a:cxnLst>
            <a:rect l="l" t="t" r="r" b="b"/>
            <a:pathLst>
              <a:path w="5231363" h="4646644">
                <a:moveTo>
                  <a:pt x="0" y="0"/>
                </a:moveTo>
                <a:lnTo>
                  <a:pt x="5231363" y="0"/>
                </a:lnTo>
                <a:lnTo>
                  <a:pt x="5231363" y="4646644"/>
                </a:lnTo>
                <a:lnTo>
                  <a:pt x="0" y="4646644"/>
                </a:lnTo>
                <a:close/>
              </a:path>
            </a:pathLst>
          </a:cu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rcRect l="19115" t="36945" r="19041" b="36913"/>
          <a:stretch>
            <a:fillRect/>
          </a:stretch>
        </p:blipFill>
        <p:spPr>
          <a:xfrm>
            <a:off x="6960637" y="4646645"/>
            <a:ext cx="5231363" cy="2211355"/>
          </a:xfrm>
          <a:custGeom>
            <a:avLst/>
            <a:gdLst>
              <a:gd name="connsiteX0" fmla="*/ 0 w 5231363"/>
              <a:gd name="connsiteY0" fmla="*/ 0 h 2211355"/>
              <a:gd name="connsiteX1" fmla="*/ 5231363 w 5231363"/>
              <a:gd name="connsiteY1" fmla="*/ 0 h 2211355"/>
              <a:gd name="connsiteX2" fmla="*/ 5231363 w 5231363"/>
              <a:gd name="connsiteY2" fmla="*/ 2211355 h 2211355"/>
              <a:gd name="connsiteX3" fmla="*/ 0 w 5231363"/>
              <a:gd name="connsiteY3" fmla="*/ 2211355 h 2211355"/>
            </a:gdLst>
            <a:ahLst/>
            <a:cxnLst>
              <a:cxn ang="0">
                <a:pos x="connsiteX0" y="connsiteY0"/>
              </a:cxn>
              <a:cxn ang="0">
                <a:pos x="connsiteX1" y="connsiteY1"/>
              </a:cxn>
              <a:cxn ang="0">
                <a:pos x="connsiteX2" y="connsiteY2"/>
              </a:cxn>
              <a:cxn ang="0">
                <a:pos x="connsiteX3" y="connsiteY3"/>
              </a:cxn>
            </a:cxnLst>
            <a:rect l="l" t="t" r="r" b="b"/>
            <a:pathLst>
              <a:path w="5231363" h="2211355">
                <a:moveTo>
                  <a:pt x="0" y="0"/>
                </a:moveTo>
                <a:lnTo>
                  <a:pt x="5231363" y="0"/>
                </a:lnTo>
                <a:lnTo>
                  <a:pt x="5231363" y="2211355"/>
                </a:lnTo>
                <a:lnTo>
                  <a:pt x="0" y="2211355"/>
                </a:lnTo>
                <a:close/>
              </a:path>
            </a:pathLst>
          </a:custGeom>
        </p:spPr>
      </p:pic>
    </p:spTree>
    <p:extLst>
      <p:ext uri="{BB962C8B-B14F-4D97-AF65-F5344CB8AC3E}">
        <p14:creationId xmlns:p14="http://schemas.microsoft.com/office/powerpoint/2010/main" val="1130126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l="25954" t="40991" r="32498" b="36586"/>
          <a:stretch>
            <a:fillRect/>
          </a:stretch>
        </p:blipFill>
        <p:spPr>
          <a:xfrm>
            <a:off x="0" y="3750906"/>
            <a:ext cx="3514531" cy="3107094"/>
          </a:xfrm>
          <a:custGeom>
            <a:avLst/>
            <a:gdLst>
              <a:gd name="connsiteX0" fmla="*/ 0 w 3514531"/>
              <a:gd name="connsiteY0" fmla="*/ 0 h 3107094"/>
              <a:gd name="connsiteX1" fmla="*/ 3514531 w 3514531"/>
              <a:gd name="connsiteY1" fmla="*/ 0 h 3107094"/>
              <a:gd name="connsiteX2" fmla="*/ 3514531 w 3514531"/>
              <a:gd name="connsiteY2" fmla="*/ 3107094 h 3107094"/>
              <a:gd name="connsiteX3" fmla="*/ 0 w 3514531"/>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3514531" h="3107094">
                <a:moveTo>
                  <a:pt x="0" y="0"/>
                </a:moveTo>
                <a:lnTo>
                  <a:pt x="3514531" y="0"/>
                </a:lnTo>
                <a:lnTo>
                  <a:pt x="3514531" y="3107094"/>
                </a:lnTo>
                <a:lnTo>
                  <a:pt x="0" y="3107094"/>
                </a:lnTo>
                <a:close/>
              </a:path>
            </a:pathLst>
          </a:custGeom>
        </p:spPr>
      </p:pic>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rcRect l="31469" t="42540" r="26983" b="35037"/>
          <a:stretch>
            <a:fillRect/>
          </a:stretch>
        </p:blipFill>
        <p:spPr>
          <a:xfrm>
            <a:off x="8677469" y="3750906"/>
            <a:ext cx="3514531" cy="3107094"/>
          </a:xfrm>
          <a:custGeom>
            <a:avLst/>
            <a:gdLst>
              <a:gd name="connsiteX0" fmla="*/ 0 w 3514531"/>
              <a:gd name="connsiteY0" fmla="*/ 0 h 3107094"/>
              <a:gd name="connsiteX1" fmla="*/ 3514531 w 3514531"/>
              <a:gd name="connsiteY1" fmla="*/ 0 h 3107094"/>
              <a:gd name="connsiteX2" fmla="*/ 3514531 w 3514531"/>
              <a:gd name="connsiteY2" fmla="*/ 3107094 h 3107094"/>
              <a:gd name="connsiteX3" fmla="*/ 0 w 3514531"/>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3514531" h="3107094">
                <a:moveTo>
                  <a:pt x="0" y="0"/>
                </a:moveTo>
                <a:lnTo>
                  <a:pt x="3514531" y="0"/>
                </a:lnTo>
                <a:lnTo>
                  <a:pt x="3514531" y="3107094"/>
                </a:lnTo>
                <a:lnTo>
                  <a:pt x="0" y="3107094"/>
                </a:lnTo>
                <a:close/>
              </a:path>
            </a:pathLst>
          </a:cu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rcRect l="28842" t="39107" r="33780" b="38399"/>
          <a:stretch>
            <a:fillRect/>
          </a:stretch>
        </p:blipFill>
        <p:spPr>
          <a:xfrm>
            <a:off x="3514531" y="3750906"/>
            <a:ext cx="5162938" cy="3107094"/>
          </a:xfrm>
          <a:custGeom>
            <a:avLst/>
            <a:gdLst>
              <a:gd name="connsiteX0" fmla="*/ 0 w 5162938"/>
              <a:gd name="connsiteY0" fmla="*/ 0 h 3107094"/>
              <a:gd name="connsiteX1" fmla="*/ 5162938 w 5162938"/>
              <a:gd name="connsiteY1" fmla="*/ 0 h 3107094"/>
              <a:gd name="connsiteX2" fmla="*/ 5162938 w 5162938"/>
              <a:gd name="connsiteY2" fmla="*/ 3107094 h 3107094"/>
              <a:gd name="connsiteX3" fmla="*/ 0 w 5162938"/>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5162938" h="3107094">
                <a:moveTo>
                  <a:pt x="0" y="0"/>
                </a:moveTo>
                <a:lnTo>
                  <a:pt x="5162938" y="0"/>
                </a:lnTo>
                <a:lnTo>
                  <a:pt x="5162938" y="3107094"/>
                </a:lnTo>
                <a:lnTo>
                  <a:pt x="0" y="3107094"/>
                </a:lnTo>
                <a:close/>
              </a:path>
            </a:pathLst>
          </a:custGeom>
        </p:spPr>
      </p:pic>
    </p:spTree>
    <p:extLst>
      <p:ext uri="{BB962C8B-B14F-4D97-AF65-F5344CB8AC3E}">
        <p14:creationId xmlns:p14="http://schemas.microsoft.com/office/powerpoint/2010/main" val="1432632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rcRect l="25954" t="40991" r="32498" b="36586"/>
          <a:stretch>
            <a:fillRect/>
          </a:stretch>
        </p:blipFill>
        <p:spPr>
          <a:xfrm>
            <a:off x="0" y="0"/>
            <a:ext cx="3514531" cy="3107094"/>
          </a:xfrm>
          <a:custGeom>
            <a:avLst/>
            <a:gdLst>
              <a:gd name="connsiteX0" fmla="*/ 0 w 3514531"/>
              <a:gd name="connsiteY0" fmla="*/ 0 h 3107094"/>
              <a:gd name="connsiteX1" fmla="*/ 3514531 w 3514531"/>
              <a:gd name="connsiteY1" fmla="*/ 0 h 3107094"/>
              <a:gd name="connsiteX2" fmla="*/ 3514531 w 3514531"/>
              <a:gd name="connsiteY2" fmla="*/ 3107094 h 3107094"/>
              <a:gd name="connsiteX3" fmla="*/ 0 w 3514531"/>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3514531" h="3107094">
                <a:moveTo>
                  <a:pt x="0" y="0"/>
                </a:moveTo>
                <a:lnTo>
                  <a:pt x="3514531" y="0"/>
                </a:lnTo>
                <a:lnTo>
                  <a:pt x="3514531" y="3107094"/>
                </a:lnTo>
                <a:lnTo>
                  <a:pt x="0" y="3107094"/>
                </a:lnTo>
                <a:close/>
              </a:path>
            </a:pathLst>
          </a:custGeom>
        </p:spPr>
      </p:pic>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rcRect l="31469" t="42540" r="26983" b="35037"/>
          <a:stretch>
            <a:fillRect/>
          </a:stretch>
        </p:blipFill>
        <p:spPr>
          <a:xfrm>
            <a:off x="8677469" y="0"/>
            <a:ext cx="3514531" cy="3107094"/>
          </a:xfrm>
          <a:custGeom>
            <a:avLst/>
            <a:gdLst>
              <a:gd name="connsiteX0" fmla="*/ 0 w 3514531"/>
              <a:gd name="connsiteY0" fmla="*/ 0 h 3107094"/>
              <a:gd name="connsiteX1" fmla="*/ 3514531 w 3514531"/>
              <a:gd name="connsiteY1" fmla="*/ 0 h 3107094"/>
              <a:gd name="connsiteX2" fmla="*/ 3514531 w 3514531"/>
              <a:gd name="connsiteY2" fmla="*/ 3107094 h 3107094"/>
              <a:gd name="connsiteX3" fmla="*/ 0 w 3514531"/>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3514531" h="3107094">
                <a:moveTo>
                  <a:pt x="0" y="0"/>
                </a:moveTo>
                <a:lnTo>
                  <a:pt x="3514531" y="0"/>
                </a:lnTo>
                <a:lnTo>
                  <a:pt x="3514531" y="3107094"/>
                </a:lnTo>
                <a:lnTo>
                  <a:pt x="0" y="3107094"/>
                </a:lnTo>
                <a:close/>
              </a:path>
            </a:pathLst>
          </a:cu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rcRect l="28842" t="39107" r="33780" b="38399"/>
          <a:stretch>
            <a:fillRect/>
          </a:stretch>
        </p:blipFill>
        <p:spPr>
          <a:xfrm>
            <a:off x="3514531" y="0"/>
            <a:ext cx="5162938" cy="3107094"/>
          </a:xfrm>
          <a:custGeom>
            <a:avLst/>
            <a:gdLst>
              <a:gd name="connsiteX0" fmla="*/ 0 w 5162938"/>
              <a:gd name="connsiteY0" fmla="*/ 0 h 3107094"/>
              <a:gd name="connsiteX1" fmla="*/ 5162938 w 5162938"/>
              <a:gd name="connsiteY1" fmla="*/ 0 h 3107094"/>
              <a:gd name="connsiteX2" fmla="*/ 5162938 w 5162938"/>
              <a:gd name="connsiteY2" fmla="*/ 3107094 h 3107094"/>
              <a:gd name="connsiteX3" fmla="*/ 0 w 5162938"/>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5162938" h="3107094">
                <a:moveTo>
                  <a:pt x="0" y="0"/>
                </a:moveTo>
                <a:lnTo>
                  <a:pt x="5162938" y="0"/>
                </a:lnTo>
                <a:lnTo>
                  <a:pt x="5162938" y="3107094"/>
                </a:lnTo>
                <a:lnTo>
                  <a:pt x="0" y="3107094"/>
                </a:lnTo>
                <a:close/>
              </a:path>
            </a:pathLst>
          </a:custGeom>
        </p:spPr>
      </p:pic>
    </p:spTree>
    <p:extLst>
      <p:ext uri="{BB962C8B-B14F-4D97-AF65-F5344CB8AC3E}">
        <p14:creationId xmlns:p14="http://schemas.microsoft.com/office/powerpoint/2010/main" val="262006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28402" t="41922" r="35677" b="38691"/>
          <a:stretch>
            <a:fillRect/>
          </a:stretch>
        </p:blipFill>
        <p:spPr>
          <a:xfrm>
            <a:off x="1" y="0"/>
            <a:ext cx="3514531" cy="3107094"/>
          </a:xfrm>
          <a:custGeom>
            <a:avLst/>
            <a:gdLst>
              <a:gd name="connsiteX0" fmla="*/ 0 w 3514531"/>
              <a:gd name="connsiteY0" fmla="*/ 0 h 3107094"/>
              <a:gd name="connsiteX1" fmla="*/ 3514531 w 3514531"/>
              <a:gd name="connsiteY1" fmla="*/ 0 h 3107094"/>
              <a:gd name="connsiteX2" fmla="*/ 3514531 w 3514531"/>
              <a:gd name="connsiteY2" fmla="*/ 3107094 h 3107094"/>
              <a:gd name="connsiteX3" fmla="*/ 0 w 3514531"/>
              <a:gd name="connsiteY3" fmla="*/ 3107094 h 3107094"/>
            </a:gdLst>
            <a:ahLst/>
            <a:cxnLst>
              <a:cxn ang="0">
                <a:pos x="connsiteX0" y="connsiteY0"/>
              </a:cxn>
              <a:cxn ang="0">
                <a:pos x="connsiteX1" y="connsiteY1"/>
              </a:cxn>
              <a:cxn ang="0">
                <a:pos x="connsiteX2" y="connsiteY2"/>
              </a:cxn>
              <a:cxn ang="0">
                <a:pos x="connsiteX3" y="connsiteY3"/>
              </a:cxn>
            </a:cxnLst>
            <a:rect l="l" t="t" r="r" b="b"/>
            <a:pathLst>
              <a:path w="3514531" h="3107094">
                <a:moveTo>
                  <a:pt x="0" y="0"/>
                </a:moveTo>
                <a:lnTo>
                  <a:pt x="3514531" y="0"/>
                </a:lnTo>
                <a:lnTo>
                  <a:pt x="3514531" y="3107094"/>
                </a:lnTo>
                <a:lnTo>
                  <a:pt x="0" y="3107094"/>
                </a:lnTo>
                <a:close/>
              </a:path>
            </a:pathLst>
          </a:cu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l="39663" t="46282" r="34436" b="38843"/>
          <a:stretch>
            <a:fillRect/>
          </a:stretch>
        </p:blipFill>
        <p:spPr>
          <a:xfrm>
            <a:off x="3514531" y="3107094"/>
            <a:ext cx="3987281" cy="3750906"/>
          </a:xfrm>
          <a:custGeom>
            <a:avLst/>
            <a:gdLst>
              <a:gd name="connsiteX0" fmla="*/ 0 w 3987281"/>
              <a:gd name="connsiteY0" fmla="*/ 0 h 3750906"/>
              <a:gd name="connsiteX1" fmla="*/ 3987281 w 3987281"/>
              <a:gd name="connsiteY1" fmla="*/ 0 h 3750906"/>
              <a:gd name="connsiteX2" fmla="*/ 3987281 w 3987281"/>
              <a:gd name="connsiteY2" fmla="*/ 3750906 h 3750906"/>
              <a:gd name="connsiteX3" fmla="*/ 0 w 3987281"/>
              <a:gd name="connsiteY3" fmla="*/ 3750906 h 3750906"/>
            </a:gdLst>
            <a:ahLst/>
            <a:cxnLst>
              <a:cxn ang="0">
                <a:pos x="connsiteX0" y="connsiteY0"/>
              </a:cxn>
              <a:cxn ang="0">
                <a:pos x="connsiteX1" y="connsiteY1"/>
              </a:cxn>
              <a:cxn ang="0">
                <a:pos x="connsiteX2" y="connsiteY2"/>
              </a:cxn>
              <a:cxn ang="0">
                <a:pos x="connsiteX3" y="connsiteY3"/>
              </a:cxn>
            </a:cxnLst>
            <a:rect l="l" t="t" r="r" b="b"/>
            <a:pathLst>
              <a:path w="3987281" h="3750906">
                <a:moveTo>
                  <a:pt x="0" y="0"/>
                </a:moveTo>
                <a:lnTo>
                  <a:pt x="3987281" y="0"/>
                </a:lnTo>
                <a:lnTo>
                  <a:pt x="3987281" y="3750906"/>
                </a:lnTo>
                <a:lnTo>
                  <a:pt x="0" y="3750906"/>
                </a:lnTo>
                <a:close/>
              </a:path>
            </a:pathLst>
          </a:custGeom>
        </p:spPr>
      </p:pic>
    </p:spTree>
    <p:extLst>
      <p:ext uri="{BB962C8B-B14F-4D97-AF65-F5344CB8AC3E}">
        <p14:creationId xmlns:p14="http://schemas.microsoft.com/office/powerpoint/2010/main" val="3563840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27819" t="42115" r="35762" b="42293"/>
          <a:stretch>
            <a:fillRect/>
          </a:stretch>
        </p:blipFill>
        <p:spPr>
          <a:xfrm>
            <a:off x="1" y="0"/>
            <a:ext cx="4889240" cy="3429000"/>
          </a:xfrm>
          <a:custGeom>
            <a:avLst/>
            <a:gdLst>
              <a:gd name="connsiteX0" fmla="*/ 0 w 4889240"/>
              <a:gd name="connsiteY0" fmla="*/ 0 h 3429000"/>
              <a:gd name="connsiteX1" fmla="*/ 4889240 w 4889240"/>
              <a:gd name="connsiteY1" fmla="*/ 0 h 3429000"/>
              <a:gd name="connsiteX2" fmla="*/ 4889240 w 4889240"/>
              <a:gd name="connsiteY2" fmla="*/ 3429000 h 3429000"/>
              <a:gd name="connsiteX3" fmla="*/ 0 w 488924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4889240" h="3429000">
                <a:moveTo>
                  <a:pt x="0" y="0"/>
                </a:moveTo>
                <a:lnTo>
                  <a:pt x="4889240" y="0"/>
                </a:lnTo>
                <a:lnTo>
                  <a:pt x="4889240" y="3429000"/>
                </a:lnTo>
                <a:lnTo>
                  <a:pt x="0" y="3429000"/>
                </a:lnTo>
                <a:close/>
              </a:path>
            </a:pathLst>
          </a:custGeom>
        </p:spPr>
      </p:pic>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l="29473" t="45038" r="34153" b="39053"/>
          <a:stretch>
            <a:fillRect/>
          </a:stretch>
        </p:blipFill>
        <p:spPr>
          <a:xfrm>
            <a:off x="3303037" y="3429000"/>
            <a:ext cx="8888962" cy="3429000"/>
          </a:xfrm>
          <a:custGeom>
            <a:avLst/>
            <a:gdLst>
              <a:gd name="connsiteX0" fmla="*/ 0 w 8888962"/>
              <a:gd name="connsiteY0" fmla="*/ 0 h 3429000"/>
              <a:gd name="connsiteX1" fmla="*/ 8888962 w 8888962"/>
              <a:gd name="connsiteY1" fmla="*/ 0 h 3429000"/>
              <a:gd name="connsiteX2" fmla="*/ 8888962 w 8888962"/>
              <a:gd name="connsiteY2" fmla="*/ 3429000 h 3429000"/>
              <a:gd name="connsiteX3" fmla="*/ 0 w 8888962"/>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8888962" h="3429000">
                <a:moveTo>
                  <a:pt x="0" y="0"/>
                </a:moveTo>
                <a:lnTo>
                  <a:pt x="8888962" y="0"/>
                </a:lnTo>
                <a:lnTo>
                  <a:pt x="8888962" y="3429000"/>
                </a:lnTo>
                <a:lnTo>
                  <a:pt x="0" y="3429000"/>
                </a:lnTo>
                <a:close/>
              </a:path>
            </a:pathLst>
          </a:custGeom>
        </p:spPr>
      </p:pic>
    </p:spTree>
    <p:extLst>
      <p:ext uri="{BB962C8B-B14F-4D97-AF65-F5344CB8AC3E}">
        <p14:creationId xmlns:p14="http://schemas.microsoft.com/office/powerpoint/2010/main" val="9035138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l="27174" t="41505" r="35168" b="37100"/>
          <a:stretch>
            <a:fillRect/>
          </a:stretch>
        </p:blipFill>
        <p:spPr>
          <a:xfrm>
            <a:off x="1" y="0"/>
            <a:ext cx="5088293" cy="3429000"/>
          </a:xfrm>
          <a:custGeom>
            <a:avLst/>
            <a:gdLst>
              <a:gd name="connsiteX0" fmla="*/ 0 w 5088293"/>
              <a:gd name="connsiteY0" fmla="*/ 0 h 3429000"/>
              <a:gd name="connsiteX1" fmla="*/ 5088293 w 5088293"/>
              <a:gd name="connsiteY1" fmla="*/ 0 h 3429000"/>
              <a:gd name="connsiteX2" fmla="*/ 5088293 w 5088293"/>
              <a:gd name="connsiteY2" fmla="*/ 3429000 h 3429000"/>
              <a:gd name="connsiteX3" fmla="*/ 0 w 5088293"/>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5088293" h="3429000">
                <a:moveTo>
                  <a:pt x="0" y="0"/>
                </a:moveTo>
                <a:lnTo>
                  <a:pt x="5088293" y="0"/>
                </a:lnTo>
                <a:lnTo>
                  <a:pt x="5088293" y="3429000"/>
                </a:lnTo>
                <a:lnTo>
                  <a:pt x="0" y="3429000"/>
                </a:lnTo>
                <a:close/>
              </a:path>
            </a:pathLst>
          </a:cu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l="30656" t="44238" r="36751" b="38595"/>
          <a:stretch>
            <a:fillRect/>
          </a:stretch>
        </p:blipFill>
        <p:spPr>
          <a:xfrm>
            <a:off x="5088293" y="3429000"/>
            <a:ext cx="7103708" cy="3429000"/>
          </a:xfrm>
          <a:custGeom>
            <a:avLst/>
            <a:gdLst>
              <a:gd name="connsiteX0" fmla="*/ 0 w 7103708"/>
              <a:gd name="connsiteY0" fmla="*/ 0 h 3429000"/>
              <a:gd name="connsiteX1" fmla="*/ 7103708 w 7103708"/>
              <a:gd name="connsiteY1" fmla="*/ 0 h 3429000"/>
              <a:gd name="connsiteX2" fmla="*/ 7103708 w 7103708"/>
              <a:gd name="connsiteY2" fmla="*/ 3429000 h 3429000"/>
              <a:gd name="connsiteX3" fmla="*/ 0 w 710370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7103708" h="3429000">
                <a:moveTo>
                  <a:pt x="0" y="0"/>
                </a:moveTo>
                <a:lnTo>
                  <a:pt x="7103708" y="0"/>
                </a:lnTo>
                <a:lnTo>
                  <a:pt x="7103708" y="3429000"/>
                </a:lnTo>
                <a:lnTo>
                  <a:pt x="0" y="3429000"/>
                </a:lnTo>
                <a:close/>
              </a:path>
            </a:pathLst>
          </a:custGeom>
        </p:spPr>
      </p:pic>
    </p:spTree>
    <p:extLst>
      <p:ext uri="{BB962C8B-B14F-4D97-AF65-F5344CB8AC3E}">
        <p14:creationId xmlns:p14="http://schemas.microsoft.com/office/powerpoint/2010/main" val="14885538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l="27178" t="41505" r="33722" b="37100"/>
          <a:stretch>
            <a:fillRect/>
          </a:stretch>
        </p:blipFill>
        <p:spPr>
          <a:xfrm>
            <a:off x="1" y="0"/>
            <a:ext cx="3825551" cy="3429000"/>
          </a:xfrm>
          <a:custGeom>
            <a:avLst/>
            <a:gdLst>
              <a:gd name="connsiteX0" fmla="*/ 0 w 3825551"/>
              <a:gd name="connsiteY0" fmla="*/ 0 h 3429000"/>
              <a:gd name="connsiteX1" fmla="*/ 3825551 w 3825551"/>
              <a:gd name="connsiteY1" fmla="*/ 0 h 3429000"/>
              <a:gd name="connsiteX2" fmla="*/ 3825551 w 3825551"/>
              <a:gd name="connsiteY2" fmla="*/ 3429000 h 3429000"/>
              <a:gd name="connsiteX3" fmla="*/ 0 w 382555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25551" h="3429000">
                <a:moveTo>
                  <a:pt x="0" y="0"/>
                </a:moveTo>
                <a:lnTo>
                  <a:pt x="3825551" y="0"/>
                </a:lnTo>
                <a:lnTo>
                  <a:pt x="3825551" y="3429000"/>
                </a:lnTo>
                <a:lnTo>
                  <a:pt x="0" y="3429000"/>
                </a:lnTo>
                <a:close/>
              </a:path>
            </a:pathLst>
          </a:cu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rcRect l="28704" t="42019" r="35248" b="36586"/>
          <a:stretch>
            <a:fillRect/>
          </a:stretch>
        </p:blipFill>
        <p:spPr>
          <a:xfrm>
            <a:off x="3825552" y="0"/>
            <a:ext cx="3526971" cy="3429000"/>
          </a:xfrm>
          <a:custGeom>
            <a:avLst/>
            <a:gdLst>
              <a:gd name="connsiteX0" fmla="*/ 0 w 3526971"/>
              <a:gd name="connsiteY0" fmla="*/ 0 h 3429000"/>
              <a:gd name="connsiteX1" fmla="*/ 3526971 w 3526971"/>
              <a:gd name="connsiteY1" fmla="*/ 0 h 3429000"/>
              <a:gd name="connsiteX2" fmla="*/ 3526971 w 3526971"/>
              <a:gd name="connsiteY2" fmla="*/ 3429000 h 3429000"/>
              <a:gd name="connsiteX3" fmla="*/ 0 w 352697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526971" h="3429000">
                <a:moveTo>
                  <a:pt x="0" y="0"/>
                </a:moveTo>
                <a:lnTo>
                  <a:pt x="3526971" y="0"/>
                </a:lnTo>
                <a:lnTo>
                  <a:pt x="3526971" y="3429000"/>
                </a:lnTo>
                <a:lnTo>
                  <a:pt x="0" y="3429000"/>
                </a:lnTo>
                <a:close/>
              </a:path>
            </a:pathLst>
          </a:custGeom>
        </p:spPr>
      </p:pic>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33704" t="41505" r="36483" b="37100"/>
          <a:stretch>
            <a:fillRect/>
          </a:stretch>
        </p:blipFill>
        <p:spPr>
          <a:xfrm>
            <a:off x="7352522" y="0"/>
            <a:ext cx="4839478" cy="3429000"/>
          </a:xfrm>
          <a:custGeom>
            <a:avLst/>
            <a:gdLst>
              <a:gd name="connsiteX0" fmla="*/ 0 w 4839478"/>
              <a:gd name="connsiteY0" fmla="*/ 0 h 3429000"/>
              <a:gd name="connsiteX1" fmla="*/ 4839478 w 4839478"/>
              <a:gd name="connsiteY1" fmla="*/ 0 h 3429000"/>
              <a:gd name="connsiteX2" fmla="*/ 4839478 w 4839478"/>
              <a:gd name="connsiteY2" fmla="*/ 3429000 h 3429000"/>
              <a:gd name="connsiteX3" fmla="*/ 0 w 483947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4839478" h="3429000">
                <a:moveTo>
                  <a:pt x="0" y="0"/>
                </a:moveTo>
                <a:lnTo>
                  <a:pt x="4839478" y="0"/>
                </a:lnTo>
                <a:lnTo>
                  <a:pt x="4839478" y="3429000"/>
                </a:lnTo>
                <a:lnTo>
                  <a:pt x="0" y="3429000"/>
                </a:lnTo>
                <a:close/>
              </a:path>
            </a:pathLst>
          </a:custGeom>
        </p:spPr>
      </p:pic>
    </p:spTree>
    <p:extLst>
      <p:ext uri="{BB962C8B-B14F-4D97-AF65-F5344CB8AC3E}">
        <p14:creationId xmlns:p14="http://schemas.microsoft.com/office/powerpoint/2010/main" val="19111074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l="27178" t="40991" r="33722" b="37614"/>
          <a:stretch>
            <a:fillRect/>
          </a:stretch>
        </p:blipFill>
        <p:spPr>
          <a:xfrm>
            <a:off x="1" y="3429000"/>
            <a:ext cx="3825551" cy="3429000"/>
          </a:xfrm>
          <a:custGeom>
            <a:avLst/>
            <a:gdLst>
              <a:gd name="connsiteX0" fmla="*/ 0 w 3825551"/>
              <a:gd name="connsiteY0" fmla="*/ 0 h 3429000"/>
              <a:gd name="connsiteX1" fmla="*/ 3825551 w 3825551"/>
              <a:gd name="connsiteY1" fmla="*/ 0 h 3429000"/>
              <a:gd name="connsiteX2" fmla="*/ 3825551 w 3825551"/>
              <a:gd name="connsiteY2" fmla="*/ 3429000 h 3429000"/>
              <a:gd name="connsiteX3" fmla="*/ 0 w 382555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25551" h="3429000">
                <a:moveTo>
                  <a:pt x="0" y="0"/>
                </a:moveTo>
                <a:lnTo>
                  <a:pt x="3825551" y="0"/>
                </a:lnTo>
                <a:lnTo>
                  <a:pt x="3825551" y="3429000"/>
                </a:lnTo>
                <a:lnTo>
                  <a:pt x="0" y="3429000"/>
                </a:lnTo>
                <a:close/>
              </a:path>
            </a:pathLst>
          </a:custGeom>
        </p:spPr>
      </p:pic>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rcRect l="29256" t="42664" r="37056" b="40100"/>
          <a:stretch>
            <a:fillRect/>
          </a:stretch>
        </p:blipFill>
        <p:spPr>
          <a:xfrm>
            <a:off x="7352522" y="3429000"/>
            <a:ext cx="4839478" cy="3429000"/>
          </a:xfrm>
          <a:custGeom>
            <a:avLst/>
            <a:gdLst>
              <a:gd name="connsiteX0" fmla="*/ 0 w 4839478"/>
              <a:gd name="connsiteY0" fmla="*/ 0 h 3429000"/>
              <a:gd name="connsiteX1" fmla="*/ 4839478 w 4839478"/>
              <a:gd name="connsiteY1" fmla="*/ 0 h 3429000"/>
              <a:gd name="connsiteX2" fmla="*/ 4839478 w 4839478"/>
              <a:gd name="connsiteY2" fmla="*/ 3429000 h 3429000"/>
              <a:gd name="connsiteX3" fmla="*/ 0 w 483947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4839478" h="3429000">
                <a:moveTo>
                  <a:pt x="0" y="0"/>
                </a:moveTo>
                <a:lnTo>
                  <a:pt x="4839478" y="0"/>
                </a:lnTo>
                <a:lnTo>
                  <a:pt x="4839478" y="3429000"/>
                </a:lnTo>
                <a:lnTo>
                  <a:pt x="0" y="3429000"/>
                </a:lnTo>
                <a:close/>
              </a:path>
            </a:pathLst>
          </a:cu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rcRect l="28704" t="42019" r="35248" b="36586"/>
          <a:stretch>
            <a:fillRect/>
          </a:stretch>
        </p:blipFill>
        <p:spPr>
          <a:xfrm>
            <a:off x="3825552" y="3429000"/>
            <a:ext cx="3526971" cy="3429000"/>
          </a:xfrm>
          <a:custGeom>
            <a:avLst/>
            <a:gdLst>
              <a:gd name="connsiteX0" fmla="*/ 0 w 3526971"/>
              <a:gd name="connsiteY0" fmla="*/ 0 h 3429000"/>
              <a:gd name="connsiteX1" fmla="*/ 3526971 w 3526971"/>
              <a:gd name="connsiteY1" fmla="*/ 0 h 3429000"/>
              <a:gd name="connsiteX2" fmla="*/ 3526971 w 3526971"/>
              <a:gd name="connsiteY2" fmla="*/ 3429000 h 3429000"/>
              <a:gd name="connsiteX3" fmla="*/ 0 w 352697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526971" h="3429000">
                <a:moveTo>
                  <a:pt x="0" y="0"/>
                </a:moveTo>
                <a:lnTo>
                  <a:pt x="3526971" y="0"/>
                </a:lnTo>
                <a:lnTo>
                  <a:pt x="3526971" y="3429000"/>
                </a:lnTo>
                <a:lnTo>
                  <a:pt x="0" y="3429000"/>
                </a:lnTo>
                <a:close/>
              </a:path>
            </a:pathLst>
          </a:custGeom>
        </p:spPr>
      </p:pic>
    </p:spTree>
    <p:extLst>
      <p:ext uri="{BB962C8B-B14F-4D97-AF65-F5344CB8AC3E}">
        <p14:creationId xmlns:p14="http://schemas.microsoft.com/office/powerpoint/2010/main" val="3097838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35587" t="44285" r="46650" b="41014"/>
          <a:stretch>
            <a:fillRect/>
          </a:stretch>
        </p:blipFill>
        <p:spPr>
          <a:xfrm>
            <a:off x="1710345" y="926233"/>
            <a:ext cx="3613050" cy="4898298"/>
          </a:xfrm>
          <a:custGeom>
            <a:avLst/>
            <a:gdLst>
              <a:gd name="connsiteX0" fmla="*/ 2487903 w 3613050"/>
              <a:gd name="connsiteY0" fmla="*/ 0 h 4898298"/>
              <a:gd name="connsiteX1" fmla="*/ 3316039 w 3613050"/>
              <a:gd name="connsiteY1" fmla="*/ 196948 h 4898298"/>
              <a:gd name="connsiteX2" fmla="*/ 3613050 w 3613050"/>
              <a:gd name="connsiteY2" fmla="*/ 762381 h 4898298"/>
              <a:gd name="connsiteX3" fmla="*/ 3455809 w 3613050"/>
              <a:gd name="connsiteY3" fmla="*/ 1226163 h 4898298"/>
              <a:gd name="connsiteX4" fmla="*/ 3039994 w 3613050"/>
              <a:gd name="connsiteY4" fmla="*/ 1404052 h 4898298"/>
              <a:gd name="connsiteX5" fmla="*/ 2861787 w 3613050"/>
              <a:gd name="connsiteY5" fmla="*/ 1372286 h 4898298"/>
              <a:gd name="connsiteX6" fmla="*/ 2718523 w 3613050"/>
              <a:gd name="connsiteY6" fmla="*/ 1270635 h 4898298"/>
              <a:gd name="connsiteX7" fmla="*/ 2945649 w 3613050"/>
              <a:gd name="connsiteY7" fmla="*/ 1041921 h 4898298"/>
              <a:gd name="connsiteX8" fmla="*/ 3033005 w 3613050"/>
              <a:gd name="connsiteY8" fmla="*/ 724262 h 4898298"/>
              <a:gd name="connsiteX9" fmla="*/ 2900224 w 3613050"/>
              <a:gd name="connsiteY9" fmla="*/ 409780 h 4898298"/>
              <a:gd name="connsiteX10" fmla="*/ 2515857 w 3613050"/>
              <a:gd name="connsiteY10" fmla="*/ 298599 h 4898298"/>
              <a:gd name="connsiteX11" fmla="*/ 2044134 w 3613050"/>
              <a:gd name="connsiteY11" fmla="*/ 451075 h 4898298"/>
              <a:gd name="connsiteX12" fmla="*/ 1872915 w 3613050"/>
              <a:gd name="connsiteY12" fmla="*/ 876738 h 4898298"/>
              <a:gd name="connsiteX13" fmla="*/ 1998708 w 3613050"/>
              <a:gd name="connsiteY13" fmla="*/ 1299224 h 4898298"/>
              <a:gd name="connsiteX14" fmla="*/ 2543811 w 3613050"/>
              <a:gd name="connsiteY14" fmla="*/ 1836068 h 4898298"/>
              <a:gd name="connsiteX15" fmla="*/ 3270614 w 3613050"/>
              <a:gd name="connsiteY15" fmla="*/ 2595272 h 4898298"/>
              <a:gd name="connsiteX16" fmla="*/ 3445326 w 3613050"/>
              <a:gd name="connsiteY16" fmla="*/ 3310004 h 4898298"/>
              <a:gd name="connsiteX17" fmla="*/ 2893235 w 3613050"/>
              <a:gd name="connsiteY17" fmla="*/ 4466282 h 4898298"/>
              <a:gd name="connsiteX18" fmla="*/ 1481560 w 3613050"/>
              <a:gd name="connsiteY18" fmla="*/ 4898298 h 4898298"/>
              <a:gd name="connsiteX19" fmla="*/ 398344 w 3613050"/>
              <a:gd name="connsiteY19" fmla="*/ 4612405 h 4898298"/>
              <a:gd name="connsiteX20" fmla="*/ 0 w 3613050"/>
              <a:gd name="connsiteY20" fmla="*/ 3805552 h 4898298"/>
              <a:gd name="connsiteX21" fmla="*/ 300505 w 3613050"/>
              <a:gd name="connsiteY21" fmla="*/ 3055877 h 4898298"/>
              <a:gd name="connsiteX22" fmla="*/ 1027308 w 3613050"/>
              <a:gd name="connsiteY22" fmla="*/ 2763631 h 4898298"/>
              <a:gd name="connsiteX23" fmla="*/ 1460594 w 3613050"/>
              <a:gd name="connsiteY23" fmla="*/ 2874811 h 4898298"/>
              <a:gd name="connsiteX24" fmla="*/ 1642295 w 3613050"/>
              <a:gd name="connsiteY24" fmla="*/ 3182941 h 4898298"/>
              <a:gd name="connsiteX25" fmla="*/ 1051768 w 3613050"/>
              <a:gd name="connsiteY25" fmla="*/ 3341770 h 4898298"/>
              <a:gd name="connsiteX26" fmla="*/ 824642 w 3613050"/>
              <a:gd name="connsiteY26" fmla="*/ 3780139 h 4898298"/>
              <a:gd name="connsiteX27" fmla="*/ 1006343 w 3613050"/>
              <a:gd name="connsiteY27" fmla="*/ 4218508 h 4898298"/>
              <a:gd name="connsiteX28" fmla="*/ 1495537 w 3613050"/>
              <a:gd name="connsiteY28" fmla="*/ 4390044 h 4898298"/>
              <a:gd name="connsiteX29" fmla="*/ 2082570 w 3613050"/>
              <a:gd name="connsiteY29" fmla="*/ 4161330 h 4898298"/>
              <a:gd name="connsiteX30" fmla="*/ 2306202 w 3613050"/>
              <a:gd name="connsiteY30" fmla="*/ 3545071 h 4898298"/>
              <a:gd name="connsiteX31" fmla="*/ 2159444 w 3613050"/>
              <a:gd name="connsiteY31" fmla="*/ 2973286 h 4898298"/>
              <a:gd name="connsiteX32" fmla="*/ 1551445 w 3613050"/>
              <a:gd name="connsiteY32" fmla="*/ 2242671 h 4898298"/>
              <a:gd name="connsiteX33" fmla="*/ 1002848 w 3613050"/>
              <a:gd name="connsiteY33" fmla="*/ 1604177 h 4898298"/>
              <a:gd name="connsiteX34" fmla="*/ 873561 w 3613050"/>
              <a:gd name="connsiteY34" fmla="*/ 1137218 h 4898298"/>
              <a:gd name="connsiteX35" fmla="*/ 1338296 w 3613050"/>
              <a:gd name="connsiteY35" fmla="*/ 324012 h 4898298"/>
              <a:gd name="connsiteX36" fmla="*/ 2487903 w 3613050"/>
              <a:gd name="connsiteY36" fmla="*/ 0 h 489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613050" h="4898298">
                <a:moveTo>
                  <a:pt x="2487903" y="0"/>
                </a:moveTo>
                <a:cubicBezTo>
                  <a:pt x="2841987" y="0"/>
                  <a:pt x="3118032" y="65649"/>
                  <a:pt x="3316039" y="196948"/>
                </a:cubicBezTo>
                <a:cubicBezTo>
                  <a:pt x="3514047" y="328247"/>
                  <a:pt x="3613050" y="516725"/>
                  <a:pt x="3613050" y="762381"/>
                </a:cubicBezTo>
                <a:cubicBezTo>
                  <a:pt x="3613050" y="952976"/>
                  <a:pt x="3560637" y="1107570"/>
                  <a:pt x="3455809" y="1226163"/>
                </a:cubicBezTo>
                <a:cubicBezTo>
                  <a:pt x="3350982" y="1344755"/>
                  <a:pt x="3212377" y="1404052"/>
                  <a:pt x="3039994" y="1404052"/>
                </a:cubicBezTo>
                <a:cubicBezTo>
                  <a:pt x="2974768" y="1404052"/>
                  <a:pt x="2915366" y="1393463"/>
                  <a:pt x="2861787" y="1372286"/>
                </a:cubicBezTo>
                <a:cubicBezTo>
                  <a:pt x="2808209" y="1351109"/>
                  <a:pt x="2760454" y="1317225"/>
                  <a:pt x="2718523" y="1270635"/>
                </a:cubicBezTo>
                <a:cubicBezTo>
                  <a:pt x="2811703" y="1219810"/>
                  <a:pt x="2887412" y="1143571"/>
                  <a:pt x="2945649" y="1041921"/>
                </a:cubicBezTo>
                <a:cubicBezTo>
                  <a:pt x="3003887" y="940270"/>
                  <a:pt x="3033005" y="834384"/>
                  <a:pt x="3033005" y="724262"/>
                </a:cubicBezTo>
                <a:cubicBezTo>
                  <a:pt x="3033005" y="588728"/>
                  <a:pt x="2988745" y="483900"/>
                  <a:pt x="2900224" y="409780"/>
                </a:cubicBezTo>
                <a:cubicBezTo>
                  <a:pt x="2811703" y="335659"/>
                  <a:pt x="2683581" y="298599"/>
                  <a:pt x="2515857" y="298599"/>
                </a:cubicBezTo>
                <a:cubicBezTo>
                  <a:pt x="2315520" y="298599"/>
                  <a:pt x="2158279" y="349425"/>
                  <a:pt x="2044134" y="451075"/>
                </a:cubicBezTo>
                <a:cubicBezTo>
                  <a:pt x="1929988" y="552726"/>
                  <a:pt x="1872915" y="694614"/>
                  <a:pt x="1872915" y="876738"/>
                </a:cubicBezTo>
                <a:cubicBezTo>
                  <a:pt x="1872915" y="1024979"/>
                  <a:pt x="1914846" y="1165808"/>
                  <a:pt x="1998708" y="1299224"/>
                </a:cubicBezTo>
                <a:cubicBezTo>
                  <a:pt x="2082570" y="1432641"/>
                  <a:pt x="2264271" y="1611589"/>
                  <a:pt x="2543811" y="1836068"/>
                </a:cubicBezTo>
                <a:cubicBezTo>
                  <a:pt x="2911871" y="2128314"/>
                  <a:pt x="3154139" y="2381382"/>
                  <a:pt x="3270614" y="2595272"/>
                </a:cubicBezTo>
                <a:cubicBezTo>
                  <a:pt x="3387089" y="2809162"/>
                  <a:pt x="3445326" y="3047406"/>
                  <a:pt x="3445326" y="3310004"/>
                </a:cubicBezTo>
                <a:cubicBezTo>
                  <a:pt x="3445326" y="3792845"/>
                  <a:pt x="3261296" y="4178271"/>
                  <a:pt x="2893235" y="4466282"/>
                </a:cubicBezTo>
                <a:cubicBezTo>
                  <a:pt x="2525175" y="4754293"/>
                  <a:pt x="2054616" y="4898298"/>
                  <a:pt x="1481560" y="4898298"/>
                </a:cubicBezTo>
                <a:cubicBezTo>
                  <a:pt x="1024978" y="4898298"/>
                  <a:pt x="663906" y="4803000"/>
                  <a:pt x="398344" y="4612405"/>
                </a:cubicBezTo>
                <a:cubicBezTo>
                  <a:pt x="132781" y="4421810"/>
                  <a:pt x="0" y="4152859"/>
                  <a:pt x="0" y="3805552"/>
                </a:cubicBezTo>
                <a:cubicBezTo>
                  <a:pt x="0" y="3500599"/>
                  <a:pt x="100168" y="3250708"/>
                  <a:pt x="300505" y="3055877"/>
                </a:cubicBezTo>
                <a:cubicBezTo>
                  <a:pt x="500841" y="2861046"/>
                  <a:pt x="743109" y="2763631"/>
                  <a:pt x="1027308" y="2763631"/>
                </a:cubicBezTo>
                <a:cubicBezTo>
                  <a:pt x="1204350" y="2763631"/>
                  <a:pt x="1348779" y="2800691"/>
                  <a:pt x="1460594" y="2874811"/>
                </a:cubicBezTo>
                <a:cubicBezTo>
                  <a:pt x="1572410" y="2948932"/>
                  <a:pt x="1632977" y="3051642"/>
                  <a:pt x="1642295" y="3182941"/>
                </a:cubicBezTo>
                <a:cubicBezTo>
                  <a:pt x="1400028" y="3182941"/>
                  <a:pt x="1203185" y="3235884"/>
                  <a:pt x="1051768" y="3341770"/>
                </a:cubicBezTo>
                <a:cubicBezTo>
                  <a:pt x="900350" y="3447656"/>
                  <a:pt x="824642" y="3593779"/>
                  <a:pt x="824642" y="3780139"/>
                </a:cubicBezTo>
                <a:cubicBezTo>
                  <a:pt x="824642" y="3958028"/>
                  <a:pt x="885209" y="4104151"/>
                  <a:pt x="1006343" y="4218508"/>
                </a:cubicBezTo>
                <a:cubicBezTo>
                  <a:pt x="1127476" y="4332865"/>
                  <a:pt x="1290541" y="4390044"/>
                  <a:pt x="1495537" y="4390044"/>
                </a:cubicBezTo>
                <a:cubicBezTo>
                  <a:pt x="1737805" y="4390044"/>
                  <a:pt x="1933483" y="4313806"/>
                  <a:pt x="2082570" y="4161330"/>
                </a:cubicBezTo>
                <a:cubicBezTo>
                  <a:pt x="2231658" y="4008853"/>
                  <a:pt x="2306202" y="3803434"/>
                  <a:pt x="2306202" y="3545071"/>
                </a:cubicBezTo>
                <a:cubicBezTo>
                  <a:pt x="2306202" y="3346005"/>
                  <a:pt x="2257283" y="3155410"/>
                  <a:pt x="2159444" y="2973286"/>
                </a:cubicBezTo>
                <a:cubicBezTo>
                  <a:pt x="2061605" y="2791161"/>
                  <a:pt x="1858938" y="2547623"/>
                  <a:pt x="1551445" y="2242671"/>
                </a:cubicBezTo>
                <a:cubicBezTo>
                  <a:pt x="1271905" y="1971602"/>
                  <a:pt x="1089040" y="1758771"/>
                  <a:pt x="1002848" y="1604177"/>
                </a:cubicBezTo>
                <a:cubicBezTo>
                  <a:pt x="916657" y="1449583"/>
                  <a:pt x="873561" y="1293930"/>
                  <a:pt x="873561" y="1137218"/>
                </a:cubicBezTo>
                <a:cubicBezTo>
                  <a:pt x="873561" y="811089"/>
                  <a:pt x="1028473" y="540020"/>
                  <a:pt x="1338296" y="324012"/>
                </a:cubicBezTo>
                <a:cubicBezTo>
                  <a:pt x="1648119" y="108004"/>
                  <a:pt x="2031321" y="0"/>
                  <a:pt x="2487903" y="0"/>
                </a:cubicBezTo>
                <a:close/>
              </a:path>
            </a:pathLst>
          </a:custGeom>
        </p:spPr>
      </p:pic>
    </p:spTree>
    <p:extLst>
      <p:ext uri="{BB962C8B-B14F-4D97-AF65-F5344CB8AC3E}">
        <p14:creationId xmlns:p14="http://schemas.microsoft.com/office/powerpoint/2010/main" val="20873352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28495" t="47032" r="40676" b="40461"/>
          <a:stretch>
            <a:fillRect/>
          </a:stretch>
        </p:blipFill>
        <p:spPr>
          <a:xfrm>
            <a:off x="5604892" y="1570892"/>
            <a:ext cx="6270673" cy="4167114"/>
          </a:xfrm>
          <a:custGeom>
            <a:avLst/>
            <a:gdLst>
              <a:gd name="connsiteX0" fmla="*/ 2145231 w 6270673"/>
              <a:gd name="connsiteY0" fmla="*/ 0 h 4167114"/>
              <a:gd name="connsiteX1" fmla="*/ 2239963 w 6270673"/>
              <a:gd name="connsiteY1" fmla="*/ 2778 h 4167114"/>
              <a:gd name="connsiteX2" fmla="*/ 2389702 w 6270673"/>
              <a:gd name="connsiteY2" fmla="*/ 11112 h 4167114"/>
              <a:gd name="connsiteX3" fmla="*/ 2444707 w 6270673"/>
              <a:gd name="connsiteY3" fmla="*/ 3428146 h 4167114"/>
              <a:gd name="connsiteX4" fmla="*/ 3728179 w 6270673"/>
              <a:gd name="connsiteY4" fmla="*/ 27781 h 4167114"/>
              <a:gd name="connsiteX5" fmla="*/ 4528819 w 6270673"/>
              <a:gd name="connsiteY5" fmla="*/ 27781 h 4167114"/>
              <a:gd name="connsiteX6" fmla="*/ 4528819 w 6270673"/>
              <a:gd name="connsiteY6" fmla="*/ 3428146 h 4167114"/>
              <a:gd name="connsiteX7" fmla="*/ 5842849 w 6270673"/>
              <a:gd name="connsiteY7" fmla="*/ 27781 h 4167114"/>
              <a:gd name="connsiteX8" fmla="*/ 6270673 w 6270673"/>
              <a:gd name="connsiteY8" fmla="*/ 27781 h 4167114"/>
              <a:gd name="connsiteX9" fmla="*/ 4571603 w 6270673"/>
              <a:gd name="connsiteY9" fmla="*/ 4167114 h 4167114"/>
              <a:gd name="connsiteX10" fmla="*/ 3667060 w 6270673"/>
              <a:gd name="connsiteY10" fmla="*/ 4167114 h 4167114"/>
              <a:gd name="connsiteX11" fmla="*/ 3667060 w 6270673"/>
              <a:gd name="connsiteY11" fmla="*/ 1339033 h 4167114"/>
              <a:gd name="connsiteX12" fmla="*/ 2456931 w 6270673"/>
              <a:gd name="connsiteY12" fmla="*/ 4167114 h 4167114"/>
              <a:gd name="connsiteX13" fmla="*/ 1558501 w 6270673"/>
              <a:gd name="connsiteY13" fmla="*/ 4167114 h 4167114"/>
              <a:gd name="connsiteX14" fmla="*/ 1558501 w 6270673"/>
              <a:gd name="connsiteY14" fmla="*/ 372263 h 4167114"/>
              <a:gd name="connsiteX15" fmla="*/ 818977 w 6270673"/>
              <a:gd name="connsiteY15" fmla="*/ 822311 h 4167114"/>
              <a:gd name="connsiteX16" fmla="*/ 568395 w 6270673"/>
              <a:gd name="connsiteY16" fmla="*/ 1605729 h 4167114"/>
              <a:gd name="connsiteX17" fmla="*/ 583674 w 6270673"/>
              <a:gd name="connsiteY17" fmla="*/ 1789081 h 4167114"/>
              <a:gd name="connsiteX18" fmla="*/ 635625 w 6270673"/>
              <a:gd name="connsiteY18" fmla="*/ 1939097 h 4167114"/>
              <a:gd name="connsiteX19" fmla="*/ 650904 w 6270673"/>
              <a:gd name="connsiteY19" fmla="*/ 1969657 h 4167114"/>
              <a:gd name="connsiteX20" fmla="*/ 653960 w 6270673"/>
              <a:gd name="connsiteY20" fmla="*/ 1983547 h 4167114"/>
              <a:gd name="connsiteX21" fmla="*/ 155851 w 6270673"/>
              <a:gd name="connsiteY21" fmla="*/ 1852977 h 4167114"/>
              <a:gd name="connsiteX22" fmla="*/ 0 w 6270673"/>
              <a:gd name="connsiteY22" fmla="*/ 1444600 h 4167114"/>
              <a:gd name="connsiteX23" fmla="*/ 204745 w 6270673"/>
              <a:gd name="connsiteY23" fmla="*/ 888985 h 4167114"/>
              <a:gd name="connsiteX24" fmla="*/ 776195 w 6270673"/>
              <a:gd name="connsiteY24" fmla="*/ 388931 h 4167114"/>
              <a:gd name="connsiteX25" fmla="*/ 1445434 w 6270673"/>
              <a:gd name="connsiteY25" fmla="*/ 102789 h 4167114"/>
              <a:gd name="connsiteX26" fmla="*/ 2145231 w 6270673"/>
              <a:gd name="connsiteY26" fmla="*/ 0 h 416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270673" h="4167114">
                <a:moveTo>
                  <a:pt x="2145231" y="0"/>
                </a:moveTo>
                <a:cubicBezTo>
                  <a:pt x="2173752" y="0"/>
                  <a:pt x="2205329" y="926"/>
                  <a:pt x="2239963" y="2778"/>
                </a:cubicBezTo>
                <a:cubicBezTo>
                  <a:pt x="2274596" y="4630"/>
                  <a:pt x="2324509" y="7408"/>
                  <a:pt x="2389702" y="11112"/>
                </a:cubicBezTo>
                <a:lnTo>
                  <a:pt x="2444707" y="3428146"/>
                </a:lnTo>
                <a:lnTo>
                  <a:pt x="3728179" y="27781"/>
                </a:lnTo>
                <a:lnTo>
                  <a:pt x="4528819" y="27781"/>
                </a:lnTo>
                <a:lnTo>
                  <a:pt x="4528819" y="3428146"/>
                </a:lnTo>
                <a:lnTo>
                  <a:pt x="5842849" y="27781"/>
                </a:lnTo>
                <a:lnTo>
                  <a:pt x="6270673" y="27781"/>
                </a:lnTo>
                <a:lnTo>
                  <a:pt x="4571603" y="4167114"/>
                </a:lnTo>
                <a:lnTo>
                  <a:pt x="3667060" y="4167114"/>
                </a:lnTo>
                <a:lnTo>
                  <a:pt x="3667060" y="1339033"/>
                </a:lnTo>
                <a:lnTo>
                  <a:pt x="2456931" y="4167114"/>
                </a:lnTo>
                <a:lnTo>
                  <a:pt x="1558501" y="4167114"/>
                </a:lnTo>
                <a:lnTo>
                  <a:pt x="1558501" y="372263"/>
                </a:lnTo>
                <a:cubicBezTo>
                  <a:pt x="1232540" y="464865"/>
                  <a:pt x="986032" y="614881"/>
                  <a:pt x="818977" y="822311"/>
                </a:cubicBezTo>
                <a:cubicBezTo>
                  <a:pt x="651922" y="1029740"/>
                  <a:pt x="568395" y="1290879"/>
                  <a:pt x="568395" y="1605729"/>
                </a:cubicBezTo>
                <a:cubicBezTo>
                  <a:pt x="568395" y="1676106"/>
                  <a:pt x="573488" y="1737224"/>
                  <a:pt x="583674" y="1789081"/>
                </a:cubicBezTo>
                <a:cubicBezTo>
                  <a:pt x="593861" y="1840939"/>
                  <a:pt x="611178" y="1890944"/>
                  <a:pt x="635625" y="1939097"/>
                </a:cubicBezTo>
                <a:cubicBezTo>
                  <a:pt x="643773" y="1953914"/>
                  <a:pt x="648866" y="1964100"/>
                  <a:pt x="650904" y="1969657"/>
                </a:cubicBezTo>
                <a:cubicBezTo>
                  <a:pt x="652941" y="1975213"/>
                  <a:pt x="653960" y="1979842"/>
                  <a:pt x="653960" y="1983547"/>
                </a:cubicBezTo>
                <a:cubicBezTo>
                  <a:pt x="425787" y="1983547"/>
                  <a:pt x="259750" y="1940023"/>
                  <a:pt x="155851" y="1852977"/>
                </a:cubicBezTo>
                <a:cubicBezTo>
                  <a:pt x="51951" y="1765931"/>
                  <a:pt x="0" y="1629805"/>
                  <a:pt x="0" y="1444600"/>
                </a:cubicBezTo>
                <a:cubicBezTo>
                  <a:pt x="0" y="1259395"/>
                  <a:pt x="68249" y="1074189"/>
                  <a:pt x="204745" y="888985"/>
                </a:cubicBezTo>
                <a:cubicBezTo>
                  <a:pt x="341241" y="703780"/>
                  <a:pt x="531724" y="537095"/>
                  <a:pt x="776195" y="388931"/>
                </a:cubicBezTo>
                <a:cubicBezTo>
                  <a:pt x="983995" y="266695"/>
                  <a:pt x="1207075" y="171314"/>
                  <a:pt x="1445434" y="102789"/>
                </a:cubicBezTo>
                <a:cubicBezTo>
                  <a:pt x="1683792" y="34263"/>
                  <a:pt x="1917058" y="0"/>
                  <a:pt x="2145231" y="0"/>
                </a:cubicBezTo>
                <a:close/>
              </a:path>
            </a:pathLst>
          </a:custGeom>
        </p:spPr>
      </p:pic>
    </p:spTree>
    <p:extLst>
      <p:ext uri="{BB962C8B-B14F-4D97-AF65-F5344CB8AC3E}">
        <p14:creationId xmlns:p14="http://schemas.microsoft.com/office/powerpoint/2010/main" val="15652320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32442" t="45096" r="45568" b="40489"/>
          <a:stretch>
            <a:fillRect/>
          </a:stretch>
        </p:blipFill>
        <p:spPr>
          <a:xfrm>
            <a:off x="1070764" y="1196322"/>
            <a:ext cx="4472636" cy="4803000"/>
          </a:xfrm>
          <a:custGeom>
            <a:avLst/>
            <a:gdLst>
              <a:gd name="connsiteX0" fmla="*/ 2816363 w 4472636"/>
              <a:gd name="connsiteY0" fmla="*/ 0 h 4803000"/>
              <a:gd name="connsiteX1" fmla="*/ 4056820 w 4472636"/>
              <a:gd name="connsiteY1" fmla="*/ 409780 h 4803000"/>
              <a:gd name="connsiteX2" fmla="*/ 4472636 w 4472636"/>
              <a:gd name="connsiteY2" fmla="*/ 1626413 h 4803000"/>
              <a:gd name="connsiteX3" fmla="*/ 4304912 w 4472636"/>
              <a:gd name="connsiteY3" fmla="*/ 2712806 h 4803000"/>
              <a:gd name="connsiteX4" fmla="*/ 3843671 w 4472636"/>
              <a:gd name="connsiteY4" fmla="*/ 3710254 h 4803000"/>
              <a:gd name="connsiteX5" fmla="*/ 2991075 w 4472636"/>
              <a:gd name="connsiteY5" fmla="*/ 4523461 h 4803000"/>
              <a:gd name="connsiteX6" fmla="*/ 1893882 w 4472636"/>
              <a:gd name="connsiteY6" fmla="*/ 4803000 h 4803000"/>
              <a:gd name="connsiteX7" fmla="*/ 960918 w 4472636"/>
              <a:gd name="connsiteY7" fmla="*/ 4478988 h 4803000"/>
              <a:gd name="connsiteX8" fmla="*/ 642941 w 4472636"/>
              <a:gd name="connsiteY8" fmla="*/ 3526012 h 4803000"/>
              <a:gd name="connsiteX9" fmla="*/ 761746 w 4472636"/>
              <a:gd name="connsiteY9" fmla="*/ 2627038 h 4803000"/>
              <a:gd name="connsiteX10" fmla="*/ 1083217 w 4472636"/>
              <a:gd name="connsiteY10" fmla="*/ 1721710 h 4803000"/>
              <a:gd name="connsiteX11" fmla="*/ 1733146 w 4472636"/>
              <a:gd name="connsiteY11" fmla="*/ 848149 h 4803000"/>
              <a:gd name="connsiteX12" fmla="*/ 2536823 w 4472636"/>
              <a:gd name="connsiteY12" fmla="*/ 546373 h 4803000"/>
              <a:gd name="connsiteX13" fmla="*/ 2725512 w 4472636"/>
              <a:gd name="connsiteY13" fmla="*/ 559079 h 4803000"/>
              <a:gd name="connsiteX14" fmla="*/ 2900224 w 4472636"/>
              <a:gd name="connsiteY14" fmla="*/ 597198 h 4803000"/>
              <a:gd name="connsiteX15" fmla="*/ 2065100 w 4472636"/>
              <a:gd name="connsiteY15" fmla="*/ 1804302 h 4803000"/>
              <a:gd name="connsiteX16" fmla="*/ 1677239 w 4472636"/>
              <a:gd name="connsiteY16" fmla="*/ 3551425 h 4803000"/>
              <a:gd name="connsiteX17" fmla="*/ 1782066 w 4472636"/>
              <a:gd name="connsiteY17" fmla="*/ 4097798 h 4803000"/>
              <a:gd name="connsiteX18" fmla="*/ 2082571 w 4472636"/>
              <a:gd name="connsiteY18" fmla="*/ 4288393 h 4803000"/>
              <a:gd name="connsiteX19" fmla="*/ 2669604 w 4472636"/>
              <a:gd name="connsiteY19" fmla="*/ 3951675 h 4803000"/>
              <a:gd name="connsiteX20" fmla="*/ 3200730 w 4472636"/>
              <a:gd name="connsiteY20" fmla="*/ 3049524 h 4803000"/>
              <a:gd name="connsiteX21" fmla="*/ 3455809 w 4472636"/>
              <a:gd name="connsiteY21" fmla="*/ 2220434 h 4803000"/>
              <a:gd name="connsiteX22" fmla="*/ 3543166 w 4472636"/>
              <a:gd name="connsiteY22" fmla="*/ 1404052 h 4803000"/>
              <a:gd name="connsiteX23" fmla="*/ 3340500 w 4472636"/>
              <a:gd name="connsiteY23" fmla="*/ 530490 h 4803000"/>
              <a:gd name="connsiteX24" fmla="*/ 2648639 w 4472636"/>
              <a:gd name="connsiteY24" fmla="*/ 292246 h 4803000"/>
              <a:gd name="connsiteX25" fmla="*/ 1212504 w 4472636"/>
              <a:gd name="connsiteY25" fmla="*/ 752851 h 4803000"/>
              <a:gd name="connsiteX26" fmla="*/ 635953 w 4472636"/>
              <a:gd name="connsiteY26" fmla="*/ 1925012 h 4803000"/>
              <a:gd name="connsiteX27" fmla="*/ 646436 w 4472636"/>
              <a:gd name="connsiteY27" fmla="*/ 2080665 h 4803000"/>
              <a:gd name="connsiteX28" fmla="*/ 691861 w 4472636"/>
              <a:gd name="connsiteY28" fmla="*/ 2217258 h 4803000"/>
              <a:gd name="connsiteX29" fmla="*/ 702344 w 4472636"/>
              <a:gd name="connsiteY29" fmla="*/ 2252201 h 4803000"/>
              <a:gd name="connsiteX30" fmla="*/ 705838 w 4472636"/>
              <a:gd name="connsiteY30" fmla="*/ 2268083 h 4803000"/>
              <a:gd name="connsiteX31" fmla="*/ 174712 w 4472636"/>
              <a:gd name="connsiteY31" fmla="*/ 2137843 h 4803000"/>
              <a:gd name="connsiteX32" fmla="*/ 0 w 4472636"/>
              <a:gd name="connsiteY32" fmla="*/ 1734417 h 4803000"/>
              <a:gd name="connsiteX33" fmla="*/ 276046 w 4472636"/>
              <a:gd name="connsiteY33" fmla="*/ 1032391 h 4803000"/>
              <a:gd name="connsiteX34" fmla="*/ 1041286 w 4472636"/>
              <a:gd name="connsiteY34" fmla="*/ 425663 h 4803000"/>
              <a:gd name="connsiteX35" fmla="*/ 1890387 w 4472636"/>
              <a:gd name="connsiteY35" fmla="*/ 111180 h 4803000"/>
              <a:gd name="connsiteX36" fmla="*/ 2816363 w 4472636"/>
              <a:gd name="connsiteY36" fmla="*/ 0 h 480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72636" h="4803000">
                <a:moveTo>
                  <a:pt x="2816363" y="0"/>
                </a:moveTo>
                <a:cubicBezTo>
                  <a:pt x="3366124" y="0"/>
                  <a:pt x="3779610" y="136593"/>
                  <a:pt x="4056820" y="409780"/>
                </a:cubicBezTo>
                <a:cubicBezTo>
                  <a:pt x="4334031" y="682966"/>
                  <a:pt x="4472636" y="1088511"/>
                  <a:pt x="4472636" y="1626413"/>
                </a:cubicBezTo>
                <a:cubicBezTo>
                  <a:pt x="4472636" y="1977955"/>
                  <a:pt x="4416728" y="2340086"/>
                  <a:pt x="4304912" y="2712806"/>
                </a:cubicBezTo>
                <a:cubicBezTo>
                  <a:pt x="4193096" y="3085525"/>
                  <a:pt x="4039349" y="3418008"/>
                  <a:pt x="3843671" y="3710254"/>
                </a:cubicBezTo>
                <a:cubicBezTo>
                  <a:pt x="3606062" y="4066032"/>
                  <a:pt x="3321864" y="4337101"/>
                  <a:pt x="2991075" y="4523461"/>
                </a:cubicBezTo>
                <a:cubicBezTo>
                  <a:pt x="2660286" y="4709820"/>
                  <a:pt x="2294555" y="4803000"/>
                  <a:pt x="1893882" y="4803000"/>
                </a:cubicBezTo>
                <a:cubicBezTo>
                  <a:pt x="1483890" y="4803000"/>
                  <a:pt x="1172902" y="4694996"/>
                  <a:pt x="960918" y="4478988"/>
                </a:cubicBezTo>
                <a:cubicBezTo>
                  <a:pt x="748934" y="4262980"/>
                  <a:pt x="642941" y="3945321"/>
                  <a:pt x="642941" y="3526012"/>
                </a:cubicBezTo>
                <a:cubicBezTo>
                  <a:pt x="642941" y="3254943"/>
                  <a:pt x="682543" y="2955285"/>
                  <a:pt x="761746" y="2627038"/>
                </a:cubicBezTo>
                <a:cubicBezTo>
                  <a:pt x="840949" y="2298790"/>
                  <a:pt x="948106" y="1997015"/>
                  <a:pt x="1083217" y="1721710"/>
                </a:cubicBezTo>
                <a:cubicBezTo>
                  <a:pt x="1269576" y="1340520"/>
                  <a:pt x="1486220" y="1049333"/>
                  <a:pt x="1733146" y="848149"/>
                </a:cubicBezTo>
                <a:cubicBezTo>
                  <a:pt x="1980073" y="646965"/>
                  <a:pt x="2247965" y="546373"/>
                  <a:pt x="2536823" y="546373"/>
                </a:cubicBezTo>
                <a:cubicBezTo>
                  <a:pt x="2602049" y="546373"/>
                  <a:pt x="2664945" y="550608"/>
                  <a:pt x="2725512" y="559079"/>
                </a:cubicBezTo>
                <a:cubicBezTo>
                  <a:pt x="2786079" y="567550"/>
                  <a:pt x="2844317" y="580256"/>
                  <a:pt x="2900224" y="597198"/>
                </a:cubicBezTo>
                <a:cubicBezTo>
                  <a:pt x="2602049" y="762381"/>
                  <a:pt x="2323674" y="1164749"/>
                  <a:pt x="2065100" y="1804302"/>
                </a:cubicBezTo>
                <a:cubicBezTo>
                  <a:pt x="1806526" y="2443854"/>
                  <a:pt x="1677239" y="3026229"/>
                  <a:pt x="1677239" y="3551425"/>
                </a:cubicBezTo>
                <a:cubicBezTo>
                  <a:pt x="1677239" y="3788610"/>
                  <a:pt x="1712181" y="3970734"/>
                  <a:pt x="1782066" y="4097798"/>
                </a:cubicBezTo>
                <a:cubicBezTo>
                  <a:pt x="1851951" y="4224861"/>
                  <a:pt x="1952119" y="4288393"/>
                  <a:pt x="2082571" y="4288393"/>
                </a:cubicBezTo>
                <a:cubicBezTo>
                  <a:pt x="2273590" y="4288393"/>
                  <a:pt x="2469267" y="4176154"/>
                  <a:pt x="2669604" y="3951675"/>
                </a:cubicBezTo>
                <a:cubicBezTo>
                  <a:pt x="2869941" y="3727196"/>
                  <a:pt x="3046983" y="3426479"/>
                  <a:pt x="3200730" y="3049524"/>
                </a:cubicBezTo>
                <a:cubicBezTo>
                  <a:pt x="3312546" y="2782690"/>
                  <a:pt x="3397572" y="2506327"/>
                  <a:pt x="3455809" y="2220434"/>
                </a:cubicBezTo>
                <a:cubicBezTo>
                  <a:pt x="3514047" y="1934542"/>
                  <a:pt x="3543166" y="1662414"/>
                  <a:pt x="3543166" y="1404052"/>
                </a:cubicBezTo>
                <a:cubicBezTo>
                  <a:pt x="3543166" y="980507"/>
                  <a:pt x="3475611" y="689319"/>
                  <a:pt x="3340500" y="530490"/>
                </a:cubicBezTo>
                <a:cubicBezTo>
                  <a:pt x="3205389" y="371661"/>
                  <a:pt x="2974768" y="292246"/>
                  <a:pt x="2648639" y="292246"/>
                </a:cubicBezTo>
                <a:cubicBezTo>
                  <a:pt x="2075583" y="292246"/>
                  <a:pt x="1596871" y="445781"/>
                  <a:pt x="1212504" y="752851"/>
                </a:cubicBezTo>
                <a:cubicBezTo>
                  <a:pt x="828136" y="1059921"/>
                  <a:pt x="635953" y="1450641"/>
                  <a:pt x="635953" y="1925012"/>
                </a:cubicBezTo>
                <a:cubicBezTo>
                  <a:pt x="635953" y="1984308"/>
                  <a:pt x="639447" y="2036193"/>
                  <a:pt x="646436" y="2080665"/>
                </a:cubicBezTo>
                <a:cubicBezTo>
                  <a:pt x="653424" y="2125137"/>
                  <a:pt x="668566" y="2170668"/>
                  <a:pt x="691861" y="2217258"/>
                </a:cubicBezTo>
                <a:cubicBezTo>
                  <a:pt x="696520" y="2234200"/>
                  <a:pt x="700014" y="2245847"/>
                  <a:pt x="702344" y="2252201"/>
                </a:cubicBezTo>
                <a:cubicBezTo>
                  <a:pt x="704673" y="2258554"/>
                  <a:pt x="705838" y="2263848"/>
                  <a:pt x="705838" y="2268083"/>
                </a:cubicBezTo>
                <a:cubicBezTo>
                  <a:pt x="468229" y="2268083"/>
                  <a:pt x="291187" y="2224670"/>
                  <a:pt x="174712" y="2137843"/>
                </a:cubicBezTo>
                <a:cubicBezTo>
                  <a:pt x="58238" y="2051017"/>
                  <a:pt x="0" y="1916541"/>
                  <a:pt x="0" y="1734417"/>
                </a:cubicBezTo>
                <a:cubicBezTo>
                  <a:pt x="0" y="1497232"/>
                  <a:pt x="92015" y="1263223"/>
                  <a:pt x="276046" y="1032391"/>
                </a:cubicBezTo>
                <a:cubicBezTo>
                  <a:pt x="460076" y="801559"/>
                  <a:pt x="715156" y="599316"/>
                  <a:pt x="1041286" y="425663"/>
                </a:cubicBezTo>
                <a:cubicBezTo>
                  <a:pt x="1302189" y="290128"/>
                  <a:pt x="1585224" y="185301"/>
                  <a:pt x="1890387" y="111180"/>
                </a:cubicBezTo>
                <a:cubicBezTo>
                  <a:pt x="2195552" y="37060"/>
                  <a:pt x="2504210" y="0"/>
                  <a:pt x="2816363" y="0"/>
                </a:cubicBezTo>
                <a:close/>
              </a:path>
            </a:pathLst>
          </a:custGeom>
        </p:spPr>
      </p:pic>
    </p:spTree>
    <p:extLst>
      <p:ext uri="{BB962C8B-B14F-4D97-AF65-F5344CB8AC3E}">
        <p14:creationId xmlns:p14="http://schemas.microsoft.com/office/powerpoint/2010/main" val="19178252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35747" t="45062" r="39755" b="40657"/>
          <a:stretch>
            <a:fillRect/>
          </a:stretch>
        </p:blipFill>
        <p:spPr>
          <a:xfrm>
            <a:off x="6557618" y="1096709"/>
            <a:ext cx="4982795" cy="4758528"/>
          </a:xfrm>
          <a:custGeom>
            <a:avLst/>
            <a:gdLst>
              <a:gd name="connsiteX0" fmla="*/ 2383076 w 4982795"/>
              <a:gd name="connsiteY0" fmla="*/ 0 h 4758528"/>
              <a:gd name="connsiteX1" fmla="*/ 2826845 w 4982795"/>
              <a:gd name="connsiteY1" fmla="*/ 15883 h 4758528"/>
              <a:gd name="connsiteX2" fmla="*/ 3375442 w 4982795"/>
              <a:gd name="connsiteY2" fmla="*/ 76238 h 4758528"/>
              <a:gd name="connsiteX3" fmla="*/ 3833188 w 4982795"/>
              <a:gd name="connsiteY3" fmla="*/ 133417 h 4758528"/>
              <a:gd name="connsiteX4" fmla="*/ 4172130 w 4982795"/>
              <a:gd name="connsiteY4" fmla="*/ 146123 h 4758528"/>
              <a:gd name="connsiteX5" fmla="*/ 4598429 w 4982795"/>
              <a:gd name="connsiteY5" fmla="*/ 111181 h 4758528"/>
              <a:gd name="connsiteX6" fmla="*/ 4982795 w 4982795"/>
              <a:gd name="connsiteY6" fmla="*/ 12707 h 4758528"/>
              <a:gd name="connsiteX7" fmla="*/ 4755669 w 4982795"/>
              <a:gd name="connsiteY7" fmla="*/ 619435 h 4758528"/>
              <a:gd name="connsiteX8" fmla="*/ 4109233 w 4982795"/>
              <a:gd name="connsiteY8" fmla="*/ 819560 h 4758528"/>
              <a:gd name="connsiteX9" fmla="*/ 3658476 w 4982795"/>
              <a:gd name="connsiteY9" fmla="*/ 787794 h 4758528"/>
              <a:gd name="connsiteX10" fmla="*/ 3026017 w 4982795"/>
              <a:gd name="connsiteY10" fmla="*/ 679790 h 4758528"/>
              <a:gd name="connsiteX11" fmla="*/ 2061605 w 4982795"/>
              <a:gd name="connsiteY11" fmla="*/ 4758528 h 4758528"/>
              <a:gd name="connsiteX12" fmla="*/ 1055263 w 4982795"/>
              <a:gd name="connsiteY12" fmla="*/ 4758528 h 4758528"/>
              <a:gd name="connsiteX13" fmla="*/ 2047629 w 4982795"/>
              <a:gd name="connsiteY13" fmla="*/ 552726 h 4758528"/>
              <a:gd name="connsiteX14" fmla="*/ 1963767 w 4982795"/>
              <a:gd name="connsiteY14" fmla="*/ 552726 h 4758528"/>
              <a:gd name="connsiteX15" fmla="*/ 967906 w 4982795"/>
              <a:gd name="connsiteY15" fmla="*/ 867208 h 4758528"/>
              <a:gd name="connsiteX16" fmla="*/ 649930 w 4982795"/>
              <a:gd name="connsiteY16" fmla="*/ 1836068 h 4758528"/>
              <a:gd name="connsiteX17" fmla="*/ 667401 w 4982795"/>
              <a:gd name="connsiteY17" fmla="*/ 2045723 h 4758528"/>
              <a:gd name="connsiteX18" fmla="*/ 726803 w 4982795"/>
              <a:gd name="connsiteY18" fmla="*/ 2217258 h 4758528"/>
              <a:gd name="connsiteX19" fmla="*/ 744275 w 4982795"/>
              <a:gd name="connsiteY19" fmla="*/ 2252201 h 4758528"/>
              <a:gd name="connsiteX20" fmla="*/ 747769 w 4982795"/>
              <a:gd name="connsiteY20" fmla="*/ 2268084 h 4758528"/>
              <a:gd name="connsiteX21" fmla="*/ 178207 w 4982795"/>
              <a:gd name="connsiteY21" fmla="*/ 2118784 h 4758528"/>
              <a:gd name="connsiteX22" fmla="*/ 0 w 4982795"/>
              <a:gd name="connsiteY22" fmla="*/ 1651826 h 4758528"/>
              <a:gd name="connsiteX23" fmla="*/ 625470 w 4982795"/>
              <a:gd name="connsiteY23" fmla="*/ 447899 h 4758528"/>
              <a:gd name="connsiteX24" fmla="*/ 2383076 w 4982795"/>
              <a:gd name="connsiteY24" fmla="*/ 0 h 4758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82795" h="4758528">
                <a:moveTo>
                  <a:pt x="2383076" y="0"/>
                </a:moveTo>
                <a:cubicBezTo>
                  <a:pt x="2536823" y="0"/>
                  <a:pt x="2684746" y="5294"/>
                  <a:pt x="2826845" y="15883"/>
                </a:cubicBezTo>
                <a:cubicBezTo>
                  <a:pt x="2968945" y="26472"/>
                  <a:pt x="3151810" y="46590"/>
                  <a:pt x="3375442" y="76238"/>
                </a:cubicBezTo>
                <a:cubicBezTo>
                  <a:pt x="3571120" y="105887"/>
                  <a:pt x="3723702" y="124946"/>
                  <a:pt x="3833188" y="133417"/>
                </a:cubicBezTo>
                <a:cubicBezTo>
                  <a:pt x="3942675" y="141888"/>
                  <a:pt x="4055655" y="146123"/>
                  <a:pt x="4172130" y="146123"/>
                </a:cubicBezTo>
                <a:cubicBezTo>
                  <a:pt x="4311900" y="146123"/>
                  <a:pt x="4453999" y="134476"/>
                  <a:pt x="4598429" y="111181"/>
                </a:cubicBezTo>
                <a:cubicBezTo>
                  <a:pt x="4742857" y="87886"/>
                  <a:pt x="4870979" y="55061"/>
                  <a:pt x="4982795" y="12707"/>
                </a:cubicBezTo>
                <a:cubicBezTo>
                  <a:pt x="4978136" y="283775"/>
                  <a:pt x="4902427" y="486018"/>
                  <a:pt x="4755669" y="619435"/>
                </a:cubicBezTo>
                <a:cubicBezTo>
                  <a:pt x="4608911" y="752851"/>
                  <a:pt x="4393433" y="819560"/>
                  <a:pt x="4109233" y="819560"/>
                </a:cubicBezTo>
                <a:cubicBezTo>
                  <a:pt x="3974123" y="819560"/>
                  <a:pt x="3823870" y="808971"/>
                  <a:pt x="3658476" y="787794"/>
                </a:cubicBezTo>
                <a:cubicBezTo>
                  <a:pt x="3493082" y="766617"/>
                  <a:pt x="3282262" y="730615"/>
                  <a:pt x="3026017" y="679790"/>
                </a:cubicBezTo>
                <a:lnTo>
                  <a:pt x="2061605" y="4758528"/>
                </a:lnTo>
                <a:lnTo>
                  <a:pt x="1055263" y="4758528"/>
                </a:lnTo>
                <a:lnTo>
                  <a:pt x="2047629" y="552726"/>
                </a:lnTo>
                <a:lnTo>
                  <a:pt x="1963767" y="552726"/>
                </a:lnTo>
                <a:cubicBezTo>
                  <a:pt x="1511844" y="552726"/>
                  <a:pt x="1179891" y="657554"/>
                  <a:pt x="967906" y="867208"/>
                </a:cubicBezTo>
                <a:cubicBezTo>
                  <a:pt x="755922" y="1076864"/>
                  <a:pt x="649930" y="1399816"/>
                  <a:pt x="649930" y="1836068"/>
                </a:cubicBezTo>
                <a:cubicBezTo>
                  <a:pt x="649930" y="1916541"/>
                  <a:pt x="655754" y="1986426"/>
                  <a:pt x="667401" y="2045723"/>
                </a:cubicBezTo>
                <a:cubicBezTo>
                  <a:pt x="679049" y="2105019"/>
                  <a:pt x="698849" y="2162197"/>
                  <a:pt x="726803" y="2217258"/>
                </a:cubicBezTo>
                <a:cubicBezTo>
                  <a:pt x="736121" y="2234200"/>
                  <a:pt x="741945" y="2245848"/>
                  <a:pt x="744275" y="2252201"/>
                </a:cubicBezTo>
                <a:cubicBezTo>
                  <a:pt x="746604" y="2258554"/>
                  <a:pt x="747769" y="2263848"/>
                  <a:pt x="747769" y="2268084"/>
                </a:cubicBezTo>
                <a:cubicBezTo>
                  <a:pt x="486865" y="2268084"/>
                  <a:pt x="297011" y="2218317"/>
                  <a:pt x="178207" y="2118784"/>
                </a:cubicBezTo>
                <a:cubicBezTo>
                  <a:pt x="59403" y="2019251"/>
                  <a:pt x="0" y="1863598"/>
                  <a:pt x="0" y="1651826"/>
                </a:cubicBezTo>
                <a:cubicBezTo>
                  <a:pt x="0" y="1147807"/>
                  <a:pt x="208490" y="746498"/>
                  <a:pt x="625470" y="447899"/>
                </a:cubicBezTo>
                <a:cubicBezTo>
                  <a:pt x="1042450" y="149300"/>
                  <a:pt x="1628319" y="0"/>
                  <a:pt x="2383076" y="0"/>
                </a:cubicBezTo>
                <a:close/>
              </a:path>
            </a:pathLst>
          </a:custGeom>
        </p:spPr>
      </p:pic>
    </p:spTree>
    <p:extLst>
      <p:ext uri="{BB962C8B-B14F-4D97-AF65-F5344CB8AC3E}">
        <p14:creationId xmlns:p14="http://schemas.microsoft.com/office/powerpoint/2010/main" val="14201814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6" name="Picture Placeholder 7"/>
          <p:cNvSpPr>
            <a:spLocks noGrp="1"/>
          </p:cNvSpPr>
          <p:nvPr>
            <p:ph type="pic" sz="quarter" idx="10"/>
          </p:nvPr>
        </p:nvSpPr>
        <p:spPr>
          <a:xfrm>
            <a:off x="0" y="0"/>
            <a:ext cx="12192001" cy="6858000"/>
          </a:xfrm>
          <a:pattFill prst="divot">
            <a:fgClr>
              <a:srgbClr val="FF0000"/>
            </a:fgClr>
            <a:bgClr>
              <a:schemeClr val="bg1"/>
            </a:bgClr>
          </a:pattFill>
        </p:spPr>
        <p:txBody>
          <a:bodyPr anchor="ctr">
            <a:normAutofit/>
          </a:bodyPr>
          <a:lstStyle>
            <a:lvl1pPr marL="0" indent="0" algn="ctr">
              <a:buNone/>
              <a:defRPr sz="1800"/>
            </a:lvl1pPr>
          </a:lstStyle>
          <a:p>
            <a:endParaRPr lang="en-US"/>
          </a:p>
        </p:txBody>
      </p:sp>
    </p:spTree>
    <p:extLst>
      <p:ext uri="{BB962C8B-B14F-4D97-AF65-F5344CB8AC3E}">
        <p14:creationId xmlns:p14="http://schemas.microsoft.com/office/powerpoint/2010/main" val="2125283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8C91E-1CCE-2548-B1A9-94F0044680A9}" type="datetimeFigureOut">
              <a:t>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F27FBF-6F6D-084F-88D7-7369D7AD1DC8}" type="slidenum">
              <a:t>‹#›</a:t>
            </a:fld>
            <a:endParaRPr lang="en-US"/>
          </a:p>
        </p:txBody>
      </p:sp>
    </p:spTree>
    <p:extLst>
      <p:ext uri="{BB962C8B-B14F-4D97-AF65-F5344CB8AC3E}">
        <p14:creationId xmlns:p14="http://schemas.microsoft.com/office/powerpoint/2010/main" val="1265928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1" r:id="rId28"/>
    <p:sldLayoutId id="2147483700" r:id="rId29"/>
    <p:sldLayoutId id="2147483702" r:id="rId30"/>
    <p:sldLayoutId id="2147483703" r:id="rId31"/>
    <p:sldLayoutId id="2147483680" r:id="rId32"/>
    <p:sldLayoutId id="2147483681" r:id="rId33"/>
    <p:sldLayoutId id="2147483682" r:id="rId34"/>
    <p:sldLayoutId id="2147483683" r:id="rId35"/>
    <p:sldLayoutId id="2147483704"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12192001"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2658319" y="2267144"/>
            <a:ext cx="7403554" cy="3220759"/>
            <a:chOff x="2623109" y="2962469"/>
            <a:chExt cx="6957507" cy="3220759"/>
          </a:xfrm>
        </p:grpSpPr>
        <p:sp>
          <p:nvSpPr>
            <p:cNvPr id="6" name="Rectangle 5"/>
            <p:cNvSpPr/>
            <p:nvPr/>
          </p:nvSpPr>
          <p:spPr>
            <a:xfrm>
              <a:off x="2781709" y="2962469"/>
              <a:ext cx="5947013" cy="933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623109" y="3228573"/>
              <a:ext cx="6957507" cy="2954655"/>
            </a:xfrm>
            <a:prstGeom prst="rect">
              <a:avLst/>
            </a:prstGeom>
            <a:noFill/>
          </p:spPr>
          <p:txBody>
            <a:bodyPr wrap="square" lIns="91440" tIns="45720" rIns="91440" bIns="45720" rtlCol="0" anchor="t">
              <a:spAutoFit/>
            </a:bodyPr>
            <a:lstStyle/>
            <a:p>
              <a:pPr algn="ctr"/>
              <a:r>
                <a:rPr lang="en-US" sz="2500" b="1" spc="600" dirty="0">
                  <a:solidFill>
                    <a:schemeClr val="accent1"/>
                  </a:solidFill>
                  <a:latin typeface="Raleway"/>
                  <a:ea typeface="Raleway" charset="0"/>
                  <a:cs typeface="Raleway" charset="0"/>
                </a:rPr>
                <a:t>AFTER THE SILENCE</a:t>
              </a:r>
            </a:p>
            <a:p>
              <a:pPr algn="ctr"/>
              <a:endParaRPr lang="en-US" sz="2500" b="1" spc="600" dirty="0">
                <a:solidFill>
                  <a:schemeClr val="accent1"/>
                </a:solidFill>
                <a:latin typeface="Raleway"/>
                <a:ea typeface="Raleway" charset="0"/>
                <a:cs typeface="Raleway" charset="0"/>
              </a:endParaRPr>
            </a:p>
            <a:p>
              <a:pPr algn="ctr"/>
              <a:endParaRPr lang="en-US" b="1" dirty="0">
                <a:ea typeface="Calibri"/>
                <a:cs typeface="Calibri"/>
              </a:endParaRPr>
            </a:p>
            <a:p>
              <a:pPr algn="ctr"/>
              <a:r>
                <a:rPr lang="en-US" i="1" dirty="0"/>
                <a:t>How Trafficking Rewires the Brain—and How Healing Can Stop It</a:t>
              </a:r>
              <a:endParaRPr lang="en-US" dirty="0"/>
            </a:p>
            <a:p>
              <a:pPr algn="ctr"/>
              <a:r>
                <a:rPr lang="en-US" sz="2500" b="1" spc="600" dirty="0">
                  <a:solidFill>
                    <a:schemeClr val="accent1"/>
                  </a:solidFill>
                  <a:ea typeface="+mn-lt"/>
                  <a:cs typeface="+mn-lt"/>
                </a:rPr>
                <a:t>A Social Impact Documentary</a:t>
              </a:r>
              <a:endParaRPr lang="en-US" dirty="0">
                <a:solidFill>
                  <a:schemeClr val="accent1"/>
                </a:solidFill>
              </a:endParaRPr>
            </a:p>
            <a:p>
              <a:pPr algn="ctr"/>
              <a:r>
                <a:rPr lang="en-US" sz="2500" b="1" spc="600" dirty="0">
                  <a:solidFill>
                    <a:schemeClr val="accent1"/>
                  </a:solidFill>
                  <a:ea typeface="+mn-lt"/>
                  <a:cs typeface="+mn-lt"/>
                </a:rPr>
                <a:t>Created by:</a:t>
              </a:r>
              <a:r>
                <a:rPr lang="en-US" sz="2500" spc="600" dirty="0">
                  <a:solidFill>
                    <a:schemeClr val="accent1"/>
                  </a:solidFill>
                  <a:ea typeface="+mn-lt"/>
                  <a:cs typeface="+mn-lt"/>
                </a:rPr>
                <a:t> Stephanie Anderson</a:t>
              </a:r>
              <a:br>
                <a:rPr lang="en-US" sz="2500" spc="600" dirty="0">
                  <a:solidFill>
                    <a:schemeClr val="accent1"/>
                  </a:solidFill>
                  <a:ea typeface="+mn-lt"/>
                  <a:cs typeface="+mn-lt"/>
                </a:rPr>
              </a:br>
              <a:r>
                <a:rPr lang="en-US" sz="2500" spc="600" dirty="0">
                  <a:solidFill>
                    <a:schemeClr val="accent1"/>
                  </a:solidFill>
                  <a:ea typeface="+mn-lt"/>
                  <a:cs typeface="+mn-lt"/>
                </a:rPr>
                <a:t> </a:t>
              </a:r>
              <a:r>
                <a:rPr lang="en-US" sz="2500" b="1" spc="600" dirty="0">
                  <a:solidFill>
                    <a:schemeClr val="accent1"/>
                  </a:solidFill>
                  <a:ea typeface="+mn-lt"/>
                  <a:cs typeface="+mn-lt"/>
                </a:rPr>
                <a:t>Begin Again International</a:t>
              </a:r>
              <a:endParaRPr lang="en-US" dirty="0">
                <a:solidFill>
                  <a:schemeClr val="accent1"/>
                </a:solidFill>
              </a:endParaRPr>
            </a:p>
            <a:p>
              <a:pPr algn="ctr"/>
              <a:endParaRPr lang="en-US" sz="2500" b="1" spc="600" dirty="0">
                <a:solidFill>
                  <a:schemeClr val="accent1"/>
                </a:solidFill>
                <a:latin typeface="Raleway"/>
                <a:ea typeface="Raleway" charset="0"/>
                <a:cs typeface="Raleway" charset="0"/>
              </a:endParaRPr>
            </a:p>
          </p:txBody>
        </p:sp>
      </p:grpSp>
    </p:spTree>
    <p:extLst>
      <p:ext uri="{BB962C8B-B14F-4D97-AF65-F5344CB8AC3E}">
        <p14:creationId xmlns:p14="http://schemas.microsoft.com/office/powerpoint/2010/main" val="1931505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6196984" y="1435456"/>
            <a:ext cx="855500" cy="855500"/>
            <a:chOff x="6196984" y="1435456"/>
            <a:chExt cx="855500" cy="855500"/>
          </a:xfrm>
        </p:grpSpPr>
        <p:sp>
          <p:nvSpPr>
            <p:cNvPr id="5" name="Rectangle 4"/>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384227" y="1622699"/>
              <a:ext cx="481013" cy="481013"/>
              <a:chOff x="1559719" y="1854200"/>
              <a:chExt cx="736600" cy="736600"/>
            </a:xfrm>
            <a:solidFill>
              <a:schemeClr val="bg1"/>
            </a:solidFill>
          </p:grpSpPr>
          <p:sp>
            <p:nvSpPr>
              <p:cNvPr id="7"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7" name="Group 16"/>
          <p:cNvGrpSpPr/>
          <p:nvPr/>
        </p:nvGrpSpPr>
        <p:grpSpPr>
          <a:xfrm>
            <a:off x="1057468" y="2032181"/>
            <a:ext cx="8969122" cy="2388650"/>
            <a:chOff x="819751" y="2011448"/>
            <a:chExt cx="8969122" cy="2388650"/>
          </a:xfrm>
        </p:grpSpPr>
        <p:grpSp>
          <p:nvGrpSpPr>
            <p:cNvPr id="15" name="Group 14"/>
            <p:cNvGrpSpPr/>
            <p:nvPr/>
          </p:nvGrpSpPr>
          <p:grpSpPr>
            <a:xfrm>
              <a:off x="819751" y="2011448"/>
              <a:ext cx="8969122" cy="1738799"/>
              <a:chOff x="931711" y="1919185"/>
              <a:chExt cx="8969122" cy="1738799"/>
            </a:xfrm>
          </p:grpSpPr>
          <p:sp>
            <p:nvSpPr>
              <p:cNvPr id="13" name="TextBox 12"/>
              <p:cNvSpPr txBox="1"/>
              <p:nvPr/>
            </p:nvSpPr>
            <p:spPr>
              <a:xfrm>
                <a:off x="931711" y="2103712"/>
                <a:ext cx="8969122" cy="1554272"/>
              </a:xfrm>
              <a:prstGeom prst="rect">
                <a:avLst/>
              </a:prstGeom>
              <a:noFill/>
            </p:spPr>
            <p:txBody>
              <a:bodyPr wrap="none" lIns="91440" tIns="45720" rIns="91440" bIns="45720" rtlCol="0" anchor="t">
                <a:spAutoFit/>
              </a:bodyPr>
              <a:lstStyle/>
              <a:p>
                <a:endParaRPr lang="en-US" sz="3500" b="1" dirty="0">
                  <a:latin typeface="Raleway"/>
                  <a:ea typeface="Raleway" charset="0"/>
                  <a:cs typeface="Raleway" charset="0"/>
                </a:endParaRPr>
              </a:p>
              <a:p>
                <a:r>
                  <a:rPr lang="en-US" sz="2500" b="1" dirty="0">
                    <a:latin typeface="Raleway"/>
                    <a:ea typeface="Raleway" charset="0"/>
                    <a:cs typeface="Raleway" charset="0"/>
                  </a:rPr>
                  <a:t>What if the brain remembers what the world tried to hide</a:t>
                </a:r>
              </a:p>
              <a:p>
                <a:endParaRPr lang="en-US" sz="3500" b="1" dirty="0">
                  <a:latin typeface="Raleway" charset="0"/>
                  <a:ea typeface="Raleway" charset="0"/>
                  <a:cs typeface="Raleway" charset="0"/>
                </a:endParaRPr>
              </a:p>
            </p:txBody>
          </p:sp>
          <p:sp>
            <p:nvSpPr>
              <p:cNvPr id="14" name="Rectangle 13"/>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819751" y="3136611"/>
              <a:ext cx="4178700" cy="1263487"/>
            </a:xfrm>
            <a:prstGeom prst="rect">
              <a:avLst/>
            </a:prstGeom>
            <a:noFill/>
          </p:spPr>
          <p:txBody>
            <a:bodyPr wrap="square" lIns="91440" tIns="45720" rIns="91440" bIns="45720" rtlCol="0" anchor="t">
              <a:spAutoFit/>
            </a:bodyPr>
            <a:lstStyle/>
            <a:p>
              <a:pPr algn="just"/>
              <a:endParaRPr lang="en-US" sz="1200" b="1" dirty="0">
                <a:solidFill>
                  <a:schemeClr val="tx1">
                    <a:lumMod val="75000"/>
                    <a:lumOff val="25000"/>
                  </a:schemeClr>
                </a:solidFill>
                <a:ea typeface="Calibri"/>
                <a:cs typeface="Calibri"/>
              </a:endParaRPr>
            </a:p>
            <a:p>
              <a:pPr algn="just"/>
              <a:endParaRPr lang="en-US" sz="1200" b="1" dirty="0">
                <a:solidFill>
                  <a:schemeClr val="tx1">
                    <a:lumMod val="75000"/>
                    <a:lumOff val="25000"/>
                  </a:schemeClr>
                </a:solidFill>
                <a:ea typeface="+mn-lt"/>
                <a:cs typeface="+mn-lt"/>
              </a:endParaRPr>
            </a:p>
            <a:p>
              <a:pPr algn="just"/>
              <a:r>
                <a:rPr lang="en-US" sz="1200" dirty="0">
                  <a:solidFill>
                    <a:schemeClr val="tx1">
                      <a:lumMod val="75000"/>
                      <a:lumOff val="25000"/>
                    </a:schemeClr>
                  </a:solidFill>
                  <a:ea typeface="+mn-lt"/>
                  <a:cs typeface="+mn-lt"/>
                </a:rPr>
                <a:t>A documentary revealing trafficking as neurological injury—and neurodevelopment as prevention.</a:t>
              </a:r>
              <a:endParaRPr lang="en-US" dirty="0">
                <a:solidFill>
                  <a:schemeClr val="tx1">
                    <a:lumMod val="75000"/>
                    <a:lumOff val="25000"/>
                  </a:schemeClr>
                </a:solidFill>
                <a:ea typeface="+mn-lt"/>
                <a:cs typeface="+mn-lt"/>
              </a:endParaRPr>
            </a:p>
            <a:p>
              <a:pPr algn="just"/>
              <a:endParaRPr lang="en-US" sz="1200"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sp>
        <p:nvSpPr>
          <p:cNvPr id="18" name="Rectangle 17"/>
          <p:cNvSpPr/>
          <p:nvPr/>
        </p:nvSpPr>
        <p:spPr>
          <a:xfrm>
            <a:off x="11271380" y="4994793"/>
            <a:ext cx="920620" cy="186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813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20620" cy="1863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3047780" y="2431520"/>
            <a:ext cx="8462463" cy="3389624"/>
            <a:chOff x="-3852891" y="2009069"/>
            <a:chExt cx="8462463" cy="3389624"/>
          </a:xfrm>
        </p:grpSpPr>
        <p:grpSp>
          <p:nvGrpSpPr>
            <p:cNvPr id="10" name="Group 9"/>
            <p:cNvGrpSpPr/>
            <p:nvPr/>
          </p:nvGrpSpPr>
          <p:grpSpPr>
            <a:xfrm>
              <a:off x="-3852891" y="2009069"/>
              <a:ext cx="8289449" cy="1169551"/>
              <a:chOff x="-3740931" y="1916806"/>
              <a:chExt cx="8289449" cy="1169551"/>
            </a:xfrm>
          </p:grpSpPr>
          <p:sp>
            <p:nvSpPr>
              <p:cNvPr id="12" name="TextBox 11"/>
              <p:cNvSpPr txBox="1"/>
              <p:nvPr/>
            </p:nvSpPr>
            <p:spPr>
              <a:xfrm>
                <a:off x="-3740931" y="1916806"/>
                <a:ext cx="8289449" cy="1169551"/>
              </a:xfrm>
              <a:prstGeom prst="rect">
                <a:avLst/>
              </a:prstGeom>
              <a:noFill/>
            </p:spPr>
            <p:txBody>
              <a:bodyPr wrap="none" lIns="91440" tIns="45720" rIns="91440" bIns="45720" rtlCol="0" anchor="t">
                <a:spAutoFit/>
              </a:bodyPr>
              <a:lstStyle/>
              <a:p>
                <a:r>
                  <a:rPr lang="en-US" sz="3500" b="1" dirty="0">
                    <a:latin typeface="Raleway"/>
                  </a:rPr>
                  <a:t>Human Trafficking is not only a crime.</a:t>
                </a:r>
              </a:p>
              <a:p>
                <a:r>
                  <a:rPr lang="en-US" sz="3500" b="1" dirty="0">
                    <a:latin typeface="Raleway"/>
                  </a:rPr>
                  <a:t>It is neurobiological conditioning.</a:t>
                </a:r>
              </a:p>
            </p:txBody>
          </p:sp>
          <p:sp>
            <p:nvSpPr>
              <p:cNvPr id="13" name="Rectangle 12"/>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819752" y="3548828"/>
              <a:ext cx="3789820" cy="1849865"/>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Repeated coercion alters: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Sensory processing</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Emotional regulation</a:t>
              </a:r>
              <a:endParaRPr lang="en-US"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Threat perception</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Decision-making</a:t>
              </a:r>
              <a:endParaRPr lang="en-US" dirty="0">
                <a:solidFill>
                  <a:schemeClr val="tx1">
                    <a:lumMod val="75000"/>
                    <a:lumOff val="25000"/>
                  </a:schemeClr>
                </a:solidFill>
              </a:endParaRPr>
            </a:p>
            <a:p>
              <a:pPr algn="just"/>
              <a:r>
                <a:rPr lang="en-US" sz="1200" dirty="0">
                  <a:solidFill>
                    <a:schemeClr val="tx1">
                      <a:lumMod val="75000"/>
                      <a:lumOff val="25000"/>
                    </a:schemeClr>
                  </a:solidFill>
                  <a:ea typeface="+mn-lt"/>
                  <a:cs typeface="+mn-lt"/>
                </a:rPr>
                <a:t>These injuries increase vulnerability to re-exploitation.</a:t>
              </a:r>
              <a:endParaRPr lang="en-US"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ea typeface="Calibri"/>
                <a:cs typeface="Calibri"/>
              </a:endParaRPr>
            </a:p>
            <a:p>
              <a:pPr algn="just">
                <a:lnSpc>
                  <a:spcPct val="150000"/>
                </a:lnSpc>
              </a:pPr>
              <a:endParaRPr lang="en-US">
                <a:solidFill>
                  <a:schemeClr val="tx1">
                    <a:lumMod val="75000"/>
                    <a:lumOff val="25000"/>
                  </a:schemeClr>
                </a:solidFill>
                <a:latin typeface="Calibri"/>
                <a:ea typeface="Calibri"/>
                <a:cs typeface="Calibri"/>
              </a:endParaRPr>
            </a:p>
          </p:txBody>
        </p:sp>
      </p:grpSp>
      <p:grpSp>
        <p:nvGrpSpPr>
          <p:cNvPr id="14" name="Group 13"/>
          <p:cNvGrpSpPr/>
          <p:nvPr/>
        </p:nvGrpSpPr>
        <p:grpSpPr>
          <a:xfrm>
            <a:off x="6782282" y="1435455"/>
            <a:ext cx="855500" cy="855500"/>
            <a:chOff x="6196984" y="1435456"/>
            <a:chExt cx="855500" cy="855500"/>
          </a:xfrm>
        </p:grpSpPr>
        <p:sp>
          <p:nvSpPr>
            <p:cNvPr id="15" name="Rectangle 14"/>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6384227" y="1622699"/>
              <a:ext cx="481013" cy="481013"/>
              <a:chOff x="1559719" y="1854200"/>
              <a:chExt cx="736600" cy="736600"/>
            </a:xfrm>
            <a:solidFill>
              <a:schemeClr val="bg1"/>
            </a:solidFill>
          </p:grpSpPr>
          <p:sp>
            <p:nvSpPr>
              <p:cNvPr id="17"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1780874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1208" y="2616241"/>
            <a:ext cx="7190792" cy="4241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6363480" y="3464629"/>
            <a:ext cx="4466247" cy="1962386"/>
            <a:chOff x="819751" y="2011448"/>
            <a:chExt cx="4466247" cy="1962386"/>
          </a:xfrm>
        </p:grpSpPr>
        <p:grpSp>
          <p:nvGrpSpPr>
            <p:cNvPr id="9" name="Group 8"/>
            <p:cNvGrpSpPr/>
            <p:nvPr/>
          </p:nvGrpSpPr>
          <p:grpSpPr>
            <a:xfrm>
              <a:off x="819751" y="2011448"/>
              <a:ext cx="3206327" cy="815469"/>
              <a:chOff x="931711" y="1919185"/>
              <a:chExt cx="3206327" cy="815469"/>
            </a:xfrm>
          </p:grpSpPr>
          <p:sp>
            <p:nvSpPr>
              <p:cNvPr id="11" name="TextBox 10"/>
              <p:cNvSpPr txBox="1"/>
              <p:nvPr/>
            </p:nvSpPr>
            <p:spPr>
              <a:xfrm>
                <a:off x="931711" y="2103712"/>
                <a:ext cx="3206327"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Why This Film</a:t>
                </a:r>
              </a:p>
            </p:txBody>
          </p:sp>
          <p:sp>
            <p:nvSpPr>
              <p:cNvPr id="12" name="Rectangle 11"/>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819751" y="3079102"/>
              <a:ext cx="4466247" cy="894732"/>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Current systems treat behavior, not the brain.</a:t>
              </a:r>
              <a:br>
                <a:rPr lang="en-US" sz="1200" dirty="0">
                  <a:solidFill>
                    <a:schemeClr val="tx1">
                      <a:lumMod val="75000"/>
                      <a:lumOff val="25000"/>
                    </a:schemeClr>
                  </a:solidFill>
                  <a:ea typeface="+mn-lt"/>
                  <a:cs typeface="+mn-lt"/>
                </a:rPr>
              </a:br>
              <a:r>
                <a:rPr lang="en-US" sz="1200" dirty="0">
                  <a:solidFill>
                    <a:schemeClr val="tx1">
                      <a:lumMod val="75000"/>
                      <a:lumOff val="25000"/>
                    </a:schemeClr>
                  </a:solidFill>
                  <a:ea typeface="+mn-lt"/>
                  <a:cs typeface="+mn-lt"/>
                </a:rPr>
                <a:t> Survivors are mislabeled, punished, and misunderstood.</a:t>
              </a:r>
              <a:endParaRPr lang="en-US" dirty="0">
                <a:solidFill>
                  <a:schemeClr val="tx1">
                    <a:lumMod val="75000"/>
                    <a:lumOff val="25000"/>
                  </a:schemeClr>
                </a:solidFill>
              </a:endParaRPr>
            </a:p>
            <a:p>
              <a:pPr algn="just"/>
              <a:endParaRPr lang="en-US" sz="1200" b="1"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Calibri"/>
                <a:ea typeface="Calibri"/>
                <a:cs typeface="Calibri"/>
              </a:endParaRPr>
            </a:p>
          </p:txBody>
        </p:sp>
      </p:grpSp>
      <p:grpSp>
        <p:nvGrpSpPr>
          <p:cNvPr id="14" name="Group 13"/>
          <p:cNvGrpSpPr/>
          <p:nvPr/>
        </p:nvGrpSpPr>
        <p:grpSpPr>
          <a:xfrm>
            <a:off x="4573458" y="2188491"/>
            <a:ext cx="855500" cy="855500"/>
            <a:chOff x="6196984" y="1435456"/>
            <a:chExt cx="855500" cy="855500"/>
          </a:xfrm>
        </p:grpSpPr>
        <p:sp>
          <p:nvSpPr>
            <p:cNvPr id="15" name="Rectangle 14"/>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6384227" y="1622699"/>
              <a:ext cx="481013" cy="481013"/>
              <a:chOff x="1559719" y="1854200"/>
              <a:chExt cx="736600" cy="736600"/>
            </a:xfrm>
            <a:solidFill>
              <a:schemeClr val="bg1"/>
            </a:solidFill>
          </p:grpSpPr>
          <p:sp>
            <p:nvSpPr>
              <p:cNvPr id="17"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2" name="TextBox 1">
            <a:extLst>
              <a:ext uri="{FF2B5EF4-FFF2-40B4-BE49-F238E27FC236}">
                <a16:creationId xmlns:a16="http://schemas.microsoft.com/office/drawing/2014/main" id="{969575F1-D7AB-537C-BD6C-6C684908C032}"/>
              </a:ext>
            </a:extLst>
          </p:cNvPr>
          <p:cNvSpPr txBox="1"/>
          <p:nvPr/>
        </p:nvSpPr>
        <p:spPr>
          <a:xfrm>
            <a:off x="6450905" y="5198301"/>
            <a:ext cx="41127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a:solidFill>
                  <a:schemeClr val="tx1">
                    <a:lumMod val="75000"/>
                    <a:lumOff val="25000"/>
                  </a:schemeClr>
                </a:solidFill>
                <a:ea typeface="Calibri"/>
                <a:cs typeface="Calibri"/>
              </a:rPr>
              <a:t>After the Silence</a:t>
            </a:r>
            <a:r>
              <a:rPr lang="en-US" sz="1200" dirty="0">
                <a:solidFill>
                  <a:schemeClr val="tx1">
                    <a:lumMod val="75000"/>
                    <a:lumOff val="25000"/>
                  </a:schemeClr>
                </a:solidFill>
                <a:ea typeface="Calibri"/>
                <a:cs typeface="Calibri"/>
              </a:rPr>
              <a:t> introduces a new framework:</a:t>
            </a:r>
            <a:br>
              <a:rPr lang="en-US" sz="1200" dirty="0">
                <a:solidFill>
                  <a:schemeClr val="tx1">
                    <a:lumMod val="75000"/>
                    <a:lumOff val="25000"/>
                  </a:schemeClr>
                </a:solidFill>
                <a:ea typeface="Calibri"/>
                <a:cs typeface="Calibri"/>
              </a:rPr>
            </a:br>
            <a:r>
              <a:rPr lang="en-US" sz="1200" dirty="0">
                <a:solidFill>
                  <a:schemeClr val="tx1">
                    <a:lumMod val="75000"/>
                    <a:lumOff val="25000"/>
                  </a:schemeClr>
                </a:solidFill>
                <a:ea typeface="Calibri"/>
                <a:cs typeface="Calibri"/>
              </a:rPr>
              <a:t> </a:t>
            </a:r>
            <a:r>
              <a:rPr lang="en-US" sz="1200" b="1" dirty="0">
                <a:solidFill>
                  <a:schemeClr val="tx1">
                    <a:lumMod val="75000"/>
                    <a:lumOff val="25000"/>
                  </a:schemeClr>
                </a:solidFill>
                <a:ea typeface="Calibri"/>
                <a:cs typeface="Calibri"/>
              </a:rPr>
              <a:t>Trafficking is a brain injury that can be prevented.</a:t>
            </a:r>
            <a:endParaRPr lang="en-US" dirty="0">
              <a:solidFill>
                <a:schemeClr val="tx1">
                  <a:lumMod val="75000"/>
                  <a:lumOff val="25000"/>
                </a:schemeClr>
              </a:solidFill>
            </a:endParaRPr>
          </a:p>
        </p:txBody>
      </p:sp>
    </p:spTree>
    <p:extLst>
      <p:ext uri="{BB962C8B-B14F-4D97-AF65-F5344CB8AC3E}">
        <p14:creationId xmlns:p14="http://schemas.microsoft.com/office/powerpoint/2010/main" val="260982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766644" y="1560561"/>
            <a:ext cx="9646319" cy="1263487"/>
            <a:chOff x="852194" y="1373948"/>
            <a:chExt cx="9646319" cy="1263487"/>
          </a:xfrm>
        </p:grpSpPr>
        <p:grpSp>
          <p:nvGrpSpPr>
            <p:cNvPr id="6" name="Group 5"/>
            <p:cNvGrpSpPr/>
            <p:nvPr/>
          </p:nvGrpSpPr>
          <p:grpSpPr>
            <a:xfrm>
              <a:off x="852194" y="1789586"/>
              <a:ext cx="3227165" cy="815469"/>
              <a:chOff x="1057468" y="2032181"/>
              <a:chExt cx="3227165" cy="815469"/>
            </a:xfrm>
          </p:grpSpPr>
          <p:sp>
            <p:nvSpPr>
              <p:cNvPr id="4" name="TextBox 3"/>
              <p:cNvSpPr txBox="1"/>
              <p:nvPr/>
            </p:nvSpPr>
            <p:spPr>
              <a:xfrm>
                <a:off x="1057468" y="2216708"/>
                <a:ext cx="3227165"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The Discovery</a:t>
                </a:r>
              </a:p>
            </p:txBody>
          </p:sp>
          <p:sp>
            <p:nvSpPr>
              <p:cNvPr id="5" name="Rectangle 4"/>
              <p:cNvSpPr/>
              <p:nvPr/>
            </p:nvSpPr>
            <p:spPr>
              <a:xfrm>
                <a:off x="1183225" y="2032181"/>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5408647" y="1373948"/>
              <a:ext cx="5089866" cy="1263487"/>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Across survivors and offenders: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Same sensory dysregulation</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Same fear circuits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Same neurodevelopmental injury</a:t>
              </a:r>
              <a:endParaRPr lang="en-US" dirty="0">
                <a:solidFill>
                  <a:schemeClr val="tx1">
                    <a:lumMod val="75000"/>
                    <a:lumOff val="25000"/>
                  </a:schemeClr>
                </a:solidFill>
              </a:endParaRPr>
            </a:p>
            <a:p>
              <a:pPr algn="just"/>
              <a:endParaRPr lang="en-US" sz="1200"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sp>
        <p:nvSpPr>
          <p:cNvPr id="9" name="Rectangle 8"/>
          <p:cNvSpPr/>
          <p:nvPr/>
        </p:nvSpPr>
        <p:spPr>
          <a:xfrm>
            <a:off x="11271380" y="0"/>
            <a:ext cx="920620" cy="186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7495F38-DC00-F5DC-12E9-D761428ADFA7}"/>
              </a:ext>
            </a:extLst>
          </p:cNvPr>
          <p:cNvSpPr txBox="1"/>
          <p:nvPr/>
        </p:nvSpPr>
        <p:spPr>
          <a:xfrm>
            <a:off x="5769428" y="2547257"/>
            <a:ext cx="4267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b="0" i="0" u="none" strike="noStrike" baseline="0">
                <a:solidFill>
                  <a:srgbClr val="585B60"/>
                </a:solidFill>
                <a:latin typeface="Calibri"/>
                <a:ea typeface="Calibri"/>
                <a:cs typeface="Calibri"/>
              </a:rPr>
              <a:t>This is not coincidence.</a:t>
            </a:r>
            <a:r>
              <a:rPr lang="en-US" sz="1200">
                <a:latin typeface="Calibri"/>
                <a:ea typeface="Calibri"/>
                <a:cs typeface="Calibri"/>
              </a:rPr>
              <a:t>​</a:t>
            </a:r>
            <a:br>
              <a:rPr lang="en-US" sz="1200">
                <a:latin typeface="Calibri"/>
                <a:ea typeface="Calibri"/>
                <a:cs typeface="Calibri"/>
              </a:rPr>
            </a:br>
            <a:r>
              <a:rPr lang="en-US" sz="1200" b="0" i="0" u="none" strike="noStrike" baseline="0">
                <a:solidFill>
                  <a:srgbClr val="585B60"/>
                </a:solidFill>
                <a:latin typeface="Calibri"/>
                <a:ea typeface="Calibri"/>
                <a:cs typeface="Calibri"/>
              </a:rPr>
              <a:t>This is </a:t>
            </a:r>
            <a:r>
              <a:rPr lang="en-US" sz="1200" b="1" i="0" u="none" strike="noStrike" baseline="0">
                <a:solidFill>
                  <a:srgbClr val="585B60"/>
                </a:solidFill>
                <a:latin typeface="Calibri"/>
                <a:ea typeface="Calibri"/>
                <a:cs typeface="Calibri"/>
              </a:rPr>
              <a:t>survival wiring</a:t>
            </a:r>
            <a:r>
              <a:rPr lang="en-US" sz="1200" b="0" i="0" u="none" strike="noStrike" baseline="0">
                <a:solidFill>
                  <a:srgbClr val="585B60"/>
                </a:solidFill>
                <a:latin typeface="Calibri"/>
                <a:ea typeface="Calibri"/>
                <a:cs typeface="Calibri"/>
              </a:rPr>
              <a:t>.</a:t>
            </a:r>
            <a:endParaRPr lang="en-US"/>
          </a:p>
        </p:txBody>
      </p:sp>
    </p:spTree>
    <p:extLst>
      <p:ext uri="{BB962C8B-B14F-4D97-AF65-F5344CB8AC3E}">
        <p14:creationId xmlns:p14="http://schemas.microsoft.com/office/powerpoint/2010/main" val="1593290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122366" y="2156509"/>
            <a:ext cx="4466247" cy="2515807"/>
            <a:chOff x="819751" y="2011448"/>
            <a:chExt cx="4466247" cy="2515807"/>
          </a:xfrm>
        </p:grpSpPr>
        <p:grpSp>
          <p:nvGrpSpPr>
            <p:cNvPr id="6" name="Group 5"/>
            <p:cNvGrpSpPr/>
            <p:nvPr/>
          </p:nvGrpSpPr>
          <p:grpSpPr>
            <a:xfrm>
              <a:off x="819751" y="2011448"/>
              <a:ext cx="3457998" cy="815469"/>
              <a:chOff x="931711" y="1919185"/>
              <a:chExt cx="3457998" cy="815469"/>
            </a:xfrm>
          </p:grpSpPr>
          <p:sp>
            <p:nvSpPr>
              <p:cNvPr id="8" name="TextBox 7"/>
              <p:cNvSpPr txBox="1"/>
              <p:nvPr/>
            </p:nvSpPr>
            <p:spPr>
              <a:xfrm>
                <a:off x="931711" y="2103712"/>
                <a:ext cx="3457998"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The Resistance</a:t>
                </a:r>
              </a:p>
            </p:txBody>
          </p:sp>
          <p:sp>
            <p:nvSpPr>
              <p:cNvPr id="9" name="Rectangle 8"/>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819751" y="3079102"/>
              <a:ext cx="4466247" cy="1448153"/>
            </a:xfrm>
            <a:prstGeom prst="rect">
              <a:avLst/>
            </a:prstGeom>
            <a:noFill/>
          </p:spPr>
          <p:txBody>
            <a:bodyPr wrap="square" lIns="91440" tIns="45720" rIns="91440" bIns="45720" rtlCol="0" anchor="t">
              <a:spAutoFit/>
            </a:bodyPr>
            <a:lstStyle/>
            <a:p>
              <a:pPr marL="285750" indent="-285750" algn="just">
                <a:buFont typeface="Arial"/>
                <a:buChar char="•"/>
              </a:pPr>
              <a:r>
                <a:rPr lang="en-US" sz="1200" dirty="0">
                  <a:solidFill>
                    <a:schemeClr val="tx1">
                      <a:lumMod val="75000"/>
                      <a:lumOff val="25000"/>
                    </a:schemeClr>
                  </a:solidFill>
                  <a:ea typeface="+mn-lt"/>
                  <a:cs typeface="+mn-lt"/>
                </a:rPr>
                <a:t>Institutions fear liability</a:t>
              </a:r>
              <a:endParaRPr lang="en-US" dirty="0"/>
            </a:p>
            <a:p>
              <a:pPr marL="285750" indent="-285750" algn="just">
                <a:buFont typeface="Arial"/>
                <a:buChar char="•"/>
              </a:pPr>
              <a:r>
                <a:rPr lang="en-US" sz="1200" dirty="0">
                  <a:solidFill>
                    <a:schemeClr val="tx1">
                      <a:lumMod val="75000"/>
                      <a:lumOff val="25000"/>
                    </a:schemeClr>
                  </a:solidFill>
                  <a:ea typeface="+mn-lt"/>
                  <a:cs typeface="+mn-lt"/>
                </a:rPr>
                <a:t>Funding withdrawn</a:t>
              </a:r>
              <a:endParaRPr lang="en-US" dirty="0"/>
            </a:p>
            <a:p>
              <a:pPr marL="285750" indent="-285750" algn="just">
                <a:buFont typeface="Arial"/>
                <a:buChar char="•"/>
              </a:pPr>
              <a:r>
                <a:rPr lang="en-US" sz="1200" dirty="0">
                  <a:solidFill>
                    <a:schemeClr val="tx1">
                      <a:lumMod val="75000"/>
                      <a:lumOff val="25000"/>
                    </a:schemeClr>
                  </a:solidFill>
                  <a:ea typeface="+mn-lt"/>
                  <a:cs typeface="+mn-lt"/>
                </a:rPr>
                <a:t>Research suppressed</a:t>
              </a:r>
              <a:endParaRPr lang="en-US" dirty="0"/>
            </a:p>
            <a:p>
              <a:pPr marL="285750" indent="-285750" algn="just">
                <a:buFont typeface="Arial"/>
                <a:buChar char="•"/>
              </a:pPr>
              <a:r>
                <a:rPr lang="en-US" sz="1200" dirty="0">
                  <a:solidFill>
                    <a:schemeClr val="tx1">
                      <a:lumMod val="75000"/>
                      <a:lumOff val="25000"/>
                    </a:schemeClr>
                  </a:solidFill>
                  <a:ea typeface="+mn-lt"/>
                  <a:cs typeface="+mn-lt"/>
                </a:rPr>
                <a:t>Survivors blamed</a:t>
              </a:r>
              <a:endParaRPr lang="en-US" dirty="0"/>
            </a:p>
            <a:p>
              <a:pPr marL="285750" indent="-285750" algn="just">
                <a:buFont typeface="Arial"/>
                <a:buChar char="•"/>
              </a:pPr>
              <a:endParaRPr lang="en-US" sz="1200" dirty="0">
                <a:solidFill>
                  <a:schemeClr val="tx1">
                    <a:lumMod val="75000"/>
                    <a:lumOff val="25000"/>
                  </a:schemeClr>
                </a:solidFill>
                <a:ea typeface="+mn-lt"/>
                <a:cs typeface="+mn-lt"/>
              </a:endParaRPr>
            </a:p>
            <a:p>
              <a:pPr algn="just"/>
              <a:r>
                <a:rPr lang="en-US" sz="1200" dirty="0">
                  <a:solidFill>
                    <a:schemeClr val="tx1">
                      <a:lumMod val="75000"/>
                      <a:lumOff val="25000"/>
                    </a:schemeClr>
                  </a:solidFill>
                  <a:ea typeface="+mn-lt"/>
                  <a:cs typeface="+mn-lt"/>
                </a:rPr>
                <a:t>The truth threatens powerful systems.</a:t>
              </a:r>
              <a:endParaRPr lang="en-US"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grpSp>
        <p:nvGrpSpPr>
          <p:cNvPr id="10" name="Group 9"/>
          <p:cNvGrpSpPr/>
          <p:nvPr/>
        </p:nvGrpSpPr>
        <p:grpSpPr>
          <a:xfrm>
            <a:off x="5668250" y="2971978"/>
            <a:ext cx="855500" cy="855500"/>
            <a:chOff x="6196984" y="1435456"/>
            <a:chExt cx="855500" cy="855500"/>
          </a:xfrm>
        </p:grpSpPr>
        <p:sp>
          <p:nvSpPr>
            <p:cNvPr id="11" name="Rectangle 10"/>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6384227" y="1622699"/>
              <a:ext cx="481013" cy="481013"/>
              <a:chOff x="1559719" y="1854200"/>
              <a:chExt cx="736600" cy="736600"/>
            </a:xfrm>
            <a:solidFill>
              <a:schemeClr val="bg1"/>
            </a:solidFill>
          </p:grpSpPr>
          <p:sp>
            <p:nvSpPr>
              <p:cNvPr id="13"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606638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764817" y="4267316"/>
            <a:ext cx="9646319" cy="1817485"/>
            <a:chOff x="852194" y="1373948"/>
            <a:chExt cx="9646319" cy="1817485"/>
          </a:xfrm>
        </p:grpSpPr>
        <p:grpSp>
          <p:nvGrpSpPr>
            <p:cNvPr id="7" name="Group 6"/>
            <p:cNvGrpSpPr/>
            <p:nvPr/>
          </p:nvGrpSpPr>
          <p:grpSpPr>
            <a:xfrm>
              <a:off x="852194" y="1789586"/>
              <a:ext cx="4087979" cy="815469"/>
              <a:chOff x="1057468" y="2032181"/>
              <a:chExt cx="4087979" cy="815469"/>
            </a:xfrm>
          </p:grpSpPr>
          <p:sp>
            <p:nvSpPr>
              <p:cNvPr id="9" name="TextBox 8"/>
              <p:cNvSpPr txBox="1"/>
              <p:nvPr/>
            </p:nvSpPr>
            <p:spPr>
              <a:xfrm>
                <a:off x="1057468" y="2216708"/>
                <a:ext cx="4087979"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The Breakthrough</a:t>
                </a:r>
              </a:p>
            </p:txBody>
          </p:sp>
          <p:sp>
            <p:nvSpPr>
              <p:cNvPr id="10" name="Rectangle 9"/>
              <p:cNvSpPr/>
              <p:nvPr/>
            </p:nvSpPr>
            <p:spPr>
              <a:xfrm>
                <a:off x="1183225" y="2032181"/>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5408647" y="1373948"/>
              <a:ext cx="5089866" cy="1817485"/>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Targeted neurodevelopment restores:</a:t>
              </a:r>
              <a:endParaRPr lang="en-US" dirty="0">
                <a:solidFill>
                  <a:schemeClr val="tx1">
                    <a:lumMod val="75000"/>
                    <a:lumOff val="25000"/>
                  </a:schemeClr>
                </a:solidFill>
              </a:endParaRPr>
            </a:p>
            <a:p>
              <a:pPr algn="just"/>
              <a:endParaRPr lang="en-US" sz="1200"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Auditory accuracy</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Visual orientation</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Tactile safety</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Nervous system regulation</a:t>
              </a:r>
              <a:endParaRPr lang="en-US" dirty="0">
                <a:solidFill>
                  <a:schemeClr val="tx1">
                    <a:lumMod val="75000"/>
                    <a:lumOff val="25000"/>
                  </a:schemeClr>
                </a:solidFill>
              </a:endParaRPr>
            </a:p>
            <a:p>
              <a:pPr marL="285750" indent="-285750" algn="just">
                <a:buFont typeface="Arial"/>
                <a:buChar char="•"/>
              </a:pPr>
              <a:endParaRPr lang="en-US" sz="1200" dirty="0">
                <a:solidFill>
                  <a:schemeClr val="tx1">
                    <a:lumMod val="75000"/>
                    <a:lumOff val="25000"/>
                  </a:schemeClr>
                </a:solidFill>
                <a:ea typeface="+mn-lt"/>
                <a:cs typeface="+mn-lt"/>
              </a:endParaRPr>
            </a:p>
            <a:p>
              <a:pPr algn="just"/>
              <a:r>
                <a:rPr lang="en-US" sz="1200" dirty="0">
                  <a:solidFill>
                    <a:schemeClr val="tx1">
                      <a:lumMod val="75000"/>
                      <a:lumOff val="25000"/>
                    </a:schemeClr>
                  </a:solidFill>
                  <a:ea typeface="+mn-lt"/>
                  <a:cs typeface="+mn-lt"/>
                </a:rPr>
                <a:t>When the brain heals, the cycle stops.</a:t>
              </a:r>
              <a:endParaRPr lang="en-US"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sp>
        <p:nvSpPr>
          <p:cNvPr id="11" name="Rectangle 10"/>
          <p:cNvSpPr/>
          <p:nvPr/>
        </p:nvSpPr>
        <p:spPr>
          <a:xfrm>
            <a:off x="-6220" y="4994793"/>
            <a:ext cx="920620" cy="186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8703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1176" y="732453"/>
            <a:ext cx="6363477" cy="5393094"/>
          </a:xfrm>
          <a:prstGeom prst="rect">
            <a:avLst/>
          </a:prstGeom>
          <a:solidFill>
            <a:schemeClr val="bg1"/>
          </a:solidFill>
          <a:ln>
            <a:noFill/>
          </a:ln>
          <a:effectLst>
            <a:outerShdw blurRad="292100" sx="101000" sy="101000" algn="ctr" rotWithShape="0">
              <a:schemeClr val="tx1">
                <a:lumMod val="75000"/>
                <a:lumOff val="2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489790" y="2343122"/>
            <a:ext cx="4466247" cy="2700473"/>
            <a:chOff x="819751" y="2011448"/>
            <a:chExt cx="4466247" cy="2700473"/>
          </a:xfrm>
        </p:grpSpPr>
        <p:grpSp>
          <p:nvGrpSpPr>
            <p:cNvPr id="8" name="Group 7"/>
            <p:cNvGrpSpPr/>
            <p:nvPr/>
          </p:nvGrpSpPr>
          <p:grpSpPr>
            <a:xfrm>
              <a:off x="819751" y="2011448"/>
              <a:ext cx="2250937" cy="815469"/>
              <a:chOff x="931711" y="1919185"/>
              <a:chExt cx="2250937" cy="815469"/>
            </a:xfrm>
          </p:grpSpPr>
          <p:sp>
            <p:nvSpPr>
              <p:cNvPr id="10" name="TextBox 9"/>
              <p:cNvSpPr txBox="1"/>
              <p:nvPr/>
            </p:nvSpPr>
            <p:spPr>
              <a:xfrm>
                <a:off x="931711" y="2103712"/>
                <a:ext cx="2250937"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The Story</a:t>
                </a:r>
              </a:p>
            </p:txBody>
          </p:sp>
          <p:sp>
            <p:nvSpPr>
              <p:cNvPr id="11" name="Rectangle 10"/>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819751" y="3079102"/>
              <a:ext cx="4466247" cy="1632819"/>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Follow:</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A neurodevelopment specialist</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Survivor peer mentors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Correctional pilot programs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At-risk youth</a:t>
              </a:r>
              <a:endParaRPr lang="en-US" dirty="0">
                <a:solidFill>
                  <a:schemeClr val="tx1">
                    <a:lumMod val="75000"/>
                    <a:lumOff val="25000"/>
                  </a:schemeClr>
                </a:solidFill>
              </a:endParaRPr>
            </a:p>
            <a:p>
              <a:pPr marL="285750" indent="-285750" algn="just">
                <a:buFont typeface="Arial"/>
                <a:buChar char="•"/>
              </a:pPr>
              <a:endParaRPr lang="en-US" sz="1200" dirty="0">
                <a:solidFill>
                  <a:schemeClr val="tx1">
                    <a:lumMod val="75000"/>
                    <a:lumOff val="25000"/>
                  </a:schemeClr>
                </a:solidFill>
                <a:ea typeface="+mn-lt"/>
                <a:cs typeface="+mn-lt"/>
              </a:endParaRPr>
            </a:p>
            <a:p>
              <a:pPr algn="just"/>
              <a:r>
                <a:rPr lang="en-US" sz="1200" dirty="0">
                  <a:solidFill>
                    <a:schemeClr val="tx1">
                      <a:lumMod val="75000"/>
                      <a:lumOff val="25000"/>
                    </a:schemeClr>
                  </a:solidFill>
                  <a:ea typeface="+mn-lt"/>
                  <a:cs typeface="+mn-lt"/>
                </a:rPr>
                <a:t>As they challenge silence with science.</a:t>
              </a:r>
              <a:endParaRPr lang="en-US"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grpSp>
        <p:nvGrpSpPr>
          <p:cNvPr id="12" name="Group 11"/>
          <p:cNvGrpSpPr/>
          <p:nvPr/>
        </p:nvGrpSpPr>
        <p:grpSpPr>
          <a:xfrm>
            <a:off x="6476903" y="452713"/>
            <a:ext cx="855500" cy="855500"/>
            <a:chOff x="6196984" y="1435456"/>
            <a:chExt cx="855500" cy="855500"/>
          </a:xfrm>
        </p:grpSpPr>
        <p:sp>
          <p:nvSpPr>
            <p:cNvPr id="13" name="Rectangle 12"/>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384227" y="1622699"/>
              <a:ext cx="481013" cy="481013"/>
              <a:chOff x="1559719" y="1854200"/>
              <a:chExt cx="736600" cy="736600"/>
            </a:xfrm>
            <a:solidFill>
              <a:schemeClr val="bg1"/>
            </a:solidFill>
          </p:grpSpPr>
          <p:sp>
            <p:nvSpPr>
              <p:cNvPr id="15"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467597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807087" y="2790061"/>
            <a:ext cx="2715808" cy="815469"/>
            <a:chOff x="1796132" y="5110927"/>
            <a:chExt cx="2715808" cy="815469"/>
          </a:xfrm>
        </p:grpSpPr>
        <p:sp>
          <p:nvSpPr>
            <p:cNvPr id="4" name="TextBox 3"/>
            <p:cNvSpPr txBox="1"/>
            <p:nvPr/>
          </p:nvSpPr>
          <p:spPr>
            <a:xfrm>
              <a:off x="1796132" y="5295454"/>
              <a:ext cx="2715808"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Visual Style</a:t>
              </a:r>
            </a:p>
          </p:txBody>
        </p:sp>
        <p:sp>
          <p:nvSpPr>
            <p:cNvPr id="5" name="Rectangle 4"/>
            <p:cNvSpPr/>
            <p:nvPr/>
          </p:nvSpPr>
          <p:spPr>
            <a:xfrm>
              <a:off x="1921889" y="5110927"/>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8885510" y="2174438"/>
            <a:ext cx="2671662" cy="1448153"/>
          </a:xfrm>
          <a:prstGeom prst="rect">
            <a:avLst/>
          </a:prstGeom>
          <a:noFill/>
        </p:spPr>
        <p:txBody>
          <a:bodyPr wrap="square" lIns="91440" tIns="45720" rIns="91440" bIns="45720" rtlCol="0" anchor="t">
            <a:spAutoFit/>
          </a:bodyPr>
          <a:lstStyle/>
          <a:p>
            <a:pPr marL="285750" indent="-285750" algn="just">
              <a:buFont typeface="Arial"/>
              <a:buChar char="•"/>
            </a:pPr>
            <a:r>
              <a:rPr lang="en-US" sz="1200" dirty="0">
                <a:solidFill>
                  <a:schemeClr val="tx1">
                    <a:lumMod val="75000"/>
                    <a:lumOff val="25000"/>
                  </a:schemeClr>
                </a:solidFill>
                <a:ea typeface="+mn-lt"/>
                <a:cs typeface="+mn-lt"/>
              </a:rPr>
              <a:t>Cinematic realism</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Brain pathway overlays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Survivor-led storytelling</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Warm, restorative tone</a:t>
            </a:r>
            <a:endParaRPr lang="en-US" dirty="0">
              <a:solidFill>
                <a:schemeClr val="tx1">
                  <a:lumMod val="75000"/>
                  <a:lumOff val="25000"/>
                </a:schemeClr>
              </a:solidFill>
            </a:endParaRPr>
          </a:p>
          <a:p>
            <a:pPr marL="285750" indent="-285750" algn="just">
              <a:buFont typeface="Arial"/>
              <a:buChar char="•"/>
            </a:pPr>
            <a:endParaRPr lang="en-US" sz="1200" dirty="0">
              <a:solidFill>
                <a:schemeClr val="tx1">
                  <a:lumMod val="75000"/>
                  <a:lumOff val="25000"/>
                </a:schemeClr>
              </a:solidFill>
              <a:ea typeface="+mn-lt"/>
              <a:cs typeface="+mn-lt"/>
            </a:endParaRPr>
          </a:p>
          <a:p>
            <a:pPr algn="just"/>
            <a:r>
              <a:rPr lang="en-US" sz="1200" dirty="0">
                <a:solidFill>
                  <a:schemeClr val="tx1">
                    <a:lumMod val="75000"/>
                    <a:lumOff val="25000"/>
                  </a:schemeClr>
                </a:solidFill>
                <a:ea typeface="+mn-lt"/>
                <a:cs typeface="+mn-lt"/>
              </a:rPr>
              <a:t>Never voyeuristic. Always dignified.</a:t>
            </a:r>
            <a:endParaRPr lang="en-US" dirty="0">
              <a:solidFill>
                <a:schemeClr val="tx1">
                  <a:lumMod val="75000"/>
                  <a:lumOff val="25000"/>
                </a:schemeClr>
              </a:solidFill>
              <a:ea typeface="+mn-lt"/>
              <a:cs typeface="+mn-lt"/>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42112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817984" y="2056110"/>
            <a:ext cx="3789821" cy="2146475"/>
            <a:chOff x="819751" y="2011448"/>
            <a:chExt cx="3789821" cy="2146475"/>
          </a:xfrm>
        </p:grpSpPr>
        <p:grpSp>
          <p:nvGrpSpPr>
            <p:cNvPr id="8" name="Group 7"/>
            <p:cNvGrpSpPr/>
            <p:nvPr/>
          </p:nvGrpSpPr>
          <p:grpSpPr>
            <a:xfrm>
              <a:off x="819751" y="2011448"/>
              <a:ext cx="3028393" cy="815469"/>
              <a:chOff x="931711" y="1919185"/>
              <a:chExt cx="3028393" cy="815469"/>
            </a:xfrm>
          </p:grpSpPr>
          <p:sp>
            <p:nvSpPr>
              <p:cNvPr id="10" name="TextBox 9"/>
              <p:cNvSpPr txBox="1"/>
              <p:nvPr/>
            </p:nvSpPr>
            <p:spPr>
              <a:xfrm>
                <a:off x="931711" y="2103712"/>
                <a:ext cx="3028393"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Impact Goals</a:t>
                </a:r>
              </a:p>
            </p:txBody>
          </p:sp>
          <p:sp>
            <p:nvSpPr>
              <p:cNvPr id="11" name="Rectangle 10"/>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819752" y="3079102"/>
              <a:ext cx="3789820" cy="1078821"/>
            </a:xfrm>
            <a:prstGeom prst="rect">
              <a:avLst/>
            </a:prstGeom>
            <a:noFill/>
          </p:spPr>
          <p:txBody>
            <a:bodyPr wrap="square" lIns="91440" tIns="45720" rIns="91440" bIns="45720" rtlCol="0" anchor="t">
              <a:spAutoFit/>
            </a:bodyPr>
            <a:lstStyle/>
            <a:p>
              <a:pPr marL="285750" indent="-285750" algn="just">
                <a:buFont typeface="Arial"/>
                <a:buChar char="•"/>
              </a:pPr>
              <a:r>
                <a:rPr lang="en-US" sz="1200" dirty="0">
                  <a:solidFill>
                    <a:schemeClr val="tx1">
                      <a:lumMod val="75000"/>
                      <a:lumOff val="25000"/>
                    </a:schemeClr>
                  </a:solidFill>
                  <a:ea typeface="+mn-lt"/>
                  <a:cs typeface="+mn-lt"/>
                </a:rPr>
                <a:t>Shift trafficking response models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Influence corrections &amp; advocacy systems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Launch neurodevelopment training</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Prevent exploitation in the next generation</a:t>
              </a:r>
              <a:endParaRPr lang="en-US" dirty="0">
                <a:solidFill>
                  <a:schemeClr val="tx1">
                    <a:lumMod val="75000"/>
                    <a:lumOff val="25000"/>
                  </a:schemeClr>
                </a:solidFill>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spTree>
    <p:extLst>
      <p:ext uri="{BB962C8B-B14F-4D97-AF65-F5344CB8AC3E}">
        <p14:creationId xmlns:p14="http://schemas.microsoft.com/office/powerpoint/2010/main" val="1896786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5394552" y="3771025"/>
            <a:ext cx="855500" cy="855500"/>
            <a:chOff x="6196984" y="1435456"/>
            <a:chExt cx="855500" cy="855500"/>
          </a:xfrm>
        </p:grpSpPr>
        <p:sp>
          <p:nvSpPr>
            <p:cNvPr id="11" name="Rectangle 10"/>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6384227" y="1622699"/>
              <a:ext cx="481013" cy="481013"/>
              <a:chOff x="1559719" y="1854200"/>
              <a:chExt cx="736600" cy="736600"/>
            </a:xfrm>
            <a:solidFill>
              <a:schemeClr val="bg1"/>
            </a:solidFill>
          </p:grpSpPr>
          <p:sp>
            <p:nvSpPr>
              <p:cNvPr id="13"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21" name="Group 20"/>
          <p:cNvGrpSpPr/>
          <p:nvPr/>
        </p:nvGrpSpPr>
        <p:grpSpPr>
          <a:xfrm>
            <a:off x="1016241" y="2164701"/>
            <a:ext cx="3754554" cy="815469"/>
            <a:chOff x="931711" y="1919185"/>
            <a:chExt cx="3754554" cy="815469"/>
          </a:xfrm>
        </p:grpSpPr>
        <p:sp>
          <p:nvSpPr>
            <p:cNvPr id="23" name="TextBox 22"/>
            <p:cNvSpPr txBox="1"/>
            <p:nvPr/>
          </p:nvSpPr>
          <p:spPr>
            <a:xfrm>
              <a:off x="931711" y="2103712"/>
              <a:ext cx="3754554"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Who This Serves</a:t>
              </a:r>
            </a:p>
          </p:txBody>
        </p:sp>
        <p:sp>
          <p:nvSpPr>
            <p:cNvPr id="24" name="Rectangle 23"/>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6991654" y="5034303"/>
            <a:ext cx="4466247" cy="1263487"/>
          </a:xfrm>
          <a:prstGeom prst="rect">
            <a:avLst/>
          </a:prstGeom>
          <a:noFill/>
        </p:spPr>
        <p:txBody>
          <a:bodyPr wrap="square" lIns="91440" tIns="45720" rIns="91440" bIns="45720" rtlCol="0" anchor="t">
            <a:spAutoFit/>
          </a:bodyPr>
          <a:lstStyle/>
          <a:p>
            <a:pPr marL="285750" indent="-285750" algn="just">
              <a:buFont typeface="Arial"/>
              <a:buChar char="•"/>
            </a:pPr>
            <a:r>
              <a:rPr lang="en-US" sz="1200" dirty="0">
                <a:solidFill>
                  <a:schemeClr val="tx1">
                    <a:lumMod val="75000"/>
                    <a:lumOff val="25000"/>
                  </a:schemeClr>
                </a:solidFill>
                <a:ea typeface="+mn-lt"/>
                <a:cs typeface="+mn-lt"/>
              </a:rPr>
              <a:t>Survivors of trafficking</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At-risk youth</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Indigenous &amp; marginalized communities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Justice-involved populations</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Peer leaders</a:t>
            </a:r>
            <a:endParaRPr lang="en-US" dirty="0">
              <a:solidFill>
                <a:schemeClr val="tx1">
                  <a:lumMod val="75000"/>
                  <a:lumOff val="25000"/>
                </a:schemeClr>
              </a:solidFill>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447318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1938" y="808061"/>
            <a:ext cx="4828231" cy="1263487"/>
          </a:xfrm>
          <a:prstGeom prst="rect">
            <a:avLst/>
          </a:prstGeom>
          <a:noFill/>
        </p:spPr>
        <p:txBody>
          <a:bodyPr wrap="square" lIns="91440" tIns="45720" rIns="91440" bIns="45720" rtlCol="0" anchor="t">
            <a:spAutoFit/>
          </a:bodyPr>
          <a:lstStyle/>
          <a:p>
            <a:pPr marL="285750" indent="-285750" algn="just">
              <a:buFont typeface="Arial"/>
              <a:buChar char="•"/>
            </a:pPr>
            <a:r>
              <a:rPr lang="en-US" sz="1200" dirty="0">
                <a:solidFill>
                  <a:schemeClr val="tx1">
                    <a:lumMod val="75000"/>
                    <a:lumOff val="25000"/>
                  </a:schemeClr>
                </a:solidFill>
                <a:ea typeface="+mn-lt"/>
                <a:cs typeface="+mn-lt"/>
              </a:rPr>
              <a:t>Film festivals</a:t>
            </a:r>
            <a:endParaRPr lang="en-US"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Educational licensing</a:t>
            </a:r>
            <a:endParaRPr lang="en-US"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Community screenings</a:t>
            </a:r>
            <a:endParaRPr lang="en-US"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Training partnerships</a:t>
            </a:r>
            <a:endParaRPr lang="en-US"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Policy briefings</a:t>
            </a:r>
            <a:endParaRPr lang="en-US" dirty="0">
              <a:solidFill>
                <a:schemeClr val="tx1">
                  <a:lumMod val="75000"/>
                  <a:lumOff val="25000"/>
                </a:schemeClr>
              </a:solidFill>
              <a:ea typeface="+mn-lt"/>
              <a:cs typeface="+mn-lt"/>
            </a:endParaRPr>
          </a:p>
          <a:p>
            <a:pPr algn="just">
              <a:lnSpc>
                <a:spcPct val="150000"/>
              </a:lnSpc>
            </a:pPr>
            <a:endParaRPr lang="en-US" sz="1200" b="1" dirty="0">
              <a:solidFill>
                <a:schemeClr val="tx1">
                  <a:lumMod val="75000"/>
                  <a:lumOff val="25000"/>
                </a:schemeClr>
              </a:solidFill>
              <a:latin typeface="Source Sans Pro" charset="0"/>
              <a:ea typeface="Source Sans Pro" charset="0"/>
              <a:cs typeface="Source Sans Pro" charset="0"/>
            </a:endParaRPr>
          </a:p>
        </p:txBody>
      </p:sp>
      <p:grpSp>
        <p:nvGrpSpPr>
          <p:cNvPr id="7" name="Group 6"/>
          <p:cNvGrpSpPr/>
          <p:nvPr/>
        </p:nvGrpSpPr>
        <p:grpSpPr>
          <a:xfrm>
            <a:off x="792306" y="2202678"/>
            <a:ext cx="2699778" cy="815469"/>
            <a:chOff x="931711" y="1919185"/>
            <a:chExt cx="2699778" cy="815469"/>
          </a:xfrm>
        </p:grpSpPr>
        <p:sp>
          <p:nvSpPr>
            <p:cNvPr id="8" name="TextBox 7"/>
            <p:cNvSpPr txBox="1"/>
            <p:nvPr/>
          </p:nvSpPr>
          <p:spPr>
            <a:xfrm>
              <a:off x="931711" y="2103712"/>
              <a:ext cx="2699778"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Distribution</a:t>
              </a:r>
            </a:p>
          </p:txBody>
        </p:sp>
        <p:sp>
          <p:nvSpPr>
            <p:cNvPr id="9" name="Rectangle 8"/>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6401938" y="3100858"/>
            <a:ext cx="1117397" cy="1117397"/>
            <a:chOff x="6196984" y="1435456"/>
            <a:chExt cx="855500" cy="855500"/>
          </a:xfrm>
        </p:grpSpPr>
        <p:sp>
          <p:nvSpPr>
            <p:cNvPr id="11" name="Rectangle 10"/>
            <p:cNvSpPr/>
            <p:nvPr/>
          </p:nvSpPr>
          <p:spPr>
            <a:xfrm>
              <a:off x="6196984" y="1435456"/>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6384227" y="1622699"/>
              <a:ext cx="481013" cy="481013"/>
              <a:chOff x="1559719" y="1854200"/>
              <a:chExt cx="736600" cy="736600"/>
            </a:xfrm>
            <a:solidFill>
              <a:schemeClr val="bg1"/>
            </a:solidFill>
          </p:grpSpPr>
          <p:sp>
            <p:nvSpPr>
              <p:cNvPr id="13" name="Freeform 304"/>
              <p:cNvSpPr>
                <a:spLocks noEditPoints="1"/>
              </p:cNvSpPr>
              <p:nvPr/>
            </p:nvSpPr>
            <p:spPr bwMode="auto">
              <a:xfrm>
                <a:off x="1850231" y="2322512"/>
                <a:ext cx="182563" cy="200025"/>
              </a:xfrm>
              <a:custGeom>
                <a:avLst/>
                <a:gdLst/>
                <a:ahLst/>
                <a:cxnLst>
                  <a:cxn ang="0">
                    <a:pos x="23" y="17"/>
                  </a:cxn>
                  <a:cxn ang="0">
                    <a:pos x="19" y="19"/>
                  </a:cxn>
                  <a:cxn ang="0">
                    <a:pos x="18" y="23"/>
                  </a:cxn>
                  <a:cxn ang="0">
                    <a:pos x="18" y="101"/>
                  </a:cxn>
                  <a:cxn ang="0">
                    <a:pos x="23" y="107"/>
                  </a:cxn>
                  <a:cxn ang="0">
                    <a:pos x="30" y="107"/>
                  </a:cxn>
                  <a:cxn ang="0">
                    <a:pos x="93" y="70"/>
                  </a:cxn>
                  <a:cxn ang="0">
                    <a:pos x="94" y="68"/>
                  </a:cxn>
                  <a:cxn ang="0">
                    <a:pos x="96" y="68"/>
                  </a:cxn>
                  <a:cxn ang="0">
                    <a:pos x="96" y="66"/>
                  </a:cxn>
                  <a:cxn ang="0">
                    <a:pos x="98" y="63"/>
                  </a:cxn>
                  <a:cxn ang="0">
                    <a:pos x="96" y="61"/>
                  </a:cxn>
                  <a:cxn ang="0">
                    <a:pos x="94" y="58"/>
                  </a:cxn>
                  <a:cxn ang="0">
                    <a:pos x="93" y="56"/>
                  </a:cxn>
                  <a:cxn ang="0">
                    <a:pos x="61" y="38"/>
                  </a:cxn>
                  <a:cxn ang="0">
                    <a:pos x="61" y="37"/>
                  </a:cxn>
                  <a:cxn ang="0">
                    <a:pos x="30" y="19"/>
                  </a:cxn>
                  <a:cxn ang="0">
                    <a:pos x="28" y="19"/>
                  </a:cxn>
                  <a:cxn ang="0">
                    <a:pos x="26" y="17"/>
                  </a:cxn>
                  <a:cxn ang="0">
                    <a:pos x="23" y="17"/>
                  </a:cxn>
                  <a:cxn ang="0">
                    <a:pos x="26" y="0"/>
                  </a:cxn>
                  <a:cxn ang="0">
                    <a:pos x="30" y="0"/>
                  </a:cxn>
                  <a:cxn ang="0">
                    <a:pos x="35" y="2"/>
                  </a:cxn>
                  <a:cxn ang="0">
                    <a:pos x="39" y="4"/>
                  </a:cxn>
                  <a:cxn ang="0">
                    <a:pos x="70" y="21"/>
                  </a:cxn>
                  <a:cxn ang="0">
                    <a:pos x="103" y="40"/>
                  </a:cxn>
                  <a:cxn ang="0">
                    <a:pos x="108" y="44"/>
                  </a:cxn>
                  <a:cxn ang="0">
                    <a:pos x="112" y="49"/>
                  </a:cxn>
                  <a:cxn ang="0">
                    <a:pos x="114" y="56"/>
                  </a:cxn>
                  <a:cxn ang="0">
                    <a:pos x="115" y="61"/>
                  </a:cxn>
                  <a:cxn ang="0">
                    <a:pos x="115" y="66"/>
                  </a:cxn>
                  <a:cxn ang="0">
                    <a:pos x="114" y="72"/>
                  </a:cxn>
                  <a:cxn ang="0">
                    <a:pos x="112" y="75"/>
                  </a:cxn>
                  <a:cxn ang="0">
                    <a:pos x="108" y="80"/>
                  </a:cxn>
                  <a:cxn ang="0">
                    <a:pos x="103" y="84"/>
                  </a:cxn>
                  <a:cxn ang="0">
                    <a:pos x="103" y="86"/>
                  </a:cxn>
                  <a:cxn ang="0">
                    <a:pos x="39" y="122"/>
                  </a:cxn>
                  <a:cxn ang="0">
                    <a:pos x="35" y="124"/>
                  </a:cxn>
                  <a:cxn ang="0">
                    <a:pos x="30" y="126"/>
                  </a:cxn>
                  <a:cxn ang="0">
                    <a:pos x="26" y="126"/>
                  </a:cxn>
                  <a:cxn ang="0">
                    <a:pos x="12" y="122"/>
                  </a:cxn>
                  <a:cxn ang="0">
                    <a:pos x="7" y="117"/>
                  </a:cxn>
                  <a:cxn ang="0">
                    <a:pos x="4" y="112"/>
                  </a:cxn>
                  <a:cxn ang="0">
                    <a:pos x="0" y="105"/>
                  </a:cxn>
                  <a:cxn ang="0">
                    <a:pos x="0" y="26"/>
                  </a:cxn>
                  <a:cxn ang="0">
                    <a:pos x="2" y="17"/>
                  </a:cxn>
                  <a:cxn ang="0">
                    <a:pos x="5" y="11"/>
                  </a:cxn>
                  <a:cxn ang="0">
                    <a:pos x="11" y="5"/>
                  </a:cxn>
                  <a:cxn ang="0">
                    <a:pos x="18" y="2"/>
                  </a:cxn>
                  <a:cxn ang="0">
                    <a:pos x="26" y="0"/>
                  </a:cxn>
                </a:cxnLst>
                <a:rect l="0" t="0" r="r" b="b"/>
                <a:pathLst>
                  <a:path w="115" h="126">
                    <a:moveTo>
                      <a:pt x="23" y="17"/>
                    </a:moveTo>
                    <a:lnTo>
                      <a:pt x="19" y="19"/>
                    </a:lnTo>
                    <a:lnTo>
                      <a:pt x="18" y="23"/>
                    </a:lnTo>
                    <a:lnTo>
                      <a:pt x="18" y="101"/>
                    </a:lnTo>
                    <a:lnTo>
                      <a:pt x="23" y="107"/>
                    </a:lnTo>
                    <a:lnTo>
                      <a:pt x="30" y="107"/>
                    </a:lnTo>
                    <a:lnTo>
                      <a:pt x="93" y="70"/>
                    </a:lnTo>
                    <a:lnTo>
                      <a:pt x="94" y="68"/>
                    </a:lnTo>
                    <a:lnTo>
                      <a:pt x="96" y="68"/>
                    </a:lnTo>
                    <a:lnTo>
                      <a:pt x="96" y="66"/>
                    </a:lnTo>
                    <a:lnTo>
                      <a:pt x="98" y="63"/>
                    </a:lnTo>
                    <a:lnTo>
                      <a:pt x="96" y="61"/>
                    </a:lnTo>
                    <a:lnTo>
                      <a:pt x="94" y="58"/>
                    </a:lnTo>
                    <a:lnTo>
                      <a:pt x="93" y="56"/>
                    </a:lnTo>
                    <a:lnTo>
                      <a:pt x="61" y="38"/>
                    </a:lnTo>
                    <a:lnTo>
                      <a:pt x="61" y="37"/>
                    </a:lnTo>
                    <a:lnTo>
                      <a:pt x="30" y="19"/>
                    </a:lnTo>
                    <a:lnTo>
                      <a:pt x="28" y="19"/>
                    </a:lnTo>
                    <a:lnTo>
                      <a:pt x="26" y="17"/>
                    </a:lnTo>
                    <a:lnTo>
                      <a:pt x="23" y="17"/>
                    </a:lnTo>
                    <a:close/>
                    <a:moveTo>
                      <a:pt x="26" y="0"/>
                    </a:moveTo>
                    <a:lnTo>
                      <a:pt x="30" y="0"/>
                    </a:lnTo>
                    <a:lnTo>
                      <a:pt x="35" y="2"/>
                    </a:lnTo>
                    <a:lnTo>
                      <a:pt x="39" y="4"/>
                    </a:lnTo>
                    <a:lnTo>
                      <a:pt x="70" y="21"/>
                    </a:lnTo>
                    <a:lnTo>
                      <a:pt x="103" y="40"/>
                    </a:lnTo>
                    <a:lnTo>
                      <a:pt x="108" y="44"/>
                    </a:lnTo>
                    <a:lnTo>
                      <a:pt x="112" y="49"/>
                    </a:lnTo>
                    <a:lnTo>
                      <a:pt x="114" y="56"/>
                    </a:lnTo>
                    <a:lnTo>
                      <a:pt x="115" y="61"/>
                    </a:lnTo>
                    <a:lnTo>
                      <a:pt x="115" y="66"/>
                    </a:lnTo>
                    <a:lnTo>
                      <a:pt x="114" y="72"/>
                    </a:lnTo>
                    <a:lnTo>
                      <a:pt x="112" y="75"/>
                    </a:lnTo>
                    <a:lnTo>
                      <a:pt x="108" y="80"/>
                    </a:lnTo>
                    <a:lnTo>
                      <a:pt x="103" y="84"/>
                    </a:lnTo>
                    <a:lnTo>
                      <a:pt x="103" y="86"/>
                    </a:lnTo>
                    <a:lnTo>
                      <a:pt x="39" y="122"/>
                    </a:lnTo>
                    <a:lnTo>
                      <a:pt x="35" y="124"/>
                    </a:lnTo>
                    <a:lnTo>
                      <a:pt x="30" y="126"/>
                    </a:lnTo>
                    <a:lnTo>
                      <a:pt x="26" y="126"/>
                    </a:lnTo>
                    <a:lnTo>
                      <a:pt x="12" y="122"/>
                    </a:lnTo>
                    <a:lnTo>
                      <a:pt x="7" y="117"/>
                    </a:lnTo>
                    <a:lnTo>
                      <a:pt x="4" y="112"/>
                    </a:lnTo>
                    <a:lnTo>
                      <a:pt x="0" y="105"/>
                    </a:lnTo>
                    <a:lnTo>
                      <a:pt x="0" y="26"/>
                    </a:lnTo>
                    <a:lnTo>
                      <a:pt x="2" y="17"/>
                    </a:lnTo>
                    <a:lnTo>
                      <a:pt x="5" y="11"/>
                    </a:lnTo>
                    <a:lnTo>
                      <a:pt x="11" y="5"/>
                    </a:lnTo>
                    <a:lnTo>
                      <a:pt x="18"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305"/>
              <p:cNvSpPr>
                <a:spLocks/>
              </p:cNvSpPr>
              <p:nvPr/>
            </p:nvSpPr>
            <p:spPr bwMode="auto">
              <a:xfrm>
                <a:off x="1902619" y="2374900"/>
                <a:ext cx="53975" cy="44450"/>
              </a:xfrm>
              <a:custGeom>
                <a:avLst/>
                <a:gdLst/>
                <a:ahLst/>
                <a:cxnLst>
                  <a:cxn ang="0">
                    <a:pos x="7" y="0"/>
                  </a:cxn>
                  <a:cxn ang="0">
                    <a:pos x="11" y="0"/>
                  </a:cxn>
                  <a:cxn ang="0">
                    <a:pos x="21" y="5"/>
                  </a:cxn>
                  <a:cxn ang="0">
                    <a:pos x="25" y="9"/>
                  </a:cxn>
                  <a:cxn ang="0">
                    <a:pos x="30" y="11"/>
                  </a:cxn>
                  <a:cxn ang="0">
                    <a:pos x="32" y="14"/>
                  </a:cxn>
                  <a:cxn ang="0">
                    <a:pos x="34" y="16"/>
                  </a:cxn>
                  <a:cxn ang="0">
                    <a:pos x="34" y="23"/>
                  </a:cxn>
                  <a:cxn ang="0">
                    <a:pos x="32" y="26"/>
                  </a:cxn>
                  <a:cxn ang="0">
                    <a:pos x="28" y="28"/>
                  </a:cxn>
                  <a:cxn ang="0">
                    <a:pos x="23" y="28"/>
                  </a:cxn>
                  <a:cxn ang="0">
                    <a:pos x="21" y="26"/>
                  </a:cxn>
                  <a:cxn ang="0">
                    <a:pos x="14" y="23"/>
                  </a:cxn>
                  <a:cxn ang="0">
                    <a:pos x="9" y="21"/>
                  </a:cxn>
                  <a:cxn ang="0">
                    <a:pos x="6" y="18"/>
                  </a:cxn>
                  <a:cxn ang="0">
                    <a:pos x="2" y="16"/>
                  </a:cxn>
                  <a:cxn ang="0">
                    <a:pos x="0" y="12"/>
                  </a:cxn>
                  <a:cxn ang="0">
                    <a:pos x="0" y="9"/>
                  </a:cxn>
                  <a:cxn ang="0">
                    <a:pos x="4" y="2"/>
                  </a:cxn>
                  <a:cxn ang="0">
                    <a:pos x="7" y="0"/>
                  </a:cxn>
                </a:cxnLst>
                <a:rect l="0" t="0" r="r" b="b"/>
                <a:pathLst>
                  <a:path w="34" h="28">
                    <a:moveTo>
                      <a:pt x="7" y="0"/>
                    </a:moveTo>
                    <a:lnTo>
                      <a:pt x="11" y="0"/>
                    </a:lnTo>
                    <a:lnTo>
                      <a:pt x="21" y="5"/>
                    </a:lnTo>
                    <a:lnTo>
                      <a:pt x="25" y="9"/>
                    </a:lnTo>
                    <a:lnTo>
                      <a:pt x="30" y="11"/>
                    </a:lnTo>
                    <a:lnTo>
                      <a:pt x="32" y="14"/>
                    </a:lnTo>
                    <a:lnTo>
                      <a:pt x="34" y="16"/>
                    </a:lnTo>
                    <a:lnTo>
                      <a:pt x="34" y="23"/>
                    </a:lnTo>
                    <a:lnTo>
                      <a:pt x="32" y="26"/>
                    </a:lnTo>
                    <a:lnTo>
                      <a:pt x="28" y="28"/>
                    </a:lnTo>
                    <a:lnTo>
                      <a:pt x="23" y="28"/>
                    </a:lnTo>
                    <a:lnTo>
                      <a:pt x="21" y="26"/>
                    </a:lnTo>
                    <a:lnTo>
                      <a:pt x="14" y="23"/>
                    </a:lnTo>
                    <a:lnTo>
                      <a:pt x="9" y="21"/>
                    </a:lnTo>
                    <a:lnTo>
                      <a:pt x="6" y="18"/>
                    </a:lnTo>
                    <a:lnTo>
                      <a:pt x="2" y="16"/>
                    </a:lnTo>
                    <a:lnTo>
                      <a:pt x="0" y="12"/>
                    </a:lnTo>
                    <a:lnTo>
                      <a:pt x="0" y="9"/>
                    </a:lnTo>
                    <a:lnTo>
                      <a:pt x="4" y="2"/>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306"/>
              <p:cNvSpPr>
                <a:spLocks/>
              </p:cNvSpPr>
              <p:nvPr/>
            </p:nvSpPr>
            <p:spPr bwMode="auto">
              <a:xfrm>
                <a:off x="1958181" y="2408237"/>
                <a:ext cx="28575" cy="28575"/>
              </a:xfrm>
              <a:custGeom>
                <a:avLst/>
                <a:gdLst/>
                <a:ahLst/>
                <a:cxnLst>
                  <a:cxn ang="0">
                    <a:pos x="6" y="0"/>
                  </a:cxn>
                  <a:cxn ang="0">
                    <a:pos x="13" y="0"/>
                  </a:cxn>
                  <a:cxn ang="0">
                    <a:pos x="18" y="5"/>
                  </a:cxn>
                  <a:cxn ang="0">
                    <a:pos x="18" y="9"/>
                  </a:cxn>
                  <a:cxn ang="0">
                    <a:pos x="14" y="16"/>
                  </a:cxn>
                  <a:cxn ang="0">
                    <a:pos x="13" y="18"/>
                  </a:cxn>
                  <a:cxn ang="0">
                    <a:pos x="6" y="18"/>
                  </a:cxn>
                  <a:cxn ang="0">
                    <a:pos x="2" y="14"/>
                  </a:cxn>
                  <a:cxn ang="0">
                    <a:pos x="0" y="11"/>
                  </a:cxn>
                  <a:cxn ang="0">
                    <a:pos x="0" y="4"/>
                  </a:cxn>
                  <a:cxn ang="0">
                    <a:pos x="4" y="2"/>
                  </a:cxn>
                  <a:cxn ang="0">
                    <a:pos x="6" y="0"/>
                  </a:cxn>
                </a:cxnLst>
                <a:rect l="0" t="0" r="r" b="b"/>
                <a:pathLst>
                  <a:path w="18" h="18">
                    <a:moveTo>
                      <a:pt x="6" y="0"/>
                    </a:moveTo>
                    <a:lnTo>
                      <a:pt x="13" y="0"/>
                    </a:lnTo>
                    <a:lnTo>
                      <a:pt x="18" y="5"/>
                    </a:lnTo>
                    <a:lnTo>
                      <a:pt x="18" y="9"/>
                    </a:lnTo>
                    <a:lnTo>
                      <a:pt x="14" y="16"/>
                    </a:lnTo>
                    <a:lnTo>
                      <a:pt x="13" y="18"/>
                    </a:lnTo>
                    <a:lnTo>
                      <a:pt x="6" y="18"/>
                    </a:lnTo>
                    <a:lnTo>
                      <a:pt x="2" y="14"/>
                    </a:lnTo>
                    <a:lnTo>
                      <a:pt x="0" y="11"/>
                    </a:lnTo>
                    <a:lnTo>
                      <a:pt x="0" y="4"/>
                    </a:lnTo>
                    <a:lnTo>
                      <a:pt x="4"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307"/>
              <p:cNvSpPr>
                <a:spLocks noEditPoints="1"/>
              </p:cNvSpPr>
              <p:nvPr/>
            </p:nvSpPr>
            <p:spPr bwMode="auto">
              <a:xfrm>
                <a:off x="1559719" y="1854200"/>
                <a:ext cx="736600" cy="736600"/>
              </a:xfrm>
              <a:custGeom>
                <a:avLst/>
                <a:gdLst/>
                <a:ahLst/>
                <a:cxnLst>
                  <a:cxn ang="0">
                    <a:pos x="52" y="447"/>
                  </a:cxn>
                  <a:cxn ang="0">
                    <a:pos x="61" y="400"/>
                  </a:cxn>
                  <a:cxn ang="0">
                    <a:pos x="72" y="447"/>
                  </a:cxn>
                  <a:cxn ang="0">
                    <a:pos x="424" y="269"/>
                  </a:cxn>
                  <a:cxn ang="0">
                    <a:pos x="419" y="314"/>
                  </a:cxn>
                  <a:cxn ang="0">
                    <a:pos x="407" y="309"/>
                  </a:cxn>
                  <a:cxn ang="0">
                    <a:pos x="37" y="230"/>
                  </a:cxn>
                  <a:cxn ang="0">
                    <a:pos x="37" y="230"/>
                  </a:cxn>
                  <a:cxn ang="0">
                    <a:pos x="445" y="206"/>
                  </a:cxn>
                  <a:cxn ang="0">
                    <a:pos x="394" y="250"/>
                  </a:cxn>
                  <a:cxn ang="0">
                    <a:pos x="365" y="206"/>
                  </a:cxn>
                  <a:cxn ang="0">
                    <a:pos x="372" y="250"/>
                  </a:cxn>
                  <a:cxn ang="0">
                    <a:pos x="257" y="206"/>
                  </a:cxn>
                  <a:cxn ang="0">
                    <a:pos x="288" y="206"/>
                  </a:cxn>
                  <a:cxn ang="0">
                    <a:pos x="232" y="250"/>
                  </a:cxn>
                  <a:cxn ang="0">
                    <a:pos x="204" y="206"/>
                  </a:cxn>
                  <a:cxn ang="0">
                    <a:pos x="211" y="250"/>
                  </a:cxn>
                  <a:cxn ang="0">
                    <a:pos x="96" y="206"/>
                  </a:cxn>
                  <a:cxn ang="0">
                    <a:pos x="127" y="206"/>
                  </a:cxn>
                  <a:cxn ang="0">
                    <a:pos x="72" y="250"/>
                  </a:cxn>
                  <a:cxn ang="0">
                    <a:pos x="42" y="206"/>
                  </a:cxn>
                  <a:cxn ang="0">
                    <a:pos x="45" y="182"/>
                  </a:cxn>
                  <a:cxn ang="0">
                    <a:pos x="26" y="143"/>
                  </a:cxn>
                  <a:cxn ang="0">
                    <a:pos x="56" y="133"/>
                  </a:cxn>
                  <a:cxn ang="0">
                    <a:pos x="117" y="159"/>
                  </a:cxn>
                  <a:cxn ang="0">
                    <a:pos x="159" y="101"/>
                  </a:cxn>
                  <a:cxn ang="0">
                    <a:pos x="199" y="133"/>
                  </a:cxn>
                  <a:cxn ang="0">
                    <a:pos x="180" y="94"/>
                  </a:cxn>
                  <a:cxn ang="0">
                    <a:pos x="209" y="84"/>
                  </a:cxn>
                  <a:cxn ang="0">
                    <a:pos x="270" y="110"/>
                  </a:cxn>
                  <a:cxn ang="0">
                    <a:pos x="311" y="51"/>
                  </a:cxn>
                  <a:cxn ang="0">
                    <a:pos x="353" y="84"/>
                  </a:cxn>
                  <a:cxn ang="0">
                    <a:pos x="332" y="45"/>
                  </a:cxn>
                  <a:cxn ang="0">
                    <a:pos x="363" y="35"/>
                  </a:cxn>
                  <a:cxn ang="0">
                    <a:pos x="422" y="59"/>
                  </a:cxn>
                  <a:cxn ang="0">
                    <a:pos x="421" y="0"/>
                  </a:cxn>
                  <a:cxn ang="0">
                    <a:pos x="443" y="65"/>
                  </a:cxn>
                  <a:cxn ang="0">
                    <a:pos x="440" y="73"/>
                  </a:cxn>
                  <a:cxn ang="0">
                    <a:pos x="459" y="189"/>
                  </a:cxn>
                  <a:cxn ang="0">
                    <a:pos x="464" y="456"/>
                  </a:cxn>
                  <a:cxn ang="0">
                    <a:pos x="23" y="464"/>
                  </a:cxn>
                  <a:cxn ang="0">
                    <a:pos x="17" y="199"/>
                  </a:cxn>
                  <a:cxn ang="0">
                    <a:pos x="2" y="133"/>
                  </a:cxn>
                </a:cxnLst>
                <a:rect l="0" t="0" r="r" b="b"/>
                <a:pathLst>
                  <a:path w="464" h="464">
                    <a:moveTo>
                      <a:pt x="37" y="269"/>
                    </a:moveTo>
                    <a:lnTo>
                      <a:pt x="37" y="447"/>
                    </a:lnTo>
                    <a:lnTo>
                      <a:pt x="52" y="447"/>
                    </a:lnTo>
                    <a:lnTo>
                      <a:pt x="52" y="407"/>
                    </a:lnTo>
                    <a:lnTo>
                      <a:pt x="58" y="402"/>
                    </a:lnTo>
                    <a:lnTo>
                      <a:pt x="61" y="400"/>
                    </a:lnTo>
                    <a:lnTo>
                      <a:pt x="68" y="403"/>
                    </a:lnTo>
                    <a:lnTo>
                      <a:pt x="72" y="410"/>
                    </a:lnTo>
                    <a:lnTo>
                      <a:pt x="72" y="447"/>
                    </a:lnTo>
                    <a:lnTo>
                      <a:pt x="445" y="447"/>
                    </a:lnTo>
                    <a:lnTo>
                      <a:pt x="445" y="269"/>
                    </a:lnTo>
                    <a:lnTo>
                      <a:pt x="424" y="269"/>
                    </a:lnTo>
                    <a:lnTo>
                      <a:pt x="424" y="309"/>
                    </a:lnTo>
                    <a:lnTo>
                      <a:pt x="422" y="312"/>
                    </a:lnTo>
                    <a:lnTo>
                      <a:pt x="419" y="314"/>
                    </a:lnTo>
                    <a:lnTo>
                      <a:pt x="412" y="314"/>
                    </a:lnTo>
                    <a:lnTo>
                      <a:pt x="408" y="312"/>
                    </a:lnTo>
                    <a:lnTo>
                      <a:pt x="407" y="309"/>
                    </a:lnTo>
                    <a:lnTo>
                      <a:pt x="407" y="269"/>
                    </a:lnTo>
                    <a:lnTo>
                      <a:pt x="37" y="269"/>
                    </a:lnTo>
                    <a:close/>
                    <a:moveTo>
                      <a:pt x="37" y="230"/>
                    </a:moveTo>
                    <a:lnTo>
                      <a:pt x="37" y="250"/>
                    </a:lnTo>
                    <a:lnTo>
                      <a:pt x="49" y="250"/>
                    </a:lnTo>
                    <a:lnTo>
                      <a:pt x="37" y="230"/>
                    </a:lnTo>
                    <a:close/>
                    <a:moveTo>
                      <a:pt x="419" y="206"/>
                    </a:moveTo>
                    <a:lnTo>
                      <a:pt x="445" y="248"/>
                    </a:lnTo>
                    <a:lnTo>
                      <a:pt x="445" y="206"/>
                    </a:lnTo>
                    <a:lnTo>
                      <a:pt x="419" y="206"/>
                    </a:lnTo>
                    <a:close/>
                    <a:moveTo>
                      <a:pt x="365" y="206"/>
                    </a:moveTo>
                    <a:lnTo>
                      <a:pt x="394" y="250"/>
                    </a:lnTo>
                    <a:lnTo>
                      <a:pt x="426" y="250"/>
                    </a:lnTo>
                    <a:lnTo>
                      <a:pt x="396" y="206"/>
                    </a:lnTo>
                    <a:lnTo>
                      <a:pt x="365" y="206"/>
                    </a:lnTo>
                    <a:close/>
                    <a:moveTo>
                      <a:pt x="311" y="206"/>
                    </a:moveTo>
                    <a:lnTo>
                      <a:pt x="340" y="250"/>
                    </a:lnTo>
                    <a:lnTo>
                      <a:pt x="372" y="250"/>
                    </a:lnTo>
                    <a:lnTo>
                      <a:pt x="342" y="206"/>
                    </a:lnTo>
                    <a:lnTo>
                      <a:pt x="311" y="206"/>
                    </a:lnTo>
                    <a:close/>
                    <a:moveTo>
                      <a:pt x="257" y="206"/>
                    </a:moveTo>
                    <a:lnTo>
                      <a:pt x="286" y="250"/>
                    </a:lnTo>
                    <a:lnTo>
                      <a:pt x="318" y="250"/>
                    </a:lnTo>
                    <a:lnTo>
                      <a:pt x="288" y="206"/>
                    </a:lnTo>
                    <a:lnTo>
                      <a:pt x="257" y="206"/>
                    </a:lnTo>
                    <a:close/>
                    <a:moveTo>
                      <a:pt x="204" y="206"/>
                    </a:moveTo>
                    <a:lnTo>
                      <a:pt x="232" y="250"/>
                    </a:lnTo>
                    <a:lnTo>
                      <a:pt x="264" y="250"/>
                    </a:lnTo>
                    <a:lnTo>
                      <a:pt x="236" y="206"/>
                    </a:lnTo>
                    <a:lnTo>
                      <a:pt x="204" y="206"/>
                    </a:lnTo>
                    <a:close/>
                    <a:moveTo>
                      <a:pt x="150" y="206"/>
                    </a:moveTo>
                    <a:lnTo>
                      <a:pt x="178" y="250"/>
                    </a:lnTo>
                    <a:lnTo>
                      <a:pt x="211" y="250"/>
                    </a:lnTo>
                    <a:lnTo>
                      <a:pt x="181" y="206"/>
                    </a:lnTo>
                    <a:lnTo>
                      <a:pt x="150" y="206"/>
                    </a:lnTo>
                    <a:close/>
                    <a:moveTo>
                      <a:pt x="96" y="206"/>
                    </a:moveTo>
                    <a:lnTo>
                      <a:pt x="126" y="250"/>
                    </a:lnTo>
                    <a:lnTo>
                      <a:pt x="157" y="250"/>
                    </a:lnTo>
                    <a:lnTo>
                      <a:pt x="127" y="206"/>
                    </a:lnTo>
                    <a:lnTo>
                      <a:pt x="96" y="206"/>
                    </a:lnTo>
                    <a:close/>
                    <a:moveTo>
                      <a:pt x="42" y="206"/>
                    </a:moveTo>
                    <a:lnTo>
                      <a:pt x="72" y="250"/>
                    </a:lnTo>
                    <a:lnTo>
                      <a:pt x="103" y="250"/>
                    </a:lnTo>
                    <a:lnTo>
                      <a:pt x="73" y="206"/>
                    </a:lnTo>
                    <a:lnTo>
                      <a:pt x="42" y="206"/>
                    </a:lnTo>
                    <a:close/>
                    <a:moveTo>
                      <a:pt x="26" y="168"/>
                    </a:moveTo>
                    <a:lnTo>
                      <a:pt x="33" y="187"/>
                    </a:lnTo>
                    <a:lnTo>
                      <a:pt x="45" y="182"/>
                    </a:lnTo>
                    <a:lnTo>
                      <a:pt x="26" y="168"/>
                    </a:lnTo>
                    <a:close/>
                    <a:moveTo>
                      <a:pt x="56" y="133"/>
                    </a:moveTo>
                    <a:lnTo>
                      <a:pt x="26" y="143"/>
                    </a:lnTo>
                    <a:lnTo>
                      <a:pt x="66" y="175"/>
                    </a:lnTo>
                    <a:lnTo>
                      <a:pt x="96" y="166"/>
                    </a:lnTo>
                    <a:lnTo>
                      <a:pt x="56" y="133"/>
                    </a:lnTo>
                    <a:close/>
                    <a:moveTo>
                      <a:pt x="106" y="117"/>
                    </a:moveTo>
                    <a:lnTo>
                      <a:pt x="77" y="127"/>
                    </a:lnTo>
                    <a:lnTo>
                      <a:pt x="117" y="159"/>
                    </a:lnTo>
                    <a:lnTo>
                      <a:pt x="148" y="150"/>
                    </a:lnTo>
                    <a:lnTo>
                      <a:pt x="106" y="117"/>
                    </a:lnTo>
                    <a:close/>
                    <a:moveTo>
                      <a:pt x="159" y="101"/>
                    </a:moveTo>
                    <a:lnTo>
                      <a:pt x="127" y="110"/>
                    </a:lnTo>
                    <a:lnTo>
                      <a:pt x="169" y="143"/>
                    </a:lnTo>
                    <a:lnTo>
                      <a:pt x="199" y="133"/>
                    </a:lnTo>
                    <a:lnTo>
                      <a:pt x="159" y="101"/>
                    </a:lnTo>
                    <a:close/>
                    <a:moveTo>
                      <a:pt x="209" y="84"/>
                    </a:moveTo>
                    <a:lnTo>
                      <a:pt x="180" y="94"/>
                    </a:lnTo>
                    <a:lnTo>
                      <a:pt x="220" y="126"/>
                    </a:lnTo>
                    <a:lnTo>
                      <a:pt x="250" y="117"/>
                    </a:lnTo>
                    <a:lnTo>
                      <a:pt x="209" y="84"/>
                    </a:lnTo>
                    <a:close/>
                    <a:moveTo>
                      <a:pt x="260" y="68"/>
                    </a:moveTo>
                    <a:lnTo>
                      <a:pt x="230" y="77"/>
                    </a:lnTo>
                    <a:lnTo>
                      <a:pt x="270" y="110"/>
                    </a:lnTo>
                    <a:lnTo>
                      <a:pt x="302" y="100"/>
                    </a:lnTo>
                    <a:lnTo>
                      <a:pt x="260" y="68"/>
                    </a:lnTo>
                    <a:close/>
                    <a:moveTo>
                      <a:pt x="311" y="51"/>
                    </a:moveTo>
                    <a:lnTo>
                      <a:pt x="281" y="61"/>
                    </a:lnTo>
                    <a:lnTo>
                      <a:pt x="323" y="94"/>
                    </a:lnTo>
                    <a:lnTo>
                      <a:pt x="353" y="84"/>
                    </a:lnTo>
                    <a:lnTo>
                      <a:pt x="311" y="51"/>
                    </a:lnTo>
                    <a:close/>
                    <a:moveTo>
                      <a:pt x="363" y="35"/>
                    </a:moveTo>
                    <a:lnTo>
                      <a:pt x="332" y="45"/>
                    </a:lnTo>
                    <a:lnTo>
                      <a:pt x="373" y="77"/>
                    </a:lnTo>
                    <a:lnTo>
                      <a:pt x="403" y="68"/>
                    </a:lnTo>
                    <a:lnTo>
                      <a:pt x="363" y="35"/>
                    </a:lnTo>
                    <a:close/>
                    <a:moveTo>
                      <a:pt x="410" y="19"/>
                    </a:moveTo>
                    <a:lnTo>
                      <a:pt x="384" y="28"/>
                    </a:lnTo>
                    <a:lnTo>
                      <a:pt x="422" y="59"/>
                    </a:lnTo>
                    <a:lnTo>
                      <a:pt x="410" y="19"/>
                    </a:lnTo>
                    <a:close/>
                    <a:moveTo>
                      <a:pt x="414" y="0"/>
                    </a:moveTo>
                    <a:lnTo>
                      <a:pt x="421" y="0"/>
                    </a:lnTo>
                    <a:lnTo>
                      <a:pt x="422" y="2"/>
                    </a:lnTo>
                    <a:lnTo>
                      <a:pt x="424" y="5"/>
                    </a:lnTo>
                    <a:lnTo>
                      <a:pt x="443" y="65"/>
                    </a:lnTo>
                    <a:lnTo>
                      <a:pt x="443" y="68"/>
                    </a:lnTo>
                    <a:lnTo>
                      <a:pt x="442" y="72"/>
                    </a:lnTo>
                    <a:lnTo>
                      <a:pt x="440" y="73"/>
                    </a:lnTo>
                    <a:lnTo>
                      <a:pt x="436" y="75"/>
                    </a:lnTo>
                    <a:lnTo>
                      <a:pt x="85" y="189"/>
                    </a:lnTo>
                    <a:lnTo>
                      <a:pt x="459" y="189"/>
                    </a:lnTo>
                    <a:lnTo>
                      <a:pt x="461" y="190"/>
                    </a:lnTo>
                    <a:lnTo>
                      <a:pt x="464" y="197"/>
                    </a:lnTo>
                    <a:lnTo>
                      <a:pt x="464" y="456"/>
                    </a:lnTo>
                    <a:lnTo>
                      <a:pt x="461" y="463"/>
                    </a:lnTo>
                    <a:lnTo>
                      <a:pt x="459" y="464"/>
                    </a:lnTo>
                    <a:lnTo>
                      <a:pt x="23" y="464"/>
                    </a:lnTo>
                    <a:lnTo>
                      <a:pt x="19" y="463"/>
                    </a:lnTo>
                    <a:lnTo>
                      <a:pt x="17" y="459"/>
                    </a:lnTo>
                    <a:lnTo>
                      <a:pt x="17" y="199"/>
                    </a:lnTo>
                    <a:lnTo>
                      <a:pt x="0" y="145"/>
                    </a:lnTo>
                    <a:lnTo>
                      <a:pt x="0" y="136"/>
                    </a:lnTo>
                    <a:lnTo>
                      <a:pt x="2" y="133"/>
                    </a:lnTo>
                    <a:lnTo>
                      <a:pt x="5" y="131"/>
                    </a:lnTo>
                    <a:lnTo>
                      <a:pt x="4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08"/>
              <p:cNvSpPr>
                <a:spLocks/>
              </p:cNvSpPr>
              <p:nvPr/>
            </p:nvSpPr>
            <p:spPr bwMode="auto">
              <a:xfrm>
                <a:off x="1642269" y="2449512"/>
                <a:ext cx="31750" cy="31750"/>
              </a:xfrm>
              <a:custGeom>
                <a:avLst/>
                <a:gdLst/>
                <a:ahLst/>
                <a:cxnLst>
                  <a:cxn ang="0">
                    <a:pos x="6" y="0"/>
                  </a:cxn>
                  <a:cxn ang="0">
                    <a:pos x="13" y="0"/>
                  </a:cxn>
                  <a:cxn ang="0">
                    <a:pos x="16" y="2"/>
                  </a:cxn>
                  <a:cxn ang="0">
                    <a:pos x="20" y="9"/>
                  </a:cxn>
                  <a:cxn ang="0">
                    <a:pos x="20" y="11"/>
                  </a:cxn>
                  <a:cxn ang="0">
                    <a:pos x="16" y="18"/>
                  </a:cxn>
                  <a:cxn ang="0">
                    <a:pos x="13" y="20"/>
                  </a:cxn>
                  <a:cxn ang="0">
                    <a:pos x="6" y="20"/>
                  </a:cxn>
                  <a:cxn ang="0">
                    <a:pos x="0" y="14"/>
                  </a:cxn>
                  <a:cxn ang="0">
                    <a:pos x="0" y="6"/>
                  </a:cxn>
                  <a:cxn ang="0">
                    <a:pos x="6" y="0"/>
                  </a:cxn>
                </a:cxnLst>
                <a:rect l="0" t="0" r="r" b="b"/>
                <a:pathLst>
                  <a:path w="20" h="20">
                    <a:moveTo>
                      <a:pt x="6" y="0"/>
                    </a:moveTo>
                    <a:lnTo>
                      <a:pt x="13" y="0"/>
                    </a:lnTo>
                    <a:lnTo>
                      <a:pt x="16" y="2"/>
                    </a:lnTo>
                    <a:lnTo>
                      <a:pt x="20" y="9"/>
                    </a:lnTo>
                    <a:lnTo>
                      <a:pt x="20" y="11"/>
                    </a:lnTo>
                    <a:lnTo>
                      <a:pt x="16" y="18"/>
                    </a:lnTo>
                    <a:lnTo>
                      <a:pt x="13" y="20"/>
                    </a:lnTo>
                    <a:lnTo>
                      <a:pt x="6" y="20"/>
                    </a:lnTo>
                    <a:lnTo>
                      <a:pt x="0" y="14"/>
                    </a:lnTo>
                    <a:lnTo>
                      <a:pt x="0" y="6"/>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09"/>
              <p:cNvSpPr>
                <a:spLocks/>
              </p:cNvSpPr>
              <p:nvPr/>
            </p:nvSpPr>
            <p:spPr bwMode="auto">
              <a:xfrm>
                <a:off x="2205831" y="2360612"/>
                <a:ext cx="26988" cy="31750"/>
              </a:xfrm>
              <a:custGeom>
                <a:avLst/>
                <a:gdLst/>
                <a:ahLst/>
                <a:cxnLst>
                  <a:cxn ang="0">
                    <a:pos x="8" y="0"/>
                  </a:cxn>
                  <a:cxn ang="0">
                    <a:pos x="15" y="4"/>
                  </a:cxn>
                  <a:cxn ang="0">
                    <a:pos x="17" y="7"/>
                  </a:cxn>
                  <a:cxn ang="0">
                    <a:pos x="17" y="14"/>
                  </a:cxn>
                  <a:cxn ang="0">
                    <a:pos x="15" y="18"/>
                  </a:cxn>
                  <a:cxn ang="0">
                    <a:pos x="12" y="20"/>
                  </a:cxn>
                  <a:cxn ang="0">
                    <a:pos x="5" y="20"/>
                  </a:cxn>
                  <a:cxn ang="0">
                    <a:pos x="1" y="18"/>
                  </a:cxn>
                  <a:cxn ang="0">
                    <a:pos x="0" y="14"/>
                  </a:cxn>
                  <a:cxn ang="0">
                    <a:pos x="0" y="7"/>
                  </a:cxn>
                  <a:cxn ang="0">
                    <a:pos x="1" y="4"/>
                  </a:cxn>
                  <a:cxn ang="0">
                    <a:pos x="8" y="0"/>
                  </a:cxn>
                </a:cxnLst>
                <a:rect l="0" t="0" r="r" b="b"/>
                <a:pathLst>
                  <a:path w="17" h="20">
                    <a:moveTo>
                      <a:pt x="8" y="0"/>
                    </a:moveTo>
                    <a:lnTo>
                      <a:pt x="15" y="4"/>
                    </a:lnTo>
                    <a:lnTo>
                      <a:pt x="17" y="7"/>
                    </a:lnTo>
                    <a:lnTo>
                      <a:pt x="17" y="14"/>
                    </a:lnTo>
                    <a:lnTo>
                      <a:pt x="15" y="18"/>
                    </a:lnTo>
                    <a:lnTo>
                      <a:pt x="12" y="20"/>
                    </a:lnTo>
                    <a:lnTo>
                      <a:pt x="5" y="20"/>
                    </a:lnTo>
                    <a:lnTo>
                      <a:pt x="1" y="18"/>
                    </a:lnTo>
                    <a:lnTo>
                      <a:pt x="0" y="14"/>
                    </a:lnTo>
                    <a:lnTo>
                      <a:pt x="0" y="7"/>
                    </a:lnTo>
                    <a:lnTo>
                      <a:pt x="1" y="4"/>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146190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508311" y="3750109"/>
            <a:ext cx="5169158" cy="3107891"/>
            <a:chOff x="3508311" y="3750109"/>
            <a:chExt cx="5169158" cy="3107891"/>
          </a:xfrm>
        </p:grpSpPr>
        <p:sp>
          <p:nvSpPr>
            <p:cNvPr id="14" name="Rectangle 13"/>
            <p:cNvSpPr/>
            <p:nvPr/>
          </p:nvSpPr>
          <p:spPr>
            <a:xfrm>
              <a:off x="3508311" y="3750906"/>
              <a:ext cx="5169158" cy="310709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027874" y="3750109"/>
              <a:ext cx="3641202" cy="1754326"/>
            </a:xfrm>
            <a:prstGeom prst="rect">
              <a:avLst/>
            </a:prstGeom>
            <a:noFill/>
          </p:spPr>
          <p:txBody>
            <a:bodyPr wrap="square" lIns="91440" tIns="45720" rIns="91440" bIns="45720" rtlCol="0" anchor="t">
              <a:spAutoFit/>
            </a:bodyPr>
            <a:lstStyle/>
            <a:p>
              <a:pPr algn="just"/>
              <a:r>
                <a:rPr lang="en-US" sz="1200" dirty="0">
                  <a:solidFill>
                    <a:schemeClr val="bg1"/>
                  </a:solidFill>
                  <a:ea typeface="+mn-lt"/>
                  <a:cs typeface="+mn-lt"/>
                </a:rPr>
                <a:t>The </a:t>
              </a:r>
              <a:r>
                <a:rPr lang="en-US" sz="1200" i="1" dirty="0">
                  <a:solidFill>
                    <a:schemeClr val="bg1"/>
                  </a:solidFill>
                  <a:ea typeface="+mn-lt"/>
                  <a:cs typeface="+mn-lt"/>
                </a:rPr>
                <a:t>After the Silence</a:t>
              </a:r>
              <a:r>
                <a:rPr lang="en-US" sz="1200" dirty="0">
                  <a:solidFill>
                    <a:schemeClr val="bg1"/>
                  </a:solidFill>
                  <a:ea typeface="+mn-lt"/>
                  <a:cs typeface="+mn-lt"/>
                </a:rPr>
                <a:t> model is intentionally designed to be scalable and replicable across diverse settings, including correctional facilities, survivor advocacy programs, schools, and community organizations nationwide. The film is paired with a modular, peer-led neurodevelopment curriculum that can be delivered in person or virtually, requires minimal equipment, and is adaptable to different cultural and institutional contexts. </a:t>
              </a:r>
              <a:endParaRPr lang="en-US" sz="1200" dirty="0">
                <a:solidFill>
                  <a:schemeClr val="bg1"/>
                </a:solidFill>
                <a:latin typeface="Calibri"/>
                <a:ea typeface="Calibri"/>
                <a:cs typeface="Calibri"/>
              </a:endParaRPr>
            </a:p>
          </p:txBody>
        </p:sp>
      </p:grpSp>
      <p:sp>
        <p:nvSpPr>
          <p:cNvPr id="7" name="Rectangle 6"/>
          <p:cNvSpPr/>
          <p:nvPr/>
        </p:nvSpPr>
        <p:spPr>
          <a:xfrm>
            <a:off x="0" y="0"/>
            <a:ext cx="734008" cy="1485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1586797" y="1534146"/>
            <a:ext cx="9018406" cy="1448153"/>
            <a:chOff x="1128208" y="1485530"/>
            <a:chExt cx="9018406" cy="1448153"/>
          </a:xfrm>
        </p:grpSpPr>
        <p:grpSp>
          <p:nvGrpSpPr>
            <p:cNvPr id="11" name="Group 10"/>
            <p:cNvGrpSpPr/>
            <p:nvPr/>
          </p:nvGrpSpPr>
          <p:grpSpPr>
            <a:xfrm>
              <a:off x="1128208" y="1907998"/>
              <a:ext cx="2448106" cy="815469"/>
              <a:chOff x="931711" y="1919185"/>
              <a:chExt cx="2448106" cy="815469"/>
            </a:xfrm>
          </p:grpSpPr>
          <p:sp>
            <p:nvSpPr>
              <p:cNvPr id="12" name="TextBox 11"/>
              <p:cNvSpPr txBox="1"/>
              <p:nvPr/>
            </p:nvSpPr>
            <p:spPr>
              <a:xfrm>
                <a:off x="931711" y="2103712"/>
                <a:ext cx="2448106"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Scalability</a:t>
                </a:r>
              </a:p>
            </p:txBody>
          </p:sp>
          <p:sp>
            <p:nvSpPr>
              <p:cNvPr id="13" name="Rectangle 12"/>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5680367" y="1485530"/>
              <a:ext cx="4466247" cy="1448153"/>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Curriculum Companion:</a:t>
              </a:r>
              <a:endParaRPr lang="en-US" dirty="0"/>
            </a:p>
            <a:p>
              <a:pPr algn="just"/>
              <a:endParaRPr lang="en-US" sz="1200"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Peer-led</a:t>
              </a:r>
              <a:endParaRPr lang="en-US" dirty="0"/>
            </a:p>
            <a:p>
              <a:pPr marL="285750" indent="-285750" algn="just">
                <a:buFont typeface="Arial"/>
                <a:buChar char="•"/>
              </a:pPr>
              <a:r>
                <a:rPr lang="en-US" sz="1200" dirty="0">
                  <a:solidFill>
                    <a:schemeClr val="tx1">
                      <a:lumMod val="75000"/>
                      <a:lumOff val="25000"/>
                    </a:schemeClr>
                  </a:solidFill>
                  <a:ea typeface="+mn-lt"/>
                  <a:cs typeface="+mn-lt"/>
                </a:rPr>
                <a:t>Trauma-responsive</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Replicable nationwide</a:t>
              </a:r>
              <a:endParaRPr lang="en-US" dirty="0">
                <a:solidFill>
                  <a:schemeClr val="tx1">
                    <a:lumMod val="75000"/>
                    <a:lumOff val="25000"/>
                  </a:schemeClr>
                </a:solidFill>
              </a:endParaRPr>
            </a:p>
            <a:p>
              <a:pPr marL="285750" indent="-285750" algn="just">
                <a:buFont typeface="Arial"/>
                <a:buChar char="•"/>
              </a:pPr>
              <a:r>
                <a:rPr lang="en-US" sz="1200" dirty="0">
                  <a:solidFill>
                    <a:schemeClr val="tx1">
                      <a:lumMod val="75000"/>
                      <a:lumOff val="25000"/>
                    </a:schemeClr>
                  </a:solidFill>
                  <a:ea typeface="+mn-lt"/>
                  <a:cs typeface="+mn-lt"/>
                </a:rPr>
                <a:t>Adaptable to corrections, shelters, schools</a:t>
              </a:r>
              <a:endParaRPr lang="en-US" dirty="0">
                <a:solidFill>
                  <a:schemeClr val="tx1">
                    <a:lumMod val="75000"/>
                    <a:lumOff val="25000"/>
                  </a:schemeClr>
                </a:solidFill>
              </a:endParaRPr>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spTree>
    <p:extLst>
      <p:ext uri="{BB962C8B-B14F-4D97-AF65-F5344CB8AC3E}">
        <p14:creationId xmlns:p14="http://schemas.microsoft.com/office/powerpoint/2010/main" val="765681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511421" y="-932"/>
            <a:ext cx="4323652" cy="2408821"/>
            <a:chOff x="3511421" y="0"/>
            <a:chExt cx="5169158" cy="3107094"/>
          </a:xfrm>
        </p:grpSpPr>
        <p:sp>
          <p:nvSpPr>
            <p:cNvPr id="11" name="Rectangle 10"/>
            <p:cNvSpPr/>
            <p:nvPr/>
          </p:nvSpPr>
          <p:spPr>
            <a:xfrm>
              <a:off x="3511421" y="0"/>
              <a:ext cx="5169158" cy="310709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00023" y="90106"/>
              <a:ext cx="4800893" cy="2940578"/>
            </a:xfrm>
            <a:prstGeom prst="rect">
              <a:avLst/>
            </a:prstGeom>
            <a:noFill/>
          </p:spPr>
          <p:txBody>
            <a:bodyPr wrap="square" lIns="91440" tIns="45720" rIns="91440" bIns="45720" rtlCol="0" anchor="t">
              <a:spAutoFit/>
            </a:bodyPr>
            <a:lstStyle/>
            <a:p>
              <a:pPr algn="just">
                <a:lnSpc>
                  <a:spcPct val="150000"/>
                </a:lnSpc>
              </a:pPr>
              <a:r>
                <a:rPr lang="en-US" sz="1200" dirty="0">
                  <a:solidFill>
                    <a:schemeClr val="bg1"/>
                  </a:solidFill>
                  <a:ea typeface="+mn-lt"/>
                  <a:cs typeface="+mn-lt"/>
                </a:rPr>
                <a:t>The budget for </a:t>
              </a:r>
              <a:r>
                <a:rPr lang="en-US" sz="1200" i="1" dirty="0">
                  <a:solidFill>
                    <a:schemeClr val="bg1"/>
                  </a:solidFill>
                  <a:ea typeface="+mn-lt"/>
                  <a:cs typeface="+mn-lt"/>
                </a:rPr>
                <a:t>After the Silence</a:t>
              </a:r>
              <a:r>
                <a:rPr lang="en-US" sz="1200" dirty="0">
                  <a:solidFill>
                    <a:schemeClr val="bg1"/>
                  </a:solidFill>
                  <a:ea typeface="+mn-lt"/>
                  <a:cs typeface="+mn-lt"/>
                </a:rPr>
                <a:t> supports both the production of the documentary and the implementation of its accompanying impact and training initiative. Funding is required for pre-production (research, survivor interviews, legal review, trauma-informed protocols), production (filming, travel, crew, equipment, and survivor support services), and post-production (editing, sound design, accessibility captioning, and distribution masters). </a:t>
              </a:r>
              <a:endParaRPr lang="en-US" sz="1200" dirty="0">
                <a:solidFill>
                  <a:schemeClr val="bg1"/>
                </a:solidFill>
                <a:ea typeface="Calibri"/>
                <a:cs typeface="Calibri"/>
              </a:endParaRPr>
            </a:p>
          </p:txBody>
        </p:sp>
      </p:grpSp>
      <p:grpSp>
        <p:nvGrpSpPr>
          <p:cNvPr id="13" name="Group 12"/>
          <p:cNvGrpSpPr/>
          <p:nvPr/>
        </p:nvGrpSpPr>
        <p:grpSpPr>
          <a:xfrm>
            <a:off x="1586797" y="4198976"/>
            <a:ext cx="9018406" cy="1448153"/>
            <a:chOff x="1128208" y="1485530"/>
            <a:chExt cx="9018406" cy="1448153"/>
          </a:xfrm>
        </p:grpSpPr>
        <p:grpSp>
          <p:nvGrpSpPr>
            <p:cNvPr id="14" name="Group 13"/>
            <p:cNvGrpSpPr/>
            <p:nvPr/>
          </p:nvGrpSpPr>
          <p:grpSpPr>
            <a:xfrm>
              <a:off x="1128208" y="1907998"/>
              <a:ext cx="3284874" cy="815469"/>
              <a:chOff x="931711" y="1919185"/>
              <a:chExt cx="3284874" cy="815469"/>
            </a:xfrm>
          </p:grpSpPr>
          <p:sp>
            <p:nvSpPr>
              <p:cNvPr id="16" name="TextBox 15"/>
              <p:cNvSpPr txBox="1"/>
              <p:nvPr/>
            </p:nvSpPr>
            <p:spPr>
              <a:xfrm>
                <a:off x="931711" y="2103712"/>
                <a:ext cx="3284874"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Budget Needs</a:t>
                </a:r>
                <a:endParaRPr lang="en-US" sz="3500" b="1" dirty="0">
                  <a:latin typeface="Raleway" charset="0"/>
                  <a:ea typeface="Raleway" charset="0"/>
                  <a:cs typeface="Raleway" charset="0"/>
                </a:endParaRPr>
              </a:p>
            </p:txBody>
          </p:sp>
          <p:sp>
            <p:nvSpPr>
              <p:cNvPr id="17" name="Rectangle 16"/>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5680367" y="1485530"/>
              <a:ext cx="4466247" cy="1448153"/>
            </a:xfrm>
            <a:prstGeom prst="rect">
              <a:avLst/>
            </a:prstGeom>
            <a:noFill/>
          </p:spPr>
          <p:txBody>
            <a:bodyPr wrap="square" lIns="91440" tIns="45720" rIns="91440" bIns="45720" rtlCol="0" anchor="t">
              <a:spAutoFit/>
            </a:bodyPr>
            <a:lstStyle/>
            <a:p>
              <a:pPr algn="just"/>
              <a:r>
                <a:rPr lang="en-US" sz="1200" dirty="0">
                  <a:solidFill>
                    <a:schemeClr val="tx1">
                      <a:lumMod val="75000"/>
                      <a:lumOff val="25000"/>
                    </a:schemeClr>
                  </a:solidFill>
                  <a:ea typeface="+mn-lt"/>
                  <a:cs typeface="+mn-lt"/>
                </a:rPr>
                <a:t>Funding supports:</a:t>
              </a:r>
              <a:endParaRPr lang="en-US" dirty="0"/>
            </a:p>
            <a:p>
              <a:pPr algn="just"/>
              <a:endParaRPr lang="en-US" sz="1200" dirty="0">
                <a:solidFill>
                  <a:schemeClr val="tx1">
                    <a:lumMod val="75000"/>
                    <a:lumOff val="25000"/>
                  </a:schemeClr>
                </a:solidFill>
                <a:ea typeface="+mn-lt"/>
                <a:cs typeface="+mn-lt"/>
              </a:endParaRPr>
            </a:p>
            <a:p>
              <a:pPr marL="285750" indent="-285750" algn="just">
                <a:buFont typeface="Arial"/>
                <a:buChar char="•"/>
              </a:pPr>
              <a:r>
                <a:rPr lang="en-US" sz="1200" dirty="0">
                  <a:solidFill>
                    <a:schemeClr val="tx1">
                      <a:lumMod val="75000"/>
                      <a:lumOff val="25000"/>
                    </a:schemeClr>
                  </a:solidFill>
                  <a:ea typeface="+mn-lt"/>
                  <a:cs typeface="+mn-lt"/>
                </a:rPr>
                <a:t>Production</a:t>
              </a:r>
              <a:endParaRPr lang="en-US" dirty="0"/>
            </a:p>
            <a:p>
              <a:pPr marL="285750" indent="-285750" algn="just">
                <a:buFont typeface="Arial"/>
                <a:buChar char="•"/>
              </a:pPr>
              <a:r>
                <a:rPr lang="en-US" sz="1200" dirty="0">
                  <a:solidFill>
                    <a:schemeClr val="tx1">
                      <a:lumMod val="75000"/>
                      <a:lumOff val="25000"/>
                    </a:schemeClr>
                  </a:solidFill>
                  <a:ea typeface="+mn-lt"/>
                  <a:cs typeface="+mn-lt"/>
                </a:rPr>
                <a:t>Post-production</a:t>
              </a:r>
              <a:endParaRPr lang="en-US" dirty="0"/>
            </a:p>
            <a:p>
              <a:pPr marL="285750" indent="-285750" algn="just">
                <a:buFont typeface="Arial"/>
                <a:buChar char="•"/>
              </a:pPr>
              <a:r>
                <a:rPr lang="en-US" sz="1200" dirty="0">
                  <a:solidFill>
                    <a:schemeClr val="tx1">
                      <a:lumMod val="75000"/>
                      <a:lumOff val="25000"/>
                    </a:schemeClr>
                  </a:solidFill>
                  <a:ea typeface="+mn-lt"/>
                  <a:cs typeface="+mn-lt"/>
                </a:rPr>
                <a:t>Impact campaign</a:t>
              </a:r>
              <a:endParaRPr lang="en-US" dirty="0"/>
            </a:p>
            <a:p>
              <a:pPr marL="285750" indent="-285750" algn="just">
                <a:buFont typeface="Arial"/>
                <a:buChar char="•"/>
              </a:pPr>
              <a:r>
                <a:rPr lang="en-US" sz="1200" dirty="0">
                  <a:solidFill>
                    <a:schemeClr val="tx1">
                      <a:lumMod val="75000"/>
                      <a:lumOff val="25000"/>
                    </a:schemeClr>
                  </a:solidFill>
                  <a:ea typeface="+mn-lt"/>
                  <a:cs typeface="+mn-lt"/>
                </a:rPr>
                <a:t>Curriculum rollout</a:t>
              </a:r>
              <a:endParaRPr lang="en-US" dirty="0"/>
            </a:p>
            <a:p>
              <a:pPr algn="just">
                <a:lnSpc>
                  <a:spcPct val="150000"/>
                </a:lnSpc>
              </a:pPr>
              <a:endParaRPr lang="en-US" sz="1200" dirty="0">
                <a:solidFill>
                  <a:schemeClr val="tx1">
                    <a:lumMod val="75000"/>
                    <a:lumOff val="25000"/>
                  </a:schemeClr>
                </a:solidFill>
                <a:latin typeface="Source Sans Pro" charset="0"/>
                <a:ea typeface="Source Sans Pro" charset="0"/>
                <a:cs typeface="Source Sans Pro" charset="0"/>
              </a:endParaRPr>
            </a:p>
          </p:txBody>
        </p:sp>
      </p:grpSp>
      <p:sp>
        <p:nvSpPr>
          <p:cNvPr id="18" name="Rectangle 17"/>
          <p:cNvSpPr/>
          <p:nvPr/>
        </p:nvSpPr>
        <p:spPr>
          <a:xfrm>
            <a:off x="11457992" y="5372470"/>
            <a:ext cx="734008" cy="1485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367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352521" y="0"/>
            <a:ext cx="4839478" cy="3429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1586797" y="5100954"/>
            <a:ext cx="3081293" cy="815469"/>
            <a:chOff x="931711" y="1919185"/>
            <a:chExt cx="3081293" cy="815469"/>
          </a:xfrm>
        </p:grpSpPr>
        <p:sp>
          <p:nvSpPr>
            <p:cNvPr id="24" name="TextBox 23"/>
            <p:cNvSpPr txBox="1"/>
            <p:nvPr/>
          </p:nvSpPr>
          <p:spPr>
            <a:xfrm>
              <a:off x="931711" y="2103712"/>
              <a:ext cx="3081293"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Call to Action</a:t>
              </a:r>
            </a:p>
          </p:txBody>
        </p:sp>
        <p:sp>
          <p:nvSpPr>
            <p:cNvPr id="25" name="Rectangle 24"/>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p:nvSpPr>
        <p:spPr>
          <a:xfrm>
            <a:off x="11457992" y="5372470"/>
            <a:ext cx="734008" cy="1485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5161286" y="3001250"/>
            <a:ext cx="855500" cy="855500"/>
            <a:chOff x="7074062" y="2736211"/>
            <a:chExt cx="855500" cy="855500"/>
          </a:xfrm>
        </p:grpSpPr>
        <p:sp>
          <p:nvSpPr>
            <p:cNvPr id="8" name="Rectangle 7"/>
            <p:cNvSpPr/>
            <p:nvPr/>
          </p:nvSpPr>
          <p:spPr>
            <a:xfrm>
              <a:off x="7074062" y="2736211"/>
              <a:ext cx="855500" cy="855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7261305" y="2969586"/>
              <a:ext cx="481013" cy="388750"/>
              <a:chOff x="5168106" y="4337050"/>
              <a:chExt cx="736600" cy="595313"/>
            </a:xfrm>
            <a:solidFill>
              <a:schemeClr val="bg1"/>
            </a:solidFill>
          </p:grpSpPr>
          <p:sp>
            <p:nvSpPr>
              <p:cNvPr id="10" name="Freeform 156"/>
              <p:cNvSpPr>
                <a:spLocks noEditPoints="1"/>
              </p:cNvSpPr>
              <p:nvPr/>
            </p:nvSpPr>
            <p:spPr bwMode="auto">
              <a:xfrm>
                <a:off x="5168106" y="4337050"/>
                <a:ext cx="736600" cy="595313"/>
              </a:xfrm>
              <a:custGeom>
                <a:avLst/>
                <a:gdLst/>
                <a:ahLst/>
                <a:cxnLst>
                  <a:cxn ang="0">
                    <a:pos x="387" y="96"/>
                  </a:cxn>
                  <a:cxn ang="0">
                    <a:pos x="422" y="166"/>
                  </a:cxn>
                  <a:cxn ang="0">
                    <a:pos x="422" y="246"/>
                  </a:cxn>
                  <a:cxn ang="0">
                    <a:pos x="387" y="316"/>
                  </a:cxn>
                  <a:cxn ang="0">
                    <a:pos x="425" y="342"/>
                  </a:cxn>
                  <a:cxn ang="0">
                    <a:pos x="438" y="339"/>
                  </a:cxn>
                  <a:cxn ang="0">
                    <a:pos x="445" y="328"/>
                  </a:cxn>
                  <a:cxn ang="0">
                    <a:pos x="446" y="89"/>
                  </a:cxn>
                  <a:cxn ang="0">
                    <a:pos x="438" y="73"/>
                  </a:cxn>
                  <a:cxn ang="0">
                    <a:pos x="425" y="70"/>
                  </a:cxn>
                  <a:cxn ang="0">
                    <a:pos x="38" y="70"/>
                  </a:cxn>
                  <a:cxn ang="0">
                    <a:pos x="26" y="73"/>
                  </a:cxn>
                  <a:cxn ang="0">
                    <a:pos x="17" y="89"/>
                  </a:cxn>
                  <a:cxn ang="0">
                    <a:pos x="19" y="328"/>
                  </a:cxn>
                  <a:cxn ang="0">
                    <a:pos x="26" y="339"/>
                  </a:cxn>
                  <a:cxn ang="0">
                    <a:pos x="38" y="342"/>
                  </a:cxn>
                  <a:cxn ang="0">
                    <a:pos x="130" y="316"/>
                  </a:cxn>
                  <a:cxn ang="0">
                    <a:pos x="94" y="246"/>
                  </a:cxn>
                  <a:cxn ang="0">
                    <a:pos x="94" y="166"/>
                  </a:cxn>
                  <a:cxn ang="0">
                    <a:pos x="130" y="96"/>
                  </a:cxn>
                  <a:cxn ang="0">
                    <a:pos x="38" y="70"/>
                  </a:cxn>
                  <a:cxn ang="0">
                    <a:pos x="223" y="58"/>
                  </a:cxn>
                  <a:cxn ang="0">
                    <a:pos x="164" y="87"/>
                  </a:cxn>
                  <a:cxn ang="0">
                    <a:pos x="123" y="140"/>
                  </a:cxn>
                  <a:cxn ang="0">
                    <a:pos x="108" y="206"/>
                  </a:cxn>
                  <a:cxn ang="0">
                    <a:pos x="129" y="281"/>
                  </a:cxn>
                  <a:cxn ang="0">
                    <a:pos x="183" y="335"/>
                  </a:cxn>
                  <a:cxn ang="0">
                    <a:pos x="258" y="356"/>
                  </a:cxn>
                  <a:cxn ang="0">
                    <a:pos x="324" y="341"/>
                  </a:cxn>
                  <a:cxn ang="0">
                    <a:pos x="377" y="300"/>
                  </a:cxn>
                  <a:cxn ang="0">
                    <a:pos x="406" y="241"/>
                  </a:cxn>
                  <a:cxn ang="0">
                    <a:pos x="406" y="171"/>
                  </a:cxn>
                  <a:cxn ang="0">
                    <a:pos x="377" y="112"/>
                  </a:cxn>
                  <a:cxn ang="0">
                    <a:pos x="324" y="70"/>
                  </a:cxn>
                  <a:cxn ang="0">
                    <a:pos x="258" y="54"/>
                  </a:cxn>
                  <a:cxn ang="0">
                    <a:pos x="47" y="51"/>
                  </a:cxn>
                  <a:cxn ang="0">
                    <a:pos x="73" y="33"/>
                  </a:cxn>
                  <a:cxn ang="0">
                    <a:pos x="162" y="18"/>
                  </a:cxn>
                  <a:cxn ang="0">
                    <a:pos x="190" y="51"/>
                  </a:cxn>
                  <a:cxn ang="0">
                    <a:pos x="258" y="37"/>
                  </a:cxn>
                  <a:cxn ang="0">
                    <a:pos x="324" y="51"/>
                  </a:cxn>
                  <a:cxn ang="0">
                    <a:pos x="162" y="18"/>
                  </a:cxn>
                  <a:cxn ang="0">
                    <a:pos x="312" y="0"/>
                  </a:cxn>
                  <a:cxn ang="0">
                    <a:pos x="314" y="4"/>
                  </a:cxn>
                  <a:cxn ang="0">
                    <a:pos x="425" y="51"/>
                  </a:cxn>
                  <a:cxn ang="0">
                    <a:pos x="452" y="63"/>
                  </a:cxn>
                  <a:cxn ang="0">
                    <a:pos x="464" y="89"/>
                  </a:cxn>
                  <a:cxn ang="0">
                    <a:pos x="460" y="337"/>
                  </a:cxn>
                  <a:cxn ang="0">
                    <a:pos x="439" y="356"/>
                  </a:cxn>
                  <a:cxn ang="0">
                    <a:pos x="328" y="360"/>
                  </a:cxn>
                  <a:cxn ang="0">
                    <a:pos x="258" y="375"/>
                  </a:cxn>
                  <a:cxn ang="0">
                    <a:pos x="190" y="360"/>
                  </a:cxn>
                  <a:cxn ang="0">
                    <a:pos x="22" y="356"/>
                  </a:cxn>
                  <a:cxn ang="0">
                    <a:pos x="3" y="337"/>
                  </a:cxn>
                  <a:cxn ang="0">
                    <a:pos x="0" y="89"/>
                  </a:cxn>
                  <a:cxn ang="0">
                    <a:pos x="13" y="60"/>
                  </a:cxn>
                  <a:cxn ang="0">
                    <a:pos x="29" y="21"/>
                  </a:cxn>
                  <a:cxn ang="0">
                    <a:pos x="38" y="14"/>
                  </a:cxn>
                  <a:cxn ang="0">
                    <a:pos x="89" y="18"/>
                  </a:cxn>
                  <a:cxn ang="0">
                    <a:pos x="90" y="51"/>
                  </a:cxn>
                  <a:cxn ang="0">
                    <a:pos x="148" y="4"/>
                  </a:cxn>
                </a:cxnLst>
                <a:rect l="0" t="0" r="r" b="b"/>
                <a:pathLst>
                  <a:path w="464" h="375">
                    <a:moveTo>
                      <a:pt x="359" y="70"/>
                    </a:moveTo>
                    <a:lnTo>
                      <a:pt x="387" y="96"/>
                    </a:lnTo>
                    <a:lnTo>
                      <a:pt x="408" y="128"/>
                    </a:lnTo>
                    <a:lnTo>
                      <a:pt x="422" y="166"/>
                    </a:lnTo>
                    <a:lnTo>
                      <a:pt x="427" y="206"/>
                    </a:lnTo>
                    <a:lnTo>
                      <a:pt x="422" y="246"/>
                    </a:lnTo>
                    <a:lnTo>
                      <a:pt x="408" y="283"/>
                    </a:lnTo>
                    <a:lnTo>
                      <a:pt x="387" y="316"/>
                    </a:lnTo>
                    <a:lnTo>
                      <a:pt x="359" y="342"/>
                    </a:lnTo>
                    <a:lnTo>
                      <a:pt x="425" y="342"/>
                    </a:lnTo>
                    <a:lnTo>
                      <a:pt x="432" y="341"/>
                    </a:lnTo>
                    <a:lnTo>
                      <a:pt x="438" y="339"/>
                    </a:lnTo>
                    <a:lnTo>
                      <a:pt x="443" y="334"/>
                    </a:lnTo>
                    <a:lnTo>
                      <a:pt x="445" y="328"/>
                    </a:lnTo>
                    <a:lnTo>
                      <a:pt x="446" y="321"/>
                    </a:lnTo>
                    <a:lnTo>
                      <a:pt x="446" y="89"/>
                    </a:lnTo>
                    <a:lnTo>
                      <a:pt x="443" y="79"/>
                    </a:lnTo>
                    <a:lnTo>
                      <a:pt x="438" y="73"/>
                    </a:lnTo>
                    <a:lnTo>
                      <a:pt x="432" y="72"/>
                    </a:lnTo>
                    <a:lnTo>
                      <a:pt x="425" y="70"/>
                    </a:lnTo>
                    <a:lnTo>
                      <a:pt x="359" y="70"/>
                    </a:lnTo>
                    <a:close/>
                    <a:moveTo>
                      <a:pt x="38" y="70"/>
                    </a:moveTo>
                    <a:lnTo>
                      <a:pt x="31" y="72"/>
                    </a:lnTo>
                    <a:lnTo>
                      <a:pt x="26" y="73"/>
                    </a:lnTo>
                    <a:lnTo>
                      <a:pt x="20" y="79"/>
                    </a:lnTo>
                    <a:lnTo>
                      <a:pt x="17" y="89"/>
                    </a:lnTo>
                    <a:lnTo>
                      <a:pt x="17" y="321"/>
                    </a:lnTo>
                    <a:lnTo>
                      <a:pt x="19" y="328"/>
                    </a:lnTo>
                    <a:lnTo>
                      <a:pt x="20" y="334"/>
                    </a:lnTo>
                    <a:lnTo>
                      <a:pt x="26" y="339"/>
                    </a:lnTo>
                    <a:lnTo>
                      <a:pt x="31" y="341"/>
                    </a:lnTo>
                    <a:lnTo>
                      <a:pt x="38" y="342"/>
                    </a:lnTo>
                    <a:lnTo>
                      <a:pt x="158" y="342"/>
                    </a:lnTo>
                    <a:lnTo>
                      <a:pt x="130" y="316"/>
                    </a:lnTo>
                    <a:lnTo>
                      <a:pt x="108" y="283"/>
                    </a:lnTo>
                    <a:lnTo>
                      <a:pt x="94" y="246"/>
                    </a:lnTo>
                    <a:lnTo>
                      <a:pt x="89" y="206"/>
                    </a:lnTo>
                    <a:lnTo>
                      <a:pt x="94" y="166"/>
                    </a:lnTo>
                    <a:lnTo>
                      <a:pt x="108" y="128"/>
                    </a:lnTo>
                    <a:lnTo>
                      <a:pt x="130" y="96"/>
                    </a:lnTo>
                    <a:lnTo>
                      <a:pt x="158" y="70"/>
                    </a:lnTo>
                    <a:lnTo>
                      <a:pt x="38" y="70"/>
                    </a:lnTo>
                    <a:close/>
                    <a:moveTo>
                      <a:pt x="258" y="54"/>
                    </a:moveTo>
                    <a:lnTo>
                      <a:pt x="223" y="58"/>
                    </a:lnTo>
                    <a:lnTo>
                      <a:pt x="192" y="70"/>
                    </a:lnTo>
                    <a:lnTo>
                      <a:pt x="164" y="87"/>
                    </a:lnTo>
                    <a:lnTo>
                      <a:pt x="141" y="112"/>
                    </a:lnTo>
                    <a:lnTo>
                      <a:pt x="123" y="140"/>
                    </a:lnTo>
                    <a:lnTo>
                      <a:pt x="111" y="171"/>
                    </a:lnTo>
                    <a:lnTo>
                      <a:pt x="108" y="206"/>
                    </a:lnTo>
                    <a:lnTo>
                      <a:pt x="113" y="246"/>
                    </a:lnTo>
                    <a:lnTo>
                      <a:pt x="129" y="281"/>
                    </a:lnTo>
                    <a:lnTo>
                      <a:pt x="151" y="313"/>
                    </a:lnTo>
                    <a:lnTo>
                      <a:pt x="183" y="335"/>
                    </a:lnTo>
                    <a:lnTo>
                      <a:pt x="218" y="351"/>
                    </a:lnTo>
                    <a:lnTo>
                      <a:pt x="258" y="356"/>
                    </a:lnTo>
                    <a:lnTo>
                      <a:pt x="293" y="353"/>
                    </a:lnTo>
                    <a:lnTo>
                      <a:pt x="324" y="341"/>
                    </a:lnTo>
                    <a:lnTo>
                      <a:pt x="352" y="323"/>
                    </a:lnTo>
                    <a:lnTo>
                      <a:pt x="377" y="300"/>
                    </a:lnTo>
                    <a:lnTo>
                      <a:pt x="394" y="272"/>
                    </a:lnTo>
                    <a:lnTo>
                      <a:pt x="406" y="241"/>
                    </a:lnTo>
                    <a:lnTo>
                      <a:pt x="410" y="206"/>
                    </a:lnTo>
                    <a:lnTo>
                      <a:pt x="406" y="171"/>
                    </a:lnTo>
                    <a:lnTo>
                      <a:pt x="394" y="140"/>
                    </a:lnTo>
                    <a:lnTo>
                      <a:pt x="377" y="112"/>
                    </a:lnTo>
                    <a:lnTo>
                      <a:pt x="352" y="87"/>
                    </a:lnTo>
                    <a:lnTo>
                      <a:pt x="324" y="70"/>
                    </a:lnTo>
                    <a:lnTo>
                      <a:pt x="293" y="58"/>
                    </a:lnTo>
                    <a:lnTo>
                      <a:pt x="258" y="54"/>
                    </a:lnTo>
                    <a:close/>
                    <a:moveTo>
                      <a:pt x="47" y="33"/>
                    </a:moveTo>
                    <a:lnTo>
                      <a:pt x="47" y="51"/>
                    </a:lnTo>
                    <a:lnTo>
                      <a:pt x="73" y="51"/>
                    </a:lnTo>
                    <a:lnTo>
                      <a:pt x="73" y="33"/>
                    </a:lnTo>
                    <a:lnTo>
                      <a:pt x="47" y="33"/>
                    </a:lnTo>
                    <a:close/>
                    <a:moveTo>
                      <a:pt x="162" y="18"/>
                    </a:moveTo>
                    <a:lnTo>
                      <a:pt x="137" y="51"/>
                    </a:lnTo>
                    <a:lnTo>
                      <a:pt x="190" y="51"/>
                    </a:lnTo>
                    <a:lnTo>
                      <a:pt x="223" y="40"/>
                    </a:lnTo>
                    <a:lnTo>
                      <a:pt x="258" y="37"/>
                    </a:lnTo>
                    <a:lnTo>
                      <a:pt x="293" y="40"/>
                    </a:lnTo>
                    <a:lnTo>
                      <a:pt x="324" y="51"/>
                    </a:lnTo>
                    <a:lnTo>
                      <a:pt x="301" y="18"/>
                    </a:lnTo>
                    <a:lnTo>
                      <a:pt x="162" y="18"/>
                    </a:lnTo>
                    <a:close/>
                    <a:moveTo>
                      <a:pt x="151" y="0"/>
                    </a:moveTo>
                    <a:lnTo>
                      <a:pt x="312" y="0"/>
                    </a:lnTo>
                    <a:lnTo>
                      <a:pt x="314" y="2"/>
                    </a:lnTo>
                    <a:lnTo>
                      <a:pt x="314" y="4"/>
                    </a:lnTo>
                    <a:lnTo>
                      <a:pt x="347" y="51"/>
                    </a:lnTo>
                    <a:lnTo>
                      <a:pt x="425" y="51"/>
                    </a:lnTo>
                    <a:lnTo>
                      <a:pt x="439" y="54"/>
                    </a:lnTo>
                    <a:lnTo>
                      <a:pt x="452" y="63"/>
                    </a:lnTo>
                    <a:lnTo>
                      <a:pt x="460" y="75"/>
                    </a:lnTo>
                    <a:lnTo>
                      <a:pt x="464" y="89"/>
                    </a:lnTo>
                    <a:lnTo>
                      <a:pt x="464" y="321"/>
                    </a:lnTo>
                    <a:lnTo>
                      <a:pt x="460" y="337"/>
                    </a:lnTo>
                    <a:lnTo>
                      <a:pt x="452" y="349"/>
                    </a:lnTo>
                    <a:lnTo>
                      <a:pt x="439" y="356"/>
                    </a:lnTo>
                    <a:lnTo>
                      <a:pt x="425" y="360"/>
                    </a:lnTo>
                    <a:lnTo>
                      <a:pt x="328" y="360"/>
                    </a:lnTo>
                    <a:lnTo>
                      <a:pt x="295" y="372"/>
                    </a:lnTo>
                    <a:lnTo>
                      <a:pt x="258" y="375"/>
                    </a:lnTo>
                    <a:lnTo>
                      <a:pt x="223" y="372"/>
                    </a:lnTo>
                    <a:lnTo>
                      <a:pt x="190" y="360"/>
                    </a:lnTo>
                    <a:lnTo>
                      <a:pt x="38" y="360"/>
                    </a:lnTo>
                    <a:lnTo>
                      <a:pt x="22" y="356"/>
                    </a:lnTo>
                    <a:lnTo>
                      <a:pt x="10" y="349"/>
                    </a:lnTo>
                    <a:lnTo>
                      <a:pt x="3" y="337"/>
                    </a:lnTo>
                    <a:lnTo>
                      <a:pt x="0" y="321"/>
                    </a:lnTo>
                    <a:lnTo>
                      <a:pt x="0" y="89"/>
                    </a:lnTo>
                    <a:lnTo>
                      <a:pt x="3" y="73"/>
                    </a:lnTo>
                    <a:lnTo>
                      <a:pt x="13" y="60"/>
                    </a:lnTo>
                    <a:lnTo>
                      <a:pt x="29" y="53"/>
                    </a:lnTo>
                    <a:lnTo>
                      <a:pt x="29" y="21"/>
                    </a:lnTo>
                    <a:lnTo>
                      <a:pt x="31" y="18"/>
                    </a:lnTo>
                    <a:lnTo>
                      <a:pt x="38" y="14"/>
                    </a:lnTo>
                    <a:lnTo>
                      <a:pt x="82" y="14"/>
                    </a:lnTo>
                    <a:lnTo>
                      <a:pt x="89" y="18"/>
                    </a:lnTo>
                    <a:lnTo>
                      <a:pt x="90" y="21"/>
                    </a:lnTo>
                    <a:lnTo>
                      <a:pt x="90" y="51"/>
                    </a:lnTo>
                    <a:lnTo>
                      <a:pt x="116" y="51"/>
                    </a:lnTo>
                    <a:lnTo>
                      <a:pt x="148" y="4"/>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57"/>
              <p:cNvSpPr>
                <a:spLocks/>
              </p:cNvSpPr>
              <p:nvPr/>
            </p:nvSpPr>
            <p:spPr bwMode="auto">
              <a:xfrm>
                <a:off x="5222081" y="4745037"/>
                <a:ext cx="66675" cy="107950"/>
              </a:xfrm>
              <a:custGeom>
                <a:avLst/>
                <a:gdLst/>
                <a:ahLst/>
                <a:cxnLst>
                  <a:cxn ang="0">
                    <a:pos x="6" y="0"/>
                  </a:cxn>
                  <a:cxn ang="0">
                    <a:pos x="13" y="0"/>
                  </a:cxn>
                  <a:cxn ang="0">
                    <a:pos x="16" y="2"/>
                  </a:cxn>
                  <a:cxn ang="0">
                    <a:pos x="18" y="5"/>
                  </a:cxn>
                  <a:cxn ang="0">
                    <a:pos x="18" y="50"/>
                  </a:cxn>
                  <a:cxn ang="0">
                    <a:pos x="37" y="50"/>
                  </a:cxn>
                  <a:cxn ang="0">
                    <a:pos x="41" y="52"/>
                  </a:cxn>
                  <a:cxn ang="0">
                    <a:pos x="42" y="56"/>
                  </a:cxn>
                  <a:cxn ang="0">
                    <a:pos x="42" y="63"/>
                  </a:cxn>
                  <a:cxn ang="0">
                    <a:pos x="41" y="66"/>
                  </a:cxn>
                  <a:cxn ang="0">
                    <a:pos x="37" y="68"/>
                  </a:cxn>
                  <a:cxn ang="0">
                    <a:pos x="6" y="68"/>
                  </a:cxn>
                  <a:cxn ang="0">
                    <a:pos x="2" y="66"/>
                  </a:cxn>
                  <a:cxn ang="0">
                    <a:pos x="0" y="63"/>
                  </a:cxn>
                  <a:cxn ang="0">
                    <a:pos x="0" y="5"/>
                  </a:cxn>
                  <a:cxn ang="0">
                    <a:pos x="2" y="2"/>
                  </a:cxn>
                  <a:cxn ang="0">
                    <a:pos x="6" y="0"/>
                  </a:cxn>
                </a:cxnLst>
                <a:rect l="0" t="0" r="r" b="b"/>
                <a:pathLst>
                  <a:path w="42" h="68">
                    <a:moveTo>
                      <a:pt x="6" y="0"/>
                    </a:moveTo>
                    <a:lnTo>
                      <a:pt x="13" y="0"/>
                    </a:lnTo>
                    <a:lnTo>
                      <a:pt x="16" y="2"/>
                    </a:lnTo>
                    <a:lnTo>
                      <a:pt x="18" y="5"/>
                    </a:lnTo>
                    <a:lnTo>
                      <a:pt x="18" y="50"/>
                    </a:lnTo>
                    <a:lnTo>
                      <a:pt x="37" y="50"/>
                    </a:lnTo>
                    <a:lnTo>
                      <a:pt x="41" y="52"/>
                    </a:lnTo>
                    <a:lnTo>
                      <a:pt x="42" y="56"/>
                    </a:lnTo>
                    <a:lnTo>
                      <a:pt x="42" y="63"/>
                    </a:lnTo>
                    <a:lnTo>
                      <a:pt x="41" y="66"/>
                    </a:lnTo>
                    <a:lnTo>
                      <a:pt x="37" y="68"/>
                    </a:lnTo>
                    <a:lnTo>
                      <a:pt x="6" y="68"/>
                    </a:lnTo>
                    <a:lnTo>
                      <a:pt x="2" y="66"/>
                    </a:lnTo>
                    <a:lnTo>
                      <a:pt x="0" y="63"/>
                    </a:lnTo>
                    <a:lnTo>
                      <a:pt x="0" y="5"/>
                    </a:lnTo>
                    <a:lnTo>
                      <a:pt x="2"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58"/>
              <p:cNvSpPr>
                <a:spLocks/>
              </p:cNvSpPr>
              <p:nvPr/>
            </p:nvSpPr>
            <p:spPr bwMode="auto">
              <a:xfrm>
                <a:off x="5222081" y="4703762"/>
                <a:ext cx="28575" cy="30163"/>
              </a:xfrm>
              <a:custGeom>
                <a:avLst/>
                <a:gdLst/>
                <a:ahLst/>
                <a:cxnLst>
                  <a:cxn ang="0">
                    <a:pos x="9" y="0"/>
                  </a:cxn>
                  <a:cxn ang="0">
                    <a:pos x="16" y="3"/>
                  </a:cxn>
                  <a:cxn ang="0">
                    <a:pos x="18" y="7"/>
                  </a:cxn>
                  <a:cxn ang="0">
                    <a:pos x="18" y="14"/>
                  </a:cxn>
                  <a:cxn ang="0">
                    <a:pos x="16" y="17"/>
                  </a:cxn>
                  <a:cxn ang="0">
                    <a:pos x="13" y="19"/>
                  </a:cxn>
                  <a:cxn ang="0">
                    <a:pos x="6" y="19"/>
                  </a:cxn>
                  <a:cxn ang="0">
                    <a:pos x="2" y="17"/>
                  </a:cxn>
                  <a:cxn ang="0">
                    <a:pos x="0" y="14"/>
                  </a:cxn>
                  <a:cxn ang="0">
                    <a:pos x="0" y="7"/>
                  </a:cxn>
                  <a:cxn ang="0">
                    <a:pos x="2" y="3"/>
                  </a:cxn>
                  <a:cxn ang="0">
                    <a:pos x="9" y="0"/>
                  </a:cxn>
                </a:cxnLst>
                <a:rect l="0" t="0" r="r" b="b"/>
                <a:pathLst>
                  <a:path w="18" h="19">
                    <a:moveTo>
                      <a:pt x="9" y="0"/>
                    </a:moveTo>
                    <a:lnTo>
                      <a:pt x="16" y="3"/>
                    </a:lnTo>
                    <a:lnTo>
                      <a:pt x="18" y="7"/>
                    </a:lnTo>
                    <a:lnTo>
                      <a:pt x="18" y="14"/>
                    </a:lnTo>
                    <a:lnTo>
                      <a:pt x="16" y="17"/>
                    </a:lnTo>
                    <a:lnTo>
                      <a:pt x="13" y="19"/>
                    </a:lnTo>
                    <a:lnTo>
                      <a:pt x="6" y="19"/>
                    </a:lnTo>
                    <a:lnTo>
                      <a:pt x="2" y="17"/>
                    </a:lnTo>
                    <a:lnTo>
                      <a:pt x="0" y="14"/>
                    </a:lnTo>
                    <a:lnTo>
                      <a:pt x="0" y="7"/>
                    </a:lnTo>
                    <a:lnTo>
                      <a:pt x="2" y="3"/>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59"/>
              <p:cNvSpPr>
                <a:spLocks noEditPoints="1"/>
              </p:cNvSpPr>
              <p:nvPr/>
            </p:nvSpPr>
            <p:spPr bwMode="auto">
              <a:xfrm>
                <a:off x="5366544" y="4452937"/>
                <a:ext cx="422275" cy="422275"/>
              </a:xfrm>
              <a:custGeom>
                <a:avLst/>
                <a:gdLst/>
                <a:ahLst/>
                <a:cxnLst>
                  <a:cxn ang="0">
                    <a:pos x="133" y="18"/>
                  </a:cxn>
                  <a:cxn ang="0">
                    <a:pos x="103" y="21"/>
                  </a:cxn>
                  <a:cxn ang="0">
                    <a:pos x="75" y="34"/>
                  </a:cxn>
                  <a:cxn ang="0">
                    <a:pos x="53" y="51"/>
                  </a:cxn>
                  <a:cxn ang="0">
                    <a:pos x="35" y="74"/>
                  </a:cxn>
                  <a:cxn ang="0">
                    <a:pos x="23" y="102"/>
                  </a:cxn>
                  <a:cxn ang="0">
                    <a:pos x="19" y="133"/>
                  </a:cxn>
                  <a:cxn ang="0">
                    <a:pos x="23" y="163"/>
                  </a:cxn>
                  <a:cxn ang="0">
                    <a:pos x="35" y="191"/>
                  </a:cxn>
                  <a:cxn ang="0">
                    <a:pos x="53" y="213"/>
                  </a:cxn>
                  <a:cxn ang="0">
                    <a:pos x="75" y="231"/>
                  </a:cxn>
                  <a:cxn ang="0">
                    <a:pos x="103" y="243"/>
                  </a:cxn>
                  <a:cxn ang="0">
                    <a:pos x="133" y="247"/>
                  </a:cxn>
                  <a:cxn ang="0">
                    <a:pos x="163" y="243"/>
                  </a:cxn>
                  <a:cxn ang="0">
                    <a:pos x="190" y="231"/>
                  </a:cxn>
                  <a:cxn ang="0">
                    <a:pos x="213" y="213"/>
                  </a:cxn>
                  <a:cxn ang="0">
                    <a:pos x="232" y="191"/>
                  </a:cxn>
                  <a:cxn ang="0">
                    <a:pos x="245" y="163"/>
                  </a:cxn>
                  <a:cxn ang="0">
                    <a:pos x="248" y="133"/>
                  </a:cxn>
                  <a:cxn ang="0">
                    <a:pos x="245" y="102"/>
                  </a:cxn>
                  <a:cxn ang="0">
                    <a:pos x="232" y="74"/>
                  </a:cxn>
                  <a:cxn ang="0">
                    <a:pos x="213" y="51"/>
                  </a:cxn>
                  <a:cxn ang="0">
                    <a:pos x="190" y="34"/>
                  </a:cxn>
                  <a:cxn ang="0">
                    <a:pos x="163" y="21"/>
                  </a:cxn>
                  <a:cxn ang="0">
                    <a:pos x="133" y="18"/>
                  </a:cxn>
                  <a:cxn ang="0">
                    <a:pos x="133" y="0"/>
                  </a:cxn>
                  <a:cxn ang="0">
                    <a:pos x="168" y="6"/>
                  </a:cxn>
                  <a:cxn ang="0">
                    <a:pos x="199" y="18"/>
                  </a:cxn>
                  <a:cxn ang="0">
                    <a:pos x="227" y="39"/>
                  </a:cxn>
                  <a:cxn ang="0">
                    <a:pos x="248" y="67"/>
                  </a:cxn>
                  <a:cxn ang="0">
                    <a:pos x="260" y="98"/>
                  </a:cxn>
                  <a:cxn ang="0">
                    <a:pos x="266" y="133"/>
                  </a:cxn>
                  <a:cxn ang="0">
                    <a:pos x="260" y="168"/>
                  </a:cxn>
                  <a:cxn ang="0">
                    <a:pos x="248" y="199"/>
                  </a:cxn>
                  <a:cxn ang="0">
                    <a:pos x="227" y="227"/>
                  </a:cxn>
                  <a:cxn ang="0">
                    <a:pos x="199" y="248"/>
                  </a:cxn>
                  <a:cxn ang="0">
                    <a:pos x="168" y="261"/>
                  </a:cxn>
                  <a:cxn ang="0">
                    <a:pos x="133" y="266"/>
                  </a:cxn>
                  <a:cxn ang="0">
                    <a:pos x="98" y="261"/>
                  </a:cxn>
                  <a:cxn ang="0">
                    <a:pos x="67" y="248"/>
                  </a:cxn>
                  <a:cxn ang="0">
                    <a:pos x="39" y="227"/>
                  </a:cxn>
                  <a:cxn ang="0">
                    <a:pos x="18" y="199"/>
                  </a:cxn>
                  <a:cxn ang="0">
                    <a:pos x="5" y="168"/>
                  </a:cxn>
                  <a:cxn ang="0">
                    <a:pos x="0" y="133"/>
                  </a:cxn>
                  <a:cxn ang="0">
                    <a:pos x="5" y="98"/>
                  </a:cxn>
                  <a:cxn ang="0">
                    <a:pos x="18" y="67"/>
                  </a:cxn>
                  <a:cxn ang="0">
                    <a:pos x="39" y="39"/>
                  </a:cxn>
                  <a:cxn ang="0">
                    <a:pos x="67" y="18"/>
                  </a:cxn>
                  <a:cxn ang="0">
                    <a:pos x="98" y="6"/>
                  </a:cxn>
                  <a:cxn ang="0">
                    <a:pos x="133" y="0"/>
                  </a:cxn>
                </a:cxnLst>
                <a:rect l="0" t="0" r="r" b="b"/>
                <a:pathLst>
                  <a:path w="266" h="266">
                    <a:moveTo>
                      <a:pt x="133" y="18"/>
                    </a:moveTo>
                    <a:lnTo>
                      <a:pt x="103" y="21"/>
                    </a:lnTo>
                    <a:lnTo>
                      <a:pt x="75" y="34"/>
                    </a:lnTo>
                    <a:lnTo>
                      <a:pt x="53" y="51"/>
                    </a:lnTo>
                    <a:lnTo>
                      <a:pt x="35" y="74"/>
                    </a:lnTo>
                    <a:lnTo>
                      <a:pt x="23" y="102"/>
                    </a:lnTo>
                    <a:lnTo>
                      <a:pt x="19" y="133"/>
                    </a:lnTo>
                    <a:lnTo>
                      <a:pt x="23" y="163"/>
                    </a:lnTo>
                    <a:lnTo>
                      <a:pt x="35" y="191"/>
                    </a:lnTo>
                    <a:lnTo>
                      <a:pt x="53" y="213"/>
                    </a:lnTo>
                    <a:lnTo>
                      <a:pt x="75" y="231"/>
                    </a:lnTo>
                    <a:lnTo>
                      <a:pt x="103" y="243"/>
                    </a:lnTo>
                    <a:lnTo>
                      <a:pt x="133" y="247"/>
                    </a:lnTo>
                    <a:lnTo>
                      <a:pt x="163" y="243"/>
                    </a:lnTo>
                    <a:lnTo>
                      <a:pt x="190" y="231"/>
                    </a:lnTo>
                    <a:lnTo>
                      <a:pt x="213" y="213"/>
                    </a:lnTo>
                    <a:lnTo>
                      <a:pt x="232" y="191"/>
                    </a:lnTo>
                    <a:lnTo>
                      <a:pt x="245" y="163"/>
                    </a:lnTo>
                    <a:lnTo>
                      <a:pt x="248" y="133"/>
                    </a:lnTo>
                    <a:lnTo>
                      <a:pt x="245" y="102"/>
                    </a:lnTo>
                    <a:lnTo>
                      <a:pt x="232" y="74"/>
                    </a:lnTo>
                    <a:lnTo>
                      <a:pt x="213" y="51"/>
                    </a:lnTo>
                    <a:lnTo>
                      <a:pt x="190" y="34"/>
                    </a:lnTo>
                    <a:lnTo>
                      <a:pt x="163" y="21"/>
                    </a:lnTo>
                    <a:lnTo>
                      <a:pt x="133" y="18"/>
                    </a:lnTo>
                    <a:close/>
                    <a:moveTo>
                      <a:pt x="133" y="0"/>
                    </a:moveTo>
                    <a:lnTo>
                      <a:pt x="168" y="6"/>
                    </a:lnTo>
                    <a:lnTo>
                      <a:pt x="199" y="18"/>
                    </a:lnTo>
                    <a:lnTo>
                      <a:pt x="227" y="39"/>
                    </a:lnTo>
                    <a:lnTo>
                      <a:pt x="248" y="67"/>
                    </a:lnTo>
                    <a:lnTo>
                      <a:pt x="260" y="98"/>
                    </a:lnTo>
                    <a:lnTo>
                      <a:pt x="266" y="133"/>
                    </a:lnTo>
                    <a:lnTo>
                      <a:pt x="260" y="168"/>
                    </a:lnTo>
                    <a:lnTo>
                      <a:pt x="248" y="199"/>
                    </a:lnTo>
                    <a:lnTo>
                      <a:pt x="227" y="227"/>
                    </a:lnTo>
                    <a:lnTo>
                      <a:pt x="199" y="248"/>
                    </a:lnTo>
                    <a:lnTo>
                      <a:pt x="168" y="261"/>
                    </a:lnTo>
                    <a:lnTo>
                      <a:pt x="133" y="266"/>
                    </a:lnTo>
                    <a:lnTo>
                      <a:pt x="98" y="261"/>
                    </a:lnTo>
                    <a:lnTo>
                      <a:pt x="67" y="248"/>
                    </a:lnTo>
                    <a:lnTo>
                      <a:pt x="39" y="227"/>
                    </a:lnTo>
                    <a:lnTo>
                      <a:pt x="18" y="199"/>
                    </a:lnTo>
                    <a:lnTo>
                      <a:pt x="5" y="168"/>
                    </a:lnTo>
                    <a:lnTo>
                      <a:pt x="0" y="133"/>
                    </a:lnTo>
                    <a:lnTo>
                      <a:pt x="5" y="98"/>
                    </a:lnTo>
                    <a:lnTo>
                      <a:pt x="18" y="67"/>
                    </a:lnTo>
                    <a:lnTo>
                      <a:pt x="39" y="39"/>
                    </a:lnTo>
                    <a:lnTo>
                      <a:pt x="67" y="18"/>
                    </a:lnTo>
                    <a:lnTo>
                      <a:pt x="98" y="6"/>
                    </a:lnTo>
                    <a:lnTo>
                      <a:pt x="1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60"/>
              <p:cNvSpPr>
                <a:spLocks/>
              </p:cNvSpPr>
              <p:nvPr/>
            </p:nvSpPr>
            <p:spPr bwMode="auto">
              <a:xfrm>
                <a:off x="5607844" y="4511675"/>
                <a:ext cx="130175" cy="166688"/>
              </a:xfrm>
              <a:custGeom>
                <a:avLst/>
                <a:gdLst/>
                <a:ahLst/>
                <a:cxnLst>
                  <a:cxn ang="0">
                    <a:pos x="5" y="0"/>
                  </a:cxn>
                  <a:cxn ang="0">
                    <a:pos x="12" y="0"/>
                  </a:cxn>
                  <a:cxn ang="0">
                    <a:pos x="31" y="7"/>
                  </a:cxn>
                  <a:cxn ang="0">
                    <a:pos x="47" y="19"/>
                  </a:cxn>
                  <a:cxn ang="0">
                    <a:pos x="61" y="35"/>
                  </a:cxn>
                  <a:cxn ang="0">
                    <a:pos x="73" y="54"/>
                  </a:cxn>
                  <a:cxn ang="0">
                    <a:pos x="80" y="73"/>
                  </a:cxn>
                  <a:cxn ang="0">
                    <a:pos x="82" y="96"/>
                  </a:cxn>
                  <a:cxn ang="0">
                    <a:pos x="79" y="103"/>
                  </a:cxn>
                  <a:cxn ang="0">
                    <a:pos x="77" y="105"/>
                  </a:cxn>
                  <a:cxn ang="0">
                    <a:pos x="70" y="105"/>
                  </a:cxn>
                  <a:cxn ang="0">
                    <a:pos x="66" y="103"/>
                  </a:cxn>
                  <a:cxn ang="0">
                    <a:pos x="63" y="96"/>
                  </a:cxn>
                  <a:cxn ang="0">
                    <a:pos x="59" y="70"/>
                  </a:cxn>
                  <a:cxn ang="0">
                    <a:pos x="47" y="47"/>
                  </a:cxn>
                  <a:cxn ang="0">
                    <a:pos x="30" y="30"/>
                  </a:cxn>
                  <a:cxn ang="0">
                    <a:pos x="5" y="18"/>
                  </a:cxn>
                  <a:cxn ang="0">
                    <a:pos x="0" y="12"/>
                  </a:cxn>
                  <a:cxn ang="0">
                    <a:pos x="0" y="5"/>
                  </a:cxn>
                  <a:cxn ang="0">
                    <a:pos x="2" y="2"/>
                  </a:cxn>
                  <a:cxn ang="0">
                    <a:pos x="5" y="0"/>
                  </a:cxn>
                </a:cxnLst>
                <a:rect l="0" t="0" r="r" b="b"/>
                <a:pathLst>
                  <a:path w="82" h="105">
                    <a:moveTo>
                      <a:pt x="5" y="0"/>
                    </a:moveTo>
                    <a:lnTo>
                      <a:pt x="12" y="0"/>
                    </a:lnTo>
                    <a:lnTo>
                      <a:pt x="31" y="7"/>
                    </a:lnTo>
                    <a:lnTo>
                      <a:pt x="47" y="19"/>
                    </a:lnTo>
                    <a:lnTo>
                      <a:pt x="61" y="35"/>
                    </a:lnTo>
                    <a:lnTo>
                      <a:pt x="73" y="54"/>
                    </a:lnTo>
                    <a:lnTo>
                      <a:pt x="80" y="73"/>
                    </a:lnTo>
                    <a:lnTo>
                      <a:pt x="82" y="96"/>
                    </a:lnTo>
                    <a:lnTo>
                      <a:pt x="79" y="103"/>
                    </a:lnTo>
                    <a:lnTo>
                      <a:pt x="77" y="105"/>
                    </a:lnTo>
                    <a:lnTo>
                      <a:pt x="70" y="105"/>
                    </a:lnTo>
                    <a:lnTo>
                      <a:pt x="66" y="103"/>
                    </a:lnTo>
                    <a:lnTo>
                      <a:pt x="63" y="96"/>
                    </a:lnTo>
                    <a:lnTo>
                      <a:pt x="59" y="70"/>
                    </a:lnTo>
                    <a:lnTo>
                      <a:pt x="47" y="47"/>
                    </a:lnTo>
                    <a:lnTo>
                      <a:pt x="30" y="30"/>
                    </a:lnTo>
                    <a:lnTo>
                      <a:pt x="5" y="18"/>
                    </a:lnTo>
                    <a:lnTo>
                      <a:pt x="0" y="12"/>
                    </a:lnTo>
                    <a:lnTo>
                      <a:pt x="0" y="5"/>
                    </a:lnTo>
                    <a:lnTo>
                      <a:pt x="2"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61"/>
              <p:cNvSpPr>
                <a:spLocks/>
              </p:cNvSpPr>
              <p:nvPr/>
            </p:nvSpPr>
            <p:spPr bwMode="auto">
              <a:xfrm>
                <a:off x="5563394" y="4503737"/>
                <a:ext cx="30163" cy="26988"/>
              </a:xfrm>
              <a:custGeom>
                <a:avLst/>
                <a:gdLst/>
                <a:ahLst/>
                <a:cxnLst>
                  <a:cxn ang="0">
                    <a:pos x="5" y="0"/>
                  </a:cxn>
                  <a:cxn ang="0">
                    <a:pos x="14" y="0"/>
                  </a:cxn>
                  <a:cxn ang="0">
                    <a:pos x="18" y="2"/>
                  </a:cxn>
                  <a:cxn ang="0">
                    <a:pos x="19" y="5"/>
                  </a:cxn>
                  <a:cxn ang="0">
                    <a:pos x="19" y="12"/>
                  </a:cxn>
                  <a:cxn ang="0">
                    <a:pos x="18" y="16"/>
                  </a:cxn>
                  <a:cxn ang="0">
                    <a:pos x="14" y="17"/>
                  </a:cxn>
                  <a:cxn ang="0">
                    <a:pos x="5" y="17"/>
                  </a:cxn>
                  <a:cxn ang="0">
                    <a:pos x="2" y="16"/>
                  </a:cxn>
                  <a:cxn ang="0">
                    <a:pos x="0" y="12"/>
                  </a:cxn>
                  <a:cxn ang="0">
                    <a:pos x="0" y="5"/>
                  </a:cxn>
                  <a:cxn ang="0">
                    <a:pos x="2" y="2"/>
                  </a:cxn>
                  <a:cxn ang="0">
                    <a:pos x="5" y="0"/>
                  </a:cxn>
                </a:cxnLst>
                <a:rect l="0" t="0" r="r" b="b"/>
                <a:pathLst>
                  <a:path w="19" h="17">
                    <a:moveTo>
                      <a:pt x="5" y="0"/>
                    </a:moveTo>
                    <a:lnTo>
                      <a:pt x="14" y="0"/>
                    </a:lnTo>
                    <a:lnTo>
                      <a:pt x="18" y="2"/>
                    </a:lnTo>
                    <a:lnTo>
                      <a:pt x="19" y="5"/>
                    </a:lnTo>
                    <a:lnTo>
                      <a:pt x="19" y="12"/>
                    </a:lnTo>
                    <a:lnTo>
                      <a:pt x="18" y="16"/>
                    </a:lnTo>
                    <a:lnTo>
                      <a:pt x="14" y="17"/>
                    </a:lnTo>
                    <a:lnTo>
                      <a:pt x="5" y="17"/>
                    </a:lnTo>
                    <a:lnTo>
                      <a:pt x="2" y="16"/>
                    </a:lnTo>
                    <a:lnTo>
                      <a:pt x="0" y="12"/>
                    </a:lnTo>
                    <a:lnTo>
                      <a:pt x="0" y="5"/>
                    </a:lnTo>
                    <a:lnTo>
                      <a:pt x="2"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62"/>
              <p:cNvSpPr>
                <a:spLocks noEditPoints="1"/>
              </p:cNvSpPr>
              <p:nvPr/>
            </p:nvSpPr>
            <p:spPr bwMode="auto">
              <a:xfrm>
                <a:off x="5247481" y="4467225"/>
                <a:ext cx="85725" cy="85725"/>
              </a:xfrm>
              <a:custGeom>
                <a:avLst/>
                <a:gdLst/>
                <a:ahLst/>
                <a:cxnLst>
                  <a:cxn ang="0">
                    <a:pos x="23" y="19"/>
                  </a:cxn>
                  <a:cxn ang="0">
                    <a:pos x="18" y="25"/>
                  </a:cxn>
                  <a:cxn ang="0">
                    <a:pos x="18" y="32"/>
                  </a:cxn>
                  <a:cxn ang="0">
                    <a:pos x="23" y="37"/>
                  </a:cxn>
                  <a:cxn ang="0">
                    <a:pos x="30" y="37"/>
                  </a:cxn>
                  <a:cxn ang="0">
                    <a:pos x="33" y="35"/>
                  </a:cxn>
                  <a:cxn ang="0">
                    <a:pos x="37" y="28"/>
                  </a:cxn>
                  <a:cxn ang="0">
                    <a:pos x="33" y="21"/>
                  </a:cxn>
                  <a:cxn ang="0">
                    <a:pos x="30" y="19"/>
                  </a:cxn>
                  <a:cxn ang="0">
                    <a:pos x="23" y="19"/>
                  </a:cxn>
                  <a:cxn ang="0">
                    <a:pos x="26" y="0"/>
                  </a:cxn>
                  <a:cxn ang="0">
                    <a:pos x="40" y="4"/>
                  </a:cxn>
                  <a:cxn ang="0">
                    <a:pos x="51" y="14"/>
                  </a:cxn>
                  <a:cxn ang="0">
                    <a:pos x="54" y="28"/>
                  </a:cxn>
                  <a:cxn ang="0">
                    <a:pos x="51" y="40"/>
                  </a:cxn>
                  <a:cxn ang="0">
                    <a:pos x="40" y="51"/>
                  </a:cxn>
                  <a:cxn ang="0">
                    <a:pos x="26" y="54"/>
                  </a:cxn>
                  <a:cxn ang="0">
                    <a:pos x="18" y="53"/>
                  </a:cxn>
                  <a:cxn ang="0">
                    <a:pos x="11" y="49"/>
                  </a:cxn>
                  <a:cxn ang="0">
                    <a:pos x="5" y="44"/>
                  </a:cxn>
                  <a:cxn ang="0">
                    <a:pos x="2" y="37"/>
                  </a:cxn>
                  <a:cxn ang="0">
                    <a:pos x="0" y="28"/>
                  </a:cxn>
                  <a:cxn ang="0">
                    <a:pos x="4" y="14"/>
                  </a:cxn>
                  <a:cxn ang="0">
                    <a:pos x="14" y="4"/>
                  </a:cxn>
                  <a:cxn ang="0">
                    <a:pos x="26" y="0"/>
                  </a:cxn>
                </a:cxnLst>
                <a:rect l="0" t="0" r="r" b="b"/>
                <a:pathLst>
                  <a:path w="54" h="54">
                    <a:moveTo>
                      <a:pt x="23" y="19"/>
                    </a:moveTo>
                    <a:lnTo>
                      <a:pt x="18" y="25"/>
                    </a:lnTo>
                    <a:lnTo>
                      <a:pt x="18" y="32"/>
                    </a:lnTo>
                    <a:lnTo>
                      <a:pt x="23" y="37"/>
                    </a:lnTo>
                    <a:lnTo>
                      <a:pt x="30" y="37"/>
                    </a:lnTo>
                    <a:lnTo>
                      <a:pt x="33" y="35"/>
                    </a:lnTo>
                    <a:lnTo>
                      <a:pt x="37" y="28"/>
                    </a:lnTo>
                    <a:lnTo>
                      <a:pt x="33" y="21"/>
                    </a:lnTo>
                    <a:lnTo>
                      <a:pt x="30" y="19"/>
                    </a:lnTo>
                    <a:lnTo>
                      <a:pt x="23" y="19"/>
                    </a:lnTo>
                    <a:close/>
                    <a:moveTo>
                      <a:pt x="26" y="0"/>
                    </a:moveTo>
                    <a:lnTo>
                      <a:pt x="40" y="4"/>
                    </a:lnTo>
                    <a:lnTo>
                      <a:pt x="51" y="14"/>
                    </a:lnTo>
                    <a:lnTo>
                      <a:pt x="54" y="28"/>
                    </a:lnTo>
                    <a:lnTo>
                      <a:pt x="51" y="40"/>
                    </a:lnTo>
                    <a:lnTo>
                      <a:pt x="40" y="51"/>
                    </a:lnTo>
                    <a:lnTo>
                      <a:pt x="26" y="54"/>
                    </a:lnTo>
                    <a:lnTo>
                      <a:pt x="18" y="53"/>
                    </a:lnTo>
                    <a:lnTo>
                      <a:pt x="11" y="49"/>
                    </a:lnTo>
                    <a:lnTo>
                      <a:pt x="5" y="44"/>
                    </a:lnTo>
                    <a:lnTo>
                      <a:pt x="2" y="37"/>
                    </a:lnTo>
                    <a:lnTo>
                      <a:pt x="0" y="28"/>
                    </a:lnTo>
                    <a:lnTo>
                      <a:pt x="4" y="14"/>
                    </a:lnTo>
                    <a:lnTo>
                      <a:pt x="14"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2" name="TextBox 1">
            <a:extLst>
              <a:ext uri="{FF2B5EF4-FFF2-40B4-BE49-F238E27FC236}">
                <a16:creationId xmlns:a16="http://schemas.microsoft.com/office/drawing/2014/main" id="{22F642AD-C0DA-D4BC-1A2A-A1EBD3BB5C64}"/>
              </a:ext>
            </a:extLst>
          </p:cNvPr>
          <p:cNvSpPr txBox="1"/>
          <p:nvPr/>
        </p:nvSpPr>
        <p:spPr>
          <a:xfrm>
            <a:off x="5161061" y="4085634"/>
            <a:ext cx="586144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Additional funds support the national impact campaign, including community screenings, educational licensing, policy briefings, and the development and dissemination of the neurodevelopment curriculum companion. Investment in this project ensures that the film not only raises awareness, but actively transforms systems and expands brain-based prevention and healing across the United States.</a:t>
            </a:r>
          </a:p>
        </p:txBody>
      </p:sp>
      <p:sp>
        <p:nvSpPr>
          <p:cNvPr id="3" name="TextBox 2">
            <a:extLst>
              <a:ext uri="{FF2B5EF4-FFF2-40B4-BE49-F238E27FC236}">
                <a16:creationId xmlns:a16="http://schemas.microsoft.com/office/drawing/2014/main" id="{3B05C118-E452-C685-9417-5575610E0F7A}"/>
              </a:ext>
            </a:extLst>
          </p:cNvPr>
          <p:cNvSpPr txBox="1"/>
          <p:nvPr/>
        </p:nvSpPr>
        <p:spPr>
          <a:xfrm>
            <a:off x="8093603" y="1153885"/>
            <a:ext cx="335995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ea typeface="+mn-lt"/>
                <a:cs typeface="+mn-lt"/>
              </a:rPr>
              <a:t>Fund the film.</a:t>
            </a:r>
            <a:br>
              <a:rPr lang="en-US" dirty="0">
                <a:solidFill>
                  <a:schemeClr val="bg1"/>
                </a:solidFill>
                <a:ea typeface="+mn-lt"/>
                <a:cs typeface="+mn-lt"/>
              </a:rPr>
            </a:br>
            <a:r>
              <a:rPr lang="en-US" dirty="0">
                <a:solidFill>
                  <a:schemeClr val="bg1"/>
                </a:solidFill>
                <a:ea typeface="+mn-lt"/>
                <a:cs typeface="+mn-lt"/>
              </a:rPr>
              <a:t>Adopt neurodevelopment.</a:t>
            </a:r>
            <a:br>
              <a:rPr lang="en-US" dirty="0">
                <a:solidFill>
                  <a:schemeClr val="bg1"/>
                </a:solidFill>
                <a:ea typeface="+mn-lt"/>
                <a:cs typeface="+mn-lt"/>
              </a:rPr>
            </a:br>
            <a:r>
              <a:rPr lang="en-US" dirty="0">
                <a:solidFill>
                  <a:schemeClr val="bg1"/>
                </a:solidFill>
                <a:ea typeface="+mn-lt"/>
                <a:cs typeface="+mn-lt"/>
              </a:rPr>
              <a:t>Protect the next generation.</a:t>
            </a:r>
            <a:endParaRPr lang="en-US" dirty="0">
              <a:solidFill>
                <a:schemeClr val="bg1"/>
              </a:solidFill>
            </a:endParaRPr>
          </a:p>
        </p:txBody>
      </p:sp>
    </p:spTree>
    <p:extLst>
      <p:ext uri="{BB962C8B-B14F-4D97-AF65-F5344CB8AC3E}">
        <p14:creationId xmlns:p14="http://schemas.microsoft.com/office/powerpoint/2010/main" val="721255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352522" y="3429000"/>
            <a:ext cx="4839478" cy="3429000"/>
            <a:chOff x="7352522" y="3429000"/>
            <a:chExt cx="4839478" cy="3429000"/>
          </a:xfrm>
        </p:grpSpPr>
        <p:sp>
          <p:nvSpPr>
            <p:cNvPr id="17" name="Rectangle 16"/>
            <p:cNvSpPr/>
            <p:nvPr/>
          </p:nvSpPr>
          <p:spPr>
            <a:xfrm>
              <a:off x="7352522" y="3429000"/>
              <a:ext cx="4839478" cy="3429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7951660" y="4681835"/>
              <a:ext cx="3641202" cy="464101"/>
            </a:xfrm>
            <a:prstGeom prst="rect">
              <a:avLst/>
            </a:prstGeom>
            <a:noFill/>
          </p:spPr>
          <p:txBody>
            <a:bodyPr wrap="square" lIns="91440" tIns="45720" rIns="91440" bIns="45720" rtlCol="0" anchor="t">
              <a:spAutoFit/>
            </a:bodyPr>
            <a:lstStyle/>
            <a:p>
              <a:pPr algn="just">
                <a:lnSpc>
                  <a:spcPct val="150000"/>
                </a:lnSpc>
              </a:pPr>
              <a:r>
                <a:rPr lang="en-US" dirty="0">
                  <a:solidFill>
                    <a:schemeClr val="bg1"/>
                  </a:solidFill>
                  <a:latin typeface="Source Sans Pro"/>
                  <a:ea typeface="Source Sans Pro"/>
                  <a:cs typeface="Source Sans Pro" charset="0"/>
                </a:rPr>
                <a:t>AFTER THE SILENCE</a:t>
              </a:r>
            </a:p>
          </p:txBody>
        </p:sp>
      </p:grpSp>
      <p:grpSp>
        <p:nvGrpSpPr>
          <p:cNvPr id="12" name="Group 11"/>
          <p:cNvGrpSpPr/>
          <p:nvPr/>
        </p:nvGrpSpPr>
        <p:grpSpPr>
          <a:xfrm>
            <a:off x="1624897" y="1467698"/>
            <a:ext cx="1798890" cy="815469"/>
            <a:chOff x="931711" y="1919185"/>
            <a:chExt cx="1798890" cy="815469"/>
          </a:xfrm>
        </p:grpSpPr>
        <p:sp>
          <p:nvSpPr>
            <p:cNvPr id="14" name="TextBox 13"/>
            <p:cNvSpPr txBox="1"/>
            <p:nvPr/>
          </p:nvSpPr>
          <p:spPr>
            <a:xfrm>
              <a:off x="931711" y="2103712"/>
              <a:ext cx="1798890" cy="630942"/>
            </a:xfrm>
            <a:prstGeom prst="rect">
              <a:avLst/>
            </a:prstGeom>
            <a:noFill/>
          </p:spPr>
          <p:txBody>
            <a:bodyPr wrap="none" lIns="91440" tIns="45720" rIns="91440" bIns="45720" rtlCol="0" anchor="t">
              <a:spAutoFit/>
            </a:bodyPr>
            <a:lstStyle/>
            <a:p>
              <a:r>
                <a:rPr lang="en-US" sz="3500" b="1" dirty="0">
                  <a:latin typeface="Raleway"/>
                  <a:ea typeface="Raleway" charset="0"/>
                  <a:cs typeface="Raleway" charset="0"/>
                </a:rPr>
                <a:t>Closing</a:t>
              </a:r>
            </a:p>
          </p:txBody>
        </p:sp>
        <p:sp>
          <p:nvSpPr>
            <p:cNvPr id="15" name="Rectangle 14"/>
            <p:cNvSpPr/>
            <p:nvPr/>
          </p:nvSpPr>
          <p:spPr>
            <a:xfrm>
              <a:off x="1057468" y="1919185"/>
              <a:ext cx="802433" cy="65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p:cNvSpPr/>
          <p:nvPr/>
        </p:nvSpPr>
        <p:spPr>
          <a:xfrm>
            <a:off x="11457992" y="0"/>
            <a:ext cx="734008" cy="14855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1A02635-8860-1885-2A5E-EB749C3F7F7F}"/>
              </a:ext>
            </a:extLst>
          </p:cNvPr>
          <p:cNvSpPr txBox="1"/>
          <p:nvPr/>
        </p:nvSpPr>
        <p:spPr>
          <a:xfrm>
            <a:off x="5748479" y="1233988"/>
            <a:ext cx="43078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“If my brain can heal,</a:t>
            </a:r>
            <a:br>
              <a:rPr lang="en-US" dirty="0">
                <a:ea typeface="+mn-lt"/>
                <a:cs typeface="+mn-lt"/>
              </a:rPr>
            </a:br>
            <a:r>
              <a:rPr lang="en-US" dirty="0">
                <a:ea typeface="+mn-lt"/>
                <a:cs typeface="+mn-lt"/>
              </a:rPr>
              <a:t> the future can change.”</a:t>
            </a:r>
            <a:endParaRPr lang="en-US" dirty="0"/>
          </a:p>
        </p:txBody>
      </p:sp>
    </p:spTree>
    <p:extLst>
      <p:ext uri="{BB962C8B-B14F-4D97-AF65-F5344CB8AC3E}">
        <p14:creationId xmlns:p14="http://schemas.microsoft.com/office/powerpoint/2010/main" val="684948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 y="0"/>
            <a:ext cx="12192001"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DBD35E4-FAD1-85B3-9C87-7A04DDA67624}"/>
              </a:ext>
            </a:extLst>
          </p:cNvPr>
          <p:cNvSpPr txBox="1"/>
          <p:nvPr/>
        </p:nvSpPr>
        <p:spPr>
          <a:xfrm>
            <a:off x="1741713" y="1175656"/>
            <a:ext cx="8795657"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After the Silence</a:t>
            </a:r>
            <a:r>
              <a:rPr lang="en-US" sz="2400" dirty="0">
                <a:ea typeface="+mn-lt"/>
                <a:cs typeface="+mn-lt"/>
              </a:rPr>
              <a:t> is a groundbreaking social impact documentary that reveals human trafficking as a neurological injury, not just a social or criminal issue. Through survivor-led storytelling and neuroscience-informed insight, the film shows how repeated coercion and trauma rewire the brain’s sensory and survival systems—impairing judgment, safety detection, emotional regulation, and memory, and increasing vulnerability to re-exploitation. Rather than focusing only on crisis or recovery, </a:t>
            </a:r>
            <a:r>
              <a:rPr lang="en-US" sz="2400" i="1" dirty="0">
                <a:ea typeface="+mn-lt"/>
                <a:cs typeface="+mn-lt"/>
              </a:rPr>
              <a:t>After the Silence</a:t>
            </a:r>
            <a:r>
              <a:rPr lang="en-US" sz="2400" dirty="0">
                <a:ea typeface="+mn-lt"/>
                <a:cs typeface="+mn-lt"/>
              </a:rPr>
              <a:t> introduces neurodevelopment as a scalable, evidence-based prevention model. By demonstrating how restoring auditory, visual, and tactile processing can heal the nervous system and interrupt intergenerational cycles of exploitation, the film offers a bold, hope-filled vision for protecting the next generation.</a:t>
            </a:r>
            <a:endParaRPr lang="en-US" sz="2400" dirty="0"/>
          </a:p>
        </p:txBody>
      </p:sp>
    </p:spTree>
    <p:extLst>
      <p:ext uri="{BB962C8B-B14F-4D97-AF65-F5344CB8AC3E}">
        <p14:creationId xmlns:p14="http://schemas.microsoft.com/office/powerpoint/2010/main" val="260389036"/>
      </p:ext>
    </p:extLst>
  </p:cSld>
  <p:clrMapOvr>
    <a:masterClrMapping/>
  </p:clrMapOvr>
</p:sld>
</file>

<file path=ppt/theme/theme1.xml><?xml version="1.0" encoding="utf-8"?>
<a:theme xmlns:a="http://schemas.openxmlformats.org/drawingml/2006/main" name="Office Theme">
  <a:themeElements>
    <a:clrScheme name="Payroll Color">
      <a:dk1>
        <a:srgbClr val="242527"/>
      </a:dk1>
      <a:lt1>
        <a:srgbClr val="FFFFFF"/>
      </a:lt1>
      <a:dk2>
        <a:srgbClr val="262626"/>
      </a:dk2>
      <a:lt2>
        <a:srgbClr val="FFFFFF"/>
      </a:lt2>
      <a:accent1>
        <a:srgbClr val="FF4141"/>
      </a:accent1>
      <a:accent2>
        <a:srgbClr val="535353"/>
      </a:accent2>
      <a:accent3>
        <a:srgbClr val="A7A7A7"/>
      </a:accent3>
      <a:accent4>
        <a:srgbClr val="D2DDD9"/>
      </a:accent4>
      <a:accent5>
        <a:srgbClr val="3F3F3F"/>
      </a:accent5>
      <a:accent6>
        <a:srgbClr val="2C2C2C"/>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TotalTime>
  <Words>665</Words>
  <Application>Microsoft Office PowerPoint</Application>
  <PresentationFormat>Widescreen</PresentationFormat>
  <Paragraphs>99</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Raleway</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
  <cp:lastModifiedBy>Stephanie Anderson</cp:lastModifiedBy>
  <cp:revision>369</cp:revision>
  <dcterms:created xsi:type="dcterms:W3CDTF">2018-12-26T17:32:38Z</dcterms:created>
  <dcterms:modified xsi:type="dcterms:W3CDTF">2026-02-04T17:25:43Z</dcterms:modified>
  <cp:category/>
</cp:coreProperties>
</file>