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jpe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7681317" y="1428750"/>
            <a:ext cx="605433" cy="2286000"/>
          </a:xfrm>
          <a:prstGeom prst="rect">
            <a:avLst/>
          </a:prstGeom>
          <a:noFill/>
          <a:ln/>
        </p:spPr>
        <p:txBody>
          <a:bodyPr wrap="none" lIns="0" tIns="0" rIns="0" bIns="0" rtlCol="0" anchor="t">
            <a:spAutoFit/>
          </a:bodyPr>
          <a:lstStyle/>
          <a:p>
            <a:pPr algn="l" indent="0" marL="0">
              <a:lnSpc>
                <a:spcPts val="18000"/>
              </a:lnSpc>
              <a:buNone/>
            </a:pPr>
            <a:r>
              <a:rPr lang="en-US" sz="17640" dirty="0">
                <a:solidFill>
                  <a:srgbClr val="E8621A">
                    <a:alpha val="6000"/>
                  </a:srgbClr>
                </a:solidFill>
                <a:latin typeface="Bebas Neue" pitchFamily="34" charset="0"/>
                <a:ea typeface="Bebas Neue" pitchFamily="34" charset="-122"/>
                <a:cs typeface="Bebas Neue" pitchFamily="34" charset="-120"/>
              </a:rPr>
              <a:t>J</a:t>
            </a:r>
            <a:endParaRPr lang="en-US" sz="17640" dirty="0"/>
          </a:p>
        </p:txBody>
      </p:sp>
      <p:sp>
        <p:nvSpPr>
          <p:cNvPr id="4" name="Text 1"/>
          <p:cNvSpPr/>
          <p:nvPr/>
        </p:nvSpPr>
        <p:spPr>
          <a:xfrm>
            <a:off x="714375" y="727937"/>
            <a:ext cx="7858125" cy="103584"/>
          </a:xfrm>
          <a:prstGeom prst="rect">
            <a:avLst/>
          </a:prstGeom>
          <a:noFill/>
          <a:ln/>
        </p:spPr>
        <p:txBody>
          <a:bodyPr wrap="none" lIns="0" tIns="0" rIns="0" bIns="0" rtlCol="0" anchor="t">
            <a:spAutoFit/>
          </a:bodyPr>
          <a:lstStyle/>
          <a:p>
            <a:pPr algn="l" indent="0" marL="0">
              <a:lnSpc>
                <a:spcPts val="800"/>
              </a:lnSpc>
              <a:buNone/>
            </a:pPr>
            <a:r>
              <a:rPr lang="en-US" sz="584" b="1" spc="3" kern="0" dirty="0">
                <a:solidFill>
                  <a:srgbClr val="E8621A"/>
                </a:solidFill>
                <a:latin typeface="Barlow" pitchFamily="34" charset="0"/>
                <a:ea typeface="Barlow" pitchFamily="34" charset="-122"/>
                <a:cs typeface="Barlow" pitchFamily="34" charset="-120"/>
              </a:rPr>
              <a:t>A MOVEMENT IS TAKING PLACE</a:t>
            </a:r>
            <a:endParaRPr lang="en-US" sz="584" dirty="0"/>
          </a:p>
        </p:txBody>
      </p:sp>
      <p:sp>
        <p:nvSpPr>
          <p:cNvPr id="5" name="Text 2"/>
          <p:cNvSpPr/>
          <p:nvPr/>
        </p:nvSpPr>
        <p:spPr>
          <a:xfrm>
            <a:off x="714375" y="1002971"/>
            <a:ext cx="7858125" cy="1206959"/>
          </a:xfrm>
          <a:prstGeom prst="rect">
            <a:avLst/>
          </a:prstGeom>
          <a:noFill/>
          <a:ln/>
        </p:spPr>
        <p:txBody>
          <a:bodyPr wrap="square" lIns="0" tIns="0" rIns="0" bIns="0" rtlCol="0" anchor="t">
            <a:spAutoFit/>
          </a:bodyPr>
          <a:lstStyle/>
          <a:p>
            <a:pPr algn="l" indent="0" marL="0">
              <a:lnSpc>
                <a:spcPts val="4800"/>
              </a:lnSpc>
              <a:buNone/>
            </a:pPr>
            <a:r>
              <a:rPr lang="en-US" sz="5292" dirty="0">
                <a:solidFill>
                  <a:srgbClr val="FFFFFF"/>
                </a:solidFill>
                <a:latin typeface="Bebas Neue" pitchFamily="34" charset="0"/>
                <a:ea typeface="Bebas Neue" pitchFamily="34" charset="-122"/>
                <a:cs typeface="Bebas Neue" pitchFamily="34" charset="-120"/>
              </a:rPr>
              <a:t>BUILDING A HOUSE</a:t>
            </a:r>
            <a:r>
              <a:rPr lang="en-US" sz="5292" dirty="0">
                <a:solidFill>
                  <a:srgbClr val="FFFFFF"/>
                </a:solidFill>
                <a:latin typeface="Bebas Neue" pitchFamily="34" charset="0"/>
                <a:ea typeface="Bebas Neue" pitchFamily="34" charset="-122"/>
                <a:cs typeface="Bebas Neue" pitchFamily="34" charset="-120"/>
              </a:rPr>
              <a:t>
</a:t>
            </a:r>
            <a:r>
              <a:rPr lang="en-US" sz="5292" dirty="0">
                <a:solidFill>
                  <a:srgbClr val="E8621A"/>
                </a:solidFill>
                <a:latin typeface="Bebas Neue" pitchFamily="34" charset="0"/>
                <a:ea typeface="Bebas Neue" pitchFamily="34" charset="-122"/>
                <a:cs typeface="Bebas Neue" pitchFamily="34" charset="-120"/>
              </a:rPr>
              <a:t>FOR THE KINGDOM</a:t>
            </a:r>
            <a:endParaRPr lang="en-US" sz="5292" dirty="0"/>
          </a:p>
        </p:txBody>
      </p:sp>
      <p:sp>
        <p:nvSpPr>
          <p:cNvPr id="6" name="Text 3"/>
          <p:cNvSpPr/>
          <p:nvPr/>
        </p:nvSpPr>
        <p:spPr>
          <a:xfrm>
            <a:off x="714375" y="2467105"/>
            <a:ext cx="4143375" cy="685800"/>
          </a:xfrm>
          <a:prstGeom prst="rect">
            <a:avLst/>
          </a:prstGeom>
          <a:noFill/>
          <a:ln/>
        </p:spPr>
        <p:txBody>
          <a:bodyPr wrap="square" lIns="0" tIns="0" rIns="0" bIns="0" rtlCol="0" anchor="t">
            <a:spAutoFit/>
          </a:bodyPr>
          <a:lstStyle/>
          <a:p>
            <a:pPr algn="l" indent="0" marL="0">
              <a:lnSpc>
                <a:spcPts val="1800"/>
              </a:lnSpc>
              <a:buNone/>
            </a:pPr>
            <a:r>
              <a:rPr lang="en-US" sz="1050" dirty="0">
                <a:solidFill>
                  <a:srgbClr val="FFFFFF">
                    <a:alpha val="55000"/>
                  </a:srgbClr>
                </a:solidFill>
                <a:latin typeface="Barlow" pitchFamily="34" charset="0"/>
                <a:ea typeface="Barlow" pitchFamily="34" charset="-122"/>
                <a:cs typeface="Barlow" pitchFamily="34" charset="-120"/>
              </a:rPr>
              <a:t>Judah Church Orlando invites you to partner in acquiring a transformational new facility — a campus built to serve thousands, educate leaders, and impact Central Florida for generations.</a:t>
            </a:r>
            <a:endParaRPr lang="en-US" sz="1050" dirty="0"/>
          </a:p>
        </p:txBody>
      </p:sp>
      <p:sp>
        <p:nvSpPr>
          <p:cNvPr id="7" name="Text 4"/>
          <p:cNvSpPr/>
          <p:nvPr/>
        </p:nvSpPr>
        <p:spPr>
          <a:xfrm>
            <a:off x="714375" y="3631536"/>
            <a:ext cx="1300469" cy="187523"/>
          </a:xfrm>
          <a:prstGeom prst="rect">
            <a:avLst/>
          </a:prstGeom>
          <a:noFill/>
          <a:ln/>
        </p:spPr>
        <p:txBody>
          <a:bodyPr wrap="none" lIns="0" tIns="0" rIns="0" bIns="0" rtlCol="0" anchor="t">
            <a:spAutoFit/>
          </a:bodyPr>
          <a:lstStyle/>
          <a:p>
            <a:pPr algn="l" indent="0" marL="0">
              <a:lnSpc>
                <a:spcPts val="1500"/>
              </a:lnSpc>
              <a:buNone/>
            </a:pPr>
            <a:r>
              <a:rPr lang="en-US" sz="1159" spc="1" kern="0" dirty="0">
                <a:solidFill>
                  <a:srgbClr val="FFFFFF"/>
                </a:solidFill>
                <a:latin typeface="Bebas Neue" pitchFamily="34" charset="0"/>
                <a:ea typeface="Bebas Neue" pitchFamily="34" charset="-122"/>
                <a:cs typeface="Bebas Neue" pitchFamily="34" charset="-120"/>
              </a:rPr>
              <a:t>Bishop Clint S. Brown</a:t>
            </a:r>
            <a:endParaRPr lang="en-US" sz="1159" dirty="0"/>
          </a:p>
        </p:txBody>
      </p:sp>
      <p:sp>
        <p:nvSpPr>
          <p:cNvPr id="8" name="Text 5"/>
          <p:cNvSpPr/>
          <p:nvPr/>
        </p:nvSpPr>
        <p:spPr>
          <a:xfrm>
            <a:off x="714375" y="3833347"/>
            <a:ext cx="1300469"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FFFFFF">
                    <a:alpha val="45000"/>
                  </a:srgbClr>
                </a:solidFill>
                <a:latin typeface="Barlow" pitchFamily="34" charset="0"/>
                <a:ea typeface="Barlow" pitchFamily="34" charset="-122"/>
                <a:cs typeface="Barlow" pitchFamily="34" charset="-120"/>
              </a:rPr>
              <a:t>SENIOR PASTOR &amp; FOUNDER</a:t>
            </a:r>
            <a:endParaRPr lang="en-US" sz="534" dirty="0"/>
          </a:p>
        </p:txBody>
      </p:sp>
      <p:sp>
        <p:nvSpPr>
          <p:cNvPr id="9" name="Text 6"/>
          <p:cNvSpPr/>
          <p:nvPr/>
        </p:nvSpPr>
        <p:spPr>
          <a:xfrm>
            <a:off x="2707788" y="3631536"/>
            <a:ext cx="1503480" cy="187523"/>
          </a:xfrm>
          <a:prstGeom prst="rect">
            <a:avLst/>
          </a:prstGeom>
          <a:noFill/>
          <a:ln/>
        </p:spPr>
        <p:txBody>
          <a:bodyPr wrap="none" lIns="0" tIns="0" rIns="0" bIns="0" rtlCol="0" anchor="t">
            <a:spAutoFit/>
          </a:bodyPr>
          <a:lstStyle/>
          <a:p>
            <a:pPr algn="l" indent="0" marL="0">
              <a:lnSpc>
                <a:spcPts val="1500"/>
              </a:lnSpc>
              <a:buNone/>
            </a:pPr>
            <a:r>
              <a:rPr lang="en-US" sz="1159" spc="1" kern="0" dirty="0">
                <a:solidFill>
                  <a:srgbClr val="FFFFFF"/>
                </a:solidFill>
                <a:latin typeface="Bebas Neue" pitchFamily="34" charset="0"/>
                <a:ea typeface="Bebas Neue" pitchFamily="34" charset="-122"/>
                <a:cs typeface="Bebas Neue" pitchFamily="34" charset="-120"/>
              </a:rPr>
              <a:t>Pastor Kendal Brown</a:t>
            </a:r>
            <a:endParaRPr lang="en-US" sz="1159" dirty="0"/>
          </a:p>
        </p:txBody>
      </p:sp>
      <p:sp>
        <p:nvSpPr>
          <p:cNvPr id="10" name="Text 7"/>
          <p:cNvSpPr/>
          <p:nvPr/>
        </p:nvSpPr>
        <p:spPr>
          <a:xfrm>
            <a:off x="2707788" y="3833347"/>
            <a:ext cx="1503480"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FFFFFF">
                    <a:alpha val="45000"/>
                  </a:srgbClr>
                </a:solidFill>
                <a:latin typeface="Barlow" pitchFamily="34" charset="0"/>
                <a:ea typeface="Barlow" pitchFamily="34" charset="-122"/>
                <a:cs typeface="Barlow" pitchFamily="34" charset="-120"/>
              </a:rPr>
              <a:t>CO-PASTOR &amp; MINISTRY LEADER</a:t>
            </a:r>
            <a:endParaRPr lang="en-US" sz="534" dirty="0"/>
          </a:p>
        </p:txBody>
      </p:sp>
      <p:sp>
        <p:nvSpPr>
          <p:cNvPr id="11" name="Shape 8"/>
          <p:cNvSpPr/>
          <p:nvPr/>
        </p:nvSpPr>
        <p:spPr>
          <a:xfrm>
            <a:off x="0" y="4655939"/>
            <a:ext cx="9144000" cy="487561"/>
          </a:xfrm>
          <a:prstGeom prst="rect">
            <a:avLst/>
          </a:prstGeom>
          <a:solidFill>
            <a:srgbClr val="000000">
              <a:alpha val="0"/>
            </a:srgbClr>
          </a:solidFill>
          <a:ln/>
        </p:spPr>
      </p:sp>
      <p:sp>
        <p:nvSpPr>
          <p:cNvPr id="12" name="Shape 9"/>
          <p:cNvSpPr/>
          <p:nvPr/>
        </p:nvSpPr>
        <p:spPr>
          <a:xfrm>
            <a:off x="0" y="4655939"/>
            <a:ext cx="9144000" cy="7144"/>
          </a:xfrm>
          <a:prstGeom prst="rect">
            <a:avLst/>
          </a:prstGeom>
          <a:solidFill>
            <a:srgbClr val="FFFFFF"/>
          </a:solidFill>
          <a:ln/>
        </p:spPr>
      </p:sp>
      <p:sp>
        <p:nvSpPr>
          <p:cNvPr id="13" name="Text 10"/>
          <p:cNvSpPr/>
          <p:nvPr/>
        </p:nvSpPr>
        <p:spPr>
          <a:xfrm>
            <a:off x="714375" y="4825603"/>
            <a:ext cx="1848166" cy="155377"/>
          </a:xfrm>
          <a:prstGeom prst="rect">
            <a:avLst/>
          </a:prstGeom>
          <a:noFill/>
          <a:ln/>
        </p:spPr>
        <p:txBody>
          <a:bodyPr wrap="none" lIns="0" tIns="0" rIns="0" bIns="0" rtlCol="0" anchor="t">
            <a:spAutoFit/>
          </a:bodyPr>
          <a:lstStyle/>
          <a:p>
            <a:pPr algn="l" indent="0" marL="0">
              <a:lnSpc>
                <a:spcPts val="1200"/>
              </a:lnSpc>
              <a:buNone/>
            </a:pPr>
            <a:r>
              <a:rPr lang="en-US" sz="942" spc="2" kern="0" dirty="0">
                <a:solidFill>
                  <a:srgbClr val="FFFFFF">
                    <a:alpha val="40000"/>
                  </a:srgbClr>
                </a:solidFill>
                <a:latin typeface="Bebas Neue" pitchFamily="34" charset="0"/>
                <a:ea typeface="Bebas Neue" pitchFamily="34" charset="-122"/>
                <a:cs typeface="Bebas Neue" pitchFamily="34" charset="-120"/>
              </a:rPr>
              <a:t>JUDAH CHURCH · ORLANDO, FLORIDA</a:t>
            </a:r>
            <a:endParaRPr lang="en-US" sz="942" dirty="0"/>
          </a:p>
        </p:txBody>
      </p:sp>
      <p:sp>
        <p:nvSpPr>
          <p:cNvPr id="14" name="Text 11"/>
          <p:cNvSpPr/>
          <p:nvPr/>
        </p:nvSpPr>
        <p:spPr>
          <a:xfrm>
            <a:off x="4153951" y="4851499"/>
            <a:ext cx="1301948" cy="103584"/>
          </a:xfrm>
          <a:prstGeom prst="rect">
            <a:avLst/>
          </a:prstGeom>
          <a:noFill/>
          <a:ln/>
        </p:spPr>
        <p:txBody>
          <a:bodyPr wrap="none" lIns="0" tIns="0" rIns="0" bIns="0" rtlCol="0" anchor="t">
            <a:spAutoFit/>
          </a:bodyPr>
          <a:lstStyle/>
          <a:p>
            <a:pPr algn="l" indent="0" marL="0">
              <a:lnSpc>
                <a:spcPts val="800"/>
              </a:lnSpc>
              <a:buNone/>
            </a:pPr>
            <a:r>
              <a:rPr lang="en-US" sz="621" dirty="0">
                <a:solidFill>
                  <a:srgbClr val="FFFFFF">
                    <a:alpha val="30000"/>
                  </a:srgbClr>
                </a:solidFill>
                <a:latin typeface="Barlow" pitchFamily="34" charset="0"/>
                <a:ea typeface="Barlow" pitchFamily="34" charset="-122"/>
                <a:cs typeface="Barlow" pitchFamily="34" charset="-120"/>
              </a:rPr>
              <a:t>New Facility Campaign · 2025–2027</a:t>
            </a:r>
            <a:endParaRPr lang="en-US" sz="621" dirty="0"/>
          </a:p>
        </p:txBody>
      </p:sp>
      <p:sp>
        <p:nvSpPr>
          <p:cNvPr id="15" name="Text 12"/>
          <p:cNvSpPr/>
          <p:nvPr/>
        </p:nvSpPr>
        <p:spPr>
          <a:xfrm>
            <a:off x="7047309" y="4805958"/>
            <a:ext cx="1382316" cy="194667"/>
          </a:xfrm>
          <a:prstGeom prst="rect">
            <a:avLst/>
          </a:prstGeom>
          <a:noFill/>
          <a:ln/>
        </p:spPr>
        <p:txBody>
          <a:bodyPr wrap="square" lIns="136017" tIns="51054" rIns="136017" bIns="51054" rtlCol="0" anchor="t">
            <a:spAutoFit/>
          </a:bodyPr>
          <a:lstStyle/>
          <a:p>
            <a:pPr algn="l" indent="0" marL="0">
              <a:lnSpc>
                <a:spcPts val="700"/>
              </a:lnSpc>
              <a:buNone/>
            </a:pPr>
            <a:r>
              <a:rPr lang="en-US" sz="534" b="1" spc="2" kern="0" dirty="0">
                <a:solidFill>
                  <a:srgbClr val="E8621A"/>
                </a:solidFill>
                <a:latin typeface="Barlow" pitchFamily="34" charset="0"/>
                <a:ea typeface="Barlow" pitchFamily="34" charset="-122"/>
                <a:cs typeface="Barlow" pitchFamily="34" charset="-120"/>
              </a:rPr>
              <a:t>ALL-IN GOAL: $5M–$6M</a:t>
            </a:r>
            <a:endParaRPr lang="en-US" sz="534"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9144000" cy="1313334"/>
          </a:xfrm>
          <a:prstGeom prst="rect">
            <a:avLst/>
          </a:prstGeom>
          <a:solidFill>
            <a:srgbClr val="000000">
              <a:alpha val="0"/>
            </a:srgbClr>
          </a:solidFill>
          <a:ln/>
        </p:spPr>
      </p:sp>
      <p:sp>
        <p:nvSpPr>
          <p:cNvPr id="4" name="Shape 1"/>
          <p:cNvSpPr/>
          <p:nvPr/>
        </p:nvSpPr>
        <p:spPr>
          <a:xfrm>
            <a:off x="0" y="1306190"/>
            <a:ext cx="9144000" cy="7144"/>
          </a:xfrm>
          <a:prstGeom prst="rect">
            <a:avLst/>
          </a:prstGeom>
          <a:solidFill>
            <a:srgbClr val="FFFFFF"/>
          </a:solidFill>
          <a:ln/>
        </p:spPr>
      </p:sp>
      <p:sp>
        <p:nvSpPr>
          <p:cNvPr id="5" name="Text 2"/>
          <p:cNvSpPr/>
          <p:nvPr/>
        </p:nvSpPr>
        <p:spPr>
          <a:xfrm>
            <a:off x="571500" y="285750"/>
            <a:ext cx="1413765"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E8621A"/>
                </a:solidFill>
                <a:latin typeface="Barlow" pitchFamily="34" charset="0"/>
                <a:ea typeface="Barlow" pitchFamily="34" charset="-122"/>
                <a:cs typeface="Barlow" pitchFamily="34" charset="-120"/>
              </a:rPr>
              <a:t>THE OPPORTUNITY</a:t>
            </a:r>
            <a:endParaRPr lang="en-US" sz="534" dirty="0"/>
          </a:p>
        </p:txBody>
      </p:sp>
      <p:sp>
        <p:nvSpPr>
          <p:cNvPr id="6" name="Text 3"/>
          <p:cNvSpPr/>
          <p:nvPr/>
        </p:nvSpPr>
        <p:spPr>
          <a:xfrm>
            <a:off x="571500" y="437555"/>
            <a:ext cx="1413765" cy="668610"/>
          </a:xfrm>
          <a:prstGeom prst="rect">
            <a:avLst/>
          </a:prstGeom>
          <a:noFill/>
          <a:ln/>
        </p:spPr>
        <p:txBody>
          <a:bodyPr wrap="square" lIns="0" tIns="0" rIns="0" bIns="0" rtlCol="0" anchor="t">
            <a:spAutoFit/>
          </a:bodyPr>
          <a:lstStyle/>
          <a:p>
            <a:pPr algn="l" indent="0" marL="0">
              <a:lnSpc>
                <a:spcPts val="2600"/>
              </a:lnSpc>
              <a:buNone/>
            </a:pPr>
            <a:r>
              <a:rPr lang="en-US" sz="2818" spc="1" kern="0" dirty="0">
                <a:solidFill>
                  <a:srgbClr val="FFFFFF"/>
                </a:solidFill>
                <a:latin typeface="Bebas Neue" pitchFamily="34" charset="0"/>
                <a:ea typeface="Bebas Neue" pitchFamily="34" charset="-122"/>
                <a:cs typeface="Bebas Neue" pitchFamily="34" charset="-120"/>
              </a:rPr>
              <a:t>WHY JUDAH.</a:t>
            </a:r>
            <a:r>
              <a:rPr lang="en-US" sz="2818" spc="1" kern="0" dirty="0">
                <a:solidFill>
                  <a:srgbClr val="FFFFFF"/>
                </a:solidFill>
                <a:latin typeface="Bebas Neue" pitchFamily="34" charset="0"/>
                <a:ea typeface="Bebas Neue" pitchFamily="34" charset="-122"/>
                <a:cs typeface="Bebas Neue" pitchFamily="34" charset="-120"/>
              </a:rPr>
              <a:t>
</a:t>
            </a:r>
            <a:r>
              <a:rPr lang="en-US" sz="2818" spc="1" kern="0" dirty="0">
                <a:solidFill>
                  <a:srgbClr val="FFFFFF"/>
                </a:solidFill>
                <a:latin typeface="Bebas Neue" pitchFamily="34" charset="0"/>
                <a:ea typeface="Bebas Neue" pitchFamily="34" charset="-122"/>
                <a:cs typeface="Bebas Neue" pitchFamily="34" charset="-120"/>
              </a:rPr>
              <a:t>WHY NOW.</a:t>
            </a:r>
            <a:endParaRPr lang="en-US" sz="2818" dirty="0"/>
          </a:p>
        </p:txBody>
      </p:sp>
      <p:sp>
        <p:nvSpPr>
          <p:cNvPr id="7" name="Text 4"/>
          <p:cNvSpPr/>
          <p:nvPr/>
        </p:nvSpPr>
        <p:spPr>
          <a:xfrm>
            <a:off x="8265319" y="648965"/>
            <a:ext cx="364331" cy="457200"/>
          </a:xfrm>
          <a:prstGeom prst="rect">
            <a:avLst/>
          </a:prstGeom>
          <a:noFill/>
          <a:ln/>
        </p:spPr>
        <p:txBody>
          <a:bodyPr wrap="none" lIns="0" tIns="0" rIns="0" bIns="0" rtlCol="0" anchor="t">
            <a:spAutoFit/>
          </a:bodyPr>
          <a:lstStyle/>
          <a:p>
            <a:pPr algn="l" indent="0" marL="0">
              <a:lnSpc>
                <a:spcPts val="3600"/>
              </a:lnSpc>
              <a:buNone/>
            </a:pPr>
            <a:r>
              <a:rPr lang="en-US" sz="3504" dirty="0">
                <a:solidFill>
                  <a:srgbClr val="E8621A">
                    <a:alpha val="20000"/>
                  </a:srgbClr>
                </a:solidFill>
                <a:latin typeface="Bebas Neue" pitchFamily="34" charset="0"/>
                <a:ea typeface="Bebas Neue" pitchFamily="34" charset="-122"/>
                <a:cs typeface="Bebas Neue" pitchFamily="34" charset="-120"/>
              </a:rPr>
              <a:t>02</a:t>
            </a:r>
            <a:endParaRPr lang="en-US" sz="3504" dirty="0"/>
          </a:p>
        </p:txBody>
      </p:sp>
      <p:sp>
        <p:nvSpPr>
          <p:cNvPr id="8" name="Text 5"/>
          <p:cNvSpPr/>
          <p:nvPr/>
        </p:nvSpPr>
        <p:spPr>
          <a:xfrm>
            <a:off x="571500" y="1591940"/>
            <a:ext cx="3650456"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FFFFFF">
                    <a:alpha val="35000"/>
                  </a:srgbClr>
                </a:solidFill>
                <a:latin typeface="Barlow" pitchFamily="34" charset="0"/>
                <a:ea typeface="Barlow" pitchFamily="34" charset="-122"/>
                <a:cs typeface="Barlow" pitchFamily="34" charset="-120"/>
              </a:rPr>
              <a:t>CURRENT SITUATION</a:t>
            </a:r>
            <a:endParaRPr lang="en-US" sz="534" dirty="0"/>
          </a:p>
        </p:txBody>
      </p:sp>
      <p:sp>
        <p:nvSpPr>
          <p:cNvPr id="9" name="Text 6"/>
          <p:cNvSpPr/>
          <p:nvPr/>
        </p:nvSpPr>
        <p:spPr>
          <a:xfrm>
            <a:off x="571500" y="1858045"/>
            <a:ext cx="3650456" cy="437192"/>
          </a:xfrm>
          <a:prstGeom prst="rect">
            <a:avLst/>
          </a:prstGeom>
          <a:noFill/>
          <a:ln/>
        </p:spPr>
        <p:txBody>
          <a:bodyPr wrap="none" lIns="0" tIns="0" rIns="0" bIns="0" rtlCol="0" anchor="t">
            <a:spAutoFit/>
          </a:bodyPr>
          <a:lstStyle/>
          <a:p>
            <a:pPr algn="l" indent="0" marL="0">
              <a:lnSpc>
                <a:spcPts val="3400"/>
              </a:lnSpc>
              <a:buNone/>
            </a:pPr>
            <a:r>
              <a:rPr lang="en-US" sz="3969" dirty="0">
                <a:solidFill>
                  <a:srgbClr val="FFFFFF"/>
                </a:solidFill>
                <a:latin typeface="Bebas Neue" pitchFamily="34" charset="0"/>
                <a:ea typeface="Bebas Neue" pitchFamily="34" charset="-122"/>
                <a:cs typeface="Bebas Neue" pitchFamily="34" charset="-120"/>
              </a:rPr>
              <a:t>~10K </a:t>
            </a:r>
            <a:r>
              <a:rPr lang="en-US" sz="1486" dirty="0">
                <a:solidFill>
                  <a:srgbClr val="FFFFFF">
                    <a:alpha val="40000"/>
                  </a:srgbClr>
                </a:solidFill>
                <a:latin typeface="Bebas Neue" pitchFamily="34" charset="0"/>
                <a:ea typeface="Bebas Neue" pitchFamily="34" charset="-122"/>
                <a:cs typeface="Bebas Neue" pitchFamily="34" charset="-120"/>
              </a:rPr>
              <a:t>sq ft</a:t>
            </a:r>
            <a:endParaRPr lang="en-US" sz="3969" dirty="0"/>
          </a:p>
        </p:txBody>
      </p:sp>
      <p:sp>
        <p:nvSpPr>
          <p:cNvPr id="10" name="Text 7"/>
          <p:cNvSpPr/>
          <p:nvPr/>
        </p:nvSpPr>
        <p:spPr>
          <a:xfrm>
            <a:off x="571500" y="2338099"/>
            <a:ext cx="3650456" cy="103584"/>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FFFFFF">
                    <a:alpha val="40000"/>
                  </a:srgbClr>
                </a:solidFill>
                <a:latin typeface="Barlow" pitchFamily="34" charset="0"/>
                <a:ea typeface="Barlow" pitchFamily="34" charset="-122"/>
                <a:cs typeface="Barlow" pitchFamily="34" charset="-120"/>
              </a:rPr>
              <a:t>LEASED RETAIL SPACE · WESTLAND TERRACE STRIP CENTER</a:t>
            </a:r>
            <a:endParaRPr lang="en-US" sz="584" dirty="0"/>
          </a:p>
        </p:txBody>
      </p:sp>
      <p:sp>
        <p:nvSpPr>
          <p:cNvPr id="11" name="Text 8"/>
          <p:cNvSpPr/>
          <p:nvPr/>
        </p:nvSpPr>
        <p:spPr>
          <a:xfrm>
            <a:off x="571500" y="2641709"/>
            <a:ext cx="3650456" cy="150019"/>
          </a:xfrm>
          <a:prstGeom prst="rect">
            <a:avLst/>
          </a:prstGeom>
          <a:noFill/>
          <a:ln/>
        </p:spPr>
        <p:txBody>
          <a:bodyPr wrap="none" lIns="153035" tIns="0" rIns="0" bIns="0" rtlCol="0" anchor="t">
            <a:spAutoFit/>
          </a:bodyPr>
          <a:lstStyle/>
          <a:p>
            <a:pPr algn="l" indent="0" marL="0">
              <a:lnSpc>
                <a:spcPts val="1200"/>
              </a:lnSpc>
              <a:buNone/>
            </a:pPr>
            <a:r>
              <a:rPr lang="en-US" sz="727" dirty="0">
                <a:solidFill>
                  <a:srgbClr val="FFFFFF">
                    <a:alpha val="65000"/>
                  </a:srgbClr>
                </a:solidFill>
                <a:latin typeface="Barlow" pitchFamily="34" charset="0"/>
                <a:ea typeface="Barlow" pitchFamily="34" charset="-122"/>
                <a:cs typeface="Barlow" pitchFamily="34" charset="-120"/>
              </a:rPr>
              <a:t>No owned property — monthly lease payments with no equity</a:t>
            </a:r>
            <a:endParaRPr lang="en-US" sz="727" dirty="0"/>
          </a:p>
        </p:txBody>
      </p:sp>
      <p:sp>
        <p:nvSpPr>
          <p:cNvPr id="12" name="Text 9"/>
          <p:cNvSpPr/>
          <p:nvPr/>
        </p:nvSpPr>
        <p:spPr>
          <a:xfrm>
            <a:off x="571500" y="2877452"/>
            <a:ext cx="3650456" cy="150019"/>
          </a:xfrm>
          <a:prstGeom prst="rect">
            <a:avLst/>
          </a:prstGeom>
          <a:noFill/>
          <a:ln/>
        </p:spPr>
        <p:txBody>
          <a:bodyPr wrap="none" lIns="153035" tIns="0" rIns="0" bIns="0" rtlCol="0" anchor="t">
            <a:spAutoFit/>
          </a:bodyPr>
          <a:lstStyle/>
          <a:p>
            <a:pPr algn="l" indent="0" marL="0">
              <a:lnSpc>
                <a:spcPts val="1200"/>
              </a:lnSpc>
              <a:buNone/>
            </a:pPr>
            <a:r>
              <a:rPr lang="en-US" sz="727" dirty="0">
                <a:solidFill>
                  <a:srgbClr val="FFFFFF">
                    <a:alpha val="65000"/>
                  </a:srgbClr>
                </a:solidFill>
                <a:latin typeface="Barlow" pitchFamily="34" charset="0"/>
                <a:ea typeface="Barlow" pitchFamily="34" charset="-122"/>
                <a:cs typeface="Barlow" pitchFamily="34" charset="-120"/>
              </a:rPr>
              <a:t>Limited sanctuary capacity constrains growth</a:t>
            </a:r>
            <a:endParaRPr lang="en-US" sz="727" dirty="0"/>
          </a:p>
        </p:txBody>
      </p:sp>
      <p:sp>
        <p:nvSpPr>
          <p:cNvPr id="13" name="Text 10"/>
          <p:cNvSpPr/>
          <p:nvPr/>
        </p:nvSpPr>
        <p:spPr>
          <a:xfrm>
            <a:off x="571500" y="3113196"/>
            <a:ext cx="3650456" cy="150019"/>
          </a:xfrm>
          <a:prstGeom prst="rect">
            <a:avLst/>
          </a:prstGeom>
          <a:noFill/>
          <a:ln/>
        </p:spPr>
        <p:txBody>
          <a:bodyPr wrap="none" lIns="153035" tIns="0" rIns="0" bIns="0" rtlCol="0" anchor="t">
            <a:spAutoFit/>
          </a:bodyPr>
          <a:lstStyle/>
          <a:p>
            <a:pPr algn="l" indent="0" marL="0">
              <a:lnSpc>
                <a:spcPts val="1200"/>
              </a:lnSpc>
              <a:buNone/>
            </a:pPr>
            <a:r>
              <a:rPr lang="en-US" sz="727" dirty="0">
                <a:solidFill>
                  <a:srgbClr val="FFFFFF">
                    <a:alpha val="65000"/>
                  </a:srgbClr>
                </a:solidFill>
                <a:latin typeface="Barlow" pitchFamily="34" charset="0"/>
                <a:ea typeface="Barlow" pitchFamily="34" charset="-122"/>
                <a:cs typeface="Barlow" pitchFamily="34" charset="-120"/>
              </a:rPr>
              <a:t>No dedicated children's wing, youth center, or preschool</a:t>
            </a:r>
            <a:endParaRPr lang="en-US" sz="727" dirty="0"/>
          </a:p>
        </p:txBody>
      </p:sp>
      <p:sp>
        <p:nvSpPr>
          <p:cNvPr id="14" name="Text 11"/>
          <p:cNvSpPr/>
          <p:nvPr/>
        </p:nvSpPr>
        <p:spPr>
          <a:xfrm>
            <a:off x="571500" y="3348940"/>
            <a:ext cx="3650456" cy="150019"/>
          </a:xfrm>
          <a:prstGeom prst="rect">
            <a:avLst/>
          </a:prstGeom>
          <a:noFill/>
          <a:ln/>
        </p:spPr>
        <p:txBody>
          <a:bodyPr wrap="none" lIns="153035" tIns="0" rIns="0" bIns="0" rtlCol="0" anchor="t">
            <a:spAutoFit/>
          </a:bodyPr>
          <a:lstStyle/>
          <a:p>
            <a:pPr algn="l" indent="0" marL="0">
              <a:lnSpc>
                <a:spcPts val="1200"/>
              </a:lnSpc>
              <a:buNone/>
            </a:pPr>
            <a:r>
              <a:rPr lang="en-US" sz="727" dirty="0">
                <a:solidFill>
                  <a:srgbClr val="FFFFFF">
                    <a:alpha val="65000"/>
                  </a:srgbClr>
                </a:solidFill>
                <a:latin typeface="Barlow" pitchFamily="34" charset="0"/>
                <a:ea typeface="Barlow" pitchFamily="34" charset="-122"/>
                <a:cs typeface="Barlow" pitchFamily="34" charset="-120"/>
              </a:rPr>
              <a:t>No broadcast studio or production facility</a:t>
            </a:r>
            <a:endParaRPr lang="en-US" sz="727" dirty="0"/>
          </a:p>
        </p:txBody>
      </p:sp>
      <p:sp>
        <p:nvSpPr>
          <p:cNvPr id="15" name="Text 12"/>
          <p:cNvSpPr/>
          <p:nvPr/>
        </p:nvSpPr>
        <p:spPr>
          <a:xfrm>
            <a:off x="571500" y="3584684"/>
            <a:ext cx="3650456" cy="150019"/>
          </a:xfrm>
          <a:prstGeom prst="rect">
            <a:avLst/>
          </a:prstGeom>
          <a:noFill/>
          <a:ln/>
        </p:spPr>
        <p:txBody>
          <a:bodyPr wrap="none" lIns="153035" tIns="0" rIns="0" bIns="0" rtlCol="0" anchor="t">
            <a:spAutoFit/>
          </a:bodyPr>
          <a:lstStyle/>
          <a:p>
            <a:pPr algn="l" indent="0" marL="0">
              <a:lnSpc>
                <a:spcPts val="1200"/>
              </a:lnSpc>
              <a:buNone/>
            </a:pPr>
            <a:r>
              <a:rPr lang="en-US" sz="727" dirty="0">
                <a:solidFill>
                  <a:srgbClr val="FFFFFF">
                    <a:alpha val="65000"/>
                  </a:srgbClr>
                </a:solidFill>
                <a:latin typeface="Barlow" pitchFamily="34" charset="0"/>
                <a:ea typeface="Barlow" pitchFamily="34" charset="-122"/>
                <a:cs typeface="Barlow" pitchFamily="34" charset="-120"/>
              </a:rPr>
              <a:t>No space for MEBCI Institute or community programs</a:t>
            </a:r>
            <a:endParaRPr lang="en-US" sz="727" dirty="0"/>
          </a:p>
        </p:txBody>
      </p:sp>
      <p:sp>
        <p:nvSpPr>
          <p:cNvPr id="16" name="Shape 13"/>
          <p:cNvSpPr/>
          <p:nvPr/>
        </p:nvSpPr>
        <p:spPr>
          <a:xfrm>
            <a:off x="571500" y="4212692"/>
            <a:ext cx="3650456" cy="645058"/>
          </a:xfrm>
          <a:prstGeom prst="rect">
            <a:avLst/>
          </a:prstGeom>
          <a:solidFill>
            <a:srgbClr val="E8621A">
              <a:alpha val="10000"/>
            </a:srgbClr>
          </a:solidFill>
          <a:ln/>
        </p:spPr>
      </p:sp>
      <p:sp>
        <p:nvSpPr>
          <p:cNvPr id="17" name="Shape 14"/>
          <p:cNvSpPr/>
          <p:nvPr/>
        </p:nvSpPr>
        <p:spPr>
          <a:xfrm>
            <a:off x="571500" y="4212692"/>
            <a:ext cx="21431" cy="645058"/>
          </a:xfrm>
          <a:prstGeom prst="rect">
            <a:avLst/>
          </a:prstGeom>
          <a:solidFill>
            <a:srgbClr val="E8621A"/>
          </a:solidFill>
          <a:ln/>
        </p:spPr>
      </p:sp>
      <p:sp>
        <p:nvSpPr>
          <p:cNvPr id="18" name="Text 15"/>
          <p:cNvSpPr/>
          <p:nvPr/>
        </p:nvSpPr>
        <p:spPr>
          <a:xfrm>
            <a:off x="571500" y="2641709"/>
            <a:ext cx="67866" cy="150019"/>
          </a:xfrm>
          <a:prstGeom prst="rect">
            <a:avLst/>
          </a:prstGeom>
          <a:noFill/>
          <a:ln/>
        </p:spPr>
        <p:txBody>
          <a:bodyPr wrap="none" lIns="0" tIns="0" rIns="0" bIns="0" rtlCol="0" anchor="t">
            <a:spAutoFit/>
          </a:bodyPr>
          <a:lstStyle/>
          <a:p>
            <a:pPr algn="l" indent="0" marL="0">
              <a:lnSpc>
                <a:spcPts val="1200"/>
              </a:lnSpc>
              <a:buNone/>
            </a:pPr>
            <a:r>
              <a:rPr lang="en-US" sz="727" dirty="0">
                <a:solidFill>
                  <a:srgbClr val="FFFFFF">
                    <a:alpha val="25000"/>
                  </a:srgbClr>
                </a:solidFill>
                <a:latin typeface="Barlow" pitchFamily="34" charset="0"/>
                <a:ea typeface="Barlow" pitchFamily="34" charset="-122"/>
                <a:cs typeface="Barlow" pitchFamily="34" charset="-120"/>
              </a:rPr>
              <a:t>—</a:t>
            </a:r>
            <a:endParaRPr lang="en-US" sz="727" dirty="0"/>
          </a:p>
        </p:txBody>
      </p:sp>
      <p:sp>
        <p:nvSpPr>
          <p:cNvPr id="19" name="Text 16"/>
          <p:cNvSpPr/>
          <p:nvPr/>
        </p:nvSpPr>
        <p:spPr>
          <a:xfrm>
            <a:off x="571500" y="2877452"/>
            <a:ext cx="67866" cy="150019"/>
          </a:xfrm>
          <a:prstGeom prst="rect">
            <a:avLst/>
          </a:prstGeom>
          <a:noFill/>
          <a:ln/>
        </p:spPr>
        <p:txBody>
          <a:bodyPr wrap="none" lIns="0" tIns="0" rIns="0" bIns="0" rtlCol="0" anchor="t">
            <a:spAutoFit/>
          </a:bodyPr>
          <a:lstStyle/>
          <a:p>
            <a:pPr algn="l" indent="0" marL="0">
              <a:lnSpc>
                <a:spcPts val="1200"/>
              </a:lnSpc>
              <a:buNone/>
            </a:pPr>
            <a:r>
              <a:rPr lang="en-US" sz="727" dirty="0">
                <a:solidFill>
                  <a:srgbClr val="FFFFFF">
                    <a:alpha val="25000"/>
                  </a:srgbClr>
                </a:solidFill>
                <a:latin typeface="Barlow" pitchFamily="34" charset="0"/>
                <a:ea typeface="Barlow" pitchFamily="34" charset="-122"/>
                <a:cs typeface="Barlow" pitchFamily="34" charset="-120"/>
              </a:rPr>
              <a:t>—</a:t>
            </a:r>
            <a:endParaRPr lang="en-US" sz="727" dirty="0"/>
          </a:p>
        </p:txBody>
      </p:sp>
      <p:sp>
        <p:nvSpPr>
          <p:cNvPr id="20" name="Text 17"/>
          <p:cNvSpPr/>
          <p:nvPr/>
        </p:nvSpPr>
        <p:spPr>
          <a:xfrm>
            <a:off x="571500" y="3113196"/>
            <a:ext cx="67866" cy="150019"/>
          </a:xfrm>
          <a:prstGeom prst="rect">
            <a:avLst/>
          </a:prstGeom>
          <a:noFill/>
          <a:ln/>
        </p:spPr>
        <p:txBody>
          <a:bodyPr wrap="none" lIns="0" tIns="0" rIns="0" bIns="0" rtlCol="0" anchor="t">
            <a:spAutoFit/>
          </a:bodyPr>
          <a:lstStyle/>
          <a:p>
            <a:pPr algn="l" indent="0" marL="0">
              <a:lnSpc>
                <a:spcPts val="1200"/>
              </a:lnSpc>
              <a:buNone/>
            </a:pPr>
            <a:r>
              <a:rPr lang="en-US" sz="727" dirty="0">
                <a:solidFill>
                  <a:srgbClr val="FFFFFF">
                    <a:alpha val="25000"/>
                  </a:srgbClr>
                </a:solidFill>
                <a:latin typeface="Barlow" pitchFamily="34" charset="0"/>
                <a:ea typeface="Barlow" pitchFamily="34" charset="-122"/>
                <a:cs typeface="Barlow" pitchFamily="34" charset="-120"/>
              </a:rPr>
              <a:t>—</a:t>
            </a:r>
            <a:endParaRPr lang="en-US" sz="727" dirty="0"/>
          </a:p>
        </p:txBody>
      </p:sp>
      <p:sp>
        <p:nvSpPr>
          <p:cNvPr id="21" name="Text 18"/>
          <p:cNvSpPr/>
          <p:nvPr/>
        </p:nvSpPr>
        <p:spPr>
          <a:xfrm>
            <a:off x="571500" y="3348940"/>
            <a:ext cx="67866" cy="150019"/>
          </a:xfrm>
          <a:prstGeom prst="rect">
            <a:avLst/>
          </a:prstGeom>
          <a:noFill/>
          <a:ln/>
        </p:spPr>
        <p:txBody>
          <a:bodyPr wrap="none" lIns="0" tIns="0" rIns="0" bIns="0" rtlCol="0" anchor="t">
            <a:spAutoFit/>
          </a:bodyPr>
          <a:lstStyle/>
          <a:p>
            <a:pPr algn="l" indent="0" marL="0">
              <a:lnSpc>
                <a:spcPts val="1200"/>
              </a:lnSpc>
              <a:buNone/>
            </a:pPr>
            <a:r>
              <a:rPr lang="en-US" sz="727" dirty="0">
                <a:solidFill>
                  <a:srgbClr val="FFFFFF">
                    <a:alpha val="25000"/>
                  </a:srgbClr>
                </a:solidFill>
                <a:latin typeface="Barlow" pitchFamily="34" charset="0"/>
                <a:ea typeface="Barlow" pitchFamily="34" charset="-122"/>
                <a:cs typeface="Barlow" pitchFamily="34" charset="-120"/>
              </a:rPr>
              <a:t>—</a:t>
            </a:r>
            <a:endParaRPr lang="en-US" sz="727" dirty="0"/>
          </a:p>
        </p:txBody>
      </p:sp>
      <p:sp>
        <p:nvSpPr>
          <p:cNvPr id="22" name="Text 19"/>
          <p:cNvSpPr/>
          <p:nvPr/>
        </p:nvSpPr>
        <p:spPr>
          <a:xfrm>
            <a:off x="571500" y="3584684"/>
            <a:ext cx="67866" cy="150019"/>
          </a:xfrm>
          <a:prstGeom prst="rect">
            <a:avLst/>
          </a:prstGeom>
          <a:noFill/>
          <a:ln/>
        </p:spPr>
        <p:txBody>
          <a:bodyPr wrap="none" lIns="0" tIns="0" rIns="0" bIns="0" rtlCol="0" anchor="t">
            <a:spAutoFit/>
          </a:bodyPr>
          <a:lstStyle/>
          <a:p>
            <a:pPr algn="l" indent="0" marL="0">
              <a:lnSpc>
                <a:spcPts val="1200"/>
              </a:lnSpc>
              <a:buNone/>
            </a:pPr>
            <a:r>
              <a:rPr lang="en-US" sz="727" dirty="0">
                <a:solidFill>
                  <a:srgbClr val="FFFFFF">
                    <a:alpha val="25000"/>
                  </a:srgbClr>
                </a:solidFill>
                <a:latin typeface="Barlow" pitchFamily="34" charset="0"/>
                <a:ea typeface="Barlow" pitchFamily="34" charset="-122"/>
                <a:cs typeface="Barlow" pitchFamily="34" charset="-120"/>
              </a:rPr>
              <a:t>—</a:t>
            </a:r>
            <a:endParaRPr lang="en-US" sz="727" dirty="0"/>
          </a:p>
        </p:txBody>
      </p:sp>
      <p:sp>
        <p:nvSpPr>
          <p:cNvPr id="23" name="Text 20"/>
          <p:cNvSpPr/>
          <p:nvPr/>
        </p:nvSpPr>
        <p:spPr>
          <a:xfrm>
            <a:off x="714375" y="4326992"/>
            <a:ext cx="3364706" cy="85725"/>
          </a:xfrm>
          <a:prstGeom prst="rect">
            <a:avLst/>
          </a:prstGeom>
          <a:noFill/>
          <a:ln/>
        </p:spPr>
        <p:txBody>
          <a:bodyPr wrap="none" lIns="0" tIns="0" rIns="0" bIns="0" rtlCol="0" anchor="t">
            <a:spAutoFit/>
          </a:bodyPr>
          <a:lstStyle/>
          <a:p>
            <a:pPr algn="l" indent="0" marL="0">
              <a:lnSpc>
                <a:spcPts val="700"/>
              </a:lnSpc>
              <a:buNone/>
            </a:pPr>
            <a:r>
              <a:rPr lang="en-US" sz="485" b="1" spc="2" kern="0" dirty="0">
                <a:solidFill>
                  <a:srgbClr val="E8621A"/>
                </a:solidFill>
                <a:latin typeface="Barlow" pitchFamily="34" charset="0"/>
                <a:ea typeface="Barlow" pitchFamily="34" charset="-122"/>
                <a:cs typeface="Barlow" pitchFamily="34" charset="-120"/>
              </a:rPr>
              <a:t>WHY NOW</a:t>
            </a:r>
            <a:endParaRPr lang="en-US" sz="485" dirty="0"/>
          </a:p>
        </p:txBody>
      </p:sp>
      <p:sp>
        <p:nvSpPr>
          <p:cNvPr id="24" name="Text 21"/>
          <p:cNvSpPr/>
          <p:nvPr/>
        </p:nvSpPr>
        <p:spPr>
          <a:xfrm>
            <a:off x="714375" y="4455579"/>
            <a:ext cx="3364706" cy="287871"/>
          </a:xfrm>
          <a:prstGeom prst="rect">
            <a:avLst/>
          </a:prstGeom>
          <a:noFill/>
          <a:ln/>
        </p:spPr>
        <p:txBody>
          <a:bodyPr wrap="square" lIns="0" tIns="0" rIns="0" bIns="0" rtlCol="0" anchor="t">
            <a:spAutoFit/>
          </a:bodyPr>
          <a:lstStyle/>
          <a:p>
            <a:pPr algn="l" indent="0" marL="0">
              <a:lnSpc>
                <a:spcPts val="1100"/>
              </a:lnSpc>
              <a:buNone/>
            </a:pPr>
            <a:r>
              <a:rPr lang="en-US" sz="674" dirty="0">
                <a:solidFill>
                  <a:srgbClr val="FFFFFF">
                    <a:alpha val="70000"/>
                  </a:srgbClr>
                </a:solidFill>
                <a:latin typeface="Barlow" pitchFamily="34" charset="0"/>
                <a:ea typeface="Barlow" pitchFamily="34" charset="-122"/>
                <a:cs typeface="Barlow" pitchFamily="34" charset="-120"/>
              </a:rPr>
              <a:t>Orlando's West Side is growing rapidly. Property values are rising. Interest rates are stabilizing. The congregation is ready. The moment is now.</a:t>
            </a:r>
            <a:endParaRPr lang="en-US" sz="674" dirty="0"/>
          </a:p>
        </p:txBody>
      </p:sp>
      <p:sp>
        <p:nvSpPr>
          <p:cNvPr id="25" name="Shape 22"/>
          <p:cNvSpPr/>
          <p:nvPr/>
        </p:nvSpPr>
        <p:spPr>
          <a:xfrm>
            <a:off x="4572000" y="1306190"/>
            <a:ext cx="4572000" cy="3837310"/>
          </a:xfrm>
          <a:prstGeom prst="rect">
            <a:avLst/>
          </a:prstGeom>
          <a:solidFill>
            <a:srgbClr val="E8621A">
              <a:alpha val="4000"/>
            </a:srgbClr>
          </a:solidFill>
          <a:ln/>
        </p:spPr>
      </p:sp>
      <p:sp>
        <p:nvSpPr>
          <p:cNvPr id="26" name="Text 23"/>
          <p:cNvSpPr/>
          <p:nvPr/>
        </p:nvSpPr>
        <p:spPr>
          <a:xfrm>
            <a:off x="4914900" y="1591940"/>
            <a:ext cx="3714750"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E8621A"/>
                </a:solidFill>
                <a:latin typeface="Barlow" pitchFamily="34" charset="0"/>
                <a:ea typeface="Barlow" pitchFamily="34" charset="-122"/>
                <a:cs typeface="Barlow" pitchFamily="34" charset="-120"/>
              </a:rPr>
              <a:t>THE VISION</a:t>
            </a:r>
            <a:endParaRPr lang="en-US" sz="534" dirty="0"/>
          </a:p>
        </p:txBody>
      </p:sp>
      <p:sp>
        <p:nvSpPr>
          <p:cNvPr id="27" name="Text 24"/>
          <p:cNvSpPr/>
          <p:nvPr/>
        </p:nvSpPr>
        <p:spPr>
          <a:xfrm>
            <a:off x="4914900" y="1858045"/>
            <a:ext cx="3714750" cy="485775"/>
          </a:xfrm>
          <a:prstGeom prst="rect">
            <a:avLst/>
          </a:prstGeom>
          <a:noFill/>
          <a:ln/>
        </p:spPr>
        <p:txBody>
          <a:bodyPr wrap="none" lIns="0" tIns="0" rIns="0" bIns="0" rtlCol="0" anchor="t">
            <a:spAutoFit/>
          </a:bodyPr>
          <a:lstStyle/>
          <a:p>
            <a:pPr algn="l" indent="0" marL="0">
              <a:lnSpc>
                <a:spcPts val="3800"/>
              </a:lnSpc>
              <a:buNone/>
            </a:pPr>
            <a:r>
              <a:rPr lang="en-US" sz="4410" dirty="0">
                <a:solidFill>
                  <a:srgbClr val="E8621A"/>
                </a:solidFill>
                <a:latin typeface="Bebas Neue" pitchFamily="34" charset="0"/>
                <a:ea typeface="Bebas Neue" pitchFamily="34" charset="-122"/>
                <a:cs typeface="Bebas Neue" pitchFamily="34" charset="-120"/>
              </a:rPr>
              <a:t>25–35K </a:t>
            </a:r>
            <a:r>
              <a:rPr lang="en-US" sz="1595" dirty="0">
                <a:solidFill>
                  <a:srgbClr val="E8621A">
                    <a:alpha val="60000"/>
                  </a:srgbClr>
                </a:solidFill>
                <a:latin typeface="Bebas Neue" pitchFamily="34" charset="0"/>
                <a:ea typeface="Bebas Neue" pitchFamily="34" charset="-122"/>
                <a:cs typeface="Bebas Neue" pitchFamily="34" charset="-120"/>
              </a:rPr>
              <a:t>sq ft</a:t>
            </a:r>
            <a:endParaRPr lang="en-US" sz="4410" dirty="0"/>
          </a:p>
        </p:txBody>
      </p:sp>
      <p:sp>
        <p:nvSpPr>
          <p:cNvPr id="28" name="Text 25"/>
          <p:cNvSpPr/>
          <p:nvPr/>
        </p:nvSpPr>
        <p:spPr>
          <a:xfrm>
            <a:off x="4914900" y="2386682"/>
            <a:ext cx="3714750" cy="103584"/>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E8621A">
                    <a:alpha val="70000"/>
                  </a:srgbClr>
                </a:solidFill>
                <a:latin typeface="Barlow" pitchFamily="34" charset="0"/>
                <a:ea typeface="Barlow" pitchFamily="34" charset="-122"/>
                <a:cs typeface="Barlow" pitchFamily="34" charset="-120"/>
              </a:rPr>
              <a:t>OWNED CAMPUS · CENTRAL FLORIDA</a:t>
            </a:r>
            <a:endParaRPr lang="en-US" sz="584" dirty="0"/>
          </a:p>
        </p:txBody>
      </p:sp>
      <p:sp>
        <p:nvSpPr>
          <p:cNvPr id="29" name="Text 26"/>
          <p:cNvSpPr/>
          <p:nvPr/>
        </p:nvSpPr>
        <p:spPr>
          <a:xfrm>
            <a:off x="4914900" y="2690292"/>
            <a:ext cx="3714750" cy="150019"/>
          </a:xfrm>
          <a:prstGeom prst="rect">
            <a:avLst/>
          </a:prstGeom>
          <a:noFill/>
          <a:ln/>
        </p:spPr>
        <p:txBody>
          <a:bodyPr wrap="none" lIns="153035" tIns="0" rIns="0" bIns="0" rtlCol="0" anchor="t">
            <a:spAutoFit/>
          </a:bodyPr>
          <a:lstStyle/>
          <a:p>
            <a:pPr algn="l" indent="0" marL="0">
              <a:lnSpc>
                <a:spcPts val="1200"/>
              </a:lnSpc>
              <a:buNone/>
            </a:pPr>
            <a:r>
              <a:rPr lang="en-US" sz="727" dirty="0">
                <a:solidFill>
                  <a:srgbClr val="FFFFFF">
                    <a:alpha val="80000"/>
                  </a:srgbClr>
                </a:solidFill>
                <a:latin typeface="Barlow" pitchFamily="34" charset="0"/>
                <a:ea typeface="Barlow" pitchFamily="34" charset="-122"/>
                <a:cs typeface="Barlow" pitchFamily="34" charset="-120"/>
              </a:rPr>
              <a:t>Full ownership — building equity, not paying rent</a:t>
            </a:r>
            <a:endParaRPr lang="en-US" sz="727" dirty="0"/>
          </a:p>
        </p:txBody>
      </p:sp>
      <p:sp>
        <p:nvSpPr>
          <p:cNvPr id="30" name="Text 27"/>
          <p:cNvSpPr/>
          <p:nvPr/>
        </p:nvSpPr>
        <p:spPr>
          <a:xfrm>
            <a:off x="4914900" y="2926035"/>
            <a:ext cx="3714750" cy="150019"/>
          </a:xfrm>
          <a:prstGeom prst="rect">
            <a:avLst/>
          </a:prstGeom>
          <a:noFill/>
          <a:ln/>
        </p:spPr>
        <p:txBody>
          <a:bodyPr wrap="none" lIns="153035" tIns="0" rIns="0" bIns="0" rtlCol="0" anchor="t">
            <a:spAutoFit/>
          </a:bodyPr>
          <a:lstStyle/>
          <a:p>
            <a:pPr algn="l" indent="0" marL="0">
              <a:lnSpc>
                <a:spcPts val="1200"/>
              </a:lnSpc>
              <a:buNone/>
            </a:pPr>
            <a:r>
              <a:rPr lang="en-US" sz="727" dirty="0">
                <a:solidFill>
                  <a:srgbClr val="FFFFFF">
                    <a:alpha val="80000"/>
                  </a:srgbClr>
                </a:solidFill>
                <a:latin typeface="Barlow" pitchFamily="34" charset="0"/>
                <a:ea typeface="Barlow" pitchFamily="34" charset="-122"/>
                <a:cs typeface="Barlow" pitchFamily="34" charset="-120"/>
              </a:rPr>
              <a:t>Main sanctuary seating 1,200+ with world-class AV</a:t>
            </a:r>
            <a:endParaRPr lang="en-US" sz="727" dirty="0"/>
          </a:p>
        </p:txBody>
      </p:sp>
      <p:sp>
        <p:nvSpPr>
          <p:cNvPr id="31" name="Text 28"/>
          <p:cNvSpPr/>
          <p:nvPr/>
        </p:nvSpPr>
        <p:spPr>
          <a:xfrm>
            <a:off x="4914900" y="3161779"/>
            <a:ext cx="3714750" cy="150019"/>
          </a:xfrm>
          <a:prstGeom prst="rect">
            <a:avLst/>
          </a:prstGeom>
          <a:noFill/>
          <a:ln/>
        </p:spPr>
        <p:txBody>
          <a:bodyPr wrap="none" lIns="153035" tIns="0" rIns="0" bIns="0" rtlCol="0" anchor="t">
            <a:spAutoFit/>
          </a:bodyPr>
          <a:lstStyle/>
          <a:p>
            <a:pPr algn="l" indent="0" marL="0">
              <a:lnSpc>
                <a:spcPts val="1200"/>
              </a:lnSpc>
              <a:buNone/>
            </a:pPr>
            <a:r>
              <a:rPr lang="en-US" sz="727" dirty="0">
                <a:solidFill>
                  <a:srgbClr val="FFFFFF">
                    <a:alpha val="80000"/>
                  </a:srgbClr>
                </a:solidFill>
                <a:latin typeface="Barlow" pitchFamily="34" charset="0"/>
                <a:ea typeface="Barlow" pitchFamily="34" charset="-122"/>
                <a:cs typeface="Barlow" pitchFamily="34" charset="-120"/>
              </a:rPr>
              <a:t>Dedicated children's ministry &amp; Little Lions Preschool</a:t>
            </a:r>
            <a:endParaRPr lang="en-US" sz="727" dirty="0"/>
          </a:p>
        </p:txBody>
      </p:sp>
      <p:sp>
        <p:nvSpPr>
          <p:cNvPr id="32" name="Text 29"/>
          <p:cNvSpPr/>
          <p:nvPr/>
        </p:nvSpPr>
        <p:spPr>
          <a:xfrm>
            <a:off x="4914900" y="3397523"/>
            <a:ext cx="3714750" cy="150019"/>
          </a:xfrm>
          <a:prstGeom prst="rect">
            <a:avLst/>
          </a:prstGeom>
          <a:noFill/>
          <a:ln/>
        </p:spPr>
        <p:txBody>
          <a:bodyPr wrap="none" lIns="153035" tIns="0" rIns="0" bIns="0" rtlCol="0" anchor="t">
            <a:spAutoFit/>
          </a:bodyPr>
          <a:lstStyle/>
          <a:p>
            <a:pPr algn="l" indent="0" marL="0">
              <a:lnSpc>
                <a:spcPts val="1200"/>
              </a:lnSpc>
              <a:buNone/>
            </a:pPr>
            <a:r>
              <a:rPr lang="en-US" sz="727" dirty="0">
                <a:solidFill>
                  <a:srgbClr val="FFFFFF">
                    <a:alpha val="80000"/>
                  </a:srgbClr>
                </a:solidFill>
                <a:latin typeface="Barlow" pitchFamily="34" charset="0"/>
                <a:ea typeface="Barlow" pitchFamily="34" charset="-122"/>
                <a:cs typeface="Barlow" pitchFamily="34" charset="-120"/>
              </a:rPr>
              <a:t>MEBCI Institute — ministry &amp; business education</a:t>
            </a:r>
            <a:endParaRPr lang="en-US" sz="727" dirty="0"/>
          </a:p>
        </p:txBody>
      </p:sp>
      <p:sp>
        <p:nvSpPr>
          <p:cNvPr id="33" name="Text 30"/>
          <p:cNvSpPr/>
          <p:nvPr/>
        </p:nvSpPr>
        <p:spPr>
          <a:xfrm>
            <a:off x="4914900" y="3633267"/>
            <a:ext cx="3714750" cy="150019"/>
          </a:xfrm>
          <a:prstGeom prst="rect">
            <a:avLst/>
          </a:prstGeom>
          <a:noFill/>
          <a:ln/>
        </p:spPr>
        <p:txBody>
          <a:bodyPr wrap="none" lIns="153035" tIns="0" rIns="0" bIns="0" rtlCol="0" anchor="t">
            <a:spAutoFit/>
          </a:bodyPr>
          <a:lstStyle/>
          <a:p>
            <a:pPr algn="l" indent="0" marL="0">
              <a:lnSpc>
                <a:spcPts val="1200"/>
              </a:lnSpc>
              <a:buNone/>
            </a:pPr>
            <a:r>
              <a:rPr lang="en-US" sz="727" dirty="0">
                <a:solidFill>
                  <a:srgbClr val="FFFFFF">
                    <a:alpha val="80000"/>
                  </a:srgbClr>
                </a:solidFill>
                <a:latin typeface="Barlow" pitchFamily="34" charset="0"/>
                <a:ea typeface="Barlow" pitchFamily="34" charset="-122"/>
                <a:cs typeface="Barlow" pitchFamily="34" charset="-120"/>
              </a:rPr>
              <a:t>Broadcast studio, conference rooms &amp; executive offices</a:t>
            </a:r>
            <a:endParaRPr lang="en-US" sz="727" dirty="0"/>
          </a:p>
        </p:txBody>
      </p:sp>
      <p:sp>
        <p:nvSpPr>
          <p:cNvPr id="34" name="Text 31"/>
          <p:cNvSpPr/>
          <p:nvPr/>
        </p:nvSpPr>
        <p:spPr>
          <a:xfrm>
            <a:off x="4914900" y="3869010"/>
            <a:ext cx="3714750" cy="150019"/>
          </a:xfrm>
          <a:prstGeom prst="rect">
            <a:avLst/>
          </a:prstGeom>
          <a:noFill/>
          <a:ln/>
        </p:spPr>
        <p:txBody>
          <a:bodyPr wrap="none" lIns="153035" tIns="0" rIns="0" bIns="0" rtlCol="0" anchor="t">
            <a:spAutoFit/>
          </a:bodyPr>
          <a:lstStyle/>
          <a:p>
            <a:pPr algn="l" indent="0" marL="0">
              <a:lnSpc>
                <a:spcPts val="1200"/>
              </a:lnSpc>
              <a:buNone/>
            </a:pPr>
            <a:r>
              <a:rPr lang="en-US" sz="727" dirty="0">
                <a:solidFill>
                  <a:srgbClr val="FFFFFF">
                    <a:alpha val="80000"/>
                  </a:srgbClr>
                </a:solidFill>
                <a:latin typeface="Barlow" pitchFamily="34" charset="0"/>
                <a:ea typeface="Barlow" pitchFamily="34" charset="-122"/>
                <a:cs typeface="Barlow" pitchFamily="34" charset="-120"/>
              </a:rPr>
              <a:t>Community outreach center serving West Orlando</a:t>
            </a:r>
            <a:endParaRPr lang="en-US" sz="727" dirty="0"/>
          </a:p>
        </p:txBody>
      </p:sp>
      <p:sp>
        <p:nvSpPr>
          <p:cNvPr id="35" name="Text 32"/>
          <p:cNvSpPr/>
          <p:nvPr/>
        </p:nvSpPr>
        <p:spPr>
          <a:xfrm>
            <a:off x="4914900" y="2690292"/>
            <a:ext cx="67866" cy="150019"/>
          </a:xfrm>
          <a:prstGeom prst="rect">
            <a:avLst/>
          </a:prstGeom>
          <a:noFill/>
          <a:ln/>
        </p:spPr>
        <p:txBody>
          <a:bodyPr wrap="none" lIns="0" tIns="0" rIns="0" bIns="0" rtlCol="0" anchor="t">
            <a:spAutoFit/>
          </a:bodyPr>
          <a:lstStyle/>
          <a:p>
            <a:pPr algn="l" indent="0" marL="0">
              <a:lnSpc>
                <a:spcPts val="1200"/>
              </a:lnSpc>
              <a:buNone/>
            </a:pPr>
            <a:r>
              <a:rPr lang="en-US" sz="727" dirty="0">
                <a:solidFill>
                  <a:srgbClr val="E8621A"/>
                </a:solidFill>
                <a:latin typeface="Barlow" pitchFamily="34" charset="0"/>
                <a:ea typeface="Barlow" pitchFamily="34" charset="-122"/>
                <a:cs typeface="Barlow" pitchFamily="34" charset="-120"/>
              </a:rPr>
              <a:t>—</a:t>
            </a:r>
            <a:endParaRPr lang="en-US" sz="727" dirty="0"/>
          </a:p>
        </p:txBody>
      </p:sp>
      <p:sp>
        <p:nvSpPr>
          <p:cNvPr id="36" name="Text 33"/>
          <p:cNvSpPr/>
          <p:nvPr/>
        </p:nvSpPr>
        <p:spPr>
          <a:xfrm>
            <a:off x="4914900" y="2926035"/>
            <a:ext cx="67866" cy="150019"/>
          </a:xfrm>
          <a:prstGeom prst="rect">
            <a:avLst/>
          </a:prstGeom>
          <a:noFill/>
          <a:ln/>
        </p:spPr>
        <p:txBody>
          <a:bodyPr wrap="none" lIns="0" tIns="0" rIns="0" bIns="0" rtlCol="0" anchor="t">
            <a:spAutoFit/>
          </a:bodyPr>
          <a:lstStyle/>
          <a:p>
            <a:pPr algn="l" indent="0" marL="0">
              <a:lnSpc>
                <a:spcPts val="1200"/>
              </a:lnSpc>
              <a:buNone/>
            </a:pPr>
            <a:r>
              <a:rPr lang="en-US" sz="727" dirty="0">
                <a:solidFill>
                  <a:srgbClr val="E8621A"/>
                </a:solidFill>
                <a:latin typeface="Barlow" pitchFamily="34" charset="0"/>
                <a:ea typeface="Barlow" pitchFamily="34" charset="-122"/>
                <a:cs typeface="Barlow" pitchFamily="34" charset="-120"/>
              </a:rPr>
              <a:t>—</a:t>
            </a:r>
            <a:endParaRPr lang="en-US" sz="727" dirty="0"/>
          </a:p>
        </p:txBody>
      </p:sp>
      <p:sp>
        <p:nvSpPr>
          <p:cNvPr id="37" name="Text 34"/>
          <p:cNvSpPr/>
          <p:nvPr/>
        </p:nvSpPr>
        <p:spPr>
          <a:xfrm>
            <a:off x="4914900" y="3161779"/>
            <a:ext cx="67866" cy="150019"/>
          </a:xfrm>
          <a:prstGeom prst="rect">
            <a:avLst/>
          </a:prstGeom>
          <a:noFill/>
          <a:ln/>
        </p:spPr>
        <p:txBody>
          <a:bodyPr wrap="none" lIns="0" tIns="0" rIns="0" bIns="0" rtlCol="0" anchor="t">
            <a:spAutoFit/>
          </a:bodyPr>
          <a:lstStyle/>
          <a:p>
            <a:pPr algn="l" indent="0" marL="0">
              <a:lnSpc>
                <a:spcPts val="1200"/>
              </a:lnSpc>
              <a:buNone/>
            </a:pPr>
            <a:r>
              <a:rPr lang="en-US" sz="727" dirty="0">
                <a:solidFill>
                  <a:srgbClr val="E8621A"/>
                </a:solidFill>
                <a:latin typeface="Barlow" pitchFamily="34" charset="0"/>
                <a:ea typeface="Barlow" pitchFamily="34" charset="-122"/>
                <a:cs typeface="Barlow" pitchFamily="34" charset="-120"/>
              </a:rPr>
              <a:t>—</a:t>
            </a:r>
            <a:endParaRPr lang="en-US" sz="727" dirty="0"/>
          </a:p>
        </p:txBody>
      </p:sp>
      <p:sp>
        <p:nvSpPr>
          <p:cNvPr id="38" name="Text 35"/>
          <p:cNvSpPr/>
          <p:nvPr/>
        </p:nvSpPr>
        <p:spPr>
          <a:xfrm>
            <a:off x="4914900" y="3397523"/>
            <a:ext cx="67866" cy="150019"/>
          </a:xfrm>
          <a:prstGeom prst="rect">
            <a:avLst/>
          </a:prstGeom>
          <a:noFill/>
          <a:ln/>
        </p:spPr>
        <p:txBody>
          <a:bodyPr wrap="none" lIns="0" tIns="0" rIns="0" bIns="0" rtlCol="0" anchor="t">
            <a:spAutoFit/>
          </a:bodyPr>
          <a:lstStyle/>
          <a:p>
            <a:pPr algn="l" indent="0" marL="0">
              <a:lnSpc>
                <a:spcPts val="1200"/>
              </a:lnSpc>
              <a:buNone/>
            </a:pPr>
            <a:r>
              <a:rPr lang="en-US" sz="727" dirty="0">
                <a:solidFill>
                  <a:srgbClr val="E8621A"/>
                </a:solidFill>
                <a:latin typeface="Barlow" pitchFamily="34" charset="0"/>
                <a:ea typeface="Barlow" pitchFamily="34" charset="-122"/>
                <a:cs typeface="Barlow" pitchFamily="34" charset="-120"/>
              </a:rPr>
              <a:t>—</a:t>
            </a:r>
            <a:endParaRPr lang="en-US" sz="727" dirty="0"/>
          </a:p>
        </p:txBody>
      </p:sp>
      <p:sp>
        <p:nvSpPr>
          <p:cNvPr id="39" name="Text 36"/>
          <p:cNvSpPr/>
          <p:nvPr/>
        </p:nvSpPr>
        <p:spPr>
          <a:xfrm>
            <a:off x="4914900" y="3633267"/>
            <a:ext cx="67866" cy="150019"/>
          </a:xfrm>
          <a:prstGeom prst="rect">
            <a:avLst/>
          </a:prstGeom>
          <a:noFill/>
          <a:ln/>
        </p:spPr>
        <p:txBody>
          <a:bodyPr wrap="none" lIns="0" tIns="0" rIns="0" bIns="0" rtlCol="0" anchor="t">
            <a:spAutoFit/>
          </a:bodyPr>
          <a:lstStyle/>
          <a:p>
            <a:pPr algn="l" indent="0" marL="0">
              <a:lnSpc>
                <a:spcPts val="1200"/>
              </a:lnSpc>
              <a:buNone/>
            </a:pPr>
            <a:r>
              <a:rPr lang="en-US" sz="727" dirty="0">
                <a:solidFill>
                  <a:srgbClr val="E8621A"/>
                </a:solidFill>
                <a:latin typeface="Barlow" pitchFamily="34" charset="0"/>
                <a:ea typeface="Barlow" pitchFamily="34" charset="-122"/>
                <a:cs typeface="Barlow" pitchFamily="34" charset="-120"/>
              </a:rPr>
              <a:t>—</a:t>
            </a:r>
            <a:endParaRPr lang="en-US" sz="727" dirty="0"/>
          </a:p>
        </p:txBody>
      </p:sp>
      <p:sp>
        <p:nvSpPr>
          <p:cNvPr id="40" name="Text 37"/>
          <p:cNvSpPr/>
          <p:nvPr/>
        </p:nvSpPr>
        <p:spPr>
          <a:xfrm>
            <a:off x="4914900" y="3869010"/>
            <a:ext cx="67866" cy="150019"/>
          </a:xfrm>
          <a:prstGeom prst="rect">
            <a:avLst/>
          </a:prstGeom>
          <a:noFill/>
          <a:ln/>
        </p:spPr>
        <p:txBody>
          <a:bodyPr wrap="none" lIns="0" tIns="0" rIns="0" bIns="0" rtlCol="0" anchor="t">
            <a:spAutoFit/>
          </a:bodyPr>
          <a:lstStyle/>
          <a:p>
            <a:pPr algn="l" indent="0" marL="0">
              <a:lnSpc>
                <a:spcPts val="1200"/>
              </a:lnSpc>
              <a:buNone/>
            </a:pPr>
            <a:r>
              <a:rPr lang="en-US" sz="727" dirty="0">
                <a:solidFill>
                  <a:srgbClr val="E8621A"/>
                </a:solidFill>
                <a:latin typeface="Barlow" pitchFamily="34" charset="0"/>
                <a:ea typeface="Barlow" pitchFamily="34" charset="-122"/>
                <a:cs typeface="Barlow" pitchFamily="34" charset="-120"/>
              </a:rPr>
              <a:t>—</a:t>
            </a:r>
            <a:endParaRPr lang="en-US" sz="727" dirty="0"/>
          </a:p>
        </p:txBody>
      </p:sp>
      <p:sp>
        <p:nvSpPr>
          <p:cNvPr id="41" name="Text 38"/>
          <p:cNvSpPr/>
          <p:nvPr/>
        </p:nvSpPr>
        <p:spPr>
          <a:xfrm>
            <a:off x="4914900" y="4185177"/>
            <a:ext cx="3714750"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E8621A"/>
                </a:solidFill>
                <a:latin typeface="Barlow" pitchFamily="34" charset="0"/>
                <a:ea typeface="Barlow" pitchFamily="34" charset="-122"/>
                <a:cs typeface="Barlow" pitchFamily="34" charset="-120"/>
              </a:rPr>
              <a:t>ALL-IN CAMPAIGN GOAL</a:t>
            </a:r>
            <a:endParaRPr lang="en-US" sz="534" dirty="0"/>
          </a:p>
        </p:txBody>
      </p:sp>
      <p:sp>
        <p:nvSpPr>
          <p:cNvPr id="42" name="Text 39"/>
          <p:cNvSpPr/>
          <p:nvPr/>
        </p:nvSpPr>
        <p:spPr>
          <a:xfrm>
            <a:off x="4914900" y="4336982"/>
            <a:ext cx="3714750" cy="360034"/>
          </a:xfrm>
          <a:prstGeom prst="rect">
            <a:avLst/>
          </a:prstGeom>
          <a:noFill/>
          <a:ln/>
        </p:spPr>
        <p:txBody>
          <a:bodyPr wrap="none" lIns="0" tIns="0" rIns="0" bIns="0" rtlCol="0" anchor="t">
            <a:spAutoFit/>
          </a:bodyPr>
          <a:lstStyle/>
          <a:p>
            <a:pPr algn="l" indent="0" marL="0">
              <a:lnSpc>
                <a:spcPts val="2800"/>
              </a:lnSpc>
              <a:buNone/>
            </a:pPr>
            <a:r>
              <a:rPr lang="en-US" sz="3045" dirty="0">
                <a:solidFill>
                  <a:srgbClr val="E8621A"/>
                </a:solidFill>
                <a:latin typeface="Bebas Neue" pitchFamily="34" charset="0"/>
                <a:ea typeface="Bebas Neue" pitchFamily="34" charset="-122"/>
                <a:cs typeface="Bebas Neue" pitchFamily="34" charset="-120"/>
              </a:rPr>
              <a:t>$5M – $6M</a:t>
            </a:r>
            <a:endParaRPr lang="en-US" sz="3045" dirty="0"/>
          </a:p>
        </p:txBody>
      </p:sp>
      <p:sp>
        <p:nvSpPr>
          <p:cNvPr id="43" name="Text 40"/>
          <p:cNvSpPr/>
          <p:nvPr/>
        </p:nvSpPr>
        <p:spPr>
          <a:xfrm>
            <a:off x="4914900" y="4754166"/>
            <a:ext cx="3714750" cy="103584"/>
          </a:xfrm>
          <a:prstGeom prst="rect">
            <a:avLst/>
          </a:prstGeom>
          <a:noFill/>
          <a:ln/>
        </p:spPr>
        <p:txBody>
          <a:bodyPr wrap="none" lIns="0" tIns="0" rIns="0" bIns="0" rtlCol="0" anchor="t">
            <a:spAutoFit/>
          </a:bodyPr>
          <a:lstStyle/>
          <a:p>
            <a:pPr algn="l" indent="0" marL="0">
              <a:lnSpc>
                <a:spcPts val="800"/>
              </a:lnSpc>
              <a:buNone/>
            </a:pPr>
            <a:r>
              <a:rPr lang="en-US" sz="621" spc="1" kern="0" dirty="0">
                <a:solidFill>
                  <a:srgbClr val="FFFFFF">
                    <a:alpha val="40000"/>
                  </a:srgbClr>
                </a:solidFill>
                <a:latin typeface="Barlow" pitchFamily="34" charset="0"/>
                <a:ea typeface="Barlow" pitchFamily="34" charset="-122"/>
                <a:cs typeface="Barlow" pitchFamily="34" charset="-120"/>
              </a:rPr>
              <a:t>ACQUISITION · BUILDOUT · LAUNCH</a:t>
            </a:r>
            <a:endParaRPr lang="en-US" sz="62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9144000" cy="1190495"/>
          </a:xfrm>
          <a:prstGeom prst="rect">
            <a:avLst/>
          </a:prstGeom>
          <a:solidFill>
            <a:srgbClr val="000000">
              <a:alpha val="0"/>
            </a:srgbClr>
          </a:solidFill>
          <a:ln/>
        </p:spPr>
      </p:sp>
      <p:sp>
        <p:nvSpPr>
          <p:cNvPr id="4" name="Shape 1"/>
          <p:cNvSpPr/>
          <p:nvPr/>
        </p:nvSpPr>
        <p:spPr>
          <a:xfrm>
            <a:off x="0" y="1183351"/>
            <a:ext cx="9144000" cy="7144"/>
          </a:xfrm>
          <a:prstGeom prst="rect">
            <a:avLst/>
          </a:prstGeom>
          <a:solidFill>
            <a:srgbClr val="FFFFFF"/>
          </a:solidFill>
          <a:ln/>
        </p:spPr>
      </p:sp>
      <p:sp>
        <p:nvSpPr>
          <p:cNvPr id="5" name="Text 2"/>
          <p:cNvSpPr/>
          <p:nvPr/>
        </p:nvSpPr>
        <p:spPr>
          <a:xfrm>
            <a:off x="571500" y="257175"/>
            <a:ext cx="1798439"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E8621A"/>
                </a:solidFill>
                <a:latin typeface="Barlow" pitchFamily="34" charset="0"/>
                <a:ea typeface="Barlow" pitchFamily="34" charset="-122"/>
                <a:cs typeface="Barlow" pitchFamily="34" charset="-120"/>
              </a:rPr>
              <a:t>THE LEADERS</a:t>
            </a:r>
            <a:endParaRPr lang="en-US" sz="534" dirty="0"/>
          </a:p>
        </p:txBody>
      </p:sp>
      <p:sp>
        <p:nvSpPr>
          <p:cNvPr id="6" name="Text 3"/>
          <p:cNvSpPr/>
          <p:nvPr/>
        </p:nvSpPr>
        <p:spPr>
          <a:xfrm>
            <a:off x="571500" y="394692"/>
            <a:ext cx="1798439" cy="617209"/>
          </a:xfrm>
          <a:prstGeom prst="rect">
            <a:avLst/>
          </a:prstGeom>
          <a:noFill/>
          <a:ln/>
        </p:spPr>
        <p:txBody>
          <a:bodyPr wrap="square" lIns="0" tIns="0" rIns="0" bIns="0" rtlCol="0" anchor="t">
            <a:spAutoFit/>
          </a:bodyPr>
          <a:lstStyle/>
          <a:p>
            <a:pPr algn="l" indent="0" marL="0">
              <a:lnSpc>
                <a:spcPts val="2400"/>
              </a:lnSpc>
              <a:buNone/>
            </a:pPr>
            <a:r>
              <a:rPr lang="en-US" sz="2592" dirty="0">
                <a:solidFill>
                  <a:srgbClr val="FFFFFF"/>
                </a:solidFill>
                <a:latin typeface="Bebas Neue" pitchFamily="34" charset="0"/>
                <a:ea typeface="Bebas Neue" pitchFamily="34" charset="-122"/>
                <a:cs typeface="Bebas Neue" pitchFamily="34" charset="-120"/>
              </a:rPr>
              <a:t>PROVEN VISION.</a:t>
            </a:r>
            <a:r>
              <a:rPr lang="en-US" sz="2592" dirty="0">
                <a:solidFill>
                  <a:srgbClr val="FFFFFF"/>
                </a:solidFill>
                <a:latin typeface="Bebas Neue" pitchFamily="34" charset="0"/>
                <a:ea typeface="Bebas Neue" pitchFamily="34" charset="-122"/>
                <a:cs typeface="Bebas Neue" pitchFamily="34" charset="-120"/>
              </a:rPr>
              <a:t>
</a:t>
            </a:r>
            <a:r>
              <a:rPr lang="en-US" sz="2592" dirty="0">
                <a:solidFill>
                  <a:srgbClr val="FFFFFF"/>
                </a:solidFill>
                <a:latin typeface="Bebas Neue" pitchFamily="34" charset="0"/>
                <a:ea typeface="Bebas Neue" pitchFamily="34" charset="-122"/>
                <a:cs typeface="Bebas Neue" pitchFamily="34" charset="-120"/>
              </a:rPr>
              <a:t>PROVEN RESULTS.</a:t>
            </a:r>
            <a:endParaRPr lang="en-US" sz="2592" dirty="0"/>
          </a:p>
        </p:txBody>
      </p:sp>
      <p:sp>
        <p:nvSpPr>
          <p:cNvPr id="7" name="Text 4"/>
          <p:cNvSpPr/>
          <p:nvPr/>
        </p:nvSpPr>
        <p:spPr>
          <a:xfrm>
            <a:off x="8265319" y="554701"/>
            <a:ext cx="364331" cy="457200"/>
          </a:xfrm>
          <a:prstGeom prst="rect">
            <a:avLst/>
          </a:prstGeom>
          <a:noFill/>
          <a:ln/>
        </p:spPr>
        <p:txBody>
          <a:bodyPr wrap="none" lIns="0" tIns="0" rIns="0" bIns="0" rtlCol="0" anchor="t">
            <a:spAutoFit/>
          </a:bodyPr>
          <a:lstStyle/>
          <a:p>
            <a:pPr algn="l" indent="0" marL="0">
              <a:lnSpc>
                <a:spcPts val="3600"/>
              </a:lnSpc>
              <a:buNone/>
            </a:pPr>
            <a:r>
              <a:rPr lang="en-US" sz="3504" dirty="0">
                <a:solidFill>
                  <a:srgbClr val="E8621A">
                    <a:alpha val="20000"/>
                  </a:srgbClr>
                </a:solidFill>
                <a:latin typeface="Bebas Neue" pitchFamily="34" charset="0"/>
                <a:ea typeface="Bebas Neue" pitchFamily="34" charset="-122"/>
                <a:cs typeface="Bebas Neue" pitchFamily="34" charset="-120"/>
              </a:rPr>
              <a:t>03</a:t>
            </a:r>
            <a:endParaRPr lang="en-US" sz="3504" dirty="0"/>
          </a:p>
        </p:txBody>
      </p:sp>
      <p:pic>
        <p:nvPicPr>
          <p:cNvPr id="8" name="Image 1" descr="preencoded.png">    </p:cNvPr>
          <p:cNvPicPr>
            <a:picLocks noChangeAspect="1"/>
          </p:cNvPicPr>
          <p:nvPr/>
        </p:nvPicPr>
        <p:blipFill>
          <a:blip r:embed="rId2"/>
          <a:stretch>
            <a:fillRect/>
          </a:stretch>
        </p:blipFill>
        <p:spPr>
          <a:xfrm>
            <a:off x="0" y="1183351"/>
            <a:ext cx="4564856" cy="1571625"/>
          </a:xfrm>
          <a:prstGeom prst="rect">
            <a:avLst/>
          </a:prstGeom>
        </p:spPr>
      </p:pic>
      <p:sp>
        <p:nvSpPr>
          <p:cNvPr id="9" name="Text 5"/>
          <p:cNvSpPr/>
          <p:nvPr/>
        </p:nvSpPr>
        <p:spPr>
          <a:xfrm>
            <a:off x="571500" y="2926426"/>
            <a:ext cx="3707606" cy="257175"/>
          </a:xfrm>
          <a:prstGeom prst="rect">
            <a:avLst/>
          </a:prstGeom>
          <a:noFill/>
          <a:ln/>
        </p:spPr>
        <p:txBody>
          <a:bodyPr wrap="none" lIns="0" tIns="0" rIns="0" bIns="0" rtlCol="0" anchor="t">
            <a:spAutoFit/>
          </a:bodyPr>
          <a:lstStyle/>
          <a:p>
            <a:pPr algn="l" indent="0" marL="0">
              <a:lnSpc>
                <a:spcPts val="2000"/>
              </a:lnSpc>
              <a:buNone/>
            </a:pPr>
            <a:r>
              <a:rPr lang="en-US" sz="1595" spc="1" kern="0" dirty="0">
                <a:solidFill>
                  <a:srgbClr val="FFFFFF"/>
                </a:solidFill>
                <a:latin typeface="Bebas Neue" pitchFamily="34" charset="0"/>
                <a:ea typeface="Bebas Neue" pitchFamily="34" charset="-122"/>
                <a:cs typeface="Bebas Neue" pitchFamily="34" charset="-120"/>
              </a:rPr>
              <a:t>Bishop Clint S. Brown</a:t>
            </a:r>
            <a:endParaRPr lang="en-US" sz="1595" dirty="0"/>
          </a:p>
        </p:txBody>
      </p:sp>
      <p:sp>
        <p:nvSpPr>
          <p:cNvPr id="10" name="Text 6"/>
          <p:cNvSpPr/>
          <p:nvPr/>
        </p:nvSpPr>
        <p:spPr>
          <a:xfrm>
            <a:off x="571500" y="3197889"/>
            <a:ext cx="3707606" cy="85725"/>
          </a:xfrm>
          <a:prstGeom prst="rect">
            <a:avLst/>
          </a:prstGeom>
          <a:noFill/>
          <a:ln/>
        </p:spPr>
        <p:txBody>
          <a:bodyPr wrap="none" lIns="0" tIns="0" rIns="0" bIns="0" rtlCol="0" anchor="t">
            <a:spAutoFit/>
          </a:bodyPr>
          <a:lstStyle/>
          <a:p>
            <a:pPr algn="l" indent="0" marL="0">
              <a:lnSpc>
                <a:spcPts val="700"/>
              </a:lnSpc>
              <a:buNone/>
            </a:pPr>
            <a:r>
              <a:rPr lang="en-US" sz="485" b="1" spc="2" kern="0" dirty="0">
                <a:solidFill>
                  <a:srgbClr val="E8621A"/>
                </a:solidFill>
                <a:latin typeface="Barlow" pitchFamily="34" charset="0"/>
                <a:ea typeface="Barlow" pitchFamily="34" charset="-122"/>
                <a:cs typeface="Barlow" pitchFamily="34" charset="-120"/>
              </a:rPr>
              <a:t>SENIOR PASTOR · JUDAH CHURCH ORLANDO</a:t>
            </a:r>
            <a:endParaRPr lang="en-US" sz="485" dirty="0"/>
          </a:p>
        </p:txBody>
      </p:sp>
      <p:sp>
        <p:nvSpPr>
          <p:cNvPr id="11" name="Text 7"/>
          <p:cNvSpPr/>
          <p:nvPr/>
        </p:nvSpPr>
        <p:spPr>
          <a:xfrm>
            <a:off x="571500" y="3383626"/>
            <a:ext cx="3707606" cy="445703"/>
          </a:xfrm>
          <a:prstGeom prst="rect">
            <a:avLst/>
          </a:prstGeom>
          <a:noFill/>
          <a:ln/>
        </p:spPr>
        <p:txBody>
          <a:bodyPr wrap="square" lIns="0" tIns="0" rIns="0" bIns="0" rtlCol="0" anchor="t">
            <a:spAutoFit/>
          </a:bodyPr>
          <a:lstStyle/>
          <a:p>
            <a:pPr algn="l" indent="0" marL="0">
              <a:lnSpc>
                <a:spcPts val="1200"/>
              </a:lnSpc>
              <a:buNone/>
            </a:pPr>
            <a:r>
              <a:rPr lang="en-US" sz="674" dirty="0">
                <a:solidFill>
                  <a:srgbClr val="FFFFFF">
                    <a:alpha val="65000"/>
                  </a:srgbClr>
                </a:solidFill>
                <a:latin typeface="Barlow" pitchFamily="34" charset="0"/>
                <a:ea typeface="Barlow" pitchFamily="34" charset="-122"/>
                <a:cs typeface="Barlow" pitchFamily="34" charset="-120"/>
              </a:rPr>
              <a:t>A Grammy-nominated worship leader, recording artist, and visionary pastor with over 30 years of ministry experience. Bishop Brown has led congregations of thousands and is one of the most respected voices in contemporary Christian worship.</a:t>
            </a:r>
            <a:endParaRPr lang="en-US" sz="674" dirty="0"/>
          </a:p>
        </p:txBody>
      </p:sp>
      <p:sp>
        <p:nvSpPr>
          <p:cNvPr id="12" name="Text 8"/>
          <p:cNvSpPr/>
          <p:nvPr/>
        </p:nvSpPr>
        <p:spPr>
          <a:xfrm>
            <a:off x="571500" y="3929342"/>
            <a:ext cx="3707606" cy="119993"/>
          </a:xfrm>
          <a:prstGeom prst="rect">
            <a:avLst/>
          </a:prstGeom>
          <a:noFill/>
          <a:ln/>
        </p:spPr>
        <p:txBody>
          <a:bodyPr wrap="none" lIns="136017" tIns="0" rIns="0" bIns="0" rtlCol="0" anchor="t">
            <a:spAutoFit/>
          </a:bodyPr>
          <a:lstStyle/>
          <a:p>
            <a:pPr algn="l" indent="0" marL="0">
              <a:lnSpc>
                <a:spcPts val="900"/>
              </a:lnSpc>
              <a:buNone/>
            </a:pPr>
            <a:r>
              <a:rPr lang="en-US" sz="621" dirty="0">
                <a:solidFill>
                  <a:srgbClr val="FFFFFF">
                    <a:alpha val="60000"/>
                  </a:srgbClr>
                </a:solidFill>
                <a:latin typeface="Barlow" pitchFamily="34" charset="0"/>
                <a:ea typeface="Barlow" pitchFamily="34" charset="-122"/>
                <a:cs typeface="Barlow" pitchFamily="34" charset="-120"/>
              </a:rPr>
              <a:t>Grammy-nominated artist · 20+ studio albums recorded</a:t>
            </a:r>
            <a:endParaRPr lang="en-US" sz="621" dirty="0"/>
          </a:p>
        </p:txBody>
      </p:sp>
      <p:sp>
        <p:nvSpPr>
          <p:cNvPr id="13" name="Text 9"/>
          <p:cNvSpPr/>
          <p:nvPr/>
        </p:nvSpPr>
        <p:spPr>
          <a:xfrm>
            <a:off x="571500" y="4099340"/>
            <a:ext cx="3707606" cy="119993"/>
          </a:xfrm>
          <a:prstGeom prst="rect">
            <a:avLst/>
          </a:prstGeom>
          <a:noFill/>
          <a:ln/>
        </p:spPr>
        <p:txBody>
          <a:bodyPr wrap="none" lIns="136017" tIns="0" rIns="0" bIns="0" rtlCol="0" anchor="t">
            <a:spAutoFit/>
          </a:bodyPr>
          <a:lstStyle/>
          <a:p>
            <a:pPr algn="l" indent="0" marL="0">
              <a:lnSpc>
                <a:spcPts val="900"/>
              </a:lnSpc>
              <a:buNone/>
            </a:pPr>
            <a:r>
              <a:rPr lang="en-US" sz="621" dirty="0">
                <a:solidFill>
                  <a:srgbClr val="FFFFFF">
                    <a:alpha val="60000"/>
                  </a:srgbClr>
                </a:solidFill>
                <a:latin typeface="Barlow" pitchFamily="34" charset="0"/>
                <a:ea typeface="Barlow" pitchFamily="34" charset="-122"/>
                <a:cs typeface="Barlow" pitchFamily="34" charset="-120"/>
              </a:rPr>
              <a:t>Former Senior Pastor, Faith World Center / World Outreach Center — 6,000+ members at peak</a:t>
            </a:r>
            <a:endParaRPr lang="en-US" sz="621" dirty="0"/>
          </a:p>
        </p:txBody>
      </p:sp>
      <p:sp>
        <p:nvSpPr>
          <p:cNvPr id="14" name="Text 10"/>
          <p:cNvSpPr/>
          <p:nvPr/>
        </p:nvSpPr>
        <p:spPr>
          <a:xfrm>
            <a:off x="571500" y="4269339"/>
            <a:ext cx="3707606" cy="119993"/>
          </a:xfrm>
          <a:prstGeom prst="rect">
            <a:avLst/>
          </a:prstGeom>
          <a:noFill/>
          <a:ln/>
        </p:spPr>
        <p:txBody>
          <a:bodyPr wrap="none" lIns="136017" tIns="0" rIns="0" bIns="0" rtlCol="0" anchor="t">
            <a:spAutoFit/>
          </a:bodyPr>
          <a:lstStyle/>
          <a:p>
            <a:pPr algn="l" indent="0" marL="0">
              <a:lnSpc>
                <a:spcPts val="900"/>
              </a:lnSpc>
              <a:buNone/>
            </a:pPr>
            <a:r>
              <a:rPr lang="en-US" sz="621" dirty="0">
                <a:solidFill>
                  <a:srgbClr val="FFFFFF">
                    <a:alpha val="60000"/>
                  </a:srgbClr>
                </a:solidFill>
                <a:latin typeface="Barlow" pitchFamily="34" charset="0"/>
                <a:ea typeface="Barlow" pitchFamily="34" charset="-122"/>
                <a:cs typeface="Barlow" pitchFamily="34" charset="-120"/>
              </a:rPr>
              <a:t>Founded Judah Church Orlando — growing congregation representing multiple nations</a:t>
            </a:r>
            <a:endParaRPr lang="en-US" sz="621" dirty="0"/>
          </a:p>
        </p:txBody>
      </p:sp>
      <p:sp>
        <p:nvSpPr>
          <p:cNvPr id="15" name="Text 11"/>
          <p:cNvSpPr/>
          <p:nvPr/>
        </p:nvSpPr>
        <p:spPr>
          <a:xfrm>
            <a:off x="571500" y="4439338"/>
            <a:ext cx="3707606" cy="119993"/>
          </a:xfrm>
          <a:prstGeom prst="rect">
            <a:avLst/>
          </a:prstGeom>
          <a:noFill/>
          <a:ln/>
        </p:spPr>
        <p:txBody>
          <a:bodyPr wrap="none" lIns="136017" tIns="0" rIns="0" bIns="0" rtlCol="0" anchor="t">
            <a:spAutoFit/>
          </a:bodyPr>
          <a:lstStyle/>
          <a:p>
            <a:pPr algn="l" indent="0" marL="0">
              <a:lnSpc>
                <a:spcPts val="900"/>
              </a:lnSpc>
              <a:buNone/>
            </a:pPr>
            <a:r>
              <a:rPr lang="en-US" sz="621" dirty="0">
                <a:solidFill>
                  <a:srgbClr val="FFFFFF">
                    <a:alpha val="60000"/>
                  </a:srgbClr>
                </a:solidFill>
                <a:latin typeface="Barlow" pitchFamily="34" charset="0"/>
                <a:ea typeface="Barlow" pitchFamily="34" charset="-122"/>
                <a:cs typeface="Barlow" pitchFamily="34" charset="-120"/>
              </a:rPr>
              <a:t>International conference speaker &amp; worship leader</a:t>
            </a:r>
            <a:endParaRPr lang="en-US" sz="621" dirty="0"/>
          </a:p>
        </p:txBody>
      </p:sp>
      <p:sp>
        <p:nvSpPr>
          <p:cNvPr id="16" name="Shape 12"/>
          <p:cNvSpPr/>
          <p:nvPr/>
        </p:nvSpPr>
        <p:spPr>
          <a:xfrm>
            <a:off x="571500" y="4645056"/>
            <a:ext cx="2057400" cy="171450"/>
          </a:xfrm>
          <a:prstGeom prst="rect">
            <a:avLst/>
          </a:prstGeom>
          <a:solidFill>
            <a:srgbClr val="E8621A">
              <a:alpha val="15000"/>
            </a:srgbClr>
          </a:solidFill>
          <a:ln w="9144">
            <a:solidFill>
              <a:srgbClr val="E8621A">
                <a:alpha val="35000"/>
              </a:srgbClr>
            </a:solidFill>
            <a:prstDash val="solid"/>
          </a:ln>
        </p:spPr>
      </p:sp>
      <p:sp>
        <p:nvSpPr>
          <p:cNvPr id="17" name="Text 13"/>
          <p:cNvSpPr/>
          <p:nvPr/>
        </p:nvSpPr>
        <p:spPr>
          <a:xfrm>
            <a:off x="571500" y="4645056"/>
            <a:ext cx="2057400" cy="171450"/>
          </a:xfrm>
          <a:prstGeom prst="rect">
            <a:avLst/>
          </a:prstGeom>
          <a:noFill/>
          <a:ln/>
        </p:spPr>
        <p:txBody>
          <a:bodyPr wrap="square" lIns="102108" tIns="42545" rIns="102108" bIns="42545" rtlCol="0" anchor="t">
            <a:spAutoFit/>
          </a:bodyPr>
          <a:lstStyle/>
          <a:p>
            <a:pPr algn="l" indent="0" marL="0">
              <a:lnSpc>
                <a:spcPts val="700"/>
              </a:lnSpc>
              <a:buNone/>
            </a:pPr>
            <a:r>
              <a:rPr lang="en-US" sz="485" b="1" spc="1" kern="0" dirty="0">
                <a:solidFill>
                  <a:srgbClr val="E8621A"/>
                </a:solidFill>
                <a:latin typeface="Barlow" pitchFamily="34" charset="0"/>
                <a:ea typeface="Barlow" pitchFamily="34" charset="-122"/>
                <a:cs typeface="Barlow" pitchFamily="34" charset="-120"/>
              </a:rPr>
              <a:t>PROVEN: LED 6,000+ MEMBER CONGREGATION</a:t>
            </a:r>
            <a:endParaRPr lang="en-US" sz="485" dirty="0"/>
          </a:p>
        </p:txBody>
      </p:sp>
      <p:sp>
        <p:nvSpPr>
          <p:cNvPr id="18" name="Text 14"/>
          <p:cNvSpPr/>
          <p:nvPr/>
        </p:nvSpPr>
        <p:spPr>
          <a:xfrm>
            <a:off x="571500" y="3943629"/>
            <a:ext cx="35719" cy="100013"/>
          </a:xfrm>
          <a:prstGeom prst="rect">
            <a:avLst/>
          </a:prstGeom>
          <a:noFill/>
          <a:ln/>
        </p:spPr>
        <p:txBody>
          <a:bodyPr wrap="none" lIns="0" tIns="0" rIns="0" bIns="0" rtlCol="0" anchor="t">
            <a:spAutoFit/>
          </a:bodyPr>
          <a:lstStyle/>
          <a:p>
            <a:pPr algn="l" indent="0" marL="0">
              <a:lnSpc>
                <a:spcPts val="800"/>
              </a:lnSpc>
              <a:buNone/>
            </a:pPr>
            <a:r>
              <a:rPr lang="en-US" sz="516" dirty="0">
                <a:solidFill>
                  <a:srgbClr val="E8621A"/>
                </a:solidFill>
                <a:latin typeface="Barlow" pitchFamily="34" charset="0"/>
                <a:ea typeface="Barlow" pitchFamily="34" charset="-122"/>
                <a:cs typeface="Barlow" pitchFamily="34" charset="-120"/>
              </a:rPr>
              <a:t>▸</a:t>
            </a:r>
            <a:endParaRPr lang="en-US" sz="516" dirty="0"/>
          </a:p>
        </p:txBody>
      </p:sp>
      <p:sp>
        <p:nvSpPr>
          <p:cNvPr id="19" name="Text 15"/>
          <p:cNvSpPr/>
          <p:nvPr/>
        </p:nvSpPr>
        <p:spPr>
          <a:xfrm>
            <a:off x="571500" y="4113628"/>
            <a:ext cx="35719" cy="100013"/>
          </a:xfrm>
          <a:prstGeom prst="rect">
            <a:avLst/>
          </a:prstGeom>
          <a:noFill/>
          <a:ln/>
        </p:spPr>
        <p:txBody>
          <a:bodyPr wrap="none" lIns="0" tIns="0" rIns="0" bIns="0" rtlCol="0" anchor="t">
            <a:spAutoFit/>
          </a:bodyPr>
          <a:lstStyle/>
          <a:p>
            <a:pPr algn="l" indent="0" marL="0">
              <a:lnSpc>
                <a:spcPts val="800"/>
              </a:lnSpc>
              <a:buNone/>
            </a:pPr>
            <a:r>
              <a:rPr lang="en-US" sz="516" dirty="0">
                <a:solidFill>
                  <a:srgbClr val="E8621A"/>
                </a:solidFill>
                <a:latin typeface="Barlow" pitchFamily="34" charset="0"/>
                <a:ea typeface="Barlow" pitchFamily="34" charset="-122"/>
                <a:cs typeface="Barlow" pitchFamily="34" charset="-120"/>
              </a:rPr>
              <a:t>▸</a:t>
            </a:r>
            <a:endParaRPr lang="en-US" sz="516" dirty="0"/>
          </a:p>
        </p:txBody>
      </p:sp>
      <p:sp>
        <p:nvSpPr>
          <p:cNvPr id="20" name="Text 16"/>
          <p:cNvSpPr/>
          <p:nvPr/>
        </p:nvSpPr>
        <p:spPr>
          <a:xfrm>
            <a:off x="571500" y="4283627"/>
            <a:ext cx="35719" cy="100013"/>
          </a:xfrm>
          <a:prstGeom prst="rect">
            <a:avLst/>
          </a:prstGeom>
          <a:noFill/>
          <a:ln/>
        </p:spPr>
        <p:txBody>
          <a:bodyPr wrap="none" lIns="0" tIns="0" rIns="0" bIns="0" rtlCol="0" anchor="t">
            <a:spAutoFit/>
          </a:bodyPr>
          <a:lstStyle/>
          <a:p>
            <a:pPr algn="l" indent="0" marL="0">
              <a:lnSpc>
                <a:spcPts val="800"/>
              </a:lnSpc>
              <a:buNone/>
            </a:pPr>
            <a:r>
              <a:rPr lang="en-US" sz="516" dirty="0">
                <a:solidFill>
                  <a:srgbClr val="E8621A"/>
                </a:solidFill>
                <a:latin typeface="Barlow" pitchFamily="34" charset="0"/>
                <a:ea typeface="Barlow" pitchFamily="34" charset="-122"/>
                <a:cs typeface="Barlow" pitchFamily="34" charset="-120"/>
              </a:rPr>
              <a:t>▸</a:t>
            </a:r>
            <a:endParaRPr lang="en-US" sz="516" dirty="0"/>
          </a:p>
        </p:txBody>
      </p:sp>
      <p:sp>
        <p:nvSpPr>
          <p:cNvPr id="21" name="Text 17"/>
          <p:cNvSpPr/>
          <p:nvPr/>
        </p:nvSpPr>
        <p:spPr>
          <a:xfrm>
            <a:off x="571500" y="4453626"/>
            <a:ext cx="35719" cy="100013"/>
          </a:xfrm>
          <a:prstGeom prst="rect">
            <a:avLst/>
          </a:prstGeom>
          <a:noFill/>
          <a:ln/>
        </p:spPr>
        <p:txBody>
          <a:bodyPr wrap="none" lIns="0" tIns="0" rIns="0" bIns="0" rtlCol="0" anchor="t">
            <a:spAutoFit/>
          </a:bodyPr>
          <a:lstStyle/>
          <a:p>
            <a:pPr algn="l" indent="0" marL="0">
              <a:lnSpc>
                <a:spcPts val="800"/>
              </a:lnSpc>
              <a:buNone/>
            </a:pPr>
            <a:r>
              <a:rPr lang="en-US" sz="516" dirty="0">
                <a:solidFill>
                  <a:srgbClr val="E8621A"/>
                </a:solidFill>
                <a:latin typeface="Barlow" pitchFamily="34" charset="0"/>
                <a:ea typeface="Barlow" pitchFamily="34" charset="-122"/>
                <a:cs typeface="Barlow" pitchFamily="34" charset="-120"/>
              </a:rPr>
              <a:t>▸</a:t>
            </a:r>
            <a:endParaRPr lang="en-US" sz="516" dirty="0"/>
          </a:p>
        </p:txBody>
      </p:sp>
      <p:pic>
        <p:nvPicPr>
          <p:cNvPr id="22" name="Image 2" descr="preencoded.png">    </p:cNvPr>
          <p:cNvPicPr>
            <a:picLocks noChangeAspect="1"/>
          </p:cNvPicPr>
          <p:nvPr/>
        </p:nvPicPr>
        <p:blipFill>
          <a:blip r:embed="rId3"/>
          <a:stretch>
            <a:fillRect/>
          </a:stretch>
        </p:blipFill>
        <p:spPr>
          <a:xfrm>
            <a:off x="4572000" y="1183351"/>
            <a:ext cx="4572000" cy="1571625"/>
          </a:xfrm>
          <a:prstGeom prst="rect">
            <a:avLst/>
          </a:prstGeom>
        </p:spPr>
      </p:pic>
      <p:sp>
        <p:nvSpPr>
          <p:cNvPr id="23" name="Text 18"/>
          <p:cNvSpPr/>
          <p:nvPr/>
        </p:nvSpPr>
        <p:spPr>
          <a:xfrm>
            <a:off x="4857750" y="2926426"/>
            <a:ext cx="4000500" cy="257175"/>
          </a:xfrm>
          <a:prstGeom prst="rect">
            <a:avLst/>
          </a:prstGeom>
          <a:noFill/>
          <a:ln/>
        </p:spPr>
        <p:txBody>
          <a:bodyPr wrap="none" lIns="0" tIns="0" rIns="0" bIns="0" rtlCol="0" anchor="t">
            <a:spAutoFit/>
          </a:bodyPr>
          <a:lstStyle/>
          <a:p>
            <a:pPr algn="l" indent="0" marL="0">
              <a:lnSpc>
                <a:spcPts val="2000"/>
              </a:lnSpc>
              <a:buNone/>
            </a:pPr>
            <a:r>
              <a:rPr lang="en-US" sz="1595" spc="1" kern="0" dirty="0">
                <a:solidFill>
                  <a:srgbClr val="FFFFFF"/>
                </a:solidFill>
                <a:latin typeface="Bebas Neue" pitchFamily="34" charset="0"/>
                <a:ea typeface="Bebas Neue" pitchFamily="34" charset="-122"/>
                <a:cs typeface="Bebas Neue" pitchFamily="34" charset="-120"/>
              </a:rPr>
              <a:t>Pastor Kendal Brown</a:t>
            </a:r>
            <a:endParaRPr lang="en-US" sz="1595" dirty="0"/>
          </a:p>
        </p:txBody>
      </p:sp>
      <p:sp>
        <p:nvSpPr>
          <p:cNvPr id="24" name="Text 19"/>
          <p:cNvSpPr/>
          <p:nvPr/>
        </p:nvSpPr>
        <p:spPr>
          <a:xfrm>
            <a:off x="4857750" y="3197889"/>
            <a:ext cx="4000500" cy="85725"/>
          </a:xfrm>
          <a:prstGeom prst="rect">
            <a:avLst/>
          </a:prstGeom>
          <a:noFill/>
          <a:ln/>
        </p:spPr>
        <p:txBody>
          <a:bodyPr wrap="none" lIns="0" tIns="0" rIns="0" bIns="0" rtlCol="0" anchor="t">
            <a:spAutoFit/>
          </a:bodyPr>
          <a:lstStyle/>
          <a:p>
            <a:pPr algn="l" indent="0" marL="0">
              <a:lnSpc>
                <a:spcPts val="700"/>
              </a:lnSpc>
              <a:buNone/>
            </a:pPr>
            <a:r>
              <a:rPr lang="en-US" sz="485" b="1" spc="2" kern="0" dirty="0">
                <a:solidFill>
                  <a:srgbClr val="E8621A"/>
                </a:solidFill>
                <a:latin typeface="Barlow" pitchFamily="34" charset="0"/>
                <a:ea typeface="Barlow" pitchFamily="34" charset="-122"/>
                <a:cs typeface="Barlow" pitchFamily="34" charset="-120"/>
              </a:rPr>
              <a:t>CO-PASTOR · MINISTRY LEADER · ENTREPRENEUR</a:t>
            </a:r>
            <a:endParaRPr lang="en-US" sz="485" dirty="0"/>
          </a:p>
        </p:txBody>
      </p:sp>
      <p:sp>
        <p:nvSpPr>
          <p:cNvPr id="25" name="Text 20"/>
          <p:cNvSpPr/>
          <p:nvPr/>
        </p:nvSpPr>
        <p:spPr>
          <a:xfrm>
            <a:off x="4857750" y="3383626"/>
            <a:ext cx="4000500" cy="445703"/>
          </a:xfrm>
          <a:prstGeom prst="rect">
            <a:avLst/>
          </a:prstGeom>
          <a:noFill/>
          <a:ln/>
        </p:spPr>
        <p:txBody>
          <a:bodyPr wrap="square" lIns="0" tIns="0" rIns="0" bIns="0" rtlCol="0" anchor="t">
            <a:spAutoFit/>
          </a:bodyPr>
          <a:lstStyle/>
          <a:p>
            <a:pPr algn="l" indent="0" marL="0">
              <a:lnSpc>
                <a:spcPts val="1200"/>
              </a:lnSpc>
              <a:buNone/>
            </a:pPr>
            <a:r>
              <a:rPr lang="en-US" sz="674" dirty="0">
                <a:solidFill>
                  <a:srgbClr val="FFFFFF">
                    <a:alpha val="65000"/>
                  </a:srgbClr>
                </a:solidFill>
                <a:latin typeface="Barlow" pitchFamily="34" charset="0"/>
                <a:ea typeface="Barlow" pitchFamily="34" charset="-122"/>
                <a:cs typeface="Barlow" pitchFamily="34" charset="-120"/>
              </a:rPr>
              <a:t>A dynamic minister, speaker, and businesswoman who brings passion, creativity, and organizational excellence to Judah Church. Pastor Kendal is a powerful voice for women in ministry and a champion for community transformation.</a:t>
            </a:r>
            <a:endParaRPr lang="en-US" sz="674" dirty="0"/>
          </a:p>
        </p:txBody>
      </p:sp>
      <p:sp>
        <p:nvSpPr>
          <p:cNvPr id="26" name="Text 21"/>
          <p:cNvSpPr/>
          <p:nvPr/>
        </p:nvSpPr>
        <p:spPr>
          <a:xfrm>
            <a:off x="4857750" y="3929342"/>
            <a:ext cx="4000500" cy="119993"/>
          </a:xfrm>
          <a:prstGeom prst="rect">
            <a:avLst/>
          </a:prstGeom>
          <a:noFill/>
          <a:ln/>
        </p:spPr>
        <p:txBody>
          <a:bodyPr wrap="none" lIns="136017" tIns="0" rIns="0" bIns="0" rtlCol="0" anchor="t">
            <a:spAutoFit/>
          </a:bodyPr>
          <a:lstStyle/>
          <a:p>
            <a:pPr algn="l" indent="0" marL="0">
              <a:lnSpc>
                <a:spcPts val="900"/>
              </a:lnSpc>
              <a:buNone/>
            </a:pPr>
            <a:r>
              <a:rPr lang="en-US" sz="621" dirty="0">
                <a:solidFill>
                  <a:srgbClr val="FFFFFF">
                    <a:alpha val="60000"/>
                  </a:srgbClr>
                </a:solidFill>
                <a:latin typeface="Barlow" pitchFamily="34" charset="0"/>
                <a:ea typeface="Barlow" pitchFamily="34" charset="-122"/>
                <a:cs typeface="Barlow" pitchFamily="34" charset="-120"/>
              </a:rPr>
              <a:t>University of Alabama graduate — Social Work &amp; Human Services</a:t>
            </a:r>
            <a:endParaRPr lang="en-US" sz="621" dirty="0"/>
          </a:p>
        </p:txBody>
      </p:sp>
      <p:sp>
        <p:nvSpPr>
          <p:cNvPr id="27" name="Text 22"/>
          <p:cNvSpPr/>
          <p:nvPr/>
        </p:nvSpPr>
        <p:spPr>
          <a:xfrm>
            <a:off x="4857750" y="4099340"/>
            <a:ext cx="4000500" cy="119993"/>
          </a:xfrm>
          <a:prstGeom prst="rect">
            <a:avLst/>
          </a:prstGeom>
          <a:noFill/>
          <a:ln/>
        </p:spPr>
        <p:txBody>
          <a:bodyPr wrap="none" lIns="136017" tIns="0" rIns="0" bIns="0" rtlCol="0" anchor="t">
            <a:spAutoFit/>
          </a:bodyPr>
          <a:lstStyle/>
          <a:p>
            <a:pPr algn="l" indent="0" marL="0">
              <a:lnSpc>
                <a:spcPts val="900"/>
              </a:lnSpc>
              <a:buNone/>
            </a:pPr>
            <a:r>
              <a:rPr lang="en-US" sz="621" dirty="0">
                <a:solidFill>
                  <a:srgbClr val="FFFFFF">
                    <a:alpha val="60000"/>
                  </a:srgbClr>
                </a:solidFill>
                <a:latin typeface="Barlow" pitchFamily="34" charset="0"/>
                <a:ea typeface="Barlow" pitchFamily="34" charset="-122"/>
                <a:cs typeface="Barlow" pitchFamily="34" charset="-120"/>
              </a:rPr>
              <a:t>Founder, Covered Girl Women's Conference — annual women's leadership event</a:t>
            </a:r>
            <a:endParaRPr lang="en-US" sz="621" dirty="0"/>
          </a:p>
        </p:txBody>
      </p:sp>
      <p:sp>
        <p:nvSpPr>
          <p:cNvPr id="28" name="Text 23"/>
          <p:cNvSpPr/>
          <p:nvPr/>
        </p:nvSpPr>
        <p:spPr>
          <a:xfrm>
            <a:off x="4857750" y="4269339"/>
            <a:ext cx="4000500" cy="119993"/>
          </a:xfrm>
          <a:prstGeom prst="rect">
            <a:avLst/>
          </a:prstGeom>
          <a:noFill/>
          <a:ln/>
        </p:spPr>
        <p:txBody>
          <a:bodyPr wrap="none" lIns="136017" tIns="0" rIns="0" bIns="0" rtlCol="0" anchor="t">
            <a:spAutoFit/>
          </a:bodyPr>
          <a:lstStyle/>
          <a:p>
            <a:pPr algn="l" indent="0" marL="0">
              <a:lnSpc>
                <a:spcPts val="900"/>
              </a:lnSpc>
              <a:buNone/>
            </a:pPr>
            <a:r>
              <a:rPr lang="en-US" sz="621" dirty="0">
                <a:solidFill>
                  <a:srgbClr val="FFFFFF">
                    <a:alpha val="60000"/>
                  </a:srgbClr>
                </a:solidFill>
                <a:latin typeface="Barlow" pitchFamily="34" charset="0"/>
                <a:ea typeface="Barlow" pitchFamily="34" charset="-122"/>
                <a:cs typeface="Barlow" pitchFamily="34" charset="-120"/>
              </a:rPr>
              <a:t>Founder, The Kendal Kollection — faith-inspired fashion brand</a:t>
            </a:r>
            <a:endParaRPr lang="en-US" sz="621" dirty="0"/>
          </a:p>
        </p:txBody>
      </p:sp>
      <p:sp>
        <p:nvSpPr>
          <p:cNvPr id="29" name="Text 24"/>
          <p:cNvSpPr/>
          <p:nvPr/>
        </p:nvSpPr>
        <p:spPr>
          <a:xfrm>
            <a:off x="4857750" y="4439338"/>
            <a:ext cx="4000500" cy="119993"/>
          </a:xfrm>
          <a:prstGeom prst="rect">
            <a:avLst/>
          </a:prstGeom>
          <a:noFill/>
          <a:ln/>
        </p:spPr>
        <p:txBody>
          <a:bodyPr wrap="none" lIns="136017" tIns="0" rIns="0" bIns="0" rtlCol="0" anchor="t">
            <a:spAutoFit/>
          </a:bodyPr>
          <a:lstStyle/>
          <a:p>
            <a:pPr algn="l" indent="0" marL="0">
              <a:lnSpc>
                <a:spcPts val="900"/>
              </a:lnSpc>
              <a:buNone/>
            </a:pPr>
            <a:r>
              <a:rPr lang="en-US" sz="621" dirty="0">
                <a:solidFill>
                  <a:srgbClr val="FFFFFF">
                    <a:alpha val="60000"/>
                  </a:srgbClr>
                </a:solidFill>
                <a:latin typeface="Barlow" pitchFamily="34" charset="0"/>
                <a:ea typeface="Barlow" pitchFamily="34" charset="-122"/>
                <a:cs typeface="Barlow" pitchFamily="34" charset="-120"/>
              </a:rPr>
              <a:t>25+ years of ministry alongside Bishop Brown</a:t>
            </a:r>
            <a:endParaRPr lang="en-US" sz="621" dirty="0"/>
          </a:p>
        </p:txBody>
      </p:sp>
      <p:sp>
        <p:nvSpPr>
          <p:cNvPr id="30" name="Shape 25"/>
          <p:cNvSpPr/>
          <p:nvPr/>
        </p:nvSpPr>
        <p:spPr>
          <a:xfrm>
            <a:off x="4857750" y="4645056"/>
            <a:ext cx="1921669" cy="171450"/>
          </a:xfrm>
          <a:prstGeom prst="rect">
            <a:avLst/>
          </a:prstGeom>
          <a:solidFill>
            <a:srgbClr val="E8621A">
              <a:alpha val="15000"/>
            </a:srgbClr>
          </a:solidFill>
          <a:ln w="9144">
            <a:solidFill>
              <a:srgbClr val="E8621A">
                <a:alpha val="35000"/>
              </a:srgbClr>
            </a:solidFill>
            <a:prstDash val="solid"/>
          </a:ln>
        </p:spPr>
      </p:sp>
      <p:sp>
        <p:nvSpPr>
          <p:cNvPr id="31" name="Text 26"/>
          <p:cNvSpPr/>
          <p:nvPr/>
        </p:nvSpPr>
        <p:spPr>
          <a:xfrm>
            <a:off x="4857750" y="4645056"/>
            <a:ext cx="1921669" cy="171450"/>
          </a:xfrm>
          <a:prstGeom prst="rect">
            <a:avLst/>
          </a:prstGeom>
          <a:noFill/>
          <a:ln/>
        </p:spPr>
        <p:txBody>
          <a:bodyPr wrap="square" lIns="102108" tIns="42545" rIns="102108" bIns="42545" rtlCol="0" anchor="t">
            <a:spAutoFit/>
          </a:bodyPr>
          <a:lstStyle/>
          <a:p>
            <a:pPr algn="l" indent="0" marL="0">
              <a:lnSpc>
                <a:spcPts val="700"/>
              </a:lnSpc>
              <a:buNone/>
            </a:pPr>
            <a:r>
              <a:rPr lang="en-US" sz="485" b="1" spc="1" kern="0" dirty="0">
                <a:solidFill>
                  <a:srgbClr val="E8621A"/>
                </a:solidFill>
                <a:latin typeface="Barlow" pitchFamily="34" charset="0"/>
                <a:ea typeface="Barlow" pitchFamily="34" charset="-122"/>
                <a:cs typeface="Barlow" pitchFamily="34" charset="-120"/>
              </a:rPr>
              <a:t>HEART FOR WOMEN, FAMILY &amp; COMMUNITY</a:t>
            </a:r>
            <a:endParaRPr lang="en-US" sz="485" dirty="0"/>
          </a:p>
        </p:txBody>
      </p:sp>
      <p:sp>
        <p:nvSpPr>
          <p:cNvPr id="32" name="Text 27"/>
          <p:cNvSpPr/>
          <p:nvPr/>
        </p:nvSpPr>
        <p:spPr>
          <a:xfrm>
            <a:off x="4857750" y="3943629"/>
            <a:ext cx="35719" cy="100013"/>
          </a:xfrm>
          <a:prstGeom prst="rect">
            <a:avLst/>
          </a:prstGeom>
          <a:noFill/>
          <a:ln/>
        </p:spPr>
        <p:txBody>
          <a:bodyPr wrap="none" lIns="0" tIns="0" rIns="0" bIns="0" rtlCol="0" anchor="t">
            <a:spAutoFit/>
          </a:bodyPr>
          <a:lstStyle/>
          <a:p>
            <a:pPr algn="l" indent="0" marL="0">
              <a:lnSpc>
                <a:spcPts val="800"/>
              </a:lnSpc>
              <a:buNone/>
            </a:pPr>
            <a:r>
              <a:rPr lang="en-US" sz="516" dirty="0">
                <a:solidFill>
                  <a:srgbClr val="E8621A"/>
                </a:solidFill>
                <a:latin typeface="Barlow" pitchFamily="34" charset="0"/>
                <a:ea typeface="Barlow" pitchFamily="34" charset="-122"/>
                <a:cs typeface="Barlow" pitchFamily="34" charset="-120"/>
              </a:rPr>
              <a:t>▸</a:t>
            </a:r>
            <a:endParaRPr lang="en-US" sz="516" dirty="0"/>
          </a:p>
        </p:txBody>
      </p:sp>
      <p:sp>
        <p:nvSpPr>
          <p:cNvPr id="33" name="Text 28"/>
          <p:cNvSpPr/>
          <p:nvPr/>
        </p:nvSpPr>
        <p:spPr>
          <a:xfrm>
            <a:off x="4857750" y="4113628"/>
            <a:ext cx="35719" cy="100013"/>
          </a:xfrm>
          <a:prstGeom prst="rect">
            <a:avLst/>
          </a:prstGeom>
          <a:noFill/>
          <a:ln/>
        </p:spPr>
        <p:txBody>
          <a:bodyPr wrap="none" lIns="0" tIns="0" rIns="0" bIns="0" rtlCol="0" anchor="t">
            <a:spAutoFit/>
          </a:bodyPr>
          <a:lstStyle/>
          <a:p>
            <a:pPr algn="l" indent="0" marL="0">
              <a:lnSpc>
                <a:spcPts val="800"/>
              </a:lnSpc>
              <a:buNone/>
            </a:pPr>
            <a:r>
              <a:rPr lang="en-US" sz="516" dirty="0">
                <a:solidFill>
                  <a:srgbClr val="E8621A"/>
                </a:solidFill>
                <a:latin typeface="Barlow" pitchFamily="34" charset="0"/>
                <a:ea typeface="Barlow" pitchFamily="34" charset="-122"/>
                <a:cs typeface="Barlow" pitchFamily="34" charset="-120"/>
              </a:rPr>
              <a:t>▸</a:t>
            </a:r>
            <a:endParaRPr lang="en-US" sz="516" dirty="0"/>
          </a:p>
        </p:txBody>
      </p:sp>
      <p:sp>
        <p:nvSpPr>
          <p:cNvPr id="34" name="Text 29"/>
          <p:cNvSpPr/>
          <p:nvPr/>
        </p:nvSpPr>
        <p:spPr>
          <a:xfrm>
            <a:off x="4857750" y="4283627"/>
            <a:ext cx="35719" cy="100013"/>
          </a:xfrm>
          <a:prstGeom prst="rect">
            <a:avLst/>
          </a:prstGeom>
          <a:noFill/>
          <a:ln/>
        </p:spPr>
        <p:txBody>
          <a:bodyPr wrap="none" lIns="0" tIns="0" rIns="0" bIns="0" rtlCol="0" anchor="t">
            <a:spAutoFit/>
          </a:bodyPr>
          <a:lstStyle/>
          <a:p>
            <a:pPr algn="l" indent="0" marL="0">
              <a:lnSpc>
                <a:spcPts val="800"/>
              </a:lnSpc>
              <a:buNone/>
            </a:pPr>
            <a:r>
              <a:rPr lang="en-US" sz="516" dirty="0">
                <a:solidFill>
                  <a:srgbClr val="E8621A"/>
                </a:solidFill>
                <a:latin typeface="Barlow" pitchFamily="34" charset="0"/>
                <a:ea typeface="Barlow" pitchFamily="34" charset="-122"/>
                <a:cs typeface="Barlow" pitchFamily="34" charset="-120"/>
              </a:rPr>
              <a:t>▸</a:t>
            </a:r>
            <a:endParaRPr lang="en-US" sz="516" dirty="0"/>
          </a:p>
        </p:txBody>
      </p:sp>
      <p:sp>
        <p:nvSpPr>
          <p:cNvPr id="35" name="Text 30"/>
          <p:cNvSpPr/>
          <p:nvPr/>
        </p:nvSpPr>
        <p:spPr>
          <a:xfrm>
            <a:off x="4857750" y="4453626"/>
            <a:ext cx="35719" cy="100013"/>
          </a:xfrm>
          <a:prstGeom prst="rect">
            <a:avLst/>
          </a:prstGeom>
          <a:noFill/>
          <a:ln/>
        </p:spPr>
        <p:txBody>
          <a:bodyPr wrap="none" lIns="0" tIns="0" rIns="0" bIns="0" rtlCol="0" anchor="t">
            <a:spAutoFit/>
          </a:bodyPr>
          <a:lstStyle/>
          <a:p>
            <a:pPr algn="l" indent="0" marL="0">
              <a:lnSpc>
                <a:spcPts val="800"/>
              </a:lnSpc>
              <a:buNone/>
            </a:pPr>
            <a:r>
              <a:rPr lang="en-US" sz="516" dirty="0">
                <a:solidFill>
                  <a:srgbClr val="E8621A"/>
                </a:solidFill>
                <a:latin typeface="Barlow" pitchFamily="34" charset="0"/>
                <a:ea typeface="Barlow" pitchFamily="34" charset="-122"/>
                <a:cs typeface="Barlow" pitchFamily="34" charset="-120"/>
              </a:rPr>
              <a:t>▸</a:t>
            </a:r>
            <a:endParaRPr lang="en-US" sz="516"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3000375" cy="5143500"/>
          </a:xfrm>
          <a:prstGeom prst="rect">
            <a:avLst/>
          </a:prstGeom>
        </p:spPr>
      </p:pic>
      <p:sp>
        <p:nvSpPr>
          <p:cNvPr id="4" name="Text 0"/>
          <p:cNvSpPr/>
          <p:nvPr/>
        </p:nvSpPr>
        <p:spPr>
          <a:xfrm>
            <a:off x="171450" y="4425553"/>
            <a:ext cx="2828925" cy="85725"/>
          </a:xfrm>
          <a:prstGeom prst="rect">
            <a:avLst/>
          </a:prstGeom>
          <a:noFill/>
          <a:ln/>
        </p:spPr>
        <p:txBody>
          <a:bodyPr wrap="none" lIns="0" tIns="0" rIns="0" bIns="0" rtlCol="0" anchor="t">
            <a:spAutoFit/>
          </a:bodyPr>
          <a:lstStyle/>
          <a:p>
            <a:pPr algn="l" indent="0" marL="0">
              <a:lnSpc>
                <a:spcPts val="700"/>
              </a:lnSpc>
              <a:buNone/>
            </a:pPr>
            <a:r>
              <a:rPr lang="en-US" sz="485" b="1" spc="2" kern="0" dirty="0">
                <a:solidFill>
                  <a:srgbClr val="E8621A"/>
                </a:solidFill>
                <a:latin typeface="Barlow" pitchFamily="34" charset="0"/>
                <a:ea typeface="Barlow" pitchFamily="34" charset="-122"/>
                <a:cs typeface="Barlow" pitchFamily="34" charset="-120"/>
              </a:rPr>
              <a:t>THE FUTURE OF JUDAH</a:t>
            </a:r>
            <a:endParaRPr lang="en-US" sz="485" dirty="0"/>
          </a:p>
        </p:txBody>
      </p:sp>
      <p:sp>
        <p:nvSpPr>
          <p:cNvPr id="5" name="Text 1"/>
          <p:cNvSpPr/>
          <p:nvPr/>
        </p:nvSpPr>
        <p:spPr>
          <a:xfrm>
            <a:off x="171450" y="4539853"/>
            <a:ext cx="2828925" cy="375047"/>
          </a:xfrm>
          <a:prstGeom prst="rect">
            <a:avLst/>
          </a:prstGeom>
          <a:noFill/>
          <a:ln/>
        </p:spPr>
        <p:txBody>
          <a:bodyPr wrap="square" lIns="0" tIns="0" rIns="0" bIns="0" rtlCol="0" anchor="t">
            <a:spAutoFit/>
          </a:bodyPr>
          <a:lstStyle/>
          <a:p>
            <a:pPr algn="l" indent="0" marL="0">
              <a:lnSpc>
                <a:spcPts val="1500"/>
              </a:lnSpc>
              <a:buNone/>
            </a:pPr>
            <a:r>
              <a:rPr lang="en-US" sz="1159" spc="1" kern="0" dirty="0">
                <a:solidFill>
                  <a:srgbClr val="FFFFFF"/>
                </a:solidFill>
                <a:latin typeface="Bebas Neue" pitchFamily="34" charset="0"/>
                <a:ea typeface="Bebas Neue" pitchFamily="34" charset="-122"/>
                <a:cs typeface="Bebas Neue" pitchFamily="34" charset="-120"/>
              </a:rPr>
              <a:t>25,000–35,000 SQ FT</a:t>
            </a:r>
            <a:r>
              <a:rPr lang="en-US" sz="1159" spc="1" kern="0" dirty="0">
                <a:solidFill>
                  <a:srgbClr val="FFFFFF"/>
                </a:solidFill>
                <a:latin typeface="Bebas Neue" pitchFamily="34" charset="0"/>
                <a:ea typeface="Bebas Neue" pitchFamily="34" charset="-122"/>
                <a:cs typeface="Bebas Neue" pitchFamily="34" charset="-120"/>
              </a:rPr>
              <a:t>
</a:t>
            </a:r>
            <a:r>
              <a:rPr lang="en-US" sz="1159" spc="1" kern="0" dirty="0">
                <a:solidFill>
                  <a:srgbClr val="FFFFFF"/>
                </a:solidFill>
                <a:latin typeface="Bebas Neue" pitchFamily="34" charset="0"/>
                <a:ea typeface="Bebas Neue" pitchFamily="34" charset="-122"/>
                <a:cs typeface="Bebas Neue" pitchFamily="34" charset="-120"/>
              </a:rPr>
              <a:t>OWNED CAMPUS</a:t>
            </a:r>
            <a:endParaRPr lang="en-US" sz="1159" dirty="0"/>
          </a:p>
        </p:txBody>
      </p:sp>
      <p:sp>
        <p:nvSpPr>
          <p:cNvPr id="6" name="Text 2"/>
          <p:cNvSpPr/>
          <p:nvPr/>
        </p:nvSpPr>
        <p:spPr>
          <a:xfrm>
            <a:off x="3286125" y="257175"/>
            <a:ext cx="1446609"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E8621A"/>
                </a:solidFill>
                <a:latin typeface="Barlow" pitchFamily="34" charset="0"/>
                <a:ea typeface="Barlow" pitchFamily="34" charset="-122"/>
                <a:cs typeface="Barlow" pitchFamily="34" charset="-120"/>
              </a:rPr>
              <a:t>CAMPUS BLUEPRINT</a:t>
            </a:r>
            <a:endParaRPr lang="en-US" sz="534" dirty="0"/>
          </a:p>
        </p:txBody>
      </p:sp>
      <p:sp>
        <p:nvSpPr>
          <p:cNvPr id="7" name="Text 3"/>
          <p:cNvSpPr/>
          <p:nvPr/>
        </p:nvSpPr>
        <p:spPr>
          <a:xfrm>
            <a:off x="3286125" y="394692"/>
            <a:ext cx="1446609" cy="565752"/>
          </a:xfrm>
          <a:prstGeom prst="rect">
            <a:avLst/>
          </a:prstGeom>
          <a:noFill/>
          <a:ln/>
        </p:spPr>
        <p:txBody>
          <a:bodyPr wrap="square" lIns="0" tIns="0" rIns="0" bIns="0" rtlCol="0" anchor="t">
            <a:spAutoFit/>
          </a:bodyPr>
          <a:lstStyle/>
          <a:p>
            <a:pPr algn="l" indent="0" marL="0">
              <a:lnSpc>
                <a:spcPts val="2200"/>
              </a:lnSpc>
              <a:buNone/>
            </a:pPr>
            <a:r>
              <a:rPr lang="en-US" sz="2368" dirty="0">
                <a:solidFill>
                  <a:srgbClr val="FFFFFF"/>
                </a:solidFill>
                <a:latin typeface="Bebas Neue" pitchFamily="34" charset="0"/>
                <a:ea typeface="Bebas Neue" pitchFamily="34" charset="-122"/>
                <a:cs typeface="Bebas Neue" pitchFamily="34" charset="-120"/>
              </a:rPr>
              <a:t>9-ZONE</a:t>
            </a:r>
            <a:r>
              <a:rPr lang="en-US" sz="2368" dirty="0">
                <a:solidFill>
                  <a:srgbClr val="FFFFFF"/>
                </a:solidFill>
                <a:latin typeface="Bebas Neue" pitchFamily="34" charset="0"/>
                <a:ea typeface="Bebas Neue" pitchFamily="34" charset="-122"/>
                <a:cs typeface="Bebas Neue" pitchFamily="34" charset="-120"/>
              </a:rPr>
              <a:t>
</a:t>
            </a:r>
            <a:r>
              <a:rPr lang="en-US" sz="2368" dirty="0">
                <a:solidFill>
                  <a:srgbClr val="FFFFFF"/>
                </a:solidFill>
                <a:latin typeface="Bebas Neue" pitchFamily="34" charset="0"/>
                <a:ea typeface="Bebas Neue" pitchFamily="34" charset="-122"/>
                <a:cs typeface="Bebas Neue" pitchFamily="34" charset="-120"/>
              </a:rPr>
              <a:t>CAMPUS VISION</a:t>
            </a:r>
            <a:endParaRPr lang="en-US" sz="2368" dirty="0"/>
          </a:p>
        </p:txBody>
      </p:sp>
      <p:sp>
        <p:nvSpPr>
          <p:cNvPr id="8" name="Text 4"/>
          <p:cNvSpPr/>
          <p:nvPr/>
        </p:nvSpPr>
        <p:spPr>
          <a:xfrm>
            <a:off x="8422481" y="560394"/>
            <a:ext cx="321469" cy="400050"/>
          </a:xfrm>
          <a:prstGeom prst="rect">
            <a:avLst/>
          </a:prstGeom>
          <a:noFill/>
          <a:ln/>
        </p:spPr>
        <p:txBody>
          <a:bodyPr wrap="none" lIns="0" tIns="0" rIns="0" bIns="0" rtlCol="0" anchor="t">
            <a:spAutoFit/>
          </a:bodyPr>
          <a:lstStyle/>
          <a:p>
            <a:pPr algn="l" indent="0" marL="0">
              <a:lnSpc>
                <a:spcPts val="3200"/>
              </a:lnSpc>
              <a:buNone/>
            </a:pPr>
            <a:r>
              <a:rPr lang="en-US" sz="3045" dirty="0">
                <a:solidFill>
                  <a:srgbClr val="E8621A">
                    <a:alpha val="20000"/>
                  </a:srgbClr>
                </a:solidFill>
                <a:latin typeface="Bebas Neue" pitchFamily="34" charset="0"/>
                <a:ea typeface="Bebas Neue" pitchFamily="34" charset="-122"/>
                <a:cs typeface="Bebas Neue" pitchFamily="34" charset="-120"/>
              </a:rPr>
              <a:t>04</a:t>
            </a:r>
            <a:endParaRPr lang="en-US" sz="3045" dirty="0"/>
          </a:p>
        </p:txBody>
      </p:sp>
      <p:sp>
        <p:nvSpPr>
          <p:cNvPr id="9" name="Shape 5"/>
          <p:cNvSpPr/>
          <p:nvPr/>
        </p:nvSpPr>
        <p:spPr>
          <a:xfrm>
            <a:off x="3286125" y="1310487"/>
            <a:ext cx="5457825" cy="3190075"/>
          </a:xfrm>
          <a:prstGeom prst="rect">
            <a:avLst/>
          </a:prstGeom>
          <a:solidFill>
            <a:srgbClr val="FFFFFF">
              <a:alpha val="6000"/>
            </a:srgbClr>
          </a:solidFill>
          <a:ln/>
        </p:spPr>
      </p:sp>
      <p:sp>
        <p:nvSpPr>
          <p:cNvPr id="10" name="Shape 6"/>
          <p:cNvSpPr/>
          <p:nvPr/>
        </p:nvSpPr>
        <p:spPr>
          <a:xfrm>
            <a:off x="3286125" y="1310487"/>
            <a:ext cx="1814513" cy="1058587"/>
          </a:xfrm>
          <a:prstGeom prst="rect">
            <a:avLst/>
          </a:prstGeom>
          <a:solidFill>
            <a:srgbClr val="E8621A">
              <a:alpha val="8000"/>
            </a:srgbClr>
          </a:solidFill>
          <a:ln/>
        </p:spPr>
      </p:sp>
      <p:sp>
        <p:nvSpPr>
          <p:cNvPr id="11" name="Text 7"/>
          <p:cNvSpPr/>
          <p:nvPr/>
        </p:nvSpPr>
        <p:spPr>
          <a:xfrm>
            <a:off x="3414713" y="1424787"/>
            <a:ext cx="1557338"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solidFill>
                <a:latin typeface="Bebas Neue" pitchFamily="34" charset="0"/>
                <a:ea typeface="Bebas Neue" pitchFamily="34" charset="-122"/>
                <a:cs typeface="Bebas Neue" pitchFamily="34" charset="-120"/>
              </a:rPr>
              <a:t>01</a:t>
            </a:r>
            <a:endParaRPr lang="en-US" sz="1486" dirty="0"/>
          </a:p>
        </p:txBody>
      </p:sp>
      <p:sp>
        <p:nvSpPr>
          <p:cNvPr id="12" name="Text 8"/>
          <p:cNvSpPr/>
          <p:nvPr/>
        </p:nvSpPr>
        <p:spPr>
          <a:xfrm>
            <a:off x="3414713" y="1653387"/>
            <a:ext cx="1557338"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E8621A"/>
                </a:solidFill>
                <a:latin typeface="Barlow" pitchFamily="34" charset="0"/>
                <a:ea typeface="Barlow" pitchFamily="34" charset="-122"/>
                <a:cs typeface="Barlow" pitchFamily="34" charset="-120"/>
              </a:rPr>
              <a:t>MAIN SANCTUARY</a:t>
            </a:r>
            <a:endParaRPr lang="en-US" sz="584" dirty="0"/>
          </a:p>
        </p:txBody>
      </p:sp>
      <p:sp>
        <p:nvSpPr>
          <p:cNvPr id="13" name="Text 9"/>
          <p:cNvSpPr/>
          <p:nvPr/>
        </p:nvSpPr>
        <p:spPr>
          <a:xfrm>
            <a:off x="3414713" y="1800532"/>
            <a:ext cx="1557338" cy="22787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65000"/>
                  </a:srgbClr>
                </a:solidFill>
                <a:latin typeface="Barlow" pitchFamily="34" charset="0"/>
                <a:ea typeface="Barlow" pitchFamily="34" charset="-122"/>
                <a:cs typeface="Barlow" pitchFamily="34" charset="-120"/>
              </a:rPr>
              <a:t>1,200+ seats · LED walls · world-class AV &amp; production</a:t>
            </a:r>
            <a:endParaRPr lang="en-US" sz="568" dirty="0"/>
          </a:p>
        </p:txBody>
      </p:sp>
      <p:sp>
        <p:nvSpPr>
          <p:cNvPr id="14" name="Shape 10"/>
          <p:cNvSpPr/>
          <p:nvPr/>
        </p:nvSpPr>
        <p:spPr>
          <a:xfrm>
            <a:off x="5107781" y="1310487"/>
            <a:ext cx="1814513" cy="1058587"/>
          </a:xfrm>
          <a:prstGeom prst="rect">
            <a:avLst/>
          </a:prstGeom>
          <a:solidFill>
            <a:srgbClr val="1C1C1E"/>
          </a:solidFill>
          <a:ln/>
        </p:spPr>
      </p:sp>
      <p:sp>
        <p:nvSpPr>
          <p:cNvPr id="15" name="Text 11"/>
          <p:cNvSpPr/>
          <p:nvPr/>
        </p:nvSpPr>
        <p:spPr>
          <a:xfrm>
            <a:off x="5236369" y="1424787"/>
            <a:ext cx="1557338"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alpha val="35000"/>
                  </a:srgbClr>
                </a:solidFill>
                <a:latin typeface="Bebas Neue" pitchFamily="34" charset="0"/>
                <a:ea typeface="Bebas Neue" pitchFamily="34" charset="-122"/>
                <a:cs typeface="Bebas Neue" pitchFamily="34" charset="-120"/>
              </a:rPr>
              <a:t>02</a:t>
            </a:r>
            <a:endParaRPr lang="en-US" sz="1486" dirty="0"/>
          </a:p>
        </p:txBody>
      </p:sp>
      <p:sp>
        <p:nvSpPr>
          <p:cNvPr id="16" name="Text 12"/>
          <p:cNvSpPr/>
          <p:nvPr/>
        </p:nvSpPr>
        <p:spPr>
          <a:xfrm>
            <a:off x="5236369" y="1653387"/>
            <a:ext cx="1557338"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CHILDREN'S MINISTRY</a:t>
            </a:r>
            <a:endParaRPr lang="en-US" sz="584" dirty="0"/>
          </a:p>
        </p:txBody>
      </p:sp>
      <p:sp>
        <p:nvSpPr>
          <p:cNvPr id="17" name="Text 13"/>
          <p:cNvSpPr/>
          <p:nvPr/>
        </p:nvSpPr>
        <p:spPr>
          <a:xfrm>
            <a:off x="5236369" y="1800532"/>
            <a:ext cx="1557338" cy="22787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Dedicated wing · age-graded classrooms · secure check-in</a:t>
            </a:r>
            <a:endParaRPr lang="en-US" sz="568" dirty="0"/>
          </a:p>
        </p:txBody>
      </p:sp>
      <p:sp>
        <p:nvSpPr>
          <p:cNvPr id="18" name="Shape 14"/>
          <p:cNvSpPr/>
          <p:nvPr/>
        </p:nvSpPr>
        <p:spPr>
          <a:xfrm>
            <a:off x="6929438" y="1310487"/>
            <a:ext cx="1814513" cy="1058587"/>
          </a:xfrm>
          <a:prstGeom prst="rect">
            <a:avLst/>
          </a:prstGeom>
          <a:solidFill>
            <a:srgbClr val="1C1C1E"/>
          </a:solidFill>
          <a:ln/>
        </p:spPr>
      </p:sp>
      <p:sp>
        <p:nvSpPr>
          <p:cNvPr id="19" name="Text 15"/>
          <p:cNvSpPr/>
          <p:nvPr/>
        </p:nvSpPr>
        <p:spPr>
          <a:xfrm>
            <a:off x="7058025" y="1424787"/>
            <a:ext cx="1557338"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alpha val="35000"/>
                  </a:srgbClr>
                </a:solidFill>
                <a:latin typeface="Bebas Neue" pitchFamily="34" charset="0"/>
                <a:ea typeface="Bebas Neue" pitchFamily="34" charset="-122"/>
                <a:cs typeface="Bebas Neue" pitchFamily="34" charset="-120"/>
              </a:rPr>
              <a:t>03</a:t>
            </a:r>
            <a:endParaRPr lang="en-US" sz="1486" dirty="0"/>
          </a:p>
        </p:txBody>
      </p:sp>
      <p:sp>
        <p:nvSpPr>
          <p:cNvPr id="20" name="Text 16"/>
          <p:cNvSpPr/>
          <p:nvPr/>
        </p:nvSpPr>
        <p:spPr>
          <a:xfrm>
            <a:off x="7058025" y="1653387"/>
            <a:ext cx="1557338"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YOUTH CENTER</a:t>
            </a:r>
            <a:endParaRPr lang="en-US" sz="584" dirty="0"/>
          </a:p>
        </p:txBody>
      </p:sp>
      <p:sp>
        <p:nvSpPr>
          <p:cNvPr id="21" name="Text 17"/>
          <p:cNvSpPr/>
          <p:nvPr/>
        </p:nvSpPr>
        <p:spPr>
          <a:xfrm>
            <a:off x="7058025" y="1800532"/>
            <a:ext cx="1557338" cy="22787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Teen worship space · lounge · discipleship programs</a:t>
            </a:r>
            <a:endParaRPr lang="en-US" sz="568" dirty="0"/>
          </a:p>
        </p:txBody>
      </p:sp>
      <p:sp>
        <p:nvSpPr>
          <p:cNvPr id="22" name="Shape 18"/>
          <p:cNvSpPr/>
          <p:nvPr/>
        </p:nvSpPr>
        <p:spPr>
          <a:xfrm>
            <a:off x="3286125" y="2376218"/>
            <a:ext cx="1814513" cy="1058587"/>
          </a:xfrm>
          <a:prstGeom prst="rect">
            <a:avLst/>
          </a:prstGeom>
          <a:solidFill>
            <a:srgbClr val="E8621A">
              <a:alpha val="8000"/>
            </a:srgbClr>
          </a:solidFill>
          <a:ln/>
        </p:spPr>
      </p:sp>
      <p:sp>
        <p:nvSpPr>
          <p:cNvPr id="23" name="Text 19"/>
          <p:cNvSpPr/>
          <p:nvPr/>
        </p:nvSpPr>
        <p:spPr>
          <a:xfrm>
            <a:off x="3414713" y="2490518"/>
            <a:ext cx="1557338"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solidFill>
                <a:latin typeface="Bebas Neue" pitchFamily="34" charset="0"/>
                <a:ea typeface="Bebas Neue" pitchFamily="34" charset="-122"/>
                <a:cs typeface="Bebas Neue" pitchFamily="34" charset="-120"/>
              </a:rPr>
              <a:t>04</a:t>
            </a:r>
            <a:endParaRPr lang="en-US" sz="1486" dirty="0"/>
          </a:p>
        </p:txBody>
      </p:sp>
      <p:sp>
        <p:nvSpPr>
          <p:cNvPr id="24" name="Text 20"/>
          <p:cNvSpPr/>
          <p:nvPr/>
        </p:nvSpPr>
        <p:spPr>
          <a:xfrm>
            <a:off x="3414713" y="2719118"/>
            <a:ext cx="1557338"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E8621A"/>
                </a:solidFill>
                <a:latin typeface="Barlow" pitchFamily="34" charset="0"/>
                <a:ea typeface="Barlow" pitchFamily="34" charset="-122"/>
                <a:cs typeface="Barlow" pitchFamily="34" charset="-120"/>
              </a:rPr>
              <a:t>LITTLE LIONS PRESCHOOL</a:t>
            </a:r>
            <a:endParaRPr lang="en-US" sz="584" dirty="0"/>
          </a:p>
        </p:txBody>
      </p:sp>
      <p:sp>
        <p:nvSpPr>
          <p:cNvPr id="25" name="Text 21"/>
          <p:cNvSpPr/>
          <p:nvPr/>
        </p:nvSpPr>
        <p:spPr>
          <a:xfrm>
            <a:off x="3414713" y="2866262"/>
            <a:ext cx="1557338" cy="22787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65000"/>
                  </a:srgbClr>
                </a:solidFill>
                <a:latin typeface="Barlow" pitchFamily="34" charset="0"/>
                <a:ea typeface="Barlow" pitchFamily="34" charset="-122"/>
                <a:cs typeface="Barlow" pitchFamily="34" charset="-120"/>
              </a:rPr>
              <a:t>M–F operation · licensed · 3 to 5 year olds · 150 students</a:t>
            </a:r>
            <a:endParaRPr lang="en-US" sz="568" dirty="0"/>
          </a:p>
        </p:txBody>
      </p:sp>
      <p:sp>
        <p:nvSpPr>
          <p:cNvPr id="26" name="Shape 22"/>
          <p:cNvSpPr/>
          <p:nvPr/>
        </p:nvSpPr>
        <p:spPr>
          <a:xfrm>
            <a:off x="5107781" y="2376218"/>
            <a:ext cx="1814513" cy="1058587"/>
          </a:xfrm>
          <a:prstGeom prst="rect">
            <a:avLst/>
          </a:prstGeom>
          <a:solidFill>
            <a:srgbClr val="E8621A">
              <a:alpha val="8000"/>
            </a:srgbClr>
          </a:solidFill>
          <a:ln/>
        </p:spPr>
      </p:sp>
      <p:sp>
        <p:nvSpPr>
          <p:cNvPr id="27" name="Text 23"/>
          <p:cNvSpPr/>
          <p:nvPr/>
        </p:nvSpPr>
        <p:spPr>
          <a:xfrm>
            <a:off x="5236369" y="2490518"/>
            <a:ext cx="1557338"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solidFill>
                <a:latin typeface="Bebas Neue" pitchFamily="34" charset="0"/>
                <a:ea typeface="Bebas Neue" pitchFamily="34" charset="-122"/>
                <a:cs typeface="Bebas Neue" pitchFamily="34" charset="-120"/>
              </a:rPr>
              <a:t>05</a:t>
            </a:r>
            <a:endParaRPr lang="en-US" sz="1486" dirty="0"/>
          </a:p>
        </p:txBody>
      </p:sp>
      <p:sp>
        <p:nvSpPr>
          <p:cNvPr id="28" name="Text 24"/>
          <p:cNvSpPr/>
          <p:nvPr/>
        </p:nvSpPr>
        <p:spPr>
          <a:xfrm>
            <a:off x="5236369" y="2719118"/>
            <a:ext cx="1557338"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E8621A"/>
                </a:solidFill>
                <a:latin typeface="Barlow" pitchFamily="34" charset="0"/>
                <a:ea typeface="Barlow" pitchFamily="34" charset="-122"/>
                <a:cs typeface="Barlow" pitchFamily="34" charset="-120"/>
              </a:rPr>
              <a:t>MEBCI INSTITUTE</a:t>
            </a:r>
            <a:endParaRPr lang="en-US" sz="584" dirty="0"/>
          </a:p>
        </p:txBody>
      </p:sp>
      <p:sp>
        <p:nvSpPr>
          <p:cNvPr id="29" name="Text 25"/>
          <p:cNvSpPr/>
          <p:nvPr/>
        </p:nvSpPr>
        <p:spPr>
          <a:xfrm>
            <a:off x="5236369" y="2866262"/>
            <a:ext cx="1557338" cy="22787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65000"/>
                  </a:srgbClr>
                </a:solidFill>
                <a:latin typeface="Barlow" pitchFamily="34" charset="0"/>
                <a:ea typeface="Barlow" pitchFamily="34" charset="-122"/>
                <a:cs typeface="Barlow" pitchFamily="34" charset="-120"/>
              </a:rPr>
              <a:t>Ministry &amp; business education · classrooms · coaching suites</a:t>
            </a:r>
            <a:endParaRPr lang="en-US" sz="568" dirty="0"/>
          </a:p>
        </p:txBody>
      </p:sp>
      <p:sp>
        <p:nvSpPr>
          <p:cNvPr id="30" name="Shape 26"/>
          <p:cNvSpPr/>
          <p:nvPr/>
        </p:nvSpPr>
        <p:spPr>
          <a:xfrm>
            <a:off x="6929438" y="2376218"/>
            <a:ext cx="1814513" cy="1058587"/>
          </a:xfrm>
          <a:prstGeom prst="rect">
            <a:avLst/>
          </a:prstGeom>
          <a:solidFill>
            <a:srgbClr val="1C1C1E"/>
          </a:solidFill>
          <a:ln/>
        </p:spPr>
      </p:sp>
      <p:sp>
        <p:nvSpPr>
          <p:cNvPr id="31" name="Text 27"/>
          <p:cNvSpPr/>
          <p:nvPr/>
        </p:nvSpPr>
        <p:spPr>
          <a:xfrm>
            <a:off x="7058025" y="2490518"/>
            <a:ext cx="1557338"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alpha val="35000"/>
                  </a:srgbClr>
                </a:solidFill>
                <a:latin typeface="Bebas Neue" pitchFamily="34" charset="0"/>
                <a:ea typeface="Bebas Neue" pitchFamily="34" charset="-122"/>
                <a:cs typeface="Bebas Neue" pitchFamily="34" charset="-120"/>
              </a:rPr>
              <a:t>06</a:t>
            </a:r>
            <a:endParaRPr lang="en-US" sz="1486" dirty="0"/>
          </a:p>
        </p:txBody>
      </p:sp>
      <p:sp>
        <p:nvSpPr>
          <p:cNvPr id="32" name="Text 28"/>
          <p:cNvSpPr/>
          <p:nvPr/>
        </p:nvSpPr>
        <p:spPr>
          <a:xfrm>
            <a:off x="7058025" y="2719118"/>
            <a:ext cx="1557338"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BROADCAST STUDIO</a:t>
            </a:r>
            <a:endParaRPr lang="en-US" sz="584" dirty="0"/>
          </a:p>
        </p:txBody>
      </p:sp>
      <p:sp>
        <p:nvSpPr>
          <p:cNvPr id="33" name="Text 29"/>
          <p:cNvSpPr/>
          <p:nvPr/>
        </p:nvSpPr>
        <p:spPr>
          <a:xfrm>
            <a:off x="7058025" y="2866262"/>
            <a:ext cx="1557338" cy="22787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Live streaming · recording · podcast &amp; media production</a:t>
            </a:r>
            <a:endParaRPr lang="en-US" sz="568" dirty="0"/>
          </a:p>
        </p:txBody>
      </p:sp>
      <p:sp>
        <p:nvSpPr>
          <p:cNvPr id="34" name="Shape 30"/>
          <p:cNvSpPr/>
          <p:nvPr/>
        </p:nvSpPr>
        <p:spPr>
          <a:xfrm>
            <a:off x="3286125" y="3441948"/>
            <a:ext cx="1814513" cy="1058614"/>
          </a:xfrm>
          <a:prstGeom prst="rect">
            <a:avLst/>
          </a:prstGeom>
          <a:solidFill>
            <a:srgbClr val="1C1C1E"/>
          </a:solidFill>
          <a:ln/>
        </p:spPr>
      </p:sp>
      <p:sp>
        <p:nvSpPr>
          <p:cNvPr id="35" name="Text 31"/>
          <p:cNvSpPr/>
          <p:nvPr/>
        </p:nvSpPr>
        <p:spPr>
          <a:xfrm>
            <a:off x="3414713" y="3556248"/>
            <a:ext cx="1557338"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alpha val="35000"/>
                  </a:srgbClr>
                </a:solidFill>
                <a:latin typeface="Bebas Neue" pitchFamily="34" charset="0"/>
                <a:ea typeface="Bebas Neue" pitchFamily="34" charset="-122"/>
                <a:cs typeface="Bebas Neue" pitchFamily="34" charset="-120"/>
              </a:rPr>
              <a:t>07</a:t>
            </a:r>
            <a:endParaRPr lang="en-US" sz="1486" dirty="0"/>
          </a:p>
        </p:txBody>
      </p:sp>
      <p:sp>
        <p:nvSpPr>
          <p:cNvPr id="36" name="Text 32"/>
          <p:cNvSpPr/>
          <p:nvPr/>
        </p:nvSpPr>
        <p:spPr>
          <a:xfrm>
            <a:off x="3414713" y="3784848"/>
            <a:ext cx="1557338"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EXECUTIVE OFFICES</a:t>
            </a:r>
            <a:endParaRPr lang="en-US" sz="584" dirty="0"/>
          </a:p>
        </p:txBody>
      </p:sp>
      <p:sp>
        <p:nvSpPr>
          <p:cNvPr id="37" name="Text 33"/>
          <p:cNvSpPr/>
          <p:nvPr/>
        </p:nvSpPr>
        <p:spPr>
          <a:xfrm>
            <a:off x="3414713" y="3931993"/>
            <a:ext cx="1557338" cy="22787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Senior leadership · staff · board &amp; admin suites</a:t>
            </a:r>
            <a:endParaRPr lang="en-US" sz="568" dirty="0"/>
          </a:p>
        </p:txBody>
      </p:sp>
      <p:sp>
        <p:nvSpPr>
          <p:cNvPr id="38" name="Shape 34"/>
          <p:cNvSpPr/>
          <p:nvPr/>
        </p:nvSpPr>
        <p:spPr>
          <a:xfrm>
            <a:off x="5107781" y="3441948"/>
            <a:ext cx="1814513" cy="1058614"/>
          </a:xfrm>
          <a:prstGeom prst="rect">
            <a:avLst/>
          </a:prstGeom>
          <a:solidFill>
            <a:srgbClr val="1C1C1E"/>
          </a:solidFill>
          <a:ln/>
        </p:spPr>
      </p:sp>
      <p:sp>
        <p:nvSpPr>
          <p:cNvPr id="39" name="Text 35"/>
          <p:cNvSpPr/>
          <p:nvPr/>
        </p:nvSpPr>
        <p:spPr>
          <a:xfrm>
            <a:off x="5236369" y="3556248"/>
            <a:ext cx="1557338"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alpha val="35000"/>
                  </a:srgbClr>
                </a:solidFill>
                <a:latin typeface="Bebas Neue" pitchFamily="34" charset="0"/>
                <a:ea typeface="Bebas Neue" pitchFamily="34" charset="-122"/>
                <a:cs typeface="Bebas Neue" pitchFamily="34" charset="-120"/>
              </a:rPr>
              <a:t>08</a:t>
            </a:r>
            <a:endParaRPr lang="en-US" sz="1486" dirty="0"/>
          </a:p>
        </p:txBody>
      </p:sp>
      <p:sp>
        <p:nvSpPr>
          <p:cNvPr id="40" name="Text 36"/>
          <p:cNvSpPr/>
          <p:nvPr/>
        </p:nvSpPr>
        <p:spPr>
          <a:xfrm>
            <a:off x="5236369" y="3784848"/>
            <a:ext cx="1557338"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CONFERENCE ROOMS</a:t>
            </a:r>
            <a:endParaRPr lang="en-US" sz="584" dirty="0"/>
          </a:p>
        </p:txBody>
      </p:sp>
      <p:sp>
        <p:nvSpPr>
          <p:cNvPr id="41" name="Text 37"/>
          <p:cNvSpPr/>
          <p:nvPr/>
        </p:nvSpPr>
        <p:spPr>
          <a:xfrm>
            <a:off x="5236369" y="3931993"/>
            <a:ext cx="1557338" cy="22787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Multi-purpose · meetings · events · community rentals</a:t>
            </a:r>
            <a:endParaRPr lang="en-US" sz="568" dirty="0"/>
          </a:p>
        </p:txBody>
      </p:sp>
      <p:sp>
        <p:nvSpPr>
          <p:cNvPr id="42" name="Shape 38"/>
          <p:cNvSpPr/>
          <p:nvPr/>
        </p:nvSpPr>
        <p:spPr>
          <a:xfrm>
            <a:off x="6929438" y="3441948"/>
            <a:ext cx="1814513" cy="1058614"/>
          </a:xfrm>
          <a:prstGeom prst="rect">
            <a:avLst/>
          </a:prstGeom>
          <a:solidFill>
            <a:srgbClr val="1C1C1E"/>
          </a:solidFill>
          <a:ln/>
        </p:spPr>
      </p:sp>
      <p:sp>
        <p:nvSpPr>
          <p:cNvPr id="43" name="Text 39"/>
          <p:cNvSpPr/>
          <p:nvPr/>
        </p:nvSpPr>
        <p:spPr>
          <a:xfrm>
            <a:off x="7058025" y="3556248"/>
            <a:ext cx="1557338"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alpha val="35000"/>
                  </a:srgbClr>
                </a:solidFill>
                <a:latin typeface="Bebas Neue" pitchFamily="34" charset="0"/>
                <a:ea typeface="Bebas Neue" pitchFamily="34" charset="-122"/>
                <a:cs typeface="Bebas Neue" pitchFamily="34" charset="-120"/>
              </a:rPr>
              <a:t>09</a:t>
            </a:r>
            <a:endParaRPr lang="en-US" sz="1486" dirty="0"/>
          </a:p>
        </p:txBody>
      </p:sp>
      <p:sp>
        <p:nvSpPr>
          <p:cNvPr id="44" name="Text 40"/>
          <p:cNvSpPr/>
          <p:nvPr/>
        </p:nvSpPr>
        <p:spPr>
          <a:xfrm>
            <a:off x="7058025" y="3784848"/>
            <a:ext cx="1557338"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COMMUNITY OUTREACH</a:t>
            </a:r>
            <a:endParaRPr lang="en-US" sz="584" dirty="0"/>
          </a:p>
        </p:txBody>
      </p:sp>
      <p:sp>
        <p:nvSpPr>
          <p:cNvPr id="45" name="Text 41"/>
          <p:cNvSpPr/>
          <p:nvPr/>
        </p:nvSpPr>
        <p:spPr>
          <a:xfrm>
            <a:off x="7058025" y="3931993"/>
            <a:ext cx="1557338" cy="22787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Food pantry · counseling · social services · café</a:t>
            </a:r>
            <a:endParaRPr lang="en-US" sz="568" dirty="0"/>
          </a:p>
        </p:txBody>
      </p:sp>
      <p:sp>
        <p:nvSpPr>
          <p:cNvPr id="46" name="Text 42"/>
          <p:cNvSpPr/>
          <p:nvPr/>
        </p:nvSpPr>
        <p:spPr>
          <a:xfrm>
            <a:off x="3286125" y="4614863"/>
            <a:ext cx="551157"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solidFill>
                <a:latin typeface="Bebas Neue" pitchFamily="34" charset="0"/>
                <a:ea typeface="Bebas Neue" pitchFamily="34" charset="-122"/>
                <a:cs typeface="Bebas Neue" pitchFamily="34" charset="-120"/>
              </a:rPr>
              <a:t>25–35K</a:t>
            </a:r>
            <a:endParaRPr lang="en-US" sz="1486" dirty="0"/>
          </a:p>
        </p:txBody>
      </p:sp>
      <p:sp>
        <p:nvSpPr>
          <p:cNvPr id="47" name="Text 43"/>
          <p:cNvSpPr/>
          <p:nvPr/>
        </p:nvSpPr>
        <p:spPr>
          <a:xfrm>
            <a:off x="3286125" y="4829175"/>
            <a:ext cx="551157"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FFFFFF">
                    <a:alpha val="35000"/>
                  </a:srgbClr>
                </a:solidFill>
                <a:latin typeface="Barlow" pitchFamily="34" charset="0"/>
                <a:ea typeface="Barlow" pitchFamily="34" charset="-122"/>
                <a:cs typeface="Barlow" pitchFamily="34" charset="-120"/>
              </a:rPr>
              <a:t>SQ FT TARGET</a:t>
            </a:r>
            <a:endParaRPr lang="en-US" sz="485" dirty="0"/>
          </a:p>
        </p:txBody>
      </p:sp>
      <p:sp>
        <p:nvSpPr>
          <p:cNvPr id="48" name="Text 44"/>
          <p:cNvSpPr/>
          <p:nvPr/>
        </p:nvSpPr>
        <p:spPr>
          <a:xfrm>
            <a:off x="4187326" y="4614863"/>
            <a:ext cx="755452"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solidFill>
                <a:latin typeface="Bebas Neue" pitchFamily="34" charset="0"/>
                <a:ea typeface="Bebas Neue" pitchFamily="34" charset="-122"/>
                <a:cs typeface="Bebas Neue" pitchFamily="34" charset="-120"/>
              </a:rPr>
              <a:t>1,200+</a:t>
            </a:r>
            <a:endParaRPr lang="en-US" sz="1486" dirty="0"/>
          </a:p>
        </p:txBody>
      </p:sp>
      <p:sp>
        <p:nvSpPr>
          <p:cNvPr id="49" name="Text 45"/>
          <p:cNvSpPr/>
          <p:nvPr/>
        </p:nvSpPr>
        <p:spPr>
          <a:xfrm>
            <a:off x="4187326" y="4829175"/>
            <a:ext cx="755452"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FFFFFF">
                    <a:alpha val="35000"/>
                  </a:srgbClr>
                </a:solidFill>
                <a:latin typeface="Barlow" pitchFamily="34" charset="0"/>
                <a:ea typeface="Barlow" pitchFamily="34" charset="-122"/>
                <a:cs typeface="Barlow" pitchFamily="34" charset="-120"/>
              </a:rPr>
              <a:t>SANCTUARY SEATS</a:t>
            </a:r>
            <a:endParaRPr lang="en-US" sz="485" dirty="0"/>
          </a:p>
        </p:txBody>
      </p:sp>
      <p:sp>
        <p:nvSpPr>
          <p:cNvPr id="50" name="Text 46"/>
          <p:cNvSpPr/>
          <p:nvPr/>
        </p:nvSpPr>
        <p:spPr>
          <a:xfrm>
            <a:off x="5292821" y="4614863"/>
            <a:ext cx="661160"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solidFill>
                <a:latin typeface="Bebas Neue" pitchFamily="34" charset="0"/>
                <a:ea typeface="Bebas Neue" pitchFamily="34" charset="-122"/>
                <a:cs typeface="Bebas Neue" pitchFamily="34" charset="-120"/>
              </a:rPr>
              <a:t>9</a:t>
            </a:r>
            <a:endParaRPr lang="en-US" sz="1486" dirty="0"/>
          </a:p>
        </p:txBody>
      </p:sp>
      <p:sp>
        <p:nvSpPr>
          <p:cNvPr id="51" name="Text 47"/>
          <p:cNvSpPr/>
          <p:nvPr/>
        </p:nvSpPr>
        <p:spPr>
          <a:xfrm>
            <a:off x="5292821" y="4829175"/>
            <a:ext cx="661160"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FFFFFF">
                    <a:alpha val="35000"/>
                  </a:srgbClr>
                </a:solidFill>
                <a:latin typeface="Barlow" pitchFamily="34" charset="0"/>
                <a:ea typeface="Barlow" pitchFamily="34" charset="-122"/>
                <a:cs typeface="Barlow" pitchFamily="34" charset="-120"/>
              </a:rPr>
              <a:t>MINISTRY ZONES</a:t>
            </a:r>
            <a:endParaRPr lang="en-US" sz="485" dirty="0"/>
          </a:p>
        </p:txBody>
      </p:sp>
      <p:sp>
        <p:nvSpPr>
          <p:cNvPr id="52" name="Text 48"/>
          <p:cNvSpPr/>
          <p:nvPr/>
        </p:nvSpPr>
        <p:spPr>
          <a:xfrm>
            <a:off x="6304025" y="4614863"/>
            <a:ext cx="611516"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solidFill>
                <a:latin typeface="Bebas Neue" pitchFamily="34" charset="0"/>
                <a:ea typeface="Bebas Neue" pitchFamily="34" charset="-122"/>
                <a:cs typeface="Bebas Neue" pitchFamily="34" charset="-120"/>
              </a:rPr>
              <a:t>$5M–$6M</a:t>
            </a:r>
            <a:endParaRPr lang="en-US" sz="1486" dirty="0"/>
          </a:p>
        </p:txBody>
      </p:sp>
      <p:sp>
        <p:nvSpPr>
          <p:cNvPr id="53" name="Text 49"/>
          <p:cNvSpPr/>
          <p:nvPr/>
        </p:nvSpPr>
        <p:spPr>
          <a:xfrm>
            <a:off x="6304025" y="4829175"/>
            <a:ext cx="611516"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FFFFFF">
                    <a:alpha val="35000"/>
                  </a:srgbClr>
                </a:solidFill>
                <a:latin typeface="Barlow" pitchFamily="34" charset="0"/>
                <a:ea typeface="Barlow" pitchFamily="34" charset="-122"/>
                <a:cs typeface="Barlow" pitchFamily="34" charset="-120"/>
              </a:rPr>
              <a:t>ALL-IN BUDGET</a:t>
            </a:r>
            <a:endParaRPr lang="en-US" sz="48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9144000" cy="892969"/>
          </a:xfrm>
          <a:prstGeom prst="rect">
            <a:avLst/>
          </a:prstGeom>
          <a:solidFill>
            <a:srgbClr val="000000">
              <a:alpha val="0"/>
            </a:srgbClr>
          </a:solidFill>
          <a:ln/>
        </p:spPr>
      </p:sp>
      <p:sp>
        <p:nvSpPr>
          <p:cNvPr id="4" name="Shape 1"/>
          <p:cNvSpPr/>
          <p:nvPr/>
        </p:nvSpPr>
        <p:spPr>
          <a:xfrm>
            <a:off x="0" y="885825"/>
            <a:ext cx="9144000" cy="7144"/>
          </a:xfrm>
          <a:prstGeom prst="rect">
            <a:avLst/>
          </a:prstGeom>
          <a:solidFill>
            <a:srgbClr val="FFFFFF"/>
          </a:solidFill>
          <a:ln/>
        </p:spPr>
      </p:sp>
      <p:sp>
        <p:nvSpPr>
          <p:cNvPr id="5" name="Text 2"/>
          <p:cNvSpPr/>
          <p:nvPr/>
        </p:nvSpPr>
        <p:spPr>
          <a:xfrm>
            <a:off x="571500" y="268253"/>
            <a:ext cx="2884094"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E8621A"/>
                </a:solidFill>
                <a:latin typeface="Barlow" pitchFamily="34" charset="0"/>
                <a:ea typeface="Barlow" pitchFamily="34" charset="-122"/>
                <a:cs typeface="Barlow" pitchFamily="34" charset="-120"/>
              </a:rPr>
              <a:t>MINISTRY EDUCATION &amp; BUSINESS COACHING INSTITUTE</a:t>
            </a:r>
            <a:endParaRPr lang="en-US" sz="534" dirty="0"/>
          </a:p>
        </p:txBody>
      </p:sp>
      <p:sp>
        <p:nvSpPr>
          <p:cNvPr id="6" name="Text 3"/>
          <p:cNvSpPr/>
          <p:nvPr/>
        </p:nvSpPr>
        <p:spPr>
          <a:xfrm>
            <a:off x="571500" y="405771"/>
            <a:ext cx="2884094" cy="308604"/>
          </a:xfrm>
          <a:prstGeom prst="rect">
            <a:avLst/>
          </a:prstGeom>
          <a:noFill/>
          <a:ln/>
        </p:spPr>
        <p:txBody>
          <a:bodyPr wrap="none" lIns="0" tIns="0" rIns="0" bIns="0" rtlCol="0" anchor="t">
            <a:spAutoFit/>
          </a:bodyPr>
          <a:lstStyle/>
          <a:p>
            <a:pPr algn="l" indent="0" marL="0">
              <a:lnSpc>
                <a:spcPts val="2400"/>
              </a:lnSpc>
              <a:buNone/>
            </a:pPr>
            <a:r>
              <a:rPr lang="en-US" sz="2592" dirty="0">
                <a:solidFill>
                  <a:srgbClr val="FFFFFF"/>
                </a:solidFill>
                <a:latin typeface="Bebas Neue" pitchFamily="34" charset="0"/>
                <a:ea typeface="Bebas Neue" pitchFamily="34" charset="-122"/>
                <a:cs typeface="Bebas Neue" pitchFamily="34" charset="-120"/>
              </a:rPr>
              <a:t>THE JUDAH MEBCI</a:t>
            </a:r>
            <a:endParaRPr lang="en-US" sz="2592" dirty="0"/>
          </a:p>
        </p:txBody>
      </p:sp>
      <p:sp>
        <p:nvSpPr>
          <p:cNvPr id="7" name="Text 4"/>
          <p:cNvSpPr/>
          <p:nvPr/>
        </p:nvSpPr>
        <p:spPr>
          <a:xfrm>
            <a:off x="8265319" y="257175"/>
            <a:ext cx="364331" cy="457200"/>
          </a:xfrm>
          <a:prstGeom prst="rect">
            <a:avLst/>
          </a:prstGeom>
          <a:noFill/>
          <a:ln/>
        </p:spPr>
        <p:txBody>
          <a:bodyPr wrap="none" lIns="0" tIns="0" rIns="0" bIns="0" rtlCol="0" anchor="t">
            <a:spAutoFit/>
          </a:bodyPr>
          <a:lstStyle/>
          <a:p>
            <a:pPr algn="l" indent="0" marL="0">
              <a:lnSpc>
                <a:spcPts val="3600"/>
              </a:lnSpc>
              <a:buNone/>
            </a:pPr>
            <a:r>
              <a:rPr lang="en-US" sz="3504" dirty="0">
                <a:solidFill>
                  <a:srgbClr val="E8621A">
                    <a:alpha val="20000"/>
                  </a:srgbClr>
                </a:solidFill>
                <a:latin typeface="Bebas Neue" pitchFamily="34" charset="0"/>
                <a:ea typeface="Bebas Neue" pitchFamily="34" charset="-122"/>
                <a:cs typeface="Bebas Neue" pitchFamily="34" charset="-120"/>
              </a:rPr>
              <a:t>05</a:t>
            </a:r>
            <a:endParaRPr lang="en-US" sz="3504" dirty="0"/>
          </a:p>
        </p:txBody>
      </p:sp>
      <p:sp>
        <p:nvSpPr>
          <p:cNvPr id="8" name="Text 5"/>
          <p:cNvSpPr/>
          <p:nvPr/>
        </p:nvSpPr>
        <p:spPr>
          <a:xfrm>
            <a:off x="571500" y="1114425"/>
            <a:ext cx="2135981" cy="607219"/>
          </a:xfrm>
          <a:prstGeom prst="rect">
            <a:avLst/>
          </a:prstGeom>
          <a:noFill/>
          <a:ln/>
        </p:spPr>
        <p:txBody>
          <a:bodyPr wrap="none" lIns="0" tIns="0" rIns="0" bIns="0" rtlCol="0" anchor="t">
            <a:spAutoFit/>
          </a:bodyPr>
          <a:lstStyle/>
          <a:p>
            <a:pPr algn="l" indent="0" marL="0">
              <a:lnSpc>
                <a:spcPts val="4800"/>
              </a:lnSpc>
              <a:buNone/>
            </a:pPr>
            <a:r>
              <a:rPr lang="en-US" sz="5513" spc="3" kern="0" dirty="0">
                <a:solidFill>
                  <a:srgbClr val="E8621A">
                    <a:alpha val="15000"/>
                  </a:srgbClr>
                </a:solidFill>
                <a:latin typeface="Bebas Neue" pitchFamily="34" charset="0"/>
                <a:ea typeface="Bebas Neue" pitchFamily="34" charset="-122"/>
                <a:cs typeface="Bebas Neue" pitchFamily="34" charset="-120"/>
              </a:rPr>
              <a:t>MEBCI</a:t>
            </a:r>
            <a:endParaRPr lang="en-US" sz="5513" dirty="0"/>
          </a:p>
        </p:txBody>
      </p:sp>
      <p:sp>
        <p:nvSpPr>
          <p:cNvPr id="9" name="Text 6"/>
          <p:cNvSpPr/>
          <p:nvPr/>
        </p:nvSpPr>
        <p:spPr>
          <a:xfrm>
            <a:off x="571500" y="1835944"/>
            <a:ext cx="2135981" cy="278606"/>
          </a:xfrm>
          <a:prstGeom prst="rect">
            <a:avLst/>
          </a:prstGeom>
          <a:noFill/>
          <a:ln/>
        </p:spPr>
        <p:txBody>
          <a:bodyPr wrap="square" lIns="0" tIns="0" rIns="0" bIns="0" rtlCol="0" anchor="t">
            <a:spAutoFit/>
          </a:bodyPr>
          <a:lstStyle/>
          <a:p>
            <a:pPr algn="l" indent="0" marL="0">
              <a:lnSpc>
                <a:spcPts val="1100"/>
              </a:lnSpc>
              <a:buNone/>
            </a:pPr>
            <a:r>
              <a:rPr lang="en-US" sz="634" b="1" spc="1" kern="0" dirty="0">
                <a:solidFill>
                  <a:srgbClr val="E8621A"/>
                </a:solidFill>
                <a:latin typeface="Barlow" pitchFamily="34" charset="0"/>
                <a:ea typeface="Barlow" pitchFamily="34" charset="-122"/>
                <a:cs typeface="Barlow" pitchFamily="34" charset="-120"/>
              </a:rPr>
              <a:t>MINISTRY EDUCATION &amp;</a:t>
            </a:r>
            <a:r>
              <a:rPr lang="en-US" sz="634" b="1" spc="1" kern="0" dirty="0">
                <a:solidFill>
                  <a:srgbClr val="E8621A"/>
                </a:solidFill>
                <a:latin typeface="Barlow" pitchFamily="34" charset="0"/>
                <a:ea typeface="Barlow" pitchFamily="34" charset="-122"/>
                <a:cs typeface="Barlow" pitchFamily="34" charset="-120"/>
              </a:rPr>
              <a:t>
</a:t>
            </a:r>
            <a:r>
              <a:rPr lang="en-US" sz="634" b="1" spc="1" kern="0" dirty="0">
                <a:solidFill>
                  <a:srgbClr val="E8621A"/>
                </a:solidFill>
                <a:latin typeface="Barlow" pitchFamily="34" charset="0"/>
                <a:ea typeface="Barlow" pitchFamily="34" charset="-122"/>
                <a:cs typeface="Barlow" pitchFamily="34" charset="-120"/>
              </a:rPr>
              <a:t>BUSINESS COACHING INSTITUTE</a:t>
            </a:r>
            <a:endParaRPr lang="en-US" sz="634" dirty="0"/>
          </a:p>
        </p:txBody>
      </p:sp>
      <p:sp>
        <p:nvSpPr>
          <p:cNvPr id="10" name="Text 7"/>
          <p:cNvSpPr/>
          <p:nvPr/>
        </p:nvSpPr>
        <p:spPr>
          <a:xfrm>
            <a:off x="571500" y="2228850"/>
            <a:ext cx="2135981" cy="440010"/>
          </a:xfrm>
          <a:prstGeom prst="rect">
            <a:avLst/>
          </a:prstGeom>
          <a:noFill/>
          <a:ln/>
        </p:spPr>
        <p:txBody>
          <a:bodyPr wrap="square" lIns="0" tIns="0" rIns="0" bIns="0" rtlCol="0" anchor="t">
            <a:spAutoFit/>
          </a:bodyPr>
          <a:lstStyle/>
          <a:p>
            <a:pPr algn="l" indent="0" marL="0">
              <a:lnSpc>
                <a:spcPts val="1700"/>
              </a:lnSpc>
              <a:buNone/>
            </a:pPr>
            <a:r>
              <a:rPr lang="en-US" sz="1486" dirty="0">
                <a:solidFill>
                  <a:srgbClr val="FFFFFF"/>
                </a:solidFill>
                <a:latin typeface="Bebas Neue" pitchFamily="34" charset="0"/>
                <a:ea typeface="Bebas Neue" pitchFamily="34" charset="-122"/>
                <a:cs typeface="Bebas Neue" pitchFamily="34" charset="-120"/>
              </a:rPr>
              <a:t>Lead with Love.</a:t>
            </a:r>
            <a:r>
              <a:rPr lang="en-US" sz="1486" dirty="0">
                <a:solidFill>
                  <a:srgbClr val="FFFFFF"/>
                </a:solidFill>
                <a:latin typeface="Bebas Neue" pitchFamily="34" charset="0"/>
                <a:ea typeface="Bebas Neue" pitchFamily="34" charset="-122"/>
                <a:cs typeface="Bebas Neue" pitchFamily="34" charset="-120"/>
              </a:rPr>
              <a:t>
</a:t>
            </a:r>
            <a:r>
              <a:rPr lang="en-US" sz="1486" dirty="0">
                <a:solidFill>
                  <a:srgbClr val="E8621A"/>
                </a:solidFill>
                <a:latin typeface="Bebas Neue" pitchFamily="34" charset="0"/>
                <a:ea typeface="Bebas Neue" pitchFamily="34" charset="-122"/>
                <a:cs typeface="Bebas Neue" pitchFamily="34" charset="-120"/>
              </a:rPr>
              <a:t>Serve with Purpose.</a:t>
            </a:r>
            <a:endParaRPr lang="en-US" sz="1486" dirty="0"/>
          </a:p>
        </p:txBody>
      </p:sp>
      <p:sp>
        <p:nvSpPr>
          <p:cNvPr id="11" name="Text 8"/>
          <p:cNvSpPr/>
          <p:nvPr/>
        </p:nvSpPr>
        <p:spPr>
          <a:xfrm>
            <a:off x="571500" y="2797448"/>
            <a:ext cx="2135981" cy="612911"/>
          </a:xfrm>
          <a:prstGeom prst="rect">
            <a:avLst/>
          </a:prstGeom>
          <a:noFill/>
          <a:ln/>
        </p:spPr>
        <p:txBody>
          <a:bodyPr wrap="square" lIns="0" tIns="0" rIns="0" bIns="0" rtlCol="0" anchor="t">
            <a:spAutoFit/>
          </a:bodyPr>
          <a:lstStyle/>
          <a:p>
            <a:pPr algn="l" indent="0" marL="0">
              <a:lnSpc>
                <a:spcPts val="1200"/>
              </a:lnSpc>
              <a:buNone/>
            </a:pPr>
            <a:r>
              <a:rPr lang="en-US" sz="674" dirty="0">
                <a:solidFill>
                  <a:srgbClr val="FFFFFF">
                    <a:alpha val="60000"/>
                  </a:srgbClr>
                </a:solidFill>
                <a:latin typeface="Barlow" pitchFamily="34" charset="0"/>
                <a:ea typeface="Barlow" pitchFamily="34" charset="-122"/>
                <a:cs typeface="Barlow" pitchFamily="34" charset="-120"/>
              </a:rPr>
              <a:t>A state-of-the-art educational arm of Judah Church — equipping the next generation of Kingdom leaders, marketplace champions, and community servants with practical tools and spiritual foundation.</a:t>
            </a:r>
            <a:endParaRPr lang="en-US" sz="674" dirty="0"/>
          </a:p>
        </p:txBody>
      </p:sp>
      <p:sp>
        <p:nvSpPr>
          <p:cNvPr id="12" name="Shape 9"/>
          <p:cNvSpPr/>
          <p:nvPr/>
        </p:nvSpPr>
        <p:spPr>
          <a:xfrm>
            <a:off x="571500" y="4223742"/>
            <a:ext cx="2135981" cy="691158"/>
          </a:xfrm>
          <a:prstGeom prst="rect">
            <a:avLst/>
          </a:prstGeom>
          <a:solidFill>
            <a:srgbClr val="E8621A">
              <a:alpha val="12000"/>
            </a:srgbClr>
          </a:solidFill>
          <a:ln/>
        </p:spPr>
      </p:sp>
      <p:sp>
        <p:nvSpPr>
          <p:cNvPr id="13" name="Shape 10"/>
          <p:cNvSpPr/>
          <p:nvPr/>
        </p:nvSpPr>
        <p:spPr>
          <a:xfrm>
            <a:off x="571500" y="4223742"/>
            <a:ext cx="21431" cy="691158"/>
          </a:xfrm>
          <a:prstGeom prst="rect">
            <a:avLst/>
          </a:prstGeom>
          <a:solidFill>
            <a:srgbClr val="E8621A"/>
          </a:solidFill>
          <a:ln/>
        </p:spPr>
      </p:sp>
      <p:sp>
        <p:nvSpPr>
          <p:cNvPr id="14" name="Text 11"/>
          <p:cNvSpPr/>
          <p:nvPr/>
        </p:nvSpPr>
        <p:spPr>
          <a:xfrm>
            <a:off x="700088" y="4323755"/>
            <a:ext cx="1878806" cy="76795"/>
          </a:xfrm>
          <a:prstGeom prst="rect">
            <a:avLst/>
          </a:prstGeom>
          <a:noFill/>
          <a:ln/>
        </p:spPr>
        <p:txBody>
          <a:bodyPr wrap="none" lIns="0" tIns="0" rIns="0" bIns="0" rtlCol="0" anchor="t">
            <a:spAutoFit/>
          </a:bodyPr>
          <a:lstStyle/>
          <a:p>
            <a:pPr algn="l" indent="0" marL="0">
              <a:lnSpc>
                <a:spcPts val="600"/>
              </a:lnSpc>
              <a:buNone/>
            </a:pPr>
            <a:r>
              <a:rPr lang="en-US" sz="435" b="1" spc="2" kern="0" dirty="0">
                <a:solidFill>
                  <a:srgbClr val="E8621A"/>
                </a:solidFill>
                <a:latin typeface="Barlow" pitchFamily="34" charset="0"/>
                <a:ea typeface="Barlow" pitchFamily="34" charset="-122"/>
                <a:cs typeface="Barlow" pitchFamily="34" charset="-120"/>
              </a:rPr>
              <a:t>REVENUE-GENERATING MINISTRY ARM</a:t>
            </a:r>
            <a:endParaRPr lang="en-US" sz="435" dirty="0"/>
          </a:p>
        </p:txBody>
      </p:sp>
      <p:sp>
        <p:nvSpPr>
          <p:cNvPr id="15" name="Text 12"/>
          <p:cNvSpPr/>
          <p:nvPr/>
        </p:nvSpPr>
        <p:spPr>
          <a:xfrm>
            <a:off x="700088" y="4429125"/>
            <a:ext cx="1878806" cy="385763"/>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FFFFFF">
                    <a:alpha val="70000"/>
                  </a:srgbClr>
                </a:solidFill>
                <a:latin typeface="Barlow" pitchFamily="34" charset="0"/>
                <a:ea typeface="Barlow" pitchFamily="34" charset="-122"/>
                <a:cs typeface="Barlow" pitchFamily="34" charset="-120"/>
              </a:rPr>
              <a:t>Tuition, coaching fees, and conference revenue create a sustainable income stream that supports the entire campus operation.</a:t>
            </a:r>
            <a:endParaRPr lang="en-US" sz="621" dirty="0"/>
          </a:p>
        </p:txBody>
      </p:sp>
      <p:sp>
        <p:nvSpPr>
          <p:cNvPr id="16" name="Shape 13"/>
          <p:cNvSpPr/>
          <p:nvPr/>
        </p:nvSpPr>
        <p:spPr>
          <a:xfrm>
            <a:off x="3343275" y="1114425"/>
            <a:ext cx="5286375" cy="3286125"/>
          </a:xfrm>
          <a:prstGeom prst="rect">
            <a:avLst/>
          </a:prstGeom>
          <a:solidFill>
            <a:srgbClr val="FFFFFF">
              <a:alpha val="6000"/>
            </a:srgbClr>
          </a:solidFill>
          <a:ln/>
        </p:spPr>
      </p:sp>
      <p:sp>
        <p:nvSpPr>
          <p:cNvPr id="17" name="Shape 14"/>
          <p:cNvSpPr/>
          <p:nvPr/>
        </p:nvSpPr>
        <p:spPr>
          <a:xfrm>
            <a:off x="3343275" y="1114425"/>
            <a:ext cx="2639616" cy="1639491"/>
          </a:xfrm>
          <a:prstGeom prst="rect">
            <a:avLst/>
          </a:prstGeom>
          <a:solidFill>
            <a:srgbClr val="1C1C1E"/>
          </a:solidFill>
          <a:ln/>
        </p:spPr>
      </p:sp>
      <p:sp>
        <p:nvSpPr>
          <p:cNvPr id="18" name="Text 15"/>
          <p:cNvSpPr/>
          <p:nvPr/>
        </p:nvSpPr>
        <p:spPr>
          <a:xfrm>
            <a:off x="3514725" y="1271588"/>
            <a:ext cx="2296716" cy="257175"/>
          </a:xfrm>
          <a:prstGeom prst="rect">
            <a:avLst/>
          </a:prstGeom>
          <a:noFill/>
          <a:ln/>
        </p:spPr>
        <p:txBody>
          <a:bodyPr wrap="none" lIns="0" tIns="0" rIns="0" bIns="0" rtlCol="0" anchor="t">
            <a:spAutoFit/>
          </a:bodyPr>
          <a:lstStyle/>
          <a:p>
            <a:pPr algn="l" indent="0" marL="0">
              <a:lnSpc>
                <a:spcPts val="2000"/>
              </a:lnSpc>
              <a:buNone/>
            </a:pPr>
            <a:r>
              <a:rPr lang="en-US" sz="1924" dirty="0">
                <a:solidFill>
                  <a:srgbClr val="E8621A">
                    <a:alpha val="50000"/>
                  </a:srgbClr>
                </a:solidFill>
                <a:latin typeface="Bebas Neue" pitchFamily="34" charset="0"/>
                <a:ea typeface="Bebas Neue" pitchFamily="34" charset="-122"/>
                <a:cs typeface="Bebas Neue" pitchFamily="34" charset="-120"/>
              </a:rPr>
              <a:t>01</a:t>
            </a:r>
            <a:endParaRPr lang="en-US" sz="1924" dirty="0"/>
          </a:p>
        </p:txBody>
      </p:sp>
      <p:sp>
        <p:nvSpPr>
          <p:cNvPr id="19" name="Text 16"/>
          <p:cNvSpPr/>
          <p:nvPr/>
        </p:nvSpPr>
        <p:spPr>
          <a:xfrm>
            <a:off x="3514725" y="1585913"/>
            <a:ext cx="2296716" cy="171450"/>
          </a:xfrm>
          <a:prstGeom prst="rect">
            <a:avLst/>
          </a:prstGeom>
          <a:noFill/>
          <a:ln/>
        </p:spPr>
        <p:txBody>
          <a:bodyPr wrap="none" lIns="0" tIns="0" rIns="0" bIns="0" rtlCol="0" anchor="t">
            <a:spAutoFit/>
          </a:bodyPr>
          <a:lstStyle/>
          <a:p>
            <a:pPr algn="l" indent="0" marL="0">
              <a:lnSpc>
                <a:spcPts val="1400"/>
              </a:lnSpc>
              <a:buNone/>
            </a:pPr>
            <a:r>
              <a:rPr lang="en-US" sz="1050" spc="1" kern="0" dirty="0">
                <a:solidFill>
                  <a:srgbClr val="FFFFFF"/>
                </a:solidFill>
                <a:latin typeface="Bebas Neue" pitchFamily="34" charset="0"/>
                <a:ea typeface="Bebas Neue" pitchFamily="34" charset="-122"/>
                <a:cs typeface="Bebas Neue" pitchFamily="34" charset="-120"/>
              </a:rPr>
              <a:t>Ministry Leadership</a:t>
            </a:r>
            <a:endParaRPr lang="en-US" sz="1050" dirty="0"/>
          </a:p>
        </p:txBody>
      </p:sp>
      <p:sp>
        <p:nvSpPr>
          <p:cNvPr id="20" name="Text 17"/>
          <p:cNvSpPr/>
          <p:nvPr/>
        </p:nvSpPr>
        <p:spPr>
          <a:xfrm>
            <a:off x="3514725" y="1814513"/>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Pastoral training &amp; ordination prep</a:t>
            </a:r>
            <a:endParaRPr lang="en-US" sz="568" dirty="0"/>
          </a:p>
        </p:txBody>
      </p:sp>
      <p:sp>
        <p:nvSpPr>
          <p:cNvPr id="21" name="Text 18"/>
          <p:cNvSpPr/>
          <p:nvPr/>
        </p:nvSpPr>
        <p:spPr>
          <a:xfrm>
            <a:off x="3514725" y="1937742"/>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Preaching &amp; teaching certification</a:t>
            </a:r>
            <a:endParaRPr lang="en-US" sz="568" dirty="0"/>
          </a:p>
        </p:txBody>
      </p:sp>
      <p:sp>
        <p:nvSpPr>
          <p:cNvPr id="22" name="Text 19"/>
          <p:cNvSpPr/>
          <p:nvPr/>
        </p:nvSpPr>
        <p:spPr>
          <a:xfrm>
            <a:off x="3514725" y="2060972"/>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Church administration</a:t>
            </a:r>
            <a:endParaRPr lang="en-US" sz="568" dirty="0"/>
          </a:p>
        </p:txBody>
      </p:sp>
      <p:sp>
        <p:nvSpPr>
          <p:cNvPr id="23" name="Text 20"/>
          <p:cNvSpPr/>
          <p:nvPr/>
        </p:nvSpPr>
        <p:spPr>
          <a:xfrm>
            <a:off x="3514725" y="2184202"/>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Worship &amp; creative arts ministry</a:t>
            </a:r>
            <a:endParaRPr lang="en-US" sz="568" dirty="0"/>
          </a:p>
        </p:txBody>
      </p:sp>
      <p:sp>
        <p:nvSpPr>
          <p:cNvPr id="24" name="Shape 21"/>
          <p:cNvSpPr/>
          <p:nvPr/>
        </p:nvSpPr>
        <p:spPr>
          <a:xfrm>
            <a:off x="5990034" y="1114425"/>
            <a:ext cx="2639616" cy="1639491"/>
          </a:xfrm>
          <a:prstGeom prst="rect">
            <a:avLst/>
          </a:prstGeom>
          <a:solidFill>
            <a:srgbClr val="E8621A">
              <a:alpha val="4000"/>
            </a:srgbClr>
          </a:solidFill>
          <a:ln/>
        </p:spPr>
      </p:sp>
      <p:sp>
        <p:nvSpPr>
          <p:cNvPr id="25" name="Text 22"/>
          <p:cNvSpPr/>
          <p:nvPr/>
        </p:nvSpPr>
        <p:spPr>
          <a:xfrm>
            <a:off x="3514725" y="1821656"/>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26" name="Text 23"/>
          <p:cNvSpPr/>
          <p:nvPr/>
        </p:nvSpPr>
        <p:spPr>
          <a:xfrm>
            <a:off x="3514725" y="1944886"/>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27" name="Text 24"/>
          <p:cNvSpPr/>
          <p:nvPr/>
        </p:nvSpPr>
        <p:spPr>
          <a:xfrm>
            <a:off x="3514725" y="2068116"/>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28" name="Text 25"/>
          <p:cNvSpPr/>
          <p:nvPr/>
        </p:nvSpPr>
        <p:spPr>
          <a:xfrm>
            <a:off x="3514725" y="2191345"/>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29" name="Text 26"/>
          <p:cNvSpPr/>
          <p:nvPr/>
        </p:nvSpPr>
        <p:spPr>
          <a:xfrm>
            <a:off x="6161484" y="1271588"/>
            <a:ext cx="2296716" cy="257175"/>
          </a:xfrm>
          <a:prstGeom prst="rect">
            <a:avLst/>
          </a:prstGeom>
          <a:noFill/>
          <a:ln/>
        </p:spPr>
        <p:txBody>
          <a:bodyPr wrap="none" lIns="0" tIns="0" rIns="0" bIns="0" rtlCol="0" anchor="t">
            <a:spAutoFit/>
          </a:bodyPr>
          <a:lstStyle/>
          <a:p>
            <a:pPr algn="l" indent="0" marL="0">
              <a:lnSpc>
                <a:spcPts val="2000"/>
              </a:lnSpc>
              <a:buNone/>
            </a:pPr>
            <a:r>
              <a:rPr lang="en-US" sz="1924" dirty="0">
                <a:solidFill>
                  <a:srgbClr val="E8621A">
                    <a:alpha val="50000"/>
                  </a:srgbClr>
                </a:solidFill>
                <a:latin typeface="Bebas Neue" pitchFamily="34" charset="0"/>
                <a:ea typeface="Bebas Neue" pitchFamily="34" charset="-122"/>
                <a:cs typeface="Bebas Neue" pitchFamily="34" charset="-120"/>
              </a:rPr>
              <a:t>02</a:t>
            </a:r>
            <a:endParaRPr lang="en-US" sz="1924" dirty="0"/>
          </a:p>
        </p:txBody>
      </p:sp>
      <p:sp>
        <p:nvSpPr>
          <p:cNvPr id="30" name="Text 27"/>
          <p:cNvSpPr/>
          <p:nvPr/>
        </p:nvSpPr>
        <p:spPr>
          <a:xfrm>
            <a:off x="6161484" y="1585913"/>
            <a:ext cx="2296716" cy="171450"/>
          </a:xfrm>
          <a:prstGeom prst="rect">
            <a:avLst/>
          </a:prstGeom>
          <a:noFill/>
          <a:ln/>
        </p:spPr>
        <p:txBody>
          <a:bodyPr wrap="none" lIns="0" tIns="0" rIns="0" bIns="0" rtlCol="0" anchor="t">
            <a:spAutoFit/>
          </a:bodyPr>
          <a:lstStyle/>
          <a:p>
            <a:pPr algn="l" indent="0" marL="0">
              <a:lnSpc>
                <a:spcPts val="1400"/>
              </a:lnSpc>
              <a:buNone/>
            </a:pPr>
            <a:r>
              <a:rPr lang="en-US" sz="1050" spc="1" kern="0" dirty="0">
                <a:solidFill>
                  <a:srgbClr val="FFFFFF"/>
                </a:solidFill>
                <a:latin typeface="Bebas Neue" pitchFamily="34" charset="0"/>
                <a:ea typeface="Bebas Neue" pitchFamily="34" charset="-122"/>
                <a:cs typeface="Bebas Neue" pitchFamily="34" charset="-120"/>
              </a:rPr>
              <a:t>Business Coaching</a:t>
            </a:r>
            <a:endParaRPr lang="en-US" sz="1050" dirty="0"/>
          </a:p>
        </p:txBody>
      </p:sp>
      <p:sp>
        <p:nvSpPr>
          <p:cNvPr id="31" name="Text 28"/>
          <p:cNvSpPr/>
          <p:nvPr/>
        </p:nvSpPr>
        <p:spPr>
          <a:xfrm>
            <a:off x="6161484" y="1814513"/>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Entrepreneurship &amp; startup launch</a:t>
            </a:r>
            <a:endParaRPr lang="en-US" sz="568" dirty="0"/>
          </a:p>
        </p:txBody>
      </p:sp>
      <p:sp>
        <p:nvSpPr>
          <p:cNvPr id="32" name="Text 29"/>
          <p:cNvSpPr/>
          <p:nvPr/>
        </p:nvSpPr>
        <p:spPr>
          <a:xfrm>
            <a:off x="6161484" y="1937742"/>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Kingdom business principles</a:t>
            </a:r>
            <a:endParaRPr lang="en-US" sz="568" dirty="0"/>
          </a:p>
        </p:txBody>
      </p:sp>
      <p:sp>
        <p:nvSpPr>
          <p:cNvPr id="33" name="Text 30"/>
          <p:cNvSpPr/>
          <p:nvPr/>
        </p:nvSpPr>
        <p:spPr>
          <a:xfrm>
            <a:off x="6161484" y="2060972"/>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Financial literacy &amp; stewardship</a:t>
            </a:r>
            <a:endParaRPr lang="en-US" sz="568" dirty="0"/>
          </a:p>
        </p:txBody>
      </p:sp>
      <p:sp>
        <p:nvSpPr>
          <p:cNvPr id="34" name="Text 31"/>
          <p:cNvSpPr/>
          <p:nvPr/>
        </p:nvSpPr>
        <p:spPr>
          <a:xfrm>
            <a:off x="6161484" y="2184202"/>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1-on-1 executive coaching</a:t>
            </a:r>
            <a:endParaRPr lang="en-US" sz="568" dirty="0"/>
          </a:p>
        </p:txBody>
      </p:sp>
      <p:sp>
        <p:nvSpPr>
          <p:cNvPr id="35" name="Shape 32"/>
          <p:cNvSpPr/>
          <p:nvPr/>
        </p:nvSpPr>
        <p:spPr>
          <a:xfrm>
            <a:off x="3343275" y="2761059"/>
            <a:ext cx="2639616" cy="1639491"/>
          </a:xfrm>
          <a:prstGeom prst="rect">
            <a:avLst/>
          </a:prstGeom>
          <a:solidFill>
            <a:srgbClr val="E8621A">
              <a:alpha val="4000"/>
            </a:srgbClr>
          </a:solidFill>
          <a:ln/>
        </p:spPr>
      </p:sp>
      <p:sp>
        <p:nvSpPr>
          <p:cNvPr id="36" name="Text 33"/>
          <p:cNvSpPr/>
          <p:nvPr/>
        </p:nvSpPr>
        <p:spPr>
          <a:xfrm>
            <a:off x="6161484" y="1821656"/>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37" name="Text 34"/>
          <p:cNvSpPr/>
          <p:nvPr/>
        </p:nvSpPr>
        <p:spPr>
          <a:xfrm>
            <a:off x="6161484" y="1944886"/>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38" name="Text 35"/>
          <p:cNvSpPr/>
          <p:nvPr/>
        </p:nvSpPr>
        <p:spPr>
          <a:xfrm>
            <a:off x="6161484" y="2068116"/>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39" name="Text 36"/>
          <p:cNvSpPr/>
          <p:nvPr/>
        </p:nvSpPr>
        <p:spPr>
          <a:xfrm>
            <a:off x="6161484" y="2191345"/>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40" name="Text 37"/>
          <p:cNvSpPr/>
          <p:nvPr/>
        </p:nvSpPr>
        <p:spPr>
          <a:xfrm>
            <a:off x="3514725" y="2918222"/>
            <a:ext cx="2296716" cy="257175"/>
          </a:xfrm>
          <a:prstGeom prst="rect">
            <a:avLst/>
          </a:prstGeom>
          <a:noFill/>
          <a:ln/>
        </p:spPr>
        <p:txBody>
          <a:bodyPr wrap="none" lIns="0" tIns="0" rIns="0" bIns="0" rtlCol="0" anchor="t">
            <a:spAutoFit/>
          </a:bodyPr>
          <a:lstStyle/>
          <a:p>
            <a:pPr algn="l" indent="0" marL="0">
              <a:lnSpc>
                <a:spcPts val="2000"/>
              </a:lnSpc>
              <a:buNone/>
            </a:pPr>
            <a:r>
              <a:rPr lang="en-US" sz="1924" dirty="0">
                <a:solidFill>
                  <a:srgbClr val="E8621A">
                    <a:alpha val="50000"/>
                  </a:srgbClr>
                </a:solidFill>
                <a:latin typeface="Bebas Neue" pitchFamily="34" charset="0"/>
                <a:ea typeface="Bebas Neue" pitchFamily="34" charset="-122"/>
                <a:cs typeface="Bebas Neue" pitchFamily="34" charset="-120"/>
              </a:rPr>
              <a:t>03</a:t>
            </a:r>
            <a:endParaRPr lang="en-US" sz="1924" dirty="0"/>
          </a:p>
        </p:txBody>
      </p:sp>
      <p:sp>
        <p:nvSpPr>
          <p:cNvPr id="41" name="Text 38"/>
          <p:cNvSpPr/>
          <p:nvPr/>
        </p:nvSpPr>
        <p:spPr>
          <a:xfrm>
            <a:off x="3514725" y="3232547"/>
            <a:ext cx="2296716" cy="171450"/>
          </a:xfrm>
          <a:prstGeom prst="rect">
            <a:avLst/>
          </a:prstGeom>
          <a:noFill/>
          <a:ln/>
        </p:spPr>
        <p:txBody>
          <a:bodyPr wrap="none" lIns="0" tIns="0" rIns="0" bIns="0" rtlCol="0" anchor="t">
            <a:spAutoFit/>
          </a:bodyPr>
          <a:lstStyle/>
          <a:p>
            <a:pPr algn="l" indent="0" marL="0">
              <a:lnSpc>
                <a:spcPts val="1400"/>
              </a:lnSpc>
              <a:buNone/>
            </a:pPr>
            <a:r>
              <a:rPr lang="en-US" sz="1050" spc="1" kern="0" dirty="0">
                <a:solidFill>
                  <a:srgbClr val="FFFFFF"/>
                </a:solidFill>
                <a:latin typeface="Bebas Neue" pitchFamily="34" charset="0"/>
                <a:ea typeface="Bebas Neue" pitchFamily="34" charset="-122"/>
                <a:cs typeface="Bebas Neue" pitchFamily="34" charset="-120"/>
              </a:rPr>
              <a:t>Community Education</a:t>
            </a:r>
            <a:endParaRPr lang="en-US" sz="1050" dirty="0"/>
          </a:p>
        </p:txBody>
      </p:sp>
      <p:sp>
        <p:nvSpPr>
          <p:cNvPr id="42" name="Text 39"/>
          <p:cNvSpPr/>
          <p:nvPr/>
        </p:nvSpPr>
        <p:spPr>
          <a:xfrm>
            <a:off x="3514725" y="3461147"/>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GED &amp; workforce readiness</a:t>
            </a:r>
            <a:endParaRPr lang="en-US" sz="568" dirty="0"/>
          </a:p>
        </p:txBody>
      </p:sp>
      <p:sp>
        <p:nvSpPr>
          <p:cNvPr id="43" name="Text 40"/>
          <p:cNvSpPr/>
          <p:nvPr/>
        </p:nvSpPr>
        <p:spPr>
          <a:xfrm>
            <a:off x="3514725" y="3584377"/>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Parenting &amp; family enrichment</a:t>
            </a:r>
            <a:endParaRPr lang="en-US" sz="568" dirty="0"/>
          </a:p>
        </p:txBody>
      </p:sp>
      <p:sp>
        <p:nvSpPr>
          <p:cNvPr id="44" name="Text 41"/>
          <p:cNvSpPr/>
          <p:nvPr/>
        </p:nvSpPr>
        <p:spPr>
          <a:xfrm>
            <a:off x="3514725" y="3707606"/>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Financial counseling</a:t>
            </a:r>
            <a:endParaRPr lang="en-US" sz="568" dirty="0"/>
          </a:p>
        </p:txBody>
      </p:sp>
      <p:sp>
        <p:nvSpPr>
          <p:cNvPr id="45" name="Text 42"/>
          <p:cNvSpPr/>
          <p:nvPr/>
        </p:nvSpPr>
        <p:spPr>
          <a:xfrm>
            <a:off x="3514725" y="3830836"/>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Health &amp; wellness programs</a:t>
            </a:r>
            <a:endParaRPr lang="en-US" sz="568" dirty="0"/>
          </a:p>
        </p:txBody>
      </p:sp>
      <p:sp>
        <p:nvSpPr>
          <p:cNvPr id="46" name="Shape 43"/>
          <p:cNvSpPr/>
          <p:nvPr/>
        </p:nvSpPr>
        <p:spPr>
          <a:xfrm>
            <a:off x="5990034" y="2761059"/>
            <a:ext cx="2639616" cy="1639491"/>
          </a:xfrm>
          <a:prstGeom prst="rect">
            <a:avLst/>
          </a:prstGeom>
          <a:solidFill>
            <a:srgbClr val="1C1C1E"/>
          </a:solidFill>
          <a:ln/>
        </p:spPr>
      </p:sp>
      <p:sp>
        <p:nvSpPr>
          <p:cNvPr id="47" name="Text 44"/>
          <p:cNvSpPr/>
          <p:nvPr/>
        </p:nvSpPr>
        <p:spPr>
          <a:xfrm>
            <a:off x="3514725" y="3468291"/>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48" name="Text 45"/>
          <p:cNvSpPr/>
          <p:nvPr/>
        </p:nvSpPr>
        <p:spPr>
          <a:xfrm>
            <a:off x="3514725" y="3591520"/>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49" name="Text 46"/>
          <p:cNvSpPr/>
          <p:nvPr/>
        </p:nvSpPr>
        <p:spPr>
          <a:xfrm>
            <a:off x="3514725" y="3714750"/>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50" name="Text 47"/>
          <p:cNvSpPr/>
          <p:nvPr/>
        </p:nvSpPr>
        <p:spPr>
          <a:xfrm>
            <a:off x="3514725" y="3837980"/>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51" name="Text 48"/>
          <p:cNvSpPr/>
          <p:nvPr/>
        </p:nvSpPr>
        <p:spPr>
          <a:xfrm>
            <a:off x="6161484" y="2918222"/>
            <a:ext cx="2296716" cy="257175"/>
          </a:xfrm>
          <a:prstGeom prst="rect">
            <a:avLst/>
          </a:prstGeom>
          <a:noFill/>
          <a:ln/>
        </p:spPr>
        <p:txBody>
          <a:bodyPr wrap="none" lIns="0" tIns="0" rIns="0" bIns="0" rtlCol="0" anchor="t">
            <a:spAutoFit/>
          </a:bodyPr>
          <a:lstStyle/>
          <a:p>
            <a:pPr algn="l" indent="0" marL="0">
              <a:lnSpc>
                <a:spcPts val="2000"/>
              </a:lnSpc>
              <a:buNone/>
            </a:pPr>
            <a:r>
              <a:rPr lang="en-US" sz="1924" dirty="0">
                <a:solidFill>
                  <a:srgbClr val="E8621A">
                    <a:alpha val="50000"/>
                  </a:srgbClr>
                </a:solidFill>
                <a:latin typeface="Bebas Neue" pitchFamily="34" charset="0"/>
                <a:ea typeface="Bebas Neue" pitchFamily="34" charset="-122"/>
                <a:cs typeface="Bebas Neue" pitchFamily="34" charset="-120"/>
              </a:rPr>
              <a:t>04</a:t>
            </a:r>
            <a:endParaRPr lang="en-US" sz="1924" dirty="0"/>
          </a:p>
        </p:txBody>
      </p:sp>
      <p:sp>
        <p:nvSpPr>
          <p:cNvPr id="52" name="Text 49"/>
          <p:cNvSpPr/>
          <p:nvPr/>
        </p:nvSpPr>
        <p:spPr>
          <a:xfrm>
            <a:off x="6161484" y="3232547"/>
            <a:ext cx="2296716" cy="171450"/>
          </a:xfrm>
          <a:prstGeom prst="rect">
            <a:avLst/>
          </a:prstGeom>
          <a:noFill/>
          <a:ln/>
        </p:spPr>
        <p:txBody>
          <a:bodyPr wrap="none" lIns="0" tIns="0" rIns="0" bIns="0" rtlCol="0" anchor="t">
            <a:spAutoFit/>
          </a:bodyPr>
          <a:lstStyle/>
          <a:p>
            <a:pPr algn="l" indent="0" marL="0">
              <a:lnSpc>
                <a:spcPts val="1400"/>
              </a:lnSpc>
              <a:buNone/>
            </a:pPr>
            <a:r>
              <a:rPr lang="en-US" sz="1050" spc="1" kern="0" dirty="0">
                <a:solidFill>
                  <a:srgbClr val="FFFFFF"/>
                </a:solidFill>
                <a:latin typeface="Bebas Neue" pitchFamily="34" charset="0"/>
                <a:ea typeface="Bebas Neue" pitchFamily="34" charset="-122"/>
                <a:cs typeface="Bebas Neue" pitchFamily="34" charset="-120"/>
              </a:rPr>
              <a:t>Certificates &amp; Conferences</a:t>
            </a:r>
            <a:endParaRPr lang="en-US" sz="1050" dirty="0"/>
          </a:p>
        </p:txBody>
      </p:sp>
      <p:sp>
        <p:nvSpPr>
          <p:cNvPr id="53" name="Text 50"/>
          <p:cNvSpPr/>
          <p:nvPr/>
        </p:nvSpPr>
        <p:spPr>
          <a:xfrm>
            <a:off x="6161484" y="3461147"/>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8-week certificate programs</a:t>
            </a:r>
            <a:endParaRPr lang="en-US" sz="568" dirty="0"/>
          </a:p>
        </p:txBody>
      </p:sp>
      <p:sp>
        <p:nvSpPr>
          <p:cNvPr id="54" name="Text 51"/>
          <p:cNvSpPr/>
          <p:nvPr/>
        </p:nvSpPr>
        <p:spPr>
          <a:xfrm>
            <a:off x="6161484" y="3584377"/>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Annual leadership summit</a:t>
            </a:r>
            <a:endParaRPr lang="en-US" sz="568" dirty="0"/>
          </a:p>
        </p:txBody>
      </p:sp>
      <p:sp>
        <p:nvSpPr>
          <p:cNvPr id="55" name="Text 52"/>
          <p:cNvSpPr/>
          <p:nvPr/>
        </p:nvSpPr>
        <p:spPr>
          <a:xfrm>
            <a:off x="6161484" y="3707606"/>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Covered Girl Women's Conference</a:t>
            </a:r>
            <a:endParaRPr lang="en-US" sz="568" dirty="0"/>
          </a:p>
        </p:txBody>
      </p:sp>
      <p:sp>
        <p:nvSpPr>
          <p:cNvPr id="56" name="Text 53"/>
          <p:cNvSpPr/>
          <p:nvPr/>
        </p:nvSpPr>
        <p:spPr>
          <a:xfrm>
            <a:off x="6161484" y="3830836"/>
            <a:ext cx="2296716" cy="94655"/>
          </a:xfrm>
          <a:prstGeom prst="rect">
            <a:avLst/>
          </a:prstGeom>
          <a:noFill/>
          <a:ln/>
        </p:spPr>
        <p:txBody>
          <a:bodyPr wrap="none" lIns="102108" tIns="0" rIns="0" bIns="0" rtlCol="0" anchor="t">
            <a:spAutoFit/>
          </a:bodyPr>
          <a:lstStyle/>
          <a:p>
            <a:pPr algn="l" indent="0" marL="0">
              <a:lnSpc>
                <a:spcPts val="700"/>
              </a:lnSpc>
              <a:buNone/>
            </a:pPr>
            <a:r>
              <a:rPr lang="en-US" sz="568" dirty="0">
                <a:solidFill>
                  <a:srgbClr val="FFFFFF">
                    <a:alpha val="45000"/>
                  </a:srgbClr>
                </a:solidFill>
                <a:latin typeface="Barlow" pitchFamily="34" charset="0"/>
                <a:ea typeface="Barlow" pitchFamily="34" charset="-122"/>
                <a:cs typeface="Barlow" pitchFamily="34" charset="-120"/>
              </a:rPr>
              <a:t>Online &amp; hybrid learning</a:t>
            </a:r>
            <a:endParaRPr lang="en-US" sz="568" dirty="0"/>
          </a:p>
        </p:txBody>
      </p:sp>
      <p:sp>
        <p:nvSpPr>
          <p:cNvPr id="57" name="Shape 54"/>
          <p:cNvSpPr/>
          <p:nvPr/>
        </p:nvSpPr>
        <p:spPr>
          <a:xfrm>
            <a:off x="3343275" y="4407694"/>
            <a:ext cx="5286375" cy="507206"/>
          </a:xfrm>
          <a:prstGeom prst="rect">
            <a:avLst/>
          </a:prstGeom>
          <a:solidFill>
            <a:srgbClr val="FFFFFF">
              <a:alpha val="6000"/>
            </a:srgbClr>
          </a:solidFill>
          <a:ln/>
        </p:spPr>
      </p:sp>
      <p:sp>
        <p:nvSpPr>
          <p:cNvPr id="58" name="Text 55"/>
          <p:cNvSpPr/>
          <p:nvPr/>
        </p:nvSpPr>
        <p:spPr>
          <a:xfrm>
            <a:off x="6161484" y="3468291"/>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59" name="Text 56"/>
          <p:cNvSpPr/>
          <p:nvPr/>
        </p:nvSpPr>
        <p:spPr>
          <a:xfrm>
            <a:off x="6161484" y="3591520"/>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60" name="Text 57"/>
          <p:cNvSpPr/>
          <p:nvPr/>
        </p:nvSpPr>
        <p:spPr>
          <a:xfrm>
            <a:off x="6161484" y="3714750"/>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61" name="Text 58"/>
          <p:cNvSpPr/>
          <p:nvPr/>
        </p:nvSpPr>
        <p:spPr>
          <a:xfrm>
            <a:off x="6161484" y="3837980"/>
            <a:ext cx="32147" cy="78581"/>
          </a:xfrm>
          <a:prstGeom prst="rect">
            <a:avLst/>
          </a:prstGeom>
          <a:noFill/>
          <a:ln/>
        </p:spPr>
        <p:txBody>
          <a:bodyPr wrap="none" lIns="0" tIns="0" rIns="0" bIns="0" rtlCol="0" anchor="t">
            <a:spAutoFit/>
          </a:bodyPr>
          <a:lstStyle/>
          <a:p>
            <a:pPr algn="l" indent="0" marL="0">
              <a:lnSpc>
                <a:spcPts val="6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62" name="Shape 59"/>
          <p:cNvSpPr/>
          <p:nvPr/>
        </p:nvSpPr>
        <p:spPr>
          <a:xfrm>
            <a:off x="3343275" y="4407694"/>
            <a:ext cx="1757363" cy="507206"/>
          </a:xfrm>
          <a:prstGeom prst="rect">
            <a:avLst/>
          </a:prstGeom>
          <a:solidFill>
            <a:srgbClr val="E8621A">
              <a:alpha val="6000"/>
            </a:srgbClr>
          </a:solidFill>
          <a:ln/>
        </p:spPr>
      </p:sp>
      <p:sp>
        <p:nvSpPr>
          <p:cNvPr id="63" name="Text 60"/>
          <p:cNvSpPr/>
          <p:nvPr/>
        </p:nvSpPr>
        <p:spPr>
          <a:xfrm>
            <a:off x="3486150" y="4507706"/>
            <a:ext cx="1471613" cy="200025"/>
          </a:xfrm>
          <a:prstGeom prst="rect">
            <a:avLst/>
          </a:prstGeom>
          <a:noFill/>
          <a:ln/>
        </p:spPr>
        <p:txBody>
          <a:bodyPr wrap="none" lIns="0" tIns="0" rIns="0" bIns="0" rtlCol="0" anchor="t">
            <a:spAutoFit/>
          </a:bodyPr>
          <a:lstStyle/>
          <a:p>
            <a:pPr algn="ctr" indent="0" marL="0">
              <a:lnSpc>
                <a:spcPts val="1600"/>
              </a:lnSpc>
              <a:buNone/>
            </a:pPr>
            <a:r>
              <a:rPr lang="en-US" sz="1486" dirty="0">
                <a:solidFill>
                  <a:srgbClr val="E8621A"/>
                </a:solidFill>
                <a:latin typeface="Bebas Neue" pitchFamily="34" charset="0"/>
                <a:ea typeface="Bebas Neue" pitchFamily="34" charset="-122"/>
                <a:cs typeface="Bebas Neue" pitchFamily="34" charset="-120"/>
              </a:rPr>
              <a:t>500+</a:t>
            </a:r>
            <a:endParaRPr lang="en-US" sz="1486" dirty="0"/>
          </a:p>
        </p:txBody>
      </p:sp>
      <p:sp>
        <p:nvSpPr>
          <p:cNvPr id="64" name="Text 61"/>
          <p:cNvSpPr/>
          <p:nvPr/>
        </p:nvSpPr>
        <p:spPr>
          <a:xfrm>
            <a:off x="3486150" y="4729163"/>
            <a:ext cx="1471613" cy="85725"/>
          </a:xfrm>
          <a:prstGeom prst="rect">
            <a:avLst/>
          </a:prstGeom>
          <a:noFill/>
          <a:ln/>
        </p:spPr>
        <p:txBody>
          <a:bodyPr wrap="none" lIns="0" tIns="0" rIns="0" bIns="0" rtlCol="0" anchor="t">
            <a:spAutoFit/>
          </a:bodyPr>
          <a:lstStyle/>
          <a:p>
            <a:pPr algn="ctr" indent="0" marL="0">
              <a:lnSpc>
                <a:spcPts val="700"/>
              </a:lnSpc>
              <a:buNone/>
            </a:pPr>
            <a:r>
              <a:rPr lang="en-US" sz="516" spc="1" kern="0" dirty="0">
                <a:solidFill>
                  <a:srgbClr val="FFFFFF">
                    <a:alpha val="40000"/>
                  </a:srgbClr>
                </a:solidFill>
                <a:latin typeface="Barlow" pitchFamily="34" charset="0"/>
                <a:ea typeface="Barlow" pitchFamily="34" charset="-122"/>
                <a:cs typeface="Barlow" pitchFamily="34" charset="-120"/>
              </a:rPr>
              <a:t>GRADUATES / YEAR (PROJECTED)</a:t>
            </a:r>
            <a:endParaRPr lang="en-US" sz="516" dirty="0"/>
          </a:p>
        </p:txBody>
      </p:sp>
      <p:sp>
        <p:nvSpPr>
          <p:cNvPr id="65" name="Shape 62"/>
          <p:cNvSpPr/>
          <p:nvPr/>
        </p:nvSpPr>
        <p:spPr>
          <a:xfrm>
            <a:off x="5107781" y="4407694"/>
            <a:ext cx="1757363" cy="507206"/>
          </a:xfrm>
          <a:prstGeom prst="rect">
            <a:avLst/>
          </a:prstGeom>
          <a:solidFill>
            <a:srgbClr val="E8621A">
              <a:alpha val="6000"/>
            </a:srgbClr>
          </a:solidFill>
          <a:ln/>
        </p:spPr>
      </p:sp>
      <p:sp>
        <p:nvSpPr>
          <p:cNvPr id="66" name="Text 63"/>
          <p:cNvSpPr/>
          <p:nvPr/>
        </p:nvSpPr>
        <p:spPr>
          <a:xfrm>
            <a:off x="5250656" y="4507706"/>
            <a:ext cx="1471613" cy="200025"/>
          </a:xfrm>
          <a:prstGeom prst="rect">
            <a:avLst/>
          </a:prstGeom>
          <a:noFill/>
          <a:ln/>
        </p:spPr>
        <p:txBody>
          <a:bodyPr wrap="none" lIns="0" tIns="0" rIns="0" bIns="0" rtlCol="0" anchor="t">
            <a:spAutoFit/>
          </a:bodyPr>
          <a:lstStyle/>
          <a:p>
            <a:pPr algn="ctr" indent="0" marL="0">
              <a:lnSpc>
                <a:spcPts val="1600"/>
              </a:lnSpc>
              <a:buNone/>
            </a:pPr>
            <a:r>
              <a:rPr lang="en-US" sz="1486" dirty="0">
                <a:solidFill>
                  <a:srgbClr val="E8621A"/>
                </a:solidFill>
                <a:latin typeface="Bebas Neue" pitchFamily="34" charset="0"/>
                <a:ea typeface="Bebas Neue" pitchFamily="34" charset="-122"/>
                <a:cs typeface="Bebas Neue" pitchFamily="34" charset="-120"/>
              </a:rPr>
              <a:t>4</a:t>
            </a:r>
            <a:endParaRPr lang="en-US" sz="1486" dirty="0"/>
          </a:p>
        </p:txBody>
      </p:sp>
      <p:sp>
        <p:nvSpPr>
          <p:cNvPr id="67" name="Text 64"/>
          <p:cNvSpPr/>
          <p:nvPr/>
        </p:nvSpPr>
        <p:spPr>
          <a:xfrm>
            <a:off x="5250656" y="4729163"/>
            <a:ext cx="1471613" cy="85725"/>
          </a:xfrm>
          <a:prstGeom prst="rect">
            <a:avLst/>
          </a:prstGeom>
          <a:noFill/>
          <a:ln/>
        </p:spPr>
        <p:txBody>
          <a:bodyPr wrap="none" lIns="0" tIns="0" rIns="0" bIns="0" rtlCol="0" anchor="t">
            <a:spAutoFit/>
          </a:bodyPr>
          <a:lstStyle/>
          <a:p>
            <a:pPr algn="ctr" indent="0" marL="0">
              <a:lnSpc>
                <a:spcPts val="700"/>
              </a:lnSpc>
              <a:buNone/>
            </a:pPr>
            <a:r>
              <a:rPr lang="en-US" sz="516" spc="1" kern="0" dirty="0">
                <a:solidFill>
                  <a:srgbClr val="FFFFFF">
                    <a:alpha val="40000"/>
                  </a:srgbClr>
                </a:solidFill>
                <a:latin typeface="Barlow" pitchFamily="34" charset="0"/>
                <a:ea typeface="Barlow" pitchFamily="34" charset="-122"/>
                <a:cs typeface="Barlow" pitchFamily="34" charset="-120"/>
              </a:rPr>
              <a:t>CORE PROGRAM TRACKS</a:t>
            </a:r>
            <a:endParaRPr lang="en-US" sz="516" dirty="0"/>
          </a:p>
        </p:txBody>
      </p:sp>
      <p:sp>
        <p:nvSpPr>
          <p:cNvPr id="68" name="Shape 65"/>
          <p:cNvSpPr/>
          <p:nvPr/>
        </p:nvSpPr>
        <p:spPr>
          <a:xfrm>
            <a:off x="6872288" y="4407694"/>
            <a:ext cx="1757363" cy="507206"/>
          </a:xfrm>
          <a:prstGeom prst="rect">
            <a:avLst/>
          </a:prstGeom>
          <a:solidFill>
            <a:srgbClr val="E8621A">
              <a:alpha val="6000"/>
            </a:srgbClr>
          </a:solidFill>
          <a:ln/>
        </p:spPr>
      </p:sp>
      <p:sp>
        <p:nvSpPr>
          <p:cNvPr id="69" name="Text 66"/>
          <p:cNvSpPr/>
          <p:nvPr/>
        </p:nvSpPr>
        <p:spPr>
          <a:xfrm>
            <a:off x="7015163" y="4507706"/>
            <a:ext cx="1471613" cy="200025"/>
          </a:xfrm>
          <a:prstGeom prst="rect">
            <a:avLst/>
          </a:prstGeom>
          <a:noFill/>
          <a:ln/>
        </p:spPr>
        <p:txBody>
          <a:bodyPr wrap="none" lIns="0" tIns="0" rIns="0" bIns="0" rtlCol="0" anchor="t">
            <a:spAutoFit/>
          </a:bodyPr>
          <a:lstStyle/>
          <a:p>
            <a:pPr algn="ctr" indent="0" marL="0">
              <a:lnSpc>
                <a:spcPts val="1600"/>
              </a:lnSpc>
              <a:buNone/>
            </a:pPr>
            <a:r>
              <a:rPr lang="en-US" sz="1486" dirty="0">
                <a:solidFill>
                  <a:srgbClr val="E8621A"/>
                </a:solidFill>
                <a:latin typeface="Bebas Neue" pitchFamily="34" charset="0"/>
                <a:ea typeface="Bebas Neue" pitchFamily="34" charset="-122"/>
                <a:cs typeface="Bebas Neue" pitchFamily="34" charset="-120"/>
              </a:rPr>
              <a:t>$250K+</a:t>
            </a:r>
            <a:endParaRPr lang="en-US" sz="1486" dirty="0"/>
          </a:p>
        </p:txBody>
      </p:sp>
      <p:sp>
        <p:nvSpPr>
          <p:cNvPr id="70" name="Text 67"/>
          <p:cNvSpPr/>
          <p:nvPr/>
        </p:nvSpPr>
        <p:spPr>
          <a:xfrm>
            <a:off x="7015163" y="4729163"/>
            <a:ext cx="1471613" cy="85725"/>
          </a:xfrm>
          <a:prstGeom prst="rect">
            <a:avLst/>
          </a:prstGeom>
          <a:noFill/>
          <a:ln/>
        </p:spPr>
        <p:txBody>
          <a:bodyPr wrap="none" lIns="0" tIns="0" rIns="0" bIns="0" rtlCol="0" anchor="t">
            <a:spAutoFit/>
          </a:bodyPr>
          <a:lstStyle/>
          <a:p>
            <a:pPr algn="ctr" indent="0" marL="0">
              <a:lnSpc>
                <a:spcPts val="700"/>
              </a:lnSpc>
              <a:buNone/>
            </a:pPr>
            <a:r>
              <a:rPr lang="en-US" sz="516" spc="1" kern="0" dirty="0">
                <a:solidFill>
                  <a:srgbClr val="FFFFFF">
                    <a:alpha val="40000"/>
                  </a:srgbClr>
                </a:solidFill>
                <a:latin typeface="Barlow" pitchFamily="34" charset="0"/>
                <a:ea typeface="Barlow" pitchFamily="34" charset="-122"/>
                <a:cs typeface="Barlow" pitchFamily="34" charset="-120"/>
              </a:rPr>
              <a:t>EST. ANNUAL REVENUE</a:t>
            </a:r>
            <a:endParaRPr lang="en-US" sz="516"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9144000" cy="1190495"/>
          </a:xfrm>
          <a:prstGeom prst="rect">
            <a:avLst/>
          </a:prstGeom>
          <a:solidFill>
            <a:srgbClr val="000000">
              <a:alpha val="0"/>
            </a:srgbClr>
          </a:solidFill>
          <a:ln/>
        </p:spPr>
      </p:sp>
      <p:sp>
        <p:nvSpPr>
          <p:cNvPr id="4" name="Shape 1"/>
          <p:cNvSpPr/>
          <p:nvPr/>
        </p:nvSpPr>
        <p:spPr>
          <a:xfrm>
            <a:off x="0" y="1183351"/>
            <a:ext cx="9144000" cy="7144"/>
          </a:xfrm>
          <a:prstGeom prst="rect">
            <a:avLst/>
          </a:prstGeom>
          <a:solidFill>
            <a:srgbClr val="FFFFFF"/>
          </a:solidFill>
          <a:ln/>
        </p:spPr>
      </p:sp>
      <p:sp>
        <p:nvSpPr>
          <p:cNvPr id="5" name="Text 2"/>
          <p:cNvSpPr/>
          <p:nvPr/>
        </p:nvSpPr>
        <p:spPr>
          <a:xfrm>
            <a:off x="571500" y="257175"/>
            <a:ext cx="1675209"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E8621A"/>
                </a:solidFill>
                <a:latin typeface="Barlow" pitchFamily="34" charset="0"/>
                <a:ea typeface="Barlow" pitchFamily="34" charset="-122"/>
                <a:cs typeface="Barlow" pitchFamily="34" charset="-120"/>
              </a:rPr>
              <a:t>TARGET PROPERTIES</a:t>
            </a:r>
            <a:endParaRPr lang="en-US" sz="534" dirty="0"/>
          </a:p>
        </p:txBody>
      </p:sp>
      <p:sp>
        <p:nvSpPr>
          <p:cNvPr id="6" name="Text 3"/>
          <p:cNvSpPr/>
          <p:nvPr/>
        </p:nvSpPr>
        <p:spPr>
          <a:xfrm>
            <a:off x="571500" y="394692"/>
            <a:ext cx="1675209" cy="617209"/>
          </a:xfrm>
          <a:prstGeom prst="rect">
            <a:avLst/>
          </a:prstGeom>
          <a:noFill/>
          <a:ln/>
        </p:spPr>
        <p:txBody>
          <a:bodyPr wrap="square" lIns="0" tIns="0" rIns="0" bIns="0" rtlCol="0" anchor="t">
            <a:spAutoFit/>
          </a:bodyPr>
          <a:lstStyle/>
          <a:p>
            <a:pPr algn="l" indent="0" marL="0">
              <a:lnSpc>
                <a:spcPts val="2400"/>
              </a:lnSpc>
              <a:buNone/>
            </a:pPr>
            <a:r>
              <a:rPr lang="en-US" sz="2592" dirty="0">
                <a:solidFill>
                  <a:srgbClr val="FFFFFF"/>
                </a:solidFill>
                <a:latin typeface="Bebas Neue" pitchFamily="34" charset="0"/>
                <a:ea typeface="Bebas Neue" pitchFamily="34" charset="-122"/>
                <a:cs typeface="Bebas Neue" pitchFamily="34" charset="-120"/>
              </a:rPr>
              <a:t>THREE PATHS</a:t>
            </a:r>
            <a:r>
              <a:rPr lang="en-US" sz="2592" dirty="0">
                <a:solidFill>
                  <a:srgbClr val="FFFFFF"/>
                </a:solidFill>
                <a:latin typeface="Bebas Neue" pitchFamily="34" charset="0"/>
                <a:ea typeface="Bebas Neue" pitchFamily="34" charset="-122"/>
                <a:cs typeface="Bebas Neue" pitchFamily="34" charset="-120"/>
              </a:rPr>
              <a:t>
</a:t>
            </a:r>
            <a:r>
              <a:rPr lang="en-US" sz="2592" dirty="0">
                <a:solidFill>
                  <a:srgbClr val="FFFFFF"/>
                </a:solidFill>
                <a:latin typeface="Bebas Neue" pitchFamily="34" charset="0"/>
                <a:ea typeface="Bebas Neue" pitchFamily="34" charset="-122"/>
                <a:cs typeface="Bebas Neue" pitchFamily="34" charset="-120"/>
              </a:rPr>
              <a:t>TO THE PROMISE</a:t>
            </a:r>
            <a:endParaRPr lang="en-US" sz="2592" dirty="0"/>
          </a:p>
        </p:txBody>
      </p:sp>
      <p:sp>
        <p:nvSpPr>
          <p:cNvPr id="7" name="Text 4"/>
          <p:cNvSpPr/>
          <p:nvPr/>
        </p:nvSpPr>
        <p:spPr>
          <a:xfrm>
            <a:off x="8265319" y="554701"/>
            <a:ext cx="364331" cy="457200"/>
          </a:xfrm>
          <a:prstGeom prst="rect">
            <a:avLst/>
          </a:prstGeom>
          <a:noFill/>
          <a:ln/>
        </p:spPr>
        <p:txBody>
          <a:bodyPr wrap="none" lIns="0" tIns="0" rIns="0" bIns="0" rtlCol="0" anchor="t">
            <a:spAutoFit/>
          </a:bodyPr>
          <a:lstStyle/>
          <a:p>
            <a:pPr algn="l" indent="0" marL="0">
              <a:lnSpc>
                <a:spcPts val="3600"/>
              </a:lnSpc>
              <a:buNone/>
            </a:pPr>
            <a:r>
              <a:rPr lang="en-US" sz="3504" dirty="0">
                <a:solidFill>
                  <a:srgbClr val="E8621A">
                    <a:alpha val="20000"/>
                  </a:srgbClr>
                </a:solidFill>
                <a:latin typeface="Bebas Neue" pitchFamily="34" charset="0"/>
                <a:ea typeface="Bebas Neue" pitchFamily="34" charset="-122"/>
                <a:cs typeface="Bebas Neue" pitchFamily="34" charset="-120"/>
              </a:rPr>
              <a:t>06</a:t>
            </a:r>
            <a:endParaRPr lang="en-US" sz="3504" dirty="0"/>
          </a:p>
        </p:txBody>
      </p:sp>
      <p:sp>
        <p:nvSpPr>
          <p:cNvPr id="8" name="Shape 5"/>
          <p:cNvSpPr/>
          <p:nvPr/>
        </p:nvSpPr>
        <p:spPr>
          <a:xfrm>
            <a:off x="0" y="1183351"/>
            <a:ext cx="3047981" cy="3658326"/>
          </a:xfrm>
          <a:prstGeom prst="rect">
            <a:avLst/>
          </a:prstGeom>
          <a:solidFill>
            <a:srgbClr val="E8621A">
              <a:alpha val="4000"/>
            </a:srgbClr>
          </a:solidFill>
          <a:ln/>
        </p:spPr>
      </p:sp>
      <p:sp>
        <p:nvSpPr>
          <p:cNvPr id="9" name="Shape 6"/>
          <p:cNvSpPr/>
          <p:nvPr/>
        </p:nvSpPr>
        <p:spPr>
          <a:xfrm>
            <a:off x="3040838" y="1183351"/>
            <a:ext cx="7144" cy="3658326"/>
          </a:xfrm>
          <a:prstGeom prst="rect">
            <a:avLst/>
          </a:prstGeom>
          <a:solidFill>
            <a:srgbClr val="FFFFFF"/>
          </a:solidFill>
          <a:ln/>
        </p:spPr>
      </p:sp>
      <p:pic>
        <p:nvPicPr>
          <p:cNvPr id="10" name="Image 1" descr="preencoded.png">    </p:cNvPr>
          <p:cNvPicPr>
            <a:picLocks noChangeAspect="1"/>
          </p:cNvPicPr>
          <p:nvPr/>
        </p:nvPicPr>
        <p:blipFill>
          <a:blip r:embed="rId2"/>
          <a:stretch>
            <a:fillRect/>
          </a:stretch>
        </p:blipFill>
        <p:spPr>
          <a:xfrm>
            <a:off x="0" y="1183351"/>
            <a:ext cx="3047981" cy="928688"/>
          </a:xfrm>
          <a:prstGeom prst="rect">
            <a:avLst/>
          </a:prstGeom>
        </p:spPr>
      </p:pic>
      <p:sp>
        <p:nvSpPr>
          <p:cNvPr id="11" name="Shape 7"/>
          <p:cNvSpPr/>
          <p:nvPr/>
        </p:nvSpPr>
        <p:spPr>
          <a:xfrm>
            <a:off x="342900" y="2254914"/>
            <a:ext cx="600075" cy="135731"/>
          </a:xfrm>
          <a:prstGeom prst="rect">
            <a:avLst/>
          </a:prstGeom>
          <a:solidFill>
            <a:srgbClr val="E8621A"/>
          </a:solidFill>
          <a:ln/>
        </p:spPr>
      </p:sp>
      <p:sp>
        <p:nvSpPr>
          <p:cNvPr id="12" name="Text 8"/>
          <p:cNvSpPr/>
          <p:nvPr/>
        </p:nvSpPr>
        <p:spPr>
          <a:xfrm>
            <a:off x="342900" y="2254914"/>
            <a:ext cx="600075" cy="135731"/>
          </a:xfrm>
          <a:prstGeom prst="rect">
            <a:avLst/>
          </a:prstGeom>
          <a:noFill/>
          <a:ln/>
        </p:spPr>
        <p:txBody>
          <a:bodyPr wrap="square" lIns="85090" tIns="34036" rIns="85090" bIns="34036" rtlCol="0" anchor="t">
            <a:spAutoFit/>
          </a:bodyPr>
          <a:lstStyle/>
          <a:p>
            <a:pPr algn="l" indent="0" marL="0">
              <a:lnSpc>
                <a:spcPts val="600"/>
              </a:lnSpc>
              <a:buNone/>
            </a:pPr>
            <a:r>
              <a:rPr lang="en-US" sz="435" b="1" spc="1" kern="0" dirty="0">
                <a:solidFill>
                  <a:srgbClr val="FFFFFF"/>
                </a:solidFill>
                <a:latin typeface="Barlow" pitchFamily="34" charset="0"/>
                <a:ea typeface="Barlow" pitchFamily="34" charset="-122"/>
                <a:cs typeface="Barlow" pitchFamily="34" charset="-120"/>
              </a:rPr>
              <a:t>★ TOP PICK</a:t>
            </a:r>
            <a:endParaRPr lang="en-US" sz="435" dirty="0"/>
          </a:p>
        </p:txBody>
      </p:sp>
      <p:sp>
        <p:nvSpPr>
          <p:cNvPr id="13" name="Text 9"/>
          <p:cNvSpPr/>
          <p:nvPr/>
        </p:nvSpPr>
        <p:spPr>
          <a:xfrm>
            <a:off x="342900" y="2476370"/>
            <a:ext cx="2505056" cy="282876"/>
          </a:xfrm>
          <a:prstGeom prst="rect">
            <a:avLst/>
          </a:prstGeom>
          <a:noFill/>
          <a:ln/>
        </p:spPr>
        <p:txBody>
          <a:bodyPr wrap="none" lIns="0" tIns="0" rIns="0" bIns="0" rtlCol="0" anchor="t">
            <a:spAutoFit/>
          </a:bodyPr>
          <a:lstStyle/>
          <a:p>
            <a:pPr algn="l" indent="0" marL="0">
              <a:lnSpc>
                <a:spcPts val="2200"/>
              </a:lnSpc>
              <a:buNone/>
            </a:pPr>
            <a:r>
              <a:rPr lang="en-US" sz="2368" dirty="0">
                <a:solidFill>
                  <a:srgbClr val="E8621A"/>
                </a:solidFill>
                <a:latin typeface="Bebas Neue" pitchFamily="34" charset="0"/>
                <a:ea typeface="Bebas Neue" pitchFamily="34" charset="-122"/>
                <a:cs typeface="Bebas Neue" pitchFamily="34" charset="-120"/>
              </a:rPr>
              <a:t>$3.9M</a:t>
            </a:r>
            <a:endParaRPr lang="en-US" sz="2368" dirty="0"/>
          </a:p>
        </p:txBody>
      </p:sp>
      <p:sp>
        <p:nvSpPr>
          <p:cNvPr id="14" name="Text 10"/>
          <p:cNvSpPr/>
          <p:nvPr/>
        </p:nvSpPr>
        <p:spPr>
          <a:xfrm>
            <a:off x="342900" y="2787821"/>
            <a:ext cx="2505056" cy="103584"/>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FFFFFF">
                    <a:alpha val="45000"/>
                  </a:srgbClr>
                </a:solidFill>
                <a:latin typeface="Barlow" pitchFamily="34" charset="0"/>
                <a:ea typeface="Barlow" pitchFamily="34" charset="-122"/>
                <a:cs typeface="Barlow" pitchFamily="34" charset="-120"/>
              </a:rPr>
              <a:t>33,000 SQ FT · 2.74 ACRES</a:t>
            </a:r>
            <a:endParaRPr lang="en-US" sz="584" dirty="0"/>
          </a:p>
        </p:txBody>
      </p:sp>
      <p:sp>
        <p:nvSpPr>
          <p:cNvPr id="15" name="Text 11"/>
          <p:cNvSpPr/>
          <p:nvPr/>
        </p:nvSpPr>
        <p:spPr>
          <a:xfrm>
            <a:off x="342900" y="2991417"/>
            <a:ext cx="2505056" cy="270011"/>
          </a:xfrm>
          <a:prstGeom prst="rect">
            <a:avLst/>
          </a:prstGeom>
          <a:noFill/>
          <a:ln/>
        </p:spPr>
        <p:txBody>
          <a:bodyPr wrap="square" lIns="0" tIns="0" rIns="0" bIns="0" rtlCol="0" anchor="t">
            <a:spAutoFit/>
          </a:bodyPr>
          <a:lstStyle/>
          <a:p>
            <a:pPr algn="l" indent="0" marL="0">
              <a:lnSpc>
                <a:spcPts val="1100"/>
              </a:lnSpc>
              <a:buNone/>
            </a:pPr>
            <a:r>
              <a:rPr lang="en-US" sz="683" b="1" dirty="0">
                <a:solidFill>
                  <a:srgbClr val="FFFFFF"/>
                </a:solidFill>
                <a:latin typeface="Barlow" pitchFamily="34" charset="0"/>
                <a:ea typeface="Barlow" pitchFamily="34" charset="-122"/>
                <a:cs typeface="Barlow" pitchFamily="34" charset="-120"/>
              </a:rPr>
              <a:t>4151 W Oak Ridge Rd</a:t>
            </a:r>
            <a:r>
              <a:rPr lang="en-US" sz="683" b="1" dirty="0">
                <a:solidFill>
                  <a:srgbClr val="FFFFFF"/>
                </a:solidFill>
                <a:latin typeface="Barlow" pitchFamily="34" charset="0"/>
                <a:ea typeface="Barlow" pitchFamily="34" charset="-122"/>
                <a:cs typeface="Barlow" pitchFamily="34" charset="-120"/>
              </a:rPr>
              <a:t>
</a:t>
            </a:r>
            <a:r>
              <a:rPr lang="en-US" sz="683" b="1" dirty="0">
                <a:solidFill>
                  <a:srgbClr val="FFFFFF"/>
                </a:solidFill>
                <a:latin typeface="Barlow" pitchFamily="34" charset="0"/>
                <a:ea typeface="Barlow" pitchFamily="34" charset="-122"/>
                <a:cs typeface="Barlow" pitchFamily="34" charset="-120"/>
              </a:rPr>
              <a:t>Orlando, FL 32809</a:t>
            </a:r>
            <a:endParaRPr lang="en-US" sz="683" dirty="0"/>
          </a:p>
        </p:txBody>
      </p:sp>
      <p:sp>
        <p:nvSpPr>
          <p:cNvPr id="16" name="Text 12"/>
          <p:cNvSpPr/>
          <p:nvPr/>
        </p:nvSpPr>
        <p:spPr>
          <a:xfrm>
            <a:off x="342900" y="3361441"/>
            <a:ext cx="2505056"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C-2 Commercial zoning — church use permitted</a:t>
            </a:r>
            <a:endParaRPr lang="en-US" sz="621" dirty="0"/>
          </a:p>
        </p:txBody>
      </p:sp>
      <p:sp>
        <p:nvSpPr>
          <p:cNvPr id="17" name="Text 13"/>
          <p:cNvSpPr/>
          <p:nvPr/>
        </p:nvSpPr>
        <p:spPr>
          <a:xfrm>
            <a:off x="342900" y="3538584"/>
            <a:ext cx="2505056"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2 miles from International Drive corridor</a:t>
            </a:r>
            <a:endParaRPr lang="en-US" sz="621" dirty="0"/>
          </a:p>
        </p:txBody>
      </p:sp>
      <p:sp>
        <p:nvSpPr>
          <p:cNvPr id="18" name="Text 14"/>
          <p:cNvSpPr/>
          <p:nvPr/>
        </p:nvSpPr>
        <p:spPr>
          <a:xfrm>
            <a:off x="342900" y="3715727"/>
            <a:ext cx="2505056"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High traffic count — strong community visibility</a:t>
            </a:r>
            <a:endParaRPr lang="en-US" sz="621" dirty="0"/>
          </a:p>
        </p:txBody>
      </p:sp>
      <p:sp>
        <p:nvSpPr>
          <p:cNvPr id="19" name="Text 15"/>
          <p:cNvSpPr/>
          <p:nvPr/>
        </p:nvSpPr>
        <p:spPr>
          <a:xfrm>
            <a:off x="342900" y="3892869"/>
            <a:ext cx="2505056"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Sufficient parking for 1,200+ seat sanctuary</a:t>
            </a:r>
            <a:endParaRPr lang="en-US" sz="621" dirty="0"/>
          </a:p>
        </p:txBody>
      </p:sp>
      <p:sp>
        <p:nvSpPr>
          <p:cNvPr id="20" name="Text 16"/>
          <p:cNvSpPr/>
          <p:nvPr/>
        </p:nvSpPr>
        <p:spPr>
          <a:xfrm>
            <a:off x="342900" y="4070012"/>
            <a:ext cx="2505056"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Buildout budget: ~$1M–$1.25M</a:t>
            </a:r>
            <a:endParaRPr lang="en-US" sz="621" dirty="0"/>
          </a:p>
        </p:txBody>
      </p:sp>
      <p:sp>
        <p:nvSpPr>
          <p:cNvPr id="21" name="Text 17"/>
          <p:cNvSpPr/>
          <p:nvPr/>
        </p:nvSpPr>
        <p:spPr>
          <a:xfrm>
            <a:off x="342900" y="3375729"/>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22" name="Text 18"/>
          <p:cNvSpPr/>
          <p:nvPr/>
        </p:nvSpPr>
        <p:spPr>
          <a:xfrm>
            <a:off x="342900" y="3552872"/>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23" name="Text 19"/>
          <p:cNvSpPr/>
          <p:nvPr/>
        </p:nvSpPr>
        <p:spPr>
          <a:xfrm>
            <a:off x="342900" y="3730014"/>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24" name="Text 20"/>
          <p:cNvSpPr/>
          <p:nvPr/>
        </p:nvSpPr>
        <p:spPr>
          <a:xfrm>
            <a:off x="342900" y="3907157"/>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25" name="Text 21"/>
          <p:cNvSpPr/>
          <p:nvPr/>
        </p:nvSpPr>
        <p:spPr>
          <a:xfrm>
            <a:off x="342900" y="4084300"/>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26" name="Text 22"/>
          <p:cNvSpPr/>
          <p:nvPr/>
        </p:nvSpPr>
        <p:spPr>
          <a:xfrm>
            <a:off x="342900" y="4480917"/>
            <a:ext cx="2505056"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FFFFFF">
                    <a:alpha val="30000"/>
                  </a:srgbClr>
                </a:solidFill>
                <a:latin typeface="Barlow" pitchFamily="34" charset="0"/>
                <a:ea typeface="Barlow" pitchFamily="34" charset="-122"/>
                <a:cs typeface="Barlow" pitchFamily="34" charset="-120"/>
              </a:rPr>
              <a:t>ALL-IN ESTIMATE</a:t>
            </a:r>
            <a:endParaRPr lang="en-US" sz="485" dirty="0"/>
          </a:p>
        </p:txBody>
      </p:sp>
      <p:sp>
        <p:nvSpPr>
          <p:cNvPr id="27" name="Text 23"/>
          <p:cNvSpPr/>
          <p:nvPr/>
        </p:nvSpPr>
        <p:spPr>
          <a:xfrm>
            <a:off x="342900" y="4595217"/>
            <a:ext cx="2505056" cy="103584"/>
          </a:xfrm>
          <a:prstGeom prst="rect">
            <a:avLst/>
          </a:prstGeom>
          <a:noFill/>
          <a:ln/>
        </p:spPr>
        <p:txBody>
          <a:bodyPr wrap="none" lIns="0" tIns="0" rIns="0" bIns="0" rtlCol="0" anchor="t">
            <a:spAutoFit/>
          </a:bodyPr>
          <a:lstStyle/>
          <a:p>
            <a:pPr algn="l" indent="0" marL="0">
              <a:lnSpc>
                <a:spcPts val="800"/>
              </a:lnSpc>
              <a:buNone/>
            </a:pPr>
            <a:r>
              <a:rPr lang="en-US" sz="584" b="1" dirty="0">
                <a:solidFill>
                  <a:srgbClr val="E8621A"/>
                </a:solidFill>
                <a:latin typeface="Barlow" pitchFamily="34" charset="0"/>
                <a:ea typeface="Barlow" pitchFamily="34" charset="-122"/>
                <a:cs typeface="Barlow" pitchFamily="34" charset="-120"/>
              </a:rPr>
              <a:t>~$4.9M–$5.15M</a:t>
            </a:r>
            <a:endParaRPr lang="en-US" sz="584" dirty="0"/>
          </a:p>
        </p:txBody>
      </p:sp>
      <p:pic>
        <p:nvPicPr>
          <p:cNvPr id="28" name="Image 2" descr="preencoded.png">    </p:cNvPr>
          <p:cNvPicPr>
            <a:picLocks noChangeAspect="1"/>
          </p:cNvPicPr>
          <p:nvPr/>
        </p:nvPicPr>
        <p:blipFill>
          <a:blip r:embed="rId3"/>
          <a:stretch>
            <a:fillRect/>
          </a:stretch>
        </p:blipFill>
        <p:spPr>
          <a:xfrm>
            <a:off x="3047981" y="1183351"/>
            <a:ext cx="3040866" cy="928688"/>
          </a:xfrm>
          <a:prstGeom prst="rect">
            <a:avLst/>
          </a:prstGeom>
        </p:spPr>
      </p:pic>
      <p:sp>
        <p:nvSpPr>
          <p:cNvPr id="29" name="Shape 24"/>
          <p:cNvSpPr/>
          <p:nvPr/>
        </p:nvSpPr>
        <p:spPr>
          <a:xfrm>
            <a:off x="3248006" y="2254914"/>
            <a:ext cx="966555" cy="148233"/>
          </a:xfrm>
          <a:prstGeom prst="rect">
            <a:avLst/>
          </a:prstGeom>
          <a:solidFill>
            <a:srgbClr val="C4A35A">
              <a:alpha val="20000"/>
            </a:srgbClr>
          </a:solidFill>
          <a:ln w="9144">
            <a:solidFill>
              <a:srgbClr val="C4A35A">
                <a:alpha val="40000"/>
              </a:srgbClr>
            </a:solidFill>
            <a:prstDash val="solid"/>
          </a:ln>
        </p:spPr>
      </p:sp>
      <p:sp>
        <p:nvSpPr>
          <p:cNvPr id="30" name="Text 25"/>
          <p:cNvSpPr/>
          <p:nvPr/>
        </p:nvSpPr>
        <p:spPr>
          <a:xfrm>
            <a:off x="3248006" y="2254914"/>
            <a:ext cx="966555" cy="148233"/>
          </a:xfrm>
          <a:prstGeom prst="rect">
            <a:avLst/>
          </a:prstGeom>
          <a:noFill/>
          <a:ln/>
        </p:spPr>
        <p:txBody>
          <a:bodyPr wrap="square" lIns="85090" tIns="34036" rIns="85090" bIns="34036" rtlCol="0" anchor="t">
            <a:spAutoFit/>
          </a:bodyPr>
          <a:lstStyle/>
          <a:p>
            <a:pPr algn="l" indent="0" marL="0">
              <a:lnSpc>
                <a:spcPts val="600"/>
              </a:lnSpc>
              <a:buNone/>
            </a:pPr>
            <a:r>
              <a:rPr lang="en-US" sz="435" b="1" spc="1" kern="0" dirty="0">
                <a:solidFill>
                  <a:srgbClr val="C4A35A"/>
                </a:solidFill>
                <a:latin typeface="Barlow" pitchFamily="34" charset="0"/>
                <a:ea typeface="Barlow" pitchFamily="34" charset="-122"/>
                <a:cs typeface="Barlow" pitchFamily="34" charset="-120"/>
              </a:rPr>
              <a:t>STRONG CONTENDER</a:t>
            </a:r>
            <a:endParaRPr lang="en-US" sz="435" dirty="0"/>
          </a:p>
        </p:txBody>
      </p:sp>
      <p:sp>
        <p:nvSpPr>
          <p:cNvPr id="31" name="Text 26"/>
          <p:cNvSpPr/>
          <p:nvPr/>
        </p:nvSpPr>
        <p:spPr>
          <a:xfrm>
            <a:off x="3248006" y="2474584"/>
            <a:ext cx="2640816" cy="282876"/>
          </a:xfrm>
          <a:prstGeom prst="rect">
            <a:avLst/>
          </a:prstGeom>
          <a:noFill/>
          <a:ln/>
        </p:spPr>
        <p:txBody>
          <a:bodyPr wrap="none" lIns="0" tIns="0" rIns="0" bIns="0" rtlCol="0" anchor="t">
            <a:spAutoFit/>
          </a:bodyPr>
          <a:lstStyle/>
          <a:p>
            <a:pPr algn="l" indent="0" marL="0">
              <a:lnSpc>
                <a:spcPts val="2200"/>
              </a:lnSpc>
              <a:buNone/>
            </a:pPr>
            <a:r>
              <a:rPr lang="en-US" sz="2368" dirty="0">
                <a:solidFill>
                  <a:srgbClr val="C4A35A"/>
                </a:solidFill>
                <a:latin typeface="Bebas Neue" pitchFamily="34" charset="0"/>
                <a:ea typeface="Bebas Neue" pitchFamily="34" charset="-122"/>
                <a:cs typeface="Bebas Neue" pitchFamily="34" charset="-120"/>
              </a:rPr>
              <a:t>~$2.4M</a:t>
            </a:r>
            <a:endParaRPr lang="en-US" sz="2368" dirty="0"/>
          </a:p>
        </p:txBody>
      </p:sp>
      <p:sp>
        <p:nvSpPr>
          <p:cNvPr id="32" name="Text 27"/>
          <p:cNvSpPr/>
          <p:nvPr/>
        </p:nvSpPr>
        <p:spPr>
          <a:xfrm>
            <a:off x="3248006" y="2786035"/>
            <a:ext cx="2640816" cy="103584"/>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FFFFFF">
                    <a:alpha val="45000"/>
                  </a:srgbClr>
                </a:solidFill>
                <a:latin typeface="Barlow" pitchFamily="34" charset="0"/>
                <a:ea typeface="Barlow" pitchFamily="34" charset="-122"/>
                <a:cs typeface="Barlow" pitchFamily="34" charset="-120"/>
              </a:rPr>
              <a:t>SCHOOL COMPLEX · 1.04 ACRES</a:t>
            </a:r>
            <a:endParaRPr lang="en-US" sz="584" dirty="0"/>
          </a:p>
        </p:txBody>
      </p:sp>
      <p:sp>
        <p:nvSpPr>
          <p:cNvPr id="33" name="Text 28"/>
          <p:cNvSpPr/>
          <p:nvPr/>
        </p:nvSpPr>
        <p:spPr>
          <a:xfrm>
            <a:off x="3248006" y="2989631"/>
            <a:ext cx="2640816" cy="270011"/>
          </a:xfrm>
          <a:prstGeom prst="rect">
            <a:avLst/>
          </a:prstGeom>
          <a:noFill/>
          <a:ln/>
        </p:spPr>
        <p:txBody>
          <a:bodyPr wrap="square" lIns="0" tIns="0" rIns="0" bIns="0" rtlCol="0" anchor="t">
            <a:spAutoFit/>
          </a:bodyPr>
          <a:lstStyle/>
          <a:p>
            <a:pPr algn="l" indent="0" marL="0">
              <a:lnSpc>
                <a:spcPts val="1100"/>
              </a:lnSpc>
              <a:buNone/>
            </a:pPr>
            <a:r>
              <a:rPr lang="en-US" sz="683" b="1" dirty="0">
                <a:solidFill>
                  <a:srgbClr val="FFFFFF"/>
                </a:solidFill>
                <a:latin typeface="Barlow" pitchFamily="34" charset="0"/>
                <a:ea typeface="Barlow" pitchFamily="34" charset="-122"/>
                <a:cs typeface="Barlow" pitchFamily="34" charset="-120"/>
              </a:rPr>
              <a:t>4607 N Pine Hills Rd</a:t>
            </a:r>
            <a:r>
              <a:rPr lang="en-US" sz="683" b="1" dirty="0">
                <a:solidFill>
                  <a:srgbClr val="FFFFFF"/>
                </a:solidFill>
                <a:latin typeface="Barlow" pitchFamily="34" charset="0"/>
                <a:ea typeface="Barlow" pitchFamily="34" charset="-122"/>
                <a:cs typeface="Barlow" pitchFamily="34" charset="-120"/>
              </a:rPr>
              <a:t>
</a:t>
            </a:r>
            <a:r>
              <a:rPr lang="en-US" sz="683" b="1" dirty="0">
                <a:solidFill>
                  <a:srgbClr val="FFFFFF"/>
                </a:solidFill>
                <a:latin typeface="Barlow" pitchFamily="34" charset="0"/>
                <a:ea typeface="Barlow" pitchFamily="34" charset="-122"/>
                <a:cs typeface="Barlow" pitchFamily="34" charset="-120"/>
              </a:rPr>
              <a:t>Orlando, FL 32808</a:t>
            </a:r>
            <a:endParaRPr lang="en-US" sz="683" dirty="0"/>
          </a:p>
        </p:txBody>
      </p:sp>
      <p:sp>
        <p:nvSpPr>
          <p:cNvPr id="34" name="Text 29"/>
          <p:cNvSpPr/>
          <p:nvPr/>
        </p:nvSpPr>
        <p:spPr>
          <a:xfrm>
            <a:off x="3248006" y="3359655"/>
            <a:ext cx="2640816"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Just 3 miles from current Judah Church location</a:t>
            </a:r>
            <a:endParaRPr lang="en-US" sz="621" dirty="0"/>
          </a:p>
        </p:txBody>
      </p:sp>
      <p:sp>
        <p:nvSpPr>
          <p:cNvPr id="35" name="Text 30"/>
          <p:cNvSpPr/>
          <p:nvPr/>
        </p:nvSpPr>
        <p:spPr>
          <a:xfrm>
            <a:off x="3248006" y="3536798"/>
            <a:ext cx="2640816"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Currently operating as a school — ready infrastructure</a:t>
            </a:r>
            <a:endParaRPr lang="en-US" sz="621" dirty="0"/>
          </a:p>
        </p:txBody>
      </p:sp>
      <p:sp>
        <p:nvSpPr>
          <p:cNvPr id="36" name="Text 31"/>
          <p:cNvSpPr/>
          <p:nvPr/>
        </p:nvSpPr>
        <p:spPr>
          <a:xfrm>
            <a:off x="3248006" y="3713941"/>
            <a:ext cx="2640816"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Classrooms ideal for MEBCI Institute &amp; preschool</a:t>
            </a:r>
            <a:endParaRPr lang="en-US" sz="621" dirty="0"/>
          </a:p>
        </p:txBody>
      </p:sp>
      <p:sp>
        <p:nvSpPr>
          <p:cNvPr id="37" name="Text 32"/>
          <p:cNvSpPr/>
          <p:nvPr/>
        </p:nvSpPr>
        <p:spPr>
          <a:xfrm>
            <a:off x="3248006" y="3891083"/>
            <a:ext cx="2640816"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MLS #O6360338 — active listing</a:t>
            </a:r>
            <a:endParaRPr lang="en-US" sz="621" dirty="0"/>
          </a:p>
        </p:txBody>
      </p:sp>
      <p:sp>
        <p:nvSpPr>
          <p:cNvPr id="38" name="Text 33"/>
          <p:cNvSpPr/>
          <p:nvPr/>
        </p:nvSpPr>
        <p:spPr>
          <a:xfrm>
            <a:off x="3248006" y="4068226"/>
            <a:ext cx="2640816"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Familiar West Orlando community footprint</a:t>
            </a:r>
            <a:endParaRPr lang="en-US" sz="621" dirty="0"/>
          </a:p>
        </p:txBody>
      </p:sp>
      <p:sp>
        <p:nvSpPr>
          <p:cNvPr id="39" name="Text 34"/>
          <p:cNvSpPr/>
          <p:nvPr/>
        </p:nvSpPr>
        <p:spPr>
          <a:xfrm>
            <a:off x="3248006" y="3373943"/>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40" name="Text 35"/>
          <p:cNvSpPr/>
          <p:nvPr/>
        </p:nvSpPr>
        <p:spPr>
          <a:xfrm>
            <a:off x="3248006" y="3551086"/>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41" name="Text 36"/>
          <p:cNvSpPr/>
          <p:nvPr/>
        </p:nvSpPr>
        <p:spPr>
          <a:xfrm>
            <a:off x="3248006" y="3728228"/>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42" name="Text 37"/>
          <p:cNvSpPr/>
          <p:nvPr/>
        </p:nvSpPr>
        <p:spPr>
          <a:xfrm>
            <a:off x="3248006" y="3905371"/>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43" name="Text 38"/>
          <p:cNvSpPr/>
          <p:nvPr/>
        </p:nvSpPr>
        <p:spPr>
          <a:xfrm>
            <a:off x="3248006" y="4082514"/>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44" name="Text 39"/>
          <p:cNvSpPr/>
          <p:nvPr/>
        </p:nvSpPr>
        <p:spPr>
          <a:xfrm>
            <a:off x="3248006" y="4480917"/>
            <a:ext cx="2640816"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FFFFFF">
                    <a:alpha val="30000"/>
                  </a:srgbClr>
                </a:solidFill>
                <a:latin typeface="Barlow" pitchFamily="34" charset="0"/>
                <a:ea typeface="Barlow" pitchFamily="34" charset="-122"/>
                <a:cs typeface="Barlow" pitchFamily="34" charset="-120"/>
              </a:rPr>
              <a:t>ALL-IN ESTIMATE</a:t>
            </a:r>
            <a:endParaRPr lang="en-US" sz="485" dirty="0"/>
          </a:p>
        </p:txBody>
      </p:sp>
      <p:sp>
        <p:nvSpPr>
          <p:cNvPr id="45" name="Text 40"/>
          <p:cNvSpPr/>
          <p:nvPr/>
        </p:nvSpPr>
        <p:spPr>
          <a:xfrm>
            <a:off x="3248006" y="4595217"/>
            <a:ext cx="2640816" cy="103584"/>
          </a:xfrm>
          <a:prstGeom prst="rect">
            <a:avLst/>
          </a:prstGeom>
          <a:noFill/>
          <a:ln/>
        </p:spPr>
        <p:txBody>
          <a:bodyPr wrap="none" lIns="0" tIns="0" rIns="0" bIns="0" rtlCol="0" anchor="t">
            <a:spAutoFit/>
          </a:bodyPr>
          <a:lstStyle/>
          <a:p>
            <a:pPr algn="l" indent="0" marL="0">
              <a:lnSpc>
                <a:spcPts val="800"/>
              </a:lnSpc>
              <a:buNone/>
            </a:pPr>
            <a:r>
              <a:rPr lang="en-US" sz="584" b="1" dirty="0">
                <a:solidFill>
                  <a:srgbClr val="C4A35A"/>
                </a:solidFill>
                <a:latin typeface="Barlow" pitchFamily="34" charset="0"/>
                <a:ea typeface="Barlow" pitchFamily="34" charset="-122"/>
                <a:cs typeface="Barlow" pitchFamily="34" charset="-120"/>
              </a:rPr>
              <a:t>~$3.4M–$3.65M</a:t>
            </a:r>
            <a:endParaRPr lang="en-US" sz="584" dirty="0"/>
          </a:p>
        </p:txBody>
      </p:sp>
      <p:pic>
        <p:nvPicPr>
          <p:cNvPr id="46" name="Image 3" descr="preencoded.png">    </p:cNvPr>
          <p:cNvPicPr>
            <a:picLocks noChangeAspect="1"/>
          </p:cNvPicPr>
          <p:nvPr/>
        </p:nvPicPr>
        <p:blipFill>
          <a:blip r:embed="rId4"/>
          <a:stretch>
            <a:fillRect/>
          </a:stretch>
        </p:blipFill>
        <p:spPr>
          <a:xfrm>
            <a:off x="6095991" y="1183351"/>
            <a:ext cx="3047981" cy="928688"/>
          </a:xfrm>
          <a:prstGeom prst="rect">
            <a:avLst/>
          </a:prstGeom>
        </p:spPr>
      </p:pic>
      <p:sp>
        <p:nvSpPr>
          <p:cNvPr id="47" name="Shape 41"/>
          <p:cNvSpPr/>
          <p:nvPr/>
        </p:nvSpPr>
        <p:spPr>
          <a:xfrm>
            <a:off x="6296016" y="2254914"/>
            <a:ext cx="937980" cy="148233"/>
          </a:xfrm>
          <a:prstGeom prst="rect">
            <a:avLst/>
          </a:prstGeom>
          <a:solidFill>
            <a:srgbClr val="FFFFFF">
              <a:alpha val="6000"/>
            </a:srgbClr>
          </a:solidFill>
          <a:ln w="9144">
            <a:solidFill>
              <a:srgbClr val="FFFFFF">
                <a:alpha val="12000"/>
              </a:srgbClr>
            </a:solidFill>
            <a:prstDash val="solid"/>
          </a:ln>
        </p:spPr>
      </p:sp>
      <p:sp>
        <p:nvSpPr>
          <p:cNvPr id="48" name="Text 42"/>
          <p:cNvSpPr/>
          <p:nvPr/>
        </p:nvSpPr>
        <p:spPr>
          <a:xfrm>
            <a:off x="6296016" y="2254914"/>
            <a:ext cx="937980" cy="148233"/>
          </a:xfrm>
          <a:prstGeom prst="rect">
            <a:avLst/>
          </a:prstGeom>
          <a:noFill/>
          <a:ln/>
        </p:spPr>
        <p:txBody>
          <a:bodyPr wrap="square" lIns="85090" tIns="34036" rIns="85090" bIns="34036" rtlCol="0" anchor="t">
            <a:spAutoFit/>
          </a:bodyPr>
          <a:lstStyle/>
          <a:p>
            <a:pPr algn="l" indent="0" marL="0">
              <a:lnSpc>
                <a:spcPts val="600"/>
              </a:lnSpc>
              <a:buNone/>
            </a:pPr>
            <a:r>
              <a:rPr lang="en-US" sz="435" b="1" spc="1" kern="0" dirty="0">
                <a:solidFill>
                  <a:srgbClr val="FFFFFF">
                    <a:alpha val="50000"/>
                  </a:srgbClr>
                </a:solidFill>
                <a:latin typeface="Barlow" pitchFamily="34" charset="0"/>
                <a:ea typeface="Barlow" pitchFamily="34" charset="-122"/>
                <a:cs typeface="Barlow" pitchFamily="34" charset="-120"/>
              </a:rPr>
              <a:t>OPPORTUNITY ZONE</a:t>
            </a:r>
            <a:endParaRPr lang="en-US" sz="435" dirty="0"/>
          </a:p>
        </p:txBody>
      </p:sp>
      <p:sp>
        <p:nvSpPr>
          <p:cNvPr id="49" name="Text 43"/>
          <p:cNvSpPr/>
          <p:nvPr/>
        </p:nvSpPr>
        <p:spPr>
          <a:xfrm>
            <a:off x="6296016" y="2474584"/>
            <a:ext cx="2647931" cy="282876"/>
          </a:xfrm>
          <a:prstGeom prst="rect">
            <a:avLst/>
          </a:prstGeom>
          <a:noFill/>
          <a:ln/>
        </p:spPr>
        <p:txBody>
          <a:bodyPr wrap="none" lIns="0" tIns="0" rIns="0" bIns="0" rtlCol="0" anchor="t">
            <a:spAutoFit/>
          </a:bodyPr>
          <a:lstStyle/>
          <a:p>
            <a:pPr algn="l" indent="0" marL="0">
              <a:lnSpc>
                <a:spcPts val="2200"/>
              </a:lnSpc>
              <a:buNone/>
            </a:pPr>
            <a:r>
              <a:rPr lang="en-US" sz="2368" dirty="0">
                <a:solidFill>
                  <a:srgbClr val="FFFFFF">
                    <a:alpha val="70000"/>
                  </a:srgbClr>
                </a:solidFill>
                <a:latin typeface="Bebas Neue" pitchFamily="34" charset="0"/>
                <a:ea typeface="Bebas Neue" pitchFamily="34" charset="-122"/>
                <a:cs typeface="Bebas Neue" pitchFamily="34" charset="-120"/>
              </a:rPr>
              <a:t>$6M</a:t>
            </a:r>
            <a:endParaRPr lang="en-US" sz="2368" dirty="0"/>
          </a:p>
        </p:txBody>
      </p:sp>
      <p:sp>
        <p:nvSpPr>
          <p:cNvPr id="50" name="Text 44"/>
          <p:cNvSpPr/>
          <p:nvPr/>
        </p:nvSpPr>
        <p:spPr>
          <a:xfrm>
            <a:off x="6296016" y="2786035"/>
            <a:ext cx="2647931" cy="103584"/>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FFFFFF">
                    <a:alpha val="45000"/>
                  </a:srgbClr>
                </a:solidFill>
                <a:latin typeface="Barlow" pitchFamily="34" charset="0"/>
                <a:ea typeface="Barlow" pitchFamily="34" charset="-122"/>
                <a:cs typeface="Barlow" pitchFamily="34" charset="-120"/>
              </a:rPr>
              <a:t>11,800 SQ FT · 3.6 ACRES</a:t>
            </a:r>
            <a:endParaRPr lang="en-US" sz="584" dirty="0"/>
          </a:p>
        </p:txBody>
      </p:sp>
      <p:sp>
        <p:nvSpPr>
          <p:cNvPr id="51" name="Text 45"/>
          <p:cNvSpPr/>
          <p:nvPr/>
        </p:nvSpPr>
        <p:spPr>
          <a:xfrm>
            <a:off x="6296016" y="2989631"/>
            <a:ext cx="2647931" cy="270011"/>
          </a:xfrm>
          <a:prstGeom prst="rect">
            <a:avLst/>
          </a:prstGeom>
          <a:noFill/>
          <a:ln/>
        </p:spPr>
        <p:txBody>
          <a:bodyPr wrap="square" lIns="0" tIns="0" rIns="0" bIns="0" rtlCol="0" anchor="t">
            <a:spAutoFit/>
          </a:bodyPr>
          <a:lstStyle/>
          <a:p>
            <a:pPr algn="l" indent="0" marL="0">
              <a:lnSpc>
                <a:spcPts val="1100"/>
              </a:lnSpc>
              <a:buNone/>
            </a:pPr>
            <a:r>
              <a:rPr lang="en-US" sz="683" b="1" dirty="0">
                <a:solidFill>
                  <a:srgbClr val="FFFFFF"/>
                </a:solidFill>
                <a:latin typeface="Barlow" pitchFamily="34" charset="0"/>
                <a:ea typeface="Barlow" pitchFamily="34" charset="-122"/>
                <a:cs typeface="Barlow" pitchFamily="34" charset="-120"/>
              </a:rPr>
              <a:t>Apopka Ministry Campus</a:t>
            </a:r>
            <a:r>
              <a:rPr lang="en-US" sz="683" b="1" dirty="0">
                <a:solidFill>
                  <a:srgbClr val="FFFFFF"/>
                </a:solidFill>
                <a:latin typeface="Barlow" pitchFamily="34" charset="0"/>
                <a:ea typeface="Barlow" pitchFamily="34" charset="-122"/>
                <a:cs typeface="Barlow" pitchFamily="34" charset="-120"/>
              </a:rPr>
              <a:t>
</a:t>
            </a:r>
            <a:r>
              <a:rPr lang="en-US" sz="683" b="1" dirty="0">
                <a:solidFill>
                  <a:srgbClr val="FFFFFF"/>
                </a:solidFill>
                <a:latin typeface="Barlow" pitchFamily="34" charset="0"/>
                <a:ea typeface="Barlow" pitchFamily="34" charset="-122"/>
                <a:cs typeface="Barlow" pitchFamily="34" charset="-120"/>
              </a:rPr>
              <a:t>Apopka, FL (Orange County)</a:t>
            </a:r>
            <a:endParaRPr lang="en-US" sz="683" dirty="0"/>
          </a:p>
        </p:txBody>
      </p:sp>
      <p:sp>
        <p:nvSpPr>
          <p:cNvPr id="52" name="Text 46"/>
          <p:cNvSpPr/>
          <p:nvPr/>
        </p:nvSpPr>
        <p:spPr>
          <a:xfrm>
            <a:off x="6296016" y="3359655"/>
            <a:ext cx="2647931"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Multi-building: sanctuary, 10+ classrooms, gymnasium</a:t>
            </a:r>
            <a:endParaRPr lang="en-US" sz="621" dirty="0"/>
          </a:p>
        </p:txBody>
      </p:sp>
      <p:sp>
        <p:nvSpPr>
          <p:cNvPr id="53" name="Text 47"/>
          <p:cNvSpPr/>
          <p:nvPr/>
        </p:nvSpPr>
        <p:spPr>
          <a:xfrm>
            <a:off x="6296016" y="3536798"/>
            <a:ext cx="2647931"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Recording studio already on-site</a:t>
            </a:r>
            <a:endParaRPr lang="en-US" sz="621" dirty="0"/>
          </a:p>
        </p:txBody>
      </p:sp>
      <p:sp>
        <p:nvSpPr>
          <p:cNvPr id="54" name="Text 48"/>
          <p:cNvSpPr/>
          <p:nvPr/>
        </p:nvSpPr>
        <p:spPr>
          <a:xfrm>
            <a:off x="6296016" y="3713941"/>
            <a:ext cx="2647931"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Federal Opportunity Zone — significant tax incentives</a:t>
            </a:r>
            <a:endParaRPr lang="en-US" sz="621" dirty="0"/>
          </a:p>
        </p:txBody>
      </p:sp>
      <p:sp>
        <p:nvSpPr>
          <p:cNvPr id="55" name="Text 49"/>
          <p:cNvSpPr/>
          <p:nvPr/>
        </p:nvSpPr>
        <p:spPr>
          <a:xfrm>
            <a:off x="6296016" y="3891083"/>
            <a:ext cx="2647931"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Owner financing available — flexible terms</a:t>
            </a:r>
            <a:endParaRPr lang="en-US" sz="621" dirty="0"/>
          </a:p>
        </p:txBody>
      </p:sp>
      <p:sp>
        <p:nvSpPr>
          <p:cNvPr id="56" name="Text 50"/>
          <p:cNvSpPr/>
          <p:nvPr/>
        </p:nvSpPr>
        <p:spPr>
          <a:xfrm>
            <a:off x="6296016" y="4068226"/>
            <a:ext cx="2647931" cy="119993"/>
          </a:xfrm>
          <a:prstGeom prst="rect">
            <a:avLst/>
          </a:prstGeom>
          <a:noFill/>
          <a:ln/>
        </p:spPr>
        <p:txBody>
          <a:bodyPr wrap="none" lIns="119126" tIns="0" rIns="0" bIns="0" rtlCol="0" anchor="t">
            <a:spAutoFit/>
          </a:bodyPr>
          <a:lstStyle/>
          <a:p>
            <a:pPr algn="l" indent="0" marL="0">
              <a:lnSpc>
                <a:spcPts val="900"/>
              </a:lnSpc>
              <a:buNone/>
            </a:pPr>
            <a:r>
              <a:rPr lang="en-US" sz="621" dirty="0">
                <a:solidFill>
                  <a:srgbClr val="FFFFFF">
                    <a:alpha val="55000"/>
                  </a:srgbClr>
                </a:solidFill>
                <a:latin typeface="Barlow" pitchFamily="34" charset="0"/>
                <a:ea typeface="Barlow" pitchFamily="34" charset="-122"/>
                <a:cs typeface="Barlow" pitchFamily="34" charset="-120"/>
              </a:rPr>
              <a:t>3.6 acres — future expansion potential</a:t>
            </a:r>
            <a:endParaRPr lang="en-US" sz="621" dirty="0"/>
          </a:p>
        </p:txBody>
      </p:sp>
      <p:sp>
        <p:nvSpPr>
          <p:cNvPr id="57" name="Text 51"/>
          <p:cNvSpPr/>
          <p:nvPr/>
        </p:nvSpPr>
        <p:spPr>
          <a:xfrm>
            <a:off x="6296016" y="3373943"/>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58" name="Text 52"/>
          <p:cNvSpPr/>
          <p:nvPr/>
        </p:nvSpPr>
        <p:spPr>
          <a:xfrm>
            <a:off x="6296016" y="3551086"/>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59" name="Text 53"/>
          <p:cNvSpPr/>
          <p:nvPr/>
        </p:nvSpPr>
        <p:spPr>
          <a:xfrm>
            <a:off x="6296016" y="3728228"/>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60" name="Text 54"/>
          <p:cNvSpPr/>
          <p:nvPr/>
        </p:nvSpPr>
        <p:spPr>
          <a:xfrm>
            <a:off x="6296016" y="3905371"/>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61" name="Text 55"/>
          <p:cNvSpPr/>
          <p:nvPr/>
        </p:nvSpPr>
        <p:spPr>
          <a:xfrm>
            <a:off x="6296016" y="4082514"/>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62" name="Text 56"/>
          <p:cNvSpPr/>
          <p:nvPr/>
        </p:nvSpPr>
        <p:spPr>
          <a:xfrm>
            <a:off x="6296016" y="4480917"/>
            <a:ext cx="2647931"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FFFFFF">
                    <a:alpha val="30000"/>
                  </a:srgbClr>
                </a:solidFill>
                <a:latin typeface="Barlow" pitchFamily="34" charset="0"/>
                <a:ea typeface="Barlow" pitchFamily="34" charset="-122"/>
                <a:cs typeface="Barlow" pitchFamily="34" charset="-120"/>
              </a:rPr>
              <a:t>ALL-IN ESTIMATE</a:t>
            </a:r>
            <a:endParaRPr lang="en-US" sz="485" dirty="0"/>
          </a:p>
        </p:txBody>
      </p:sp>
      <p:sp>
        <p:nvSpPr>
          <p:cNvPr id="63" name="Text 57"/>
          <p:cNvSpPr/>
          <p:nvPr/>
        </p:nvSpPr>
        <p:spPr>
          <a:xfrm>
            <a:off x="6296016" y="4595217"/>
            <a:ext cx="2647931" cy="103584"/>
          </a:xfrm>
          <a:prstGeom prst="rect">
            <a:avLst/>
          </a:prstGeom>
          <a:noFill/>
          <a:ln/>
        </p:spPr>
        <p:txBody>
          <a:bodyPr wrap="none" lIns="0" tIns="0" rIns="0" bIns="0" rtlCol="0" anchor="t">
            <a:spAutoFit/>
          </a:bodyPr>
          <a:lstStyle/>
          <a:p>
            <a:pPr algn="l" indent="0" marL="0">
              <a:lnSpc>
                <a:spcPts val="800"/>
              </a:lnSpc>
              <a:buNone/>
            </a:pPr>
            <a:r>
              <a:rPr lang="en-US" sz="584" b="1" dirty="0">
                <a:solidFill>
                  <a:srgbClr val="FFFFFF">
                    <a:alpha val="55000"/>
                  </a:srgbClr>
                </a:solidFill>
                <a:latin typeface="Barlow" pitchFamily="34" charset="0"/>
                <a:ea typeface="Barlow" pitchFamily="34" charset="-122"/>
                <a:cs typeface="Barlow" pitchFamily="34" charset="-120"/>
              </a:rPr>
              <a:t>~$6.25M–$6.5M</a:t>
            </a:r>
            <a:endParaRPr lang="en-US" sz="584" dirty="0"/>
          </a:p>
        </p:txBody>
      </p:sp>
      <p:sp>
        <p:nvSpPr>
          <p:cNvPr id="64" name="Shape 58"/>
          <p:cNvSpPr/>
          <p:nvPr/>
        </p:nvSpPr>
        <p:spPr>
          <a:xfrm>
            <a:off x="0" y="4841677"/>
            <a:ext cx="9144000" cy="301823"/>
          </a:xfrm>
          <a:prstGeom prst="rect">
            <a:avLst/>
          </a:prstGeom>
          <a:solidFill>
            <a:srgbClr val="000000">
              <a:alpha val="0"/>
            </a:srgbClr>
          </a:solidFill>
          <a:ln/>
        </p:spPr>
      </p:sp>
      <p:sp>
        <p:nvSpPr>
          <p:cNvPr id="65" name="Shape 59"/>
          <p:cNvSpPr/>
          <p:nvPr/>
        </p:nvSpPr>
        <p:spPr>
          <a:xfrm>
            <a:off x="0" y="4841677"/>
            <a:ext cx="9144000" cy="7144"/>
          </a:xfrm>
          <a:prstGeom prst="rect">
            <a:avLst/>
          </a:prstGeom>
          <a:solidFill>
            <a:srgbClr val="FFFFFF"/>
          </a:solidFill>
          <a:ln/>
        </p:spPr>
      </p:sp>
      <p:sp>
        <p:nvSpPr>
          <p:cNvPr id="66" name="Text 60"/>
          <p:cNvSpPr/>
          <p:nvPr/>
        </p:nvSpPr>
        <p:spPr>
          <a:xfrm>
            <a:off x="571500" y="4948833"/>
            <a:ext cx="5030567" cy="94655"/>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FFFFFF">
                    <a:alpha val="30000"/>
                  </a:srgbClr>
                </a:solidFill>
                <a:latin typeface="Barlow" pitchFamily="34" charset="0"/>
                <a:ea typeface="Barlow" pitchFamily="34" charset="-122"/>
                <a:cs typeface="Barlow" pitchFamily="34" charset="-120"/>
              </a:rPr>
              <a:t>All pricing based on current market listings · Subject to negotiation and due diligence · Additional properties available upon request</a:t>
            </a:r>
            <a:endParaRPr lang="en-US" sz="568" dirty="0"/>
          </a:p>
        </p:txBody>
      </p:sp>
      <p:sp>
        <p:nvSpPr>
          <p:cNvPr id="67" name="Text 61"/>
          <p:cNvSpPr/>
          <p:nvPr/>
        </p:nvSpPr>
        <p:spPr>
          <a:xfrm>
            <a:off x="6430435" y="4948833"/>
            <a:ext cx="2142065" cy="94655"/>
          </a:xfrm>
          <a:prstGeom prst="rect">
            <a:avLst/>
          </a:prstGeom>
          <a:noFill/>
          <a:ln/>
        </p:spPr>
        <p:txBody>
          <a:bodyPr wrap="none" lIns="0" tIns="0" rIns="0" bIns="0" rtlCol="0" anchor="t">
            <a:spAutoFit/>
          </a:bodyPr>
          <a:lstStyle/>
          <a:p>
            <a:pPr algn="l" indent="0" marL="0">
              <a:lnSpc>
                <a:spcPts val="700"/>
              </a:lnSpc>
              <a:buNone/>
            </a:pPr>
            <a:r>
              <a:rPr lang="en-US" sz="534" b="1" spc="1" kern="0" dirty="0">
                <a:solidFill>
                  <a:srgbClr val="E8621A"/>
                </a:solidFill>
                <a:latin typeface="Barlow" pitchFamily="34" charset="0"/>
                <a:ea typeface="Barlow" pitchFamily="34" charset="-122"/>
                <a:cs typeface="Barlow" pitchFamily="34" charset="-120"/>
              </a:rPr>
              <a:t>TARGET: 25,000–35,000 SQ FT · UNDER $6M ALL-IN</a:t>
            </a:r>
            <a:endParaRPr lang="en-US" sz="534"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9144000" cy="1190495"/>
          </a:xfrm>
          <a:prstGeom prst="rect">
            <a:avLst/>
          </a:prstGeom>
          <a:solidFill>
            <a:srgbClr val="000000">
              <a:alpha val="0"/>
            </a:srgbClr>
          </a:solidFill>
          <a:ln/>
        </p:spPr>
      </p:sp>
      <p:sp>
        <p:nvSpPr>
          <p:cNvPr id="4" name="Shape 1"/>
          <p:cNvSpPr/>
          <p:nvPr/>
        </p:nvSpPr>
        <p:spPr>
          <a:xfrm>
            <a:off x="0" y="1183351"/>
            <a:ext cx="9144000" cy="7144"/>
          </a:xfrm>
          <a:prstGeom prst="rect">
            <a:avLst/>
          </a:prstGeom>
          <a:solidFill>
            <a:srgbClr val="FFFFFF"/>
          </a:solidFill>
          <a:ln/>
        </p:spPr>
      </p:sp>
      <p:sp>
        <p:nvSpPr>
          <p:cNvPr id="5" name="Text 2"/>
          <p:cNvSpPr/>
          <p:nvPr/>
        </p:nvSpPr>
        <p:spPr>
          <a:xfrm>
            <a:off x="571500" y="257175"/>
            <a:ext cx="1510903"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E8621A"/>
                </a:solidFill>
                <a:latin typeface="Barlow" pitchFamily="34" charset="0"/>
                <a:ea typeface="Barlow" pitchFamily="34" charset="-122"/>
                <a:cs typeface="Barlow" pitchFamily="34" charset="-120"/>
              </a:rPr>
              <a:t>FINANCIAL OVERVIEW</a:t>
            </a:r>
            <a:endParaRPr lang="en-US" sz="534" dirty="0"/>
          </a:p>
        </p:txBody>
      </p:sp>
      <p:sp>
        <p:nvSpPr>
          <p:cNvPr id="6" name="Text 3"/>
          <p:cNvSpPr/>
          <p:nvPr/>
        </p:nvSpPr>
        <p:spPr>
          <a:xfrm>
            <a:off x="571500" y="394692"/>
            <a:ext cx="1510903" cy="617209"/>
          </a:xfrm>
          <a:prstGeom prst="rect">
            <a:avLst/>
          </a:prstGeom>
          <a:noFill/>
          <a:ln/>
        </p:spPr>
        <p:txBody>
          <a:bodyPr wrap="square" lIns="0" tIns="0" rIns="0" bIns="0" rtlCol="0" anchor="t">
            <a:spAutoFit/>
          </a:bodyPr>
          <a:lstStyle/>
          <a:p>
            <a:pPr algn="l" indent="0" marL="0">
              <a:lnSpc>
                <a:spcPts val="2400"/>
              </a:lnSpc>
              <a:buNone/>
            </a:pPr>
            <a:r>
              <a:rPr lang="en-US" sz="2592" dirty="0">
                <a:solidFill>
                  <a:srgbClr val="FFFFFF"/>
                </a:solidFill>
                <a:latin typeface="Bebas Neue" pitchFamily="34" charset="0"/>
                <a:ea typeface="Bebas Neue" pitchFamily="34" charset="-122"/>
                <a:cs typeface="Bebas Neue" pitchFamily="34" charset="-120"/>
              </a:rPr>
              <a:t>THE NUMBERS.</a:t>
            </a:r>
            <a:r>
              <a:rPr lang="en-US" sz="2592" dirty="0">
                <a:solidFill>
                  <a:srgbClr val="FFFFFF"/>
                </a:solidFill>
                <a:latin typeface="Bebas Neue" pitchFamily="34" charset="0"/>
                <a:ea typeface="Bebas Neue" pitchFamily="34" charset="-122"/>
                <a:cs typeface="Bebas Neue" pitchFamily="34" charset="-120"/>
              </a:rPr>
              <a:t>
</a:t>
            </a:r>
            <a:r>
              <a:rPr lang="en-US" sz="2592" dirty="0">
                <a:solidFill>
                  <a:srgbClr val="FFFFFF"/>
                </a:solidFill>
                <a:latin typeface="Bebas Neue" pitchFamily="34" charset="0"/>
                <a:ea typeface="Bebas Neue" pitchFamily="34" charset="-122"/>
                <a:cs typeface="Bebas Neue" pitchFamily="34" charset="-120"/>
              </a:rPr>
              <a:t>THE PLAN.</a:t>
            </a:r>
            <a:endParaRPr lang="en-US" sz="2592" dirty="0"/>
          </a:p>
        </p:txBody>
      </p:sp>
      <p:sp>
        <p:nvSpPr>
          <p:cNvPr id="7" name="Text 4"/>
          <p:cNvSpPr/>
          <p:nvPr/>
        </p:nvSpPr>
        <p:spPr>
          <a:xfrm>
            <a:off x="8265319" y="554701"/>
            <a:ext cx="364331" cy="457200"/>
          </a:xfrm>
          <a:prstGeom prst="rect">
            <a:avLst/>
          </a:prstGeom>
          <a:noFill/>
          <a:ln/>
        </p:spPr>
        <p:txBody>
          <a:bodyPr wrap="none" lIns="0" tIns="0" rIns="0" bIns="0" rtlCol="0" anchor="t">
            <a:spAutoFit/>
          </a:bodyPr>
          <a:lstStyle/>
          <a:p>
            <a:pPr algn="l" indent="0" marL="0">
              <a:lnSpc>
                <a:spcPts val="3600"/>
              </a:lnSpc>
              <a:buNone/>
            </a:pPr>
            <a:r>
              <a:rPr lang="en-US" sz="3504" dirty="0">
                <a:solidFill>
                  <a:srgbClr val="E8621A">
                    <a:alpha val="20000"/>
                  </a:srgbClr>
                </a:solidFill>
                <a:latin typeface="Bebas Neue" pitchFamily="34" charset="0"/>
                <a:ea typeface="Bebas Neue" pitchFamily="34" charset="-122"/>
                <a:cs typeface="Bebas Neue" pitchFamily="34" charset="-120"/>
              </a:rPr>
              <a:t>07</a:t>
            </a:r>
            <a:endParaRPr lang="en-US" sz="3504" dirty="0"/>
          </a:p>
        </p:txBody>
      </p:sp>
      <p:sp>
        <p:nvSpPr>
          <p:cNvPr id="8" name="Shape 5"/>
          <p:cNvSpPr/>
          <p:nvPr/>
        </p:nvSpPr>
        <p:spPr>
          <a:xfrm>
            <a:off x="571500" y="1411951"/>
            <a:ext cx="4164806" cy="717584"/>
          </a:xfrm>
          <a:prstGeom prst="rect">
            <a:avLst/>
          </a:prstGeom>
          <a:solidFill>
            <a:srgbClr val="E8621A">
              <a:alpha val="10000"/>
            </a:srgbClr>
          </a:solidFill>
          <a:ln/>
        </p:spPr>
      </p:sp>
      <p:sp>
        <p:nvSpPr>
          <p:cNvPr id="9" name="Shape 6"/>
          <p:cNvSpPr/>
          <p:nvPr/>
        </p:nvSpPr>
        <p:spPr>
          <a:xfrm>
            <a:off x="571500" y="1411951"/>
            <a:ext cx="28575" cy="717584"/>
          </a:xfrm>
          <a:prstGeom prst="rect">
            <a:avLst/>
          </a:prstGeom>
          <a:solidFill>
            <a:srgbClr val="E8621A"/>
          </a:solidFill>
          <a:ln/>
        </p:spPr>
      </p:sp>
      <p:sp>
        <p:nvSpPr>
          <p:cNvPr id="10" name="Text 7"/>
          <p:cNvSpPr/>
          <p:nvPr/>
        </p:nvSpPr>
        <p:spPr>
          <a:xfrm>
            <a:off x="714375" y="1511964"/>
            <a:ext cx="2268141" cy="85725"/>
          </a:xfrm>
          <a:prstGeom prst="rect">
            <a:avLst/>
          </a:prstGeom>
          <a:noFill/>
          <a:ln/>
        </p:spPr>
        <p:txBody>
          <a:bodyPr wrap="none" lIns="0" tIns="0" rIns="0" bIns="0" rtlCol="0" anchor="t">
            <a:spAutoFit/>
          </a:bodyPr>
          <a:lstStyle/>
          <a:p>
            <a:pPr algn="l" indent="0" marL="0">
              <a:lnSpc>
                <a:spcPts val="700"/>
              </a:lnSpc>
              <a:buNone/>
            </a:pPr>
            <a:r>
              <a:rPr lang="en-US" sz="485" b="1" spc="2" kern="0" dirty="0">
                <a:solidFill>
                  <a:srgbClr val="FFFFFF">
                    <a:alpha val="50000"/>
                  </a:srgbClr>
                </a:solidFill>
                <a:latin typeface="Barlow" pitchFamily="34" charset="0"/>
                <a:ea typeface="Barlow" pitchFamily="34" charset="-122"/>
                <a:cs typeface="Barlow" pitchFamily="34" charset="-120"/>
              </a:rPr>
              <a:t>ALL-IN CAMPAIGN GOAL</a:t>
            </a:r>
            <a:endParaRPr lang="en-US" sz="485" dirty="0"/>
          </a:p>
        </p:txBody>
      </p:sp>
      <p:sp>
        <p:nvSpPr>
          <p:cNvPr id="11" name="Text 8"/>
          <p:cNvSpPr/>
          <p:nvPr/>
        </p:nvSpPr>
        <p:spPr>
          <a:xfrm>
            <a:off x="714375" y="1597689"/>
            <a:ext cx="2268141" cy="308604"/>
          </a:xfrm>
          <a:prstGeom prst="rect">
            <a:avLst/>
          </a:prstGeom>
          <a:noFill/>
          <a:ln/>
        </p:spPr>
        <p:txBody>
          <a:bodyPr wrap="none" lIns="0" tIns="0" rIns="0" bIns="0" rtlCol="0" anchor="t">
            <a:spAutoFit/>
          </a:bodyPr>
          <a:lstStyle/>
          <a:p>
            <a:pPr algn="l" indent="0" marL="0">
              <a:lnSpc>
                <a:spcPts val="2400"/>
              </a:lnSpc>
              <a:buNone/>
            </a:pPr>
            <a:r>
              <a:rPr lang="en-US" sz="2592" dirty="0">
                <a:solidFill>
                  <a:srgbClr val="E8621A"/>
                </a:solidFill>
                <a:latin typeface="Bebas Neue" pitchFamily="34" charset="0"/>
                <a:ea typeface="Bebas Neue" pitchFamily="34" charset="-122"/>
                <a:cs typeface="Bebas Neue" pitchFamily="34" charset="-120"/>
              </a:rPr>
              <a:t>$5M – $6M</a:t>
            </a:r>
            <a:endParaRPr lang="en-US" sz="2592" dirty="0"/>
          </a:p>
        </p:txBody>
      </p:sp>
      <p:sp>
        <p:nvSpPr>
          <p:cNvPr id="12" name="Text 9"/>
          <p:cNvSpPr/>
          <p:nvPr/>
        </p:nvSpPr>
        <p:spPr>
          <a:xfrm>
            <a:off x="714375" y="1934868"/>
            <a:ext cx="2268141" cy="94655"/>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FFFFFF">
                    <a:alpha val="35000"/>
                  </a:srgbClr>
                </a:solidFill>
                <a:latin typeface="Barlow" pitchFamily="34" charset="0"/>
                <a:ea typeface="Barlow" pitchFamily="34" charset="-122"/>
                <a:cs typeface="Barlow" pitchFamily="34" charset="-120"/>
              </a:rPr>
              <a:t>25,000 – 35,000 SQ FT OWNED FACILITY · ORLANDO, FL</a:t>
            </a:r>
            <a:endParaRPr lang="en-US" sz="568" dirty="0"/>
          </a:p>
        </p:txBody>
      </p:sp>
      <p:sp>
        <p:nvSpPr>
          <p:cNvPr id="13" name="Shape 10"/>
          <p:cNvSpPr/>
          <p:nvPr/>
        </p:nvSpPr>
        <p:spPr>
          <a:xfrm>
            <a:off x="571500" y="2429573"/>
            <a:ext cx="472576" cy="169664"/>
          </a:xfrm>
          <a:prstGeom prst="rect">
            <a:avLst/>
          </a:prstGeom>
          <a:solidFill>
            <a:srgbClr val="E8621A">
              <a:alpha val="12000"/>
            </a:srgbClr>
          </a:solidFill>
          <a:ln/>
        </p:spPr>
      </p:sp>
      <p:sp>
        <p:nvSpPr>
          <p:cNvPr id="14" name="Text 11"/>
          <p:cNvSpPr/>
          <p:nvPr/>
        </p:nvSpPr>
        <p:spPr>
          <a:xfrm>
            <a:off x="571500" y="2429573"/>
            <a:ext cx="472576" cy="169664"/>
          </a:xfrm>
          <a:prstGeom prst="rect">
            <a:avLst/>
          </a:prstGeom>
          <a:noFill/>
          <a:ln/>
        </p:spPr>
        <p:txBody>
          <a:bodyPr wrap="square" lIns="85090" tIns="34036" rIns="85090" bIns="34036" rtlCol="0" anchor="t">
            <a:spAutoFit/>
          </a:bodyPr>
          <a:lstStyle/>
          <a:p>
            <a:pPr algn="l" indent="0" marL="0">
              <a:lnSpc>
                <a:spcPts val="900"/>
              </a:lnSpc>
              <a:buNone/>
            </a:pPr>
            <a:r>
              <a:rPr lang="en-US" sz="674" spc="2" kern="0" dirty="0">
                <a:solidFill>
                  <a:srgbClr val="E8621A"/>
                </a:solidFill>
                <a:latin typeface="Bebas Neue" pitchFamily="34" charset="0"/>
                <a:ea typeface="Bebas Neue" pitchFamily="34" charset="-122"/>
                <a:cs typeface="Bebas Neue" pitchFamily="34" charset="-120"/>
              </a:rPr>
              <a:t>PHASE 1</a:t>
            </a:r>
            <a:endParaRPr lang="en-US" sz="674" dirty="0"/>
          </a:p>
        </p:txBody>
      </p:sp>
      <p:sp>
        <p:nvSpPr>
          <p:cNvPr id="15" name="Text 12"/>
          <p:cNvSpPr/>
          <p:nvPr/>
        </p:nvSpPr>
        <p:spPr>
          <a:xfrm>
            <a:off x="1186951" y="2415285"/>
            <a:ext cx="2629598" cy="119658"/>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Barlow" pitchFamily="34" charset="0"/>
                <a:ea typeface="Barlow" pitchFamily="34" charset="-122"/>
                <a:cs typeface="Barlow" pitchFamily="34" charset="-120"/>
              </a:rPr>
              <a:t>Property Acquisition</a:t>
            </a:r>
            <a:endParaRPr lang="en-US" sz="683" dirty="0"/>
          </a:p>
        </p:txBody>
      </p:sp>
      <p:sp>
        <p:nvSpPr>
          <p:cNvPr id="16" name="Text 13"/>
          <p:cNvSpPr/>
          <p:nvPr/>
        </p:nvSpPr>
        <p:spPr>
          <a:xfrm>
            <a:off x="1186951" y="2563518"/>
            <a:ext cx="2629598" cy="128588"/>
          </a:xfrm>
          <a:prstGeom prst="rect">
            <a:avLst/>
          </a:prstGeom>
          <a:noFill/>
          <a:ln/>
        </p:spPr>
        <p:txBody>
          <a:bodyPr wrap="none" lIns="0" tIns="0" rIns="0" bIns="0" rtlCol="0" anchor="t">
            <a:spAutoFit/>
          </a:bodyPr>
          <a:lstStyle/>
          <a:p>
            <a:pPr algn="l" indent="0" marL="0">
              <a:lnSpc>
                <a:spcPts val="1000"/>
              </a:lnSpc>
              <a:buNone/>
            </a:pPr>
            <a:r>
              <a:rPr lang="en-US" sz="621" dirty="0">
                <a:solidFill>
                  <a:srgbClr val="FFFFFF">
                    <a:alpha val="50000"/>
                  </a:srgbClr>
                </a:solidFill>
                <a:latin typeface="Barlow" pitchFamily="34" charset="0"/>
                <a:ea typeface="Barlow" pitchFamily="34" charset="-122"/>
                <a:cs typeface="Barlow" pitchFamily="34" charset="-120"/>
              </a:rPr>
              <a:t>Purchase · Title &amp; Closing · Inspections · Financing Costs</a:t>
            </a:r>
            <a:endParaRPr lang="en-US" sz="621" dirty="0"/>
          </a:p>
        </p:txBody>
      </p:sp>
      <p:sp>
        <p:nvSpPr>
          <p:cNvPr id="17" name="Text 14"/>
          <p:cNvSpPr/>
          <p:nvPr/>
        </p:nvSpPr>
        <p:spPr>
          <a:xfrm>
            <a:off x="3959423" y="2429573"/>
            <a:ext cx="776883" cy="223242"/>
          </a:xfrm>
          <a:prstGeom prst="rect">
            <a:avLst/>
          </a:prstGeom>
          <a:noFill/>
          <a:ln/>
        </p:spPr>
        <p:txBody>
          <a:bodyPr wrap="none" lIns="0" tIns="0" rIns="0" bIns="0" rtlCol="0" anchor="t">
            <a:spAutoFit/>
          </a:bodyPr>
          <a:lstStyle/>
          <a:p>
            <a:pPr algn="l" indent="0" marL="0">
              <a:lnSpc>
                <a:spcPts val="1800"/>
              </a:lnSpc>
              <a:buNone/>
            </a:pPr>
            <a:r>
              <a:rPr lang="en-US" sz="1377" dirty="0">
                <a:solidFill>
                  <a:srgbClr val="FFFFFF"/>
                </a:solidFill>
                <a:latin typeface="Bebas Neue" pitchFamily="34" charset="0"/>
                <a:ea typeface="Bebas Neue" pitchFamily="34" charset="-122"/>
                <a:cs typeface="Bebas Neue" pitchFamily="34" charset="-120"/>
              </a:rPr>
              <a:t>$3.5M–$4.5M</a:t>
            </a:r>
            <a:endParaRPr lang="en-US" sz="1377" dirty="0"/>
          </a:p>
        </p:txBody>
      </p:sp>
      <p:sp>
        <p:nvSpPr>
          <p:cNvPr id="18" name="Shape 15"/>
          <p:cNvSpPr/>
          <p:nvPr/>
        </p:nvSpPr>
        <p:spPr>
          <a:xfrm>
            <a:off x="571500" y="2942137"/>
            <a:ext cx="472576" cy="169664"/>
          </a:xfrm>
          <a:prstGeom prst="rect">
            <a:avLst/>
          </a:prstGeom>
          <a:solidFill>
            <a:srgbClr val="E8621A">
              <a:alpha val="12000"/>
            </a:srgbClr>
          </a:solidFill>
          <a:ln/>
        </p:spPr>
      </p:sp>
      <p:sp>
        <p:nvSpPr>
          <p:cNvPr id="19" name="Text 16"/>
          <p:cNvSpPr/>
          <p:nvPr/>
        </p:nvSpPr>
        <p:spPr>
          <a:xfrm>
            <a:off x="571500" y="2942137"/>
            <a:ext cx="472576" cy="169664"/>
          </a:xfrm>
          <a:prstGeom prst="rect">
            <a:avLst/>
          </a:prstGeom>
          <a:noFill/>
          <a:ln/>
        </p:spPr>
        <p:txBody>
          <a:bodyPr wrap="square" lIns="85090" tIns="34036" rIns="85090" bIns="34036" rtlCol="0" anchor="t">
            <a:spAutoFit/>
          </a:bodyPr>
          <a:lstStyle/>
          <a:p>
            <a:pPr algn="l" indent="0" marL="0">
              <a:lnSpc>
                <a:spcPts val="900"/>
              </a:lnSpc>
              <a:buNone/>
            </a:pPr>
            <a:r>
              <a:rPr lang="en-US" sz="674" spc="2" kern="0" dirty="0">
                <a:solidFill>
                  <a:srgbClr val="E8621A"/>
                </a:solidFill>
                <a:latin typeface="Bebas Neue" pitchFamily="34" charset="0"/>
                <a:ea typeface="Bebas Neue" pitchFamily="34" charset="-122"/>
                <a:cs typeface="Bebas Neue" pitchFamily="34" charset="-120"/>
              </a:rPr>
              <a:t>PHASE 2</a:t>
            </a:r>
            <a:endParaRPr lang="en-US" sz="674" dirty="0"/>
          </a:p>
        </p:txBody>
      </p:sp>
      <p:sp>
        <p:nvSpPr>
          <p:cNvPr id="20" name="Text 17"/>
          <p:cNvSpPr/>
          <p:nvPr/>
        </p:nvSpPr>
        <p:spPr>
          <a:xfrm>
            <a:off x="1186951" y="2927849"/>
            <a:ext cx="2665316" cy="119658"/>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Barlow" pitchFamily="34" charset="0"/>
                <a:ea typeface="Barlow" pitchFamily="34" charset="-122"/>
                <a:cs typeface="Barlow" pitchFamily="34" charset="-120"/>
              </a:rPr>
              <a:t>Buildout &amp; Systems</a:t>
            </a:r>
            <a:endParaRPr lang="en-US" sz="683" dirty="0"/>
          </a:p>
        </p:txBody>
      </p:sp>
      <p:sp>
        <p:nvSpPr>
          <p:cNvPr id="21" name="Text 18"/>
          <p:cNvSpPr/>
          <p:nvPr/>
        </p:nvSpPr>
        <p:spPr>
          <a:xfrm>
            <a:off x="1186951" y="3076082"/>
            <a:ext cx="2665316" cy="128588"/>
          </a:xfrm>
          <a:prstGeom prst="rect">
            <a:avLst/>
          </a:prstGeom>
          <a:noFill/>
          <a:ln/>
        </p:spPr>
        <p:txBody>
          <a:bodyPr wrap="none" lIns="0" tIns="0" rIns="0" bIns="0" rtlCol="0" anchor="t">
            <a:spAutoFit/>
          </a:bodyPr>
          <a:lstStyle/>
          <a:p>
            <a:pPr algn="l" indent="0" marL="0">
              <a:lnSpc>
                <a:spcPts val="1000"/>
              </a:lnSpc>
              <a:buNone/>
            </a:pPr>
            <a:r>
              <a:rPr lang="en-US" sz="621" dirty="0">
                <a:solidFill>
                  <a:srgbClr val="FFFFFF">
                    <a:alpha val="50000"/>
                  </a:srgbClr>
                </a:solidFill>
                <a:latin typeface="Barlow" pitchFamily="34" charset="0"/>
                <a:ea typeface="Barlow" pitchFamily="34" charset="-122"/>
                <a:cs typeface="Barlow" pitchFamily="34" charset="-120"/>
              </a:rPr>
              <a:t>Sanctuary · AV/Production · Children's Ministry · MEBCI · Preschool</a:t>
            </a:r>
            <a:endParaRPr lang="en-US" sz="621" dirty="0"/>
          </a:p>
        </p:txBody>
      </p:sp>
      <p:sp>
        <p:nvSpPr>
          <p:cNvPr id="22" name="Text 19"/>
          <p:cNvSpPr/>
          <p:nvPr/>
        </p:nvSpPr>
        <p:spPr>
          <a:xfrm>
            <a:off x="3995142" y="2942137"/>
            <a:ext cx="741164" cy="223242"/>
          </a:xfrm>
          <a:prstGeom prst="rect">
            <a:avLst/>
          </a:prstGeom>
          <a:noFill/>
          <a:ln/>
        </p:spPr>
        <p:txBody>
          <a:bodyPr wrap="none" lIns="0" tIns="0" rIns="0" bIns="0" rtlCol="0" anchor="t">
            <a:spAutoFit/>
          </a:bodyPr>
          <a:lstStyle/>
          <a:p>
            <a:pPr algn="l" indent="0" marL="0">
              <a:lnSpc>
                <a:spcPts val="1800"/>
              </a:lnSpc>
              <a:buNone/>
            </a:pPr>
            <a:r>
              <a:rPr lang="en-US" sz="1377" dirty="0">
                <a:solidFill>
                  <a:srgbClr val="FFFFFF"/>
                </a:solidFill>
                <a:latin typeface="Bebas Neue" pitchFamily="34" charset="0"/>
                <a:ea typeface="Bebas Neue" pitchFamily="34" charset="-122"/>
                <a:cs typeface="Bebas Neue" pitchFamily="34" charset="-120"/>
              </a:rPr>
              <a:t>$1M–$1.25M</a:t>
            </a:r>
            <a:endParaRPr lang="en-US" sz="1377" dirty="0"/>
          </a:p>
        </p:txBody>
      </p:sp>
      <p:sp>
        <p:nvSpPr>
          <p:cNvPr id="23" name="Shape 20"/>
          <p:cNvSpPr/>
          <p:nvPr/>
        </p:nvSpPr>
        <p:spPr>
          <a:xfrm>
            <a:off x="571500" y="3454701"/>
            <a:ext cx="472576" cy="169664"/>
          </a:xfrm>
          <a:prstGeom prst="rect">
            <a:avLst/>
          </a:prstGeom>
          <a:solidFill>
            <a:srgbClr val="E8621A">
              <a:alpha val="12000"/>
            </a:srgbClr>
          </a:solidFill>
          <a:ln/>
        </p:spPr>
      </p:sp>
      <p:sp>
        <p:nvSpPr>
          <p:cNvPr id="24" name="Text 21"/>
          <p:cNvSpPr/>
          <p:nvPr/>
        </p:nvSpPr>
        <p:spPr>
          <a:xfrm>
            <a:off x="571500" y="3454701"/>
            <a:ext cx="472576" cy="169664"/>
          </a:xfrm>
          <a:prstGeom prst="rect">
            <a:avLst/>
          </a:prstGeom>
          <a:noFill/>
          <a:ln/>
        </p:spPr>
        <p:txBody>
          <a:bodyPr wrap="square" lIns="85090" tIns="34036" rIns="85090" bIns="34036" rtlCol="0" anchor="t">
            <a:spAutoFit/>
          </a:bodyPr>
          <a:lstStyle/>
          <a:p>
            <a:pPr algn="l" indent="0" marL="0">
              <a:lnSpc>
                <a:spcPts val="900"/>
              </a:lnSpc>
              <a:buNone/>
            </a:pPr>
            <a:r>
              <a:rPr lang="en-US" sz="674" spc="2" kern="0" dirty="0">
                <a:solidFill>
                  <a:srgbClr val="E8621A"/>
                </a:solidFill>
                <a:latin typeface="Bebas Neue" pitchFamily="34" charset="0"/>
                <a:ea typeface="Bebas Neue" pitchFamily="34" charset="-122"/>
                <a:cs typeface="Bebas Neue" pitchFamily="34" charset="-120"/>
              </a:rPr>
              <a:t>PHASE 3</a:t>
            </a:r>
            <a:endParaRPr lang="en-US" sz="674" dirty="0"/>
          </a:p>
        </p:txBody>
      </p:sp>
      <p:sp>
        <p:nvSpPr>
          <p:cNvPr id="25" name="Text 22"/>
          <p:cNvSpPr/>
          <p:nvPr/>
        </p:nvSpPr>
        <p:spPr>
          <a:xfrm>
            <a:off x="1186951" y="3440413"/>
            <a:ext cx="2604595" cy="119658"/>
          </a:xfrm>
          <a:prstGeom prst="rect">
            <a:avLst/>
          </a:prstGeom>
          <a:noFill/>
          <a:ln/>
        </p:spPr>
        <p:txBody>
          <a:bodyPr wrap="none" lIns="0" tIns="0" rIns="0" bIns="0" rtlCol="0" anchor="t">
            <a:spAutoFit/>
          </a:bodyPr>
          <a:lstStyle/>
          <a:p>
            <a:pPr algn="l" indent="0" marL="0">
              <a:lnSpc>
                <a:spcPts val="900"/>
              </a:lnSpc>
              <a:buNone/>
            </a:pPr>
            <a:r>
              <a:rPr lang="en-US" sz="683" b="1" dirty="0">
                <a:solidFill>
                  <a:srgbClr val="FFFFFF"/>
                </a:solidFill>
                <a:latin typeface="Barlow" pitchFamily="34" charset="0"/>
                <a:ea typeface="Barlow" pitchFamily="34" charset="-122"/>
                <a:cs typeface="Barlow" pitchFamily="34" charset="-120"/>
              </a:rPr>
              <a:t>Furnishing &amp; Launch</a:t>
            </a:r>
            <a:endParaRPr lang="en-US" sz="683" dirty="0"/>
          </a:p>
        </p:txBody>
      </p:sp>
      <p:sp>
        <p:nvSpPr>
          <p:cNvPr id="26" name="Text 23"/>
          <p:cNvSpPr/>
          <p:nvPr/>
        </p:nvSpPr>
        <p:spPr>
          <a:xfrm>
            <a:off x="1186951" y="3588646"/>
            <a:ext cx="2604595" cy="128588"/>
          </a:xfrm>
          <a:prstGeom prst="rect">
            <a:avLst/>
          </a:prstGeom>
          <a:noFill/>
          <a:ln/>
        </p:spPr>
        <p:txBody>
          <a:bodyPr wrap="none" lIns="0" tIns="0" rIns="0" bIns="0" rtlCol="0" anchor="t">
            <a:spAutoFit/>
          </a:bodyPr>
          <a:lstStyle/>
          <a:p>
            <a:pPr algn="l" indent="0" marL="0">
              <a:lnSpc>
                <a:spcPts val="1000"/>
              </a:lnSpc>
              <a:buNone/>
            </a:pPr>
            <a:r>
              <a:rPr lang="en-US" sz="621" dirty="0">
                <a:solidFill>
                  <a:srgbClr val="FFFFFF">
                    <a:alpha val="50000"/>
                  </a:srgbClr>
                </a:solidFill>
                <a:latin typeface="Barlow" pitchFamily="34" charset="0"/>
                <a:ea typeface="Barlow" pitchFamily="34" charset="-122"/>
                <a:cs typeface="Barlow" pitchFamily="34" charset="-120"/>
              </a:rPr>
              <a:t>Offices · Café · Signage · Branding · Operational Reserve</a:t>
            </a:r>
            <a:endParaRPr lang="en-US" sz="621" dirty="0"/>
          </a:p>
        </p:txBody>
      </p:sp>
      <p:sp>
        <p:nvSpPr>
          <p:cNvPr id="27" name="Text 24"/>
          <p:cNvSpPr/>
          <p:nvPr/>
        </p:nvSpPr>
        <p:spPr>
          <a:xfrm>
            <a:off x="3934420" y="3454701"/>
            <a:ext cx="801886" cy="223242"/>
          </a:xfrm>
          <a:prstGeom prst="rect">
            <a:avLst/>
          </a:prstGeom>
          <a:noFill/>
          <a:ln/>
        </p:spPr>
        <p:txBody>
          <a:bodyPr wrap="none" lIns="0" tIns="0" rIns="0" bIns="0" rtlCol="0" anchor="t">
            <a:spAutoFit/>
          </a:bodyPr>
          <a:lstStyle/>
          <a:p>
            <a:pPr algn="l" indent="0" marL="0">
              <a:lnSpc>
                <a:spcPts val="1800"/>
              </a:lnSpc>
              <a:buNone/>
            </a:pPr>
            <a:r>
              <a:rPr lang="en-US" sz="1377" dirty="0">
                <a:solidFill>
                  <a:srgbClr val="FFFFFF"/>
                </a:solidFill>
                <a:latin typeface="Bebas Neue" pitchFamily="34" charset="0"/>
                <a:ea typeface="Bebas Neue" pitchFamily="34" charset="-122"/>
                <a:cs typeface="Bebas Neue" pitchFamily="34" charset="-120"/>
              </a:rPr>
              <a:t>$250K–$500K</a:t>
            </a:r>
            <a:endParaRPr lang="en-US" sz="1377" dirty="0"/>
          </a:p>
        </p:txBody>
      </p:sp>
      <p:sp>
        <p:nvSpPr>
          <p:cNvPr id="28" name="Text 25"/>
          <p:cNvSpPr/>
          <p:nvPr/>
        </p:nvSpPr>
        <p:spPr>
          <a:xfrm>
            <a:off x="6279161" y="1712351"/>
            <a:ext cx="1471975" cy="94655"/>
          </a:xfrm>
          <a:prstGeom prst="rect">
            <a:avLst/>
          </a:prstGeom>
          <a:noFill/>
          <a:ln/>
        </p:spPr>
        <p:txBody>
          <a:bodyPr wrap="none" lIns="0" tIns="0" rIns="0" bIns="0" rtlCol="0" anchor="t">
            <a:spAutoFit/>
          </a:bodyPr>
          <a:lstStyle/>
          <a:p>
            <a:pPr algn="ctr" indent="0" marL="0">
              <a:lnSpc>
                <a:spcPts val="700"/>
              </a:lnSpc>
              <a:buNone/>
            </a:pPr>
            <a:r>
              <a:rPr lang="en-US" sz="534" b="1" spc="2" kern="0" dirty="0">
                <a:solidFill>
                  <a:srgbClr val="FFFFFF">
                    <a:alpha val="50000"/>
                  </a:srgbClr>
                </a:solidFill>
                <a:latin typeface="Barlow" pitchFamily="34" charset="0"/>
                <a:ea typeface="Barlow" pitchFamily="34" charset="-122"/>
                <a:cs typeface="Barlow" pitchFamily="34" charset="-120"/>
              </a:rPr>
              <a:t>FUNDING SOURCE BREAKDOWN</a:t>
            </a:r>
            <a:endParaRPr lang="en-US" sz="534" dirty="0"/>
          </a:p>
        </p:txBody>
      </p:sp>
      <p:pic>
        <p:nvPicPr>
          <p:cNvPr id="29" name="Image 1" descr="preencoded.png">    </p:cNvPr>
          <p:cNvPicPr>
            <a:picLocks noChangeAspect="1"/>
          </p:cNvPicPr>
          <p:nvPr/>
        </p:nvPicPr>
        <p:blipFill>
          <a:blip r:embed="rId2"/>
          <a:stretch>
            <a:fillRect/>
          </a:stretch>
        </p:blipFill>
        <p:spPr>
          <a:xfrm>
            <a:off x="6086475" y="1921306"/>
            <a:ext cx="1857375" cy="1857375"/>
          </a:xfrm>
          <a:prstGeom prst="rect">
            <a:avLst/>
          </a:prstGeom>
        </p:spPr>
      </p:pic>
      <p:sp>
        <p:nvSpPr>
          <p:cNvPr id="30" name="Text 26"/>
          <p:cNvSpPr/>
          <p:nvPr/>
        </p:nvSpPr>
        <p:spPr>
          <a:xfrm>
            <a:off x="5457825" y="3909947"/>
            <a:ext cx="3025378" cy="103584"/>
          </a:xfrm>
          <a:prstGeom prst="rect">
            <a:avLst/>
          </a:prstGeom>
          <a:noFill/>
          <a:ln/>
        </p:spPr>
        <p:txBody>
          <a:bodyPr wrap="none" lIns="0" tIns="0" rIns="0" bIns="0" rtlCol="0" anchor="t">
            <a:spAutoFit/>
          </a:bodyPr>
          <a:lstStyle/>
          <a:p>
            <a:pPr algn="l" indent="0" marL="0">
              <a:lnSpc>
                <a:spcPts val="800"/>
              </a:lnSpc>
              <a:buNone/>
            </a:pPr>
            <a:r>
              <a:rPr lang="en-US" sz="621" dirty="0">
                <a:solidFill>
                  <a:srgbClr val="FFFFFF">
                    <a:alpha val="65000"/>
                  </a:srgbClr>
                </a:solidFill>
                <a:latin typeface="Barlow" pitchFamily="34" charset="0"/>
                <a:ea typeface="Barlow" pitchFamily="34" charset="-122"/>
                <a:cs typeface="Barlow" pitchFamily="34" charset="-120"/>
              </a:rPr>
              <a:t>Congregation Giving (3-yr pledge)</a:t>
            </a:r>
            <a:endParaRPr lang="en-US" sz="621" dirty="0"/>
          </a:p>
        </p:txBody>
      </p:sp>
      <p:sp>
        <p:nvSpPr>
          <p:cNvPr id="31" name="Text 27"/>
          <p:cNvSpPr/>
          <p:nvPr/>
        </p:nvSpPr>
        <p:spPr>
          <a:xfrm>
            <a:off x="8554641" y="3892981"/>
            <a:ext cx="160734" cy="137517"/>
          </a:xfrm>
          <a:prstGeom prst="rect">
            <a:avLst/>
          </a:prstGeom>
          <a:noFill/>
          <a:ln/>
        </p:spPr>
        <p:txBody>
          <a:bodyPr wrap="none" lIns="0" tIns="0" rIns="0" bIns="0" rtlCol="0" anchor="t">
            <a:spAutoFit/>
          </a:bodyPr>
          <a:lstStyle/>
          <a:p>
            <a:pPr algn="l" indent="0" marL="0">
              <a:lnSpc>
                <a:spcPts val="1100"/>
              </a:lnSpc>
              <a:buNone/>
            </a:pPr>
            <a:r>
              <a:rPr lang="en-US" sz="834" dirty="0">
                <a:solidFill>
                  <a:srgbClr val="FFFFFF"/>
                </a:solidFill>
                <a:latin typeface="Bebas Neue" pitchFamily="34" charset="0"/>
                <a:ea typeface="Bebas Neue" pitchFamily="34" charset="-122"/>
                <a:cs typeface="Bebas Neue" pitchFamily="34" charset="-120"/>
              </a:rPr>
              <a:t>55%</a:t>
            </a:r>
            <a:endParaRPr lang="en-US" sz="834" dirty="0"/>
          </a:p>
        </p:txBody>
      </p:sp>
      <p:sp>
        <p:nvSpPr>
          <p:cNvPr id="32" name="Text 28"/>
          <p:cNvSpPr/>
          <p:nvPr/>
        </p:nvSpPr>
        <p:spPr>
          <a:xfrm>
            <a:off x="5457825" y="4104615"/>
            <a:ext cx="3025378" cy="103584"/>
          </a:xfrm>
          <a:prstGeom prst="rect">
            <a:avLst/>
          </a:prstGeom>
          <a:noFill/>
          <a:ln/>
        </p:spPr>
        <p:txBody>
          <a:bodyPr wrap="none" lIns="0" tIns="0" rIns="0" bIns="0" rtlCol="0" anchor="t">
            <a:spAutoFit/>
          </a:bodyPr>
          <a:lstStyle/>
          <a:p>
            <a:pPr algn="l" indent="0" marL="0">
              <a:lnSpc>
                <a:spcPts val="800"/>
              </a:lnSpc>
              <a:buNone/>
            </a:pPr>
            <a:r>
              <a:rPr lang="en-US" sz="621" dirty="0">
                <a:solidFill>
                  <a:srgbClr val="FFFFFF">
                    <a:alpha val="65000"/>
                  </a:srgbClr>
                </a:solidFill>
                <a:latin typeface="Barlow" pitchFamily="34" charset="0"/>
                <a:ea typeface="Barlow" pitchFamily="34" charset="-122"/>
                <a:cs typeface="Barlow" pitchFamily="34" charset="-120"/>
              </a:rPr>
              <a:t>Faith-Based Lenders / Mortgage</a:t>
            </a:r>
            <a:endParaRPr lang="en-US" sz="621" dirty="0"/>
          </a:p>
        </p:txBody>
      </p:sp>
      <p:sp>
        <p:nvSpPr>
          <p:cNvPr id="33" name="Text 29"/>
          <p:cNvSpPr/>
          <p:nvPr/>
        </p:nvSpPr>
        <p:spPr>
          <a:xfrm>
            <a:off x="8554641" y="4087648"/>
            <a:ext cx="160734" cy="137517"/>
          </a:xfrm>
          <a:prstGeom prst="rect">
            <a:avLst/>
          </a:prstGeom>
          <a:noFill/>
          <a:ln/>
        </p:spPr>
        <p:txBody>
          <a:bodyPr wrap="none" lIns="0" tIns="0" rIns="0" bIns="0" rtlCol="0" anchor="t">
            <a:spAutoFit/>
          </a:bodyPr>
          <a:lstStyle/>
          <a:p>
            <a:pPr algn="l" indent="0" marL="0">
              <a:lnSpc>
                <a:spcPts val="1100"/>
              </a:lnSpc>
              <a:buNone/>
            </a:pPr>
            <a:r>
              <a:rPr lang="en-US" sz="834" dirty="0">
                <a:solidFill>
                  <a:srgbClr val="FFFFFF"/>
                </a:solidFill>
                <a:latin typeface="Bebas Neue" pitchFamily="34" charset="0"/>
                <a:ea typeface="Bebas Neue" pitchFamily="34" charset="-122"/>
                <a:cs typeface="Bebas Neue" pitchFamily="34" charset="-120"/>
              </a:rPr>
              <a:t>25%</a:t>
            </a:r>
            <a:endParaRPr lang="en-US" sz="834" dirty="0"/>
          </a:p>
        </p:txBody>
      </p:sp>
      <p:sp>
        <p:nvSpPr>
          <p:cNvPr id="34" name="Text 30"/>
          <p:cNvSpPr/>
          <p:nvPr/>
        </p:nvSpPr>
        <p:spPr>
          <a:xfrm>
            <a:off x="5457825" y="4299282"/>
            <a:ext cx="3025378" cy="103584"/>
          </a:xfrm>
          <a:prstGeom prst="rect">
            <a:avLst/>
          </a:prstGeom>
          <a:noFill/>
          <a:ln/>
        </p:spPr>
        <p:txBody>
          <a:bodyPr wrap="none" lIns="0" tIns="0" rIns="0" bIns="0" rtlCol="0" anchor="t">
            <a:spAutoFit/>
          </a:bodyPr>
          <a:lstStyle/>
          <a:p>
            <a:pPr algn="l" indent="0" marL="0">
              <a:lnSpc>
                <a:spcPts val="800"/>
              </a:lnSpc>
              <a:buNone/>
            </a:pPr>
            <a:r>
              <a:rPr lang="en-US" sz="621" dirty="0">
                <a:solidFill>
                  <a:srgbClr val="FFFFFF">
                    <a:alpha val="65000"/>
                  </a:srgbClr>
                </a:solidFill>
                <a:latin typeface="Barlow" pitchFamily="34" charset="0"/>
                <a:ea typeface="Barlow" pitchFamily="34" charset="-122"/>
                <a:cs typeface="Barlow" pitchFamily="34" charset="-120"/>
              </a:rPr>
              <a:t>Grants &amp; Foundations</a:t>
            </a:r>
            <a:endParaRPr lang="en-US" sz="621" dirty="0"/>
          </a:p>
        </p:txBody>
      </p:sp>
      <p:sp>
        <p:nvSpPr>
          <p:cNvPr id="35" name="Text 31"/>
          <p:cNvSpPr/>
          <p:nvPr/>
        </p:nvSpPr>
        <p:spPr>
          <a:xfrm>
            <a:off x="8554641" y="4282315"/>
            <a:ext cx="160734" cy="137517"/>
          </a:xfrm>
          <a:prstGeom prst="rect">
            <a:avLst/>
          </a:prstGeom>
          <a:noFill/>
          <a:ln/>
        </p:spPr>
        <p:txBody>
          <a:bodyPr wrap="none" lIns="0" tIns="0" rIns="0" bIns="0" rtlCol="0" anchor="t">
            <a:spAutoFit/>
          </a:bodyPr>
          <a:lstStyle/>
          <a:p>
            <a:pPr algn="l" indent="0" marL="0">
              <a:lnSpc>
                <a:spcPts val="1100"/>
              </a:lnSpc>
              <a:buNone/>
            </a:pPr>
            <a:r>
              <a:rPr lang="en-US" sz="834" dirty="0">
                <a:solidFill>
                  <a:srgbClr val="FFFFFF"/>
                </a:solidFill>
                <a:latin typeface="Bebas Neue" pitchFamily="34" charset="0"/>
                <a:ea typeface="Bebas Neue" pitchFamily="34" charset="-122"/>
                <a:cs typeface="Bebas Neue" pitchFamily="34" charset="-120"/>
              </a:rPr>
              <a:t>12%</a:t>
            </a:r>
            <a:endParaRPr lang="en-US" sz="834" dirty="0"/>
          </a:p>
        </p:txBody>
      </p:sp>
      <p:sp>
        <p:nvSpPr>
          <p:cNvPr id="36" name="Text 32"/>
          <p:cNvSpPr/>
          <p:nvPr/>
        </p:nvSpPr>
        <p:spPr>
          <a:xfrm>
            <a:off x="5457825" y="4493949"/>
            <a:ext cx="3071813" cy="103584"/>
          </a:xfrm>
          <a:prstGeom prst="rect">
            <a:avLst/>
          </a:prstGeom>
          <a:noFill/>
          <a:ln/>
        </p:spPr>
        <p:txBody>
          <a:bodyPr wrap="none" lIns="0" tIns="0" rIns="0" bIns="0" rtlCol="0" anchor="t">
            <a:spAutoFit/>
          </a:bodyPr>
          <a:lstStyle/>
          <a:p>
            <a:pPr algn="l" indent="0" marL="0">
              <a:lnSpc>
                <a:spcPts val="800"/>
              </a:lnSpc>
              <a:buNone/>
            </a:pPr>
            <a:r>
              <a:rPr lang="en-US" sz="621" dirty="0">
                <a:solidFill>
                  <a:srgbClr val="FFFFFF">
                    <a:alpha val="65000"/>
                  </a:srgbClr>
                </a:solidFill>
                <a:latin typeface="Barlow" pitchFamily="34" charset="0"/>
                <a:ea typeface="Barlow" pitchFamily="34" charset="-122"/>
                <a:cs typeface="Barlow" pitchFamily="34" charset="-120"/>
              </a:rPr>
              <a:t>Kingdom Investors &amp; Major Donors</a:t>
            </a:r>
            <a:endParaRPr lang="en-US" sz="621" dirty="0"/>
          </a:p>
        </p:txBody>
      </p:sp>
      <p:sp>
        <p:nvSpPr>
          <p:cNvPr id="37" name="Text 33"/>
          <p:cNvSpPr/>
          <p:nvPr/>
        </p:nvSpPr>
        <p:spPr>
          <a:xfrm>
            <a:off x="8601075" y="4476983"/>
            <a:ext cx="114300" cy="137517"/>
          </a:xfrm>
          <a:prstGeom prst="rect">
            <a:avLst/>
          </a:prstGeom>
          <a:noFill/>
          <a:ln/>
        </p:spPr>
        <p:txBody>
          <a:bodyPr wrap="none" lIns="0" tIns="0" rIns="0" bIns="0" rtlCol="0" anchor="t">
            <a:spAutoFit/>
          </a:bodyPr>
          <a:lstStyle/>
          <a:p>
            <a:pPr algn="l" indent="0" marL="0">
              <a:lnSpc>
                <a:spcPts val="1100"/>
              </a:lnSpc>
              <a:buNone/>
            </a:pPr>
            <a:r>
              <a:rPr lang="en-US" sz="834" dirty="0">
                <a:solidFill>
                  <a:srgbClr val="FFFFFF"/>
                </a:solidFill>
                <a:latin typeface="Bebas Neue" pitchFamily="34" charset="0"/>
                <a:ea typeface="Bebas Neue" pitchFamily="34" charset="-122"/>
                <a:cs typeface="Bebas Neue" pitchFamily="34" charset="-120"/>
              </a:rPr>
              <a:t>8%</a:t>
            </a:r>
            <a:endParaRPr lang="en-US" sz="834"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9144000" cy="1176207"/>
          </a:xfrm>
          <a:prstGeom prst="rect">
            <a:avLst/>
          </a:prstGeom>
          <a:solidFill>
            <a:srgbClr val="000000">
              <a:alpha val="0"/>
            </a:srgbClr>
          </a:solidFill>
          <a:ln/>
        </p:spPr>
      </p:sp>
      <p:sp>
        <p:nvSpPr>
          <p:cNvPr id="4" name="Shape 1"/>
          <p:cNvSpPr/>
          <p:nvPr/>
        </p:nvSpPr>
        <p:spPr>
          <a:xfrm>
            <a:off x="0" y="1169064"/>
            <a:ext cx="9144000" cy="7144"/>
          </a:xfrm>
          <a:prstGeom prst="rect">
            <a:avLst/>
          </a:prstGeom>
          <a:solidFill>
            <a:srgbClr val="FFFFFF"/>
          </a:solidFill>
          <a:ln/>
        </p:spPr>
      </p:sp>
      <p:sp>
        <p:nvSpPr>
          <p:cNvPr id="5" name="Text 2"/>
          <p:cNvSpPr/>
          <p:nvPr/>
        </p:nvSpPr>
        <p:spPr>
          <a:xfrm>
            <a:off x="571500" y="257175"/>
            <a:ext cx="1594842"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E8621A"/>
                </a:solidFill>
                <a:latin typeface="Barlow" pitchFamily="34" charset="0"/>
                <a:ea typeface="Barlow" pitchFamily="34" charset="-122"/>
                <a:cs typeface="Barlow" pitchFamily="34" charset="-120"/>
              </a:rPr>
              <a:t>CONGREGATION GIVING PLAN</a:t>
            </a:r>
            <a:endParaRPr lang="en-US" sz="534" dirty="0"/>
          </a:p>
        </p:txBody>
      </p:sp>
      <p:sp>
        <p:nvSpPr>
          <p:cNvPr id="6" name="Text 3"/>
          <p:cNvSpPr/>
          <p:nvPr/>
        </p:nvSpPr>
        <p:spPr>
          <a:xfrm>
            <a:off x="571500" y="394692"/>
            <a:ext cx="1594842" cy="617209"/>
          </a:xfrm>
          <a:prstGeom prst="rect">
            <a:avLst/>
          </a:prstGeom>
          <a:noFill/>
          <a:ln/>
        </p:spPr>
        <p:txBody>
          <a:bodyPr wrap="square" lIns="0" tIns="0" rIns="0" bIns="0" rtlCol="0" anchor="t">
            <a:spAutoFit/>
          </a:bodyPr>
          <a:lstStyle/>
          <a:p>
            <a:pPr algn="l" indent="0" marL="0">
              <a:lnSpc>
                <a:spcPts val="2400"/>
              </a:lnSpc>
              <a:buNone/>
            </a:pPr>
            <a:r>
              <a:rPr lang="en-US" sz="2592" dirty="0">
                <a:solidFill>
                  <a:srgbClr val="FFFFFF"/>
                </a:solidFill>
                <a:latin typeface="Bebas Neue" pitchFamily="34" charset="0"/>
                <a:ea typeface="Bebas Neue" pitchFamily="34" charset="-122"/>
                <a:cs typeface="Bebas Neue" pitchFamily="34" charset="-120"/>
              </a:rPr>
              <a:t>THE CHURCH</a:t>
            </a:r>
            <a:r>
              <a:rPr lang="en-US" sz="2592" dirty="0">
                <a:solidFill>
                  <a:srgbClr val="FFFFFF"/>
                </a:solidFill>
                <a:latin typeface="Bebas Neue" pitchFamily="34" charset="0"/>
                <a:ea typeface="Bebas Neue" pitchFamily="34" charset="-122"/>
                <a:cs typeface="Bebas Neue" pitchFamily="34" charset="-120"/>
              </a:rPr>
              <a:t>
</a:t>
            </a:r>
            <a:r>
              <a:rPr lang="en-US" sz="2592" dirty="0">
                <a:solidFill>
                  <a:srgbClr val="FFFFFF"/>
                </a:solidFill>
                <a:latin typeface="Bebas Neue" pitchFamily="34" charset="0"/>
                <a:ea typeface="Bebas Neue" pitchFamily="34" charset="-122"/>
                <a:cs typeface="Bebas Neue" pitchFamily="34" charset="-120"/>
              </a:rPr>
              <a:t>LEADS THE WAY</a:t>
            </a:r>
            <a:endParaRPr lang="en-US" sz="2592" dirty="0"/>
          </a:p>
        </p:txBody>
      </p:sp>
      <p:sp>
        <p:nvSpPr>
          <p:cNvPr id="7" name="Text 4"/>
          <p:cNvSpPr/>
          <p:nvPr/>
        </p:nvSpPr>
        <p:spPr>
          <a:xfrm>
            <a:off x="8265319" y="554701"/>
            <a:ext cx="364331" cy="457200"/>
          </a:xfrm>
          <a:prstGeom prst="rect">
            <a:avLst/>
          </a:prstGeom>
          <a:noFill/>
          <a:ln/>
        </p:spPr>
        <p:txBody>
          <a:bodyPr wrap="none" lIns="0" tIns="0" rIns="0" bIns="0" rtlCol="0" anchor="t">
            <a:spAutoFit/>
          </a:bodyPr>
          <a:lstStyle/>
          <a:p>
            <a:pPr algn="l" indent="0" marL="0">
              <a:lnSpc>
                <a:spcPts val="3600"/>
              </a:lnSpc>
              <a:buNone/>
            </a:pPr>
            <a:r>
              <a:rPr lang="en-US" sz="3504" dirty="0">
                <a:solidFill>
                  <a:srgbClr val="E8621A">
                    <a:alpha val="20000"/>
                  </a:srgbClr>
                </a:solidFill>
                <a:latin typeface="Bebas Neue" pitchFamily="34" charset="0"/>
                <a:ea typeface="Bebas Neue" pitchFamily="34" charset="-122"/>
                <a:cs typeface="Bebas Neue" pitchFamily="34" charset="-120"/>
              </a:rPr>
              <a:t>08</a:t>
            </a:r>
            <a:endParaRPr lang="en-US" sz="3504" dirty="0"/>
          </a:p>
        </p:txBody>
      </p:sp>
      <p:sp>
        <p:nvSpPr>
          <p:cNvPr id="8" name="Text 5"/>
          <p:cNvSpPr/>
          <p:nvPr/>
        </p:nvSpPr>
        <p:spPr>
          <a:xfrm>
            <a:off x="571500" y="1540539"/>
            <a:ext cx="3714750" cy="85725"/>
          </a:xfrm>
          <a:prstGeom prst="rect">
            <a:avLst/>
          </a:prstGeom>
          <a:noFill/>
          <a:ln/>
        </p:spPr>
        <p:txBody>
          <a:bodyPr wrap="none" lIns="0" tIns="0" rIns="0" bIns="0" rtlCol="0" anchor="t">
            <a:spAutoFit/>
          </a:bodyPr>
          <a:lstStyle/>
          <a:p>
            <a:pPr algn="l" indent="0" marL="0">
              <a:lnSpc>
                <a:spcPts val="700"/>
              </a:lnSpc>
              <a:buNone/>
            </a:pPr>
            <a:r>
              <a:rPr lang="en-US" sz="485" b="1" spc="2" kern="0" dirty="0">
                <a:solidFill>
                  <a:srgbClr val="E8621A"/>
                </a:solidFill>
                <a:latin typeface="Barlow" pitchFamily="34" charset="0"/>
                <a:ea typeface="Barlow" pitchFamily="34" charset="-122"/>
                <a:cs typeface="Barlow" pitchFamily="34" charset="-120"/>
              </a:rPr>
              <a:t>TIER 1 — CONGREGATION FAMILIES</a:t>
            </a:r>
            <a:endParaRPr lang="en-US" sz="485" dirty="0"/>
          </a:p>
        </p:txBody>
      </p:sp>
      <p:sp>
        <p:nvSpPr>
          <p:cNvPr id="9" name="Text 6"/>
          <p:cNvSpPr/>
          <p:nvPr/>
        </p:nvSpPr>
        <p:spPr>
          <a:xfrm>
            <a:off x="571500" y="1697701"/>
            <a:ext cx="3714750" cy="412886"/>
          </a:xfrm>
          <a:prstGeom prst="rect">
            <a:avLst/>
          </a:prstGeom>
          <a:noFill/>
          <a:ln/>
        </p:spPr>
        <p:txBody>
          <a:bodyPr wrap="none" lIns="0" tIns="0" rIns="0" bIns="0" rtlCol="0" anchor="t">
            <a:spAutoFit/>
          </a:bodyPr>
          <a:lstStyle/>
          <a:p>
            <a:pPr algn="l" indent="0" marL="0">
              <a:lnSpc>
                <a:spcPts val="3300"/>
              </a:lnSpc>
              <a:buNone/>
            </a:pPr>
            <a:r>
              <a:rPr lang="en-US" sz="3736" dirty="0">
                <a:solidFill>
                  <a:srgbClr val="FFFFFF"/>
                </a:solidFill>
                <a:latin typeface="Bebas Neue" pitchFamily="34" charset="0"/>
                <a:ea typeface="Bebas Neue" pitchFamily="34" charset="-122"/>
                <a:cs typeface="Bebas Neue" pitchFamily="34" charset="-120"/>
              </a:rPr>
              <a:t>$1.8</a:t>
            </a:r>
            <a:r>
              <a:rPr lang="en-US" sz="3736" dirty="0">
                <a:solidFill>
                  <a:srgbClr val="E8621A"/>
                </a:solidFill>
                <a:latin typeface="Bebas Neue" pitchFamily="34" charset="0"/>
                <a:ea typeface="Bebas Neue" pitchFamily="34" charset="-122"/>
                <a:cs typeface="Bebas Neue" pitchFamily="34" charset="-120"/>
              </a:rPr>
              <a:t>M</a:t>
            </a:r>
            <a:endParaRPr lang="en-US" sz="3736" dirty="0"/>
          </a:p>
        </p:txBody>
      </p:sp>
      <p:sp>
        <p:nvSpPr>
          <p:cNvPr id="10" name="Text 7"/>
          <p:cNvSpPr/>
          <p:nvPr/>
        </p:nvSpPr>
        <p:spPr>
          <a:xfrm>
            <a:off x="571500" y="2153450"/>
            <a:ext cx="3714750" cy="110728"/>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alpha val="45000"/>
                  </a:srgbClr>
                </a:solidFill>
                <a:latin typeface="Barlow" pitchFamily="34" charset="0"/>
                <a:ea typeface="Barlow" pitchFamily="34" charset="-122"/>
                <a:cs typeface="Barlow" pitchFamily="34" charset="-120"/>
              </a:rPr>
              <a:t>3-Year Pledge Commitment</a:t>
            </a:r>
            <a:endParaRPr lang="en-US" sz="634" dirty="0"/>
          </a:p>
        </p:txBody>
      </p:sp>
      <p:sp>
        <p:nvSpPr>
          <p:cNvPr id="11" name="Text 8"/>
          <p:cNvSpPr/>
          <p:nvPr/>
        </p:nvSpPr>
        <p:spPr>
          <a:xfrm>
            <a:off x="571500" y="2400802"/>
            <a:ext cx="501848" cy="110728"/>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alpha val="70000"/>
                  </a:srgbClr>
                </a:solidFill>
                <a:latin typeface="Barlow" pitchFamily="34" charset="0"/>
                <a:ea typeface="Barlow" pitchFamily="34" charset="-122"/>
                <a:cs typeface="Barlow" pitchFamily="34" charset="-120"/>
              </a:rPr>
              <a:t>500 families</a:t>
            </a:r>
            <a:endParaRPr lang="en-US" sz="634" dirty="0"/>
          </a:p>
        </p:txBody>
      </p:sp>
      <p:sp>
        <p:nvSpPr>
          <p:cNvPr id="12" name="Text 9"/>
          <p:cNvSpPr/>
          <p:nvPr/>
        </p:nvSpPr>
        <p:spPr>
          <a:xfrm>
            <a:off x="1144786" y="2387408"/>
            <a:ext cx="48220" cy="137517"/>
          </a:xfrm>
          <a:prstGeom prst="rect">
            <a:avLst/>
          </a:prstGeom>
          <a:noFill/>
          <a:ln/>
        </p:spPr>
        <p:txBody>
          <a:bodyPr wrap="none" lIns="0" tIns="0" rIns="0" bIns="0" rtlCol="0" anchor="t">
            <a:spAutoFit/>
          </a:bodyPr>
          <a:lstStyle/>
          <a:p>
            <a:pPr algn="l" indent="0" marL="0">
              <a:lnSpc>
                <a:spcPts val="1100"/>
              </a:lnSpc>
              <a:buNone/>
            </a:pPr>
            <a:r>
              <a:rPr lang="en-US" sz="834" dirty="0">
                <a:solidFill>
                  <a:srgbClr val="FFFFFF">
                    <a:alpha val="25000"/>
                  </a:srgbClr>
                </a:solidFill>
                <a:latin typeface="Barlow" pitchFamily="34" charset="0"/>
                <a:ea typeface="Barlow" pitchFamily="34" charset="-122"/>
                <a:cs typeface="Barlow" pitchFamily="34" charset="-120"/>
              </a:rPr>
              <a:t>×</a:t>
            </a:r>
            <a:endParaRPr lang="en-US" sz="834" dirty="0"/>
          </a:p>
        </p:txBody>
      </p:sp>
      <p:sp>
        <p:nvSpPr>
          <p:cNvPr id="13" name="Text 10"/>
          <p:cNvSpPr/>
          <p:nvPr/>
        </p:nvSpPr>
        <p:spPr>
          <a:xfrm>
            <a:off x="1264444" y="2400802"/>
            <a:ext cx="498277" cy="110728"/>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alpha val="70000"/>
                  </a:srgbClr>
                </a:solidFill>
                <a:latin typeface="Barlow" pitchFamily="34" charset="0"/>
                <a:ea typeface="Barlow" pitchFamily="34" charset="-122"/>
                <a:cs typeface="Barlow" pitchFamily="34" charset="-120"/>
              </a:rPr>
              <a:t>$100/month</a:t>
            </a:r>
            <a:endParaRPr lang="en-US" sz="634" dirty="0"/>
          </a:p>
        </p:txBody>
      </p:sp>
      <p:sp>
        <p:nvSpPr>
          <p:cNvPr id="14" name="Text 11"/>
          <p:cNvSpPr/>
          <p:nvPr/>
        </p:nvSpPr>
        <p:spPr>
          <a:xfrm>
            <a:off x="1834158" y="2387408"/>
            <a:ext cx="48220" cy="137517"/>
          </a:xfrm>
          <a:prstGeom prst="rect">
            <a:avLst/>
          </a:prstGeom>
          <a:noFill/>
          <a:ln/>
        </p:spPr>
        <p:txBody>
          <a:bodyPr wrap="none" lIns="0" tIns="0" rIns="0" bIns="0" rtlCol="0" anchor="t">
            <a:spAutoFit/>
          </a:bodyPr>
          <a:lstStyle/>
          <a:p>
            <a:pPr algn="l" indent="0" marL="0">
              <a:lnSpc>
                <a:spcPts val="1100"/>
              </a:lnSpc>
              <a:buNone/>
            </a:pPr>
            <a:r>
              <a:rPr lang="en-US" sz="834" dirty="0">
                <a:solidFill>
                  <a:srgbClr val="FFFFFF">
                    <a:alpha val="25000"/>
                  </a:srgbClr>
                </a:solidFill>
                <a:latin typeface="Barlow" pitchFamily="34" charset="0"/>
                <a:ea typeface="Barlow" pitchFamily="34" charset="-122"/>
                <a:cs typeface="Barlow" pitchFamily="34" charset="-120"/>
              </a:rPr>
              <a:t>×</a:t>
            </a:r>
            <a:endParaRPr lang="en-US" sz="834" dirty="0"/>
          </a:p>
        </p:txBody>
      </p:sp>
      <p:sp>
        <p:nvSpPr>
          <p:cNvPr id="15" name="Text 12"/>
          <p:cNvSpPr/>
          <p:nvPr/>
        </p:nvSpPr>
        <p:spPr>
          <a:xfrm>
            <a:off x="1953816" y="2400802"/>
            <a:ext cx="428625" cy="110728"/>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alpha val="70000"/>
                  </a:srgbClr>
                </a:solidFill>
                <a:latin typeface="Barlow" pitchFamily="34" charset="0"/>
                <a:ea typeface="Barlow" pitchFamily="34" charset="-122"/>
                <a:cs typeface="Barlow" pitchFamily="34" charset="-120"/>
              </a:rPr>
              <a:t>36 months</a:t>
            </a:r>
            <a:endParaRPr lang="en-US" sz="634" dirty="0"/>
          </a:p>
        </p:txBody>
      </p:sp>
      <p:sp>
        <p:nvSpPr>
          <p:cNvPr id="16" name="Text 13"/>
          <p:cNvSpPr/>
          <p:nvPr/>
        </p:nvSpPr>
        <p:spPr>
          <a:xfrm>
            <a:off x="2453878" y="2387408"/>
            <a:ext cx="57150" cy="137517"/>
          </a:xfrm>
          <a:prstGeom prst="rect">
            <a:avLst/>
          </a:prstGeom>
          <a:noFill/>
          <a:ln/>
        </p:spPr>
        <p:txBody>
          <a:bodyPr wrap="none" lIns="0" tIns="0" rIns="0" bIns="0" rtlCol="0" anchor="t">
            <a:spAutoFit/>
          </a:bodyPr>
          <a:lstStyle/>
          <a:p>
            <a:pPr algn="l" indent="0" marL="0">
              <a:lnSpc>
                <a:spcPts val="1100"/>
              </a:lnSpc>
              <a:buNone/>
            </a:pPr>
            <a:r>
              <a:rPr lang="en-US" sz="834" dirty="0">
                <a:solidFill>
                  <a:srgbClr val="FFFFFF">
                    <a:alpha val="25000"/>
                  </a:srgbClr>
                </a:solidFill>
                <a:latin typeface="Barlow" pitchFamily="34" charset="0"/>
                <a:ea typeface="Barlow" pitchFamily="34" charset="-122"/>
                <a:cs typeface="Barlow" pitchFamily="34" charset="-120"/>
              </a:rPr>
              <a:t>=</a:t>
            </a:r>
            <a:endParaRPr lang="en-US" sz="834" dirty="0"/>
          </a:p>
        </p:txBody>
      </p:sp>
      <p:sp>
        <p:nvSpPr>
          <p:cNvPr id="17" name="Text 14"/>
          <p:cNvSpPr/>
          <p:nvPr/>
        </p:nvSpPr>
        <p:spPr>
          <a:xfrm>
            <a:off x="2582466" y="2378478"/>
            <a:ext cx="464344" cy="155377"/>
          </a:xfrm>
          <a:prstGeom prst="rect">
            <a:avLst/>
          </a:prstGeom>
          <a:noFill/>
          <a:ln/>
        </p:spPr>
        <p:txBody>
          <a:bodyPr wrap="none" lIns="0" tIns="0" rIns="0" bIns="0" rtlCol="0" anchor="t">
            <a:spAutoFit/>
          </a:bodyPr>
          <a:lstStyle/>
          <a:p>
            <a:pPr algn="l" indent="0" marL="0">
              <a:lnSpc>
                <a:spcPts val="1200"/>
              </a:lnSpc>
              <a:buNone/>
            </a:pPr>
            <a:r>
              <a:rPr lang="en-US" sz="942" dirty="0">
                <a:solidFill>
                  <a:srgbClr val="E8621A"/>
                </a:solidFill>
                <a:latin typeface="Bebas Neue" pitchFamily="34" charset="0"/>
                <a:ea typeface="Bebas Neue" pitchFamily="34" charset="-122"/>
                <a:cs typeface="Bebas Neue" pitchFamily="34" charset="-120"/>
              </a:rPr>
              <a:t>$1,800,000</a:t>
            </a:r>
            <a:endParaRPr lang="en-US" sz="942" dirty="0"/>
          </a:p>
        </p:txBody>
      </p:sp>
      <p:sp>
        <p:nvSpPr>
          <p:cNvPr id="18" name="Text 15"/>
          <p:cNvSpPr/>
          <p:nvPr/>
        </p:nvSpPr>
        <p:spPr>
          <a:xfrm>
            <a:off x="571500" y="2605292"/>
            <a:ext cx="3714750"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FFFFFF">
                    <a:alpha val="40000"/>
                  </a:srgbClr>
                </a:solidFill>
                <a:latin typeface="Barlow" pitchFamily="34" charset="0"/>
                <a:ea typeface="Barlow" pitchFamily="34" charset="-122"/>
                <a:cs typeface="Barlow" pitchFamily="34" charset="-120"/>
              </a:rPr>
              <a:t>Average pledge of $100/month per household over 3 years. Families giving at their own level of faith — every gift counts. Pledge cards distributed at all services.</a:t>
            </a:r>
            <a:endParaRPr lang="en-US" sz="621" dirty="0"/>
          </a:p>
        </p:txBody>
      </p:sp>
      <p:sp>
        <p:nvSpPr>
          <p:cNvPr id="19" name="Text 16"/>
          <p:cNvSpPr/>
          <p:nvPr/>
        </p:nvSpPr>
        <p:spPr>
          <a:xfrm>
            <a:off x="4922044" y="1540539"/>
            <a:ext cx="3364706" cy="85725"/>
          </a:xfrm>
          <a:prstGeom prst="rect">
            <a:avLst/>
          </a:prstGeom>
          <a:noFill/>
          <a:ln/>
        </p:spPr>
        <p:txBody>
          <a:bodyPr wrap="none" lIns="0" tIns="0" rIns="0" bIns="0" rtlCol="0" anchor="t">
            <a:spAutoFit/>
          </a:bodyPr>
          <a:lstStyle/>
          <a:p>
            <a:pPr algn="l" indent="0" marL="0">
              <a:lnSpc>
                <a:spcPts val="700"/>
              </a:lnSpc>
              <a:buNone/>
            </a:pPr>
            <a:r>
              <a:rPr lang="en-US" sz="485" b="1" spc="2" kern="0" dirty="0">
                <a:solidFill>
                  <a:srgbClr val="E8621A"/>
                </a:solidFill>
                <a:latin typeface="Barlow" pitchFamily="34" charset="0"/>
                <a:ea typeface="Barlow" pitchFamily="34" charset="-122"/>
                <a:cs typeface="Barlow" pitchFamily="34" charset="-120"/>
              </a:rPr>
              <a:t>TIER 2 — BUSINESS OWNERS &amp; LEADERS</a:t>
            </a:r>
            <a:endParaRPr lang="en-US" sz="485" dirty="0"/>
          </a:p>
        </p:txBody>
      </p:sp>
      <p:sp>
        <p:nvSpPr>
          <p:cNvPr id="20" name="Text 17"/>
          <p:cNvSpPr/>
          <p:nvPr/>
        </p:nvSpPr>
        <p:spPr>
          <a:xfrm>
            <a:off x="4922044" y="1697701"/>
            <a:ext cx="3364706" cy="412886"/>
          </a:xfrm>
          <a:prstGeom prst="rect">
            <a:avLst/>
          </a:prstGeom>
          <a:noFill/>
          <a:ln/>
        </p:spPr>
        <p:txBody>
          <a:bodyPr wrap="none" lIns="0" tIns="0" rIns="0" bIns="0" rtlCol="0" anchor="t">
            <a:spAutoFit/>
          </a:bodyPr>
          <a:lstStyle/>
          <a:p>
            <a:pPr algn="l" indent="0" marL="0">
              <a:lnSpc>
                <a:spcPts val="3300"/>
              </a:lnSpc>
              <a:buNone/>
            </a:pPr>
            <a:r>
              <a:rPr lang="en-US" sz="3736" dirty="0">
                <a:solidFill>
                  <a:srgbClr val="FFFFFF"/>
                </a:solidFill>
                <a:latin typeface="Bebas Neue" pitchFamily="34" charset="0"/>
                <a:ea typeface="Bebas Neue" pitchFamily="34" charset="-122"/>
                <a:cs typeface="Bebas Neue" pitchFamily="34" charset="-120"/>
              </a:rPr>
              <a:t>$1.5</a:t>
            </a:r>
            <a:r>
              <a:rPr lang="en-US" sz="3736" dirty="0">
                <a:solidFill>
                  <a:srgbClr val="E8621A"/>
                </a:solidFill>
                <a:latin typeface="Bebas Neue" pitchFamily="34" charset="0"/>
                <a:ea typeface="Bebas Neue" pitchFamily="34" charset="-122"/>
                <a:cs typeface="Bebas Neue" pitchFamily="34" charset="-120"/>
              </a:rPr>
              <a:t>M</a:t>
            </a:r>
            <a:endParaRPr lang="en-US" sz="3736" dirty="0"/>
          </a:p>
        </p:txBody>
      </p:sp>
      <p:sp>
        <p:nvSpPr>
          <p:cNvPr id="21" name="Text 18"/>
          <p:cNvSpPr/>
          <p:nvPr/>
        </p:nvSpPr>
        <p:spPr>
          <a:xfrm>
            <a:off x="4922044" y="2153450"/>
            <a:ext cx="3364706" cy="110728"/>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alpha val="45000"/>
                  </a:srgbClr>
                </a:solidFill>
                <a:latin typeface="Barlow" pitchFamily="34" charset="0"/>
                <a:ea typeface="Barlow" pitchFamily="34" charset="-122"/>
                <a:cs typeface="Barlow" pitchFamily="34" charset="-120"/>
              </a:rPr>
              <a:t>One-Time or Annual Gift</a:t>
            </a:r>
            <a:endParaRPr lang="en-US" sz="634" dirty="0"/>
          </a:p>
        </p:txBody>
      </p:sp>
      <p:sp>
        <p:nvSpPr>
          <p:cNvPr id="22" name="Text 19"/>
          <p:cNvSpPr/>
          <p:nvPr/>
        </p:nvSpPr>
        <p:spPr>
          <a:xfrm>
            <a:off x="4922044" y="2400802"/>
            <a:ext cx="458986" cy="110728"/>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alpha val="70000"/>
                  </a:srgbClr>
                </a:solidFill>
                <a:latin typeface="Barlow" pitchFamily="34" charset="0"/>
                <a:ea typeface="Barlow" pitchFamily="34" charset="-122"/>
                <a:cs typeface="Barlow" pitchFamily="34" charset="-120"/>
              </a:rPr>
              <a:t>150 leaders</a:t>
            </a:r>
            <a:endParaRPr lang="en-US" sz="634" dirty="0"/>
          </a:p>
        </p:txBody>
      </p:sp>
      <p:sp>
        <p:nvSpPr>
          <p:cNvPr id="23" name="Text 20"/>
          <p:cNvSpPr/>
          <p:nvPr/>
        </p:nvSpPr>
        <p:spPr>
          <a:xfrm>
            <a:off x="5452467" y="2387408"/>
            <a:ext cx="48220" cy="137517"/>
          </a:xfrm>
          <a:prstGeom prst="rect">
            <a:avLst/>
          </a:prstGeom>
          <a:noFill/>
          <a:ln/>
        </p:spPr>
        <p:txBody>
          <a:bodyPr wrap="none" lIns="0" tIns="0" rIns="0" bIns="0" rtlCol="0" anchor="t">
            <a:spAutoFit/>
          </a:bodyPr>
          <a:lstStyle/>
          <a:p>
            <a:pPr algn="l" indent="0" marL="0">
              <a:lnSpc>
                <a:spcPts val="1100"/>
              </a:lnSpc>
              <a:buNone/>
            </a:pPr>
            <a:r>
              <a:rPr lang="en-US" sz="834" dirty="0">
                <a:solidFill>
                  <a:srgbClr val="FFFFFF">
                    <a:alpha val="25000"/>
                  </a:srgbClr>
                </a:solidFill>
                <a:latin typeface="Barlow" pitchFamily="34" charset="0"/>
                <a:ea typeface="Barlow" pitchFamily="34" charset="-122"/>
                <a:cs typeface="Barlow" pitchFamily="34" charset="-120"/>
              </a:rPr>
              <a:t>×</a:t>
            </a:r>
            <a:endParaRPr lang="en-US" sz="834" dirty="0"/>
          </a:p>
        </p:txBody>
      </p:sp>
      <p:sp>
        <p:nvSpPr>
          <p:cNvPr id="24" name="Text 21"/>
          <p:cNvSpPr/>
          <p:nvPr/>
        </p:nvSpPr>
        <p:spPr>
          <a:xfrm>
            <a:off x="5572125" y="2400802"/>
            <a:ext cx="483989" cy="110728"/>
          </a:xfrm>
          <a:prstGeom prst="rect">
            <a:avLst/>
          </a:prstGeom>
          <a:noFill/>
          <a:ln/>
        </p:spPr>
        <p:txBody>
          <a:bodyPr wrap="none" lIns="0" tIns="0" rIns="0" bIns="0" rtlCol="0" anchor="t">
            <a:spAutoFit/>
          </a:bodyPr>
          <a:lstStyle/>
          <a:p>
            <a:pPr algn="l" indent="0" marL="0">
              <a:lnSpc>
                <a:spcPts val="900"/>
              </a:lnSpc>
              <a:buNone/>
            </a:pPr>
            <a:r>
              <a:rPr lang="en-US" sz="634" b="1" dirty="0">
                <a:solidFill>
                  <a:srgbClr val="FFFFFF">
                    <a:alpha val="70000"/>
                  </a:srgbClr>
                </a:solidFill>
                <a:latin typeface="Barlow" pitchFamily="34" charset="0"/>
                <a:ea typeface="Barlow" pitchFamily="34" charset="-122"/>
                <a:cs typeface="Barlow" pitchFamily="34" charset="-120"/>
              </a:rPr>
              <a:t>$10,000 avg</a:t>
            </a:r>
            <a:endParaRPr lang="en-US" sz="634" dirty="0"/>
          </a:p>
        </p:txBody>
      </p:sp>
      <p:sp>
        <p:nvSpPr>
          <p:cNvPr id="25" name="Text 22"/>
          <p:cNvSpPr/>
          <p:nvPr/>
        </p:nvSpPr>
        <p:spPr>
          <a:xfrm>
            <a:off x="6127552" y="2387408"/>
            <a:ext cx="57150" cy="137517"/>
          </a:xfrm>
          <a:prstGeom prst="rect">
            <a:avLst/>
          </a:prstGeom>
          <a:noFill/>
          <a:ln/>
        </p:spPr>
        <p:txBody>
          <a:bodyPr wrap="none" lIns="0" tIns="0" rIns="0" bIns="0" rtlCol="0" anchor="t">
            <a:spAutoFit/>
          </a:bodyPr>
          <a:lstStyle/>
          <a:p>
            <a:pPr algn="l" indent="0" marL="0">
              <a:lnSpc>
                <a:spcPts val="1100"/>
              </a:lnSpc>
              <a:buNone/>
            </a:pPr>
            <a:r>
              <a:rPr lang="en-US" sz="834" dirty="0">
                <a:solidFill>
                  <a:srgbClr val="FFFFFF">
                    <a:alpha val="25000"/>
                  </a:srgbClr>
                </a:solidFill>
                <a:latin typeface="Barlow" pitchFamily="34" charset="0"/>
                <a:ea typeface="Barlow" pitchFamily="34" charset="-122"/>
                <a:cs typeface="Barlow" pitchFamily="34" charset="-120"/>
              </a:rPr>
              <a:t>=</a:t>
            </a:r>
            <a:endParaRPr lang="en-US" sz="834" dirty="0"/>
          </a:p>
        </p:txBody>
      </p:sp>
      <p:sp>
        <p:nvSpPr>
          <p:cNvPr id="26" name="Text 23"/>
          <p:cNvSpPr/>
          <p:nvPr/>
        </p:nvSpPr>
        <p:spPr>
          <a:xfrm>
            <a:off x="6256139" y="2378478"/>
            <a:ext cx="464344" cy="155377"/>
          </a:xfrm>
          <a:prstGeom prst="rect">
            <a:avLst/>
          </a:prstGeom>
          <a:noFill/>
          <a:ln/>
        </p:spPr>
        <p:txBody>
          <a:bodyPr wrap="none" lIns="0" tIns="0" rIns="0" bIns="0" rtlCol="0" anchor="t">
            <a:spAutoFit/>
          </a:bodyPr>
          <a:lstStyle/>
          <a:p>
            <a:pPr algn="l" indent="0" marL="0">
              <a:lnSpc>
                <a:spcPts val="1200"/>
              </a:lnSpc>
              <a:buNone/>
            </a:pPr>
            <a:r>
              <a:rPr lang="en-US" sz="942" dirty="0">
                <a:solidFill>
                  <a:srgbClr val="E8621A"/>
                </a:solidFill>
                <a:latin typeface="Bebas Neue" pitchFamily="34" charset="0"/>
                <a:ea typeface="Bebas Neue" pitchFamily="34" charset="-122"/>
                <a:cs typeface="Bebas Neue" pitchFamily="34" charset="-120"/>
              </a:rPr>
              <a:t>$1,500,000</a:t>
            </a:r>
            <a:endParaRPr lang="en-US" sz="942" dirty="0"/>
          </a:p>
        </p:txBody>
      </p:sp>
      <p:sp>
        <p:nvSpPr>
          <p:cNvPr id="27" name="Text 24"/>
          <p:cNvSpPr/>
          <p:nvPr/>
        </p:nvSpPr>
        <p:spPr>
          <a:xfrm>
            <a:off x="4922044" y="2605292"/>
            <a:ext cx="3364706"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FFFFFF">
                    <a:alpha val="40000"/>
                  </a:srgbClr>
                </a:solidFill>
                <a:latin typeface="Barlow" pitchFamily="34" charset="0"/>
                <a:ea typeface="Barlow" pitchFamily="34" charset="-122"/>
                <a:cs typeface="Barlow" pitchFamily="34" charset="-120"/>
              </a:rPr>
              <a:t>Business owners, professionals, and ministry partners within the congregation making significant one-time or annual gifts. Includes naming opportunities for key spaces.</a:t>
            </a:r>
            <a:endParaRPr lang="en-US" sz="621" dirty="0"/>
          </a:p>
        </p:txBody>
      </p:sp>
      <p:sp>
        <p:nvSpPr>
          <p:cNvPr id="28" name="Text 25"/>
          <p:cNvSpPr/>
          <p:nvPr/>
        </p:nvSpPr>
        <p:spPr>
          <a:xfrm>
            <a:off x="571500" y="3183936"/>
            <a:ext cx="2431247" cy="85725"/>
          </a:xfrm>
          <a:prstGeom prst="rect">
            <a:avLst/>
          </a:prstGeom>
          <a:noFill/>
          <a:ln/>
        </p:spPr>
        <p:txBody>
          <a:bodyPr wrap="none" lIns="0" tIns="0" rIns="0" bIns="0" rtlCol="0" anchor="t">
            <a:spAutoFit/>
          </a:bodyPr>
          <a:lstStyle/>
          <a:p>
            <a:pPr algn="l" indent="0" marL="0">
              <a:lnSpc>
                <a:spcPts val="700"/>
              </a:lnSpc>
              <a:buNone/>
            </a:pPr>
            <a:r>
              <a:rPr lang="en-US" sz="485" b="1" spc="2" kern="0" dirty="0">
                <a:solidFill>
                  <a:srgbClr val="FFFFFF">
                    <a:alpha val="35000"/>
                  </a:srgbClr>
                </a:solidFill>
                <a:latin typeface="Barlow" pitchFamily="34" charset="0"/>
                <a:ea typeface="Barlow" pitchFamily="34" charset="-122"/>
                <a:cs typeface="Barlow" pitchFamily="34" charset="-120"/>
              </a:rPr>
              <a:t>CONGREGATION TOTAL</a:t>
            </a:r>
            <a:endParaRPr lang="en-US" sz="485" dirty="0"/>
          </a:p>
        </p:txBody>
      </p:sp>
      <p:sp>
        <p:nvSpPr>
          <p:cNvPr id="29" name="Text 26"/>
          <p:cNvSpPr/>
          <p:nvPr/>
        </p:nvSpPr>
        <p:spPr>
          <a:xfrm>
            <a:off x="571500" y="3312523"/>
            <a:ext cx="2431247" cy="282876"/>
          </a:xfrm>
          <a:prstGeom prst="rect">
            <a:avLst/>
          </a:prstGeom>
          <a:noFill/>
          <a:ln/>
        </p:spPr>
        <p:txBody>
          <a:bodyPr wrap="none" lIns="0" tIns="0" rIns="0" bIns="0" rtlCol="0" anchor="t">
            <a:spAutoFit/>
          </a:bodyPr>
          <a:lstStyle/>
          <a:p>
            <a:pPr algn="l" indent="0" marL="0">
              <a:lnSpc>
                <a:spcPts val="2200"/>
              </a:lnSpc>
              <a:buNone/>
            </a:pPr>
            <a:r>
              <a:rPr lang="en-US" sz="2368" dirty="0">
                <a:solidFill>
                  <a:srgbClr val="FFFFFF"/>
                </a:solidFill>
                <a:latin typeface="Bebas Neue" pitchFamily="34" charset="0"/>
                <a:ea typeface="Bebas Neue" pitchFamily="34" charset="-122"/>
                <a:cs typeface="Bebas Neue" pitchFamily="34" charset="-120"/>
              </a:rPr>
              <a:t>$3.3M</a:t>
            </a:r>
            <a:endParaRPr lang="en-US" sz="2368" dirty="0"/>
          </a:p>
        </p:txBody>
      </p:sp>
      <p:sp>
        <p:nvSpPr>
          <p:cNvPr id="30" name="Text 27"/>
          <p:cNvSpPr/>
          <p:nvPr/>
        </p:nvSpPr>
        <p:spPr>
          <a:xfrm>
            <a:off x="571500" y="3631118"/>
            <a:ext cx="2431247"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FFFFFF">
                    <a:alpha val="40000"/>
                  </a:srgbClr>
                </a:solidFill>
                <a:latin typeface="Barlow" pitchFamily="34" charset="0"/>
                <a:ea typeface="Barlow" pitchFamily="34" charset="-122"/>
                <a:cs typeface="Barlow" pitchFamily="34" charset="-120"/>
              </a:rPr>
              <a:t>Combined 3-year giving from families + business leaders</a:t>
            </a:r>
            <a:endParaRPr lang="en-US" sz="568" dirty="0"/>
          </a:p>
        </p:txBody>
      </p:sp>
      <p:sp>
        <p:nvSpPr>
          <p:cNvPr id="31" name="Text 28"/>
          <p:cNvSpPr/>
          <p:nvPr/>
        </p:nvSpPr>
        <p:spPr>
          <a:xfrm>
            <a:off x="3467091" y="3183936"/>
            <a:ext cx="2202647" cy="85725"/>
          </a:xfrm>
          <a:prstGeom prst="rect">
            <a:avLst/>
          </a:prstGeom>
          <a:noFill/>
          <a:ln/>
        </p:spPr>
        <p:txBody>
          <a:bodyPr wrap="none" lIns="0" tIns="0" rIns="0" bIns="0" rtlCol="0" anchor="t">
            <a:spAutoFit/>
          </a:bodyPr>
          <a:lstStyle/>
          <a:p>
            <a:pPr algn="l" indent="0" marL="0">
              <a:lnSpc>
                <a:spcPts val="700"/>
              </a:lnSpc>
              <a:buNone/>
            </a:pPr>
            <a:r>
              <a:rPr lang="en-US" sz="485" b="1" spc="2" kern="0" dirty="0">
                <a:solidFill>
                  <a:srgbClr val="FFFFFF">
                    <a:alpha val="35000"/>
                  </a:srgbClr>
                </a:solidFill>
                <a:latin typeface="Barlow" pitchFamily="34" charset="0"/>
                <a:ea typeface="Barlow" pitchFamily="34" charset="-122"/>
                <a:cs typeface="Barlow" pitchFamily="34" charset="-120"/>
              </a:rPr>
              <a:t>EXTERNAL INVESTORS &amp; DONORS</a:t>
            </a:r>
            <a:endParaRPr lang="en-US" sz="485" dirty="0"/>
          </a:p>
        </p:txBody>
      </p:sp>
      <p:sp>
        <p:nvSpPr>
          <p:cNvPr id="32" name="Text 29"/>
          <p:cNvSpPr/>
          <p:nvPr/>
        </p:nvSpPr>
        <p:spPr>
          <a:xfrm>
            <a:off x="3467091" y="3312523"/>
            <a:ext cx="2202647" cy="282876"/>
          </a:xfrm>
          <a:prstGeom prst="rect">
            <a:avLst/>
          </a:prstGeom>
          <a:noFill/>
          <a:ln/>
        </p:spPr>
        <p:txBody>
          <a:bodyPr wrap="none" lIns="0" tIns="0" rIns="0" bIns="0" rtlCol="0" anchor="t">
            <a:spAutoFit/>
          </a:bodyPr>
          <a:lstStyle/>
          <a:p>
            <a:pPr algn="l" indent="0" marL="0">
              <a:lnSpc>
                <a:spcPts val="2200"/>
              </a:lnSpc>
              <a:buNone/>
            </a:pPr>
            <a:r>
              <a:rPr lang="en-US" sz="2368" dirty="0">
                <a:solidFill>
                  <a:srgbClr val="FFFFFF"/>
                </a:solidFill>
                <a:latin typeface="Bebas Neue" pitchFamily="34" charset="0"/>
                <a:ea typeface="Bebas Neue" pitchFamily="34" charset="-122"/>
                <a:cs typeface="Bebas Neue" pitchFamily="34" charset="-120"/>
              </a:rPr>
              <a:t>$2.7M</a:t>
            </a:r>
            <a:endParaRPr lang="en-US" sz="2368" dirty="0"/>
          </a:p>
        </p:txBody>
      </p:sp>
      <p:sp>
        <p:nvSpPr>
          <p:cNvPr id="33" name="Text 30"/>
          <p:cNvSpPr/>
          <p:nvPr/>
        </p:nvSpPr>
        <p:spPr>
          <a:xfrm>
            <a:off x="3467091" y="3631118"/>
            <a:ext cx="2202647" cy="220005"/>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0000"/>
                  </a:srgbClr>
                </a:solidFill>
                <a:latin typeface="Barlow" pitchFamily="34" charset="0"/>
                <a:ea typeface="Barlow" pitchFamily="34" charset="-122"/>
                <a:cs typeface="Barlow" pitchFamily="34" charset="-120"/>
              </a:rPr>
              <a:t>Foundations, faith-based lenders, kingdom philanthropists &amp; grants</a:t>
            </a:r>
            <a:endParaRPr lang="en-US" sz="568" dirty="0"/>
          </a:p>
        </p:txBody>
      </p:sp>
      <p:sp>
        <p:nvSpPr>
          <p:cNvPr id="34" name="Text 31"/>
          <p:cNvSpPr/>
          <p:nvPr/>
        </p:nvSpPr>
        <p:spPr>
          <a:xfrm>
            <a:off x="6134081" y="3183936"/>
            <a:ext cx="2438419" cy="85725"/>
          </a:xfrm>
          <a:prstGeom prst="rect">
            <a:avLst/>
          </a:prstGeom>
          <a:noFill/>
          <a:ln/>
        </p:spPr>
        <p:txBody>
          <a:bodyPr wrap="none" lIns="0" tIns="0" rIns="0" bIns="0" rtlCol="0" anchor="t">
            <a:spAutoFit/>
          </a:bodyPr>
          <a:lstStyle/>
          <a:p>
            <a:pPr algn="l" indent="0" marL="0">
              <a:lnSpc>
                <a:spcPts val="700"/>
              </a:lnSpc>
              <a:buNone/>
            </a:pPr>
            <a:r>
              <a:rPr lang="en-US" sz="485" b="1" spc="2" kern="0" dirty="0">
                <a:solidFill>
                  <a:srgbClr val="FFFFFF">
                    <a:alpha val="35000"/>
                  </a:srgbClr>
                </a:solidFill>
                <a:latin typeface="Barlow" pitchFamily="34" charset="0"/>
                <a:ea typeface="Barlow" pitchFamily="34" charset="-122"/>
                <a:cs typeface="Barlow" pitchFamily="34" charset="-120"/>
              </a:rPr>
              <a:t>ALL-IN CAMPAIGN GOAL</a:t>
            </a:r>
            <a:endParaRPr lang="en-US" sz="485" dirty="0"/>
          </a:p>
        </p:txBody>
      </p:sp>
      <p:sp>
        <p:nvSpPr>
          <p:cNvPr id="35" name="Text 32"/>
          <p:cNvSpPr/>
          <p:nvPr/>
        </p:nvSpPr>
        <p:spPr>
          <a:xfrm>
            <a:off x="6134081" y="3312523"/>
            <a:ext cx="2438419" cy="282876"/>
          </a:xfrm>
          <a:prstGeom prst="rect">
            <a:avLst/>
          </a:prstGeom>
          <a:noFill/>
          <a:ln/>
        </p:spPr>
        <p:txBody>
          <a:bodyPr wrap="none" lIns="0" tIns="0" rIns="0" bIns="0" rtlCol="0" anchor="t">
            <a:spAutoFit/>
          </a:bodyPr>
          <a:lstStyle/>
          <a:p>
            <a:pPr algn="l" indent="0" marL="0">
              <a:lnSpc>
                <a:spcPts val="2200"/>
              </a:lnSpc>
              <a:buNone/>
            </a:pPr>
            <a:r>
              <a:rPr lang="en-US" sz="2368" dirty="0">
                <a:solidFill>
                  <a:srgbClr val="E8621A"/>
                </a:solidFill>
                <a:latin typeface="Bebas Neue" pitchFamily="34" charset="0"/>
                <a:ea typeface="Bebas Neue" pitchFamily="34" charset="-122"/>
                <a:cs typeface="Bebas Neue" pitchFamily="34" charset="-120"/>
              </a:rPr>
              <a:t>$6M</a:t>
            </a:r>
            <a:endParaRPr lang="en-US" sz="2368" dirty="0"/>
          </a:p>
        </p:txBody>
      </p:sp>
      <p:sp>
        <p:nvSpPr>
          <p:cNvPr id="36" name="Text 33"/>
          <p:cNvSpPr/>
          <p:nvPr/>
        </p:nvSpPr>
        <p:spPr>
          <a:xfrm>
            <a:off x="6134081" y="3631118"/>
            <a:ext cx="2438419" cy="110003"/>
          </a:xfrm>
          <a:prstGeom prst="rect">
            <a:avLst/>
          </a:prstGeom>
          <a:noFill/>
          <a:ln/>
        </p:spPr>
        <p:txBody>
          <a:bodyPr wrap="none" lIns="0" tIns="0" rIns="0" bIns="0" rtlCol="0" anchor="t">
            <a:spAutoFit/>
          </a:bodyPr>
          <a:lstStyle/>
          <a:p>
            <a:pPr algn="l" indent="0" marL="0">
              <a:lnSpc>
                <a:spcPts val="900"/>
              </a:lnSpc>
              <a:buNone/>
            </a:pPr>
            <a:r>
              <a:rPr lang="en-US" sz="568" dirty="0">
                <a:solidFill>
                  <a:srgbClr val="FFFFFF">
                    <a:alpha val="40000"/>
                  </a:srgbClr>
                </a:solidFill>
                <a:latin typeface="Barlow" pitchFamily="34" charset="0"/>
                <a:ea typeface="Barlow" pitchFamily="34" charset="-122"/>
                <a:cs typeface="Barlow" pitchFamily="34" charset="-120"/>
              </a:rPr>
              <a:t>Full acquisition, buildout, furnishing &amp; launch reserve</a:t>
            </a:r>
            <a:endParaRPr lang="en-US" sz="568" dirty="0"/>
          </a:p>
        </p:txBody>
      </p:sp>
      <p:sp>
        <p:nvSpPr>
          <p:cNvPr id="37" name="Shape 34"/>
          <p:cNvSpPr/>
          <p:nvPr/>
        </p:nvSpPr>
        <p:spPr>
          <a:xfrm>
            <a:off x="0" y="4764881"/>
            <a:ext cx="9144000" cy="378619"/>
          </a:xfrm>
          <a:prstGeom prst="rect">
            <a:avLst/>
          </a:prstGeom>
          <a:solidFill>
            <a:srgbClr val="000000">
              <a:alpha val="0"/>
            </a:srgbClr>
          </a:solidFill>
          <a:ln/>
        </p:spPr>
      </p:sp>
      <p:sp>
        <p:nvSpPr>
          <p:cNvPr id="38" name="Shape 35"/>
          <p:cNvSpPr/>
          <p:nvPr/>
        </p:nvSpPr>
        <p:spPr>
          <a:xfrm>
            <a:off x="0" y="4764881"/>
            <a:ext cx="9144000" cy="7144"/>
          </a:xfrm>
          <a:prstGeom prst="rect">
            <a:avLst/>
          </a:prstGeom>
          <a:solidFill>
            <a:srgbClr val="FFFFFF"/>
          </a:solidFill>
          <a:ln/>
        </p:spPr>
      </p:sp>
      <p:sp>
        <p:nvSpPr>
          <p:cNvPr id="39" name="Text 36"/>
          <p:cNvSpPr/>
          <p:nvPr/>
        </p:nvSpPr>
        <p:spPr>
          <a:xfrm>
            <a:off x="571500" y="4910435"/>
            <a:ext cx="3278981" cy="94655"/>
          </a:xfrm>
          <a:prstGeom prst="rect">
            <a:avLst/>
          </a:prstGeom>
          <a:noFill/>
          <a:ln/>
        </p:spPr>
        <p:txBody>
          <a:bodyPr wrap="none" lIns="0" tIns="0" rIns="0" bIns="0" rtlCol="0" anchor="t">
            <a:spAutoFit/>
          </a:bodyPr>
          <a:lstStyle/>
          <a:p>
            <a:pPr algn="l" indent="0" marL="0">
              <a:lnSpc>
                <a:spcPts val="700"/>
              </a:lnSpc>
              <a:buNone/>
            </a:pPr>
            <a:r>
              <a:rPr lang="en-US" sz="568" i="1" dirty="0">
                <a:solidFill>
                  <a:srgbClr val="FFFFFF">
                    <a:alpha val="30000"/>
                  </a:srgbClr>
                </a:solidFill>
                <a:latin typeface="Barlow" pitchFamily="34" charset="0"/>
                <a:ea typeface="Barlow" pitchFamily="34" charset="-122"/>
                <a:cs typeface="Barlow" pitchFamily="34" charset="-120"/>
              </a:rPr>
              <a:t>* Giving projections based on current active congregation. All figures are targets, not guarantees.</a:t>
            </a:r>
            <a:endParaRPr lang="en-US" sz="568" dirty="0"/>
          </a:p>
        </p:txBody>
      </p:sp>
      <p:sp>
        <p:nvSpPr>
          <p:cNvPr id="40" name="Text 37"/>
          <p:cNvSpPr/>
          <p:nvPr/>
        </p:nvSpPr>
        <p:spPr>
          <a:xfrm>
            <a:off x="6660096" y="4872038"/>
            <a:ext cx="1912404" cy="171450"/>
          </a:xfrm>
          <a:prstGeom prst="rect">
            <a:avLst/>
          </a:prstGeom>
          <a:noFill/>
          <a:ln/>
        </p:spPr>
        <p:txBody>
          <a:bodyPr wrap="square" lIns="119126" tIns="42545" rIns="119126" bIns="42545" rtlCol="0" anchor="t">
            <a:spAutoFit/>
          </a:bodyPr>
          <a:lstStyle/>
          <a:p>
            <a:pPr algn="l" indent="0" marL="0">
              <a:lnSpc>
                <a:spcPts val="700"/>
              </a:lnSpc>
              <a:buNone/>
            </a:pPr>
            <a:r>
              <a:rPr lang="en-US" sz="485" b="1" spc="1" kern="0" dirty="0">
                <a:solidFill>
                  <a:srgbClr val="E8621A"/>
                </a:solidFill>
                <a:latin typeface="Barlow" pitchFamily="34" charset="0"/>
                <a:ea typeface="Barlow" pitchFamily="34" charset="-122"/>
                <a:cs typeface="Barlow" pitchFamily="34" charset="-120"/>
              </a:rPr>
              <a:t>3-YEAR PLEDGE CAMPAIGN · 2025–2027</a:t>
            </a:r>
            <a:endParaRPr lang="en-US" sz="48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9144000" cy="1176207"/>
          </a:xfrm>
          <a:prstGeom prst="rect">
            <a:avLst/>
          </a:prstGeom>
          <a:solidFill>
            <a:srgbClr val="000000">
              <a:alpha val="0"/>
            </a:srgbClr>
          </a:solidFill>
          <a:ln/>
        </p:spPr>
      </p:sp>
      <p:sp>
        <p:nvSpPr>
          <p:cNvPr id="4" name="Shape 1"/>
          <p:cNvSpPr/>
          <p:nvPr/>
        </p:nvSpPr>
        <p:spPr>
          <a:xfrm>
            <a:off x="0" y="1169064"/>
            <a:ext cx="9144000" cy="7144"/>
          </a:xfrm>
          <a:prstGeom prst="rect">
            <a:avLst/>
          </a:prstGeom>
          <a:solidFill>
            <a:srgbClr val="FFFFFF"/>
          </a:solidFill>
          <a:ln/>
        </p:spPr>
      </p:sp>
      <p:sp>
        <p:nvSpPr>
          <p:cNvPr id="5" name="Text 2"/>
          <p:cNvSpPr/>
          <p:nvPr/>
        </p:nvSpPr>
        <p:spPr>
          <a:xfrm>
            <a:off x="571500" y="257175"/>
            <a:ext cx="2243138"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E8621A"/>
                </a:solidFill>
                <a:latin typeface="Barlow" pitchFamily="34" charset="0"/>
                <a:ea typeface="Barlow" pitchFamily="34" charset="-122"/>
                <a:cs typeface="Barlow" pitchFamily="34" charset="-120"/>
              </a:rPr>
              <a:t>EXTERNAL FUNDING STRATEGY</a:t>
            </a:r>
            <a:endParaRPr lang="en-US" sz="534" dirty="0"/>
          </a:p>
        </p:txBody>
      </p:sp>
      <p:sp>
        <p:nvSpPr>
          <p:cNvPr id="6" name="Text 3"/>
          <p:cNvSpPr/>
          <p:nvPr/>
        </p:nvSpPr>
        <p:spPr>
          <a:xfrm>
            <a:off x="571500" y="394692"/>
            <a:ext cx="2243138" cy="617209"/>
          </a:xfrm>
          <a:prstGeom prst="rect">
            <a:avLst/>
          </a:prstGeom>
          <a:noFill/>
          <a:ln/>
        </p:spPr>
        <p:txBody>
          <a:bodyPr wrap="square" lIns="0" tIns="0" rIns="0" bIns="0" rtlCol="0" anchor="t">
            <a:spAutoFit/>
          </a:bodyPr>
          <a:lstStyle/>
          <a:p>
            <a:pPr algn="l" indent="0" marL="0">
              <a:lnSpc>
                <a:spcPts val="2400"/>
              </a:lnSpc>
              <a:buNone/>
            </a:pPr>
            <a:r>
              <a:rPr lang="en-US" sz="2592" dirty="0">
                <a:solidFill>
                  <a:srgbClr val="FFFFFF"/>
                </a:solidFill>
                <a:latin typeface="Bebas Neue" pitchFamily="34" charset="0"/>
                <a:ea typeface="Bebas Neue" pitchFamily="34" charset="-122"/>
                <a:cs typeface="Bebas Neue" pitchFamily="34" charset="-120"/>
              </a:rPr>
              <a:t>WHO ELSE</a:t>
            </a:r>
            <a:r>
              <a:rPr lang="en-US" sz="2592" dirty="0">
                <a:solidFill>
                  <a:srgbClr val="FFFFFF"/>
                </a:solidFill>
                <a:latin typeface="Bebas Neue" pitchFamily="34" charset="0"/>
                <a:ea typeface="Bebas Neue" pitchFamily="34" charset="-122"/>
                <a:cs typeface="Bebas Neue" pitchFamily="34" charset="-120"/>
              </a:rPr>
              <a:t>
</a:t>
            </a:r>
            <a:r>
              <a:rPr lang="en-US" sz="2592" dirty="0">
                <a:solidFill>
                  <a:srgbClr val="FFFFFF"/>
                </a:solidFill>
                <a:latin typeface="Bebas Neue" pitchFamily="34" charset="0"/>
                <a:ea typeface="Bebas Neue" pitchFamily="34" charset="-122"/>
                <a:cs typeface="Bebas Neue" pitchFamily="34" charset="-120"/>
              </a:rPr>
              <a:t>INVESTS IN KINGDOM?</a:t>
            </a:r>
            <a:endParaRPr lang="en-US" sz="2592" dirty="0"/>
          </a:p>
        </p:txBody>
      </p:sp>
      <p:sp>
        <p:nvSpPr>
          <p:cNvPr id="7" name="Text 4"/>
          <p:cNvSpPr/>
          <p:nvPr/>
        </p:nvSpPr>
        <p:spPr>
          <a:xfrm>
            <a:off x="8265319" y="554701"/>
            <a:ext cx="364331" cy="457200"/>
          </a:xfrm>
          <a:prstGeom prst="rect">
            <a:avLst/>
          </a:prstGeom>
          <a:noFill/>
          <a:ln/>
        </p:spPr>
        <p:txBody>
          <a:bodyPr wrap="none" lIns="0" tIns="0" rIns="0" bIns="0" rtlCol="0" anchor="t">
            <a:spAutoFit/>
          </a:bodyPr>
          <a:lstStyle/>
          <a:p>
            <a:pPr algn="l" indent="0" marL="0">
              <a:lnSpc>
                <a:spcPts val="3600"/>
              </a:lnSpc>
              <a:buNone/>
            </a:pPr>
            <a:r>
              <a:rPr lang="en-US" sz="3504" dirty="0">
                <a:solidFill>
                  <a:srgbClr val="E8621A">
                    <a:alpha val="20000"/>
                  </a:srgbClr>
                </a:solidFill>
                <a:latin typeface="Bebas Neue" pitchFamily="34" charset="0"/>
                <a:ea typeface="Bebas Neue" pitchFamily="34" charset="-122"/>
                <a:cs typeface="Bebas Neue" pitchFamily="34" charset="-120"/>
              </a:rPr>
              <a:t>09</a:t>
            </a:r>
            <a:endParaRPr lang="en-US" sz="3504" dirty="0"/>
          </a:p>
        </p:txBody>
      </p:sp>
      <p:sp>
        <p:nvSpPr>
          <p:cNvPr id="8" name="Shape 5"/>
          <p:cNvSpPr/>
          <p:nvPr/>
        </p:nvSpPr>
        <p:spPr>
          <a:xfrm>
            <a:off x="571500" y="1340514"/>
            <a:ext cx="8001000" cy="450056"/>
          </a:xfrm>
          <a:prstGeom prst="rect">
            <a:avLst/>
          </a:prstGeom>
          <a:solidFill>
            <a:srgbClr val="E8621A">
              <a:alpha val="8000"/>
            </a:srgbClr>
          </a:solidFill>
          <a:ln/>
        </p:spPr>
      </p:sp>
      <p:sp>
        <p:nvSpPr>
          <p:cNvPr id="9" name="Shape 6"/>
          <p:cNvSpPr/>
          <p:nvPr/>
        </p:nvSpPr>
        <p:spPr>
          <a:xfrm>
            <a:off x="571500" y="1340514"/>
            <a:ext cx="21431" cy="450056"/>
          </a:xfrm>
          <a:prstGeom prst="rect">
            <a:avLst/>
          </a:prstGeom>
          <a:solidFill>
            <a:srgbClr val="E8621A"/>
          </a:solidFill>
          <a:ln/>
        </p:spPr>
      </p:sp>
      <p:sp>
        <p:nvSpPr>
          <p:cNvPr id="10" name="Text 7"/>
          <p:cNvSpPr/>
          <p:nvPr/>
        </p:nvSpPr>
        <p:spPr>
          <a:xfrm>
            <a:off x="714375" y="1471780"/>
            <a:ext cx="676870" cy="187523"/>
          </a:xfrm>
          <a:prstGeom prst="rect">
            <a:avLst/>
          </a:prstGeom>
          <a:noFill/>
          <a:ln/>
        </p:spPr>
        <p:txBody>
          <a:bodyPr wrap="none" lIns="0" tIns="0" rIns="0" bIns="0" rtlCol="0" anchor="t">
            <a:spAutoFit/>
          </a:bodyPr>
          <a:lstStyle/>
          <a:p>
            <a:pPr algn="l" indent="0" marL="0">
              <a:lnSpc>
                <a:spcPts val="1500"/>
              </a:lnSpc>
              <a:buNone/>
            </a:pPr>
            <a:r>
              <a:rPr lang="en-US" sz="1159" dirty="0">
                <a:solidFill>
                  <a:srgbClr val="E8621A"/>
                </a:solidFill>
                <a:latin typeface="Bebas Neue" pitchFamily="34" charset="0"/>
                <a:ea typeface="Bebas Neue" pitchFamily="34" charset="-122"/>
                <a:cs typeface="Bebas Neue" pitchFamily="34" charset="-120"/>
              </a:rPr>
              <a:t>$2.7M TARGET</a:t>
            </a:r>
            <a:endParaRPr lang="en-US" sz="1159" dirty="0"/>
          </a:p>
        </p:txBody>
      </p:sp>
      <p:sp>
        <p:nvSpPr>
          <p:cNvPr id="11" name="Text 8"/>
          <p:cNvSpPr/>
          <p:nvPr/>
        </p:nvSpPr>
        <p:spPr>
          <a:xfrm>
            <a:off x="1562695" y="1426239"/>
            <a:ext cx="6866930" cy="278606"/>
          </a:xfrm>
          <a:prstGeom prst="rect">
            <a:avLst/>
          </a:prstGeom>
          <a:noFill/>
          <a:ln/>
        </p:spPr>
        <p:txBody>
          <a:bodyPr wrap="square" lIns="0" tIns="0" rIns="0" bIns="0" rtlCol="0" anchor="t">
            <a:spAutoFit/>
          </a:bodyPr>
          <a:lstStyle/>
          <a:p>
            <a:pPr algn="l" indent="0" marL="0">
              <a:lnSpc>
                <a:spcPts val="1100"/>
              </a:lnSpc>
              <a:buNone/>
            </a:pPr>
            <a:r>
              <a:rPr lang="en-US" sz="674" dirty="0">
                <a:solidFill>
                  <a:srgbClr val="FFFFFF">
                    <a:alpha val="65000"/>
                  </a:srgbClr>
                </a:solidFill>
                <a:latin typeface="Barlow" pitchFamily="34" charset="0"/>
                <a:ea typeface="Barlow" pitchFamily="34" charset="-122"/>
                <a:cs typeface="Barlow" pitchFamily="34" charset="-120"/>
              </a:rPr>
              <a:t>Beyond the congregation, these four channels represent proven, accessible sources of capital for faith-based facility projects — each with a track record of funding churches and nonprofits at this scale.</a:t>
            </a:r>
            <a:endParaRPr lang="en-US" sz="674" dirty="0"/>
          </a:p>
        </p:txBody>
      </p:sp>
      <p:sp>
        <p:nvSpPr>
          <p:cNvPr id="12" name="Shape 9"/>
          <p:cNvSpPr/>
          <p:nvPr/>
        </p:nvSpPr>
        <p:spPr>
          <a:xfrm>
            <a:off x="571500" y="1847720"/>
            <a:ext cx="8001000" cy="2972526"/>
          </a:xfrm>
          <a:prstGeom prst="rect">
            <a:avLst/>
          </a:prstGeom>
          <a:solidFill>
            <a:srgbClr val="FFFFFF">
              <a:alpha val="6000"/>
            </a:srgbClr>
          </a:solidFill>
          <a:ln/>
        </p:spPr>
      </p:sp>
      <p:sp>
        <p:nvSpPr>
          <p:cNvPr id="13" name="Shape 10"/>
          <p:cNvSpPr/>
          <p:nvPr/>
        </p:nvSpPr>
        <p:spPr>
          <a:xfrm>
            <a:off x="571500" y="1847720"/>
            <a:ext cx="1994892" cy="2972526"/>
          </a:xfrm>
          <a:prstGeom prst="rect">
            <a:avLst/>
          </a:prstGeom>
          <a:solidFill>
            <a:srgbClr val="1C1C1E"/>
          </a:solidFill>
          <a:ln/>
        </p:spPr>
      </p:sp>
      <p:sp>
        <p:nvSpPr>
          <p:cNvPr id="14" name="Shape 11"/>
          <p:cNvSpPr/>
          <p:nvPr/>
        </p:nvSpPr>
        <p:spPr>
          <a:xfrm>
            <a:off x="571500" y="1847720"/>
            <a:ext cx="1994892" cy="597564"/>
          </a:xfrm>
          <a:prstGeom prst="rect">
            <a:avLst/>
          </a:prstGeom>
          <a:solidFill>
            <a:srgbClr val="E8621A">
              <a:alpha val="5000"/>
            </a:srgbClr>
          </a:solidFill>
          <a:ln/>
        </p:spPr>
      </p:sp>
      <p:sp>
        <p:nvSpPr>
          <p:cNvPr id="15" name="Shape 12"/>
          <p:cNvSpPr/>
          <p:nvPr/>
        </p:nvSpPr>
        <p:spPr>
          <a:xfrm>
            <a:off x="571500" y="2430996"/>
            <a:ext cx="1994892" cy="14288"/>
          </a:xfrm>
          <a:prstGeom prst="rect">
            <a:avLst/>
          </a:prstGeom>
          <a:solidFill>
            <a:srgbClr val="F8D0BA"/>
          </a:solidFill>
          <a:ln/>
        </p:spPr>
      </p:sp>
      <p:sp>
        <p:nvSpPr>
          <p:cNvPr id="16" name="Text 13"/>
          <p:cNvSpPr/>
          <p:nvPr/>
        </p:nvSpPr>
        <p:spPr>
          <a:xfrm>
            <a:off x="714375" y="1947732"/>
            <a:ext cx="1709142" cy="94655"/>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E8621A">
                    <a:alpha val="60000"/>
                  </a:srgbClr>
                </a:solidFill>
                <a:latin typeface="Bebas Neue" pitchFamily="34" charset="0"/>
                <a:ea typeface="Bebas Neue" pitchFamily="34" charset="-122"/>
                <a:cs typeface="Bebas Neue" pitchFamily="34" charset="-120"/>
              </a:rPr>
              <a:t>CHANNEL 01</a:t>
            </a:r>
            <a:endParaRPr lang="en-US" sz="568" dirty="0"/>
          </a:p>
        </p:txBody>
      </p:sp>
      <p:sp>
        <p:nvSpPr>
          <p:cNvPr id="17" name="Text 14"/>
          <p:cNvSpPr/>
          <p:nvPr/>
        </p:nvSpPr>
        <p:spPr>
          <a:xfrm>
            <a:off x="714375" y="2063818"/>
            <a:ext cx="1709142" cy="267165"/>
          </a:xfrm>
          <a:prstGeom prst="rect">
            <a:avLst/>
          </a:prstGeom>
          <a:noFill/>
          <a:ln/>
        </p:spPr>
        <p:txBody>
          <a:bodyPr wrap="square" lIns="0" tIns="0" rIns="0" bIns="0" rtlCol="0" anchor="t">
            <a:spAutoFit/>
          </a:bodyPr>
          <a:lstStyle/>
          <a:p>
            <a:pPr algn="l" indent="0" marL="0">
              <a:lnSpc>
                <a:spcPts val="1100"/>
              </a:lnSpc>
              <a:buNone/>
            </a:pPr>
            <a:r>
              <a:rPr lang="en-US" sz="888" spc="1" kern="0" dirty="0">
                <a:solidFill>
                  <a:srgbClr val="FFFFFF"/>
                </a:solidFill>
                <a:latin typeface="Bebas Neue" pitchFamily="34" charset="0"/>
                <a:ea typeface="Bebas Neue" pitchFamily="34" charset="-122"/>
                <a:cs typeface="Bebas Neue" pitchFamily="34" charset="-120"/>
              </a:rPr>
              <a:t>Faith-Based</a:t>
            </a:r>
            <a:r>
              <a:rPr lang="en-US" sz="888" spc="1" kern="0" dirty="0">
                <a:solidFill>
                  <a:srgbClr val="FFFFFF"/>
                </a:solidFill>
                <a:latin typeface="Bebas Neue" pitchFamily="34" charset="0"/>
                <a:ea typeface="Bebas Neue" pitchFamily="34" charset="-122"/>
                <a:cs typeface="Bebas Neue" pitchFamily="34" charset="-120"/>
              </a:rPr>
              <a:t>
</a:t>
            </a:r>
            <a:r>
              <a:rPr lang="en-US" sz="888" spc="1" kern="0" dirty="0">
                <a:solidFill>
                  <a:srgbClr val="FFFFFF"/>
                </a:solidFill>
                <a:latin typeface="Bebas Neue" pitchFamily="34" charset="0"/>
                <a:ea typeface="Bebas Neue" pitchFamily="34" charset="-122"/>
                <a:cs typeface="Bebas Neue" pitchFamily="34" charset="-120"/>
              </a:rPr>
              <a:t>Lenders</a:t>
            </a:r>
            <a:endParaRPr lang="en-US" sz="888" dirty="0"/>
          </a:p>
        </p:txBody>
      </p:sp>
      <p:sp>
        <p:nvSpPr>
          <p:cNvPr id="18" name="Text 15"/>
          <p:cNvSpPr/>
          <p:nvPr/>
        </p:nvSpPr>
        <p:spPr>
          <a:xfrm>
            <a:off x="714375" y="2488146"/>
            <a:ext cx="1709142"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Church Mortgage Acceptance Co.</a:t>
            </a:r>
            <a:endParaRPr lang="en-US" sz="584" dirty="0"/>
          </a:p>
        </p:txBody>
      </p:sp>
      <p:sp>
        <p:nvSpPr>
          <p:cNvPr id="19" name="Text 16"/>
          <p:cNvSpPr/>
          <p:nvPr/>
        </p:nvSpPr>
        <p:spPr>
          <a:xfrm>
            <a:off x="714375" y="2621003"/>
            <a:ext cx="1709142" cy="341812"/>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Specializes exclusively in church property loans. Competitive rates, flexible terms for growing congregations.</a:t>
            </a:r>
            <a:endParaRPr lang="en-US" sz="568" dirty="0"/>
          </a:p>
        </p:txBody>
      </p:sp>
      <p:sp>
        <p:nvSpPr>
          <p:cNvPr id="20" name="Text 17"/>
          <p:cNvSpPr/>
          <p:nvPr/>
        </p:nvSpPr>
        <p:spPr>
          <a:xfrm>
            <a:off x="714375" y="3002105"/>
            <a:ext cx="873686" cy="76795"/>
          </a:xfrm>
          <a:prstGeom prst="rect">
            <a:avLst/>
          </a:prstGeom>
          <a:noFill/>
          <a:ln/>
        </p:spPr>
        <p:txBody>
          <a:bodyPr wrap="none" lIns="0" tIns="0" rIns="0" bIns="0" rtlCol="0" anchor="t">
            <a:spAutoFit/>
          </a:bodyPr>
          <a:lstStyle/>
          <a:p>
            <a:pPr algn="l" indent="0" marL="0">
              <a:lnSpc>
                <a:spcPts val="600"/>
              </a:lnSpc>
              <a:buNone/>
            </a:pPr>
            <a:r>
              <a:rPr lang="en-US" sz="435" b="1" spc="1" kern="0" dirty="0">
                <a:solidFill>
                  <a:srgbClr val="E8621A"/>
                </a:solidFill>
                <a:latin typeface="Barlow" pitchFamily="34" charset="0"/>
                <a:ea typeface="Barlow" pitchFamily="34" charset="-122"/>
                <a:cs typeface="Barlow" pitchFamily="34" charset="-120"/>
              </a:rPr>
              <a:t>CHURCHMORTGAGE.COM</a:t>
            </a:r>
            <a:endParaRPr lang="en-US" sz="435" dirty="0"/>
          </a:p>
        </p:txBody>
      </p:sp>
      <p:sp>
        <p:nvSpPr>
          <p:cNvPr id="21" name="Text 18"/>
          <p:cNvSpPr/>
          <p:nvPr/>
        </p:nvSpPr>
        <p:spPr>
          <a:xfrm>
            <a:off x="714375" y="3216418"/>
            <a:ext cx="1709142"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GuideOne Insurance &amp; Lending</a:t>
            </a:r>
            <a:endParaRPr lang="en-US" sz="584" dirty="0"/>
          </a:p>
        </p:txBody>
      </p:sp>
      <p:sp>
        <p:nvSpPr>
          <p:cNvPr id="22" name="Text 19"/>
          <p:cNvSpPr/>
          <p:nvPr/>
        </p:nvSpPr>
        <p:spPr>
          <a:xfrm>
            <a:off x="714375" y="3349275"/>
            <a:ext cx="1709142" cy="341812"/>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Faith-based lender with church construction and acquisition loan programs. 25+ years serving ministries.</a:t>
            </a:r>
            <a:endParaRPr lang="en-US" sz="568" dirty="0"/>
          </a:p>
        </p:txBody>
      </p:sp>
      <p:sp>
        <p:nvSpPr>
          <p:cNvPr id="23" name="Text 20"/>
          <p:cNvSpPr/>
          <p:nvPr/>
        </p:nvSpPr>
        <p:spPr>
          <a:xfrm>
            <a:off x="714375" y="3730377"/>
            <a:ext cx="551520" cy="76795"/>
          </a:xfrm>
          <a:prstGeom prst="rect">
            <a:avLst/>
          </a:prstGeom>
          <a:noFill/>
          <a:ln/>
        </p:spPr>
        <p:txBody>
          <a:bodyPr wrap="none" lIns="0" tIns="0" rIns="0" bIns="0" rtlCol="0" anchor="t">
            <a:spAutoFit/>
          </a:bodyPr>
          <a:lstStyle/>
          <a:p>
            <a:pPr algn="l" indent="0" marL="0">
              <a:lnSpc>
                <a:spcPts val="600"/>
              </a:lnSpc>
              <a:buNone/>
            </a:pPr>
            <a:r>
              <a:rPr lang="en-US" sz="435" b="1" spc="1" kern="0" dirty="0">
                <a:solidFill>
                  <a:srgbClr val="E8621A"/>
                </a:solidFill>
                <a:latin typeface="Barlow" pitchFamily="34" charset="0"/>
                <a:ea typeface="Barlow" pitchFamily="34" charset="-122"/>
                <a:cs typeface="Barlow" pitchFamily="34" charset="-120"/>
              </a:rPr>
              <a:t>GUIDEONE.COM</a:t>
            </a:r>
            <a:endParaRPr lang="en-US" sz="435" dirty="0"/>
          </a:p>
        </p:txBody>
      </p:sp>
      <p:sp>
        <p:nvSpPr>
          <p:cNvPr id="24" name="Text 21"/>
          <p:cNvSpPr/>
          <p:nvPr/>
        </p:nvSpPr>
        <p:spPr>
          <a:xfrm>
            <a:off x="714375" y="3944689"/>
            <a:ext cx="1709142"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Protective Life Church Loans</a:t>
            </a:r>
            <a:endParaRPr lang="en-US" sz="584" dirty="0"/>
          </a:p>
        </p:txBody>
      </p:sp>
      <p:sp>
        <p:nvSpPr>
          <p:cNvPr id="25" name="Text 22"/>
          <p:cNvSpPr/>
          <p:nvPr/>
        </p:nvSpPr>
        <p:spPr>
          <a:xfrm>
            <a:off x="714375" y="4077546"/>
            <a:ext cx="1709142" cy="22787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Long-term fixed-rate mortgages for churches. Loans from $500K–$10M. Florida-licensed.</a:t>
            </a:r>
            <a:endParaRPr lang="en-US" sz="568" dirty="0"/>
          </a:p>
        </p:txBody>
      </p:sp>
      <p:sp>
        <p:nvSpPr>
          <p:cNvPr id="26" name="Text 23"/>
          <p:cNvSpPr/>
          <p:nvPr/>
        </p:nvSpPr>
        <p:spPr>
          <a:xfrm>
            <a:off x="714375" y="4344712"/>
            <a:ext cx="638668" cy="76795"/>
          </a:xfrm>
          <a:prstGeom prst="rect">
            <a:avLst/>
          </a:prstGeom>
          <a:noFill/>
          <a:ln/>
        </p:spPr>
        <p:txBody>
          <a:bodyPr wrap="none" lIns="0" tIns="0" rIns="0" bIns="0" rtlCol="0" anchor="t">
            <a:spAutoFit/>
          </a:bodyPr>
          <a:lstStyle/>
          <a:p>
            <a:pPr algn="l" indent="0" marL="0">
              <a:lnSpc>
                <a:spcPts val="600"/>
              </a:lnSpc>
              <a:buNone/>
            </a:pPr>
            <a:r>
              <a:rPr lang="en-US" sz="435" b="1" spc="1" kern="0" dirty="0">
                <a:solidFill>
                  <a:srgbClr val="E8621A"/>
                </a:solidFill>
                <a:latin typeface="Barlow" pitchFamily="34" charset="0"/>
                <a:ea typeface="Barlow" pitchFamily="34" charset="-122"/>
                <a:cs typeface="Barlow" pitchFamily="34" charset="-120"/>
              </a:rPr>
              <a:t>PROTECTIVE.COM</a:t>
            </a:r>
            <a:endParaRPr lang="en-US" sz="435" dirty="0"/>
          </a:p>
        </p:txBody>
      </p:sp>
      <p:sp>
        <p:nvSpPr>
          <p:cNvPr id="27" name="Shape 24"/>
          <p:cNvSpPr/>
          <p:nvPr/>
        </p:nvSpPr>
        <p:spPr>
          <a:xfrm>
            <a:off x="2573536" y="1847720"/>
            <a:ext cx="1994892" cy="2972526"/>
          </a:xfrm>
          <a:prstGeom prst="rect">
            <a:avLst/>
          </a:prstGeom>
          <a:solidFill>
            <a:srgbClr val="1C1C1E"/>
          </a:solidFill>
          <a:ln/>
        </p:spPr>
      </p:sp>
      <p:sp>
        <p:nvSpPr>
          <p:cNvPr id="28" name="Shape 25"/>
          <p:cNvSpPr/>
          <p:nvPr/>
        </p:nvSpPr>
        <p:spPr>
          <a:xfrm>
            <a:off x="2573536" y="1847720"/>
            <a:ext cx="1994892" cy="597564"/>
          </a:xfrm>
          <a:prstGeom prst="rect">
            <a:avLst/>
          </a:prstGeom>
          <a:solidFill>
            <a:srgbClr val="E8621A">
              <a:alpha val="5000"/>
            </a:srgbClr>
          </a:solidFill>
          <a:ln/>
        </p:spPr>
      </p:sp>
      <p:sp>
        <p:nvSpPr>
          <p:cNvPr id="29" name="Shape 26"/>
          <p:cNvSpPr/>
          <p:nvPr/>
        </p:nvSpPr>
        <p:spPr>
          <a:xfrm>
            <a:off x="2573536" y="2430996"/>
            <a:ext cx="1994892" cy="14288"/>
          </a:xfrm>
          <a:prstGeom prst="rect">
            <a:avLst/>
          </a:prstGeom>
          <a:solidFill>
            <a:srgbClr val="F8D0BA"/>
          </a:solidFill>
          <a:ln/>
        </p:spPr>
      </p:sp>
      <p:sp>
        <p:nvSpPr>
          <p:cNvPr id="30" name="Text 27"/>
          <p:cNvSpPr/>
          <p:nvPr/>
        </p:nvSpPr>
        <p:spPr>
          <a:xfrm>
            <a:off x="2716411" y="1947732"/>
            <a:ext cx="1709142" cy="94655"/>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E8621A">
                    <a:alpha val="60000"/>
                  </a:srgbClr>
                </a:solidFill>
                <a:latin typeface="Bebas Neue" pitchFamily="34" charset="0"/>
                <a:ea typeface="Bebas Neue" pitchFamily="34" charset="-122"/>
                <a:cs typeface="Bebas Neue" pitchFamily="34" charset="-120"/>
              </a:rPr>
              <a:t>CHANNEL 02</a:t>
            </a:r>
            <a:endParaRPr lang="en-US" sz="568" dirty="0"/>
          </a:p>
        </p:txBody>
      </p:sp>
      <p:sp>
        <p:nvSpPr>
          <p:cNvPr id="31" name="Text 28"/>
          <p:cNvSpPr/>
          <p:nvPr/>
        </p:nvSpPr>
        <p:spPr>
          <a:xfrm>
            <a:off x="2716411" y="2063818"/>
            <a:ext cx="1709142" cy="267165"/>
          </a:xfrm>
          <a:prstGeom prst="rect">
            <a:avLst/>
          </a:prstGeom>
          <a:noFill/>
          <a:ln/>
        </p:spPr>
        <p:txBody>
          <a:bodyPr wrap="square" lIns="0" tIns="0" rIns="0" bIns="0" rtlCol="0" anchor="t">
            <a:spAutoFit/>
          </a:bodyPr>
          <a:lstStyle/>
          <a:p>
            <a:pPr algn="l" indent="0" marL="0">
              <a:lnSpc>
                <a:spcPts val="1100"/>
              </a:lnSpc>
              <a:buNone/>
            </a:pPr>
            <a:r>
              <a:rPr lang="en-US" sz="888" spc="1" kern="0" dirty="0">
                <a:solidFill>
                  <a:srgbClr val="FFFFFF"/>
                </a:solidFill>
                <a:latin typeface="Bebas Neue" pitchFamily="34" charset="0"/>
                <a:ea typeface="Bebas Neue" pitchFamily="34" charset="-122"/>
                <a:cs typeface="Bebas Neue" pitchFamily="34" charset="-120"/>
              </a:rPr>
              <a:t>Government &amp;</a:t>
            </a:r>
            <a:r>
              <a:rPr lang="en-US" sz="888" spc="1" kern="0" dirty="0">
                <a:solidFill>
                  <a:srgbClr val="FFFFFF"/>
                </a:solidFill>
                <a:latin typeface="Bebas Neue" pitchFamily="34" charset="0"/>
                <a:ea typeface="Bebas Neue" pitchFamily="34" charset="-122"/>
                <a:cs typeface="Bebas Neue" pitchFamily="34" charset="-120"/>
              </a:rPr>
              <a:t>
</a:t>
            </a:r>
            <a:r>
              <a:rPr lang="en-US" sz="888" spc="1" kern="0" dirty="0">
                <a:solidFill>
                  <a:srgbClr val="FFFFFF"/>
                </a:solidFill>
                <a:latin typeface="Bebas Neue" pitchFamily="34" charset="0"/>
                <a:ea typeface="Bebas Neue" pitchFamily="34" charset="-122"/>
                <a:cs typeface="Bebas Neue" pitchFamily="34" charset="-120"/>
              </a:rPr>
              <a:t>SBA Programs</a:t>
            </a:r>
            <a:endParaRPr lang="en-US" sz="888" dirty="0"/>
          </a:p>
        </p:txBody>
      </p:sp>
      <p:sp>
        <p:nvSpPr>
          <p:cNvPr id="32" name="Text 29"/>
          <p:cNvSpPr/>
          <p:nvPr/>
        </p:nvSpPr>
        <p:spPr>
          <a:xfrm>
            <a:off x="2716411" y="2488146"/>
            <a:ext cx="1709142"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SBA 504 Loan Program</a:t>
            </a:r>
            <a:endParaRPr lang="en-US" sz="584" dirty="0"/>
          </a:p>
        </p:txBody>
      </p:sp>
      <p:sp>
        <p:nvSpPr>
          <p:cNvPr id="33" name="Text 30"/>
          <p:cNvSpPr/>
          <p:nvPr/>
        </p:nvSpPr>
        <p:spPr>
          <a:xfrm>
            <a:off x="2716411" y="2621003"/>
            <a:ext cx="1709142" cy="341812"/>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Up to $5M for real estate acquisition. Low fixed rates. Available to nonprofits operating community programs (preschool, education).</a:t>
            </a:r>
            <a:endParaRPr lang="en-US" sz="568" dirty="0"/>
          </a:p>
        </p:txBody>
      </p:sp>
      <p:sp>
        <p:nvSpPr>
          <p:cNvPr id="34" name="Text 31"/>
          <p:cNvSpPr/>
          <p:nvPr/>
        </p:nvSpPr>
        <p:spPr>
          <a:xfrm>
            <a:off x="2716411" y="3002105"/>
            <a:ext cx="495430" cy="76795"/>
          </a:xfrm>
          <a:prstGeom prst="rect">
            <a:avLst/>
          </a:prstGeom>
          <a:noFill/>
          <a:ln/>
        </p:spPr>
        <p:txBody>
          <a:bodyPr wrap="none" lIns="0" tIns="0" rIns="0" bIns="0" rtlCol="0" anchor="t">
            <a:spAutoFit/>
          </a:bodyPr>
          <a:lstStyle/>
          <a:p>
            <a:pPr algn="l" indent="0" marL="0">
              <a:lnSpc>
                <a:spcPts val="600"/>
              </a:lnSpc>
              <a:buNone/>
            </a:pPr>
            <a:r>
              <a:rPr lang="en-US" sz="435" b="1" spc="1" kern="0" dirty="0">
                <a:solidFill>
                  <a:srgbClr val="E8621A"/>
                </a:solidFill>
                <a:latin typeface="Barlow" pitchFamily="34" charset="0"/>
                <a:ea typeface="Barlow" pitchFamily="34" charset="-122"/>
                <a:cs typeface="Barlow" pitchFamily="34" charset="-120"/>
              </a:rPr>
              <a:t>SBA.GOV/504</a:t>
            </a:r>
            <a:endParaRPr lang="en-US" sz="435" dirty="0"/>
          </a:p>
        </p:txBody>
      </p:sp>
      <p:sp>
        <p:nvSpPr>
          <p:cNvPr id="35" name="Text 32"/>
          <p:cNvSpPr/>
          <p:nvPr/>
        </p:nvSpPr>
        <p:spPr>
          <a:xfrm>
            <a:off x="2716411" y="3216418"/>
            <a:ext cx="1709142"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CDFI Fund (U.S. Treasury)</a:t>
            </a:r>
            <a:endParaRPr lang="en-US" sz="584" dirty="0"/>
          </a:p>
        </p:txBody>
      </p:sp>
      <p:sp>
        <p:nvSpPr>
          <p:cNvPr id="36" name="Text 33"/>
          <p:cNvSpPr/>
          <p:nvPr/>
        </p:nvSpPr>
        <p:spPr>
          <a:xfrm>
            <a:off x="2716411" y="3349275"/>
            <a:ext cx="1709142" cy="341812"/>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Community Development Financial Institutions provide below-market loans to faith-based orgs serving low-income communities.</a:t>
            </a:r>
            <a:endParaRPr lang="en-US" sz="568" dirty="0"/>
          </a:p>
        </p:txBody>
      </p:sp>
      <p:sp>
        <p:nvSpPr>
          <p:cNvPr id="37" name="Text 34"/>
          <p:cNvSpPr/>
          <p:nvPr/>
        </p:nvSpPr>
        <p:spPr>
          <a:xfrm>
            <a:off x="2716411" y="3730377"/>
            <a:ext cx="539018" cy="76795"/>
          </a:xfrm>
          <a:prstGeom prst="rect">
            <a:avLst/>
          </a:prstGeom>
          <a:noFill/>
          <a:ln/>
        </p:spPr>
        <p:txBody>
          <a:bodyPr wrap="none" lIns="0" tIns="0" rIns="0" bIns="0" rtlCol="0" anchor="t">
            <a:spAutoFit/>
          </a:bodyPr>
          <a:lstStyle/>
          <a:p>
            <a:pPr algn="l" indent="0" marL="0">
              <a:lnSpc>
                <a:spcPts val="600"/>
              </a:lnSpc>
              <a:buNone/>
            </a:pPr>
            <a:r>
              <a:rPr lang="en-US" sz="435" b="1" spc="1" kern="0" dirty="0">
                <a:solidFill>
                  <a:srgbClr val="E8621A"/>
                </a:solidFill>
                <a:latin typeface="Barlow" pitchFamily="34" charset="0"/>
                <a:ea typeface="Barlow" pitchFamily="34" charset="-122"/>
                <a:cs typeface="Barlow" pitchFamily="34" charset="-120"/>
              </a:rPr>
              <a:t>CDFIFUND.GOV</a:t>
            </a:r>
            <a:endParaRPr lang="en-US" sz="435" dirty="0"/>
          </a:p>
        </p:txBody>
      </p:sp>
      <p:sp>
        <p:nvSpPr>
          <p:cNvPr id="38" name="Text 35"/>
          <p:cNvSpPr/>
          <p:nvPr/>
        </p:nvSpPr>
        <p:spPr>
          <a:xfrm>
            <a:off x="2716411" y="3944689"/>
            <a:ext cx="1709142"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Opportunity Zone Investment</a:t>
            </a:r>
            <a:endParaRPr lang="en-US" sz="584" dirty="0"/>
          </a:p>
        </p:txBody>
      </p:sp>
      <p:sp>
        <p:nvSpPr>
          <p:cNvPr id="39" name="Text 36"/>
          <p:cNvSpPr/>
          <p:nvPr/>
        </p:nvSpPr>
        <p:spPr>
          <a:xfrm>
            <a:off x="2716411" y="4077546"/>
            <a:ext cx="1709142" cy="341812"/>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Federal tax incentive for investors placing capital in designated zones. Apopka campus qualifies. Significant investor tax benefit.</a:t>
            </a:r>
            <a:endParaRPr lang="en-US" sz="568" dirty="0"/>
          </a:p>
        </p:txBody>
      </p:sp>
      <p:sp>
        <p:nvSpPr>
          <p:cNvPr id="40" name="Text 37"/>
          <p:cNvSpPr/>
          <p:nvPr/>
        </p:nvSpPr>
        <p:spPr>
          <a:xfrm>
            <a:off x="2716411" y="4458649"/>
            <a:ext cx="873323" cy="76795"/>
          </a:xfrm>
          <a:prstGeom prst="rect">
            <a:avLst/>
          </a:prstGeom>
          <a:noFill/>
          <a:ln/>
        </p:spPr>
        <p:txBody>
          <a:bodyPr wrap="none" lIns="0" tIns="0" rIns="0" bIns="0" rtlCol="0" anchor="t">
            <a:spAutoFit/>
          </a:bodyPr>
          <a:lstStyle/>
          <a:p>
            <a:pPr algn="l" indent="0" marL="0">
              <a:lnSpc>
                <a:spcPts val="600"/>
              </a:lnSpc>
              <a:buNone/>
            </a:pPr>
            <a:r>
              <a:rPr lang="en-US" sz="435" b="1" spc="1" kern="0" dirty="0">
                <a:solidFill>
                  <a:srgbClr val="E8621A"/>
                </a:solidFill>
                <a:latin typeface="Barlow" pitchFamily="34" charset="0"/>
                <a:ea typeface="Barlow" pitchFamily="34" charset="-122"/>
                <a:cs typeface="Barlow" pitchFamily="34" charset="-120"/>
              </a:rPr>
              <a:t>IRS OPPORTUNITY ZONE</a:t>
            </a:r>
            <a:endParaRPr lang="en-US" sz="435" dirty="0"/>
          </a:p>
        </p:txBody>
      </p:sp>
      <p:sp>
        <p:nvSpPr>
          <p:cNvPr id="41" name="Shape 38"/>
          <p:cNvSpPr/>
          <p:nvPr/>
        </p:nvSpPr>
        <p:spPr>
          <a:xfrm>
            <a:off x="4575572" y="1847720"/>
            <a:ext cx="1994892" cy="2972526"/>
          </a:xfrm>
          <a:prstGeom prst="rect">
            <a:avLst/>
          </a:prstGeom>
          <a:solidFill>
            <a:srgbClr val="1C1C1E"/>
          </a:solidFill>
          <a:ln/>
        </p:spPr>
      </p:sp>
      <p:sp>
        <p:nvSpPr>
          <p:cNvPr id="42" name="Shape 39"/>
          <p:cNvSpPr/>
          <p:nvPr/>
        </p:nvSpPr>
        <p:spPr>
          <a:xfrm>
            <a:off x="4575572" y="1847720"/>
            <a:ext cx="1994892" cy="597564"/>
          </a:xfrm>
          <a:prstGeom prst="rect">
            <a:avLst/>
          </a:prstGeom>
          <a:solidFill>
            <a:srgbClr val="E8621A">
              <a:alpha val="5000"/>
            </a:srgbClr>
          </a:solidFill>
          <a:ln/>
        </p:spPr>
      </p:sp>
      <p:sp>
        <p:nvSpPr>
          <p:cNvPr id="43" name="Shape 40"/>
          <p:cNvSpPr/>
          <p:nvPr/>
        </p:nvSpPr>
        <p:spPr>
          <a:xfrm>
            <a:off x="4575572" y="2430996"/>
            <a:ext cx="1994892" cy="14288"/>
          </a:xfrm>
          <a:prstGeom prst="rect">
            <a:avLst/>
          </a:prstGeom>
          <a:solidFill>
            <a:srgbClr val="F8D0BA"/>
          </a:solidFill>
          <a:ln/>
        </p:spPr>
      </p:sp>
      <p:sp>
        <p:nvSpPr>
          <p:cNvPr id="44" name="Text 41"/>
          <p:cNvSpPr/>
          <p:nvPr/>
        </p:nvSpPr>
        <p:spPr>
          <a:xfrm>
            <a:off x="4718447" y="1947732"/>
            <a:ext cx="1709142" cy="94655"/>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E8621A">
                    <a:alpha val="60000"/>
                  </a:srgbClr>
                </a:solidFill>
                <a:latin typeface="Bebas Neue" pitchFamily="34" charset="0"/>
                <a:ea typeface="Bebas Neue" pitchFamily="34" charset="-122"/>
                <a:cs typeface="Bebas Neue" pitchFamily="34" charset="-120"/>
              </a:rPr>
              <a:t>CHANNEL 03</a:t>
            </a:r>
            <a:endParaRPr lang="en-US" sz="568" dirty="0"/>
          </a:p>
        </p:txBody>
      </p:sp>
      <p:sp>
        <p:nvSpPr>
          <p:cNvPr id="45" name="Text 42"/>
          <p:cNvSpPr/>
          <p:nvPr/>
        </p:nvSpPr>
        <p:spPr>
          <a:xfrm>
            <a:off x="4718447" y="2063818"/>
            <a:ext cx="1709142" cy="267165"/>
          </a:xfrm>
          <a:prstGeom prst="rect">
            <a:avLst/>
          </a:prstGeom>
          <a:noFill/>
          <a:ln/>
        </p:spPr>
        <p:txBody>
          <a:bodyPr wrap="square" lIns="0" tIns="0" rIns="0" bIns="0" rtlCol="0" anchor="t">
            <a:spAutoFit/>
          </a:bodyPr>
          <a:lstStyle/>
          <a:p>
            <a:pPr algn="l" indent="0" marL="0">
              <a:lnSpc>
                <a:spcPts val="1100"/>
              </a:lnSpc>
              <a:buNone/>
            </a:pPr>
            <a:r>
              <a:rPr lang="en-US" sz="888" spc="1" kern="0" dirty="0">
                <a:solidFill>
                  <a:srgbClr val="FFFFFF"/>
                </a:solidFill>
                <a:latin typeface="Bebas Neue" pitchFamily="34" charset="0"/>
                <a:ea typeface="Bebas Neue" pitchFamily="34" charset="-122"/>
                <a:cs typeface="Bebas Neue" pitchFamily="34" charset="-120"/>
              </a:rPr>
              <a:t>Foundations</a:t>
            </a:r>
            <a:r>
              <a:rPr lang="en-US" sz="888" spc="1" kern="0" dirty="0">
                <a:solidFill>
                  <a:srgbClr val="FFFFFF"/>
                </a:solidFill>
                <a:latin typeface="Bebas Neue" pitchFamily="34" charset="0"/>
                <a:ea typeface="Bebas Neue" pitchFamily="34" charset="-122"/>
                <a:cs typeface="Bebas Neue" pitchFamily="34" charset="-120"/>
              </a:rPr>
              <a:t>
</a:t>
            </a:r>
            <a:r>
              <a:rPr lang="en-US" sz="888" spc="1" kern="0" dirty="0">
                <a:solidFill>
                  <a:srgbClr val="FFFFFF"/>
                </a:solidFill>
                <a:latin typeface="Bebas Neue" pitchFamily="34" charset="0"/>
                <a:ea typeface="Bebas Neue" pitchFamily="34" charset="-122"/>
                <a:cs typeface="Bebas Neue" pitchFamily="34" charset="-120"/>
              </a:rPr>
              <a:t>&amp; Grants</a:t>
            </a:r>
            <a:endParaRPr lang="en-US" sz="888" dirty="0"/>
          </a:p>
        </p:txBody>
      </p:sp>
      <p:sp>
        <p:nvSpPr>
          <p:cNvPr id="46" name="Text 43"/>
          <p:cNvSpPr/>
          <p:nvPr/>
        </p:nvSpPr>
        <p:spPr>
          <a:xfrm>
            <a:off x="4718447" y="2488146"/>
            <a:ext cx="1709142"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Lilly Endowment — Religion Division</a:t>
            </a:r>
            <a:endParaRPr lang="en-US" sz="584" dirty="0"/>
          </a:p>
        </p:txBody>
      </p:sp>
      <p:sp>
        <p:nvSpPr>
          <p:cNvPr id="47" name="Text 44"/>
          <p:cNvSpPr/>
          <p:nvPr/>
        </p:nvSpPr>
        <p:spPr>
          <a:xfrm>
            <a:off x="4718447" y="2621003"/>
            <a:ext cx="1709142" cy="341812"/>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Grants up to $1M for congregation strengthening, leadership development, and facility projects. Annual application cycle.</a:t>
            </a:r>
            <a:endParaRPr lang="en-US" sz="568" dirty="0"/>
          </a:p>
        </p:txBody>
      </p:sp>
      <p:sp>
        <p:nvSpPr>
          <p:cNvPr id="48" name="Text 45"/>
          <p:cNvSpPr/>
          <p:nvPr/>
        </p:nvSpPr>
        <p:spPr>
          <a:xfrm>
            <a:off x="4718447" y="3002105"/>
            <a:ext cx="846897" cy="76795"/>
          </a:xfrm>
          <a:prstGeom prst="rect">
            <a:avLst/>
          </a:prstGeom>
          <a:noFill/>
          <a:ln/>
        </p:spPr>
        <p:txBody>
          <a:bodyPr wrap="none" lIns="0" tIns="0" rIns="0" bIns="0" rtlCol="0" anchor="t">
            <a:spAutoFit/>
          </a:bodyPr>
          <a:lstStyle/>
          <a:p>
            <a:pPr algn="l" indent="0" marL="0">
              <a:lnSpc>
                <a:spcPts val="600"/>
              </a:lnSpc>
              <a:buNone/>
            </a:pPr>
            <a:r>
              <a:rPr lang="en-US" sz="435" b="1" spc="1" kern="0" dirty="0">
                <a:solidFill>
                  <a:srgbClr val="E8621A"/>
                </a:solidFill>
                <a:latin typeface="Barlow" pitchFamily="34" charset="0"/>
                <a:ea typeface="Barlow" pitchFamily="34" charset="-122"/>
                <a:cs typeface="Barlow" pitchFamily="34" charset="-120"/>
              </a:rPr>
              <a:t>LILLYENDOWMENT.ORG</a:t>
            </a:r>
            <a:endParaRPr lang="en-US" sz="435" dirty="0"/>
          </a:p>
        </p:txBody>
      </p:sp>
      <p:sp>
        <p:nvSpPr>
          <p:cNvPr id="49" name="Text 46"/>
          <p:cNvSpPr/>
          <p:nvPr/>
        </p:nvSpPr>
        <p:spPr>
          <a:xfrm>
            <a:off x="4718447" y="3216418"/>
            <a:ext cx="1709142"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John Templeton Foundation</a:t>
            </a:r>
            <a:endParaRPr lang="en-US" sz="584" dirty="0"/>
          </a:p>
        </p:txBody>
      </p:sp>
      <p:sp>
        <p:nvSpPr>
          <p:cNvPr id="50" name="Text 47"/>
          <p:cNvSpPr/>
          <p:nvPr/>
        </p:nvSpPr>
        <p:spPr>
          <a:xfrm>
            <a:off x="4718447" y="3349275"/>
            <a:ext cx="1709142" cy="341812"/>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Funds faith-based education, character development, and community transformation initiatives. Strong fit for MEBCI.</a:t>
            </a:r>
            <a:endParaRPr lang="en-US" sz="568" dirty="0"/>
          </a:p>
        </p:txBody>
      </p:sp>
      <p:sp>
        <p:nvSpPr>
          <p:cNvPr id="51" name="Text 48"/>
          <p:cNvSpPr/>
          <p:nvPr/>
        </p:nvSpPr>
        <p:spPr>
          <a:xfrm>
            <a:off x="4718447" y="3730377"/>
            <a:ext cx="612939" cy="76795"/>
          </a:xfrm>
          <a:prstGeom prst="rect">
            <a:avLst/>
          </a:prstGeom>
          <a:noFill/>
          <a:ln/>
        </p:spPr>
        <p:txBody>
          <a:bodyPr wrap="none" lIns="0" tIns="0" rIns="0" bIns="0" rtlCol="0" anchor="t">
            <a:spAutoFit/>
          </a:bodyPr>
          <a:lstStyle/>
          <a:p>
            <a:pPr algn="l" indent="0" marL="0">
              <a:lnSpc>
                <a:spcPts val="600"/>
              </a:lnSpc>
              <a:buNone/>
            </a:pPr>
            <a:r>
              <a:rPr lang="en-US" sz="435" b="1" spc="1" kern="0" dirty="0">
                <a:solidFill>
                  <a:srgbClr val="E8621A"/>
                </a:solidFill>
                <a:latin typeface="Barlow" pitchFamily="34" charset="0"/>
                <a:ea typeface="Barlow" pitchFamily="34" charset="-122"/>
                <a:cs typeface="Barlow" pitchFamily="34" charset="-120"/>
              </a:rPr>
              <a:t>TEMPLETON.ORG</a:t>
            </a:r>
            <a:endParaRPr lang="en-US" sz="435" dirty="0"/>
          </a:p>
        </p:txBody>
      </p:sp>
      <p:sp>
        <p:nvSpPr>
          <p:cNvPr id="52" name="Text 49"/>
          <p:cNvSpPr/>
          <p:nvPr/>
        </p:nvSpPr>
        <p:spPr>
          <a:xfrm>
            <a:off x="4718447" y="3944689"/>
            <a:ext cx="1709142"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Orange County CDBG Grants</a:t>
            </a:r>
            <a:endParaRPr lang="en-US" sz="584" dirty="0"/>
          </a:p>
        </p:txBody>
      </p:sp>
      <p:sp>
        <p:nvSpPr>
          <p:cNvPr id="53" name="Text 50"/>
          <p:cNvSpPr/>
          <p:nvPr/>
        </p:nvSpPr>
        <p:spPr>
          <a:xfrm>
            <a:off x="4718447" y="4077546"/>
            <a:ext cx="1709142" cy="341812"/>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Community Development Block Grants available to nonprofits providing social services in Orange County, FL.</a:t>
            </a:r>
            <a:endParaRPr lang="en-US" sz="568" dirty="0"/>
          </a:p>
        </p:txBody>
      </p:sp>
      <p:sp>
        <p:nvSpPr>
          <p:cNvPr id="54" name="Text 51"/>
          <p:cNvSpPr/>
          <p:nvPr/>
        </p:nvSpPr>
        <p:spPr>
          <a:xfrm>
            <a:off x="4718447" y="4458649"/>
            <a:ext cx="701873" cy="76795"/>
          </a:xfrm>
          <a:prstGeom prst="rect">
            <a:avLst/>
          </a:prstGeom>
          <a:noFill/>
          <a:ln/>
        </p:spPr>
        <p:txBody>
          <a:bodyPr wrap="none" lIns="0" tIns="0" rIns="0" bIns="0" rtlCol="0" anchor="t">
            <a:spAutoFit/>
          </a:bodyPr>
          <a:lstStyle/>
          <a:p>
            <a:pPr algn="l" indent="0" marL="0">
              <a:lnSpc>
                <a:spcPts val="600"/>
              </a:lnSpc>
              <a:buNone/>
            </a:pPr>
            <a:r>
              <a:rPr lang="en-US" sz="435" b="1" spc="1" kern="0" dirty="0">
                <a:solidFill>
                  <a:srgbClr val="E8621A"/>
                </a:solidFill>
                <a:latin typeface="Barlow" pitchFamily="34" charset="0"/>
                <a:ea typeface="Barlow" pitchFamily="34" charset="-122"/>
                <a:cs typeface="Barlow" pitchFamily="34" charset="-120"/>
              </a:rPr>
              <a:t>OCFL.NET/GRANTS</a:t>
            </a:r>
            <a:endParaRPr lang="en-US" sz="435" dirty="0"/>
          </a:p>
        </p:txBody>
      </p:sp>
      <p:sp>
        <p:nvSpPr>
          <p:cNvPr id="55" name="Shape 52"/>
          <p:cNvSpPr/>
          <p:nvPr/>
        </p:nvSpPr>
        <p:spPr>
          <a:xfrm>
            <a:off x="6577608" y="1847720"/>
            <a:ext cx="1994892" cy="2972526"/>
          </a:xfrm>
          <a:prstGeom prst="rect">
            <a:avLst/>
          </a:prstGeom>
          <a:solidFill>
            <a:srgbClr val="1C1C1E"/>
          </a:solidFill>
          <a:ln/>
        </p:spPr>
      </p:sp>
      <p:sp>
        <p:nvSpPr>
          <p:cNvPr id="56" name="Shape 53"/>
          <p:cNvSpPr/>
          <p:nvPr/>
        </p:nvSpPr>
        <p:spPr>
          <a:xfrm>
            <a:off x="6577608" y="1847720"/>
            <a:ext cx="1994892" cy="597564"/>
          </a:xfrm>
          <a:prstGeom prst="rect">
            <a:avLst/>
          </a:prstGeom>
          <a:solidFill>
            <a:srgbClr val="E8621A">
              <a:alpha val="5000"/>
            </a:srgbClr>
          </a:solidFill>
          <a:ln/>
        </p:spPr>
      </p:sp>
      <p:sp>
        <p:nvSpPr>
          <p:cNvPr id="57" name="Shape 54"/>
          <p:cNvSpPr/>
          <p:nvPr/>
        </p:nvSpPr>
        <p:spPr>
          <a:xfrm>
            <a:off x="6577608" y="2430996"/>
            <a:ext cx="1994892" cy="14288"/>
          </a:xfrm>
          <a:prstGeom prst="rect">
            <a:avLst/>
          </a:prstGeom>
          <a:solidFill>
            <a:srgbClr val="F8D0BA"/>
          </a:solidFill>
          <a:ln/>
        </p:spPr>
      </p:sp>
      <p:sp>
        <p:nvSpPr>
          <p:cNvPr id="58" name="Text 55"/>
          <p:cNvSpPr/>
          <p:nvPr/>
        </p:nvSpPr>
        <p:spPr>
          <a:xfrm>
            <a:off x="6720483" y="1947732"/>
            <a:ext cx="1709142" cy="94655"/>
          </a:xfrm>
          <a:prstGeom prst="rect">
            <a:avLst/>
          </a:prstGeom>
          <a:noFill/>
          <a:ln/>
        </p:spPr>
        <p:txBody>
          <a:bodyPr wrap="none" lIns="0" tIns="0" rIns="0" bIns="0" rtlCol="0" anchor="t">
            <a:spAutoFit/>
          </a:bodyPr>
          <a:lstStyle/>
          <a:p>
            <a:pPr algn="l" indent="0" marL="0">
              <a:lnSpc>
                <a:spcPts val="700"/>
              </a:lnSpc>
              <a:buNone/>
            </a:pPr>
            <a:r>
              <a:rPr lang="en-US" sz="568" spc="2" kern="0" dirty="0">
                <a:solidFill>
                  <a:srgbClr val="E8621A">
                    <a:alpha val="60000"/>
                  </a:srgbClr>
                </a:solidFill>
                <a:latin typeface="Bebas Neue" pitchFamily="34" charset="0"/>
                <a:ea typeface="Bebas Neue" pitchFamily="34" charset="-122"/>
                <a:cs typeface="Bebas Neue" pitchFamily="34" charset="-120"/>
              </a:rPr>
              <a:t>CHANNEL 04</a:t>
            </a:r>
            <a:endParaRPr lang="en-US" sz="568" dirty="0"/>
          </a:p>
        </p:txBody>
      </p:sp>
      <p:sp>
        <p:nvSpPr>
          <p:cNvPr id="59" name="Text 56"/>
          <p:cNvSpPr/>
          <p:nvPr/>
        </p:nvSpPr>
        <p:spPr>
          <a:xfrm>
            <a:off x="6720483" y="2063818"/>
            <a:ext cx="1709142" cy="267165"/>
          </a:xfrm>
          <a:prstGeom prst="rect">
            <a:avLst/>
          </a:prstGeom>
          <a:noFill/>
          <a:ln/>
        </p:spPr>
        <p:txBody>
          <a:bodyPr wrap="square" lIns="0" tIns="0" rIns="0" bIns="0" rtlCol="0" anchor="t">
            <a:spAutoFit/>
          </a:bodyPr>
          <a:lstStyle/>
          <a:p>
            <a:pPr algn="l" indent="0" marL="0">
              <a:lnSpc>
                <a:spcPts val="1100"/>
              </a:lnSpc>
              <a:buNone/>
            </a:pPr>
            <a:r>
              <a:rPr lang="en-US" sz="888" spc="1" kern="0" dirty="0">
                <a:solidFill>
                  <a:srgbClr val="FFFFFF"/>
                </a:solidFill>
                <a:latin typeface="Bebas Neue" pitchFamily="34" charset="0"/>
                <a:ea typeface="Bebas Neue" pitchFamily="34" charset="-122"/>
                <a:cs typeface="Bebas Neue" pitchFamily="34" charset="-120"/>
              </a:rPr>
              <a:t>Kingdom</a:t>
            </a:r>
            <a:r>
              <a:rPr lang="en-US" sz="888" spc="1" kern="0" dirty="0">
                <a:solidFill>
                  <a:srgbClr val="FFFFFF"/>
                </a:solidFill>
                <a:latin typeface="Bebas Neue" pitchFamily="34" charset="0"/>
                <a:ea typeface="Bebas Neue" pitchFamily="34" charset="-122"/>
                <a:cs typeface="Bebas Neue" pitchFamily="34" charset="-120"/>
              </a:rPr>
              <a:t>
</a:t>
            </a:r>
            <a:r>
              <a:rPr lang="en-US" sz="888" spc="1" kern="0" dirty="0">
                <a:solidFill>
                  <a:srgbClr val="FFFFFF"/>
                </a:solidFill>
                <a:latin typeface="Bebas Neue" pitchFamily="34" charset="0"/>
                <a:ea typeface="Bebas Neue" pitchFamily="34" charset="-122"/>
                <a:cs typeface="Bebas Neue" pitchFamily="34" charset="-120"/>
              </a:rPr>
              <a:t>Investors</a:t>
            </a:r>
            <a:endParaRPr lang="en-US" sz="888" dirty="0"/>
          </a:p>
        </p:txBody>
      </p:sp>
      <p:sp>
        <p:nvSpPr>
          <p:cNvPr id="60" name="Text 57"/>
          <p:cNvSpPr/>
          <p:nvPr/>
        </p:nvSpPr>
        <p:spPr>
          <a:xfrm>
            <a:off x="6720483" y="2488146"/>
            <a:ext cx="1709142"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National Christian Foundation (NCF)</a:t>
            </a:r>
            <a:endParaRPr lang="en-US" sz="584" dirty="0"/>
          </a:p>
        </p:txBody>
      </p:sp>
      <p:sp>
        <p:nvSpPr>
          <p:cNvPr id="61" name="Text 58"/>
          <p:cNvSpPr/>
          <p:nvPr/>
        </p:nvSpPr>
        <p:spPr>
          <a:xfrm>
            <a:off x="6720483" y="2621003"/>
            <a:ext cx="1709142" cy="341812"/>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Largest Christian grantmaking org in the U.S. Connects donors with ministry projects. $20B+ granted to date.</a:t>
            </a:r>
            <a:endParaRPr lang="en-US" sz="568" dirty="0"/>
          </a:p>
        </p:txBody>
      </p:sp>
      <p:sp>
        <p:nvSpPr>
          <p:cNvPr id="62" name="Text 59"/>
          <p:cNvSpPr/>
          <p:nvPr/>
        </p:nvSpPr>
        <p:spPr>
          <a:xfrm>
            <a:off x="6720483" y="3002105"/>
            <a:ext cx="579007" cy="76795"/>
          </a:xfrm>
          <a:prstGeom prst="rect">
            <a:avLst/>
          </a:prstGeom>
          <a:noFill/>
          <a:ln/>
        </p:spPr>
        <p:txBody>
          <a:bodyPr wrap="none" lIns="0" tIns="0" rIns="0" bIns="0" rtlCol="0" anchor="t">
            <a:spAutoFit/>
          </a:bodyPr>
          <a:lstStyle/>
          <a:p>
            <a:pPr algn="l" indent="0" marL="0">
              <a:lnSpc>
                <a:spcPts val="600"/>
              </a:lnSpc>
              <a:buNone/>
            </a:pPr>
            <a:r>
              <a:rPr lang="en-US" sz="435" b="1" spc="1" kern="0" dirty="0">
                <a:solidFill>
                  <a:srgbClr val="E8621A"/>
                </a:solidFill>
                <a:latin typeface="Barlow" pitchFamily="34" charset="0"/>
                <a:ea typeface="Barlow" pitchFamily="34" charset="-122"/>
                <a:cs typeface="Barlow" pitchFamily="34" charset="-120"/>
              </a:rPr>
              <a:t>NCFGIVING.COM</a:t>
            </a:r>
            <a:endParaRPr lang="en-US" sz="435" dirty="0"/>
          </a:p>
        </p:txBody>
      </p:sp>
      <p:sp>
        <p:nvSpPr>
          <p:cNvPr id="63" name="Text 60"/>
          <p:cNvSpPr/>
          <p:nvPr/>
        </p:nvSpPr>
        <p:spPr>
          <a:xfrm>
            <a:off x="6720483" y="3216418"/>
            <a:ext cx="1709142"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Christian Community Foundation</a:t>
            </a:r>
            <a:endParaRPr lang="en-US" sz="584" dirty="0"/>
          </a:p>
        </p:txBody>
      </p:sp>
      <p:sp>
        <p:nvSpPr>
          <p:cNvPr id="64" name="Text 61"/>
          <p:cNvSpPr/>
          <p:nvPr/>
        </p:nvSpPr>
        <p:spPr>
          <a:xfrm>
            <a:off x="6720483" y="3349275"/>
            <a:ext cx="1709142" cy="227874"/>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Donor-advised funds specifically for church and ministry capital campaigns. Florida chapter active.</a:t>
            </a:r>
            <a:endParaRPr lang="en-US" sz="568" dirty="0"/>
          </a:p>
        </p:txBody>
      </p:sp>
      <p:sp>
        <p:nvSpPr>
          <p:cNvPr id="65" name="Text 62"/>
          <p:cNvSpPr/>
          <p:nvPr/>
        </p:nvSpPr>
        <p:spPr>
          <a:xfrm>
            <a:off x="6720483" y="3616440"/>
            <a:ext cx="568291" cy="76795"/>
          </a:xfrm>
          <a:prstGeom prst="rect">
            <a:avLst/>
          </a:prstGeom>
          <a:noFill/>
          <a:ln/>
        </p:spPr>
        <p:txBody>
          <a:bodyPr wrap="none" lIns="0" tIns="0" rIns="0" bIns="0" rtlCol="0" anchor="t">
            <a:spAutoFit/>
          </a:bodyPr>
          <a:lstStyle/>
          <a:p>
            <a:pPr algn="l" indent="0" marL="0">
              <a:lnSpc>
                <a:spcPts val="600"/>
              </a:lnSpc>
              <a:buNone/>
            </a:pPr>
            <a:r>
              <a:rPr lang="en-US" sz="435" b="1" spc="1" kern="0" dirty="0">
                <a:solidFill>
                  <a:srgbClr val="E8621A"/>
                </a:solidFill>
                <a:latin typeface="Barlow" pitchFamily="34" charset="0"/>
                <a:ea typeface="Barlow" pitchFamily="34" charset="-122"/>
                <a:cs typeface="Barlow" pitchFamily="34" charset="-120"/>
              </a:rPr>
              <a:t>CCFGIVING.ORG</a:t>
            </a:r>
            <a:endParaRPr lang="en-US" sz="435" dirty="0"/>
          </a:p>
        </p:txBody>
      </p:sp>
      <p:sp>
        <p:nvSpPr>
          <p:cNvPr id="66" name="Text 63"/>
          <p:cNvSpPr/>
          <p:nvPr/>
        </p:nvSpPr>
        <p:spPr>
          <a:xfrm>
            <a:off x="6720483" y="3830752"/>
            <a:ext cx="1709142" cy="111426"/>
          </a:xfrm>
          <a:prstGeom prst="rect">
            <a:avLst/>
          </a:prstGeom>
          <a:noFill/>
          <a:ln/>
        </p:spPr>
        <p:txBody>
          <a:bodyPr wrap="none" lIns="0" tIns="0" rIns="0" bIns="0" rtlCol="0" anchor="t">
            <a:spAutoFit/>
          </a:bodyPr>
          <a:lstStyle/>
          <a:p>
            <a:pPr algn="l" indent="0" marL="0">
              <a:lnSpc>
                <a:spcPts val="900"/>
              </a:lnSpc>
              <a:buNone/>
            </a:pPr>
            <a:r>
              <a:rPr lang="en-US" sz="584" b="1" dirty="0">
                <a:solidFill>
                  <a:srgbClr val="FFFFFF"/>
                </a:solidFill>
                <a:latin typeface="Barlow" pitchFamily="34" charset="0"/>
                <a:ea typeface="Barlow" pitchFamily="34" charset="-122"/>
                <a:cs typeface="Barlow" pitchFamily="34" charset="-120"/>
              </a:rPr>
              <a:t>Kingdom Advisors Network</a:t>
            </a:r>
            <a:endParaRPr lang="en-US" sz="584" dirty="0"/>
          </a:p>
        </p:txBody>
      </p:sp>
      <p:sp>
        <p:nvSpPr>
          <p:cNvPr id="67" name="Text 64"/>
          <p:cNvSpPr/>
          <p:nvPr/>
        </p:nvSpPr>
        <p:spPr>
          <a:xfrm>
            <a:off x="6720483" y="3963609"/>
            <a:ext cx="1709142" cy="341812"/>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45000"/>
                  </a:srgbClr>
                </a:solidFill>
                <a:latin typeface="Barlow" pitchFamily="34" charset="0"/>
                <a:ea typeface="Barlow" pitchFamily="34" charset="-122"/>
                <a:cs typeface="Barlow" pitchFamily="34" charset="-120"/>
              </a:rPr>
              <a:t>Network of Christian financial advisors and high-net-worth donors actively seeking ministry investment opportunities.</a:t>
            </a:r>
            <a:endParaRPr lang="en-US" sz="568" dirty="0"/>
          </a:p>
        </p:txBody>
      </p:sp>
      <p:sp>
        <p:nvSpPr>
          <p:cNvPr id="68" name="Text 65"/>
          <p:cNvSpPr/>
          <p:nvPr/>
        </p:nvSpPr>
        <p:spPr>
          <a:xfrm>
            <a:off x="6720483" y="4344712"/>
            <a:ext cx="879770" cy="76795"/>
          </a:xfrm>
          <a:prstGeom prst="rect">
            <a:avLst/>
          </a:prstGeom>
          <a:noFill/>
          <a:ln/>
        </p:spPr>
        <p:txBody>
          <a:bodyPr wrap="none" lIns="0" tIns="0" rIns="0" bIns="0" rtlCol="0" anchor="t">
            <a:spAutoFit/>
          </a:bodyPr>
          <a:lstStyle/>
          <a:p>
            <a:pPr algn="l" indent="0" marL="0">
              <a:lnSpc>
                <a:spcPts val="600"/>
              </a:lnSpc>
              <a:buNone/>
            </a:pPr>
            <a:r>
              <a:rPr lang="en-US" sz="435" b="1" spc="1" kern="0" dirty="0">
                <a:solidFill>
                  <a:srgbClr val="E8621A"/>
                </a:solidFill>
                <a:latin typeface="Barlow" pitchFamily="34" charset="0"/>
                <a:ea typeface="Barlow" pitchFamily="34" charset="-122"/>
                <a:cs typeface="Barlow" pitchFamily="34" charset="-120"/>
              </a:rPr>
              <a:t>KINGDOMADVISORS.COM</a:t>
            </a:r>
            <a:endParaRPr lang="en-US" sz="435" dirty="0"/>
          </a:p>
        </p:txBody>
      </p:sp>
      <p:sp>
        <p:nvSpPr>
          <p:cNvPr id="69" name="Shape 66"/>
          <p:cNvSpPr/>
          <p:nvPr/>
        </p:nvSpPr>
        <p:spPr>
          <a:xfrm>
            <a:off x="0" y="4827389"/>
            <a:ext cx="9144000" cy="316111"/>
          </a:xfrm>
          <a:prstGeom prst="rect">
            <a:avLst/>
          </a:prstGeom>
          <a:solidFill>
            <a:srgbClr val="000000">
              <a:alpha val="0"/>
            </a:srgbClr>
          </a:solidFill>
          <a:ln/>
        </p:spPr>
      </p:sp>
      <p:sp>
        <p:nvSpPr>
          <p:cNvPr id="70" name="Shape 67"/>
          <p:cNvSpPr/>
          <p:nvPr/>
        </p:nvSpPr>
        <p:spPr>
          <a:xfrm>
            <a:off x="0" y="4827389"/>
            <a:ext cx="9144000" cy="7144"/>
          </a:xfrm>
          <a:prstGeom prst="rect">
            <a:avLst/>
          </a:prstGeom>
          <a:solidFill>
            <a:srgbClr val="FFFFFF"/>
          </a:solidFill>
          <a:ln/>
        </p:spPr>
      </p:sp>
      <p:sp>
        <p:nvSpPr>
          <p:cNvPr id="71" name="Text 68"/>
          <p:cNvSpPr/>
          <p:nvPr/>
        </p:nvSpPr>
        <p:spPr>
          <a:xfrm>
            <a:off x="571500" y="4941689"/>
            <a:ext cx="4384477" cy="94655"/>
          </a:xfrm>
          <a:prstGeom prst="rect">
            <a:avLst/>
          </a:prstGeom>
          <a:noFill/>
          <a:ln/>
        </p:spPr>
        <p:txBody>
          <a:bodyPr wrap="none" lIns="0" tIns="0" rIns="0" bIns="0" rtlCol="0" anchor="t">
            <a:spAutoFit/>
          </a:bodyPr>
          <a:lstStyle/>
          <a:p>
            <a:pPr algn="l" indent="0" marL="0">
              <a:lnSpc>
                <a:spcPts val="700"/>
              </a:lnSpc>
              <a:buNone/>
            </a:pPr>
            <a:r>
              <a:rPr lang="en-US" sz="568" i="1" dirty="0">
                <a:solidFill>
                  <a:srgbClr val="FFFFFF">
                    <a:alpha val="30000"/>
                  </a:srgbClr>
                </a:solidFill>
                <a:latin typeface="Barlow" pitchFamily="34" charset="0"/>
                <a:ea typeface="Barlow" pitchFamily="34" charset="-122"/>
                <a:cs typeface="Barlow" pitchFamily="34" charset="-120"/>
              </a:rPr>
              <a:t>* For internal use — full contact details, application timelines, and outreach strategy available in the Funding Resources document.</a:t>
            </a:r>
            <a:endParaRPr lang="en-US" sz="568" dirty="0"/>
          </a:p>
        </p:txBody>
      </p:sp>
      <p:sp>
        <p:nvSpPr>
          <p:cNvPr id="72" name="Text 69"/>
          <p:cNvSpPr/>
          <p:nvPr/>
        </p:nvSpPr>
        <p:spPr>
          <a:xfrm>
            <a:off x="6929772" y="4905970"/>
            <a:ext cx="1642728" cy="166092"/>
          </a:xfrm>
          <a:prstGeom prst="rect">
            <a:avLst/>
          </a:prstGeom>
          <a:noFill/>
          <a:ln/>
        </p:spPr>
        <p:txBody>
          <a:bodyPr wrap="square" lIns="102108" tIns="42545" rIns="102108" bIns="42545" rtlCol="0" anchor="t">
            <a:spAutoFit/>
          </a:bodyPr>
          <a:lstStyle/>
          <a:p>
            <a:pPr algn="l" indent="0" marL="0">
              <a:lnSpc>
                <a:spcPts val="600"/>
              </a:lnSpc>
              <a:buNone/>
            </a:pPr>
            <a:r>
              <a:rPr lang="en-US" sz="435" b="1" spc="1" kern="0" dirty="0">
                <a:solidFill>
                  <a:srgbClr val="FFFFFF">
                    <a:alpha val="40000"/>
                  </a:srgbClr>
                </a:solidFill>
                <a:latin typeface="Barlow" pitchFamily="34" charset="0"/>
                <a:ea typeface="Barlow" pitchFamily="34" charset="-122"/>
                <a:cs typeface="Barlow" pitchFamily="34" charset="-120"/>
              </a:rPr>
              <a:t>🔐 INTERNAL REFERENCE DOCUMENT</a:t>
            </a:r>
            <a:endParaRPr lang="en-US" sz="43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9144000" cy="1176207"/>
          </a:xfrm>
          <a:prstGeom prst="rect">
            <a:avLst/>
          </a:prstGeom>
          <a:solidFill>
            <a:srgbClr val="000000">
              <a:alpha val="0"/>
            </a:srgbClr>
          </a:solidFill>
          <a:ln/>
        </p:spPr>
      </p:sp>
      <p:sp>
        <p:nvSpPr>
          <p:cNvPr id="4" name="Shape 1"/>
          <p:cNvSpPr/>
          <p:nvPr/>
        </p:nvSpPr>
        <p:spPr>
          <a:xfrm>
            <a:off x="0" y="1169064"/>
            <a:ext cx="9144000" cy="7144"/>
          </a:xfrm>
          <a:prstGeom prst="rect">
            <a:avLst/>
          </a:prstGeom>
          <a:solidFill>
            <a:srgbClr val="FFFFFF"/>
          </a:solidFill>
          <a:ln/>
        </p:spPr>
      </p:sp>
      <p:sp>
        <p:nvSpPr>
          <p:cNvPr id="5" name="Text 2"/>
          <p:cNvSpPr/>
          <p:nvPr/>
        </p:nvSpPr>
        <p:spPr>
          <a:xfrm>
            <a:off x="571500" y="257175"/>
            <a:ext cx="1510903"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E8621A"/>
                </a:solidFill>
                <a:latin typeface="Barlow" pitchFamily="34" charset="0"/>
                <a:ea typeface="Barlow" pitchFamily="34" charset="-122"/>
                <a:cs typeface="Barlow" pitchFamily="34" charset="-120"/>
              </a:rPr>
              <a:t>EXECUTION ROADMAP</a:t>
            </a:r>
            <a:endParaRPr lang="en-US" sz="534" dirty="0"/>
          </a:p>
        </p:txBody>
      </p:sp>
      <p:sp>
        <p:nvSpPr>
          <p:cNvPr id="6" name="Text 3"/>
          <p:cNvSpPr/>
          <p:nvPr/>
        </p:nvSpPr>
        <p:spPr>
          <a:xfrm>
            <a:off x="571500" y="394692"/>
            <a:ext cx="1510903" cy="617209"/>
          </a:xfrm>
          <a:prstGeom prst="rect">
            <a:avLst/>
          </a:prstGeom>
          <a:noFill/>
          <a:ln/>
        </p:spPr>
        <p:txBody>
          <a:bodyPr wrap="square" lIns="0" tIns="0" rIns="0" bIns="0" rtlCol="0" anchor="t">
            <a:spAutoFit/>
          </a:bodyPr>
          <a:lstStyle/>
          <a:p>
            <a:pPr algn="l" indent="0" marL="0">
              <a:lnSpc>
                <a:spcPts val="2400"/>
              </a:lnSpc>
              <a:buNone/>
            </a:pPr>
            <a:r>
              <a:rPr lang="en-US" sz="2592" dirty="0">
                <a:solidFill>
                  <a:srgbClr val="FFFFFF"/>
                </a:solidFill>
                <a:latin typeface="Bebas Neue" pitchFamily="34" charset="0"/>
                <a:ea typeface="Bebas Neue" pitchFamily="34" charset="-122"/>
                <a:cs typeface="Bebas Neue" pitchFamily="34" charset="-120"/>
              </a:rPr>
              <a:t>24 MONTHS TO</a:t>
            </a:r>
            <a:r>
              <a:rPr lang="en-US" sz="2592" dirty="0">
                <a:solidFill>
                  <a:srgbClr val="FFFFFF"/>
                </a:solidFill>
                <a:latin typeface="Bebas Neue" pitchFamily="34" charset="0"/>
                <a:ea typeface="Bebas Neue" pitchFamily="34" charset="-122"/>
                <a:cs typeface="Bebas Neue" pitchFamily="34" charset="-120"/>
              </a:rPr>
              <a:t>
</a:t>
            </a:r>
            <a:r>
              <a:rPr lang="en-US" sz="2592" dirty="0">
                <a:solidFill>
                  <a:srgbClr val="FFFFFF"/>
                </a:solidFill>
                <a:latin typeface="Bebas Neue" pitchFamily="34" charset="0"/>
                <a:ea typeface="Bebas Neue" pitchFamily="34" charset="-122"/>
                <a:cs typeface="Bebas Neue" pitchFamily="34" charset="-120"/>
              </a:rPr>
              <a:t>THE PROMISE</a:t>
            </a:r>
            <a:endParaRPr lang="en-US" sz="2592" dirty="0"/>
          </a:p>
        </p:txBody>
      </p:sp>
      <p:sp>
        <p:nvSpPr>
          <p:cNvPr id="7" name="Text 4"/>
          <p:cNvSpPr/>
          <p:nvPr/>
        </p:nvSpPr>
        <p:spPr>
          <a:xfrm>
            <a:off x="8265319" y="554701"/>
            <a:ext cx="364331" cy="457200"/>
          </a:xfrm>
          <a:prstGeom prst="rect">
            <a:avLst/>
          </a:prstGeom>
          <a:noFill/>
          <a:ln/>
        </p:spPr>
        <p:txBody>
          <a:bodyPr wrap="none" lIns="0" tIns="0" rIns="0" bIns="0" rtlCol="0" anchor="t">
            <a:spAutoFit/>
          </a:bodyPr>
          <a:lstStyle/>
          <a:p>
            <a:pPr algn="l" indent="0" marL="0">
              <a:lnSpc>
                <a:spcPts val="3600"/>
              </a:lnSpc>
              <a:buNone/>
            </a:pPr>
            <a:r>
              <a:rPr lang="en-US" sz="3504" dirty="0">
                <a:solidFill>
                  <a:srgbClr val="E8621A">
                    <a:alpha val="20000"/>
                  </a:srgbClr>
                </a:solidFill>
                <a:latin typeface="Bebas Neue" pitchFamily="34" charset="0"/>
                <a:ea typeface="Bebas Neue" pitchFamily="34" charset="-122"/>
                <a:cs typeface="Bebas Neue" pitchFamily="34" charset="-120"/>
              </a:rPr>
              <a:t>10</a:t>
            </a:r>
            <a:endParaRPr lang="en-US" sz="3504" dirty="0"/>
          </a:p>
        </p:txBody>
      </p:sp>
      <p:sp>
        <p:nvSpPr>
          <p:cNvPr id="8" name="Shape 5"/>
          <p:cNvSpPr/>
          <p:nvPr/>
        </p:nvSpPr>
        <p:spPr>
          <a:xfrm>
            <a:off x="728663" y="1526251"/>
            <a:ext cx="7743825" cy="14288"/>
          </a:xfrm>
          <a:prstGeom prst="rect">
            <a:avLst/>
          </a:prstGeom>
          <a:solidFill>
            <a:srgbClr val="E8621A">
              <a:alpha val="30000"/>
            </a:srgbClr>
          </a:solidFill>
          <a:ln/>
        </p:spPr>
      </p:sp>
      <p:sp>
        <p:nvSpPr>
          <p:cNvPr id="9" name="Shape 6"/>
          <p:cNvSpPr/>
          <p:nvPr/>
        </p:nvSpPr>
        <p:spPr>
          <a:xfrm>
            <a:off x="571500" y="1369089"/>
            <a:ext cx="314325" cy="314325"/>
          </a:xfrm>
          <a:prstGeom prst="rect">
            <a:avLst/>
          </a:prstGeom>
          <a:solidFill>
            <a:srgbClr val="E8621A"/>
          </a:solidFill>
          <a:ln/>
        </p:spPr>
      </p:sp>
      <p:sp>
        <p:nvSpPr>
          <p:cNvPr id="10" name="Text 7"/>
          <p:cNvSpPr/>
          <p:nvPr/>
        </p:nvSpPr>
        <p:spPr>
          <a:xfrm>
            <a:off x="671513" y="1454814"/>
            <a:ext cx="114300" cy="142875"/>
          </a:xfrm>
          <a:prstGeom prst="rect">
            <a:avLst/>
          </a:prstGeom>
          <a:noFill/>
          <a:ln/>
        </p:spPr>
        <p:txBody>
          <a:bodyPr wrap="none" lIns="0" tIns="0" rIns="0" bIns="0" rtlCol="0" anchor="t">
            <a:spAutoFit/>
          </a:bodyPr>
          <a:lstStyle/>
          <a:p>
            <a:pPr algn="l" indent="0" marL="0">
              <a:lnSpc>
                <a:spcPts val="1100"/>
              </a:lnSpc>
              <a:buNone/>
            </a:pPr>
            <a:r>
              <a:rPr lang="en-US" sz="1050" dirty="0">
                <a:solidFill>
                  <a:srgbClr val="FFFFFF"/>
                </a:solidFill>
                <a:latin typeface="Bebas Neue" pitchFamily="34" charset="0"/>
                <a:ea typeface="Bebas Neue" pitchFamily="34" charset="-122"/>
                <a:cs typeface="Bebas Neue" pitchFamily="34" charset="-120"/>
              </a:rPr>
              <a:t>01</a:t>
            </a:r>
            <a:endParaRPr lang="en-US" sz="1050" dirty="0"/>
          </a:p>
        </p:txBody>
      </p:sp>
      <p:sp>
        <p:nvSpPr>
          <p:cNvPr id="11" name="Text 8"/>
          <p:cNvSpPr/>
          <p:nvPr/>
        </p:nvSpPr>
        <p:spPr>
          <a:xfrm>
            <a:off x="571500" y="1797714"/>
            <a:ext cx="514350"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E8621A"/>
                </a:solidFill>
                <a:latin typeface="Barlow" pitchFamily="34" charset="0"/>
                <a:ea typeface="Barlow" pitchFamily="34" charset="-122"/>
                <a:cs typeface="Barlow" pitchFamily="34" charset="-120"/>
              </a:rPr>
              <a:t>MONTHS 1–3</a:t>
            </a:r>
            <a:endParaRPr lang="en-US" sz="485" dirty="0"/>
          </a:p>
        </p:txBody>
      </p:sp>
      <p:sp>
        <p:nvSpPr>
          <p:cNvPr id="12" name="Text 9"/>
          <p:cNvSpPr/>
          <p:nvPr/>
        </p:nvSpPr>
        <p:spPr>
          <a:xfrm>
            <a:off x="571500" y="1926301"/>
            <a:ext cx="439424" cy="282848"/>
          </a:xfrm>
          <a:prstGeom prst="rect">
            <a:avLst/>
          </a:prstGeom>
          <a:noFill/>
          <a:ln/>
        </p:spPr>
        <p:txBody>
          <a:bodyPr wrap="square" lIns="0" tIns="0" rIns="0" bIns="0" rtlCol="0" anchor="t">
            <a:spAutoFit/>
          </a:bodyPr>
          <a:lstStyle/>
          <a:p>
            <a:pPr algn="l" indent="0" marL="0">
              <a:lnSpc>
                <a:spcPts val="1100"/>
              </a:lnSpc>
              <a:buNone/>
            </a:pPr>
            <a:r>
              <a:rPr lang="en-US" sz="942" spc="1" kern="0" dirty="0">
                <a:solidFill>
                  <a:srgbClr val="FFFFFF"/>
                </a:solidFill>
                <a:latin typeface="Bebas Neue" pitchFamily="34" charset="0"/>
                <a:ea typeface="Bebas Neue" pitchFamily="34" charset="-122"/>
                <a:cs typeface="Bebas Neue" pitchFamily="34" charset="-120"/>
              </a:rPr>
              <a:t>Campaign</a:t>
            </a:r>
            <a:r>
              <a:rPr lang="en-US" sz="942" spc="1" kern="0" dirty="0">
                <a:solidFill>
                  <a:srgbClr val="FFFFFF"/>
                </a:solidFill>
                <a:latin typeface="Bebas Neue" pitchFamily="34" charset="0"/>
                <a:ea typeface="Bebas Neue" pitchFamily="34" charset="-122"/>
                <a:cs typeface="Bebas Neue" pitchFamily="34" charset="-120"/>
              </a:rPr>
              <a:t>
</a:t>
            </a:r>
            <a:r>
              <a:rPr lang="en-US" sz="942" spc="1" kern="0" dirty="0">
                <a:solidFill>
                  <a:srgbClr val="FFFFFF"/>
                </a:solidFill>
                <a:latin typeface="Bebas Neue" pitchFamily="34" charset="0"/>
                <a:ea typeface="Bebas Neue" pitchFamily="34" charset="-122"/>
                <a:cs typeface="Bebas Neue" pitchFamily="34" charset="-120"/>
              </a:rPr>
              <a:t>Launch</a:t>
            </a:r>
            <a:endParaRPr lang="en-US" sz="942" dirty="0"/>
          </a:p>
        </p:txBody>
      </p:sp>
      <p:sp>
        <p:nvSpPr>
          <p:cNvPr id="13" name="Text 10"/>
          <p:cNvSpPr/>
          <p:nvPr/>
        </p:nvSpPr>
        <p:spPr>
          <a:xfrm>
            <a:off x="571500" y="2294874"/>
            <a:ext cx="1377321" cy="229995"/>
          </a:xfrm>
          <a:prstGeom prst="rect">
            <a:avLst/>
          </a:prstGeom>
          <a:noFill/>
          <a:ln/>
        </p:spPr>
        <p:txBody>
          <a:bodyPr wrap="squar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Announce campaign to congregation</a:t>
            </a:r>
            <a:endParaRPr lang="en-US" sz="595" dirty="0"/>
          </a:p>
        </p:txBody>
      </p:sp>
      <p:sp>
        <p:nvSpPr>
          <p:cNvPr id="14" name="Text 11"/>
          <p:cNvSpPr/>
          <p:nvPr/>
        </p:nvSpPr>
        <p:spPr>
          <a:xfrm>
            <a:off x="571500" y="2567732"/>
            <a:ext cx="1377321" cy="229995"/>
          </a:xfrm>
          <a:prstGeom prst="rect">
            <a:avLst/>
          </a:prstGeom>
          <a:noFill/>
          <a:ln/>
        </p:spPr>
        <p:txBody>
          <a:bodyPr wrap="squar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Pledge card distribution &amp; commitment Sunday</a:t>
            </a:r>
            <a:endParaRPr lang="en-US" sz="595" dirty="0"/>
          </a:p>
        </p:txBody>
      </p:sp>
      <p:sp>
        <p:nvSpPr>
          <p:cNvPr id="15" name="Text 12"/>
          <p:cNvSpPr/>
          <p:nvPr/>
        </p:nvSpPr>
        <p:spPr>
          <a:xfrm>
            <a:off x="571500" y="2840589"/>
            <a:ext cx="1377321"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Launch investor pitch website</a:t>
            </a:r>
            <a:endParaRPr lang="en-US" sz="595" dirty="0"/>
          </a:p>
        </p:txBody>
      </p:sp>
      <p:sp>
        <p:nvSpPr>
          <p:cNvPr id="16" name="Text 13"/>
          <p:cNvSpPr/>
          <p:nvPr/>
        </p:nvSpPr>
        <p:spPr>
          <a:xfrm>
            <a:off x="571500" y="2998450"/>
            <a:ext cx="1377321" cy="229995"/>
          </a:xfrm>
          <a:prstGeom prst="rect">
            <a:avLst/>
          </a:prstGeom>
          <a:noFill/>
          <a:ln/>
        </p:spPr>
        <p:txBody>
          <a:bodyPr wrap="squar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Begin financing pre-approval process</a:t>
            </a:r>
            <a:endParaRPr lang="en-US" sz="595" dirty="0"/>
          </a:p>
        </p:txBody>
      </p:sp>
      <p:sp>
        <p:nvSpPr>
          <p:cNvPr id="17" name="Text 14"/>
          <p:cNvSpPr/>
          <p:nvPr/>
        </p:nvSpPr>
        <p:spPr>
          <a:xfrm>
            <a:off x="571500" y="3271307"/>
            <a:ext cx="1377321" cy="229995"/>
          </a:xfrm>
          <a:prstGeom prst="rect">
            <a:avLst/>
          </a:prstGeom>
          <a:noFill/>
          <a:ln/>
        </p:spPr>
        <p:txBody>
          <a:bodyPr wrap="squar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Engage faith-based lender relationships</a:t>
            </a:r>
            <a:endParaRPr lang="en-US" sz="595" dirty="0"/>
          </a:p>
        </p:txBody>
      </p:sp>
      <p:sp>
        <p:nvSpPr>
          <p:cNvPr id="18" name="Text 15"/>
          <p:cNvSpPr/>
          <p:nvPr/>
        </p:nvSpPr>
        <p:spPr>
          <a:xfrm>
            <a:off x="571500" y="2309161"/>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19" name="Text 16"/>
          <p:cNvSpPr/>
          <p:nvPr/>
        </p:nvSpPr>
        <p:spPr>
          <a:xfrm>
            <a:off x="571500" y="2582019"/>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20" name="Text 17"/>
          <p:cNvSpPr/>
          <p:nvPr/>
        </p:nvSpPr>
        <p:spPr>
          <a:xfrm>
            <a:off x="571500" y="2854877"/>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21" name="Text 18"/>
          <p:cNvSpPr/>
          <p:nvPr/>
        </p:nvSpPr>
        <p:spPr>
          <a:xfrm>
            <a:off x="571500" y="3012737"/>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22" name="Text 19"/>
          <p:cNvSpPr/>
          <p:nvPr/>
        </p:nvSpPr>
        <p:spPr>
          <a:xfrm>
            <a:off x="571500" y="3285595"/>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23" name="Shape 20"/>
          <p:cNvSpPr/>
          <p:nvPr/>
        </p:nvSpPr>
        <p:spPr>
          <a:xfrm>
            <a:off x="2241714" y="1369089"/>
            <a:ext cx="314325" cy="314325"/>
          </a:xfrm>
          <a:prstGeom prst="rect">
            <a:avLst/>
          </a:prstGeom>
          <a:solidFill>
            <a:srgbClr val="E8621A"/>
          </a:solidFill>
          <a:ln/>
        </p:spPr>
      </p:sp>
      <p:sp>
        <p:nvSpPr>
          <p:cNvPr id="24" name="Text 21"/>
          <p:cNvSpPr/>
          <p:nvPr/>
        </p:nvSpPr>
        <p:spPr>
          <a:xfrm>
            <a:off x="2341727" y="1454814"/>
            <a:ext cx="114300" cy="142875"/>
          </a:xfrm>
          <a:prstGeom prst="rect">
            <a:avLst/>
          </a:prstGeom>
          <a:noFill/>
          <a:ln/>
        </p:spPr>
        <p:txBody>
          <a:bodyPr wrap="none" lIns="0" tIns="0" rIns="0" bIns="0" rtlCol="0" anchor="t">
            <a:spAutoFit/>
          </a:bodyPr>
          <a:lstStyle/>
          <a:p>
            <a:pPr algn="l" indent="0" marL="0">
              <a:lnSpc>
                <a:spcPts val="1100"/>
              </a:lnSpc>
              <a:buNone/>
            </a:pPr>
            <a:r>
              <a:rPr lang="en-US" sz="1050" dirty="0">
                <a:solidFill>
                  <a:srgbClr val="FFFFFF"/>
                </a:solidFill>
                <a:latin typeface="Bebas Neue" pitchFamily="34" charset="0"/>
                <a:ea typeface="Bebas Neue" pitchFamily="34" charset="-122"/>
                <a:cs typeface="Bebas Neue" pitchFamily="34" charset="-120"/>
              </a:rPr>
              <a:t>02</a:t>
            </a:r>
            <a:endParaRPr lang="en-US" sz="1050" dirty="0"/>
          </a:p>
        </p:txBody>
      </p:sp>
      <p:sp>
        <p:nvSpPr>
          <p:cNvPr id="25" name="Text 22"/>
          <p:cNvSpPr/>
          <p:nvPr/>
        </p:nvSpPr>
        <p:spPr>
          <a:xfrm>
            <a:off x="2241714" y="1797714"/>
            <a:ext cx="533995"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E8621A"/>
                </a:solidFill>
                <a:latin typeface="Barlow" pitchFamily="34" charset="0"/>
                <a:ea typeface="Barlow" pitchFamily="34" charset="-122"/>
                <a:cs typeface="Barlow" pitchFamily="34" charset="-120"/>
              </a:rPr>
              <a:t>MONTHS 4–6</a:t>
            </a:r>
            <a:endParaRPr lang="en-US" sz="485" dirty="0"/>
          </a:p>
        </p:txBody>
      </p:sp>
      <p:sp>
        <p:nvSpPr>
          <p:cNvPr id="26" name="Text 23"/>
          <p:cNvSpPr/>
          <p:nvPr/>
        </p:nvSpPr>
        <p:spPr>
          <a:xfrm>
            <a:off x="2241714" y="1926301"/>
            <a:ext cx="538795" cy="282848"/>
          </a:xfrm>
          <a:prstGeom prst="rect">
            <a:avLst/>
          </a:prstGeom>
          <a:noFill/>
          <a:ln/>
        </p:spPr>
        <p:txBody>
          <a:bodyPr wrap="square" lIns="0" tIns="0" rIns="0" bIns="0" rtlCol="0" anchor="t">
            <a:spAutoFit/>
          </a:bodyPr>
          <a:lstStyle/>
          <a:p>
            <a:pPr algn="l" indent="0" marL="0">
              <a:lnSpc>
                <a:spcPts val="1100"/>
              </a:lnSpc>
              <a:buNone/>
            </a:pPr>
            <a:r>
              <a:rPr lang="en-US" sz="942" spc="1" kern="0" dirty="0">
                <a:solidFill>
                  <a:srgbClr val="FFFFFF"/>
                </a:solidFill>
                <a:latin typeface="Bebas Neue" pitchFamily="34" charset="0"/>
                <a:ea typeface="Bebas Neue" pitchFamily="34" charset="-122"/>
                <a:cs typeface="Bebas Neue" pitchFamily="34" charset="-120"/>
              </a:rPr>
              <a:t>Property</a:t>
            </a:r>
            <a:r>
              <a:rPr lang="en-US" sz="942" spc="1" kern="0" dirty="0">
                <a:solidFill>
                  <a:srgbClr val="FFFFFF"/>
                </a:solidFill>
                <a:latin typeface="Bebas Neue" pitchFamily="34" charset="0"/>
                <a:ea typeface="Bebas Neue" pitchFamily="34" charset="-122"/>
                <a:cs typeface="Bebas Neue" pitchFamily="34" charset="-120"/>
              </a:rPr>
              <a:t>
</a:t>
            </a:r>
            <a:r>
              <a:rPr lang="en-US" sz="942" spc="1" kern="0" dirty="0">
                <a:solidFill>
                  <a:srgbClr val="FFFFFF"/>
                </a:solidFill>
                <a:latin typeface="Bebas Neue" pitchFamily="34" charset="0"/>
                <a:ea typeface="Bebas Neue" pitchFamily="34" charset="-122"/>
                <a:cs typeface="Bebas Neue" pitchFamily="34" charset="-120"/>
              </a:rPr>
              <a:t>Acquisition</a:t>
            </a:r>
            <a:endParaRPr lang="en-US" sz="942" dirty="0"/>
          </a:p>
        </p:txBody>
      </p:sp>
      <p:sp>
        <p:nvSpPr>
          <p:cNvPr id="27" name="Text 24"/>
          <p:cNvSpPr/>
          <p:nvPr/>
        </p:nvSpPr>
        <p:spPr>
          <a:xfrm>
            <a:off x="2241714" y="2294874"/>
            <a:ext cx="1377321"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Site inspections &amp; due diligence</a:t>
            </a:r>
            <a:endParaRPr lang="en-US" sz="595" dirty="0"/>
          </a:p>
        </p:txBody>
      </p:sp>
      <p:sp>
        <p:nvSpPr>
          <p:cNvPr id="28" name="Text 25"/>
          <p:cNvSpPr/>
          <p:nvPr/>
        </p:nvSpPr>
        <p:spPr>
          <a:xfrm>
            <a:off x="2241714" y="2452734"/>
            <a:ext cx="1377321"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Negotiate purchase agreement</a:t>
            </a:r>
            <a:endParaRPr lang="en-US" sz="595" dirty="0"/>
          </a:p>
        </p:txBody>
      </p:sp>
      <p:sp>
        <p:nvSpPr>
          <p:cNvPr id="29" name="Text 26"/>
          <p:cNvSpPr/>
          <p:nvPr/>
        </p:nvSpPr>
        <p:spPr>
          <a:xfrm>
            <a:off x="2241714" y="2610594"/>
            <a:ext cx="1377321" cy="229995"/>
          </a:xfrm>
          <a:prstGeom prst="rect">
            <a:avLst/>
          </a:prstGeom>
          <a:noFill/>
          <a:ln/>
        </p:spPr>
        <p:txBody>
          <a:bodyPr wrap="squar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Secure financing &amp; close on property</a:t>
            </a:r>
            <a:endParaRPr lang="en-US" sz="595" dirty="0"/>
          </a:p>
        </p:txBody>
      </p:sp>
      <p:sp>
        <p:nvSpPr>
          <p:cNvPr id="30" name="Text 27"/>
          <p:cNvSpPr/>
          <p:nvPr/>
        </p:nvSpPr>
        <p:spPr>
          <a:xfrm>
            <a:off x="2241714" y="2883452"/>
            <a:ext cx="1377321" cy="229995"/>
          </a:xfrm>
          <a:prstGeom prst="rect">
            <a:avLst/>
          </a:prstGeom>
          <a:noFill/>
          <a:ln/>
        </p:spPr>
        <p:txBody>
          <a:bodyPr wrap="squar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Engage architect &amp; general contractor</a:t>
            </a:r>
            <a:endParaRPr lang="en-US" sz="595" dirty="0"/>
          </a:p>
        </p:txBody>
      </p:sp>
      <p:sp>
        <p:nvSpPr>
          <p:cNvPr id="31" name="Text 28"/>
          <p:cNvSpPr/>
          <p:nvPr/>
        </p:nvSpPr>
        <p:spPr>
          <a:xfrm>
            <a:off x="2241714" y="3156310"/>
            <a:ext cx="1377321"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Submit zoning / permit applications</a:t>
            </a:r>
            <a:endParaRPr lang="en-US" sz="595" dirty="0"/>
          </a:p>
        </p:txBody>
      </p:sp>
      <p:sp>
        <p:nvSpPr>
          <p:cNvPr id="32" name="Text 29"/>
          <p:cNvSpPr/>
          <p:nvPr/>
        </p:nvSpPr>
        <p:spPr>
          <a:xfrm>
            <a:off x="2241714" y="2309161"/>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33" name="Text 30"/>
          <p:cNvSpPr/>
          <p:nvPr/>
        </p:nvSpPr>
        <p:spPr>
          <a:xfrm>
            <a:off x="2241714" y="2467022"/>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34" name="Text 31"/>
          <p:cNvSpPr/>
          <p:nvPr/>
        </p:nvSpPr>
        <p:spPr>
          <a:xfrm>
            <a:off x="2241714" y="2624882"/>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35" name="Text 32"/>
          <p:cNvSpPr/>
          <p:nvPr/>
        </p:nvSpPr>
        <p:spPr>
          <a:xfrm>
            <a:off x="2241714" y="2897739"/>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36" name="Text 33"/>
          <p:cNvSpPr/>
          <p:nvPr/>
        </p:nvSpPr>
        <p:spPr>
          <a:xfrm>
            <a:off x="2241714" y="3170597"/>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37" name="Shape 34"/>
          <p:cNvSpPr/>
          <p:nvPr/>
        </p:nvSpPr>
        <p:spPr>
          <a:xfrm>
            <a:off x="3911929" y="1369089"/>
            <a:ext cx="314325" cy="314325"/>
          </a:xfrm>
          <a:prstGeom prst="rect">
            <a:avLst/>
          </a:prstGeom>
          <a:solidFill>
            <a:srgbClr val="E8621A"/>
          </a:solidFill>
          <a:ln/>
        </p:spPr>
      </p:sp>
      <p:sp>
        <p:nvSpPr>
          <p:cNvPr id="38" name="Text 35"/>
          <p:cNvSpPr/>
          <p:nvPr/>
        </p:nvSpPr>
        <p:spPr>
          <a:xfrm>
            <a:off x="4011941" y="1454814"/>
            <a:ext cx="114300" cy="142875"/>
          </a:xfrm>
          <a:prstGeom prst="rect">
            <a:avLst/>
          </a:prstGeom>
          <a:noFill/>
          <a:ln/>
        </p:spPr>
        <p:txBody>
          <a:bodyPr wrap="none" lIns="0" tIns="0" rIns="0" bIns="0" rtlCol="0" anchor="t">
            <a:spAutoFit/>
          </a:bodyPr>
          <a:lstStyle/>
          <a:p>
            <a:pPr algn="l" indent="0" marL="0">
              <a:lnSpc>
                <a:spcPts val="1100"/>
              </a:lnSpc>
              <a:buNone/>
            </a:pPr>
            <a:r>
              <a:rPr lang="en-US" sz="1050" dirty="0">
                <a:solidFill>
                  <a:srgbClr val="FFFFFF"/>
                </a:solidFill>
                <a:latin typeface="Bebas Neue" pitchFamily="34" charset="0"/>
                <a:ea typeface="Bebas Neue" pitchFamily="34" charset="-122"/>
                <a:cs typeface="Bebas Neue" pitchFamily="34" charset="-120"/>
              </a:rPr>
              <a:t>03</a:t>
            </a:r>
            <a:endParaRPr lang="en-US" sz="1050" dirty="0"/>
          </a:p>
        </p:txBody>
      </p:sp>
      <p:sp>
        <p:nvSpPr>
          <p:cNvPr id="39" name="Text 36"/>
          <p:cNvSpPr/>
          <p:nvPr/>
        </p:nvSpPr>
        <p:spPr>
          <a:xfrm>
            <a:off x="3911929" y="1797714"/>
            <a:ext cx="564719"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E8621A"/>
                </a:solidFill>
                <a:latin typeface="Barlow" pitchFamily="34" charset="0"/>
                <a:ea typeface="Barlow" pitchFamily="34" charset="-122"/>
                <a:cs typeface="Barlow" pitchFamily="34" charset="-120"/>
              </a:rPr>
              <a:t>MONTHS 7–12</a:t>
            </a:r>
            <a:endParaRPr lang="en-US" sz="485" dirty="0"/>
          </a:p>
        </p:txBody>
      </p:sp>
      <p:sp>
        <p:nvSpPr>
          <p:cNvPr id="40" name="Text 37"/>
          <p:cNvSpPr/>
          <p:nvPr/>
        </p:nvSpPr>
        <p:spPr>
          <a:xfrm>
            <a:off x="3911929" y="1926301"/>
            <a:ext cx="416207" cy="282848"/>
          </a:xfrm>
          <a:prstGeom prst="rect">
            <a:avLst/>
          </a:prstGeom>
          <a:noFill/>
          <a:ln/>
        </p:spPr>
        <p:txBody>
          <a:bodyPr wrap="square" lIns="0" tIns="0" rIns="0" bIns="0" rtlCol="0" anchor="t">
            <a:spAutoFit/>
          </a:bodyPr>
          <a:lstStyle/>
          <a:p>
            <a:pPr algn="l" indent="0" marL="0">
              <a:lnSpc>
                <a:spcPts val="1100"/>
              </a:lnSpc>
              <a:buNone/>
            </a:pPr>
            <a:r>
              <a:rPr lang="en-US" sz="942" spc="1" kern="0" dirty="0">
                <a:solidFill>
                  <a:srgbClr val="FFFFFF"/>
                </a:solidFill>
                <a:latin typeface="Bebas Neue" pitchFamily="34" charset="0"/>
                <a:ea typeface="Bebas Neue" pitchFamily="34" charset="-122"/>
                <a:cs typeface="Bebas Neue" pitchFamily="34" charset="-120"/>
              </a:rPr>
              <a:t>Buildout</a:t>
            </a:r>
            <a:r>
              <a:rPr lang="en-US" sz="942" spc="1" kern="0" dirty="0">
                <a:solidFill>
                  <a:srgbClr val="FFFFFF"/>
                </a:solidFill>
                <a:latin typeface="Bebas Neue" pitchFamily="34" charset="0"/>
                <a:ea typeface="Bebas Neue" pitchFamily="34" charset="-122"/>
                <a:cs typeface="Bebas Neue" pitchFamily="34" charset="-120"/>
              </a:rPr>
              <a:t>
</a:t>
            </a:r>
            <a:r>
              <a:rPr lang="en-US" sz="942" spc="1" kern="0" dirty="0">
                <a:solidFill>
                  <a:srgbClr val="FFFFFF"/>
                </a:solidFill>
                <a:latin typeface="Bebas Neue" pitchFamily="34" charset="0"/>
                <a:ea typeface="Bebas Neue" pitchFamily="34" charset="-122"/>
                <a:cs typeface="Bebas Neue" pitchFamily="34" charset="-120"/>
              </a:rPr>
              <a:t>Phase 1</a:t>
            </a:r>
            <a:endParaRPr lang="en-US" sz="942" dirty="0"/>
          </a:p>
        </p:txBody>
      </p:sp>
      <p:sp>
        <p:nvSpPr>
          <p:cNvPr id="41" name="Text 38"/>
          <p:cNvSpPr/>
          <p:nvPr/>
        </p:nvSpPr>
        <p:spPr>
          <a:xfrm>
            <a:off x="3911929" y="2294874"/>
            <a:ext cx="1357313"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Sanctuary renovation &amp; AV install</a:t>
            </a:r>
            <a:endParaRPr lang="en-US" sz="595" dirty="0"/>
          </a:p>
        </p:txBody>
      </p:sp>
      <p:sp>
        <p:nvSpPr>
          <p:cNvPr id="42" name="Text 39"/>
          <p:cNvSpPr/>
          <p:nvPr/>
        </p:nvSpPr>
        <p:spPr>
          <a:xfrm>
            <a:off x="3911929" y="2452734"/>
            <a:ext cx="1357313"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Children's ministry wing buildout</a:t>
            </a:r>
            <a:endParaRPr lang="en-US" sz="595" dirty="0"/>
          </a:p>
        </p:txBody>
      </p:sp>
      <p:sp>
        <p:nvSpPr>
          <p:cNvPr id="43" name="Text 40"/>
          <p:cNvSpPr/>
          <p:nvPr/>
        </p:nvSpPr>
        <p:spPr>
          <a:xfrm>
            <a:off x="3911929" y="2610594"/>
            <a:ext cx="1357313"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Little Lions Preschool construction</a:t>
            </a:r>
            <a:endParaRPr lang="en-US" sz="595" dirty="0"/>
          </a:p>
        </p:txBody>
      </p:sp>
      <p:sp>
        <p:nvSpPr>
          <p:cNvPr id="44" name="Text 41"/>
          <p:cNvSpPr/>
          <p:nvPr/>
        </p:nvSpPr>
        <p:spPr>
          <a:xfrm>
            <a:off x="3911929" y="2768454"/>
            <a:ext cx="1357313"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Executive offices &amp; admin suites</a:t>
            </a:r>
            <a:endParaRPr lang="en-US" sz="595" dirty="0"/>
          </a:p>
        </p:txBody>
      </p:sp>
      <p:sp>
        <p:nvSpPr>
          <p:cNvPr id="45" name="Text 42"/>
          <p:cNvSpPr/>
          <p:nvPr/>
        </p:nvSpPr>
        <p:spPr>
          <a:xfrm>
            <a:off x="3911929" y="2926314"/>
            <a:ext cx="1357313"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55000"/>
                  </a:srgbClr>
                </a:solidFill>
                <a:latin typeface="Barlow" pitchFamily="34" charset="0"/>
                <a:ea typeface="Barlow" pitchFamily="34" charset="-122"/>
                <a:cs typeface="Barlow" pitchFamily="34" charset="-120"/>
              </a:rPr>
              <a:t>Parking lot &amp; exterior signage</a:t>
            </a:r>
            <a:endParaRPr lang="en-US" sz="595" dirty="0"/>
          </a:p>
        </p:txBody>
      </p:sp>
      <p:sp>
        <p:nvSpPr>
          <p:cNvPr id="46" name="Text 43"/>
          <p:cNvSpPr/>
          <p:nvPr/>
        </p:nvSpPr>
        <p:spPr>
          <a:xfrm>
            <a:off x="3911929" y="2309161"/>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47" name="Text 44"/>
          <p:cNvSpPr/>
          <p:nvPr/>
        </p:nvSpPr>
        <p:spPr>
          <a:xfrm>
            <a:off x="3911929" y="2467022"/>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48" name="Text 45"/>
          <p:cNvSpPr/>
          <p:nvPr/>
        </p:nvSpPr>
        <p:spPr>
          <a:xfrm>
            <a:off x="3911929" y="2624882"/>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49" name="Text 46"/>
          <p:cNvSpPr/>
          <p:nvPr/>
        </p:nvSpPr>
        <p:spPr>
          <a:xfrm>
            <a:off x="3911929" y="2782742"/>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50" name="Text 47"/>
          <p:cNvSpPr/>
          <p:nvPr/>
        </p:nvSpPr>
        <p:spPr>
          <a:xfrm>
            <a:off x="3911929" y="2940602"/>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solidFill>
                <a:latin typeface="Barlow" pitchFamily="34" charset="0"/>
                <a:ea typeface="Barlow" pitchFamily="34" charset="-122"/>
                <a:cs typeface="Barlow" pitchFamily="34" charset="-120"/>
              </a:rPr>
              <a:t>▸</a:t>
            </a:r>
            <a:endParaRPr lang="en-US" sz="463" dirty="0"/>
          </a:p>
        </p:txBody>
      </p:sp>
      <p:sp>
        <p:nvSpPr>
          <p:cNvPr id="51" name="Shape 48"/>
          <p:cNvSpPr/>
          <p:nvPr/>
        </p:nvSpPr>
        <p:spPr>
          <a:xfrm>
            <a:off x="5582143" y="1369089"/>
            <a:ext cx="314325" cy="314325"/>
          </a:xfrm>
          <a:prstGeom prst="rect">
            <a:avLst/>
          </a:prstGeom>
          <a:solidFill>
            <a:srgbClr val="E8621A">
              <a:alpha val="20000"/>
            </a:srgbClr>
          </a:solidFill>
          <a:ln w="9144">
            <a:solidFill>
              <a:srgbClr val="E8621A">
                <a:alpha val="40000"/>
              </a:srgbClr>
            </a:solidFill>
            <a:prstDash val="solid"/>
          </a:ln>
        </p:spPr>
      </p:sp>
      <p:sp>
        <p:nvSpPr>
          <p:cNvPr id="52" name="Text 49"/>
          <p:cNvSpPr/>
          <p:nvPr/>
        </p:nvSpPr>
        <p:spPr>
          <a:xfrm>
            <a:off x="5682155" y="1454814"/>
            <a:ext cx="114300" cy="142875"/>
          </a:xfrm>
          <a:prstGeom prst="rect">
            <a:avLst/>
          </a:prstGeom>
          <a:noFill/>
          <a:ln/>
        </p:spPr>
        <p:txBody>
          <a:bodyPr wrap="none" lIns="0" tIns="0" rIns="0" bIns="0" rtlCol="0" anchor="t">
            <a:spAutoFit/>
          </a:bodyPr>
          <a:lstStyle/>
          <a:p>
            <a:pPr algn="l" indent="0" marL="0">
              <a:lnSpc>
                <a:spcPts val="1100"/>
              </a:lnSpc>
              <a:buNone/>
            </a:pPr>
            <a:r>
              <a:rPr lang="en-US" sz="1050" dirty="0">
                <a:solidFill>
                  <a:srgbClr val="E8621A">
                    <a:alpha val="70000"/>
                  </a:srgbClr>
                </a:solidFill>
                <a:latin typeface="Bebas Neue" pitchFamily="34" charset="0"/>
                <a:ea typeface="Bebas Neue" pitchFamily="34" charset="-122"/>
                <a:cs typeface="Bebas Neue" pitchFamily="34" charset="-120"/>
              </a:rPr>
              <a:t>04</a:t>
            </a:r>
            <a:endParaRPr lang="en-US" sz="1050" dirty="0"/>
          </a:p>
        </p:txBody>
      </p:sp>
      <p:sp>
        <p:nvSpPr>
          <p:cNvPr id="53" name="Text 50"/>
          <p:cNvSpPr/>
          <p:nvPr/>
        </p:nvSpPr>
        <p:spPr>
          <a:xfrm>
            <a:off x="5582143" y="1797714"/>
            <a:ext cx="604372"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E8621A">
                    <a:alpha val="50000"/>
                  </a:srgbClr>
                </a:solidFill>
                <a:latin typeface="Barlow" pitchFamily="34" charset="0"/>
                <a:ea typeface="Barlow" pitchFamily="34" charset="-122"/>
                <a:cs typeface="Barlow" pitchFamily="34" charset="-120"/>
              </a:rPr>
              <a:t>MONTHS 13–18</a:t>
            </a:r>
            <a:endParaRPr lang="en-US" sz="485" dirty="0"/>
          </a:p>
        </p:txBody>
      </p:sp>
      <p:sp>
        <p:nvSpPr>
          <p:cNvPr id="54" name="Text 51"/>
          <p:cNvSpPr/>
          <p:nvPr/>
        </p:nvSpPr>
        <p:spPr>
          <a:xfrm>
            <a:off x="5582143" y="1926301"/>
            <a:ext cx="635012" cy="282848"/>
          </a:xfrm>
          <a:prstGeom prst="rect">
            <a:avLst/>
          </a:prstGeom>
          <a:noFill/>
          <a:ln/>
        </p:spPr>
        <p:txBody>
          <a:bodyPr wrap="square" lIns="0" tIns="0" rIns="0" bIns="0" rtlCol="0" anchor="t">
            <a:spAutoFit/>
          </a:bodyPr>
          <a:lstStyle/>
          <a:p>
            <a:pPr algn="l" indent="0" marL="0">
              <a:lnSpc>
                <a:spcPts val="1100"/>
              </a:lnSpc>
              <a:buNone/>
            </a:pPr>
            <a:r>
              <a:rPr lang="en-US" sz="942" spc="1" kern="0" dirty="0">
                <a:solidFill>
                  <a:srgbClr val="FFFFFF">
                    <a:alpha val="60000"/>
                  </a:srgbClr>
                </a:solidFill>
                <a:latin typeface="Bebas Neue" pitchFamily="34" charset="0"/>
                <a:ea typeface="Bebas Neue" pitchFamily="34" charset="-122"/>
                <a:cs typeface="Bebas Neue" pitchFamily="34" charset="-120"/>
              </a:rPr>
              <a:t>MEBCI &amp;</a:t>
            </a:r>
            <a:r>
              <a:rPr lang="en-US" sz="942" spc="1" kern="0" dirty="0">
                <a:solidFill>
                  <a:srgbClr val="FFFFFF">
                    <a:alpha val="60000"/>
                  </a:srgbClr>
                </a:solidFill>
                <a:latin typeface="Bebas Neue" pitchFamily="34" charset="0"/>
                <a:ea typeface="Bebas Neue" pitchFamily="34" charset="-122"/>
                <a:cs typeface="Bebas Neue" pitchFamily="34" charset="-120"/>
              </a:rPr>
              <a:t>
</a:t>
            </a:r>
            <a:r>
              <a:rPr lang="en-US" sz="942" spc="1" kern="0" dirty="0">
                <a:solidFill>
                  <a:srgbClr val="FFFFFF">
                    <a:alpha val="60000"/>
                  </a:srgbClr>
                </a:solidFill>
                <a:latin typeface="Bebas Neue" pitchFamily="34" charset="0"/>
                <a:ea typeface="Bebas Neue" pitchFamily="34" charset="-122"/>
                <a:cs typeface="Bebas Neue" pitchFamily="34" charset="-120"/>
              </a:rPr>
              <a:t>Media Launch</a:t>
            </a:r>
            <a:endParaRPr lang="en-US" sz="942" dirty="0"/>
          </a:p>
        </p:txBody>
      </p:sp>
      <p:sp>
        <p:nvSpPr>
          <p:cNvPr id="55" name="Text 52"/>
          <p:cNvSpPr/>
          <p:nvPr/>
        </p:nvSpPr>
        <p:spPr>
          <a:xfrm>
            <a:off x="5582143" y="2294874"/>
            <a:ext cx="1377321" cy="229995"/>
          </a:xfrm>
          <a:prstGeom prst="rect">
            <a:avLst/>
          </a:prstGeom>
          <a:noFill/>
          <a:ln/>
        </p:spPr>
        <p:txBody>
          <a:bodyPr wrap="square" lIns="119126" tIns="0" rIns="0" bIns="0" rtlCol="0" anchor="t">
            <a:spAutoFit/>
          </a:bodyPr>
          <a:lstStyle/>
          <a:p>
            <a:pPr algn="l" indent="0" marL="0">
              <a:lnSpc>
                <a:spcPts val="900"/>
              </a:lnSpc>
              <a:buNone/>
            </a:pPr>
            <a:r>
              <a:rPr lang="en-US" sz="595" dirty="0">
                <a:solidFill>
                  <a:srgbClr val="FFFFFF">
                    <a:alpha val="35000"/>
                  </a:srgbClr>
                </a:solidFill>
                <a:latin typeface="Barlow" pitchFamily="34" charset="0"/>
                <a:ea typeface="Barlow" pitchFamily="34" charset="-122"/>
                <a:cs typeface="Barlow" pitchFamily="34" charset="-120"/>
              </a:rPr>
              <a:t>MEBCI Institute opens for enrollment</a:t>
            </a:r>
            <a:endParaRPr lang="en-US" sz="595" dirty="0"/>
          </a:p>
        </p:txBody>
      </p:sp>
      <p:sp>
        <p:nvSpPr>
          <p:cNvPr id="56" name="Text 53"/>
          <p:cNvSpPr/>
          <p:nvPr/>
        </p:nvSpPr>
        <p:spPr>
          <a:xfrm>
            <a:off x="5582143" y="2567732"/>
            <a:ext cx="1377321" cy="229995"/>
          </a:xfrm>
          <a:prstGeom prst="rect">
            <a:avLst/>
          </a:prstGeom>
          <a:noFill/>
          <a:ln/>
        </p:spPr>
        <p:txBody>
          <a:bodyPr wrap="square" lIns="119126" tIns="0" rIns="0" bIns="0" rtlCol="0" anchor="t">
            <a:spAutoFit/>
          </a:bodyPr>
          <a:lstStyle/>
          <a:p>
            <a:pPr algn="l" indent="0" marL="0">
              <a:lnSpc>
                <a:spcPts val="900"/>
              </a:lnSpc>
              <a:buNone/>
            </a:pPr>
            <a:r>
              <a:rPr lang="en-US" sz="595" dirty="0">
                <a:solidFill>
                  <a:srgbClr val="FFFFFF">
                    <a:alpha val="35000"/>
                  </a:srgbClr>
                </a:solidFill>
                <a:latin typeface="Barlow" pitchFamily="34" charset="0"/>
                <a:ea typeface="Barlow" pitchFamily="34" charset="-122"/>
                <a:cs typeface="Barlow" pitchFamily="34" charset="-120"/>
              </a:rPr>
              <a:t>Broadcast studio &amp; production suite</a:t>
            </a:r>
            <a:endParaRPr lang="en-US" sz="595" dirty="0"/>
          </a:p>
        </p:txBody>
      </p:sp>
      <p:sp>
        <p:nvSpPr>
          <p:cNvPr id="57" name="Text 54"/>
          <p:cNvSpPr/>
          <p:nvPr/>
        </p:nvSpPr>
        <p:spPr>
          <a:xfrm>
            <a:off x="5582143" y="2840589"/>
            <a:ext cx="1377321" cy="229995"/>
          </a:xfrm>
          <a:prstGeom prst="rect">
            <a:avLst/>
          </a:prstGeom>
          <a:noFill/>
          <a:ln/>
        </p:spPr>
        <p:txBody>
          <a:bodyPr wrap="square" lIns="119126" tIns="0" rIns="0" bIns="0" rtlCol="0" anchor="t">
            <a:spAutoFit/>
          </a:bodyPr>
          <a:lstStyle/>
          <a:p>
            <a:pPr algn="l" indent="0" marL="0">
              <a:lnSpc>
                <a:spcPts val="900"/>
              </a:lnSpc>
              <a:buNone/>
            </a:pPr>
            <a:r>
              <a:rPr lang="en-US" sz="595" dirty="0">
                <a:solidFill>
                  <a:srgbClr val="FFFFFF">
                    <a:alpha val="35000"/>
                  </a:srgbClr>
                </a:solidFill>
                <a:latin typeface="Barlow" pitchFamily="34" charset="0"/>
                <a:ea typeface="Barlow" pitchFamily="34" charset="-122"/>
                <a:cs typeface="Barlow" pitchFamily="34" charset="-120"/>
              </a:rPr>
              <a:t>Youth center &amp; teen programs launch</a:t>
            </a:r>
            <a:endParaRPr lang="en-US" sz="595" dirty="0"/>
          </a:p>
        </p:txBody>
      </p:sp>
      <p:sp>
        <p:nvSpPr>
          <p:cNvPr id="58" name="Text 55"/>
          <p:cNvSpPr/>
          <p:nvPr/>
        </p:nvSpPr>
        <p:spPr>
          <a:xfrm>
            <a:off x="5582143" y="3113447"/>
            <a:ext cx="1377321"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35000"/>
                  </a:srgbClr>
                </a:solidFill>
                <a:latin typeface="Barlow" pitchFamily="34" charset="0"/>
                <a:ea typeface="Barlow" pitchFamily="34" charset="-122"/>
                <a:cs typeface="Barlow" pitchFamily="34" charset="-120"/>
              </a:rPr>
              <a:t>Community outreach center opens</a:t>
            </a:r>
            <a:endParaRPr lang="en-US" sz="595" dirty="0"/>
          </a:p>
        </p:txBody>
      </p:sp>
      <p:sp>
        <p:nvSpPr>
          <p:cNvPr id="59" name="Text 56"/>
          <p:cNvSpPr/>
          <p:nvPr/>
        </p:nvSpPr>
        <p:spPr>
          <a:xfrm>
            <a:off x="5582143" y="3271307"/>
            <a:ext cx="1377321"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35000"/>
                  </a:srgbClr>
                </a:solidFill>
                <a:latin typeface="Barlow" pitchFamily="34" charset="0"/>
                <a:ea typeface="Barlow" pitchFamily="34" charset="-122"/>
                <a:cs typeface="Barlow" pitchFamily="34" charset="-120"/>
              </a:rPr>
              <a:t>Conference room rentals begin</a:t>
            </a:r>
            <a:endParaRPr lang="en-US" sz="595" dirty="0"/>
          </a:p>
        </p:txBody>
      </p:sp>
      <p:sp>
        <p:nvSpPr>
          <p:cNvPr id="60" name="Text 57"/>
          <p:cNvSpPr/>
          <p:nvPr/>
        </p:nvSpPr>
        <p:spPr>
          <a:xfrm>
            <a:off x="5582143" y="2309161"/>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alpha val="40000"/>
                  </a:srgbClr>
                </a:solidFill>
                <a:latin typeface="Barlow" pitchFamily="34" charset="0"/>
                <a:ea typeface="Barlow" pitchFamily="34" charset="-122"/>
                <a:cs typeface="Barlow" pitchFamily="34" charset="-120"/>
              </a:rPr>
              <a:t>▸</a:t>
            </a:r>
            <a:endParaRPr lang="en-US" sz="463" dirty="0"/>
          </a:p>
        </p:txBody>
      </p:sp>
      <p:sp>
        <p:nvSpPr>
          <p:cNvPr id="61" name="Text 58"/>
          <p:cNvSpPr/>
          <p:nvPr/>
        </p:nvSpPr>
        <p:spPr>
          <a:xfrm>
            <a:off x="5582143" y="2582019"/>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alpha val="40000"/>
                  </a:srgbClr>
                </a:solidFill>
                <a:latin typeface="Barlow" pitchFamily="34" charset="0"/>
                <a:ea typeface="Barlow" pitchFamily="34" charset="-122"/>
                <a:cs typeface="Barlow" pitchFamily="34" charset="-120"/>
              </a:rPr>
              <a:t>▸</a:t>
            </a:r>
            <a:endParaRPr lang="en-US" sz="463" dirty="0"/>
          </a:p>
        </p:txBody>
      </p:sp>
      <p:sp>
        <p:nvSpPr>
          <p:cNvPr id="62" name="Text 59"/>
          <p:cNvSpPr/>
          <p:nvPr/>
        </p:nvSpPr>
        <p:spPr>
          <a:xfrm>
            <a:off x="5582143" y="2854877"/>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alpha val="40000"/>
                  </a:srgbClr>
                </a:solidFill>
                <a:latin typeface="Barlow" pitchFamily="34" charset="0"/>
                <a:ea typeface="Barlow" pitchFamily="34" charset="-122"/>
                <a:cs typeface="Barlow" pitchFamily="34" charset="-120"/>
              </a:rPr>
              <a:t>▸</a:t>
            </a:r>
            <a:endParaRPr lang="en-US" sz="463" dirty="0"/>
          </a:p>
        </p:txBody>
      </p:sp>
      <p:sp>
        <p:nvSpPr>
          <p:cNvPr id="63" name="Text 60"/>
          <p:cNvSpPr/>
          <p:nvPr/>
        </p:nvSpPr>
        <p:spPr>
          <a:xfrm>
            <a:off x="5582143" y="3127735"/>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alpha val="40000"/>
                  </a:srgbClr>
                </a:solidFill>
                <a:latin typeface="Barlow" pitchFamily="34" charset="0"/>
                <a:ea typeface="Barlow" pitchFamily="34" charset="-122"/>
                <a:cs typeface="Barlow" pitchFamily="34" charset="-120"/>
              </a:rPr>
              <a:t>▸</a:t>
            </a:r>
            <a:endParaRPr lang="en-US" sz="463" dirty="0"/>
          </a:p>
        </p:txBody>
      </p:sp>
      <p:sp>
        <p:nvSpPr>
          <p:cNvPr id="64" name="Text 61"/>
          <p:cNvSpPr/>
          <p:nvPr/>
        </p:nvSpPr>
        <p:spPr>
          <a:xfrm>
            <a:off x="5582143" y="3285595"/>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alpha val="40000"/>
                  </a:srgbClr>
                </a:solidFill>
                <a:latin typeface="Barlow" pitchFamily="34" charset="0"/>
                <a:ea typeface="Barlow" pitchFamily="34" charset="-122"/>
                <a:cs typeface="Barlow" pitchFamily="34" charset="-120"/>
              </a:rPr>
              <a:t>▸</a:t>
            </a:r>
            <a:endParaRPr lang="en-US" sz="463" dirty="0"/>
          </a:p>
        </p:txBody>
      </p:sp>
      <p:sp>
        <p:nvSpPr>
          <p:cNvPr id="65" name="Shape 62"/>
          <p:cNvSpPr/>
          <p:nvPr/>
        </p:nvSpPr>
        <p:spPr>
          <a:xfrm>
            <a:off x="7252357" y="1369089"/>
            <a:ext cx="314325" cy="314325"/>
          </a:xfrm>
          <a:prstGeom prst="rect">
            <a:avLst/>
          </a:prstGeom>
          <a:solidFill>
            <a:srgbClr val="E8621A">
              <a:alpha val="20000"/>
            </a:srgbClr>
          </a:solidFill>
          <a:ln w="9144">
            <a:solidFill>
              <a:srgbClr val="E8621A">
                <a:alpha val="40000"/>
              </a:srgbClr>
            </a:solidFill>
            <a:prstDash val="solid"/>
          </a:ln>
        </p:spPr>
      </p:sp>
      <p:sp>
        <p:nvSpPr>
          <p:cNvPr id="66" name="Text 63"/>
          <p:cNvSpPr/>
          <p:nvPr/>
        </p:nvSpPr>
        <p:spPr>
          <a:xfrm>
            <a:off x="7352370" y="1454814"/>
            <a:ext cx="114300" cy="142875"/>
          </a:xfrm>
          <a:prstGeom prst="rect">
            <a:avLst/>
          </a:prstGeom>
          <a:noFill/>
          <a:ln/>
        </p:spPr>
        <p:txBody>
          <a:bodyPr wrap="none" lIns="0" tIns="0" rIns="0" bIns="0" rtlCol="0" anchor="t">
            <a:spAutoFit/>
          </a:bodyPr>
          <a:lstStyle/>
          <a:p>
            <a:pPr algn="l" indent="0" marL="0">
              <a:lnSpc>
                <a:spcPts val="1100"/>
              </a:lnSpc>
              <a:buNone/>
            </a:pPr>
            <a:r>
              <a:rPr lang="en-US" sz="1050" dirty="0">
                <a:solidFill>
                  <a:srgbClr val="E8621A">
                    <a:alpha val="70000"/>
                  </a:srgbClr>
                </a:solidFill>
                <a:latin typeface="Bebas Neue" pitchFamily="34" charset="0"/>
                <a:ea typeface="Bebas Neue" pitchFamily="34" charset="-122"/>
                <a:cs typeface="Bebas Neue" pitchFamily="34" charset="-120"/>
              </a:rPr>
              <a:t>05</a:t>
            </a:r>
            <a:endParaRPr lang="en-US" sz="1050" dirty="0"/>
          </a:p>
        </p:txBody>
      </p:sp>
      <p:sp>
        <p:nvSpPr>
          <p:cNvPr id="67" name="Text 64"/>
          <p:cNvSpPr/>
          <p:nvPr/>
        </p:nvSpPr>
        <p:spPr>
          <a:xfrm>
            <a:off x="7252357" y="1797714"/>
            <a:ext cx="624018"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E8621A">
                    <a:alpha val="50000"/>
                  </a:srgbClr>
                </a:solidFill>
                <a:latin typeface="Barlow" pitchFamily="34" charset="0"/>
                <a:ea typeface="Barlow" pitchFamily="34" charset="-122"/>
                <a:cs typeface="Barlow" pitchFamily="34" charset="-120"/>
              </a:rPr>
              <a:t>MONTHS 19–24</a:t>
            </a:r>
            <a:endParaRPr lang="en-US" sz="485" dirty="0"/>
          </a:p>
        </p:txBody>
      </p:sp>
      <p:sp>
        <p:nvSpPr>
          <p:cNvPr id="68" name="Text 65"/>
          <p:cNvSpPr/>
          <p:nvPr/>
        </p:nvSpPr>
        <p:spPr>
          <a:xfrm>
            <a:off x="7252357" y="1926301"/>
            <a:ext cx="369996" cy="282848"/>
          </a:xfrm>
          <a:prstGeom prst="rect">
            <a:avLst/>
          </a:prstGeom>
          <a:noFill/>
          <a:ln/>
        </p:spPr>
        <p:txBody>
          <a:bodyPr wrap="square" lIns="0" tIns="0" rIns="0" bIns="0" rtlCol="0" anchor="t">
            <a:spAutoFit/>
          </a:bodyPr>
          <a:lstStyle/>
          <a:p>
            <a:pPr algn="l" indent="0" marL="0">
              <a:lnSpc>
                <a:spcPts val="1100"/>
              </a:lnSpc>
              <a:buNone/>
            </a:pPr>
            <a:r>
              <a:rPr lang="en-US" sz="942" spc="1" kern="0" dirty="0">
                <a:solidFill>
                  <a:srgbClr val="FFFFFF">
                    <a:alpha val="60000"/>
                  </a:srgbClr>
                </a:solidFill>
                <a:latin typeface="Bebas Neue" pitchFamily="34" charset="0"/>
                <a:ea typeface="Bebas Neue" pitchFamily="34" charset="-122"/>
                <a:cs typeface="Bebas Neue" pitchFamily="34" charset="-120"/>
              </a:rPr>
              <a:t>Grand</a:t>
            </a:r>
            <a:r>
              <a:rPr lang="en-US" sz="942" spc="1" kern="0" dirty="0">
                <a:solidFill>
                  <a:srgbClr val="FFFFFF">
                    <a:alpha val="60000"/>
                  </a:srgbClr>
                </a:solidFill>
                <a:latin typeface="Bebas Neue" pitchFamily="34" charset="0"/>
                <a:ea typeface="Bebas Neue" pitchFamily="34" charset="-122"/>
                <a:cs typeface="Bebas Neue" pitchFamily="34" charset="-120"/>
              </a:rPr>
              <a:t>
</a:t>
            </a:r>
            <a:r>
              <a:rPr lang="en-US" sz="942" spc="1" kern="0" dirty="0">
                <a:solidFill>
                  <a:srgbClr val="FFFFFF">
                    <a:alpha val="60000"/>
                  </a:srgbClr>
                </a:solidFill>
                <a:latin typeface="Bebas Neue" pitchFamily="34" charset="0"/>
                <a:ea typeface="Bebas Neue" pitchFamily="34" charset="-122"/>
                <a:cs typeface="Bebas Neue" pitchFamily="34" charset="-120"/>
              </a:rPr>
              <a:t>Opening</a:t>
            </a:r>
            <a:endParaRPr lang="en-US" sz="942" dirty="0"/>
          </a:p>
        </p:txBody>
      </p:sp>
      <p:sp>
        <p:nvSpPr>
          <p:cNvPr id="69" name="Text 66"/>
          <p:cNvSpPr/>
          <p:nvPr/>
        </p:nvSpPr>
        <p:spPr>
          <a:xfrm>
            <a:off x="7252357" y="2294874"/>
            <a:ext cx="1371600"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35000"/>
                  </a:srgbClr>
                </a:solidFill>
                <a:latin typeface="Barlow" pitchFamily="34" charset="0"/>
                <a:ea typeface="Barlow" pitchFamily="34" charset="-122"/>
                <a:cs typeface="Barlow" pitchFamily="34" charset="-120"/>
              </a:rPr>
              <a:t>Grand Opening celebration services</a:t>
            </a:r>
            <a:endParaRPr lang="en-US" sz="595" dirty="0"/>
          </a:p>
        </p:txBody>
      </p:sp>
      <p:sp>
        <p:nvSpPr>
          <p:cNvPr id="70" name="Text 67"/>
          <p:cNvSpPr/>
          <p:nvPr/>
        </p:nvSpPr>
        <p:spPr>
          <a:xfrm>
            <a:off x="7252357" y="2452734"/>
            <a:ext cx="1371600"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35000"/>
                  </a:srgbClr>
                </a:solidFill>
                <a:latin typeface="Barlow" pitchFamily="34" charset="0"/>
                <a:ea typeface="Barlow" pitchFamily="34" charset="-122"/>
                <a:cs typeface="Barlow" pitchFamily="34" charset="-120"/>
              </a:rPr>
              <a:t>Full ministry operations at capacity</a:t>
            </a:r>
            <a:endParaRPr lang="en-US" sz="595" dirty="0"/>
          </a:p>
        </p:txBody>
      </p:sp>
      <p:sp>
        <p:nvSpPr>
          <p:cNvPr id="71" name="Text 68"/>
          <p:cNvSpPr/>
          <p:nvPr/>
        </p:nvSpPr>
        <p:spPr>
          <a:xfrm>
            <a:off x="7252357" y="2610594"/>
            <a:ext cx="1371600"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35000"/>
                  </a:srgbClr>
                </a:solidFill>
                <a:latin typeface="Barlow" pitchFamily="34" charset="0"/>
                <a:ea typeface="Barlow" pitchFamily="34" charset="-122"/>
                <a:cs typeface="Barlow" pitchFamily="34" charset="-120"/>
              </a:rPr>
              <a:t>Preschool first full academic year</a:t>
            </a:r>
            <a:endParaRPr lang="en-US" sz="595" dirty="0"/>
          </a:p>
        </p:txBody>
      </p:sp>
      <p:sp>
        <p:nvSpPr>
          <p:cNvPr id="72" name="Text 69"/>
          <p:cNvSpPr/>
          <p:nvPr/>
        </p:nvSpPr>
        <p:spPr>
          <a:xfrm>
            <a:off x="7252357" y="2768454"/>
            <a:ext cx="1371600"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35000"/>
                  </a:srgbClr>
                </a:solidFill>
                <a:latin typeface="Barlow" pitchFamily="34" charset="0"/>
                <a:ea typeface="Barlow" pitchFamily="34" charset="-122"/>
                <a:cs typeface="Barlow" pitchFamily="34" charset="-120"/>
              </a:rPr>
              <a:t>MEBCI first graduating class</a:t>
            </a:r>
            <a:endParaRPr lang="en-US" sz="595" dirty="0"/>
          </a:p>
        </p:txBody>
      </p:sp>
      <p:sp>
        <p:nvSpPr>
          <p:cNvPr id="73" name="Text 70"/>
          <p:cNvSpPr/>
          <p:nvPr/>
        </p:nvSpPr>
        <p:spPr>
          <a:xfrm>
            <a:off x="7252357" y="2926314"/>
            <a:ext cx="1371600" cy="114998"/>
          </a:xfrm>
          <a:prstGeom prst="rect">
            <a:avLst/>
          </a:prstGeom>
          <a:noFill/>
          <a:ln/>
        </p:spPr>
        <p:txBody>
          <a:bodyPr wrap="none" lIns="119126" tIns="0" rIns="0" bIns="0" rtlCol="0" anchor="t">
            <a:spAutoFit/>
          </a:bodyPr>
          <a:lstStyle/>
          <a:p>
            <a:pPr algn="l" indent="0" marL="0">
              <a:lnSpc>
                <a:spcPts val="900"/>
              </a:lnSpc>
              <a:buNone/>
            </a:pPr>
            <a:r>
              <a:rPr lang="en-US" sz="595" dirty="0">
                <a:solidFill>
                  <a:srgbClr val="FFFFFF">
                    <a:alpha val="35000"/>
                  </a:srgbClr>
                </a:solidFill>
                <a:latin typeface="Barlow" pitchFamily="34" charset="0"/>
                <a:ea typeface="Barlow" pitchFamily="34" charset="-122"/>
                <a:cs typeface="Barlow" pitchFamily="34" charset="-120"/>
              </a:rPr>
              <a:t>Debt paydown strategy activated</a:t>
            </a:r>
            <a:endParaRPr lang="en-US" sz="595" dirty="0"/>
          </a:p>
        </p:txBody>
      </p:sp>
      <p:sp>
        <p:nvSpPr>
          <p:cNvPr id="74" name="Shape 71"/>
          <p:cNvSpPr/>
          <p:nvPr/>
        </p:nvSpPr>
        <p:spPr>
          <a:xfrm>
            <a:off x="0" y="4636294"/>
            <a:ext cx="9144000" cy="507206"/>
          </a:xfrm>
          <a:prstGeom prst="rect">
            <a:avLst/>
          </a:prstGeom>
          <a:solidFill>
            <a:srgbClr val="000000">
              <a:alpha val="0"/>
            </a:srgbClr>
          </a:solidFill>
          <a:ln/>
        </p:spPr>
      </p:sp>
      <p:sp>
        <p:nvSpPr>
          <p:cNvPr id="75" name="Shape 72"/>
          <p:cNvSpPr/>
          <p:nvPr/>
        </p:nvSpPr>
        <p:spPr>
          <a:xfrm>
            <a:off x="0" y="4636294"/>
            <a:ext cx="9144000" cy="7144"/>
          </a:xfrm>
          <a:prstGeom prst="rect">
            <a:avLst/>
          </a:prstGeom>
          <a:solidFill>
            <a:srgbClr val="FFFFFF"/>
          </a:solidFill>
          <a:ln/>
        </p:spPr>
      </p:sp>
      <p:sp>
        <p:nvSpPr>
          <p:cNvPr id="76" name="Text 73"/>
          <p:cNvSpPr/>
          <p:nvPr/>
        </p:nvSpPr>
        <p:spPr>
          <a:xfrm>
            <a:off x="7252357" y="2309161"/>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alpha val="40000"/>
                  </a:srgbClr>
                </a:solidFill>
                <a:latin typeface="Barlow" pitchFamily="34" charset="0"/>
                <a:ea typeface="Barlow" pitchFamily="34" charset="-122"/>
                <a:cs typeface="Barlow" pitchFamily="34" charset="-120"/>
              </a:rPr>
              <a:t>▸</a:t>
            </a:r>
            <a:endParaRPr lang="en-US" sz="463" dirty="0"/>
          </a:p>
        </p:txBody>
      </p:sp>
      <p:sp>
        <p:nvSpPr>
          <p:cNvPr id="77" name="Text 74"/>
          <p:cNvSpPr/>
          <p:nvPr/>
        </p:nvSpPr>
        <p:spPr>
          <a:xfrm>
            <a:off x="7252357" y="2467022"/>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alpha val="40000"/>
                  </a:srgbClr>
                </a:solidFill>
                <a:latin typeface="Barlow" pitchFamily="34" charset="0"/>
                <a:ea typeface="Barlow" pitchFamily="34" charset="-122"/>
                <a:cs typeface="Barlow" pitchFamily="34" charset="-120"/>
              </a:rPr>
              <a:t>▸</a:t>
            </a:r>
            <a:endParaRPr lang="en-US" sz="463" dirty="0"/>
          </a:p>
        </p:txBody>
      </p:sp>
      <p:sp>
        <p:nvSpPr>
          <p:cNvPr id="78" name="Text 75"/>
          <p:cNvSpPr/>
          <p:nvPr/>
        </p:nvSpPr>
        <p:spPr>
          <a:xfrm>
            <a:off x="7252357" y="2624882"/>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alpha val="40000"/>
                  </a:srgbClr>
                </a:solidFill>
                <a:latin typeface="Barlow" pitchFamily="34" charset="0"/>
                <a:ea typeface="Barlow" pitchFamily="34" charset="-122"/>
                <a:cs typeface="Barlow" pitchFamily="34" charset="-120"/>
              </a:rPr>
              <a:t>▸</a:t>
            </a:r>
            <a:endParaRPr lang="en-US" sz="463" dirty="0"/>
          </a:p>
        </p:txBody>
      </p:sp>
      <p:sp>
        <p:nvSpPr>
          <p:cNvPr id="79" name="Text 76"/>
          <p:cNvSpPr/>
          <p:nvPr/>
        </p:nvSpPr>
        <p:spPr>
          <a:xfrm>
            <a:off x="7252357" y="2782742"/>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alpha val="40000"/>
                  </a:srgbClr>
                </a:solidFill>
                <a:latin typeface="Barlow" pitchFamily="34" charset="0"/>
                <a:ea typeface="Barlow" pitchFamily="34" charset="-122"/>
                <a:cs typeface="Barlow" pitchFamily="34" charset="-120"/>
              </a:rPr>
              <a:t>▸</a:t>
            </a:r>
            <a:endParaRPr lang="en-US" sz="463" dirty="0"/>
          </a:p>
        </p:txBody>
      </p:sp>
      <p:sp>
        <p:nvSpPr>
          <p:cNvPr id="80" name="Text 77"/>
          <p:cNvSpPr/>
          <p:nvPr/>
        </p:nvSpPr>
        <p:spPr>
          <a:xfrm>
            <a:off x="7252357" y="2940602"/>
            <a:ext cx="32147" cy="89995"/>
          </a:xfrm>
          <a:prstGeom prst="rect">
            <a:avLst/>
          </a:prstGeom>
          <a:noFill/>
          <a:ln/>
        </p:spPr>
        <p:txBody>
          <a:bodyPr wrap="none" lIns="0" tIns="0" rIns="0" bIns="0" rtlCol="0" anchor="t">
            <a:spAutoFit/>
          </a:bodyPr>
          <a:lstStyle/>
          <a:p>
            <a:pPr algn="l" indent="0" marL="0">
              <a:lnSpc>
                <a:spcPts val="700"/>
              </a:lnSpc>
              <a:buNone/>
            </a:pPr>
            <a:r>
              <a:rPr lang="en-US" sz="463" dirty="0">
                <a:solidFill>
                  <a:srgbClr val="E8621A">
                    <a:alpha val="40000"/>
                  </a:srgbClr>
                </a:solidFill>
                <a:latin typeface="Barlow" pitchFamily="34" charset="0"/>
                <a:ea typeface="Barlow" pitchFamily="34" charset="-122"/>
                <a:cs typeface="Barlow" pitchFamily="34" charset="-120"/>
              </a:rPr>
              <a:t>▸</a:t>
            </a:r>
            <a:endParaRPr lang="en-US" sz="463" dirty="0"/>
          </a:p>
        </p:txBody>
      </p:sp>
      <p:sp>
        <p:nvSpPr>
          <p:cNvPr id="81" name="Text 78"/>
          <p:cNvSpPr/>
          <p:nvPr/>
        </p:nvSpPr>
        <p:spPr>
          <a:xfrm>
            <a:off x="1065144" y="4743450"/>
            <a:ext cx="160734"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solidFill>
                <a:latin typeface="Bebas Neue" pitchFamily="34" charset="0"/>
                <a:ea typeface="Bebas Neue" pitchFamily="34" charset="-122"/>
                <a:cs typeface="Bebas Neue" pitchFamily="34" charset="-120"/>
              </a:rPr>
              <a:t>24</a:t>
            </a:r>
            <a:endParaRPr lang="en-US" sz="1486" dirty="0"/>
          </a:p>
        </p:txBody>
      </p:sp>
      <p:sp>
        <p:nvSpPr>
          <p:cNvPr id="82" name="Text 79"/>
          <p:cNvSpPr/>
          <p:nvPr/>
        </p:nvSpPr>
        <p:spPr>
          <a:xfrm>
            <a:off x="571500" y="4957763"/>
            <a:ext cx="1148023"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FFFFFF">
                    <a:alpha val="30000"/>
                  </a:srgbClr>
                </a:solidFill>
                <a:latin typeface="Barlow" pitchFamily="34" charset="0"/>
                <a:ea typeface="Barlow" pitchFamily="34" charset="-122"/>
                <a:cs typeface="Barlow" pitchFamily="34" charset="-120"/>
              </a:rPr>
              <a:t>MONTHS TO GRAND OPENING</a:t>
            </a:r>
            <a:endParaRPr lang="en-US" sz="485" dirty="0"/>
          </a:p>
        </p:txBody>
      </p:sp>
      <p:sp>
        <p:nvSpPr>
          <p:cNvPr id="83" name="Text 80"/>
          <p:cNvSpPr/>
          <p:nvPr/>
        </p:nvSpPr>
        <p:spPr>
          <a:xfrm>
            <a:off x="3378631" y="4743450"/>
            <a:ext cx="80367"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solidFill>
                <a:latin typeface="Bebas Neue" pitchFamily="34" charset="0"/>
                <a:ea typeface="Bebas Neue" pitchFamily="34" charset="-122"/>
                <a:cs typeface="Bebas Neue" pitchFamily="34" charset="-120"/>
              </a:rPr>
              <a:t>5</a:t>
            </a:r>
            <a:endParaRPr lang="en-US" sz="1486" dirty="0"/>
          </a:p>
        </p:txBody>
      </p:sp>
      <p:sp>
        <p:nvSpPr>
          <p:cNvPr id="84" name="Text 81"/>
          <p:cNvSpPr/>
          <p:nvPr/>
        </p:nvSpPr>
        <p:spPr>
          <a:xfrm>
            <a:off x="3018234" y="4957763"/>
            <a:ext cx="801188"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FFFFFF">
                    <a:alpha val="30000"/>
                  </a:srgbClr>
                </a:solidFill>
                <a:latin typeface="Barlow" pitchFamily="34" charset="0"/>
                <a:ea typeface="Barlow" pitchFamily="34" charset="-122"/>
                <a:cs typeface="Barlow" pitchFamily="34" charset="-120"/>
              </a:rPr>
              <a:t>EXECUTION PHASES</a:t>
            </a:r>
            <a:endParaRPr lang="en-US" sz="485" dirty="0"/>
          </a:p>
        </p:txBody>
      </p:sp>
      <p:sp>
        <p:nvSpPr>
          <p:cNvPr id="85" name="Text 82"/>
          <p:cNvSpPr/>
          <p:nvPr/>
        </p:nvSpPr>
        <p:spPr>
          <a:xfrm>
            <a:off x="5469071" y="4743450"/>
            <a:ext cx="267891"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solidFill>
                <a:latin typeface="Bebas Neue" pitchFamily="34" charset="0"/>
                <a:ea typeface="Bebas Neue" pitchFamily="34" charset="-122"/>
                <a:cs typeface="Bebas Neue" pitchFamily="34" charset="-120"/>
              </a:rPr>
              <a:t>$6M</a:t>
            </a:r>
            <a:endParaRPr lang="en-US" sz="1486" dirty="0"/>
          </a:p>
        </p:txBody>
      </p:sp>
      <p:sp>
        <p:nvSpPr>
          <p:cNvPr id="86" name="Text 83"/>
          <p:cNvSpPr/>
          <p:nvPr/>
        </p:nvSpPr>
        <p:spPr>
          <a:xfrm>
            <a:off x="5118134" y="4957763"/>
            <a:ext cx="969764"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FFFFFF">
                    <a:alpha val="30000"/>
                  </a:srgbClr>
                </a:solidFill>
                <a:latin typeface="Barlow" pitchFamily="34" charset="0"/>
                <a:ea typeface="Barlow" pitchFamily="34" charset="-122"/>
                <a:cs typeface="Barlow" pitchFamily="34" charset="-120"/>
              </a:rPr>
              <a:t>ALL-IN CAMPAIGN GOAL</a:t>
            </a:r>
            <a:endParaRPr lang="en-US" sz="485" dirty="0"/>
          </a:p>
        </p:txBody>
      </p:sp>
      <p:sp>
        <p:nvSpPr>
          <p:cNvPr id="87" name="Text 84"/>
          <p:cNvSpPr/>
          <p:nvPr/>
        </p:nvSpPr>
        <p:spPr>
          <a:xfrm>
            <a:off x="7847381" y="4743450"/>
            <a:ext cx="321469" cy="200025"/>
          </a:xfrm>
          <a:prstGeom prst="rect">
            <a:avLst/>
          </a:prstGeom>
          <a:noFill/>
          <a:ln/>
        </p:spPr>
        <p:txBody>
          <a:bodyPr wrap="none" lIns="0" tIns="0" rIns="0" bIns="0" rtlCol="0" anchor="t">
            <a:spAutoFit/>
          </a:bodyPr>
          <a:lstStyle/>
          <a:p>
            <a:pPr algn="l" indent="0" marL="0">
              <a:lnSpc>
                <a:spcPts val="1600"/>
              </a:lnSpc>
              <a:buNone/>
            </a:pPr>
            <a:r>
              <a:rPr lang="en-US" sz="1486" dirty="0">
                <a:solidFill>
                  <a:srgbClr val="E8621A"/>
                </a:solidFill>
                <a:latin typeface="Bebas Neue" pitchFamily="34" charset="0"/>
                <a:ea typeface="Bebas Neue" pitchFamily="34" charset="-122"/>
                <a:cs typeface="Bebas Neue" pitchFamily="34" charset="-120"/>
              </a:rPr>
              <a:t>2027</a:t>
            </a:r>
            <a:endParaRPr lang="en-US" sz="1486" dirty="0"/>
          </a:p>
        </p:txBody>
      </p:sp>
      <p:sp>
        <p:nvSpPr>
          <p:cNvPr id="88" name="Text 85"/>
          <p:cNvSpPr/>
          <p:nvPr/>
        </p:nvSpPr>
        <p:spPr>
          <a:xfrm>
            <a:off x="7386610" y="4957763"/>
            <a:ext cx="1243013"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FFFFFF">
                    <a:alpha val="30000"/>
                  </a:srgbClr>
                </a:solidFill>
                <a:latin typeface="Barlow" pitchFamily="34" charset="0"/>
                <a:ea typeface="Barlow" pitchFamily="34" charset="-122"/>
                <a:cs typeface="Barlow" pitchFamily="34" charset="-120"/>
              </a:rPr>
              <a:t>TARGET GRAND OPENING YEAR</a:t>
            </a:r>
            <a:endParaRPr lang="en-US" sz="48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4590920" y="1571625"/>
            <a:ext cx="4695955" cy="2000250"/>
          </a:xfrm>
          <a:prstGeom prst="rect">
            <a:avLst/>
          </a:prstGeom>
          <a:noFill/>
          <a:ln/>
        </p:spPr>
        <p:txBody>
          <a:bodyPr wrap="none" lIns="0" tIns="0" rIns="0" bIns="0" rtlCol="0" anchor="t">
            <a:spAutoFit/>
          </a:bodyPr>
          <a:lstStyle/>
          <a:p>
            <a:pPr algn="l" indent="0" marL="0">
              <a:lnSpc>
                <a:spcPts val="15800"/>
              </a:lnSpc>
              <a:buNone/>
            </a:pPr>
            <a:r>
              <a:rPr lang="en-US" sz="15435" spc="4" kern="0" dirty="0">
                <a:solidFill>
                  <a:srgbClr val="E8621A">
                    <a:alpha val="5000"/>
                  </a:srgbClr>
                </a:solidFill>
                <a:latin typeface="Bebas Neue" pitchFamily="34" charset="0"/>
                <a:ea typeface="Bebas Neue" pitchFamily="34" charset="-122"/>
                <a:cs typeface="Bebas Neue" pitchFamily="34" charset="-120"/>
              </a:rPr>
              <a:t>IMPACT</a:t>
            </a:r>
            <a:endParaRPr lang="en-US" sz="15435" dirty="0"/>
          </a:p>
        </p:txBody>
      </p:sp>
      <p:sp>
        <p:nvSpPr>
          <p:cNvPr id="4" name="Shape 1"/>
          <p:cNvSpPr/>
          <p:nvPr/>
        </p:nvSpPr>
        <p:spPr>
          <a:xfrm>
            <a:off x="0" y="0"/>
            <a:ext cx="9144000" cy="1176207"/>
          </a:xfrm>
          <a:prstGeom prst="rect">
            <a:avLst/>
          </a:prstGeom>
          <a:solidFill>
            <a:srgbClr val="000000">
              <a:alpha val="0"/>
            </a:srgbClr>
          </a:solidFill>
          <a:ln/>
        </p:spPr>
      </p:sp>
      <p:sp>
        <p:nvSpPr>
          <p:cNvPr id="5" name="Shape 2"/>
          <p:cNvSpPr/>
          <p:nvPr/>
        </p:nvSpPr>
        <p:spPr>
          <a:xfrm>
            <a:off x="0" y="1169064"/>
            <a:ext cx="9144000" cy="7144"/>
          </a:xfrm>
          <a:prstGeom prst="rect">
            <a:avLst/>
          </a:prstGeom>
          <a:solidFill>
            <a:srgbClr val="FFFFFF"/>
          </a:solidFill>
          <a:ln/>
        </p:spPr>
      </p:sp>
      <p:sp>
        <p:nvSpPr>
          <p:cNvPr id="6" name="Text 3"/>
          <p:cNvSpPr/>
          <p:nvPr/>
        </p:nvSpPr>
        <p:spPr>
          <a:xfrm>
            <a:off x="571500" y="257175"/>
            <a:ext cx="1160859"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E8621A"/>
                </a:solidFill>
                <a:latin typeface="Barlow" pitchFamily="34" charset="0"/>
                <a:ea typeface="Barlow" pitchFamily="34" charset="-122"/>
                <a:cs typeface="Barlow" pitchFamily="34" charset="-120"/>
              </a:rPr>
              <a:t>COMMUNITY IMPACT</a:t>
            </a:r>
            <a:endParaRPr lang="en-US" sz="534" dirty="0"/>
          </a:p>
        </p:txBody>
      </p:sp>
      <p:sp>
        <p:nvSpPr>
          <p:cNvPr id="7" name="Text 4"/>
          <p:cNvSpPr/>
          <p:nvPr/>
        </p:nvSpPr>
        <p:spPr>
          <a:xfrm>
            <a:off x="571500" y="394692"/>
            <a:ext cx="1160859" cy="617209"/>
          </a:xfrm>
          <a:prstGeom prst="rect">
            <a:avLst/>
          </a:prstGeom>
          <a:noFill/>
          <a:ln/>
        </p:spPr>
        <p:txBody>
          <a:bodyPr wrap="square" lIns="0" tIns="0" rIns="0" bIns="0" rtlCol="0" anchor="t">
            <a:spAutoFit/>
          </a:bodyPr>
          <a:lstStyle/>
          <a:p>
            <a:pPr algn="l" indent="0" marL="0">
              <a:lnSpc>
                <a:spcPts val="2400"/>
              </a:lnSpc>
              <a:buNone/>
            </a:pPr>
            <a:r>
              <a:rPr lang="en-US" sz="2592" dirty="0">
                <a:solidFill>
                  <a:srgbClr val="FFFFFF"/>
                </a:solidFill>
                <a:latin typeface="Bebas Neue" pitchFamily="34" charset="0"/>
                <a:ea typeface="Bebas Neue" pitchFamily="34" charset="-122"/>
                <a:cs typeface="Bebas Neue" pitchFamily="34" charset="-120"/>
              </a:rPr>
              <a:t>THE RIPPLE</a:t>
            </a:r>
            <a:r>
              <a:rPr lang="en-US" sz="2592" dirty="0">
                <a:solidFill>
                  <a:srgbClr val="FFFFFF"/>
                </a:solidFill>
                <a:latin typeface="Bebas Neue" pitchFamily="34" charset="0"/>
                <a:ea typeface="Bebas Neue" pitchFamily="34" charset="-122"/>
                <a:cs typeface="Bebas Neue" pitchFamily="34" charset="-120"/>
              </a:rPr>
              <a:t>
</a:t>
            </a:r>
            <a:r>
              <a:rPr lang="en-US" sz="2592" dirty="0">
                <a:solidFill>
                  <a:srgbClr val="FFFFFF"/>
                </a:solidFill>
                <a:latin typeface="Bebas Neue" pitchFamily="34" charset="0"/>
                <a:ea typeface="Bebas Neue" pitchFamily="34" charset="-122"/>
                <a:cs typeface="Bebas Neue" pitchFamily="34" charset="-120"/>
              </a:rPr>
              <a:t>EFFECT</a:t>
            </a:r>
            <a:endParaRPr lang="en-US" sz="2592" dirty="0"/>
          </a:p>
        </p:txBody>
      </p:sp>
      <p:sp>
        <p:nvSpPr>
          <p:cNvPr id="8" name="Text 5"/>
          <p:cNvSpPr/>
          <p:nvPr/>
        </p:nvSpPr>
        <p:spPr>
          <a:xfrm>
            <a:off x="8265319" y="554701"/>
            <a:ext cx="364331" cy="457200"/>
          </a:xfrm>
          <a:prstGeom prst="rect">
            <a:avLst/>
          </a:prstGeom>
          <a:noFill/>
          <a:ln/>
        </p:spPr>
        <p:txBody>
          <a:bodyPr wrap="none" lIns="0" tIns="0" rIns="0" bIns="0" rtlCol="0" anchor="t">
            <a:spAutoFit/>
          </a:bodyPr>
          <a:lstStyle/>
          <a:p>
            <a:pPr algn="l" indent="0" marL="0">
              <a:lnSpc>
                <a:spcPts val="3600"/>
              </a:lnSpc>
              <a:buNone/>
            </a:pPr>
            <a:r>
              <a:rPr lang="en-US" sz="3504" dirty="0">
                <a:solidFill>
                  <a:srgbClr val="E8621A">
                    <a:alpha val="20000"/>
                  </a:srgbClr>
                </a:solidFill>
                <a:latin typeface="Bebas Neue" pitchFamily="34" charset="0"/>
                <a:ea typeface="Bebas Neue" pitchFamily="34" charset="-122"/>
                <a:cs typeface="Bebas Neue" pitchFamily="34" charset="-120"/>
              </a:rPr>
              <a:t>10</a:t>
            </a:r>
            <a:endParaRPr lang="en-US" sz="3504" dirty="0"/>
          </a:p>
        </p:txBody>
      </p:sp>
      <p:sp>
        <p:nvSpPr>
          <p:cNvPr id="9" name="Text 6"/>
          <p:cNvSpPr/>
          <p:nvPr/>
        </p:nvSpPr>
        <p:spPr>
          <a:xfrm>
            <a:off x="571500" y="1369089"/>
            <a:ext cx="5000625" cy="342900"/>
          </a:xfrm>
          <a:prstGeom prst="rect">
            <a:avLst/>
          </a:prstGeom>
          <a:noFill/>
          <a:ln/>
        </p:spPr>
        <p:txBody>
          <a:bodyPr wrap="square" lIns="0" tIns="0" rIns="0" bIns="0" rtlCol="0" anchor="t">
            <a:spAutoFit/>
          </a:bodyPr>
          <a:lstStyle/>
          <a:p>
            <a:pPr algn="l" indent="0" marL="0">
              <a:lnSpc>
                <a:spcPts val="1400"/>
              </a:lnSpc>
              <a:buNone/>
            </a:pPr>
            <a:r>
              <a:rPr lang="en-US" sz="780" dirty="0">
                <a:solidFill>
                  <a:srgbClr val="FFFFFF">
                    <a:alpha val="50000"/>
                  </a:srgbClr>
                </a:solidFill>
                <a:latin typeface="Barlow" pitchFamily="34" charset="0"/>
                <a:ea typeface="Barlow" pitchFamily="34" charset="-122"/>
                <a:cs typeface="Barlow" pitchFamily="34" charset="-120"/>
              </a:rPr>
              <a:t>A new Judah Church campus doesn't just serve the congregation — it </a:t>
            </a:r>
            <a:r>
              <a:rPr lang="en-US" sz="734" b="1" dirty="0">
                <a:solidFill>
                  <a:srgbClr val="FFFFFF">
                    <a:alpha val="80000"/>
                  </a:srgbClr>
                </a:solidFill>
                <a:latin typeface="Barlow" pitchFamily="34" charset="0"/>
                <a:ea typeface="Barlow" pitchFamily="34" charset="-122"/>
                <a:cs typeface="Barlow" pitchFamily="34" charset="-120"/>
              </a:rPr>
              <a:t>transforms West Orlando</a:t>
            </a:r>
            <a:r>
              <a:rPr lang="en-US" sz="780" dirty="0">
                <a:solidFill>
                  <a:srgbClr val="FFFFFF">
                    <a:alpha val="50000"/>
                  </a:srgbClr>
                </a:solidFill>
                <a:latin typeface="Barlow" pitchFamily="34" charset="0"/>
                <a:ea typeface="Barlow" pitchFamily="34" charset="-122"/>
                <a:cs typeface="Barlow" pitchFamily="34" charset="-120"/>
              </a:rPr>
              <a:t>. Here is the </a:t>
            </a:r>
            <a:r>
              <a:rPr lang="en-US" sz="780" dirty="0">
                <a:solidFill>
                  <a:srgbClr val="FFFFFF">
                    <a:alpha val="50000"/>
                  </a:srgbClr>
                </a:solidFill>
                <a:latin typeface="Barlow" pitchFamily="34" charset="0"/>
                <a:ea typeface="Barlow" pitchFamily="34" charset="-122"/>
                <a:cs typeface="Barlow" pitchFamily="34" charset="-120"/>
              </a:rPr>
              <a:t>projected impact at full operational capacity within 24 months of opening.</a:t>
            </a:r>
            <a:endParaRPr lang="en-US" sz="780" dirty="0"/>
          </a:p>
        </p:txBody>
      </p:sp>
      <p:sp>
        <p:nvSpPr>
          <p:cNvPr id="10" name="Shape 7"/>
          <p:cNvSpPr/>
          <p:nvPr/>
        </p:nvSpPr>
        <p:spPr>
          <a:xfrm>
            <a:off x="571500" y="1912014"/>
            <a:ext cx="8001000" cy="2852868"/>
          </a:xfrm>
          <a:prstGeom prst="rect">
            <a:avLst/>
          </a:prstGeom>
          <a:solidFill>
            <a:srgbClr val="FFFFFF">
              <a:alpha val="6000"/>
            </a:srgbClr>
          </a:solidFill>
          <a:ln/>
        </p:spPr>
      </p:sp>
      <p:sp>
        <p:nvSpPr>
          <p:cNvPr id="11" name="Shape 8"/>
          <p:cNvSpPr/>
          <p:nvPr/>
        </p:nvSpPr>
        <p:spPr>
          <a:xfrm>
            <a:off x="571500" y="1912014"/>
            <a:ext cx="2662219" cy="1422862"/>
          </a:xfrm>
          <a:prstGeom prst="rect">
            <a:avLst/>
          </a:prstGeom>
          <a:solidFill>
            <a:srgbClr val="E8621A">
              <a:alpha val="6000"/>
            </a:srgbClr>
          </a:solidFill>
          <a:ln/>
        </p:spPr>
      </p:sp>
      <p:sp>
        <p:nvSpPr>
          <p:cNvPr id="12" name="Text 9"/>
          <p:cNvSpPr/>
          <p:nvPr/>
        </p:nvSpPr>
        <p:spPr>
          <a:xfrm>
            <a:off x="771525" y="2083464"/>
            <a:ext cx="2262169" cy="437192"/>
          </a:xfrm>
          <a:prstGeom prst="rect">
            <a:avLst/>
          </a:prstGeom>
          <a:noFill/>
          <a:ln/>
        </p:spPr>
        <p:txBody>
          <a:bodyPr wrap="none" lIns="0" tIns="0" rIns="0" bIns="0" rtlCol="0" anchor="t">
            <a:spAutoFit/>
          </a:bodyPr>
          <a:lstStyle/>
          <a:p>
            <a:pPr algn="l" indent="0" marL="0">
              <a:lnSpc>
                <a:spcPts val="3400"/>
              </a:lnSpc>
              <a:buNone/>
            </a:pPr>
            <a:r>
              <a:rPr lang="en-US" sz="3969" dirty="0">
                <a:solidFill>
                  <a:srgbClr val="E8621A"/>
                </a:solidFill>
                <a:latin typeface="Bebas Neue" pitchFamily="34" charset="0"/>
                <a:ea typeface="Bebas Neue" pitchFamily="34" charset="-122"/>
                <a:cs typeface="Bebas Neue" pitchFamily="34" charset="-120"/>
              </a:rPr>
              <a:t>2,500</a:t>
            </a:r>
            <a:r>
              <a:rPr lang="en-US" sz="1486" dirty="0">
                <a:solidFill>
                  <a:srgbClr val="E8621A">
                    <a:alpha val="50000"/>
                  </a:srgbClr>
                </a:solidFill>
                <a:latin typeface="Bebas Neue" pitchFamily="34" charset="0"/>
                <a:ea typeface="Bebas Neue" pitchFamily="34" charset="-122"/>
                <a:cs typeface="Bebas Neue" pitchFamily="34" charset="-120"/>
              </a:rPr>
              <a:t>+</a:t>
            </a:r>
            <a:endParaRPr lang="en-US" sz="3969" dirty="0"/>
          </a:p>
        </p:txBody>
      </p:sp>
      <p:sp>
        <p:nvSpPr>
          <p:cNvPr id="13" name="Text 10"/>
          <p:cNvSpPr/>
          <p:nvPr/>
        </p:nvSpPr>
        <p:spPr>
          <a:xfrm>
            <a:off x="771525" y="2577805"/>
            <a:ext cx="2262169" cy="120718"/>
          </a:xfrm>
          <a:prstGeom prst="rect">
            <a:avLst/>
          </a:prstGeom>
          <a:noFill/>
          <a:ln/>
        </p:spPr>
        <p:txBody>
          <a:bodyPr wrap="none" lIns="0" tIns="0" rIns="0" bIns="0" rtlCol="0" anchor="t">
            <a:spAutoFit/>
          </a:bodyPr>
          <a:lstStyle/>
          <a:p>
            <a:pPr algn="l" indent="0" marL="0">
              <a:lnSpc>
                <a:spcPts val="1000"/>
              </a:lnSpc>
              <a:buNone/>
            </a:pPr>
            <a:r>
              <a:rPr lang="en-US" sz="634" b="1" dirty="0">
                <a:solidFill>
                  <a:srgbClr val="FFFFFF"/>
                </a:solidFill>
                <a:latin typeface="Barlow" pitchFamily="34" charset="0"/>
                <a:ea typeface="Barlow" pitchFamily="34" charset="-122"/>
                <a:cs typeface="Barlow" pitchFamily="34" charset="-120"/>
              </a:rPr>
              <a:t>WEEKLY ATTENDEES</a:t>
            </a:r>
            <a:endParaRPr lang="en-US" sz="634" dirty="0"/>
          </a:p>
        </p:txBody>
      </p:sp>
      <p:sp>
        <p:nvSpPr>
          <p:cNvPr id="14" name="Text 11"/>
          <p:cNvSpPr/>
          <p:nvPr/>
        </p:nvSpPr>
        <p:spPr>
          <a:xfrm>
            <a:off x="771525" y="2741386"/>
            <a:ext cx="2262169"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FFFFFF">
                    <a:alpha val="40000"/>
                  </a:srgbClr>
                </a:solidFill>
                <a:latin typeface="Barlow" pitchFamily="34" charset="0"/>
                <a:ea typeface="Barlow" pitchFamily="34" charset="-122"/>
                <a:cs typeface="Barlow" pitchFamily="34" charset="-120"/>
              </a:rPr>
              <a:t>In-person and online at full sanctuary capacity — a 60%+ growth from current membership</a:t>
            </a:r>
            <a:endParaRPr lang="en-US" sz="621" dirty="0"/>
          </a:p>
        </p:txBody>
      </p:sp>
      <p:sp>
        <p:nvSpPr>
          <p:cNvPr id="15" name="Shape 12"/>
          <p:cNvSpPr/>
          <p:nvPr/>
        </p:nvSpPr>
        <p:spPr>
          <a:xfrm>
            <a:off x="3240863" y="1912014"/>
            <a:ext cx="2662247" cy="1422862"/>
          </a:xfrm>
          <a:prstGeom prst="rect">
            <a:avLst/>
          </a:prstGeom>
          <a:solidFill>
            <a:srgbClr val="1C1C1E"/>
          </a:solidFill>
          <a:ln/>
        </p:spPr>
      </p:sp>
      <p:sp>
        <p:nvSpPr>
          <p:cNvPr id="16" name="Text 13"/>
          <p:cNvSpPr/>
          <p:nvPr/>
        </p:nvSpPr>
        <p:spPr>
          <a:xfrm>
            <a:off x="3440888" y="2083464"/>
            <a:ext cx="2262197" cy="437192"/>
          </a:xfrm>
          <a:prstGeom prst="rect">
            <a:avLst/>
          </a:prstGeom>
          <a:noFill/>
          <a:ln/>
        </p:spPr>
        <p:txBody>
          <a:bodyPr wrap="none" lIns="0" tIns="0" rIns="0" bIns="0" rtlCol="0" anchor="t">
            <a:spAutoFit/>
          </a:bodyPr>
          <a:lstStyle/>
          <a:p>
            <a:pPr algn="l" indent="0" marL="0">
              <a:lnSpc>
                <a:spcPts val="3400"/>
              </a:lnSpc>
              <a:buNone/>
            </a:pPr>
            <a:r>
              <a:rPr lang="en-US" sz="3969" dirty="0">
                <a:solidFill>
                  <a:srgbClr val="E8621A"/>
                </a:solidFill>
                <a:latin typeface="Bebas Neue" pitchFamily="34" charset="0"/>
                <a:ea typeface="Bebas Neue" pitchFamily="34" charset="-122"/>
                <a:cs typeface="Bebas Neue" pitchFamily="34" charset="-120"/>
              </a:rPr>
              <a:t>150</a:t>
            </a:r>
            <a:r>
              <a:rPr lang="en-US" sz="1486" dirty="0">
                <a:solidFill>
                  <a:srgbClr val="E8621A">
                    <a:alpha val="50000"/>
                  </a:srgbClr>
                </a:solidFill>
                <a:latin typeface="Bebas Neue" pitchFamily="34" charset="0"/>
                <a:ea typeface="Bebas Neue" pitchFamily="34" charset="-122"/>
                <a:cs typeface="Bebas Neue" pitchFamily="34" charset="-120"/>
              </a:rPr>
              <a:t>+</a:t>
            </a:r>
            <a:endParaRPr lang="en-US" sz="3969" dirty="0"/>
          </a:p>
        </p:txBody>
      </p:sp>
      <p:sp>
        <p:nvSpPr>
          <p:cNvPr id="17" name="Text 14"/>
          <p:cNvSpPr/>
          <p:nvPr/>
        </p:nvSpPr>
        <p:spPr>
          <a:xfrm>
            <a:off x="3440888" y="2577805"/>
            <a:ext cx="2262197" cy="120718"/>
          </a:xfrm>
          <a:prstGeom prst="rect">
            <a:avLst/>
          </a:prstGeom>
          <a:noFill/>
          <a:ln/>
        </p:spPr>
        <p:txBody>
          <a:bodyPr wrap="none" lIns="0" tIns="0" rIns="0" bIns="0" rtlCol="0" anchor="t">
            <a:spAutoFit/>
          </a:bodyPr>
          <a:lstStyle/>
          <a:p>
            <a:pPr algn="l" indent="0" marL="0">
              <a:lnSpc>
                <a:spcPts val="1000"/>
              </a:lnSpc>
              <a:buNone/>
            </a:pPr>
            <a:r>
              <a:rPr lang="en-US" sz="634" b="1" dirty="0">
                <a:solidFill>
                  <a:srgbClr val="FFFFFF"/>
                </a:solidFill>
                <a:latin typeface="Barlow" pitchFamily="34" charset="0"/>
                <a:ea typeface="Barlow" pitchFamily="34" charset="-122"/>
                <a:cs typeface="Barlow" pitchFamily="34" charset="-120"/>
              </a:rPr>
              <a:t>PRESCHOOL STUDENTS</a:t>
            </a:r>
            <a:endParaRPr lang="en-US" sz="634" dirty="0"/>
          </a:p>
        </p:txBody>
      </p:sp>
      <p:sp>
        <p:nvSpPr>
          <p:cNvPr id="18" name="Text 15"/>
          <p:cNvSpPr/>
          <p:nvPr/>
        </p:nvSpPr>
        <p:spPr>
          <a:xfrm>
            <a:off x="3440888" y="2741386"/>
            <a:ext cx="2262197"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FFFFFF">
                    <a:alpha val="40000"/>
                  </a:srgbClr>
                </a:solidFill>
                <a:latin typeface="Barlow" pitchFamily="34" charset="0"/>
                <a:ea typeface="Barlow" pitchFamily="34" charset="-122"/>
                <a:cs typeface="Barlow" pitchFamily="34" charset="-120"/>
              </a:rPr>
              <a:t>Judah's Little Lions Preschool operating M–F, serving West Orlando families with quality early childhood education</a:t>
            </a:r>
            <a:endParaRPr lang="en-US" sz="621" dirty="0"/>
          </a:p>
        </p:txBody>
      </p:sp>
      <p:sp>
        <p:nvSpPr>
          <p:cNvPr id="19" name="Shape 16"/>
          <p:cNvSpPr/>
          <p:nvPr/>
        </p:nvSpPr>
        <p:spPr>
          <a:xfrm>
            <a:off x="5910253" y="1912014"/>
            <a:ext cx="2662219" cy="1422862"/>
          </a:xfrm>
          <a:prstGeom prst="rect">
            <a:avLst/>
          </a:prstGeom>
          <a:solidFill>
            <a:srgbClr val="1C1C1E"/>
          </a:solidFill>
          <a:ln/>
        </p:spPr>
      </p:sp>
      <p:sp>
        <p:nvSpPr>
          <p:cNvPr id="20" name="Text 17"/>
          <p:cNvSpPr/>
          <p:nvPr/>
        </p:nvSpPr>
        <p:spPr>
          <a:xfrm>
            <a:off x="6110278" y="2083464"/>
            <a:ext cx="2262169" cy="437192"/>
          </a:xfrm>
          <a:prstGeom prst="rect">
            <a:avLst/>
          </a:prstGeom>
          <a:noFill/>
          <a:ln/>
        </p:spPr>
        <p:txBody>
          <a:bodyPr wrap="none" lIns="0" tIns="0" rIns="0" bIns="0" rtlCol="0" anchor="t">
            <a:spAutoFit/>
          </a:bodyPr>
          <a:lstStyle/>
          <a:p>
            <a:pPr algn="l" indent="0" marL="0">
              <a:lnSpc>
                <a:spcPts val="3400"/>
              </a:lnSpc>
              <a:buNone/>
            </a:pPr>
            <a:r>
              <a:rPr lang="en-US" sz="3969" dirty="0">
                <a:solidFill>
                  <a:srgbClr val="E8621A"/>
                </a:solidFill>
                <a:latin typeface="Bebas Neue" pitchFamily="34" charset="0"/>
                <a:ea typeface="Bebas Neue" pitchFamily="34" charset="-122"/>
                <a:cs typeface="Bebas Neue" pitchFamily="34" charset="-120"/>
              </a:rPr>
              <a:t>500</a:t>
            </a:r>
            <a:r>
              <a:rPr lang="en-US" sz="1486" dirty="0">
                <a:solidFill>
                  <a:srgbClr val="E8621A">
                    <a:alpha val="50000"/>
                  </a:srgbClr>
                </a:solidFill>
                <a:latin typeface="Bebas Neue" pitchFamily="34" charset="0"/>
                <a:ea typeface="Bebas Neue" pitchFamily="34" charset="-122"/>
                <a:cs typeface="Bebas Neue" pitchFamily="34" charset="-120"/>
              </a:rPr>
              <a:t>+</a:t>
            </a:r>
            <a:endParaRPr lang="en-US" sz="3969" dirty="0"/>
          </a:p>
        </p:txBody>
      </p:sp>
      <p:sp>
        <p:nvSpPr>
          <p:cNvPr id="21" name="Text 18"/>
          <p:cNvSpPr/>
          <p:nvPr/>
        </p:nvSpPr>
        <p:spPr>
          <a:xfrm>
            <a:off x="6110278" y="2577805"/>
            <a:ext cx="2262169" cy="120718"/>
          </a:xfrm>
          <a:prstGeom prst="rect">
            <a:avLst/>
          </a:prstGeom>
          <a:noFill/>
          <a:ln/>
        </p:spPr>
        <p:txBody>
          <a:bodyPr wrap="none" lIns="0" tIns="0" rIns="0" bIns="0" rtlCol="0" anchor="t">
            <a:spAutoFit/>
          </a:bodyPr>
          <a:lstStyle/>
          <a:p>
            <a:pPr algn="l" indent="0" marL="0">
              <a:lnSpc>
                <a:spcPts val="1000"/>
              </a:lnSpc>
              <a:buNone/>
            </a:pPr>
            <a:r>
              <a:rPr lang="en-US" sz="634" b="1" dirty="0">
                <a:solidFill>
                  <a:srgbClr val="FFFFFF"/>
                </a:solidFill>
                <a:latin typeface="Barlow" pitchFamily="34" charset="0"/>
                <a:ea typeface="Barlow" pitchFamily="34" charset="-122"/>
                <a:cs typeface="Barlow" pitchFamily="34" charset="-120"/>
              </a:rPr>
              <a:t>MEBCI GRADUATES / YEAR</a:t>
            </a:r>
            <a:endParaRPr lang="en-US" sz="634" dirty="0"/>
          </a:p>
        </p:txBody>
      </p:sp>
      <p:sp>
        <p:nvSpPr>
          <p:cNvPr id="22" name="Text 19"/>
          <p:cNvSpPr/>
          <p:nvPr/>
        </p:nvSpPr>
        <p:spPr>
          <a:xfrm>
            <a:off x="6110278" y="2741386"/>
            <a:ext cx="2262169"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FFFFFF">
                    <a:alpha val="40000"/>
                  </a:srgbClr>
                </a:solidFill>
                <a:latin typeface="Barlow" pitchFamily="34" charset="0"/>
                <a:ea typeface="Barlow" pitchFamily="34" charset="-122"/>
                <a:cs typeface="Barlow" pitchFamily="34" charset="-120"/>
              </a:rPr>
              <a:t>Ministry leaders, business owners, and community servants equipped through the MEBCI Institute annually</a:t>
            </a:r>
            <a:endParaRPr lang="en-US" sz="621" dirty="0"/>
          </a:p>
        </p:txBody>
      </p:sp>
      <p:sp>
        <p:nvSpPr>
          <p:cNvPr id="23" name="Shape 20"/>
          <p:cNvSpPr/>
          <p:nvPr/>
        </p:nvSpPr>
        <p:spPr>
          <a:xfrm>
            <a:off x="571500" y="3342019"/>
            <a:ext cx="2662219" cy="1422862"/>
          </a:xfrm>
          <a:prstGeom prst="rect">
            <a:avLst/>
          </a:prstGeom>
          <a:solidFill>
            <a:srgbClr val="1C1C1E"/>
          </a:solidFill>
          <a:ln/>
        </p:spPr>
      </p:sp>
      <p:sp>
        <p:nvSpPr>
          <p:cNvPr id="24" name="Text 21"/>
          <p:cNvSpPr/>
          <p:nvPr/>
        </p:nvSpPr>
        <p:spPr>
          <a:xfrm>
            <a:off x="771525" y="3513469"/>
            <a:ext cx="2262169" cy="437192"/>
          </a:xfrm>
          <a:prstGeom prst="rect">
            <a:avLst/>
          </a:prstGeom>
          <a:noFill/>
          <a:ln/>
        </p:spPr>
        <p:txBody>
          <a:bodyPr wrap="none" lIns="0" tIns="0" rIns="0" bIns="0" rtlCol="0" anchor="t">
            <a:spAutoFit/>
          </a:bodyPr>
          <a:lstStyle/>
          <a:p>
            <a:pPr algn="l" indent="0" marL="0">
              <a:lnSpc>
                <a:spcPts val="3400"/>
              </a:lnSpc>
              <a:buNone/>
            </a:pPr>
            <a:r>
              <a:rPr lang="en-US" sz="3969" dirty="0">
                <a:solidFill>
                  <a:srgbClr val="FFFFFF"/>
                </a:solidFill>
                <a:latin typeface="Bebas Neue" pitchFamily="34" charset="0"/>
                <a:ea typeface="Bebas Neue" pitchFamily="34" charset="-122"/>
                <a:cs typeface="Bebas Neue" pitchFamily="34" charset="-120"/>
              </a:rPr>
              <a:t>$2M</a:t>
            </a:r>
            <a:r>
              <a:rPr lang="en-US" sz="1486" dirty="0">
                <a:solidFill>
                  <a:srgbClr val="FFFFFF">
                    <a:alpha val="30000"/>
                  </a:srgbClr>
                </a:solidFill>
                <a:latin typeface="Bebas Neue" pitchFamily="34" charset="0"/>
                <a:ea typeface="Bebas Neue" pitchFamily="34" charset="-122"/>
                <a:cs typeface="Bebas Neue" pitchFamily="34" charset="-120"/>
              </a:rPr>
              <a:t>+</a:t>
            </a:r>
            <a:endParaRPr lang="en-US" sz="3969" dirty="0"/>
          </a:p>
        </p:txBody>
      </p:sp>
      <p:sp>
        <p:nvSpPr>
          <p:cNvPr id="25" name="Text 22"/>
          <p:cNvSpPr/>
          <p:nvPr/>
        </p:nvSpPr>
        <p:spPr>
          <a:xfrm>
            <a:off x="771525" y="4007811"/>
            <a:ext cx="2262169" cy="120718"/>
          </a:xfrm>
          <a:prstGeom prst="rect">
            <a:avLst/>
          </a:prstGeom>
          <a:noFill/>
          <a:ln/>
        </p:spPr>
        <p:txBody>
          <a:bodyPr wrap="none" lIns="0" tIns="0" rIns="0" bIns="0" rtlCol="0" anchor="t">
            <a:spAutoFit/>
          </a:bodyPr>
          <a:lstStyle/>
          <a:p>
            <a:pPr algn="l" indent="0" marL="0">
              <a:lnSpc>
                <a:spcPts val="1000"/>
              </a:lnSpc>
              <a:buNone/>
            </a:pPr>
            <a:r>
              <a:rPr lang="en-US" sz="634" b="1" dirty="0">
                <a:solidFill>
                  <a:srgbClr val="FFFFFF"/>
                </a:solidFill>
                <a:latin typeface="Barlow" pitchFamily="34" charset="0"/>
                <a:ea typeface="Barlow" pitchFamily="34" charset="-122"/>
                <a:cs typeface="Barlow" pitchFamily="34" charset="-120"/>
              </a:rPr>
              <a:t>ANNUAL ECONOMIC IMPACT</a:t>
            </a:r>
            <a:endParaRPr lang="en-US" sz="634" dirty="0"/>
          </a:p>
        </p:txBody>
      </p:sp>
      <p:sp>
        <p:nvSpPr>
          <p:cNvPr id="26" name="Text 23"/>
          <p:cNvSpPr/>
          <p:nvPr/>
        </p:nvSpPr>
        <p:spPr>
          <a:xfrm>
            <a:off x="771525" y="4171392"/>
            <a:ext cx="2262169"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FFFFFF">
                    <a:alpha val="40000"/>
                  </a:srgbClr>
                </a:solidFill>
                <a:latin typeface="Barlow" pitchFamily="34" charset="0"/>
                <a:ea typeface="Barlow" pitchFamily="34" charset="-122"/>
                <a:cs typeface="Barlow" pitchFamily="34" charset="-120"/>
              </a:rPr>
              <a:t>Direct economic contribution to West Orlando through jobs, vendor contracts, and community spending</a:t>
            </a:r>
            <a:endParaRPr lang="en-US" sz="621" dirty="0"/>
          </a:p>
        </p:txBody>
      </p:sp>
      <p:sp>
        <p:nvSpPr>
          <p:cNvPr id="27" name="Shape 24"/>
          <p:cNvSpPr/>
          <p:nvPr/>
        </p:nvSpPr>
        <p:spPr>
          <a:xfrm>
            <a:off x="3240863" y="3342019"/>
            <a:ext cx="2662247" cy="1422862"/>
          </a:xfrm>
          <a:prstGeom prst="rect">
            <a:avLst/>
          </a:prstGeom>
          <a:solidFill>
            <a:srgbClr val="E8621A">
              <a:alpha val="6000"/>
            </a:srgbClr>
          </a:solidFill>
          <a:ln/>
        </p:spPr>
      </p:sp>
      <p:sp>
        <p:nvSpPr>
          <p:cNvPr id="28" name="Text 25"/>
          <p:cNvSpPr/>
          <p:nvPr/>
        </p:nvSpPr>
        <p:spPr>
          <a:xfrm>
            <a:off x="3440888" y="3513469"/>
            <a:ext cx="2262197" cy="437192"/>
          </a:xfrm>
          <a:prstGeom prst="rect">
            <a:avLst/>
          </a:prstGeom>
          <a:noFill/>
          <a:ln/>
        </p:spPr>
        <p:txBody>
          <a:bodyPr wrap="none" lIns="0" tIns="0" rIns="0" bIns="0" rtlCol="0" anchor="t">
            <a:spAutoFit/>
          </a:bodyPr>
          <a:lstStyle/>
          <a:p>
            <a:pPr algn="l" indent="0" marL="0">
              <a:lnSpc>
                <a:spcPts val="3400"/>
              </a:lnSpc>
              <a:buNone/>
            </a:pPr>
            <a:r>
              <a:rPr lang="en-US" sz="3969" dirty="0">
                <a:solidFill>
                  <a:srgbClr val="E8621A"/>
                </a:solidFill>
                <a:latin typeface="Bebas Neue" pitchFamily="34" charset="0"/>
                <a:ea typeface="Bebas Neue" pitchFamily="34" charset="-122"/>
                <a:cs typeface="Bebas Neue" pitchFamily="34" charset="-120"/>
              </a:rPr>
              <a:t>50</a:t>
            </a:r>
            <a:r>
              <a:rPr lang="en-US" sz="1486" dirty="0">
                <a:solidFill>
                  <a:srgbClr val="E8621A">
                    <a:alpha val="50000"/>
                  </a:srgbClr>
                </a:solidFill>
                <a:latin typeface="Bebas Neue" pitchFamily="34" charset="0"/>
                <a:ea typeface="Bebas Neue" pitchFamily="34" charset="-122"/>
                <a:cs typeface="Bebas Neue" pitchFamily="34" charset="-120"/>
              </a:rPr>
              <a:t>+</a:t>
            </a:r>
            <a:endParaRPr lang="en-US" sz="3969" dirty="0"/>
          </a:p>
        </p:txBody>
      </p:sp>
      <p:sp>
        <p:nvSpPr>
          <p:cNvPr id="29" name="Text 26"/>
          <p:cNvSpPr/>
          <p:nvPr/>
        </p:nvSpPr>
        <p:spPr>
          <a:xfrm>
            <a:off x="3440888" y="4007811"/>
            <a:ext cx="2262197" cy="120718"/>
          </a:xfrm>
          <a:prstGeom prst="rect">
            <a:avLst/>
          </a:prstGeom>
          <a:noFill/>
          <a:ln/>
        </p:spPr>
        <p:txBody>
          <a:bodyPr wrap="none" lIns="0" tIns="0" rIns="0" bIns="0" rtlCol="0" anchor="t">
            <a:spAutoFit/>
          </a:bodyPr>
          <a:lstStyle/>
          <a:p>
            <a:pPr algn="l" indent="0" marL="0">
              <a:lnSpc>
                <a:spcPts val="1000"/>
              </a:lnSpc>
              <a:buNone/>
            </a:pPr>
            <a:r>
              <a:rPr lang="en-US" sz="634" b="1" dirty="0">
                <a:solidFill>
                  <a:srgbClr val="FFFFFF"/>
                </a:solidFill>
                <a:latin typeface="Barlow" pitchFamily="34" charset="0"/>
                <a:ea typeface="Barlow" pitchFamily="34" charset="-122"/>
                <a:cs typeface="Barlow" pitchFamily="34" charset="-120"/>
              </a:rPr>
              <a:t>FULL-TIME JOBS CREATED</a:t>
            </a:r>
            <a:endParaRPr lang="en-US" sz="634" dirty="0"/>
          </a:p>
        </p:txBody>
      </p:sp>
      <p:sp>
        <p:nvSpPr>
          <p:cNvPr id="30" name="Text 27"/>
          <p:cNvSpPr/>
          <p:nvPr/>
        </p:nvSpPr>
        <p:spPr>
          <a:xfrm>
            <a:off x="3440888" y="4171392"/>
            <a:ext cx="2262197"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FFFFFF">
                    <a:alpha val="40000"/>
                  </a:srgbClr>
                </a:solidFill>
                <a:latin typeface="Barlow" pitchFamily="34" charset="0"/>
                <a:ea typeface="Barlow" pitchFamily="34" charset="-122"/>
                <a:cs typeface="Barlow" pitchFamily="34" charset="-120"/>
              </a:rPr>
              <a:t>Pastoral staff, educators, administrators, media team, preschool teachers, and facility personnel</a:t>
            </a:r>
            <a:endParaRPr lang="en-US" sz="621" dirty="0"/>
          </a:p>
        </p:txBody>
      </p:sp>
      <p:sp>
        <p:nvSpPr>
          <p:cNvPr id="31" name="Shape 28"/>
          <p:cNvSpPr/>
          <p:nvPr/>
        </p:nvSpPr>
        <p:spPr>
          <a:xfrm>
            <a:off x="5910253" y="3342019"/>
            <a:ext cx="2662219" cy="1422862"/>
          </a:xfrm>
          <a:prstGeom prst="rect">
            <a:avLst/>
          </a:prstGeom>
          <a:solidFill>
            <a:srgbClr val="1C1C1E"/>
          </a:solidFill>
          <a:ln/>
        </p:spPr>
      </p:sp>
      <p:sp>
        <p:nvSpPr>
          <p:cNvPr id="32" name="Text 29"/>
          <p:cNvSpPr/>
          <p:nvPr/>
        </p:nvSpPr>
        <p:spPr>
          <a:xfrm>
            <a:off x="6110278" y="3513469"/>
            <a:ext cx="2262169" cy="437192"/>
          </a:xfrm>
          <a:prstGeom prst="rect">
            <a:avLst/>
          </a:prstGeom>
          <a:noFill/>
          <a:ln/>
        </p:spPr>
        <p:txBody>
          <a:bodyPr wrap="none" lIns="0" tIns="0" rIns="0" bIns="0" rtlCol="0" anchor="t">
            <a:spAutoFit/>
          </a:bodyPr>
          <a:lstStyle/>
          <a:p>
            <a:pPr algn="l" indent="0" marL="0">
              <a:lnSpc>
                <a:spcPts val="3400"/>
              </a:lnSpc>
              <a:buNone/>
            </a:pPr>
            <a:r>
              <a:rPr lang="en-US" sz="3969" dirty="0">
                <a:solidFill>
                  <a:srgbClr val="E8621A"/>
                </a:solidFill>
                <a:latin typeface="Bebas Neue" pitchFamily="34" charset="0"/>
                <a:ea typeface="Bebas Neue" pitchFamily="34" charset="-122"/>
                <a:cs typeface="Bebas Neue" pitchFamily="34" charset="-120"/>
              </a:rPr>
              <a:t>1,000</a:t>
            </a:r>
            <a:r>
              <a:rPr lang="en-US" sz="1486" dirty="0">
                <a:solidFill>
                  <a:srgbClr val="E8621A">
                    <a:alpha val="50000"/>
                  </a:srgbClr>
                </a:solidFill>
                <a:latin typeface="Bebas Neue" pitchFamily="34" charset="0"/>
                <a:ea typeface="Bebas Neue" pitchFamily="34" charset="-122"/>
                <a:cs typeface="Bebas Neue" pitchFamily="34" charset="-120"/>
              </a:rPr>
              <a:t>+</a:t>
            </a:r>
            <a:endParaRPr lang="en-US" sz="3969" dirty="0"/>
          </a:p>
        </p:txBody>
      </p:sp>
      <p:sp>
        <p:nvSpPr>
          <p:cNvPr id="33" name="Text 30"/>
          <p:cNvSpPr/>
          <p:nvPr/>
        </p:nvSpPr>
        <p:spPr>
          <a:xfrm>
            <a:off x="6110278" y="4007811"/>
            <a:ext cx="2262169" cy="120718"/>
          </a:xfrm>
          <a:prstGeom prst="rect">
            <a:avLst/>
          </a:prstGeom>
          <a:noFill/>
          <a:ln/>
        </p:spPr>
        <p:txBody>
          <a:bodyPr wrap="none" lIns="0" tIns="0" rIns="0" bIns="0" rtlCol="0" anchor="t">
            <a:spAutoFit/>
          </a:bodyPr>
          <a:lstStyle/>
          <a:p>
            <a:pPr algn="l" indent="0" marL="0">
              <a:lnSpc>
                <a:spcPts val="1000"/>
              </a:lnSpc>
              <a:buNone/>
            </a:pPr>
            <a:r>
              <a:rPr lang="en-US" sz="634" b="1" dirty="0">
                <a:solidFill>
                  <a:srgbClr val="FFFFFF"/>
                </a:solidFill>
                <a:latin typeface="Barlow" pitchFamily="34" charset="0"/>
                <a:ea typeface="Barlow" pitchFamily="34" charset="-122"/>
                <a:cs typeface="Barlow" pitchFamily="34" charset="-120"/>
              </a:rPr>
              <a:t>FAMILIES SERVED MONTHLY</a:t>
            </a:r>
            <a:endParaRPr lang="en-US" sz="634" dirty="0"/>
          </a:p>
        </p:txBody>
      </p:sp>
      <p:sp>
        <p:nvSpPr>
          <p:cNvPr id="34" name="Text 31"/>
          <p:cNvSpPr/>
          <p:nvPr/>
        </p:nvSpPr>
        <p:spPr>
          <a:xfrm>
            <a:off x="6110278" y="4171392"/>
            <a:ext cx="2262169" cy="257175"/>
          </a:xfrm>
          <a:prstGeom prst="rect">
            <a:avLst/>
          </a:prstGeom>
          <a:noFill/>
          <a:ln/>
        </p:spPr>
        <p:txBody>
          <a:bodyPr wrap="square" lIns="0" tIns="0" rIns="0" bIns="0" rtlCol="0" anchor="t">
            <a:spAutoFit/>
          </a:bodyPr>
          <a:lstStyle/>
          <a:p>
            <a:pPr algn="l" indent="0" marL="0">
              <a:lnSpc>
                <a:spcPts val="1000"/>
              </a:lnSpc>
              <a:buNone/>
            </a:pPr>
            <a:r>
              <a:rPr lang="en-US" sz="621" dirty="0">
                <a:solidFill>
                  <a:srgbClr val="FFFFFF">
                    <a:alpha val="40000"/>
                  </a:srgbClr>
                </a:solidFill>
                <a:latin typeface="Barlow" pitchFamily="34" charset="0"/>
                <a:ea typeface="Barlow" pitchFamily="34" charset="-122"/>
                <a:cs typeface="Barlow" pitchFamily="34" charset="-120"/>
              </a:rPr>
              <a:t>Through food pantry, counseling, financial literacy, community outreach, and social services programs</a:t>
            </a:r>
            <a:endParaRPr lang="en-US" sz="621" dirty="0"/>
          </a:p>
        </p:txBody>
      </p:sp>
      <p:sp>
        <p:nvSpPr>
          <p:cNvPr id="35" name="Shape 32"/>
          <p:cNvSpPr/>
          <p:nvPr/>
        </p:nvSpPr>
        <p:spPr>
          <a:xfrm>
            <a:off x="0" y="4764881"/>
            <a:ext cx="9144000" cy="378619"/>
          </a:xfrm>
          <a:prstGeom prst="rect">
            <a:avLst/>
          </a:prstGeom>
          <a:solidFill>
            <a:srgbClr val="000000">
              <a:alpha val="0"/>
            </a:srgbClr>
          </a:solidFill>
          <a:ln/>
        </p:spPr>
      </p:sp>
      <p:sp>
        <p:nvSpPr>
          <p:cNvPr id="36" name="Shape 33"/>
          <p:cNvSpPr/>
          <p:nvPr/>
        </p:nvSpPr>
        <p:spPr>
          <a:xfrm>
            <a:off x="0" y="4764881"/>
            <a:ext cx="9144000" cy="7144"/>
          </a:xfrm>
          <a:prstGeom prst="rect">
            <a:avLst/>
          </a:prstGeom>
          <a:solidFill>
            <a:srgbClr val="FFFFFF"/>
          </a:solidFill>
          <a:ln/>
        </p:spPr>
      </p:sp>
      <p:sp>
        <p:nvSpPr>
          <p:cNvPr id="37" name="Text 34"/>
          <p:cNvSpPr/>
          <p:nvPr/>
        </p:nvSpPr>
        <p:spPr>
          <a:xfrm>
            <a:off x="571500" y="4872038"/>
            <a:ext cx="2905385" cy="171450"/>
          </a:xfrm>
          <a:prstGeom prst="rect">
            <a:avLst/>
          </a:prstGeom>
          <a:noFill/>
          <a:ln/>
        </p:spPr>
        <p:txBody>
          <a:bodyPr wrap="none" lIns="0" tIns="0" rIns="0" bIns="0" rtlCol="0" anchor="t">
            <a:spAutoFit/>
          </a:bodyPr>
          <a:lstStyle/>
          <a:p>
            <a:pPr algn="l" indent="0" marL="0">
              <a:lnSpc>
                <a:spcPts val="1400"/>
              </a:lnSpc>
              <a:buNone/>
            </a:pPr>
            <a:r>
              <a:rPr lang="en-US" sz="1050" spc="1" kern="0" dirty="0">
                <a:solidFill>
                  <a:srgbClr val="E8621A"/>
                </a:solidFill>
                <a:latin typeface="Bebas Neue" pitchFamily="34" charset="0"/>
                <a:ea typeface="Bebas Neue" pitchFamily="34" charset="-122"/>
                <a:cs typeface="Bebas Neue" pitchFamily="34" charset="-120"/>
              </a:rPr>
              <a:t>WEST ORLANDO </a:t>
            </a:r>
            <a:r>
              <a:rPr lang="en-US" sz="1050" spc="1" kern="0" dirty="0">
                <a:solidFill>
                  <a:srgbClr val="E8621A"/>
                </a:solidFill>
                <a:latin typeface="Bebas Neue" pitchFamily="34" charset="0"/>
                <a:ea typeface="Bebas Neue" pitchFamily="34" charset="-122"/>
                <a:cs typeface="Bebas Neue" pitchFamily="34" charset="-120"/>
              </a:rPr>
              <a:t>TRANSFORMED</a:t>
            </a:r>
            <a:r>
              <a:rPr lang="en-US" sz="1050" spc="1" kern="0" dirty="0">
                <a:solidFill>
                  <a:srgbClr val="E8621A"/>
                </a:solidFill>
                <a:latin typeface="Bebas Neue" pitchFamily="34" charset="0"/>
                <a:ea typeface="Bebas Neue" pitchFamily="34" charset="-122"/>
                <a:cs typeface="Bebas Neue" pitchFamily="34" charset="-120"/>
              </a:rPr>
              <a:t> · ONE CAMPUS AT A TIME</a:t>
            </a:r>
            <a:endParaRPr lang="en-US" sz="1050" dirty="0"/>
          </a:p>
        </p:txBody>
      </p:sp>
      <p:sp>
        <p:nvSpPr>
          <p:cNvPr id="38" name="Text 35"/>
          <p:cNvSpPr/>
          <p:nvPr/>
        </p:nvSpPr>
        <p:spPr>
          <a:xfrm>
            <a:off x="5350669" y="4910435"/>
            <a:ext cx="3221831" cy="94655"/>
          </a:xfrm>
          <a:prstGeom prst="rect">
            <a:avLst/>
          </a:prstGeom>
          <a:noFill/>
          <a:ln/>
        </p:spPr>
        <p:txBody>
          <a:bodyPr wrap="none" lIns="0" tIns="0" rIns="0" bIns="0" rtlCol="0" anchor="t">
            <a:spAutoFit/>
          </a:bodyPr>
          <a:lstStyle/>
          <a:p>
            <a:pPr algn="l" indent="0" marL="0">
              <a:lnSpc>
                <a:spcPts val="700"/>
              </a:lnSpc>
              <a:buNone/>
            </a:pPr>
            <a:r>
              <a:rPr lang="en-US" sz="568" i="1" dirty="0">
                <a:solidFill>
                  <a:srgbClr val="FFFFFF">
                    <a:alpha val="25000"/>
                  </a:srgbClr>
                </a:solidFill>
                <a:latin typeface="Barlow" pitchFamily="34" charset="0"/>
                <a:ea typeface="Barlow" pitchFamily="34" charset="-122"/>
                <a:cs typeface="Barlow" pitchFamily="34" charset="-120"/>
              </a:rPr>
              <a:t>* Projections based on comparable ministry growth models and current congregation trajectory</a:t>
            </a:r>
            <a:endParaRPr lang="en-US" sz="568"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8302823" y="714375"/>
            <a:ext cx="984052" cy="3714750"/>
          </a:xfrm>
          <a:prstGeom prst="rect">
            <a:avLst/>
          </a:prstGeom>
          <a:noFill/>
          <a:ln/>
        </p:spPr>
        <p:txBody>
          <a:bodyPr wrap="none" lIns="0" tIns="0" rIns="0" bIns="0" rtlCol="0" anchor="t">
            <a:spAutoFit/>
          </a:bodyPr>
          <a:lstStyle/>
          <a:p>
            <a:pPr algn="l" indent="0" marL="0">
              <a:lnSpc>
                <a:spcPts val="29300"/>
              </a:lnSpc>
              <a:buNone/>
            </a:pPr>
            <a:r>
              <a:rPr lang="en-US" sz="28665" dirty="0">
                <a:solidFill>
                  <a:srgbClr val="E8621A">
                    <a:alpha val="6000"/>
                  </a:srgbClr>
                </a:solidFill>
                <a:latin typeface="Bebas Neue" pitchFamily="34" charset="0"/>
                <a:ea typeface="Bebas Neue" pitchFamily="34" charset="-122"/>
                <a:cs typeface="Bebas Neue" pitchFamily="34" charset="-120"/>
              </a:rPr>
              <a:t>J</a:t>
            </a:r>
            <a:endParaRPr lang="en-US" sz="28665" dirty="0"/>
          </a:p>
        </p:txBody>
      </p:sp>
      <p:sp>
        <p:nvSpPr>
          <p:cNvPr id="4" name="Text 1"/>
          <p:cNvSpPr/>
          <p:nvPr/>
        </p:nvSpPr>
        <p:spPr>
          <a:xfrm>
            <a:off x="571500" y="342900"/>
            <a:ext cx="4164806" cy="94655"/>
          </a:xfrm>
          <a:prstGeom prst="rect">
            <a:avLst/>
          </a:prstGeom>
          <a:noFill/>
          <a:ln/>
        </p:spPr>
        <p:txBody>
          <a:bodyPr wrap="none" lIns="0" tIns="0" rIns="0" bIns="0" rtlCol="0" anchor="t">
            <a:spAutoFit/>
          </a:bodyPr>
          <a:lstStyle/>
          <a:p>
            <a:pPr algn="l" indent="0" marL="0">
              <a:lnSpc>
                <a:spcPts val="700"/>
              </a:lnSpc>
              <a:buNone/>
            </a:pPr>
            <a:r>
              <a:rPr lang="en-US" sz="534" b="1" spc="2" kern="0" dirty="0">
                <a:solidFill>
                  <a:srgbClr val="E8621A"/>
                </a:solidFill>
                <a:latin typeface="Barlow" pitchFamily="34" charset="0"/>
                <a:ea typeface="Barlow" pitchFamily="34" charset="-122"/>
                <a:cs typeface="Barlow" pitchFamily="34" charset="-120"/>
              </a:rPr>
              <a:t>A MOVEMENT IS TAKING PLACE</a:t>
            </a:r>
            <a:endParaRPr lang="en-US" sz="534" dirty="0"/>
          </a:p>
        </p:txBody>
      </p:sp>
      <p:sp>
        <p:nvSpPr>
          <p:cNvPr id="5" name="Text 2"/>
          <p:cNvSpPr/>
          <p:nvPr/>
        </p:nvSpPr>
        <p:spPr>
          <a:xfrm>
            <a:off x="571500" y="580430"/>
            <a:ext cx="4164806" cy="1508727"/>
          </a:xfrm>
          <a:prstGeom prst="rect">
            <a:avLst/>
          </a:prstGeom>
          <a:noFill/>
          <a:ln/>
        </p:spPr>
        <p:txBody>
          <a:bodyPr wrap="square" lIns="0" tIns="0" rIns="0" bIns="0" rtlCol="0" anchor="t">
            <a:spAutoFit/>
          </a:bodyPr>
          <a:lstStyle/>
          <a:p>
            <a:pPr algn="l" indent="0" marL="0">
              <a:lnSpc>
                <a:spcPts val="4000"/>
              </a:lnSpc>
              <a:buNone/>
            </a:pPr>
            <a:r>
              <a:rPr lang="en-US" sz="4410" dirty="0">
                <a:solidFill>
                  <a:srgbClr val="FFFFFF"/>
                </a:solidFill>
                <a:latin typeface="Bebas Neue" pitchFamily="34" charset="0"/>
                <a:ea typeface="Bebas Neue" pitchFamily="34" charset="-122"/>
                <a:cs typeface="Bebas Neue" pitchFamily="34" charset="-120"/>
              </a:rPr>
              <a:t>GIVE.</a:t>
            </a:r>
            <a:r>
              <a:rPr lang="en-US" sz="4410" dirty="0">
                <a:solidFill>
                  <a:srgbClr val="FFFFFF"/>
                </a:solidFill>
                <a:latin typeface="Bebas Neue" pitchFamily="34" charset="0"/>
                <a:ea typeface="Bebas Neue" pitchFamily="34" charset="-122"/>
                <a:cs typeface="Bebas Neue" pitchFamily="34" charset="-120"/>
              </a:rPr>
              <a:t>
</a:t>
            </a:r>
            <a:r>
              <a:rPr lang="en-US" sz="4410" dirty="0">
                <a:solidFill>
                  <a:srgbClr val="FFFFFF"/>
                </a:solidFill>
                <a:latin typeface="Bebas Neue" pitchFamily="34" charset="0"/>
                <a:ea typeface="Bebas Neue" pitchFamily="34" charset="-122"/>
                <a:cs typeface="Bebas Neue" pitchFamily="34" charset="-120"/>
              </a:rPr>
              <a:t>PRAY.</a:t>
            </a:r>
            <a:r>
              <a:rPr lang="en-US" sz="4410" dirty="0">
                <a:solidFill>
                  <a:srgbClr val="FFFFFF"/>
                </a:solidFill>
                <a:latin typeface="Bebas Neue" pitchFamily="34" charset="0"/>
                <a:ea typeface="Bebas Neue" pitchFamily="34" charset="-122"/>
                <a:cs typeface="Bebas Neue" pitchFamily="34" charset="-120"/>
              </a:rPr>
              <a:t>
</a:t>
            </a:r>
            <a:r>
              <a:rPr lang="en-US" sz="4410" dirty="0">
                <a:solidFill>
                  <a:srgbClr val="E8621A"/>
                </a:solidFill>
                <a:latin typeface="Bebas Neue" pitchFamily="34" charset="0"/>
                <a:ea typeface="Bebas Neue" pitchFamily="34" charset="-122"/>
                <a:cs typeface="Bebas Neue" pitchFamily="34" charset="-120"/>
              </a:rPr>
              <a:t>PARTNER.</a:t>
            </a:r>
            <a:endParaRPr lang="en-US" sz="4410" dirty="0"/>
          </a:p>
        </p:txBody>
      </p:sp>
      <p:sp>
        <p:nvSpPr>
          <p:cNvPr id="6" name="Text 3"/>
          <p:cNvSpPr/>
          <p:nvPr/>
        </p:nvSpPr>
        <p:spPr>
          <a:xfrm>
            <a:off x="571500" y="2203456"/>
            <a:ext cx="4164806" cy="546497"/>
          </a:xfrm>
          <a:prstGeom prst="rect">
            <a:avLst/>
          </a:prstGeom>
          <a:noFill/>
          <a:ln/>
        </p:spPr>
        <p:txBody>
          <a:bodyPr wrap="square" lIns="0" tIns="0" rIns="0" bIns="0" rtlCol="0" anchor="t">
            <a:spAutoFit/>
          </a:bodyPr>
          <a:lstStyle/>
          <a:p>
            <a:pPr algn="l" indent="0" marL="0">
              <a:lnSpc>
                <a:spcPts val="2200"/>
              </a:lnSpc>
              <a:buNone/>
            </a:pPr>
            <a:r>
              <a:rPr lang="en-US" sz="1704" spc="2" kern="0" dirty="0">
                <a:solidFill>
                  <a:srgbClr val="FFFFFF">
                    <a:alpha val="65000"/>
                  </a:srgbClr>
                </a:solidFill>
                <a:latin typeface="Bebas Neue" pitchFamily="34" charset="0"/>
                <a:ea typeface="Bebas Neue" pitchFamily="34" charset="-122"/>
                <a:cs typeface="Bebas Neue" pitchFamily="34" charset="-120"/>
              </a:rPr>
              <a:t>BUILD</a:t>
            </a:r>
            <a:r>
              <a:rPr lang="en-US" sz="1704" spc="2" kern="0" dirty="0">
                <a:solidFill>
                  <a:srgbClr val="FFFFFF">
                    <a:alpha val="35000"/>
                  </a:srgbClr>
                </a:solidFill>
                <a:latin typeface="Bebas Neue" pitchFamily="34" charset="0"/>
                <a:ea typeface="Bebas Neue" pitchFamily="34" charset="-122"/>
                <a:cs typeface="Bebas Neue" pitchFamily="34" charset="-120"/>
              </a:rPr>
              <a:t> WITH US.</a:t>
            </a:r>
            <a:r>
              <a:rPr lang="en-US" sz="1704" spc="2" kern="0" dirty="0">
                <a:solidFill>
                  <a:srgbClr val="FFFFFF">
                    <a:alpha val="35000"/>
                  </a:srgbClr>
                </a:solidFill>
                <a:latin typeface="Bebas Neue" pitchFamily="34" charset="0"/>
                <a:ea typeface="Bebas Neue" pitchFamily="34" charset="-122"/>
                <a:cs typeface="Bebas Neue" pitchFamily="34" charset="-120"/>
              </a:rPr>
              <a:t>
</a:t>
            </a:r>
            <a:r>
              <a:rPr lang="en-US" sz="1704" spc="2" kern="0" dirty="0">
                <a:solidFill>
                  <a:srgbClr val="FFFFFF">
                    <a:alpha val="65000"/>
                  </a:srgbClr>
                </a:solidFill>
                <a:latin typeface="Bebas Neue" pitchFamily="34" charset="0"/>
                <a:ea typeface="Bebas Neue" pitchFamily="34" charset="-122"/>
                <a:cs typeface="Bebas Neue" pitchFamily="34" charset="-120"/>
              </a:rPr>
              <a:t>BELIEVE</a:t>
            </a:r>
            <a:r>
              <a:rPr lang="en-US" sz="1704" spc="2" kern="0" dirty="0">
                <a:solidFill>
                  <a:srgbClr val="FFFFFF">
                    <a:alpha val="35000"/>
                  </a:srgbClr>
                </a:solidFill>
                <a:latin typeface="Bebas Neue" pitchFamily="34" charset="0"/>
                <a:ea typeface="Bebas Neue" pitchFamily="34" charset="-122"/>
                <a:cs typeface="Bebas Neue" pitchFamily="34" charset="-120"/>
              </a:rPr>
              <a:t> WITH US.</a:t>
            </a:r>
            <a:endParaRPr lang="en-US" sz="1704" dirty="0"/>
          </a:p>
        </p:txBody>
      </p:sp>
      <p:sp>
        <p:nvSpPr>
          <p:cNvPr id="7" name="Text 4"/>
          <p:cNvSpPr/>
          <p:nvPr/>
        </p:nvSpPr>
        <p:spPr>
          <a:xfrm>
            <a:off x="571500" y="3934420"/>
            <a:ext cx="514350"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E8621A">
                    <a:alpha val="80000"/>
                  </a:srgbClr>
                </a:solidFill>
                <a:latin typeface="Barlow" pitchFamily="34" charset="0"/>
                <a:ea typeface="Barlow" pitchFamily="34" charset="-122"/>
                <a:cs typeface="Barlow" pitchFamily="34" charset="-120"/>
              </a:rPr>
              <a:t>WEBSITE</a:t>
            </a:r>
            <a:endParaRPr lang="en-US" sz="485" dirty="0"/>
          </a:p>
        </p:txBody>
      </p:sp>
      <p:sp>
        <p:nvSpPr>
          <p:cNvPr id="8" name="Text 5"/>
          <p:cNvSpPr/>
          <p:nvPr/>
        </p:nvSpPr>
        <p:spPr>
          <a:xfrm>
            <a:off x="1157288" y="3921919"/>
            <a:ext cx="339328" cy="110728"/>
          </a:xfrm>
          <a:prstGeom prst="rect">
            <a:avLst/>
          </a:prstGeom>
          <a:noFill/>
          <a:ln/>
        </p:spPr>
        <p:txBody>
          <a:bodyPr wrap="none" lIns="0" tIns="0" rIns="0" bIns="0" rtlCol="0" anchor="t">
            <a:spAutoFit/>
          </a:bodyPr>
          <a:lstStyle/>
          <a:p>
            <a:pPr algn="l" indent="0" marL="0">
              <a:lnSpc>
                <a:spcPts val="900"/>
              </a:lnSpc>
              <a:buNone/>
            </a:pPr>
            <a:r>
              <a:rPr lang="en-US" sz="674" dirty="0">
                <a:solidFill>
                  <a:srgbClr val="FFFFFF">
                    <a:alpha val="50000"/>
                  </a:srgbClr>
                </a:solidFill>
                <a:latin typeface="Barlow" pitchFamily="34" charset="0"/>
                <a:ea typeface="Barlow" pitchFamily="34" charset="-122"/>
                <a:cs typeface="Barlow" pitchFamily="34" charset="-120"/>
              </a:rPr>
              <a:t>judah.cc</a:t>
            </a:r>
            <a:endParaRPr lang="en-US" sz="674" dirty="0"/>
          </a:p>
        </p:txBody>
      </p:sp>
      <p:sp>
        <p:nvSpPr>
          <p:cNvPr id="9" name="Text 6"/>
          <p:cNvSpPr/>
          <p:nvPr/>
        </p:nvSpPr>
        <p:spPr>
          <a:xfrm>
            <a:off x="571500" y="4102298"/>
            <a:ext cx="514350"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E8621A">
                    <a:alpha val="80000"/>
                  </a:srgbClr>
                </a:solidFill>
                <a:latin typeface="Barlow" pitchFamily="34" charset="0"/>
                <a:ea typeface="Barlow" pitchFamily="34" charset="-122"/>
                <a:cs typeface="Barlow" pitchFamily="34" charset="-120"/>
              </a:rPr>
              <a:t>ADDRESS</a:t>
            </a:r>
            <a:endParaRPr lang="en-US" sz="485" dirty="0"/>
          </a:p>
        </p:txBody>
      </p:sp>
      <p:sp>
        <p:nvSpPr>
          <p:cNvPr id="10" name="Text 7"/>
          <p:cNvSpPr/>
          <p:nvPr/>
        </p:nvSpPr>
        <p:spPr>
          <a:xfrm>
            <a:off x="1157288" y="4089797"/>
            <a:ext cx="1528763" cy="110728"/>
          </a:xfrm>
          <a:prstGeom prst="rect">
            <a:avLst/>
          </a:prstGeom>
          <a:noFill/>
          <a:ln/>
        </p:spPr>
        <p:txBody>
          <a:bodyPr wrap="none" lIns="0" tIns="0" rIns="0" bIns="0" rtlCol="0" anchor="t">
            <a:spAutoFit/>
          </a:bodyPr>
          <a:lstStyle/>
          <a:p>
            <a:pPr algn="l" indent="0" marL="0">
              <a:lnSpc>
                <a:spcPts val="900"/>
              </a:lnSpc>
              <a:buNone/>
            </a:pPr>
            <a:r>
              <a:rPr lang="en-US" sz="674" dirty="0">
                <a:solidFill>
                  <a:srgbClr val="FFFFFF">
                    <a:alpha val="50000"/>
                  </a:srgbClr>
                </a:solidFill>
                <a:latin typeface="Barlow" pitchFamily="34" charset="0"/>
                <a:ea typeface="Barlow" pitchFamily="34" charset="-122"/>
                <a:cs typeface="Barlow" pitchFamily="34" charset="-120"/>
              </a:rPr>
              <a:t>7649 W. Colonial Dr., Orlando, FL 32818</a:t>
            </a:r>
            <a:endParaRPr lang="en-US" sz="674" dirty="0"/>
          </a:p>
        </p:txBody>
      </p:sp>
      <p:sp>
        <p:nvSpPr>
          <p:cNvPr id="11" name="Text 8"/>
          <p:cNvSpPr/>
          <p:nvPr/>
        </p:nvSpPr>
        <p:spPr>
          <a:xfrm>
            <a:off x="571500" y="4270177"/>
            <a:ext cx="514350"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E8621A">
                    <a:alpha val="80000"/>
                  </a:srgbClr>
                </a:solidFill>
                <a:latin typeface="Barlow" pitchFamily="34" charset="0"/>
                <a:ea typeface="Barlow" pitchFamily="34" charset="-122"/>
                <a:cs typeface="Barlow" pitchFamily="34" charset="-120"/>
              </a:rPr>
              <a:t>CAMPAIGN</a:t>
            </a:r>
            <a:endParaRPr lang="en-US" sz="485" dirty="0"/>
          </a:p>
        </p:txBody>
      </p:sp>
      <p:sp>
        <p:nvSpPr>
          <p:cNvPr id="12" name="Text 9"/>
          <p:cNvSpPr/>
          <p:nvPr/>
        </p:nvSpPr>
        <p:spPr>
          <a:xfrm>
            <a:off x="1157288" y="4257675"/>
            <a:ext cx="857250" cy="110728"/>
          </a:xfrm>
          <a:prstGeom prst="rect">
            <a:avLst/>
          </a:prstGeom>
          <a:noFill/>
          <a:ln/>
        </p:spPr>
        <p:txBody>
          <a:bodyPr wrap="none" lIns="0" tIns="0" rIns="0" bIns="0" rtlCol="0" anchor="t">
            <a:spAutoFit/>
          </a:bodyPr>
          <a:lstStyle/>
          <a:p>
            <a:pPr algn="l" indent="0" marL="0">
              <a:lnSpc>
                <a:spcPts val="900"/>
              </a:lnSpc>
              <a:buNone/>
            </a:pPr>
            <a:r>
              <a:rPr lang="en-US" sz="674" dirty="0">
                <a:solidFill>
                  <a:srgbClr val="FFFFFF">
                    <a:alpha val="50000"/>
                  </a:srgbClr>
                </a:solidFill>
                <a:latin typeface="Barlow" pitchFamily="34" charset="0"/>
                <a:ea typeface="Barlow" pitchFamily="34" charset="-122"/>
                <a:cs typeface="Barlow" pitchFamily="34" charset="-120"/>
              </a:rPr>
              <a:t>judah.cc/newcampus</a:t>
            </a:r>
            <a:endParaRPr lang="en-US" sz="674" dirty="0"/>
          </a:p>
        </p:txBody>
      </p:sp>
      <p:sp>
        <p:nvSpPr>
          <p:cNvPr id="13" name="Text 10"/>
          <p:cNvSpPr/>
          <p:nvPr/>
        </p:nvSpPr>
        <p:spPr>
          <a:xfrm>
            <a:off x="571500" y="4438055"/>
            <a:ext cx="539353" cy="85725"/>
          </a:xfrm>
          <a:prstGeom prst="rect">
            <a:avLst/>
          </a:prstGeom>
          <a:noFill/>
          <a:ln/>
        </p:spPr>
        <p:txBody>
          <a:bodyPr wrap="none" lIns="0" tIns="0" rIns="0" bIns="0" rtlCol="0" anchor="t">
            <a:spAutoFit/>
          </a:bodyPr>
          <a:lstStyle/>
          <a:p>
            <a:pPr algn="l" indent="0" marL="0">
              <a:lnSpc>
                <a:spcPts val="700"/>
              </a:lnSpc>
              <a:buNone/>
            </a:pPr>
            <a:r>
              <a:rPr lang="en-US" sz="485" b="1" spc="1" kern="0" dirty="0">
                <a:solidFill>
                  <a:srgbClr val="E8621A">
                    <a:alpha val="80000"/>
                  </a:srgbClr>
                </a:solidFill>
                <a:latin typeface="Barlow" pitchFamily="34" charset="0"/>
                <a:ea typeface="Barlow" pitchFamily="34" charset="-122"/>
                <a:cs typeface="Barlow" pitchFamily="34" charset="-120"/>
              </a:rPr>
              <a:t>LEADERSHIP</a:t>
            </a:r>
            <a:endParaRPr lang="en-US" sz="485" dirty="0"/>
          </a:p>
        </p:txBody>
      </p:sp>
      <p:sp>
        <p:nvSpPr>
          <p:cNvPr id="14" name="Text 11"/>
          <p:cNvSpPr/>
          <p:nvPr/>
        </p:nvSpPr>
        <p:spPr>
          <a:xfrm>
            <a:off x="1182291" y="4425553"/>
            <a:ext cx="1780580" cy="110728"/>
          </a:xfrm>
          <a:prstGeom prst="rect">
            <a:avLst/>
          </a:prstGeom>
          <a:noFill/>
          <a:ln/>
        </p:spPr>
        <p:txBody>
          <a:bodyPr wrap="none" lIns="0" tIns="0" rIns="0" bIns="0" rtlCol="0" anchor="t">
            <a:spAutoFit/>
          </a:bodyPr>
          <a:lstStyle/>
          <a:p>
            <a:pPr algn="l" indent="0" marL="0">
              <a:lnSpc>
                <a:spcPts val="900"/>
              </a:lnSpc>
              <a:buNone/>
            </a:pPr>
            <a:r>
              <a:rPr lang="en-US" sz="674" dirty="0">
                <a:solidFill>
                  <a:srgbClr val="FFFFFF">
                    <a:alpha val="50000"/>
                  </a:srgbClr>
                </a:solidFill>
                <a:latin typeface="Barlow" pitchFamily="34" charset="0"/>
                <a:ea typeface="Barlow" pitchFamily="34" charset="-122"/>
                <a:cs typeface="Barlow" pitchFamily="34" charset="-120"/>
              </a:rPr>
              <a:t>Bishop Clint S. Brown &amp; Pastor Kendal Brown</a:t>
            </a:r>
            <a:endParaRPr lang="en-US" sz="674" dirty="0"/>
          </a:p>
        </p:txBody>
      </p:sp>
      <p:sp>
        <p:nvSpPr>
          <p:cNvPr id="15" name="Text 12"/>
          <p:cNvSpPr/>
          <p:nvPr/>
        </p:nvSpPr>
        <p:spPr>
          <a:xfrm>
            <a:off x="5314950" y="285750"/>
            <a:ext cx="3400425" cy="85725"/>
          </a:xfrm>
          <a:prstGeom prst="rect">
            <a:avLst/>
          </a:prstGeom>
          <a:noFill/>
          <a:ln/>
        </p:spPr>
        <p:txBody>
          <a:bodyPr wrap="none" lIns="0" tIns="0" rIns="0" bIns="0" rtlCol="0" anchor="t">
            <a:spAutoFit/>
          </a:bodyPr>
          <a:lstStyle/>
          <a:p>
            <a:pPr algn="l" indent="0" marL="0">
              <a:lnSpc>
                <a:spcPts val="700"/>
              </a:lnSpc>
              <a:buNone/>
            </a:pPr>
            <a:r>
              <a:rPr lang="en-US" sz="485" b="1" spc="2" kern="0" dirty="0">
                <a:solidFill>
                  <a:srgbClr val="FFFFFF">
                    <a:alpha val="35000"/>
                  </a:srgbClr>
                </a:solidFill>
                <a:latin typeface="Barlow" pitchFamily="34" charset="0"/>
                <a:ea typeface="Barlow" pitchFamily="34" charset="-122"/>
                <a:cs typeface="Barlow" pitchFamily="34" charset="-120"/>
              </a:rPr>
              <a:t>GIVING LEVELS — NEW FACILITY CAMPAIGN</a:t>
            </a:r>
            <a:endParaRPr lang="en-US" sz="485" dirty="0"/>
          </a:p>
        </p:txBody>
      </p:sp>
      <p:sp>
        <p:nvSpPr>
          <p:cNvPr id="16" name="Shape 13"/>
          <p:cNvSpPr/>
          <p:nvPr/>
        </p:nvSpPr>
        <p:spPr>
          <a:xfrm>
            <a:off x="5229225" y="485775"/>
            <a:ext cx="3571875" cy="437555"/>
          </a:xfrm>
          <a:prstGeom prst="rect">
            <a:avLst/>
          </a:prstGeom>
          <a:solidFill>
            <a:srgbClr val="E8621A">
              <a:alpha val="6000"/>
            </a:srgbClr>
          </a:solidFill>
          <a:ln/>
        </p:spPr>
      </p:sp>
      <p:sp>
        <p:nvSpPr>
          <p:cNvPr id="17" name="Shape 14"/>
          <p:cNvSpPr/>
          <p:nvPr/>
        </p:nvSpPr>
        <p:spPr>
          <a:xfrm>
            <a:off x="5229225" y="485775"/>
            <a:ext cx="3571875" cy="7144"/>
          </a:xfrm>
          <a:prstGeom prst="rect">
            <a:avLst/>
          </a:prstGeom>
          <a:solidFill>
            <a:srgbClr val="FFFFFF"/>
          </a:solidFill>
          <a:ln/>
        </p:spPr>
      </p:sp>
      <p:sp>
        <p:nvSpPr>
          <p:cNvPr id="18" name="Shape 15"/>
          <p:cNvSpPr/>
          <p:nvPr/>
        </p:nvSpPr>
        <p:spPr>
          <a:xfrm>
            <a:off x="5229225" y="916186"/>
            <a:ext cx="3571875" cy="7144"/>
          </a:xfrm>
          <a:prstGeom prst="rect">
            <a:avLst/>
          </a:prstGeom>
          <a:solidFill>
            <a:srgbClr val="FFFFFF"/>
          </a:solidFill>
          <a:ln/>
        </p:spPr>
      </p:sp>
      <p:sp>
        <p:nvSpPr>
          <p:cNvPr id="19" name="Text 16"/>
          <p:cNvSpPr/>
          <p:nvPr/>
        </p:nvSpPr>
        <p:spPr>
          <a:xfrm>
            <a:off x="5314950" y="571500"/>
            <a:ext cx="2909292" cy="142875"/>
          </a:xfrm>
          <a:prstGeom prst="rect">
            <a:avLst/>
          </a:prstGeom>
          <a:noFill/>
          <a:ln/>
        </p:spPr>
        <p:txBody>
          <a:bodyPr wrap="none" lIns="0" tIns="0" rIns="0" bIns="0" rtlCol="0" anchor="t">
            <a:spAutoFit/>
          </a:bodyPr>
          <a:lstStyle/>
          <a:p>
            <a:pPr algn="l" indent="0" marL="0">
              <a:lnSpc>
                <a:spcPts val="1100"/>
              </a:lnSpc>
              <a:buNone/>
            </a:pPr>
            <a:r>
              <a:rPr lang="en-US" sz="1050" spc="1" kern="0" dirty="0">
                <a:solidFill>
                  <a:srgbClr val="FFFFFF"/>
                </a:solidFill>
                <a:latin typeface="Bebas Neue" pitchFamily="34" charset="0"/>
                <a:ea typeface="Bebas Neue" pitchFamily="34" charset="-122"/>
                <a:cs typeface="Bebas Neue" pitchFamily="34" charset="-120"/>
              </a:rPr>
              <a:t>Kingdom Builder</a:t>
            </a:r>
            <a:endParaRPr lang="en-US" sz="1050" dirty="0"/>
          </a:p>
        </p:txBody>
      </p:sp>
      <p:sp>
        <p:nvSpPr>
          <p:cNvPr id="20" name="Text 17"/>
          <p:cNvSpPr/>
          <p:nvPr/>
        </p:nvSpPr>
        <p:spPr>
          <a:xfrm>
            <a:off x="5314950" y="728663"/>
            <a:ext cx="2909292" cy="94655"/>
          </a:xfrm>
          <a:prstGeom prst="rect">
            <a:avLst/>
          </a:prstGeom>
          <a:noFill/>
          <a:ln/>
        </p:spPr>
        <p:txBody>
          <a:bodyPr wrap="none" lIns="0" tIns="0" rIns="0" bIns="0" rtlCol="0" anchor="t">
            <a:spAutoFit/>
          </a:bodyPr>
          <a:lstStyle/>
          <a:p>
            <a:pPr algn="l" indent="0" marL="0">
              <a:lnSpc>
                <a:spcPts val="700"/>
              </a:lnSpc>
              <a:buNone/>
            </a:pPr>
            <a:r>
              <a:rPr lang="en-US" sz="568" dirty="0">
                <a:solidFill>
                  <a:srgbClr val="FFFFFF">
                    <a:alpha val="40000"/>
                  </a:srgbClr>
                </a:solidFill>
                <a:latin typeface="Barlow" pitchFamily="34" charset="0"/>
                <a:ea typeface="Barlow" pitchFamily="34" charset="-122"/>
                <a:cs typeface="Barlow" pitchFamily="34" charset="-120"/>
              </a:rPr>
              <a:t>Naming rights to a major facility space</a:t>
            </a:r>
            <a:endParaRPr lang="en-US" sz="568" dirty="0"/>
          </a:p>
        </p:txBody>
      </p:sp>
      <p:sp>
        <p:nvSpPr>
          <p:cNvPr id="21" name="Text 18"/>
          <p:cNvSpPr/>
          <p:nvPr/>
        </p:nvSpPr>
        <p:spPr>
          <a:xfrm>
            <a:off x="8338542" y="603647"/>
            <a:ext cx="376833" cy="187523"/>
          </a:xfrm>
          <a:prstGeom prst="rect">
            <a:avLst/>
          </a:prstGeom>
          <a:noFill/>
          <a:ln/>
        </p:spPr>
        <p:txBody>
          <a:bodyPr wrap="none" lIns="0" tIns="0" rIns="0" bIns="0" rtlCol="0" anchor="t">
            <a:spAutoFit/>
          </a:bodyPr>
          <a:lstStyle/>
          <a:p>
            <a:pPr algn="r" indent="0" marL="0">
              <a:lnSpc>
                <a:spcPts val="1500"/>
              </a:lnSpc>
              <a:buNone/>
            </a:pPr>
            <a:r>
              <a:rPr lang="en-US" sz="1159" dirty="0">
                <a:solidFill>
                  <a:srgbClr val="E8621A"/>
                </a:solidFill>
                <a:latin typeface="Bebas Neue" pitchFamily="34" charset="0"/>
                <a:ea typeface="Bebas Neue" pitchFamily="34" charset="-122"/>
                <a:cs typeface="Bebas Neue" pitchFamily="34" charset="-120"/>
              </a:rPr>
              <a:t>$100K+</a:t>
            </a:r>
            <a:endParaRPr lang="en-US" sz="1159" dirty="0"/>
          </a:p>
        </p:txBody>
      </p:sp>
      <p:sp>
        <p:nvSpPr>
          <p:cNvPr id="22" name="Text 19"/>
          <p:cNvSpPr/>
          <p:nvPr/>
        </p:nvSpPr>
        <p:spPr>
          <a:xfrm>
            <a:off x="5314950" y="994767"/>
            <a:ext cx="2880717" cy="142875"/>
          </a:xfrm>
          <a:prstGeom prst="rect">
            <a:avLst/>
          </a:prstGeom>
          <a:noFill/>
          <a:ln/>
        </p:spPr>
        <p:txBody>
          <a:bodyPr wrap="none" lIns="0" tIns="0" rIns="0" bIns="0" rtlCol="0" anchor="t">
            <a:spAutoFit/>
          </a:bodyPr>
          <a:lstStyle/>
          <a:p>
            <a:pPr algn="l" indent="0" marL="0">
              <a:lnSpc>
                <a:spcPts val="1100"/>
              </a:lnSpc>
              <a:buNone/>
            </a:pPr>
            <a:r>
              <a:rPr lang="en-US" sz="1050" spc="1" kern="0" dirty="0">
                <a:solidFill>
                  <a:srgbClr val="FFFFFF"/>
                </a:solidFill>
                <a:latin typeface="Bebas Neue" pitchFamily="34" charset="0"/>
                <a:ea typeface="Bebas Neue" pitchFamily="34" charset="-122"/>
                <a:cs typeface="Bebas Neue" pitchFamily="34" charset="-120"/>
              </a:rPr>
              <a:t>Cornerstone Partner</a:t>
            </a:r>
            <a:endParaRPr lang="en-US" sz="1050" dirty="0"/>
          </a:p>
        </p:txBody>
      </p:sp>
      <p:sp>
        <p:nvSpPr>
          <p:cNvPr id="23" name="Text 20"/>
          <p:cNvSpPr/>
          <p:nvPr/>
        </p:nvSpPr>
        <p:spPr>
          <a:xfrm>
            <a:off x="5314950" y="1151930"/>
            <a:ext cx="2880717" cy="94655"/>
          </a:xfrm>
          <a:prstGeom prst="rect">
            <a:avLst/>
          </a:prstGeom>
          <a:noFill/>
          <a:ln/>
        </p:spPr>
        <p:txBody>
          <a:bodyPr wrap="none" lIns="0" tIns="0" rIns="0" bIns="0" rtlCol="0" anchor="t">
            <a:spAutoFit/>
          </a:bodyPr>
          <a:lstStyle/>
          <a:p>
            <a:pPr algn="l" indent="0" marL="0">
              <a:lnSpc>
                <a:spcPts val="700"/>
              </a:lnSpc>
              <a:buNone/>
            </a:pPr>
            <a:r>
              <a:rPr lang="en-US" sz="568" dirty="0">
                <a:solidFill>
                  <a:srgbClr val="FFFFFF">
                    <a:alpha val="40000"/>
                  </a:srgbClr>
                </a:solidFill>
                <a:latin typeface="Barlow" pitchFamily="34" charset="0"/>
                <a:ea typeface="Barlow" pitchFamily="34" charset="-122"/>
                <a:cs typeface="Barlow" pitchFamily="34" charset="-120"/>
              </a:rPr>
              <a:t>Sanctuary or MEBCI room dedication</a:t>
            </a:r>
            <a:endParaRPr lang="en-US" sz="568" dirty="0"/>
          </a:p>
        </p:txBody>
      </p:sp>
      <p:sp>
        <p:nvSpPr>
          <p:cNvPr id="24" name="Text 21"/>
          <p:cNvSpPr/>
          <p:nvPr/>
        </p:nvSpPr>
        <p:spPr>
          <a:xfrm>
            <a:off x="8309967" y="1026914"/>
            <a:ext cx="405408" cy="187523"/>
          </a:xfrm>
          <a:prstGeom prst="rect">
            <a:avLst/>
          </a:prstGeom>
          <a:noFill/>
          <a:ln/>
        </p:spPr>
        <p:txBody>
          <a:bodyPr wrap="none" lIns="0" tIns="0" rIns="0" bIns="0" rtlCol="0" anchor="t">
            <a:spAutoFit/>
          </a:bodyPr>
          <a:lstStyle/>
          <a:p>
            <a:pPr algn="r" indent="0" marL="0">
              <a:lnSpc>
                <a:spcPts val="1500"/>
              </a:lnSpc>
              <a:buNone/>
            </a:pPr>
            <a:r>
              <a:rPr lang="en-US" sz="1159" dirty="0">
                <a:solidFill>
                  <a:srgbClr val="C4A35A"/>
                </a:solidFill>
                <a:latin typeface="Bebas Neue" pitchFamily="34" charset="0"/>
                <a:ea typeface="Bebas Neue" pitchFamily="34" charset="-122"/>
                <a:cs typeface="Bebas Neue" pitchFamily="34" charset="-120"/>
              </a:rPr>
              <a:t>$50,000</a:t>
            </a:r>
            <a:endParaRPr lang="en-US" sz="1159" dirty="0"/>
          </a:p>
        </p:txBody>
      </p:sp>
      <p:sp>
        <p:nvSpPr>
          <p:cNvPr id="25" name="Text 22"/>
          <p:cNvSpPr/>
          <p:nvPr/>
        </p:nvSpPr>
        <p:spPr>
          <a:xfrm>
            <a:off x="5314950" y="1425178"/>
            <a:ext cx="2880717" cy="142875"/>
          </a:xfrm>
          <a:prstGeom prst="rect">
            <a:avLst/>
          </a:prstGeom>
          <a:noFill/>
          <a:ln/>
        </p:spPr>
        <p:txBody>
          <a:bodyPr wrap="none" lIns="0" tIns="0" rIns="0" bIns="0" rtlCol="0" anchor="t">
            <a:spAutoFit/>
          </a:bodyPr>
          <a:lstStyle/>
          <a:p>
            <a:pPr algn="l" indent="0" marL="0">
              <a:lnSpc>
                <a:spcPts val="1100"/>
              </a:lnSpc>
              <a:buNone/>
            </a:pPr>
            <a:r>
              <a:rPr lang="en-US" sz="1050" spc="1" kern="0" dirty="0">
                <a:solidFill>
                  <a:srgbClr val="FFFFFF"/>
                </a:solidFill>
                <a:latin typeface="Bebas Neue" pitchFamily="34" charset="0"/>
                <a:ea typeface="Bebas Neue" pitchFamily="34" charset="-122"/>
                <a:cs typeface="Bebas Neue" pitchFamily="34" charset="-120"/>
              </a:rPr>
              <a:t>Foundation Giver</a:t>
            </a:r>
            <a:endParaRPr lang="en-US" sz="1050" dirty="0"/>
          </a:p>
        </p:txBody>
      </p:sp>
      <p:sp>
        <p:nvSpPr>
          <p:cNvPr id="26" name="Text 23"/>
          <p:cNvSpPr/>
          <p:nvPr/>
        </p:nvSpPr>
        <p:spPr>
          <a:xfrm>
            <a:off x="5314950" y="1582341"/>
            <a:ext cx="2880717" cy="94655"/>
          </a:xfrm>
          <a:prstGeom prst="rect">
            <a:avLst/>
          </a:prstGeom>
          <a:noFill/>
          <a:ln/>
        </p:spPr>
        <p:txBody>
          <a:bodyPr wrap="none" lIns="0" tIns="0" rIns="0" bIns="0" rtlCol="0" anchor="t">
            <a:spAutoFit/>
          </a:bodyPr>
          <a:lstStyle/>
          <a:p>
            <a:pPr algn="l" indent="0" marL="0">
              <a:lnSpc>
                <a:spcPts val="700"/>
              </a:lnSpc>
              <a:buNone/>
            </a:pPr>
            <a:r>
              <a:rPr lang="en-US" sz="568" dirty="0">
                <a:solidFill>
                  <a:srgbClr val="FFFFFF">
                    <a:alpha val="40000"/>
                  </a:srgbClr>
                </a:solidFill>
                <a:latin typeface="Barlow" pitchFamily="34" charset="0"/>
                <a:ea typeface="Barlow" pitchFamily="34" charset="-122"/>
                <a:cs typeface="Barlow" pitchFamily="34" charset="-120"/>
              </a:rPr>
              <a:t>Children's wing or preschool classroom</a:t>
            </a:r>
            <a:endParaRPr lang="en-US" sz="568" dirty="0"/>
          </a:p>
        </p:txBody>
      </p:sp>
      <p:sp>
        <p:nvSpPr>
          <p:cNvPr id="27" name="Text 24"/>
          <p:cNvSpPr/>
          <p:nvPr/>
        </p:nvSpPr>
        <p:spPr>
          <a:xfrm>
            <a:off x="8309967" y="1457325"/>
            <a:ext cx="405408" cy="187523"/>
          </a:xfrm>
          <a:prstGeom prst="rect">
            <a:avLst/>
          </a:prstGeom>
          <a:noFill/>
          <a:ln/>
        </p:spPr>
        <p:txBody>
          <a:bodyPr wrap="none" lIns="0" tIns="0" rIns="0" bIns="0" rtlCol="0" anchor="t">
            <a:spAutoFit/>
          </a:bodyPr>
          <a:lstStyle/>
          <a:p>
            <a:pPr algn="r" indent="0" marL="0">
              <a:lnSpc>
                <a:spcPts val="1500"/>
              </a:lnSpc>
              <a:buNone/>
            </a:pPr>
            <a:r>
              <a:rPr lang="en-US" sz="1159" dirty="0">
                <a:solidFill>
                  <a:srgbClr val="C4A35A"/>
                </a:solidFill>
                <a:latin typeface="Bebas Neue" pitchFamily="34" charset="0"/>
                <a:ea typeface="Bebas Neue" pitchFamily="34" charset="-122"/>
                <a:cs typeface="Bebas Neue" pitchFamily="34" charset="-120"/>
              </a:rPr>
              <a:t>$25,000</a:t>
            </a:r>
            <a:endParaRPr lang="en-US" sz="1159" dirty="0"/>
          </a:p>
        </p:txBody>
      </p:sp>
      <p:sp>
        <p:nvSpPr>
          <p:cNvPr id="28" name="Text 25"/>
          <p:cNvSpPr/>
          <p:nvPr/>
        </p:nvSpPr>
        <p:spPr>
          <a:xfrm>
            <a:off x="5314950" y="1855589"/>
            <a:ext cx="2880717" cy="142875"/>
          </a:xfrm>
          <a:prstGeom prst="rect">
            <a:avLst/>
          </a:prstGeom>
          <a:noFill/>
          <a:ln/>
        </p:spPr>
        <p:txBody>
          <a:bodyPr wrap="none" lIns="0" tIns="0" rIns="0" bIns="0" rtlCol="0" anchor="t">
            <a:spAutoFit/>
          </a:bodyPr>
          <a:lstStyle/>
          <a:p>
            <a:pPr algn="l" indent="0" marL="0">
              <a:lnSpc>
                <a:spcPts val="1100"/>
              </a:lnSpc>
              <a:buNone/>
            </a:pPr>
            <a:r>
              <a:rPr lang="en-US" sz="1050" spc="1" kern="0" dirty="0">
                <a:solidFill>
                  <a:srgbClr val="FFFFFF"/>
                </a:solidFill>
                <a:latin typeface="Bebas Neue" pitchFamily="34" charset="0"/>
                <a:ea typeface="Bebas Neue" pitchFamily="34" charset="-122"/>
                <a:cs typeface="Bebas Neue" pitchFamily="34" charset="-120"/>
              </a:rPr>
              <a:t>Pillar of Judah</a:t>
            </a:r>
            <a:endParaRPr lang="en-US" sz="1050" dirty="0"/>
          </a:p>
        </p:txBody>
      </p:sp>
      <p:sp>
        <p:nvSpPr>
          <p:cNvPr id="29" name="Text 26"/>
          <p:cNvSpPr/>
          <p:nvPr/>
        </p:nvSpPr>
        <p:spPr>
          <a:xfrm>
            <a:off x="5314950" y="2012752"/>
            <a:ext cx="2880717" cy="94655"/>
          </a:xfrm>
          <a:prstGeom prst="rect">
            <a:avLst/>
          </a:prstGeom>
          <a:noFill/>
          <a:ln/>
        </p:spPr>
        <p:txBody>
          <a:bodyPr wrap="none" lIns="0" tIns="0" rIns="0" bIns="0" rtlCol="0" anchor="t">
            <a:spAutoFit/>
          </a:bodyPr>
          <a:lstStyle/>
          <a:p>
            <a:pPr algn="l" indent="0" marL="0">
              <a:lnSpc>
                <a:spcPts val="700"/>
              </a:lnSpc>
              <a:buNone/>
            </a:pPr>
            <a:r>
              <a:rPr lang="en-US" sz="568" dirty="0">
                <a:solidFill>
                  <a:srgbClr val="FFFFFF">
                    <a:alpha val="40000"/>
                  </a:srgbClr>
                </a:solidFill>
                <a:latin typeface="Barlow" pitchFamily="34" charset="0"/>
                <a:ea typeface="Barlow" pitchFamily="34" charset="-122"/>
                <a:cs typeface="Barlow" pitchFamily="34" charset="-120"/>
              </a:rPr>
              <a:t>Office suite or conference room dedication</a:t>
            </a:r>
            <a:endParaRPr lang="en-US" sz="568" dirty="0"/>
          </a:p>
        </p:txBody>
      </p:sp>
      <p:sp>
        <p:nvSpPr>
          <p:cNvPr id="30" name="Text 27"/>
          <p:cNvSpPr/>
          <p:nvPr/>
        </p:nvSpPr>
        <p:spPr>
          <a:xfrm>
            <a:off x="8309967" y="1887736"/>
            <a:ext cx="405408" cy="187523"/>
          </a:xfrm>
          <a:prstGeom prst="rect">
            <a:avLst/>
          </a:prstGeom>
          <a:noFill/>
          <a:ln/>
        </p:spPr>
        <p:txBody>
          <a:bodyPr wrap="none" lIns="0" tIns="0" rIns="0" bIns="0" rtlCol="0" anchor="t">
            <a:spAutoFit/>
          </a:bodyPr>
          <a:lstStyle/>
          <a:p>
            <a:pPr algn="r" indent="0" marL="0">
              <a:lnSpc>
                <a:spcPts val="1500"/>
              </a:lnSpc>
              <a:buNone/>
            </a:pPr>
            <a:r>
              <a:rPr lang="en-US" sz="1159" dirty="0">
                <a:solidFill>
                  <a:srgbClr val="FFFFFF">
                    <a:alpha val="60000"/>
                  </a:srgbClr>
                </a:solidFill>
                <a:latin typeface="Bebas Neue" pitchFamily="34" charset="0"/>
                <a:ea typeface="Bebas Neue" pitchFamily="34" charset="-122"/>
                <a:cs typeface="Bebas Neue" pitchFamily="34" charset="-120"/>
              </a:rPr>
              <a:t>$10,000</a:t>
            </a:r>
            <a:endParaRPr lang="en-US" sz="1159" dirty="0"/>
          </a:p>
        </p:txBody>
      </p:sp>
      <p:sp>
        <p:nvSpPr>
          <p:cNvPr id="31" name="Text 28"/>
          <p:cNvSpPr/>
          <p:nvPr/>
        </p:nvSpPr>
        <p:spPr>
          <a:xfrm>
            <a:off x="5314950" y="2286000"/>
            <a:ext cx="2880717" cy="142875"/>
          </a:xfrm>
          <a:prstGeom prst="rect">
            <a:avLst/>
          </a:prstGeom>
          <a:noFill/>
          <a:ln/>
        </p:spPr>
        <p:txBody>
          <a:bodyPr wrap="none" lIns="0" tIns="0" rIns="0" bIns="0" rtlCol="0" anchor="t">
            <a:spAutoFit/>
          </a:bodyPr>
          <a:lstStyle/>
          <a:p>
            <a:pPr algn="l" indent="0" marL="0">
              <a:lnSpc>
                <a:spcPts val="1100"/>
              </a:lnSpc>
              <a:buNone/>
            </a:pPr>
            <a:r>
              <a:rPr lang="en-US" sz="1050" spc="1" kern="0" dirty="0">
                <a:solidFill>
                  <a:srgbClr val="FFFFFF"/>
                </a:solidFill>
                <a:latin typeface="Bebas Neue" pitchFamily="34" charset="0"/>
                <a:ea typeface="Bebas Neue" pitchFamily="34" charset="-122"/>
                <a:cs typeface="Bebas Neue" pitchFamily="34" charset="-120"/>
              </a:rPr>
              <a:t>Brick by Brick</a:t>
            </a:r>
            <a:endParaRPr lang="en-US" sz="1050" dirty="0"/>
          </a:p>
        </p:txBody>
      </p:sp>
      <p:sp>
        <p:nvSpPr>
          <p:cNvPr id="32" name="Text 29"/>
          <p:cNvSpPr/>
          <p:nvPr/>
        </p:nvSpPr>
        <p:spPr>
          <a:xfrm>
            <a:off x="5314950" y="2443163"/>
            <a:ext cx="2880717" cy="94655"/>
          </a:xfrm>
          <a:prstGeom prst="rect">
            <a:avLst/>
          </a:prstGeom>
          <a:noFill/>
          <a:ln/>
        </p:spPr>
        <p:txBody>
          <a:bodyPr wrap="none" lIns="0" tIns="0" rIns="0" bIns="0" rtlCol="0" anchor="t">
            <a:spAutoFit/>
          </a:bodyPr>
          <a:lstStyle/>
          <a:p>
            <a:pPr algn="l" indent="0" marL="0">
              <a:lnSpc>
                <a:spcPts val="700"/>
              </a:lnSpc>
              <a:buNone/>
            </a:pPr>
            <a:r>
              <a:rPr lang="en-US" sz="568" dirty="0">
                <a:solidFill>
                  <a:srgbClr val="FFFFFF">
                    <a:alpha val="40000"/>
                  </a:srgbClr>
                </a:solidFill>
                <a:latin typeface="Barlow" pitchFamily="34" charset="0"/>
                <a:ea typeface="Barlow" pitchFamily="34" charset="-122"/>
                <a:cs typeface="Barlow" pitchFamily="34" charset="-120"/>
              </a:rPr>
              <a:t>Monthly pledge — every gift builds the house</a:t>
            </a:r>
            <a:endParaRPr lang="en-US" sz="568" dirty="0"/>
          </a:p>
        </p:txBody>
      </p:sp>
      <p:sp>
        <p:nvSpPr>
          <p:cNvPr id="33" name="Text 30"/>
          <p:cNvSpPr/>
          <p:nvPr/>
        </p:nvSpPr>
        <p:spPr>
          <a:xfrm>
            <a:off x="8309967" y="2318147"/>
            <a:ext cx="405408" cy="187523"/>
          </a:xfrm>
          <a:prstGeom prst="rect">
            <a:avLst/>
          </a:prstGeom>
          <a:noFill/>
          <a:ln/>
        </p:spPr>
        <p:txBody>
          <a:bodyPr wrap="none" lIns="0" tIns="0" rIns="0" bIns="0" rtlCol="0" anchor="t">
            <a:spAutoFit/>
          </a:bodyPr>
          <a:lstStyle/>
          <a:p>
            <a:pPr algn="r" indent="0" marL="0">
              <a:lnSpc>
                <a:spcPts val="1500"/>
              </a:lnSpc>
              <a:buNone/>
            </a:pPr>
            <a:r>
              <a:rPr lang="en-US" sz="1159" dirty="0">
                <a:solidFill>
                  <a:srgbClr val="FFFFFF">
                    <a:alpha val="60000"/>
                  </a:srgbClr>
                </a:solidFill>
                <a:latin typeface="Bebas Neue" pitchFamily="34" charset="0"/>
                <a:ea typeface="Bebas Neue" pitchFamily="34" charset="-122"/>
                <a:cs typeface="Bebas Neue" pitchFamily="34" charset="-120"/>
              </a:rPr>
              <a:t>$1,000+</a:t>
            </a:r>
            <a:endParaRPr lang="en-US" sz="1159" dirty="0"/>
          </a:p>
        </p:txBody>
      </p:sp>
      <p:sp>
        <p:nvSpPr>
          <p:cNvPr id="34" name="Shape 31"/>
          <p:cNvSpPr/>
          <p:nvPr/>
        </p:nvSpPr>
        <p:spPr>
          <a:xfrm>
            <a:off x="5314950" y="4021931"/>
            <a:ext cx="514350" cy="514350"/>
          </a:xfrm>
          <a:prstGeom prst="rect">
            <a:avLst/>
          </a:prstGeom>
          <a:solidFill>
            <a:srgbClr val="FFFFFF">
              <a:alpha val="6000"/>
            </a:srgbClr>
          </a:solidFill>
          <a:ln w="9144">
            <a:solidFill>
              <a:srgbClr val="FFFFFF">
                <a:alpha val="12000"/>
              </a:srgbClr>
            </a:solidFill>
            <a:prstDash val="solid"/>
          </a:ln>
        </p:spPr>
      </p:sp>
      <p:sp>
        <p:nvSpPr>
          <p:cNvPr id="35" name="Text 32"/>
          <p:cNvSpPr/>
          <p:nvPr/>
        </p:nvSpPr>
        <p:spPr>
          <a:xfrm>
            <a:off x="5480679" y="4189112"/>
            <a:ext cx="182891" cy="179989"/>
          </a:xfrm>
          <a:prstGeom prst="rect">
            <a:avLst/>
          </a:prstGeom>
          <a:noFill/>
          <a:ln/>
        </p:spPr>
        <p:txBody>
          <a:bodyPr wrap="square" lIns="0" tIns="0" rIns="0" bIns="0" rtlCol="0" anchor="t">
            <a:spAutoFit/>
          </a:bodyPr>
          <a:lstStyle/>
          <a:p>
            <a:pPr algn="ctr" indent="0" marL="0">
              <a:lnSpc>
                <a:spcPts val="700"/>
              </a:lnSpc>
              <a:buNone/>
            </a:pPr>
            <a:r>
              <a:rPr lang="en-US" sz="463" spc="1" kern="0" dirty="0">
                <a:solidFill>
                  <a:srgbClr val="FFFFFF">
                    <a:alpha val="30000"/>
                  </a:srgbClr>
                </a:solidFill>
                <a:latin typeface="Barlow" pitchFamily="34" charset="0"/>
                <a:ea typeface="Barlow" pitchFamily="34" charset="-122"/>
                <a:cs typeface="Barlow" pitchFamily="34" charset="-120"/>
              </a:rPr>
              <a:t>QR</a:t>
            </a:r>
            <a:r>
              <a:rPr lang="en-US" sz="463" spc="1" kern="0" dirty="0">
                <a:solidFill>
                  <a:srgbClr val="FFFFFF">
                    <a:alpha val="30000"/>
                  </a:srgbClr>
                </a:solidFill>
                <a:latin typeface="Barlow" pitchFamily="34" charset="0"/>
                <a:ea typeface="Barlow" pitchFamily="34" charset="-122"/>
                <a:cs typeface="Barlow" pitchFamily="34" charset="-120"/>
              </a:rPr>
              <a:t>
</a:t>
            </a:r>
            <a:r>
              <a:rPr lang="en-US" sz="463" spc="1" kern="0" dirty="0">
                <a:solidFill>
                  <a:srgbClr val="FFFFFF">
                    <a:alpha val="30000"/>
                  </a:srgbClr>
                </a:solidFill>
                <a:latin typeface="Barlow" pitchFamily="34" charset="0"/>
                <a:ea typeface="Barlow" pitchFamily="34" charset="-122"/>
                <a:cs typeface="Barlow" pitchFamily="34" charset="-120"/>
              </a:rPr>
              <a:t>CODE</a:t>
            </a:r>
            <a:endParaRPr lang="en-US" sz="463" dirty="0"/>
          </a:p>
        </p:txBody>
      </p:sp>
      <p:sp>
        <p:nvSpPr>
          <p:cNvPr id="36" name="Text 33"/>
          <p:cNvSpPr/>
          <p:nvPr/>
        </p:nvSpPr>
        <p:spPr>
          <a:xfrm>
            <a:off x="5972175" y="4077128"/>
            <a:ext cx="1593056" cy="155377"/>
          </a:xfrm>
          <a:prstGeom prst="rect">
            <a:avLst/>
          </a:prstGeom>
          <a:noFill/>
          <a:ln/>
        </p:spPr>
        <p:txBody>
          <a:bodyPr wrap="none" lIns="0" tIns="0" rIns="0" bIns="0" rtlCol="0" anchor="t">
            <a:spAutoFit/>
          </a:bodyPr>
          <a:lstStyle/>
          <a:p>
            <a:pPr algn="l" indent="0" marL="0">
              <a:lnSpc>
                <a:spcPts val="1200"/>
              </a:lnSpc>
              <a:buNone/>
            </a:pPr>
            <a:r>
              <a:rPr lang="en-US" sz="942" spc="1" kern="0" dirty="0">
                <a:solidFill>
                  <a:srgbClr val="E8621A"/>
                </a:solidFill>
                <a:latin typeface="Bebas Neue" pitchFamily="34" charset="0"/>
                <a:ea typeface="Bebas Neue" pitchFamily="34" charset="-122"/>
                <a:cs typeface="Bebas Neue" pitchFamily="34" charset="-120"/>
              </a:rPr>
              <a:t>JUDAH.CC/GIVE</a:t>
            </a:r>
            <a:endParaRPr lang="en-US" sz="942" dirty="0"/>
          </a:p>
        </p:txBody>
      </p:sp>
      <p:sp>
        <p:nvSpPr>
          <p:cNvPr id="37" name="Text 34"/>
          <p:cNvSpPr/>
          <p:nvPr/>
        </p:nvSpPr>
        <p:spPr>
          <a:xfrm>
            <a:off x="5972175" y="4261079"/>
            <a:ext cx="1593056" cy="220005"/>
          </a:xfrm>
          <a:prstGeom prst="rect">
            <a:avLst/>
          </a:prstGeom>
          <a:noFill/>
          <a:ln/>
        </p:spPr>
        <p:txBody>
          <a:bodyPr wrap="square" lIns="0" tIns="0" rIns="0" bIns="0" rtlCol="0" anchor="t">
            <a:spAutoFit/>
          </a:bodyPr>
          <a:lstStyle/>
          <a:p>
            <a:pPr algn="l" indent="0" marL="0">
              <a:lnSpc>
                <a:spcPts val="900"/>
              </a:lnSpc>
              <a:buNone/>
            </a:pPr>
            <a:r>
              <a:rPr lang="en-US" sz="568" dirty="0">
                <a:solidFill>
                  <a:srgbClr val="FFFFFF">
                    <a:alpha val="35000"/>
                  </a:srgbClr>
                </a:solidFill>
                <a:latin typeface="Barlow" pitchFamily="34" charset="0"/>
                <a:ea typeface="Barlow" pitchFamily="34" charset="-122"/>
                <a:cs typeface="Barlow" pitchFamily="34" charset="-120"/>
              </a:rPr>
              <a:t>Scan to give online · All gifts are tax-deductible</a:t>
            </a:r>
            <a:r>
              <a:rPr lang="en-US" sz="568" dirty="0">
                <a:solidFill>
                  <a:srgbClr val="FFFFFF">
                    <a:alpha val="35000"/>
                  </a:srgbClr>
                </a:solidFill>
                <a:latin typeface="Barlow" pitchFamily="34" charset="0"/>
                <a:ea typeface="Barlow" pitchFamily="34" charset="-122"/>
                <a:cs typeface="Barlow" pitchFamily="34" charset="-120"/>
              </a:rPr>
              <a:t>
</a:t>
            </a:r>
            <a:r>
              <a:rPr lang="en-US" sz="568" dirty="0">
                <a:solidFill>
                  <a:srgbClr val="FFFFFF">
                    <a:alpha val="35000"/>
                  </a:srgbClr>
                </a:solidFill>
                <a:latin typeface="Barlow" pitchFamily="34" charset="0"/>
                <a:ea typeface="Barlow" pitchFamily="34" charset="-122"/>
                <a:cs typeface="Barlow" pitchFamily="34" charset="-120"/>
              </a:rPr>
              <a:t>Judah Church is a registered 501(c)(3) nonprofit</a:t>
            </a:r>
            <a:endParaRPr lang="en-US" sz="568" dirty="0"/>
          </a:p>
        </p:txBody>
      </p:sp>
      <p:sp>
        <p:nvSpPr>
          <p:cNvPr id="38" name="Shape 35"/>
          <p:cNvSpPr/>
          <p:nvPr/>
        </p:nvSpPr>
        <p:spPr>
          <a:xfrm>
            <a:off x="0" y="4764881"/>
            <a:ext cx="9144000" cy="378619"/>
          </a:xfrm>
          <a:prstGeom prst="rect">
            <a:avLst/>
          </a:prstGeom>
          <a:solidFill>
            <a:srgbClr val="000000">
              <a:alpha val="0"/>
            </a:srgbClr>
          </a:solidFill>
          <a:ln/>
        </p:spPr>
      </p:sp>
      <p:sp>
        <p:nvSpPr>
          <p:cNvPr id="39" name="Shape 36"/>
          <p:cNvSpPr/>
          <p:nvPr/>
        </p:nvSpPr>
        <p:spPr>
          <a:xfrm>
            <a:off x="0" y="4764881"/>
            <a:ext cx="9144000" cy="7144"/>
          </a:xfrm>
          <a:prstGeom prst="rect">
            <a:avLst/>
          </a:prstGeom>
          <a:solidFill>
            <a:srgbClr val="FFFFFF"/>
          </a:solidFill>
          <a:ln/>
        </p:spPr>
      </p:sp>
      <p:sp>
        <p:nvSpPr>
          <p:cNvPr id="40" name="Text 37"/>
          <p:cNvSpPr/>
          <p:nvPr/>
        </p:nvSpPr>
        <p:spPr>
          <a:xfrm>
            <a:off x="571500" y="4889004"/>
            <a:ext cx="2302576" cy="137517"/>
          </a:xfrm>
          <a:prstGeom prst="rect">
            <a:avLst/>
          </a:prstGeom>
          <a:noFill/>
          <a:ln/>
        </p:spPr>
        <p:txBody>
          <a:bodyPr wrap="none" lIns="0" tIns="0" rIns="0" bIns="0" rtlCol="0" anchor="t">
            <a:spAutoFit/>
          </a:bodyPr>
          <a:lstStyle/>
          <a:p>
            <a:pPr algn="l" indent="0" marL="0">
              <a:lnSpc>
                <a:spcPts val="1100"/>
              </a:lnSpc>
              <a:buNone/>
            </a:pPr>
            <a:r>
              <a:rPr lang="en-US" sz="834" spc="2" kern="0" dirty="0">
                <a:solidFill>
                  <a:srgbClr val="FFFFFF">
                    <a:alpha val="30000"/>
                  </a:srgbClr>
                </a:solidFill>
                <a:latin typeface="Bebas Neue" pitchFamily="34" charset="0"/>
                <a:ea typeface="Bebas Neue" pitchFamily="34" charset="-122"/>
                <a:cs typeface="Bebas Neue" pitchFamily="34" charset="-120"/>
              </a:rPr>
              <a:t>JUDAH CHURCH · ORLANDO, FLORIDA · EST. 1994</a:t>
            </a:r>
            <a:endParaRPr lang="en-US" sz="834" dirty="0"/>
          </a:p>
        </p:txBody>
      </p:sp>
      <p:sp>
        <p:nvSpPr>
          <p:cNvPr id="41" name="Text 38"/>
          <p:cNvSpPr/>
          <p:nvPr/>
        </p:nvSpPr>
        <p:spPr>
          <a:xfrm>
            <a:off x="3969497" y="4910435"/>
            <a:ext cx="1439466" cy="94655"/>
          </a:xfrm>
          <a:prstGeom prst="rect">
            <a:avLst/>
          </a:prstGeom>
          <a:noFill/>
          <a:ln/>
        </p:spPr>
        <p:txBody>
          <a:bodyPr wrap="none" lIns="0" tIns="0" rIns="0" bIns="0" rtlCol="0" anchor="t">
            <a:spAutoFit/>
          </a:bodyPr>
          <a:lstStyle/>
          <a:p>
            <a:pPr algn="l" indent="0" marL="0">
              <a:lnSpc>
                <a:spcPts val="700"/>
              </a:lnSpc>
              <a:buNone/>
            </a:pPr>
            <a:r>
              <a:rPr lang="en-US" sz="568" dirty="0">
                <a:solidFill>
                  <a:srgbClr val="FFFFFF">
                    <a:alpha val="25000"/>
                  </a:srgbClr>
                </a:solidFill>
                <a:latin typeface="Barlow" pitchFamily="34" charset="0"/>
                <a:ea typeface="Barlow" pitchFamily="34" charset="-122"/>
                <a:cs typeface="Barlow" pitchFamily="34" charset="-120"/>
              </a:rPr>
              <a:t>Confidential — For Campaign Partners Only</a:t>
            </a:r>
            <a:endParaRPr lang="en-US" sz="568" dirty="0"/>
          </a:p>
        </p:txBody>
      </p:sp>
      <p:sp>
        <p:nvSpPr>
          <p:cNvPr id="42" name="Text 39"/>
          <p:cNvSpPr/>
          <p:nvPr/>
        </p:nvSpPr>
        <p:spPr>
          <a:xfrm>
            <a:off x="6504384" y="4872038"/>
            <a:ext cx="2068116" cy="171450"/>
          </a:xfrm>
          <a:prstGeom prst="rect">
            <a:avLst/>
          </a:prstGeom>
          <a:noFill/>
          <a:ln/>
        </p:spPr>
        <p:txBody>
          <a:bodyPr wrap="square" lIns="119126" tIns="42545" rIns="119126" bIns="42545" rtlCol="0" anchor="t">
            <a:spAutoFit/>
          </a:bodyPr>
          <a:lstStyle/>
          <a:p>
            <a:pPr algn="l" indent="0" marL="0">
              <a:lnSpc>
                <a:spcPts val="700"/>
              </a:lnSpc>
              <a:buNone/>
            </a:pPr>
            <a:r>
              <a:rPr lang="en-US" sz="485" b="1" spc="2" kern="0" dirty="0">
                <a:solidFill>
                  <a:srgbClr val="E8621A"/>
                </a:solidFill>
                <a:latin typeface="Barlow" pitchFamily="34" charset="0"/>
                <a:ea typeface="Barlow" pitchFamily="34" charset="-122"/>
                <a:cs typeface="Barlow" pitchFamily="34" charset="-120"/>
              </a:rPr>
              <a:t>NEW FACILITY CAMPAIGN · $5M–$6M GOAL</a:t>
            </a:r>
            <a:endParaRPr lang="en-US" sz="48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2026-04-06T01:42:50Z</dcterms:created>
  <dcterms:modified xsi:type="dcterms:W3CDTF">2026-04-06T01:42:50Z</dcterms:modified>
</cp:coreProperties>
</file>