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84848"/>
            <a:ext cx="12188952" cy="73152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45720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1280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Board Cybersecurity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01168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i="0">
                <a:solidFill>
                  <a:srgbClr val="19D3FF"/>
                </a:solidFill>
                <a:latin typeface="Calibri"/>
              </a:rPr>
              <a:t>Briefing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92608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93C5FD"/>
                </a:solidFill>
                <a:latin typeface="Calibri"/>
              </a:rPr>
              <a:t>Microsoft 365 Security Posture &amp; Cyber Risk Intelligence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3520440"/>
            <a:ext cx="7315200" cy="36576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3749039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93C5FD"/>
                </a:solidFill>
                <a:latin typeface="Calibri"/>
              </a:rPr>
              <a:t>Organization: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3749039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[Your Organization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4133087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93C5FD"/>
                </a:solidFill>
                <a:latin typeface="Calibri"/>
              </a:rPr>
              <a:t>Date: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4133087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April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4517135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93C5FD"/>
                </a:solidFill>
                <a:latin typeface="Calibri"/>
              </a:rPr>
              <a:t>Prepared By: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1680" y="4517135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TrustCyber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4901183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93C5FD"/>
                </a:solidFill>
                <a:latin typeface="Calibri"/>
              </a:rPr>
              <a:t>Classification: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4901183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Confidential — Board Use Only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Board Cybersecurity Briefing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2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37160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148132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46304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Executive Summary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184708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Current cyber risk posture and key findings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137160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46520" y="148132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46304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Threat Landscape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184708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Active threats targeting Microsoft 365 environments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246888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57860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256032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Security Posture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294436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Current security scores and domain assessment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246888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46520" y="257860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5160" y="256032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Compliance Status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60" y="294436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Framework alignment: NIST, CIS, ISO 27001, SOC 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356616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67588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0" y="365760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Critical Findings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404164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Top risks requiring board awareness and action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356616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46520" y="367588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95160" y="365760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Remediation Roadmap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95160" y="404164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Prioritized action plan with timelines and investment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66344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94360" y="477316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75488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Risk Metrics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43000" y="513892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Key performance indicators and trend analysis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4663440"/>
            <a:ext cx="5486400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46520" y="4773168"/>
            <a:ext cx="548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9D3FF"/>
                </a:solidFill>
                <a:latin typeface="Calibri"/>
              </a:rPr>
              <a:t>08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95160" y="475488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71E38"/>
                </a:solidFill>
                <a:latin typeface="Calibri"/>
              </a:rPr>
              <a:t>Recommendations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95160" y="5138928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Strategic recommendations for board consideration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Executive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Overall Cyber Risk Posture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3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280160"/>
            <a:ext cx="2560320" cy="12801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1389888"/>
            <a:ext cx="2286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59E0B"/>
                </a:solidFill>
                <a:latin typeface="Calibri"/>
              </a:rPr>
              <a:t>72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1874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71E38"/>
                </a:solidFill>
                <a:latin typeface="Calibri"/>
              </a:rPr>
              <a:t>Overall Risk Score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212140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High Risk — Action Required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08960" y="1280160"/>
            <a:ext cx="2560320" cy="12801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46120" y="1389888"/>
            <a:ext cx="2286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59E0B"/>
                </a:solidFill>
                <a:latin typeface="Calibri"/>
              </a:rPr>
              <a:t>61%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1874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71E38"/>
                </a:solidFill>
                <a:latin typeface="Calibri"/>
              </a:rPr>
              <a:t>Compliance Score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212140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Partial — Gaps Identified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60" y="1280160"/>
            <a:ext cx="2560320" cy="12801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89320" y="1389888"/>
            <a:ext cx="2286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DC2626"/>
                </a:solidFill>
                <a:latin typeface="Calibri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0" y="1874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71E38"/>
                </a:solidFill>
                <a:latin typeface="Calibri"/>
              </a:rPr>
              <a:t>Critical Findings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0" y="212140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Require Immediate Action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595360" y="1280160"/>
            <a:ext cx="2560320" cy="1280160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32520" y="1389888"/>
            <a:ext cx="2286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B3A66"/>
                </a:solidFill>
                <a:latin typeface="Calibri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0" y="1874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71E38"/>
                </a:solidFill>
                <a:latin typeface="Calibri"/>
              </a:rPr>
              <a:t>Domains Assessed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0" y="212140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Microsoft 365 Security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5760" y="2834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71E38"/>
                </a:solidFill>
                <a:latin typeface="Calibri"/>
              </a:rPr>
              <a:t>Key Board Messages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5760" y="3291840"/>
            <a:ext cx="11430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65760" y="3291840"/>
            <a:ext cx="73152" cy="50292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3383280"/>
            <a:ext cx="822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DC2626"/>
                </a:solidFill>
                <a:latin typeface="Calibri"/>
              </a:rPr>
              <a:t>CRITICAL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63040" y="338328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MFA is not enforced for all users — this is the single highest-risk gap in the environment.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65760" y="3886200"/>
            <a:ext cx="11430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5760" y="3886200"/>
            <a:ext cx="73152" cy="5029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3977640"/>
            <a:ext cx="822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59E0B"/>
                </a:solidFill>
                <a:latin typeface="Calibri"/>
              </a:rPr>
              <a:t>HIGH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63040" y="397764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Legacy authentication protocols remain enabled, providing attackers a pathway to bypass MFA.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65760" y="4480560"/>
            <a:ext cx="11430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65760" y="4480560"/>
            <a:ext cx="73152" cy="5029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4572000"/>
            <a:ext cx="822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59E0B"/>
                </a:solidFill>
                <a:latin typeface="Calibri"/>
              </a:rPr>
              <a:t>HIGH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63040" y="457200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No Data Loss Prevention policies are in place — sensitive data is at risk of exfiltration.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5760" y="5074920"/>
            <a:ext cx="11430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65760" y="5074920"/>
            <a:ext cx="73152" cy="502920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8640" y="5166360"/>
            <a:ext cx="822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CA8A04"/>
                </a:solidFill>
                <a:latin typeface="Calibri"/>
              </a:rPr>
              <a:t>MEDIUM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63040" y="516636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Microsoft Secure Score is 42% — significant improvement opportunity exists.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Threat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Active Threats Targeting Microsoft 365 Environments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4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371600"/>
            <a:ext cx="557784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65760" y="1371600"/>
            <a:ext cx="73152" cy="132588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146304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Business Email Compromise (BEC)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1463040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DC2626"/>
                </a:solidFill>
                <a:latin typeface="Calibri"/>
              </a:rPr>
              <a:t>HIGH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828800"/>
            <a:ext cx="5212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Attackers impersonate executives to authorize fraudulent wire transfers. Microsoft 365 tenants without anti-phishing policies are primary targets. Average loss: $125,000 per incident.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0" y="1371600"/>
            <a:ext cx="557784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1371600"/>
            <a:ext cx="73152" cy="132588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0" y="146304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Credential Phishing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0" y="1463040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DC2626"/>
                </a:solidFill>
                <a:latin typeface="Calibri"/>
              </a:rPr>
              <a:t>HIGH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1828800"/>
            <a:ext cx="5212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Sophisticated phishing campaigns targeting Microsoft 365 login pages. Adversary-in-the-middle (AiTM) attacks can bypass SMS-based MFA. 91% of cyberattacks start with phishing.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" y="2834640"/>
            <a:ext cx="557784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5760" y="2834640"/>
            <a:ext cx="73152" cy="132588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29260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Ransomware via Cloud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4880" y="2926080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DC2626"/>
                </a:solidFill>
                <a:latin typeface="Calibri"/>
              </a:rPr>
              <a:t>HIGH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3291840"/>
            <a:ext cx="5212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Ransomware operators increasingly target SharePoint and OneDrive for data encryption and exfiltration. Organizations without immutable backups face complete data loss.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0" y="2834640"/>
            <a:ext cx="557784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17920" y="2834640"/>
            <a:ext cx="73152" cy="1325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29260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OAuth App Abuse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2926080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MEDIUM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3291840"/>
            <a:ext cx="5212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Malicious OAuth applications request excessive permissions to access mailboxes, files, and contacts. Often used for persistent access after initial compromise.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65760" y="4297680"/>
            <a:ext cx="557784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65760" y="4297680"/>
            <a:ext cx="73152" cy="1325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438912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Insider Threat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54880" y="4389120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MEDIUM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4754880"/>
            <a:ext cx="5212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Malicious or negligent insiders with access to Microsoft 365 can exfiltrate sensitive data. Without DLP and audit logging, insider activity is invisible.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17920" y="4297680"/>
            <a:ext cx="557784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17920" y="4297680"/>
            <a:ext cx="73152" cy="1325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0" y="438912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Supply Chain Attacks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07040" y="4389120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MEDIUM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4754880"/>
            <a:ext cx="5212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Attackers compromise trusted third-party vendors to gain access to target organizations. Microsoft 365 integrations and OAuth connections are common attack vectors.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Security Posture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Microsoft 365 Security Domain Assessment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5 /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2344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Domain Security Scores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123444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Overall Risk Score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169164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Identity &amp; Access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78308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468880" y="1783080"/>
            <a:ext cx="2386584" cy="2286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0" y="169164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DC2626"/>
                </a:solidFill>
                <a:latin typeface="Calibri"/>
              </a:rPr>
              <a:t>58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22860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Email Security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37744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468880" y="2377440"/>
            <a:ext cx="2921508" cy="2286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0" y="228600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9E0B"/>
                </a:solidFill>
                <a:latin typeface="Calibri"/>
              </a:rPr>
              <a:t>71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288036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Endpoint Protection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97180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468880" y="2971800"/>
            <a:ext cx="3374136" cy="2286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0" y="288036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6A34A"/>
                </a:solidFill>
                <a:latin typeface="Calibri"/>
              </a:rPr>
              <a:t>82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347472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Data Protection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56616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468880" y="3566160"/>
            <a:ext cx="1810512" cy="2286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75120" y="347472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DC2626"/>
                </a:solidFill>
                <a:latin typeface="Calibri"/>
              </a:rPr>
              <a:t>44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" y="406908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Cloud Configuration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416052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468880" y="4160520"/>
            <a:ext cx="2756916" cy="2286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75120" y="406908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9E0B"/>
                </a:solidFill>
                <a:latin typeface="Calibri"/>
              </a:rPr>
              <a:t>67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760" y="466344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Privileged Access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75488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468880" y="4754880"/>
            <a:ext cx="2180844" cy="2286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75120" y="466344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DC2626"/>
                </a:solidFill>
                <a:latin typeface="Calibri"/>
              </a:rPr>
              <a:t>53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5760" y="52578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E293B"/>
                </a:solidFill>
                <a:latin typeface="Calibri"/>
              </a:rPr>
              <a:t>Security Monitoring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5349240"/>
            <a:ext cx="4114800" cy="228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468880" y="5349240"/>
            <a:ext cx="3127248" cy="2286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75120" y="525780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9E0B"/>
                </a:solidFill>
                <a:latin typeface="Calibri"/>
              </a:rPr>
              <a:t>76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772400" y="1691640"/>
            <a:ext cx="320040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772400" y="228600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400" b="1" i="0">
                <a:solidFill>
                  <a:srgbClr val="F59E0B"/>
                </a:solidFill>
                <a:latin typeface="Calibri"/>
              </a:rPr>
              <a:t>72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72400" y="32918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4748B"/>
                </a:solidFill>
                <a:latin typeface="Calibri"/>
              </a:rPr>
              <a:t>/ 100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72400" y="3749039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DC2626"/>
                </a:solidFill>
                <a:latin typeface="Calibri"/>
              </a:rPr>
              <a:t>HIGH RISK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0" y="411480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64748B"/>
                </a:solidFill>
                <a:latin typeface="Calibri"/>
              </a:rPr>
              <a:t>Immediate action required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Compliance Status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Framework Alignment Assessment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6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37160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65760" y="1371600"/>
            <a:ext cx="5577840" cy="50292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146304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NIST CSF 2.0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141732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800" b="1" i="0">
                <a:solidFill>
                  <a:srgbClr val="F59E0B"/>
                </a:solidFill>
                <a:latin typeface="Calibri"/>
              </a:rPr>
              <a:t>61%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96596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9E0B"/>
                </a:solidFill>
                <a:latin typeface="Calibri"/>
              </a:rPr>
              <a:t>Status: Partial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286000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Identify: 72%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2542032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Protect: 58%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2798064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Detect: 65%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054096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Respond: 54%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310128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Recover: 56%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0" y="137160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1371600"/>
            <a:ext cx="5577840" cy="50292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146304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CIS Controls v8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32720" y="141732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800" b="1" i="0">
                <a:solidFill>
                  <a:srgbClr val="F59E0B"/>
                </a:solidFill>
                <a:latin typeface="Calibri"/>
              </a:rPr>
              <a:t>54%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5080" y="196596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9E0B"/>
                </a:solidFill>
                <a:latin typeface="Calibri"/>
              </a:rPr>
              <a:t>Status: Partial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2286000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IG1 Controls: 78%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5080" y="2542032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IG2 Controls: 61%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2798064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IG3 Controls: 43%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3054096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Priority Controls: 58%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" y="365760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65760" y="3657600"/>
            <a:ext cx="5577840" cy="50292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02920" y="374904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ISO 27001:2022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80560" y="370332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800" b="1" i="0">
                <a:solidFill>
                  <a:srgbClr val="DC2626"/>
                </a:solidFill>
                <a:latin typeface="Calibri"/>
              </a:rPr>
              <a:t>48%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425196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DC2626"/>
                </a:solidFill>
                <a:latin typeface="Calibri"/>
              </a:rPr>
              <a:t>Status: Significant Gaps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4572000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A.5 Org Controls: 62%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4828032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A.6 People: 71%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5084064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A.8 Tech Controls: 44%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17920" y="365760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17920" y="3657600"/>
            <a:ext cx="5577840" cy="50292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374904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SOC 2 Type II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32720" y="370332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800" b="1" i="0">
                <a:solidFill>
                  <a:srgbClr val="F59E0B"/>
                </a:solidFill>
                <a:latin typeface="Calibri"/>
              </a:rPr>
              <a:t>67%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55080" y="425196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59E0B"/>
                </a:solidFill>
                <a:latin typeface="Calibri"/>
              </a:rPr>
              <a:t>Status: Partial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4572000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Security: 71%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55080" y="4828032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Availability: 68%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55080" y="5084064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Confidentiality: 62%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5080" y="5340096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E293B"/>
                </a:solidFill>
                <a:latin typeface="Calibri"/>
              </a:rPr>
              <a:t>• Privacy: 58%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Critical Findings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High-Priority Risks Requiring Board Awareness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7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37160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65760" y="1371600"/>
            <a:ext cx="73152" cy="109728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144475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DC2626"/>
                </a:solidFill>
                <a:latin typeface="Calibri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144475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MFA Not Enforced for All Users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144475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DC2626"/>
                </a:solidFill>
                <a:latin typeface="Calibri"/>
              </a:rPr>
              <a:t>CRITICAL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182880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23% of user accounts have no MFA. These accounts are vulnerable to credential stuffing and phishing attacks.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137160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1371600"/>
            <a:ext cx="73152" cy="109728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0" y="144475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DC2626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12280" y="144475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Legacy Authentication Enabled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0" y="144475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DC2626"/>
                </a:solidFill>
                <a:latin typeface="Calibri"/>
              </a:rPr>
              <a:t>CRITICAL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182880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Legacy protocols (SMTP, POP3, IMAP) bypass MFA and are actively exploited by threat actors.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" y="260604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65760" y="2606040"/>
            <a:ext cx="73152" cy="10972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267919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" y="267919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No Data Loss Prevention Policies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63440" y="267919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HIGH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306324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Sensitive data including PII and financial information can be emailed externally without restriction.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0" y="260604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2606040"/>
            <a:ext cx="73152" cy="10972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7919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12280" y="267919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Privileged Accounts Without PIM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0" y="267919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HIGH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0" y="306324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12 Global Administrator accounts have standing access. Should be reduced to 2–3 with just-in-time access.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5760" y="384048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3840480"/>
            <a:ext cx="73152" cy="10972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391363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0120" y="391363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External Sharing Unrestricted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63440" y="391363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HIGH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429768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SharePoint and OneDrive allow sharing with any external user. No domain restrictions in place.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17920" y="384048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217920" y="3840480"/>
            <a:ext cx="73152" cy="10972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391363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12280" y="391363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No DMARC Policy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515600" y="391363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59E0B"/>
                </a:solidFill>
                <a:latin typeface="Calibri"/>
              </a:rPr>
              <a:t>HIGH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0" y="429768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Email domain is vulnerable to spoofing. Attackers can send emails impersonating the organization.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65760" y="507492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65760" y="5074920"/>
            <a:ext cx="73152" cy="1097280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48640" y="514807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A8A04"/>
                </a:solidFill>
                <a:latin typeface="Calibri"/>
              </a:rPr>
              <a:t>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0120" y="514807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Audit Logging Gaps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63440" y="514807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CA8A04"/>
                </a:solidFill>
                <a:latin typeface="Calibri"/>
              </a:rPr>
              <a:t>MEDIUM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553212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Mailbox audit logging is disabled for 34% of mailboxes. Insider activity cannot be investigated.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17920" y="5074920"/>
            <a:ext cx="557784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217920" y="5074920"/>
            <a:ext cx="73152" cy="1097280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00800" y="514807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A8A04"/>
                </a:solidFill>
                <a:latin typeface="Calibri"/>
              </a:rPr>
              <a:t>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12280" y="514807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No Security Awareness Training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515600" y="514807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CA8A04"/>
                </a:solidFill>
                <a:latin typeface="Calibri"/>
              </a:rPr>
              <a:t>MEDIUM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00800" y="553212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No phishing simulation or security awareness program. Users are the last line of defense.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Remediation Roadmap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Prioritized Action Plan with Investment Estimates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8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325880"/>
            <a:ext cx="3657600" cy="50292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" y="137160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Phase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137160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9D3FF"/>
                </a:solidFill>
                <a:latin typeface="Calibri"/>
              </a:rPr>
              <a:t>0–30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18745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Critical Controls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" y="228600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5760" y="2286000"/>
            <a:ext cx="54864" cy="100584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35915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Enforce MFA for all users via Conditional Access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285292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Low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0240" y="285292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$0 — M365 E3 included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338328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5760" y="3383280"/>
            <a:ext cx="54864" cy="100584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345643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Block legacy authentication protocols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95020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Low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40" y="395020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$0 — Configuration change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5760" y="448056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65760" y="4480560"/>
            <a:ext cx="54864" cy="100584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455371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Enable Microsoft Secure Score baseline tracking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504748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Low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20240" y="504748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$0 — Included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" y="557784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65760" y="5577840"/>
            <a:ext cx="54864" cy="100584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02920" y="565099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Implement DMARC, DKIM, SPF for all email domains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614476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Low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20240" y="614476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$500 — DNS configuration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06240" y="1325880"/>
            <a:ext cx="3657600" cy="502920"/>
          </a:xfrm>
          <a:prstGeom prst="rect">
            <a:avLst/>
          </a:prstGeom>
          <a:solidFill>
            <a:srgbClr val="0B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15968" y="137160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Phase 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0" y="137160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9D3FF"/>
                </a:solidFill>
                <a:latin typeface="Calibri"/>
              </a:rPr>
              <a:t>30–90 Days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06240" y="18745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High-Priority Controls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06240" y="228600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06240" y="2286000"/>
            <a:ext cx="54864" cy="1005840"/>
          </a:xfrm>
          <a:prstGeom prst="rect">
            <a:avLst/>
          </a:prstGeom>
          <a:solidFill>
            <a:srgbClr val="0B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43400" y="235915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Deploy Microsoft Defender for Office 365 P2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43400" y="285292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Medium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60720" y="285292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$8–12 per user/month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206240" y="338328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206240" y="3383280"/>
            <a:ext cx="54864" cy="1005840"/>
          </a:xfrm>
          <a:prstGeom prst="rect">
            <a:avLst/>
          </a:prstGeom>
          <a:solidFill>
            <a:srgbClr val="0B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343400" y="345643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Implement Data Loss Prevention policies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43400" y="395020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Medium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60720" y="395020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$0 — M365 E3 included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206240" y="448056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206240" y="4480560"/>
            <a:ext cx="54864" cy="1005840"/>
          </a:xfrm>
          <a:prstGeom prst="rect">
            <a:avLst/>
          </a:prstGeom>
          <a:solidFill>
            <a:srgbClr val="0B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43400" y="455371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Enable Privileged Identity Management (PIM)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43400" y="504748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Medium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60720" y="504748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$0 — Entra ID P2 required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206240" y="557784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206240" y="5577840"/>
            <a:ext cx="54864" cy="1005840"/>
          </a:xfrm>
          <a:prstGeom prst="rect">
            <a:avLst/>
          </a:prstGeom>
          <a:solidFill>
            <a:srgbClr val="0B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343400" y="565099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Restrict external sharing in SharePoint/OneDrive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43400" y="614476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Low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60720" y="614476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$0 — Configuration change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046720" y="1325880"/>
            <a:ext cx="3657600" cy="502920"/>
          </a:xfrm>
          <a:prstGeom prst="rect">
            <a:avLst/>
          </a:prstGeom>
          <a:solidFill>
            <a:srgbClr val="0E4F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156448" y="137160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Phase 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09760" y="137160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9D3FF"/>
                </a:solidFill>
                <a:latin typeface="Calibri"/>
              </a:rPr>
              <a:t>90–180 Days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046720" y="18745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71E38"/>
                </a:solidFill>
                <a:latin typeface="Calibri"/>
              </a:rPr>
              <a:t>Strategic Controls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046720" y="228600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046720" y="2286000"/>
            <a:ext cx="54864" cy="1005840"/>
          </a:xfrm>
          <a:prstGeom prst="rect">
            <a:avLst/>
          </a:prstGeom>
          <a:solidFill>
            <a:srgbClr val="0E4F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183880" y="235915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Deploy Microsoft Sentinel SIEM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183880" y="285292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High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601200" y="285292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$2–5 per GB/day ingestion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046720" y="338328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046720" y="3383280"/>
            <a:ext cx="54864" cy="1005840"/>
          </a:xfrm>
          <a:prstGeom prst="rect">
            <a:avLst/>
          </a:prstGeom>
          <a:solidFill>
            <a:srgbClr val="0E4F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183880" y="345643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Implement Privileged Access Workstations (PAW)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183880" y="395020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High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601200" y="395020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$2,000–5,000 per workstation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046720" y="448056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046720" y="4480560"/>
            <a:ext cx="54864" cy="1005840"/>
          </a:xfrm>
          <a:prstGeom prst="rect">
            <a:avLst/>
          </a:prstGeom>
          <a:solidFill>
            <a:srgbClr val="0E4F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183880" y="455371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Deploy Microsoft Defender for Identity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183880" y="504748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Medium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01200" y="504748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$3–5 per user/month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046720" y="5577840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046720" y="5577840"/>
            <a:ext cx="54864" cy="1005840"/>
          </a:xfrm>
          <a:prstGeom prst="rect">
            <a:avLst/>
          </a:prstGeom>
          <a:solidFill>
            <a:srgbClr val="0E4F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183880" y="5650992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293B"/>
                </a:solidFill>
                <a:latin typeface="Calibri"/>
              </a:rPr>
              <a:t>Launch Security Awareness Training program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183880" y="6144768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Effort: Low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601200" y="6144768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0B3A66"/>
                </a:solidFill>
                <a:latin typeface="Calibri"/>
              </a:rPr>
              <a:t>$10–20 per user/year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Risk Metrics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Key Performance Indicators &amp; Trend Analysis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9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371600"/>
            <a:ext cx="36576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150876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F59E0B"/>
                </a:solidFill>
                <a:latin typeface="Calibri"/>
              </a:rPr>
              <a:t>42%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19456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71E38"/>
                </a:solidFill>
                <a:latin typeface="Calibri"/>
              </a:rPr>
              <a:t>Microsoft Secure Score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251460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Target: 75%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6240" y="1371600"/>
            <a:ext cx="36576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06240" y="150876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F59E0B"/>
                </a:solidFill>
                <a:latin typeface="Calibri"/>
              </a:rPr>
              <a:t>77%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40" y="219456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71E38"/>
                </a:solidFill>
                <a:latin typeface="Calibri"/>
              </a:rPr>
              <a:t>MFA Adoption 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251460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Target: 100%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0" y="1371600"/>
            <a:ext cx="36576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0" y="150876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DC2626"/>
                </a:solidFill>
                <a:latin typeface="Calibri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19456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71E38"/>
                </a:solidFill>
                <a:latin typeface="Calibri"/>
              </a:rPr>
              <a:t>Critical Findings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251460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Target: 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" y="3017520"/>
            <a:ext cx="36576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315468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F59E0B"/>
                </a:solidFill>
                <a:latin typeface="Calibri"/>
              </a:rPr>
              <a:t>61%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384048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71E38"/>
                </a:solidFill>
                <a:latin typeface="Calibri"/>
              </a:rPr>
              <a:t>Compliance Score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416052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Target: 85%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6240" y="3017520"/>
            <a:ext cx="36576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06240" y="315468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DC2626"/>
                </a:solidFill>
                <a:latin typeface="Calibri"/>
              </a:rPr>
              <a:t>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06240" y="384048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71E38"/>
                </a:solidFill>
                <a:latin typeface="Calibri"/>
              </a:rPr>
              <a:t>Privileged Accounts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06240" y="416052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Target: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46720" y="3017520"/>
            <a:ext cx="365760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46720" y="315468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16A34A"/>
                </a:solidFill>
                <a:latin typeface="Calibri"/>
              </a:rPr>
              <a:t>88%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20" y="384048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71E38"/>
                </a:solidFill>
                <a:latin typeface="Calibri"/>
              </a:rPr>
              <a:t>Patching Compliance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46720" y="416052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64748B"/>
                </a:solidFill>
                <a:latin typeface="Calibri"/>
              </a:rPr>
              <a:t>Target: 99%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" y="5029200"/>
            <a:ext cx="11430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Trend: Security posture has improved 8 points since Q3 2025. MFA adoption increased from 61% to 77%. Critical findings reduced from 14 to 8. Continued investment in Phase 1 controls is expected to improve the overall risk score to below 60 (Medium Risk) within 90 days.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7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3152" cy="10972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109728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9D3FF"/>
                </a:solidFill>
                <a:latin typeface="Calibri"/>
              </a:rPr>
              <a:t>TRUSTCYBER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34747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Board Recommendations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2296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93C5FD"/>
                </a:solidFill>
                <a:latin typeface="Calibri"/>
              </a:rPr>
              <a:t>Strategic Actions for Board Consideration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54864" cy="32004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2880" y="658368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64748B"/>
                </a:solidFill>
                <a:latin typeface="Calibri"/>
              </a:rPr>
              <a:t>© 2026 TrustCyber  |  Confidential —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91672" y="65836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64748B"/>
                </a:solidFill>
                <a:latin typeface="Calibri"/>
              </a:rPr>
              <a:t>10 / 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1325880"/>
            <a:ext cx="114300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65760" y="1325880"/>
            <a:ext cx="73152" cy="8686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1399032"/>
            <a:ext cx="411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9D3FF"/>
                </a:solidFill>
                <a:latin typeface="Calibri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1399032"/>
            <a:ext cx="5943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Approve Phase 1 Remediation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1399032"/>
            <a:ext cx="3840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B3A66"/>
                </a:solidFill>
                <a:latin typeface="Calibri"/>
              </a:rPr>
              <a:t>Timeline: Immediate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1783080"/>
            <a:ext cx="10607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Authorize the security team to implement all Phase 1 controls within 30 days. Phase 1 controls are primarily configuration changes with no additional licensing cost.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" y="2286000"/>
            <a:ext cx="114300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65760" y="2286000"/>
            <a:ext cx="73152" cy="8686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2359152"/>
            <a:ext cx="411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9D3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2359152"/>
            <a:ext cx="5943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Invest in Microsoft Defender for Office 365 P2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2359152"/>
            <a:ext cx="3840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B3A66"/>
                </a:solidFill>
                <a:latin typeface="Calibri"/>
              </a:rPr>
              <a:t>Timeline: 30 Days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2743200"/>
            <a:ext cx="10607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Upgrade from E3 to E5 Security or add Defender for Office 365 P2 to close critical email security gaps. Estimated cost: $8–12 per user per month.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" y="3246120"/>
            <a:ext cx="114300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65760" y="3246120"/>
            <a:ext cx="73152" cy="8686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3319272"/>
            <a:ext cx="411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9D3FF"/>
                </a:solidFill>
                <a:latin typeface="Calibr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" y="3319272"/>
            <a:ext cx="5943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Establish Quarterly Security Reviews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3319272"/>
            <a:ext cx="3840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B3A66"/>
                </a:solidFill>
                <a:latin typeface="Calibri"/>
              </a:rPr>
              <a:t>Timeline: Ongoing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3703320"/>
            <a:ext cx="10607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Schedule quarterly board-level cybersecurity briefings to track risk score improvement, compliance progress, and emerging threat landscape changes.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5760" y="4206240"/>
            <a:ext cx="114300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65760" y="4206240"/>
            <a:ext cx="73152" cy="8686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4279392"/>
            <a:ext cx="411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9D3FF"/>
                </a:solidFill>
                <a:latin typeface="Calibr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" y="4279392"/>
            <a:ext cx="5943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Implement Cyber Insurance Review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4279392"/>
            <a:ext cx="3840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B3A66"/>
                </a:solidFill>
                <a:latin typeface="Calibri"/>
              </a:rPr>
              <a:t>Timeline: 60 Days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" y="4663440"/>
            <a:ext cx="10607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Review current cyber insurance coverage against the identified risk profile. Closing critical findings may reduce premiums and improve coverage terms.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5760" y="5166360"/>
            <a:ext cx="1143000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5166360"/>
            <a:ext cx="73152" cy="868680"/>
          </a:xfrm>
          <a:prstGeom prst="rect">
            <a:avLst/>
          </a:prstGeom>
          <a:solidFill>
            <a:srgbClr val="19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5239512"/>
            <a:ext cx="411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9D3FF"/>
                </a:solidFill>
                <a:latin typeface="Calibri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" y="5239512"/>
            <a:ext cx="5943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71E38"/>
                </a:solidFill>
                <a:latin typeface="Calibri"/>
              </a:rPr>
              <a:t>Approve Incident Response Retainer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5239512"/>
            <a:ext cx="3840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B3A66"/>
                </a:solidFill>
                <a:latin typeface="Calibri"/>
              </a:rPr>
              <a:t>Timeline: 90 Days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" y="5623560"/>
            <a:ext cx="10607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alibri"/>
              </a:rPr>
              <a:t>Engage a cybersecurity incident response firm on retainer to ensure rapid response capability in the event of a security incident. Estimated cost: $25,000–50,000 annually.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