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57" r:id="rId3"/>
    <p:sldId id="273" r:id="rId4"/>
    <p:sldId id="258" r:id="rId5"/>
    <p:sldId id="259" r:id="rId6"/>
    <p:sldId id="260" r:id="rId7"/>
    <p:sldId id="261" r:id="rId8"/>
    <p:sldId id="263" r:id="rId9"/>
    <p:sldId id="264" r:id="rId10"/>
    <p:sldId id="262" r:id="rId11"/>
    <p:sldId id="265" r:id="rId12"/>
    <p:sldId id="266" r:id="rId13"/>
    <p:sldId id="267" r:id="rId14"/>
    <p:sldId id="268" r:id="rId15"/>
    <p:sldId id="269" r:id="rId16"/>
    <p:sldId id="270" r:id="rId17"/>
    <p:sldId id="271" r:id="rId18"/>
    <p:sldId id="272" r:id="rId1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266"/>
    <p:restoredTop sz="94658"/>
  </p:normalViewPr>
  <p:slideViewPr>
    <p:cSldViewPr snapToGrid="0" snapToObjects="1">
      <p:cViewPr varScale="1">
        <p:scale>
          <a:sx n="160" d="100"/>
          <a:sy n="160" d="100"/>
        </p:scale>
        <p:origin x="144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176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introduce yourself, set the tone. 'Over the next 25 minutes, we're going to move fast. I'm not here to lecture. I'm here to show you what I've learned by doing this myself, and then you're going to try it live.'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at this chart. The number one model has changed hands at least six times in three years. GPT-4 was untouchable in early 2023. A year later, Claude took the lead. Then Gemini. As of today, Claude Opus 4.6 is the clear frontrunner -- Anthropic just released a million-token context window, Claude Code is on a billion-dollar run rate, and Cowork mode is redefining how non-developers interact with AI. This entire presentation was built by Claude. But here's the thing: that will change again. The point isn't who's winning right now. The point is that leadership rotates. If you bet your entire workflow on one provider, you're betting they'll win every single round. That's a bad bet. Now look at the bottom. Three years ago, AI could read seven pages at a time. Today -- as of this week -- Claude can read a million tokens in one conversation. 750 pages. Four full books. That's 111x in three years. This is why I told you to build your context library. Organize it offline. When the next model leapfrogs, you drag and drop your context over and you're running at full speed in an hour. This is also where AI orchestration comes in. Use Claude for writing and complex reasoning, Gemini for research, GPT for quick tasks. Orchestrate across all of them.</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mistake everyone makes: they go straight to 'how do I use AI for my business' before they've ever had a real conversation with the tool. That's like handing someone car keys before they've ridden a bicycle. Start personal. Use it for something you care about that has zero professional stakes. Your fantasy football research. Planning a vacation. Learning about a topic that fascinates you. Use it every single day for a week. By the end of that week, you'll understand how it thinks, where it's strong, where it hallucinates, and what makes a good prompt versus a bad one. Then -- and only then -- bring it to work. The people who skip the personal phase are the ones in that 85% with no value-driving use case.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Alright, phones out. I mean it. Open whatever AI tool you have -- Claude, ChatGPT, Gemini, doesn't matter. Type in this prompt exactly as you see it, but fill in your title and your industry. Give it thirty seconds. I'll wait. ... Now look at what it gave you. Those three suggestions? At least one of them is something you can do tomorrow morning. That's the point. The barrier isn't access. The barrier isn't cost. The barrier is deciding to start. Right now, in this room, you just did.</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what a single person -- not an enterprise, not a team, one person -- can recover. Fifteen to twenty-five hours a week. That's not theoretical. Those are real tools, real use cases, real time savings. And look at that ActivTrak stat: eighty percent of employees are already using AI tools, but only three percent have found the sweet spot where it actually moves the productivity needle. The difference between the eighty percent and the three percent isn't the tool. It's how deliberately they use it. That's what this workshop is about.</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try to do everything at once. Week one: explore. Just play. Month one: integrate. Build your context profile, automate one thing, start comparing models. Quarter one: scale. Take what you've learned and run a real pilot at work. Measure it. Share results. That's how you go from the ninety-seven percent who tried it to the two percent who are actually transforming their work.</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your homework. Five days, five use cases. Monday you start personal -- upload something about yourself and see what the model finds. Tuesday you prep for a meeting better than anyone else in the room. Wednesday you cut your email time in half. Thursday you find insights in data you already have. Friday you build something that runs without you. By Friday, you've personally experienced the full spectrum: personal insight, preparation, communication, analysis, and automation. You'll be in the top fifteen percent just by doing this.</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leave you with this. McKinsey surveyed ten thousand leaders and the finding is clear: the companies winning aren't the ones buying the most AI tools. They're the ones redesigning their structure so humans and AI work together. Only a third of organizations are scaling beyond a single department. And in venture capital, firms are already running with half the headcount at the same output. But -- and this is the part I want you to remember -- 'no algorithm wins a deal over dinner.' The human element isn't going away. It's becoming more valuable, not less. The question isn't whether AI will change your organization. It's whether you'll be the one who shapes how.</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address the elephant in the room. Every audience I speak to has these three fears. Fear number one: AI will replace me. It won't. AI replaces tasks. The people who learn to work alongside it become the most valuable person on any team. Fear number two: I'll look stupid. Look at the data -- 97 percent have tried it, 85 percent haven't figured it out. You're not behind. You're normal. The difference is that after today, you have a roadmap. Fear three: my company won't let me. Start personal. Use free tools on your own time. Build a portfolio of results. Then walk into your boss's office with data, not a request. Show them you saved 10 hours last week. Permission follows results, every single time. The real risk isn't trying and failing. It's sitting this out while your competitors, your peers, and your industry move ahead without you.</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AI recommends. Humans decide. That's the through-line. The technology is moving faster than anything in human history -- we saw that. The gap between trying it and using it well is enormous -- we saw that too. But the path from here to there is not complicated. It starts with curiosity, builds through personal experience, and scales through deliberate practice. You have the roadmap. You have the tools. The only question is whether you'll be the person in the room who decides to stop talking about it and start. Thank you.</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start here because everything else I'm about to show you only makes sense if you understand the speed. The agricultural revolution took ten thousand years. The industrial revolution took a century. The web took a decade. AI capability is now doubling every four months. Four months. That means by the time you implement what you learned at the last conference, the technology has already leapfrogged twice. This is why waiting is the riskiest strategy.</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Ninety-seven percent have tried it. That sounds great until you see that only two percent are doing anything meaningful with it. That gap -- between trying a tool once and actually changing how you work -- is where every organization is stuck right now. And it's not a technology problem. It's a leadership problem.</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companies, two different industries, same lesson. Moderna didn't start with engineering. They started with HR -- self-reviews, benefits enrollment. The mundane stuff. And it spread because people saw it working. Bancel told employees to use ChatGPT at least 20 times a day. Not as a suggestion -- as an expectation. That's the culture piece. They didn't just buy the tools. They made AI usage a core part of how work gets done. Klarna automated two-thirds of their customer service, saved sixty million dollars, and then rehired humans for the hard conversations. That's not replacement. That's reallocation. And here's the one that stops people: ninety percent of Claude's own code is written by Claude. The tools are building themselves now.</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framework I want you to take home. AI recommends. Humans decide. I call this the Human Circuit Breaker. In every workflow, there's a moment where judgment matters more than speed. That's where you belong. Not doing the analysis -- the machine does that faster. Not formatting the output -- the machine does that better. Your job is the decision. The context. The ethics. The 'should we' after the AI has answered 'could we.' Every use case I'm about to show you follows this pattern.</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Alright, that's the landscape. Now let's get practical. I'm going to show you exactly what I did to go from curious to competent with AI, and then you're going to try it yourselves.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I used AI for a single business task, I turned it on myself. I uploaded my DISC profile, my Myers-Briggs, my career history. I asked it to tell me what patterns it saw. Then I compared what Claude said versus ChatGPT versus Gemini. Not because one is better -- because comparison builds judgment. You start to see where models agree, where they diverge, and where your own expertise fills the gap. That's how you build trust. Not by reading about AI. By experiencing it on something you already know well -- yourself.</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what I call context engineering. It's the single most important thing nobody is teaching. Step one: I fed the model everything I could about myself. My personality assessments, my Kindle highlights, notes from AI conferences, newsletters I read, quotes that matter to me. Step two: the model asked me questions. Deep ones. About my values, my philosophy, how I like to communicate. After that, it wasn't a chatbot anymore. It was a thought partner that understood my frame of reference. This is the difference between getting generic answers and getting answers that are genuinely useful to you specifically. And the beautiful part? Anyone can do this. Tonight.</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1.png"/><Relationship Id="rId7"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6.png"/><Relationship Id="rId11" Type="http://schemas.openxmlformats.org/officeDocument/2006/relationships/image" Target="../media/image10.png"/><Relationship Id="rId5" Type="http://schemas.openxmlformats.org/officeDocument/2006/relationships/image" Target="../media/image15.png"/><Relationship Id="rId10" Type="http://schemas.openxmlformats.org/officeDocument/2006/relationships/image" Target="../media/image8.png"/><Relationship Id="rId4" Type="http://schemas.openxmlformats.org/officeDocument/2006/relationships/image" Target="../media/image14.png"/><Relationship Id="rId9"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3A5C"/>
        </a:solidFill>
        <a:effectLst/>
      </p:bgPr>
    </p:bg>
    <p:spTree>
      <p:nvGrpSpPr>
        <p:cNvPr id="1" name=""/>
        <p:cNvGrpSpPr/>
        <p:nvPr/>
      </p:nvGrpSpPr>
      <p:grpSpPr>
        <a:xfrm>
          <a:off x="0" y="0"/>
          <a:ext cx="0" cy="0"/>
          <a:chOff x="0" y="0"/>
          <a:chExt cx="0" cy="0"/>
        </a:xfrm>
      </p:grpSpPr>
      <p:sp>
        <p:nvSpPr>
          <p:cNvPr id="2" name="Shape 0"/>
          <p:cNvSpPr/>
          <p:nvPr/>
        </p:nvSpPr>
        <p:spPr>
          <a:xfrm>
            <a:off x="6858000" y="0"/>
            <a:ext cx="2286000" cy="73152"/>
          </a:xfrm>
          <a:prstGeom prst="rect">
            <a:avLst/>
          </a:prstGeom>
          <a:solidFill>
            <a:srgbClr val="D97706"/>
          </a:solidFill>
          <a:ln/>
        </p:spPr>
        <p:txBody>
          <a:bodyPr/>
          <a:lstStyle/>
          <a:p>
            <a:endParaRPr lang="en-US"/>
          </a:p>
        </p:txBody>
      </p:sp>
      <p:sp>
        <p:nvSpPr>
          <p:cNvPr id="3" name="Shape 1"/>
          <p:cNvSpPr/>
          <p:nvPr/>
        </p:nvSpPr>
        <p:spPr>
          <a:xfrm>
            <a:off x="9070848" y="0"/>
            <a:ext cx="73152" cy="1828800"/>
          </a:xfrm>
          <a:prstGeom prst="rect">
            <a:avLst/>
          </a:prstGeom>
          <a:solidFill>
            <a:srgbClr val="D97706"/>
          </a:solidFill>
          <a:ln/>
        </p:spPr>
        <p:txBody>
          <a:bodyPr/>
          <a:lstStyle/>
          <a:p>
            <a:endParaRPr lang="en-US"/>
          </a:p>
        </p:txBody>
      </p:sp>
      <p:sp>
        <p:nvSpPr>
          <p:cNvPr id="4" name="Shape 2"/>
          <p:cNvSpPr/>
          <p:nvPr/>
        </p:nvSpPr>
        <p:spPr>
          <a:xfrm>
            <a:off x="0" y="4892040"/>
            <a:ext cx="9144000" cy="73152"/>
          </a:xfrm>
          <a:prstGeom prst="rect">
            <a:avLst/>
          </a:prstGeom>
          <a:solidFill>
            <a:srgbClr val="D97706">
              <a:alpha val="60000"/>
            </a:srgbClr>
          </a:solidFill>
          <a:ln/>
        </p:spPr>
        <p:txBody>
          <a:bodyPr/>
          <a:lstStyle/>
          <a:p>
            <a:endParaRPr lang="en-US"/>
          </a:p>
        </p:txBody>
      </p:sp>
      <p:sp>
        <p:nvSpPr>
          <p:cNvPr id="5" name="Text 3"/>
          <p:cNvSpPr/>
          <p:nvPr/>
        </p:nvSpPr>
        <p:spPr>
          <a:xfrm>
            <a:off x="731520" y="731520"/>
            <a:ext cx="7680960" cy="2377440"/>
          </a:xfrm>
          <a:prstGeom prst="rect">
            <a:avLst/>
          </a:prstGeom>
          <a:noFill/>
          <a:ln/>
        </p:spPr>
        <p:txBody>
          <a:bodyPr wrap="square" lIns="0" tIns="0" rIns="0" bIns="0" rtlCol="0" anchor="ctr"/>
          <a:lstStyle/>
          <a:p>
            <a:pPr marL="0" indent="0">
              <a:lnSpc>
                <a:spcPct val="110000"/>
              </a:lnSpc>
              <a:buNone/>
            </a:pPr>
            <a:r>
              <a:rPr lang="en-US" sz="3600" b="1" dirty="0">
                <a:solidFill>
                  <a:srgbClr val="FFFFFF"/>
                </a:solidFill>
                <a:latin typeface="Georgia" pitchFamily="34" charset="0"/>
                <a:ea typeface="Georgia" pitchFamily="34" charset="-122"/>
                <a:cs typeface="Georgia" pitchFamily="34" charset="-120"/>
              </a:rPr>
              <a:t>AI in Action: Exploring Your Personal Relationship with Agentic Workflows </a:t>
            </a:r>
            <a:endParaRPr lang="en-US" sz="3600" dirty="0"/>
          </a:p>
        </p:txBody>
      </p:sp>
      <p:sp>
        <p:nvSpPr>
          <p:cNvPr id="6" name="Text 4"/>
          <p:cNvSpPr/>
          <p:nvPr/>
        </p:nvSpPr>
        <p:spPr>
          <a:xfrm>
            <a:off x="731520" y="3200400"/>
            <a:ext cx="4572000" cy="457200"/>
          </a:xfrm>
          <a:prstGeom prst="rect">
            <a:avLst/>
          </a:prstGeom>
          <a:noFill/>
          <a:ln/>
        </p:spPr>
        <p:txBody>
          <a:bodyPr wrap="square" lIns="0" tIns="0" rIns="0" bIns="0" rtlCol="0" anchor="ctr"/>
          <a:lstStyle/>
          <a:p>
            <a:pPr marL="0" indent="0">
              <a:buNone/>
            </a:pPr>
            <a:r>
              <a:rPr lang="en-US" sz="1800" i="1" dirty="0">
                <a:solidFill>
                  <a:srgbClr val="F59E0B"/>
                </a:solidFill>
                <a:latin typeface="Calibri" pitchFamily="34" charset="0"/>
                <a:ea typeface="Calibri" pitchFamily="34" charset="-122"/>
                <a:cs typeface="Calibri" pitchFamily="34" charset="-120"/>
              </a:rPr>
              <a:t>An Interactive Workshop</a:t>
            </a:r>
            <a:endParaRPr lang="en-US" sz="1800" dirty="0"/>
          </a:p>
        </p:txBody>
      </p:sp>
      <p:sp>
        <p:nvSpPr>
          <p:cNvPr id="7" name="Text 5"/>
          <p:cNvSpPr/>
          <p:nvPr/>
        </p:nvSpPr>
        <p:spPr>
          <a:xfrm>
            <a:off x="731520" y="3840480"/>
            <a:ext cx="5486400" cy="365760"/>
          </a:xfrm>
          <a:prstGeom prst="rect">
            <a:avLst/>
          </a:prstGeom>
          <a:noFill/>
          <a:ln/>
        </p:spPr>
        <p:txBody>
          <a:bodyPr wrap="square" lIns="0" tIns="0" rIns="0" bIns="0" rtlCol="0" anchor="ctr"/>
          <a:lstStyle/>
          <a:p>
            <a:pPr marL="0" indent="0">
              <a:buNone/>
            </a:pPr>
            <a:r>
              <a:rPr lang="en-US" sz="1400" dirty="0">
                <a:solidFill>
                  <a:srgbClr val="94A3B8"/>
                </a:solidFill>
                <a:latin typeface="Calibri" pitchFamily="34" charset="0"/>
                <a:ea typeface="Calibri" pitchFamily="34" charset="-122"/>
                <a:cs typeface="Calibri" pitchFamily="34" charset="-120"/>
              </a:rPr>
              <a:t>Dustin Fusillo  |  AI Symposium  |  March 2026</a:t>
            </a:r>
            <a:endParaRPr lang="en-US" sz="1400" dirty="0"/>
          </a:p>
        </p:txBody>
      </p:sp>
      <p:sp>
        <p:nvSpPr>
          <p:cNvPr id="8" name="Text 6"/>
          <p:cNvSpPr/>
          <p:nvPr/>
        </p:nvSpPr>
        <p:spPr>
          <a:xfrm>
            <a:off x="731520" y="4572000"/>
            <a:ext cx="4572000" cy="320040"/>
          </a:xfrm>
          <a:prstGeom prst="rect">
            <a:avLst/>
          </a:prstGeom>
          <a:noFill/>
          <a:ln/>
        </p:spPr>
        <p:txBody>
          <a:bodyPr wrap="square" lIns="0" tIns="0" rIns="0" bIns="0" rtlCol="0" anchor="ctr"/>
          <a:lstStyle/>
          <a:p>
            <a:pPr marL="0" indent="0">
              <a:buNone/>
            </a:pPr>
            <a:r>
              <a:rPr lang="en-US" sz="1200" dirty="0">
                <a:solidFill>
                  <a:srgbClr val="64748B"/>
                </a:solidFill>
                <a:latin typeface="Calibri" pitchFamily="34" charset="0"/>
                <a:ea typeface="Calibri" pitchFamily="34" charset="-122"/>
                <a:cs typeface="Calibri" pitchFamily="34" charset="-120"/>
              </a:rPr>
              <a:t>AI Recommends. Humans Decide.</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lIns="0" tIns="0" rIns="0" bIns="0" rtlCol="0" anchor="ctr"/>
          <a:lstStyle/>
          <a:p>
            <a:pPr marL="0" indent="0">
              <a:buNone/>
            </a:pPr>
            <a:r>
              <a:rPr lang="en-US" sz="2800" b="1" dirty="0">
                <a:solidFill>
                  <a:srgbClr val="1B3A5C"/>
                </a:solidFill>
                <a:latin typeface="Georgia" pitchFamily="34" charset="0"/>
                <a:ea typeface="Georgia" pitchFamily="34" charset="-122"/>
                <a:cs typeface="Georgia" pitchFamily="34" charset="-120"/>
              </a:rPr>
              <a:t>No Model Stays on Top</a:t>
            </a:r>
            <a:endParaRPr lang="en-US" sz="2800" dirty="0"/>
          </a:p>
        </p:txBody>
      </p:sp>
      <p:sp>
        <p:nvSpPr>
          <p:cNvPr id="3" name="Shape 1"/>
          <p:cNvSpPr/>
          <p:nvPr/>
        </p:nvSpPr>
        <p:spPr>
          <a:xfrm>
            <a:off x="548640" y="1005840"/>
            <a:ext cx="8046720" cy="1645920"/>
          </a:xfrm>
          <a:prstGeom prst="rect">
            <a:avLst/>
          </a:prstGeom>
          <a:solidFill>
            <a:srgbClr val="F8FAFC"/>
          </a:solidFill>
          <a:ln/>
        </p:spPr>
        <p:txBody>
          <a:bodyPr/>
          <a:lstStyle/>
          <a:p>
            <a:endParaRPr lang="en-US"/>
          </a:p>
        </p:txBody>
      </p:sp>
      <p:sp>
        <p:nvSpPr>
          <p:cNvPr id="4" name="Text 2"/>
          <p:cNvSpPr/>
          <p:nvPr/>
        </p:nvSpPr>
        <p:spPr>
          <a:xfrm>
            <a:off x="457200" y="2670048"/>
            <a:ext cx="731520" cy="228600"/>
          </a:xfrm>
          <a:prstGeom prst="rect">
            <a:avLst/>
          </a:prstGeom>
          <a:noFill/>
          <a:ln/>
        </p:spPr>
        <p:txBody>
          <a:bodyPr wrap="square" lIns="0" tIns="0" rIns="0" bIns="0" rtlCol="0" anchor="ctr"/>
          <a:lstStyle/>
          <a:p>
            <a:pPr marL="0" indent="0" algn="ctr">
              <a:buNone/>
            </a:pPr>
            <a:r>
              <a:rPr lang="en-US" sz="900" dirty="0">
                <a:solidFill>
                  <a:srgbClr val="6B7280"/>
                </a:solidFill>
                <a:latin typeface="Calibri" pitchFamily="34" charset="0"/>
                <a:ea typeface="Calibri" pitchFamily="34" charset="-122"/>
                <a:cs typeface="Calibri" pitchFamily="34" charset="-120"/>
              </a:rPr>
              <a:t>2023</a:t>
            </a:r>
            <a:endParaRPr lang="en-US" sz="900" dirty="0"/>
          </a:p>
        </p:txBody>
      </p:sp>
      <p:sp>
        <p:nvSpPr>
          <p:cNvPr id="5" name="Shape 3"/>
          <p:cNvSpPr/>
          <p:nvPr/>
        </p:nvSpPr>
        <p:spPr>
          <a:xfrm>
            <a:off x="822960" y="1005840"/>
            <a:ext cx="0" cy="1645920"/>
          </a:xfrm>
          <a:prstGeom prst="line">
            <a:avLst/>
          </a:prstGeom>
          <a:noFill/>
          <a:ln w="6350">
            <a:solidFill>
              <a:srgbClr val="E5E7EB"/>
            </a:solidFill>
            <a:prstDash val="solid"/>
          </a:ln>
        </p:spPr>
        <p:txBody>
          <a:bodyPr/>
          <a:lstStyle/>
          <a:p>
            <a:endParaRPr lang="en-US"/>
          </a:p>
        </p:txBody>
      </p:sp>
      <p:sp>
        <p:nvSpPr>
          <p:cNvPr id="6" name="Text 4"/>
          <p:cNvSpPr/>
          <p:nvPr/>
        </p:nvSpPr>
        <p:spPr>
          <a:xfrm>
            <a:off x="1956816" y="2670048"/>
            <a:ext cx="731520" cy="228600"/>
          </a:xfrm>
          <a:prstGeom prst="rect">
            <a:avLst/>
          </a:prstGeom>
          <a:noFill/>
          <a:ln/>
        </p:spPr>
        <p:txBody>
          <a:bodyPr wrap="square" lIns="0" tIns="0" rIns="0" bIns="0" rtlCol="0" anchor="ctr"/>
          <a:lstStyle/>
          <a:p>
            <a:pPr marL="0" indent="0" algn="ctr">
              <a:buNone/>
            </a:pPr>
            <a:r>
              <a:rPr lang="en-US" sz="900" dirty="0">
                <a:solidFill>
                  <a:srgbClr val="6B7280"/>
                </a:solidFill>
                <a:latin typeface="Calibri" pitchFamily="34" charset="0"/>
                <a:ea typeface="Calibri" pitchFamily="34" charset="-122"/>
                <a:cs typeface="Calibri" pitchFamily="34" charset="-120"/>
              </a:rPr>
              <a:t>2024</a:t>
            </a:r>
            <a:endParaRPr lang="en-US" sz="900" dirty="0"/>
          </a:p>
        </p:txBody>
      </p:sp>
      <p:sp>
        <p:nvSpPr>
          <p:cNvPr id="7" name="Shape 5"/>
          <p:cNvSpPr/>
          <p:nvPr/>
        </p:nvSpPr>
        <p:spPr>
          <a:xfrm>
            <a:off x="2322576" y="1005840"/>
            <a:ext cx="0" cy="1645920"/>
          </a:xfrm>
          <a:prstGeom prst="line">
            <a:avLst/>
          </a:prstGeom>
          <a:noFill/>
          <a:ln w="6350">
            <a:solidFill>
              <a:srgbClr val="E5E7EB"/>
            </a:solidFill>
            <a:prstDash val="solid"/>
          </a:ln>
        </p:spPr>
        <p:txBody>
          <a:bodyPr/>
          <a:lstStyle/>
          <a:p>
            <a:endParaRPr lang="en-US"/>
          </a:p>
        </p:txBody>
      </p:sp>
      <p:sp>
        <p:nvSpPr>
          <p:cNvPr id="8" name="Text 6"/>
          <p:cNvSpPr/>
          <p:nvPr/>
        </p:nvSpPr>
        <p:spPr>
          <a:xfrm>
            <a:off x="3456432" y="2670048"/>
            <a:ext cx="731520" cy="228600"/>
          </a:xfrm>
          <a:prstGeom prst="rect">
            <a:avLst/>
          </a:prstGeom>
          <a:noFill/>
          <a:ln/>
        </p:spPr>
        <p:txBody>
          <a:bodyPr wrap="square" lIns="0" tIns="0" rIns="0" bIns="0" rtlCol="0" anchor="ctr"/>
          <a:lstStyle/>
          <a:p>
            <a:pPr marL="0" indent="0" algn="ctr">
              <a:buNone/>
            </a:pPr>
            <a:r>
              <a:rPr lang="en-US" sz="900" dirty="0">
                <a:solidFill>
                  <a:srgbClr val="6B7280"/>
                </a:solidFill>
                <a:latin typeface="Calibri" pitchFamily="34" charset="0"/>
                <a:ea typeface="Calibri" pitchFamily="34" charset="-122"/>
                <a:cs typeface="Calibri" pitchFamily="34" charset="-120"/>
              </a:rPr>
              <a:t>Early 2025</a:t>
            </a:r>
            <a:endParaRPr lang="en-US" sz="900" dirty="0"/>
          </a:p>
        </p:txBody>
      </p:sp>
      <p:sp>
        <p:nvSpPr>
          <p:cNvPr id="9" name="Shape 7"/>
          <p:cNvSpPr/>
          <p:nvPr/>
        </p:nvSpPr>
        <p:spPr>
          <a:xfrm>
            <a:off x="3822192" y="1005840"/>
            <a:ext cx="0" cy="1645920"/>
          </a:xfrm>
          <a:prstGeom prst="line">
            <a:avLst/>
          </a:prstGeom>
          <a:noFill/>
          <a:ln w="6350">
            <a:solidFill>
              <a:srgbClr val="E5E7EB"/>
            </a:solidFill>
            <a:prstDash val="solid"/>
          </a:ln>
        </p:spPr>
        <p:txBody>
          <a:bodyPr/>
          <a:lstStyle/>
          <a:p>
            <a:endParaRPr lang="en-US"/>
          </a:p>
        </p:txBody>
      </p:sp>
      <p:sp>
        <p:nvSpPr>
          <p:cNvPr id="10" name="Text 8"/>
          <p:cNvSpPr/>
          <p:nvPr/>
        </p:nvSpPr>
        <p:spPr>
          <a:xfrm>
            <a:off x="4956048" y="2670048"/>
            <a:ext cx="731520" cy="228600"/>
          </a:xfrm>
          <a:prstGeom prst="rect">
            <a:avLst/>
          </a:prstGeom>
          <a:noFill/>
          <a:ln/>
        </p:spPr>
        <p:txBody>
          <a:bodyPr wrap="square" lIns="0" tIns="0" rIns="0" bIns="0" rtlCol="0" anchor="ctr"/>
          <a:lstStyle/>
          <a:p>
            <a:pPr marL="0" indent="0" algn="ctr">
              <a:buNone/>
            </a:pPr>
            <a:r>
              <a:rPr lang="en-US" sz="900" dirty="0">
                <a:solidFill>
                  <a:srgbClr val="6B7280"/>
                </a:solidFill>
                <a:latin typeface="Calibri" pitchFamily="34" charset="0"/>
                <a:ea typeface="Calibri" pitchFamily="34" charset="-122"/>
                <a:cs typeface="Calibri" pitchFamily="34" charset="-120"/>
              </a:rPr>
              <a:t>Mid 2025</a:t>
            </a:r>
            <a:endParaRPr lang="en-US" sz="900" dirty="0"/>
          </a:p>
        </p:txBody>
      </p:sp>
      <p:sp>
        <p:nvSpPr>
          <p:cNvPr id="11" name="Shape 9"/>
          <p:cNvSpPr/>
          <p:nvPr/>
        </p:nvSpPr>
        <p:spPr>
          <a:xfrm>
            <a:off x="5321808" y="1005840"/>
            <a:ext cx="0" cy="1645920"/>
          </a:xfrm>
          <a:prstGeom prst="line">
            <a:avLst/>
          </a:prstGeom>
          <a:noFill/>
          <a:ln w="6350">
            <a:solidFill>
              <a:srgbClr val="E5E7EB"/>
            </a:solidFill>
            <a:prstDash val="solid"/>
          </a:ln>
        </p:spPr>
        <p:txBody>
          <a:bodyPr/>
          <a:lstStyle/>
          <a:p>
            <a:endParaRPr lang="en-US"/>
          </a:p>
        </p:txBody>
      </p:sp>
      <p:sp>
        <p:nvSpPr>
          <p:cNvPr id="12" name="Text 10"/>
          <p:cNvSpPr/>
          <p:nvPr/>
        </p:nvSpPr>
        <p:spPr>
          <a:xfrm>
            <a:off x="6455664" y="2670048"/>
            <a:ext cx="731520" cy="228600"/>
          </a:xfrm>
          <a:prstGeom prst="rect">
            <a:avLst/>
          </a:prstGeom>
          <a:noFill/>
          <a:ln/>
        </p:spPr>
        <p:txBody>
          <a:bodyPr wrap="square" lIns="0" tIns="0" rIns="0" bIns="0" rtlCol="0" anchor="ctr"/>
          <a:lstStyle/>
          <a:p>
            <a:pPr marL="0" indent="0" algn="ctr">
              <a:buNone/>
            </a:pPr>
            <a:r>
              <a:rPr lang="en-US" sz="900" dirty="0">
                <a:solidFill>
                  <a:srgbClr val="6B7280"/>
                </a:solidFill>
                <a:latin typeface="Calibri" pitchFamily="34" charset="0"/>
                <a:ea typeface="Calibri" pitchFamily="34" charset="-122"/>
                <a:cs typeface="Calibri" pitchFamily="34" charset="-120"/>
              </a:rPr>
              <a:t>Late 2025</a:t>
            </a:r>
            <a:endParaRPr lang="en-US" sz="900" dirty="0"/>
          </a:p>
        </p:txBody>
      </p:sp>
      <p:sp>
        <p:nvSpPr>
          <p:cNvPr id="13" name="Shape 11"/>
          <p:cNvSpPr/>
          <p:nvPr/>
        </p:nvSpPr>
        <p:spPr>
          <a:xfrm>
            <a:off x="6821424" y="1005840"/>
            <a:ext cx="0" cy="1645920"/>
          </a:xfrm>
          <a:prstGeom prst="line">
            <a:avLst/>
          </a:prstGeom>
          <a:noFill/>
          <a:ln w="6350">
            <a:solidFill>
              <a:srgbClr val="E5E7EB"/>
            </a:solidFill>
            <a:prstDash val="solid"/>
          </a:ln>
        </p:spPr>
        <p:txBody>
          <a:bodyPr/>
          <a:lstStyle/>
          <a:p>
            <a:endParaRPr lang="en-US"/>
          </a:p>
        </p:txBody>
      </p:sp>
      <p:sp>
        <p:nvSpPr>
          <p:cNvPr id="14" name="Text 12"/>
          <p:cNvSpPr/>
          <p:nvPr/>
        </p:nvSpPr>
        <p:spPr>
          <a:xfrm>
            <a:off x="7955280" y="2670048"/>
            <a:ext cx="731520" cy="228600"/>
          </a:xfrm>
          <a:prstGeom prst="rect">
            <a:avLst/>
          </a:prstGeom>
          <a:noFill/>
          <a:ln/>
        </p:spPr>
        <p:txBody>
          <a:bodyPr wrap="square" lIns="0" tIns="0" rIns="0" bIns="0" rtlCol="0" anchor="ctr"/>
          <a:lstStyle/>
          <a:p>
            <a:pPr marL="0" indent="0" algn="ctr">
              <a:buNone/>
            </a:pPr>
            <a:r>
              <a:rPr lang="en-US" sz="900" dirty="0">
                <a:solidFill>
                  <a:srgbClr val="6B7280"/>
                </a:solidFill>
                <a:latin typeface="Calibri" pitchFamily="34" charset="0"/>
                <a:ea typeface="Calibri" pitchFamily="34" charset="-122"/>
                <a:cs typeface="Calibri" pitchFamily="34" charset="-120"/>
              </a:rPr>
              <a:t>2026</a:t>
            </a:r>
            <a:endParaRPr lang="en-US" sz="900" dirty="0"/>
          </a:p>
        </p:txBody>
      </p:sp>
      <p:sp>
        <p:nvSpPr>
          <p:cNvPr id="15" name="Shape 13"/>
          <p:cNvSpPr/>
          <p:nvPr/>
        </p:nvSpPr>
        <p:spPr>
          <a:xfrm>
            <a:off x="8321040" y="1005840"/>
            <a:ext cx="0" cy="1645920"/>
          </a:xfrm>
          <a:prstGeom prst="line">
            <a:avLst/>
          </a:prstGeom>
          <a:noFill/>
          <a:ln w="6350">
            <a:solidFill>
              <a:srgbClr val="E5E7EB"/>
            </a:solidFill>
            <a:prstDash val="solid"/>
          </a:ln>
        </p:spPr>
        <p:txBody>
          <a:bodyPr/>
          <a:lstStyle/>
          <a:p>
            <a:endParaRPr lang="en-US"/>
          </a:p>
        </p:txBody>
      </p:sp>
      <p:sp>
        <p:nvSpPr>
          <p:cNvPr id="16" name="Shape 14"/>
          <p:cNvSpPr/>
          <p:nvPr/>
        </p:nvSpPr>
        <p:spPr>
          <a:xfrm>
            <a:off x="685800" y="1097280"/>
            <a:ext cx="228600" cy="137160"/>
          </a:xfrm>
          <a:prstGeom prst="rect">
            <a:avLst/>
          </a:prstGeom>
          <a:solidFill>
            <a:srgbClr val="10A37F"/>
          </a:solidFill>
          <a:ln/>
        </p:spPr>
        <p:txBody>
          <a:bodyPr/>
          <a:lstStyle/>
          <a:p>
            <a:endParaRPr lang="en-US"/>
          </a:p>
        </p:txBody>
      </p:sp>
      <p:sp>
        <p:nvSpPr>
          <p:cNvPr id="17" name="Text 15"/>
          <p:cNvSpPr/>
          <p:nvPr/>
        </p:nvSpPr>
        <p:spPr>
          <a:xfrm>
            <a:off x="960120" y="1078992"/>
            <a:ext cx="731520" cy="182880"/>
          </a:xfrm>
          <a:prstGeom prst="rect">
            <a:avLst/>
          </a:prstGeom>
          <a:noFill/>
          <a:ln/>
        </p:spPr>
        <p:txBody>
          <a:bodyPr wrap="square" lIns="0" tIns="0" rIns="0" bIns="0" rtlCol="0" anchor="ctr"/>
          <a:lstStyle/>
          <a:p>
            <a:pPr marL="0" indent="0">
              <a:buNone/>
            </a:pPr>
            <a:r>
              <a:rPr lang="en-US" sz="900" dirty="0">
                <a:solidFill>
                  <a:srgbClr val="374151"/>
                </a:solidFill>
                <a:latin typeface="Calibri" pitchFamily="34" charset="0"/>
                <a:ea typeface="Calibri" pitchFamily="34" charset="-122"/>
                <a:cs typeface="Calibri" pitchFamily="34" charset="-120"/>
              </a:rPr>
              <a:t>OpenAI</a:t>
            </a:r>
            <a:endParaRPr lang="en-US" sz="900" dirty="0"/>
          </a:p>
        </p:txBody>
      </p:sp>
      <p:sp>
        <p:nvSpPr>
          <p:cNvPr id="18" name="Shape 16"/>
          <p:cNvSpPr/>
          <p:nvPr/>
        </p:nvSpPr>
        <p:spPr>
          <a:xfrm>
            <a:off x="1783080" y="1097280"/>
            <a:ext cx="228600" cy="137160"/>
          </a:xfrm>
          <a:prstGeom prst="rect">
            <a:avLst/>
          </a:prstGeom>
          <a:solidFill>
            <a:srgbClr val="D97706"/>
          </a:solidFill>
          <a:ln/>
        </p:spPr>
        <p:txBody>
          <a:bodyPr/>
          <a:lstStyle/>
          <a:p>
            <a:endParaRPr lang="en-US"/>
          </a:p>
        </p:txBody>
      </p:sp>
      <p:sp>
        <p:nvSpPr>
          <p:cNvPr id="19" name="Text 17"/>
          <p:cNvSpPr/>
          <p:nvPr/>
        </p:nvSpPr>
        <p:spPr>
          <a:xfrm>
            <a:off x="2057400" y="1078992"/>
            <a:ext cx="822960" cy="182880"/>
          </a:xfrm>
          <a:prstGeom prst="rect">
            <a:avLst/>
          </a:prstGeom>
          <a:noFill/>
          <a:ln/>
        </p:spPr>
        <p:txBody>
          <a:bodyPr wrap="square" lIns="0" tIns="0" rIns="0" bIns="0" rtlCol="0" anchor="ctr"/>
          <a:lstStyle/>
          <a:p>
            <a:pPr marL="0" indent="0">
              <a:buNone/>
            </a:pPr>
            <a:r>
              <a:rPr lang="en-US" sz="900" dirty="0">
                <a:solidFill>
                  <a:srgbClr val="374151"/>
                </a:solidFill>
                <a:latin typeface="Calibri" pitchFamily="34" charset="0"/>
                <a:ea typeface="Calibri" pitchFamily="34" charset="-122"/>
                <a:cs typeface="Calibri" pitchFamily="34" charset="-120"/>
              </a:rPr>
              <a:t>Anthropic</a:t>
            </a:r>
            <a:endParaRPr lang="en-US" sz="900" dirty="0"/>
          </a:p>
        </p:txBody>
      </p:sp>
      <p:sp>
        <p:nvSpPr>
          <p:cNvPr id="20" name="Shape 18"/>
          <p:cNvSpPr/>
          <p:nvPr/>
        </p:nvSpPr>
        <p:spPr>
          <a:xfrm>
            <a:off x="2971800" y="1097280"/>
            <a:ext cx="228600" cy="137160"/>
          </a:xfrm>
          <a:prstGeom prst="rect">
            <a:avLst/>
          </a:prstGeom>
          <a:solidFill>
            <a:srgbClr val="4285F4"/>
          </a:solidFill>
          <a:ln/>
        </p:spPr>
        <p:txBody>
          <a:bodyPr/>
          <a:lstStyle/>
          <a:p>
            <a:endParaRPr lang="en-US"/>
          </a:p>
        </p:txBody>
      </p:sp>
      <p:sp>
        <p:nvSpPr>
          <p:cNvPr id="21" name="Text 19"/>
          <p:cNvSpPr/>
          <p:nvPr/>
        </p:nvSpPr>
        <p:spPr>
          <a:xfrm>
            <a:off x="3246120" y="1078992"/>
            <a:ext cx="731520" cy="182880"/>
          </a:xfrm>
          <a:prstGeom prst="rect">
            <a:avLst/>
          </a:prstGeom>
          <a:noFill/>
          <a:ln/>
        </p:spPr>
        <p:txBody>
          <a:bodyPr wrap="square" lIns="0" tIns="0" rIns="0" bIns="0" rtlCol="0" anchor="ctr"/>
          <a:lstStyle/>
          <a:p>
            <a:pPr marL="0" indent="0">
              <a:buNone/>
            </a:pPr>
            <a:r>
              <a:rPr lang="en-US" sz="900" dirty="0">
                <a:solidFill>
                  <a:srgbClr val="374151"/>
                </a:solidFill>
                <a:latin typeface="Calibri" pitchFamily="34" charset="0"/>
                <a:ea typeface="Calibri" pitchFamily="34" charset="-122"/>
                <a:cs typeface="Calibri" pitchFamily="34" charset="-120"/>
              </a:rPr>
              <a:t>Google</a:t>
            </a:r>
            <a:endParaRPr lang="en-US" sz="900" dirty="0"/>
          </a:p>
        </p:txBody>
      </p:sp>
      <p:sp>
        <p:nvSpPr>
          <p:cNvPr id="22" name="Shape 20"/>
          <p:cNvSpPr/>
          <p:nvPr/>
        </p:nvSpPr>
        <p:spPr>
          <a:xfrm>
            <a:off x="713232" y="1463040"/>
            <a:ext cx="219456" cy="219456"/>
          </a:xfrm>
          <a:prstGeom prst="ellipse">
            <a:avLst/>
          </a:prstGeom>
          <a:solidFill>
            <a:srgbClr val="10A37F"/>
          </a:solidFill>
          <a:ln/>
        </p:spPr>
        <p:txBody>
          <a:bodyPr/>
          <a:lstStyle/>
          <a:p>
            <a:endParaRPr lang="en-US"/>
          </a:p>
        </p:txBody>
      </p:sp>
      <p:sp>
        <p:nvSpPr>
          <p:cNvPr id="23" name="Text 21"/>
          <p:cNvSpPr/>
          <p:nvPr/>
        </p:nvSpPr>
        <p:spPr>
          <a:xfrm>
            <a:off x="365760" y="1719072"/>
            <a:ext cx="914400" cy="457200"/>
          </a:xfrm>
          <a:prstGeom prst="rect">
            <a:avLst/>
          </a:prstGeom>
          <a:noFill/>
          <a:ln/>
        </p:spPr>
        <p:txBody>
          <a:bodyPr wrap="square" lIns="0" tIns="0" rIns="0" bIns="0" rtlCol="0" anchor="t"/>
          <a:lstStyle/>
          <a:p>
            <a:pPr marL="0" indent="0" algn="ctr">
              <a:buNone/>
            </a:pPr>
            <a:r>
              <a:rPr lang="en-US" sz="800" dirty="0">
                <a:solidFill>
                  <a:srgbClr val="374151"/>
                </a:solidFill>
                <a:latin typeface="Calibri" pitchFamily="34" charset="0"/>
                <a:ea typeface="Calibri" pitchFamily="34" charset="-122"/>
                <a:cs typeface="Calibri" pitchFamily="34" charset="-120"/>
              </a:rPr>
              <a:t>GPT-4</a:t>
            </a:r>
            <a:endParaRPr lang="en-US" sz="800" dirty="0"/>
          </a:p>
        </p:txBody>
      </p:sp>
      <p:sp>
        <p:nvSpPr>
          <p:cNvPr id="24" name="Shape 22"/>
          <p:cNvSpPr/>
          <p:nvPr/>
        </p:nvSpPr>
        <p:spPr>
          <a:xfrm>
            <a:off x="2212848" y="1463040"/>
            <a:ext cx="219456" cy="219456"/>
          </a:xfrm>
          <a:prstGeom prst="ellipse">
            <a:avLst/>
          </a:prstGeom>
          <a:solidFill>
            <a:srgbClr val="D97706"/>
          </a:solidFill>
          <a:ln/>
        </p:spPr>
        <p:txBody>
          <a:bodyPr/>
          <a:lstStyle/>
          <a:p>
            <a:endParaRPr lang="en-US"/>
          </a:p>
        </p:txBody>
      </p:sp>
      <p:sp>
        <p:nvSpPr>
          <p:cNvPr id="25" name="Text 23"/>
          <p:cNvSpPr/>
          <p:nvPr/>
        </p:nvSpPr>
        <p:spPr>
          <a:xfrm>
            <a:off x="1865376" y="1719072"/>
            <a:ext cx="914400" cy="457200"/>
          </a:xfrm>
          <a:prstGeom prst="rect">
            <a:avLst/>
          </a:prstGeom>
          <a:noFill/>
          <a:ln/>
        </p:spPr>
        <p:txBody>
          <a:bodyPr wrap="square" lIns="0" tIns="0" rIns="0" bIns="0" rtlCol="0" anchor="t"/>
          <a:lstStyle/>
          <a:p>
            <a:pPr marL="0" indent="0" algn="ctr">
              <a:buNone/>
            </a:pPr>
            <a:r>
              <a:rPr lang="en-US" sz="800" dirty="0">
                <a:solidFill>
                  <a:srgbClr val="374151"/>
                </a:solidFill>
                <a:latin typeface="Calibri" pitchFamily="34" charset="0"/>
                <a:ea typeface="Calibri" pitchFamily="34" charset="-122"/>
                <a:cs typeface="Calibri" pitchFamily="34" charset="-120"/>
              </a:rPr>
              <a:t>Claude 3</a:t>
            </a:r>
            <a:endParaRPr lang="en-US" sz="800" dirty="0"/>
          </a:p>
          <a:p>
            <a:pPr marL="0" indent="0" algn="ctr">
              <a:buNone/>
            </a:pPr>
            <a:r>
              <a:rPr lang="en-US" sz="800" dirty="0">
                <a:solidFill>
                  <a:srgbClr val="374151"/>
                </a:solidFill>
                <a:latin typeface="Calibri" pitchFamily="34" charset="0"/>
                <a:ea typeface="Calibri" pitchFamily="34" charset="-122"/>
                <a:cs typeface="Calibri" pitchFamily="34" charset="-120"/>
              </a:rPr>
              <a:t>Opus</a:t>
            </a:r>
            <a:endParaRPr lang="en-US" sz="800" dirty="0"/>
          </a:p>
        </p:txBody>
      </p:sp>
      <p:sp>
        <p:nvSpPr>
          <p:cNvPr id="26" name="Shape 24"/>
          <p:cNvSpPr/>
          <p:nvPr/>
        </p:nvSpPr>
        <p:spPr>
          <a:xfrm>
            <a:off x="3712464" y="1463040"/>
            <a:ext cx="219456" cy="219456"/>
          </a:xfrm>
          <a:prstGeom prst="ellipse">
            <a:avLst/>
          </a:prstGeom>
          <a:solidFill>
            <a:srgbClr val="4285F4"/>
          </a:solidFill>
          <a:ln/>
        </p:spPr>
        <p:txBody>
          <a:bodyPr/>
          <a:lstStyle/>
          <a:p>
            <a:endParaRPr lang="en-US"/>
          </a:p>
        </p:txBody>
      </p:sp>
      <p:sp>
        <p:nvSpPr>
          <p:cNvPr id="27" name="Text 25"/>
          <p:cNvSpPr/>
          <p:nvPr/>
        </p:nvSpPr>
        <p:spPr>
          <a:xfrm>
            <a:off x="3364992" y="1719072"/>
            <a:ext cx="914400" cy="457200"/>
          </a:xfrm>
          <a:prstGeom prst="rect">
            <a:avLst/>
          </a:prstGeom>
          <a:noFill/>
          <a:ln/>
        </p:spPr>
        <p:txBody>
          <a:bodyPr wrap="square" lIns="0" tIns="0" rIns="0" bIns="0" rtlCol="0" anchor="t"/>
          <a:lstStyle/>
          <a:p>
            <a:pPr marL="0" indent="0" algn="ctr">
              <a:buNone/>
            </a:pPr>
            <a:r>
              <a:rPr lang="en-US" sz="800" dirty="0">
                <a:solidFill>
                  <a:srgbClr val="374151"/>
                </a:solidFill>
                <a:latin typeface="Calibri" pitchFamily="34" charset="0"/>
                <a:ea typeface="Calibri" pitchFamily="34" charset="-122"/>
                <a:cs typeface="Calibri" pitchFamily="34" charset="-120"/>
              </a:rPr>
              <a:t>Gemini</a:t>
            </a:r>
            <a:endParaRPr lang="en-US" sz="800" dirty="0"/>
          </a:p>
          <a:p>
            <a:pPr marL="0" indent="0" algn="ctr">
              <a:buNone/>
            </a:pPr>
            <a:r>
              <a:rPr lang="en-US" sz="800" dirty="0">
                <a:solidFill>
                  <a:srgbClr val="374151"/>
                </a:solidFill>
                <a:latin typeface="Calibri" pitchFamily="34" charset="0"/>
                <a:ea typeface="Calibri" pitchFamily="34" charset="-122"/>
                <a:cs typeface="Calibri" pitchFamily="34" charset="-120"/>
              </a:rPr>
              <a:t>2.5 Pro</a:t>
            </a:r>
            <a:endParaRPr lang="en-US" sz="800" dirty="0"/>
          </a:p>
        </p:txBody>
      </p:sp>
      <p:sp>
        <p:nvSpPr>
          <p:cNvPr id="28" name="Shape 26"/>
          <p:cNvSpPr/>
          <p:nvPr/>
        </p:nvSpPr>
        <p:spPr>
          <a:xfrm>
            <a:off x="5212080" y="1463040"/>
            <a:ext cx="219456" cy="219456"/>
          </a:xfrm>
          <a:prstGeom prst="ellipse">
            <a:avLst/>
          </a:prstGeom>
          <a:solidFill>
            <a:srgbClr val="10A37F"/>
          </a:solidFill>
          <a:ln/>
        </p:spPr>
        <p:txBody>
          <a:bodyPr/>
          <a:lstStyle/>
          <a:p>
            <a:endParaRPr lang="en-US"/>
          </a:p>
        </p:txBody>
      </p:sp>
      <p:sp>
        <p:nvSpPr>
          <p:cNvPr id="29" name="Text 27"/>
          <p:cNvSpPr/>
          <p:nvPr/>
        </p:nvSpPr>
        <p:spPr>
          <a:xfrm>
            <a:off x="4864608" y="1719072"/>
            <a:ext cx="914400" cy="457200"/>
          </a:xfrm>
          <a:prstGeom prst="rect">
            <a:avLst/>
          </a:prstGeom>
          <a:noFill/>
          <a:ln/>
        </p:spPr>
        <p:txBody>
          <a:bodyPr wrap="square" lIns="0" tIns="0" rIns="0" bIns="0" rtlCol="0" anchor="t"/>
          <a:lstStyle/>
          <a:p>
            <a:pPr marL="0" indent="0" algn="ctr">
              <a:buNone/>
            </a:pPr>
            <a:r>
              <a:rPr lang="en-US" sz="800" dirty="0">
                <a:solidFill>
                  <a:srgbClr val="374151"/>
                </a:solidFill>
                <a:latin typeface="Calibri" pitchFamily="34" charset="0"/>
                <a:ea typeface="Calibri" pitchFamily="34" charset="-122"/>
                <a:cs typeface="Calibri" pitchFamily="34" charset="-120"/>
              </a:rPr>
              <a:t>GPT-5</a:t>
            </a:r>
            <a:endParaRPr lang="en-US" sz="800" dirty="0"/>
          </a:p>
        </p:txBody>
      </p:sp>
      <p:sp>
        <p:nvSpPr>
          <p:cNvPr id="30" name="Shape 28"/>
          <p:cNvSpPr/>
          <p:nvPr/>
        </p:nvSpPr>
        <p:spPr>
          <a:xfrm>
            <a:off x="6711696" y="1828800"/>
            <a:ext cx="219456" cy="219456"/>
          </a:xfrm>
          <a:prstGeom prst="ellipse">
            <a:avLst/>
          </a:prstGeom>
          <a:solidFill>
            <a:srgbClr val="D97706"/>
          </a:solidFill>
          <a:ln/>
        </p:spPr>
        <p:txBody>
          <a:bodyPr/>
          <a:lstStyle/>
          <a:p>
            <a:endParaRPr lang="en-US"/>
          </a:p>
        </p:txBody>
      </p:sp>
      <p:sp>
        <p:nvSpPr>
          <p:cNvPr id="31" name="Text 29"/>
          <p:cNvSpPr/>
          <p:nvPr/>
        </p:nvSpPr>
        <p:spPr>
          <a:xfrm>
            <a:off x="6364224" y="2084832"/>
            <a:ext cx="914400" cy="457200"/>
          </a:xfrm>
          <a:prstGeom prst="rect">
            <a:avLst/>
          </a:prstGeom>
          <a:noFill/>
          <a:ln/>
        </p:spPr>
        <p:txBody>
          <a:bodyPr wrap="square" lIns="0" tIns="0" rIns="0" bIns="0" rtlCol="0" anchor="t"/>
          <a:lstStyle/>
          <a:p>
            <a:pPr marL="0" indent="0" algn="ctr">
              <a:buNone/>
            </a:pPr>
            <a:r>
              <a:rPr lang="en-US" sz="800" dirty="0">
                <a:solidFill>
                  <a:srgbClr val="374151"/>
                </a:solidFill>
                <a:latin typeface="Calibri" pitchFamily="34" charset="0"/>
                <a:ea typeface="Calibri" pitchFamily="34" charset="-122"/>
                <a:cs typeface="Calibri" pitchFamily="34" charset="-120"/>
              </a:rPr>
              <a:t>Claude</a:t>
            </a:r>
            <a:endParaRPr lang="en-US" sz="800" dirty="0"/>
          </a:p>
          <a:p>
            <a:pPr marL="0" indent="0" algn="ctr">
              <a:buNone/>
            </a:pPr>
            <a:r>
              <a:rPr lang="en-US" sz="800" dirty="0">
                <a:solidFill>
                  <a:srgbClr val="374151"/>
                </a:solidFill>
                <a:latin typeface="Calibri" pitchFamily="34" charset="0"/>
                <a:ea typeface="Calibri" pitchFamily="34" charset="-122"/>
                <a:cs typeface="Calibri" pitchFamily="34" charset="-120"/>
              </a:rPr>
              <a:t>Opus 4.5</a:t>
            </a:r>
            <a:endParaRPr lang="en-US" sz="800" dirty="0"/>
          </a:p>
        </p:txBody>
      </p:sp>
      <p:sp>
        <p:nvSpPr>
          <p:cNvPr id="32" name="Shape 30"/>
          <p:cNvSpPr/>
          <p:nvPr/>
        </p:nvSpPr>
        <p:spPr>
          <a:xfrm>
            <a:off x="8211312" y="1463040"/>
            <a:ext cx="219456" cy="219456"/>
          </a:xfrm>
          <a:prstGeom prst="ellipse">
            <a:avLst/>
          </a:prstGeom>
          <a:solidFill>
            <a:srgbClr val="D97706"/>
          </a:solidFill>
          <a:ln/>
        </p:spPr>
        <p:txBody>
          <a:bodyPr/>
          <a:lstStyle/>
          <a:p>
            <a:endParaRPr lang="en-US"/>
          </a:p>
        </p:txBody>
      </p:sp>
      <p:sp>
        <p:nvSpPr>
          <p:cNvPr id="33" name="Text 31"/>
          <p:cNvSpPr/>
          <p:nvPr/>
        </p:nvSpPr>
        <p:spPr>
          <a:xfrm>
            <a:off x="7863840" y="1719072"/>
            <a:ext cx="914400" cy="457200"/>
          </a:xfrm>
          <a:prstGeom prst="rect">
            <a:avLst/>
          </a:prstGeom>
          <a:noFill/>
          <a:ln/>
        </p:spPr>
        <p:txBody>
          <a:bodyPr wrap="square" lIns="0" tIns="0" rIns="0" bIns="0" rtlCol="0" anchor="t"/>
          <a:lstStyle/>
          <a:p>
            <a:pPr marL="0" indent="0" algn="ctr">
              <a:buNone/>
            </a:pPr>
            <a:r>
              <a:rPr lang="en-US" sz="800" dirty="0">
                <a:solidFill>
                  <a:srgbClr val="374151"/>
                </a:solidFill>
                <a:latin typeface="Calibri" pitchFamily="34" charset="0"/>
                <a:ea typeface="Calibri" pitchFamily="34" charset="-122"/>
                <a:cs typeface="Calibri" pitchFamily="34" charset="-120"/>
              </a:rPr>
              <a:t>Claude</a:t>
            </a:r>
            <a:endParaRPr lang="en-US" sz="800" dirty="0"/>
          </a:p>
          <a:p>
            <a:pPr marL="0" indent="0" algn="ctr">
              <a:buNone/>
            </a:pPr>
            <a:r>
              <a:rPr lang="en-US" sz="800" dirty="0">
                <a:solidFill>
                  <a:srgbClr val="374151"/>
                </a:solidFill>
                <a:latin typeface="Calibri" pitchFamily="34" charset="0"/>
                <a:ea typeface="Calibri" pitchFamily="34" charset="-122"/>
                <a:cs typeface="Calibri" pitchFamily="34" charset="-120"/>
              </a:rPr>
              <a:t>Opus 4.6</a:t>
            </a:r>
            <a:endParaRPr lang="en-US" sz="800" dirty="0"/>
          </a:p>
        </p:txBody>
      </p:sp>
      <p:sp>
        <p:nvSpPr>
          <p:cNvPr id="34" name="Text 32"/>
          <p:cNvSpPr/>
          <p:nvPr/>
        </p:nvSpPr>
        <p:spPr>
          <a:xfrm>
            <a:off x="548640" y="3063240"/>
            <a:ext cx="5486400" cy="320040"/>
          </a:xfrm>
          <a:prstGeom prst="rect">
            <a:avLst/>
          </a:prstGeom>
          <a:noFill/>
          <a:ln/>
        </p:spPr>
        <p:txBody>
          <a:bodyPr wrap="square" lIns="0" tIns="0" rIns="0" bIns="0" rtlCol="0" anchor="ctr"/>
          <a:lstStyle/>
          <a:p>
            <a:pPr marL="0" indent="0">
              <a:buNone/>
            </a:pPr>
            <a:r>
              <a:rPr lang="en-US" sz="1600" b="1" dirty="0">
                <a:solidFill>
                  <a:srgbClr val="1B3A5C"/>
                </a:solidFill>
                <a:latin typeface="Georgia" pitchFamily="34" charset="0"/>
                <a:ea typeface="Georgia" pitchFamily="34" charset="-122"/>
                <a:cs typeface="Georgia" pitchFamily="34" charset="-120"/>
              </a:rPr>
              <a:t>What AI Can Read in One Conversation</a:t>
            </a:r>
            <a:endParaRPr lang="en-US" sz="1600" dirty="0"/>
          </a:p>
        </p:txBody>
      </p:sp>
      <p:sp>
        <p:nvSpPr>
          <p:cNvPr id="35" name="Shape 33"/>
          <p:cNvSpPr/>
          <p:nvPr/>
        </p:nvSpPr>
        <p:spPr>
          <a:xfrm>
            <a:off x="548640" y="3429000"/>
            <a:ext cx="457200" cy="292608"/>
          </a:xfrm>
          <a:prstGeom prst="rect">
            <a:avLst/>
          </a:prstGeom>
          <a:solidFill>
            <a:srgbClr val="1B3A5C"/>
          </a:solidFill>
          <a:ln/>
        </p:spPr>
        <p:txBody>
          <a:bodyPr/>
          <a:lstStyle/>
          <a:p>
            <a:endParaRPr lang="en-US"/>
          </a:p>
        </p:txBody>
      </p:sp>
      <p:sp>
        <p:nvSpPr>
          <p:cNvPr id="36" name="Text 34"/>
          <p:cNvSpPr/>
          <p:nvPr/>
        </p:nvSpPr>
        <p:spPr>
          <a:xfrm>
            <a:off x="1143000" y="3429000"/>
            <a:ext cx="1097280" cy="292608"/>
          </a:xfrm>
          <a:prstGeom prst="rect">
            <a:avLst/>
          </a:prstGeom>
          <a:noFill/>
          <a:ln/>
        </p:spPr>
        <p:txBody>
          <a:bodyPr wrap="square" lIns="0" tIns="0" rIns="0" bIns="0" rtlCol="0" anchor="ctr"/>
          <a:lstStyle/>
          <a:p>
            <a:pPr marL="0" indent="0">
              <a:buNone/>
            </a:pPr>
            <a:r>
              <a:rPr lang="en-US" sz="1000" b="1" dirty="0">
                <a:solidFill>
                  <a:srgbClr val="374151"/>
                </a:solidFill>
                <a:latin typeface="Calibri" pitchFamily="34" charset="0"/>
                <a:ea typeface="Calibri" pitchFamily="34" charset="-122"/>
                <a:cs typeface="Calibri" pitchFamily="34" charset="-120"/>
              </a:rPr>
              <a:t>2023</a:t>
            </a:r>
            <a:endParaRPr lang="en-US" sz="1000" dirty="0"/>
          </a:p>
        </p:txBody>
      </p:sp>
      <p:sp>
        <p:nvSpPr>
          <p:cNvPr id="37" name="Text 35"/>
          <p:cNvSpPr/>
          <p:nvPr/>
        </p:nvSpPr>
        <p:spPr>
          <a:xfrm>
            <a:off x="2286000" y="3429000"/>
            <a:ext cx="3200400" cy="292608"/>
          </a:xfrm>
          <a:prstGeom prst="rect">
            <a:avLst/>
          </a:prstGeom>
          <a:noFill/>
          <a:ln/>
        </p:spPr>
        <p:txBody>
          <a:bodyPr wrap="square" lIns="0" tIns="0" rIns="0" bIns="0" rtlCol="0" anchor="ctr"/>
          <a:lstStyle/>
          <a:p>
            <a:pPr marL="0" indent="0">
              <a:buNone/>
            </a:pPr>
            <a:r>
              <a:rPr lang="en-US" sz="1000" dirty="0">
                <a:solidFill>
                  <a:srgbClr val="6B7280"/>
                </a:solidFill>
                <a:latin typeface="Calibri" pitchFamily="34" charset="0"/>
                <a:ea typeface="Calibri" pitchFamily="34" charset="-122"/>
                <a:cs typeface="Calibri" pitchFamily="34" charset="-120"/>
              </a:rPr>
              <a:t>7 pages (a memo)</a:t>
            </a:r>
            <a:endParaRPr lang="en-US" sz="1000" dirty="0"/>
          </a:p>
        </p:txBody>
      </p:sp>
      <p:sp>
        <p:nvSpPr>
          <p:cNvPr id="38" name="Shape 36"/>
          <p:cNvSpPr/>
          <p:nvPr/>
        </p:nvSpPr>
        <p:spPr>
          <a:xfrm>
            <a:off x="548640" y="3794760"/>
            <a:ext cx="1645920" cy="292608"/>
          </a:xfrm>
          <a:prstGeom prst="rect">
            <a:avLst/>
          </a:prstGeom>
          <a:solidFill>
            <a:srgbClr val="2D5F8A"/>
          </a:solidFill>
          <a:ln/>
        </p:spPr>
        <p:txBody>
          <a:bodyPr/>
          <a:lstStyle/>
          <a:p>
            <a:endParaRPr lang="en-US"/>
          </a:p>
        </p:txBody>
      </p:sp>
      <p:sp>
        <p:nvSpPr>
          <p:cNvPr id="39" name="Text 37"/>
          <p:cNvSpPr/>
          <p:nvPr/>
        </p:nvSpPr>
        <p:spPr>
          <a:xfrm>
            <a:off x="2331720" y="3794760"/>
            <a:ext cx="1097280" cy="292608"/>
          </a:xfrm>
          <a:prstGeom prst="rect">
            <a:avLst/>
          </a:prstGeom>
          <a:noFill/>
          <a:ln/>
        </p:spPr>
        <p:txBody>
          <a:bodyPr wrap="square" lIns="0" tIns="0" rIns="0" bIns="0" rtlCol="0" anchor="ctr"/>
          <a:lstStyle/>
          <a:p>
            <a:pPr marL="0" indent="0">
              <a:buNone/>
            </a:pPr>
            <a:r>
              <a:rPr lang="en-US" sz="1000" b="1" dirty="0">
                <a:solidFill>
                  <a:srgbClr val="374151"/>
                </a:solidFill>
                <a:latin typeface="Calibri" pitchFamily="34" charset="0"/>
                <a:ea typeface="Calibri" pitchFamily="34" charset="-122"/>
                <a:cs typeface="Calibri" pitchFamily="34" charset="-120"/>
              </a:rPr>
              <a:t>Mid-2023</a:t>
            </a:r>
            <a:endParaRPr lang="en-US" sz="1000" dirty="0"/>
          </a:p>
        </p:txBody>
      </p:sp>
      <p:sp>
        <p:nvSpPr>
          <p:cNvPr id="40" name="Text 38"/>
          <p:cNvSpPr/>
          <p:nvPr/>
        </p:nvSpPr>
        <p:spPr>
          <a:xfrm>
            <a:off x="3474720" y="3794760"/>
            <a:ext cx="3200400" cy="292608"/>
          </a:xfrm>
          <a:prstGeom prst="rect">
            <a:avLst/>
          </a:prstGeom>
          <a:noFill/>
          <a:ln/>
        </p:spPr>
        <p:txBody>
          <a:bodyPr wrap="square" lIns="0" tIns="0" rIns="0" bIns="0" rtlCol="0" anchor="ctr"/>
          <a:lstStyle/>
          <a:p>
            <a:pPr marL="0" indent="0">
              <a:buNone/>
            </a:pPr>
            <a:r>
              <a:rPr lang="en-US" sz="1000" dirty="0">
                <a:solidFill>
                  <a:srgbClr val="6B7280"/>
                </a:solidFill>
                <a:latin typeface="Calibri" pitchFamily="34" charset="0"/>
                <a:ea typeface="Calibri" pitchFamily="34" charset="-122"/>
                <a:cs typeface="Calibri" pitchFamily="34" charset="-120"/>
              </a:rPr>
              <a:t>75 pages (a short book)</a:t>
            </a:r>
            <a:endParaRPr lang="en-US" sz="1000" dirty="0"/>
          </a:p>
        </p:txBody>
      </p:sp>
      <p:sp>
        <p:nvSpPr>
          <p:cNvPr id="41" name="Shape 39"/>
          <p:cNvSpPr/>
          <p:nvPr/>
        </p:nvSpPr>
        <p:spPr>
          <a:xfrm>
            <a:off x="548640" y="4160520"/>
            <a:ext cx="2560320" cy="292608"/>
          </a:xfrm>
          <a:prstGeom prst="rect">
            <a:avLst/>
          </a:prstGeom>
          <a:solidFill>
            <a:srgbClr val="4B7FB5"/>
          </a:solidFill>
          <a:ln/>
        </p:spPr>
        <p:txBody>
          <a:bodyPr/>
          <a:lstStyle/>
          <a:p>
            <a:endParaRPr lang="en-US"/>
          </a:p>
        </p:txBody>
      </p:sp>
      <p:sp>
        <p:nvSpPr>
          <p:cNvPr id="42" name="Text 40"/>
          <p:cNvSpPr/>
          <p:nvPr/>
        </p:nvSpPr>
        <p:spPr>
          <a:xfrm>
            <a:off x="3246120" y="4160520"/>
            <a:ext cx="1097280" cy="292608"/>
          </a:xfrm>
          <a:prstGeom prst="rect">
            <a:avLst/>
          </a:prstGeom>
          <a:noFill/>
          <a:ln/>
        </p:spPr>
        <p:txBody>
          <a:bodyPr wrap="square" lIns="0" tIns="0" rIns="0" bIns="0" rtlCol="0" anchor="ctr"/>
          <a:lstStyle/>
          <a:p>
            <a:pPr marL="0" indent="0">
              <a:buNone/>
            </a:pPr>
            <a:r>
              <a:rPr lang="en-US" sz="1000" b="1" dirty="0">
                <a:solidFill>
                  <a:srgbClr val="374151"/>
                </a:solidFill>
                <a:latin typeface="Calibri" pitchFamily="34" charset="0"/>
                <a:ea typeface="Calibri" pitchFamily="34" charset="-122"/>
                <a:cs typeface="Calibri" pitchFamily="34" charset="-120"/>
              </a:rPr>
              <a:t>2024</a:t>
            </a:r>
            <a:endParaRPr lang="en-US" sz="1000" dirty="0"/>
          </a:p>
        </p:txBody>
      </p:sp>
      <p:sp>
        <p:nvSpPr>
          <p:cNvPr id="43" name="Text 41"/>
          <p:cNvSpPr/>
          <p:nvPr/>
        </p:nvSpPr>
        <p:spPr>
          <a:xfrm>
            <a:off x="4389120" y="4160520"/>
            <a:ext cx="3200400" cy="292608"/>
          </a:xfrm>
          <a:prstGeom prst="rect">
            <a:avLst/>
          </a:prstGeom>
          <a:noFill/>
          <a:ln/>
        </p:spPr>
        <p:txBody>
          <a:bodyPr wrap="square" lIns="0" tIns="0" rIns="0" bIns="0" rtlCol="0" anchor="ctr"/>
          <a:lstStyle/>
          <a:p>
            <a:pPr marL="0" indent="0">
              <a:buNone/>
            </a:pPr>
            <a:r>
              <a:rPr lang="en-US" sz="1000" dirty="0">
                <a:solidFill>
                  <a:srgbClr val="6B7280"/>
                </a:solidFill>
                <a:latin typeface="Calibri" pitchFamily="34" charset="0"/>
                <a:ea typeface="Calibri" pitchFamily="34" charset="-122"/>
                <a:cs typeface="Calibri" pitchFamily="34" charset="-120"/>
              </a:rPr>
              <a:t>150 pages (a full report)</a:t>
            </a:r>
            <a:endParaRPr lang="en-US" sz="1000" dirty="0"/>
          </a:p>
        </p:txBody>
      </p:sp>
      <p:sp>
        <p:nvSpPr>
          <p:cNvPr id="44" name="Shape 42"/>
          <p:cNvSpPr/>
          <p:nvPr/>
        </p:nvSpPr>
        <p:spPr>
          <a:xfrm>
            <a:off x="548640" y="4526280"/>
            <a:ext cx="6583680" cy="292608"/>
          </a:xfrm>
          <a:prstGeom prst="rect">
            <a:avLst/>
          </a:prstGeom>
          <a:solidFill>
            <a:srgbClr val="D97706"/>
          </a:solidFill>
          <a:ln/>
        </p:spPr>
        <p:txBody>
          <a:bodyPr/>
          <a:lstStyle/>
          <a:p>
            <a:endParaRPr lang="en-US"/>
          </a:p>
        </p:txBody>
      </p:sp>
      <p:sp>
        <p:nvSpPr>
          <p:cNvPr id="45" name="Text 43"/>
          <p:cNvSpPr/>
          <p:nvPr/>
        </p:nvSpPr>
        <p:spPr>
          <a:xfrm>
            <a:off x="7269480" y="4526280"/>
            <a:ext cx="1097280" cy="292608"/>
          </a:xfrm>
          <a:prstGeom prst="rect">
            <a:avLst/>
          </a:prstGeom>
          <a:noFill/>
          <a:ln/>
        </p:spPr>
        <p:txBody>
          <a:bodyPr wrap="square" lIns="0" tIns="0" rIns="0" bIns="0" rtlCol="0" anchor="ctr"/>
          <a:lstStyle/>
          <a:p>
            <a:pPr marL="0" indent="0">
              <a:buNone/>
            </a:pPr>
            <a:r>
              <a:rPr lang="en-US" sz="1000" b="1" dirty="0">
                <a:solidFill>
                  <a:srgbClr val="D97706"/>
                </a:solidFill>
                <a:latin typeface="Calibri" pitchFamily="34" charset="0"/>
                <a:ea typeface="Calibri" pitchFamily="34" charset="-122"/>
                <a:cs typeface="Calibri" pitchFamily="34" charset="-120"/>
              </a:rPr>
              <a:t>This Week</a:t>
            </a:r>
            <a:endParaRPr lang="en-US" sz="1000" dirty="0"/>
          </a:p>
        </p:txBody>
      </p:sp>
      <p:sp>
        <p:nvSpPr>
          <p:cNvPr id="46" name="Text 44"/>
          <p:cNvSpPr/>
          <p:nvPr/>
        </p:nvSpPr>
        <p:spPr>
          <a:xfrm>
            <a:off x="731520" y="4526280"/>
            <a:ext cx="3657600" cy="292608"/>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750 pages (four full books)</a:t>
            </a:r>
            <a:endParaRPr lang="en-US" sz="1000" dirty="0"/>
          </a:p>
        </p:txBody>
      </p:sp>
      <p:sp>
        <p:nvSpPr>
          <p:cNvPr id="47" name="Text 45"/>
          <p:cNvSpPr/>
          <p:nvPr/>
        </p:nvSpPr>
        <p:spPr>
          <a:xfrm>
            <a:off x="5943600" y="3383280"/>
            <a:ext cx="2560320" cy="457200"/>
          </a:xfrm>
          <a:prstGeom prst="rect">
            <a:avLst/>
          </a:prstGeom>
          <a:noFill/>
          <a:ln/>
        </p:spPr>
        <p:txBody>
          <a:bodyPr wrap="square" lIns="0" tIns="0" rIns="0" bIns="0" rtlCol="0" anchor="ctr"/>
          <a:lstStyle/>
          <a:p>
            <a:pPr marL="0" indent="0" algn="ctr">
              <a:buNone/>
            </a:pPr>
            <a:r>
              <a:rPr lang="en-US" sz="2200" b="1" dirty="0">
                <a:solidFill>
                  <a:srgbClr val="D97706"/>
                </a:solidFill>
                <a:latin typeface="Georgia" pitchFamily="34" charset="0"/>
                <a:ea typeface="Georgia" pitchFamily="34" charset="-122"/>
                <a:cs typeface="Georgia" pitchFamily="34" charset="-120"/>
              </a:rPr>
              <a:t>111x growth in 3 years</a:t>
            </a:r>
            <a:endParaRPr lang="en-US"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marL="0" indent="0">
              <a:buNone/>
            </a:pPr>
            <a:r>
              <a:rPr lang="en-US" sz="2600" b="1" dirty="0">
                <a:solidFill>
                  <a:srgbClr val="1B3A5C"/>
                </a:solidFill>
                <a:latin typeface="Georgia" pitchFamily="34" charset="0"/>
                <a:ea typeface="Georgia" pitchFamily="34" charset="-122"/>
                <a:cs typeface="Georgia" pitchFamily="34" charset="-120"/>
              </a:rPr>
              <a:t>Don't Start Where the Stakes Are Highest</a:t>
            </a:r>
            <a:endParaRPr lang="en-US" sz="2600" dirty="0"/>
          </a:p>
        </p:txBody>
      </p:sp>
      <p:sp>
        <p:nvSpPr>
          <p:cNvPr id="3" name="Shape 1"/>
          <p:cNvSpPr/>
          <p:nvPr/>
        </p:nvSpPr>
        <p:spPr>
          <a:xfrm>
            <a:off x="365760" y="1188720"/>
            <a:ext cx="1965960" cy="292608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4" name="Shape 2"/>
          <p:cNvSpPr/>
          <p:nvPr/>
        </p:nvSpPr>
        <p:spPr>
          <a:xfrm>
            <a:off x="365760" y="1188720"/>
            <a:ext cx="1965960" cy="54864"/>
          </a:xfrm>
          <a:prstGeom prst="rect">
            <a:avLst/>
          </a:prstGeom>
          <a:solidFill>
            <a:srgbClr val="1B3A5C"/>
          </a:solidFill>
          <a:ln/>
        </p:spPr>
        <p:txBody>
          <a:bodyPr/>
          <a:lstStyle/>
          <a:p>
            <a:endParaRPr lang="en-US"/>
          </a:p>
        </p:txBody>
      </p:sp>
      <p:sp>
        <p:nvSpPr>
          <p:cNvPr id="5" name="Shape 3"/>
          <p:cNvSpPr/>
          <p:nvPr/>
        </p:nvSpPr>
        <p:spPr>
          <a:xfrm>
            <a:off x="1051560" y="1371600"/>
            <a:ext cx="548640" cy="548640"/>
          </a:xfrm>
          <a:prstGeom prst="ellipse">
            <a:avLst/>
          </a:prstGeom>
          <a:solidFill>
            <a:srgbClr val="1B3A5C"/>
          </a:solidFill>
          <a:ln/>
        </p:spPr>
        <p:txBody>
          <a:bodyPr/>
          <a:lstStyle/>
          <a:p>
            <a:endParaRPr lang="en-US"/>
          </a:p>
        </p:txBody>
      </p:sp>
      <p:sp>
        <p:nvSpPr>
          <p:cNvPr id="6" name="Text 4"/>
          <p:cNvSpPr/>
          <p:nvPr/>
        </p:nvSpPr>
        <p:spPr>
          <a:xfrm>
            <a:off x="1051560" y="1371600"/>
            <a:ext cx="548640" cy="54864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1</a:t>
            </a:r>
            <a:endParaRPr lang="en-US" sz="2000" dirty="0"/>
          </a:p>
        </p:txBody>
      </p:sp>
      <p:sp>
        <p:nvSpPr>
          <p:cNvPr id="7" name="Text 5"/>
          <p:cNvSpPr/>
          <p:nvPr/>
        </p:nvSpPr>
        <p:spPr>
          <a:xfrm>
            <a:off x="457200" y="2057400"/>
            <a:ext cx="1783080" cy="548640"/>
          </a:xfrm>
          <a:prstGeom prst="rect">
            <a:avLst/>
          </a:prstGeom>
          <a:noFill/>
          <a:ln/>
        </p:spPr>
        <p:txBody>
          <a:bodyPr wrap="square" lIns="0" tIns="0" rIns="0" bIns="0" rtlCol="0" anchor="ctr"/>
          <a:lstStyle/>
          <a:p>
            <a:pPr marL="0" indent="0" algn="ctr">
              <a:buNone/>
            </a:pPr>
            <a:r>
              <a:rPr lang="en-US" sz="1400" b="1" dirty="0">
                <a:solidFill>
                  <a:srgbClr val="1B3A5C"/>
                </a:solidFill>
                <a:latin typeface="Georgia" pitchFamily="34" charset="0"/>
                <a:ea typeface="Georgia" pitchFamily="34" charset="-122"/>
                <a:cs typeface="Georgia" pitchFamily="34" charset="-120"/>
              </a:rPr>
              <a:t>Start</a:t>
            </a:r>
            <a:endParaRPr lang="en-US" sz="1400" dirty="0"/>
          </a:p>
          <a:p>
            <a:pPr marL="0" indent="0" algn="ctr">
              <a:buNone/>
            </a:pPr>
            <a:r>
              <a:rPr lang="en-US" sz="1400" b="1" dirty="0">
                <a:solidFill>
                  <a:srgbClr val="1B3A5C"/>
                </a:solidFill>
                <a:latin typeface="Georgia" pitchFamily="34" charset="0"/>
                <a:ea typeface="Georgia" pitchFamily="34" charset="-122"/>
                <a:cs typeface="Georgia" pitchFamily="34" charset="-120"/>
              </a:rPr>
              <a:t>Personal</a:t>
            </a:r>
            <a:endParaRPr lang="en-US" sz="1400" dirty="0"/>
          </a:p>
        </p:txBody>
      </p:sp>
      <p:sp>
        <p:nvSpPr>
          <p:cNvPr id="8" name="Text 6"/>
          <p:cNvSpPr/>
          <p:nvPr/>
        </p:nvSpPr>
        <p:spPr>
          <a:xfrm>
            <a:off x="457200" y="2651760"/>
            <a:ext cx="1783080" cy="1280160"/>
          </a:xfrm>
          <a:prstGeom prst="rect">
            <a:avLst/>
          </a:prstGeom>
          <a:noFill/>
          <a:ln/>
        </p:spPr>
        <p:txBody>
          <a:bodyPr wrap="square" lIns="0" tIns="0" rIns="0" bIns="0" rtlCol="0" anchor="t"/>
          <a:lstStyle/>
          <a:p>
            <a:pPr marL="0" indent="0" algn="ctr">
              <a:buNone/>
            </a:pPr>
            <a:r>
              <a:rPr lang="en-US" sz="1100" dirty="0">
                <a:solidFill>
                  <a:srgbClr val="374151"/>
                </a:solidFill>
                <a:latin typeface="Calibri" pitchFamily="34" charset="0"/>
                <a:ea typeface="Calibri" pitchFamily="34" charset="-122"/>
                <a:cs typeface="Calibri" pitchFamily="34" charset="-120"/>
              </a:rPr>
              <a:t>Research your hobbies.</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Plan a trip. Learn</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something new.</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Zero risk, pure curiosity.</a:t>
            </a:r>
            <a:endParaRPr lang="en-US" sz="1100" dirty="0"/>
          </a:p>
        </p:txBody>
      </p:sp>
      <p:pic>
        <p:nvPicPr>
          <p:cNvPr id="9" name="Image 0" descr="preencoded.png"/>
          <p:cNvPicPr>
            <a:picLocks noChangeAspect="1"/>
          </p:cNvPicPr>
          <p:nvPr/>
        </p:nvPicPr>
        <p:blipFill>
          <a:blip r:embed="rId3"/>
          <a:stretch>
            <a:fillRect/>
          </a:stretch>
        </p:blipFill>
        <p:spPr>
          <a:xfrm>
            <a:off x="2301939" y="2377440"/>
            <a:ext cx="228600" cy="228600"/>
          </a:xfrm>
          <a:prstGeom prst="rect">
            <a:avLst/>
          </a:prstGeom>
        </p:spPr>
      </p:pic>
      <p:sp>
        <p:nvSpPr>
          <p:cNvPr id="10" name="Shape 7"/>
          <p:cNvSpPr/>
          <p:nvPr/>
        </p:nvSpPr>
        <p:spPr>
          <a:xfrm>
            <a:off x="2560320" y="1188720"/>
            <a:ext cx="1965960" cy="292608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11" name="Shape 8"/>
          <p:cNvSpPr/>
          <p:nvPr/>
        </p:nvSpPr>
        <p:spPr>
          <a:xfrm>
            <a:off x="2560320" y="1188720"/>
            <a:ext cx="1965960" cy="54864"/>
          </a:xfrm>
          <a:prstGeom prst="rect">
            <a:avLst/>
          </a:prstGeom>
          <a:solidFill>
            <a:srgbClr val="2D5F8A"/>
          </a:solidFill>
          <a:ln/>
        </p:spPr>
        <p:txBody>
          <a:bodyPr/>
          <a:lstStyle/>
          <a:p>
            <a:endParaRPr lang="en-US"/>
          </a:p>
        </p:txBody>
      </p:sp>
      <p:sp>
        <p:nvSpPr>
          <p:cNvPr id="12" name="Shape 9"/>
          <p:cNvSpPr/>
          <p:nvPr/>
        </p:nvSpPr>
        <p:spPr>
          <a:xfrm>
            <a:off x="3246120" y="1371600"/>
            <a:ext cx="548640" cy="548640"/>
          </a:xfrm>
          <a:prstGeom prst="ellipse">
            <a:avLst/>
          </a:prstGeom>
          <a:solidFill>
            <a:srgbClr val="2D5F8A"/>
          </a:solidFill>
          <a:ln/>
        </p:spPr>
        <p:txBody>
          <a:bodyPr/>
          <a:lstStyle/>
          <a:p>
            <a:endParaRPr lang="en-US"/>
          </a:p>
        </p:txBody>
      </p:sp>
      <p:sp>
        <p:nvSpPr>
          <p:cNvPr id="13" name="Text 10"/>
          <p:cNvSpPr/>
          <p:nvPr/>
        </p:nvSpPr>
        <p:spPr>
          <a:xfrm>
            <a:off x="3246120" y="1371600"/>
            <a:ext cx="548640" cy="54864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2</a:t>
            </a:r>
            <a:endParaRPr lang="en-US" sz="2000" dirty="0"/>
          </a:p>
        </p:txBody>
      </p:sp>
      <p:sp>
        <p:nvSpPr>
          <p:cNvPr id="14" name="Text 11"/>
          <p:cNvSpPr/>
          <p:nvPr/>
        </p:nvSpPr>
        <p:spPr>
          <a:xfrm>
            <a:off x="2651760" y="2057400"/>
            <a:ext cx="1783080" cy="548640"/>
          </a:xfrm>
          <a:prstGeom prst="rect">
            <a:avLst/>
          </a:prstGeom>
          <a:noFill/>
          <a:ln/>
        </p:spPr>
        <p:txBody>
          <a:bodyPr wrap="square" lIns="0" tIns="0" rIns="0" bIns="0" rtlCol="0" anchor="ctr"/>
          <a:lstStyle/>
          <a:p>
            <a:pPr marL="0" indent="0" algn="ctr">
              <a:buNone/>
            </a:pPr>
            <a:r>
              <a:rPr lang="en-US" sz="1400" b="1" dirty="0">
                <a:solidFill>
                  <a:srgbClr val="2D5F8A"/>
                </a:solidFill>
                <a:latin typeface="Georgia" pitchFamily="34" charset="0"/>
                <a:ea typeface="Georgia" pitchFamily="34" charset="-122"/>
                <a:cs typeface="Georgia" pitchFamily="34" charset="-120"/>
              </a:rPr>
              <a:t>Use It</a:t>
            </a:r>
            <a:endParaRPr lang="en-US" sz="1400" dirty="0"/>
          </a:p>
          <a:p>
            <a:pPr marL="0" indent="0" algn="ctr">
              <a:buNone/>
            </a:pPr>
            <a:r>
              <a:rPr lang="en-US" sz="1400" b="1" dirty="0">
                <a:solidFill>
                  <a:srgbClr val="2D5F8A"/>
                </a:solidFill>
                <a:latin typeface="Georgia" pitchFamily="34" charset="0"/>
                <a:ea typeface="Georgia" pitchFamily="34" charset="-122"/>
                <a:cs typeface="Georgia" pitchFamily="34" charset="-120"/>
              </a:rPr>
              <a:t>Daily</a:t>
            </a:r>
            <a:endParaRPr lang="en-US" sz="1400" dirty="0"/>
          </a:p>
        </p:txBody>
      </p:sp>
      <p:sp>
        <p:nvSpPr>
          <p:cNvPr id="15" name="Text 12"/>
          <p:cNvSpPr/>
          <p:nvPr/>
        </p:nvSpPr>
        <p:spPr>
          <a:xfrm>
            <a:off x="2651760" y="2651760"/>
            <a:ext cx="1783080" cy="1280160"/>
          </a:xfrm>
          <a:prstGeom prst="rect">
            <a:avLst/>
          </a:prstGeom>
          <a:noFill/>
          <a:ln/>
        </p:spPr>
        <p:txBody>
          <a:bodyPr wrap="square" lIns="0" tIns="0" rIns="0" bIns="0" rtlCol="0" anchor="t"/>
          <a:lstStyle/>
          <a:p>
            <a:pPr marL="0" indent="0" algn="ctr">
              <a:buNone/>
            </a:pPr>
            <a:r>
              <a:rPr lang="en-US" sz="1100" dirty="0">
                <a:solidFill>
                  <a:srgbClr val="374151"/>
                </a:solidFill>
                <a:latin typeface="Calibri" pitchFamily="34" charset="0"/>
                <a:ea typeface="Calibri" pitchFamily="34" charset="-122"/>
                <a:cs typeface="Calibri" pitchFamily="34" charset="-120"/>
              </a:rPr>
              <a:t>Morning research.</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Email drafts. Meeting</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prep. It becomes</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second nature.</a:t>
            </a:r>
            <a:endParaRPr lang="en-US" sz="1100" dirty="0"/>
          </a:p>
        </p:txBody>
      </p:sp>
      <p:pic>
        <p:nvPicPr>
          <p:cNvPr id="16" name="Image 1" descr="preencoded.png"/>
          <p:cNvPicPr>
            <a:picLocks noChangeAspect="1"/>
          </p:cNvPicPr>
          <p:nvPr/>
        </p:nvPicPr>
        <p:blipFill>
          <a:blip r:embed="rId3"/>
          <a:stretch>
            <a:fillRect/>
          </a:stretch>
        </p:blipFill>
        <p:spPr>
          <a:xfrm>
            <a:off x="4521666" y="2377440"/>
            <a:ext cx="228600" cy="228600"/>
          </a:xfrm>
          <a:prstGeom prst="rect">
            <a:avLst/>
          </a:prstGeom>
        </p:spPr>
      </p:pic>
      <p:sp>
        <p:nvSpPr>
          <p:cNvPr id="17" name="Shape 13"/>
          <p:cNvSpPr/>
          <p:nvPr/>
        </p:nvSpPr>
        <p:spPr>
          <a:xfrm>
            <a:off x="4754880" y="1188720"/>
            <a:ext cx="1965960" cy="292608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18" name="Shape 14"/>
          <p:cNvSpPr/>
          <p:nvPr/>
        </p:nvSpPr>
        <p:spPr>
          <a:xfrm>
            <a:off x="4754880" y="1188720"/>
            <a:ext cx="1965960" cy="54864"/>
          </a:xfrm>
          <a:prstGeom prst="rect">
            <a:avLst/>
          </a:prstGeom>
          <a:solidFill>
            <a:srgbClr val="4B7FB5"/>
          </a:solidFill>
          <a:ln/>
        </p:spPr>
        <p:txBody>
          <a:bodyPr/>
          <a:lstStyle/>
          <a:p>
            <a:endParaRPr lang="en-US"/>
          </a:p>
        </p:txBody>
      </p:sp>
      <p:sp>
        <p:nvSpPr>
          <p:cNvPr id="19" name="Shape 15"/>
          <p:cNvSpPr/>
          <p:nvPr/>
        </p:nvSpPr>
        <p:spPr>
          <a:xfrm>
            <a:off x="5440680" y="1371600"/>
            <a:ext cx="548640" cy="548640"/>
          </a:xfrm>
          <a:prstGeom prst="ellipse">
            <a:avLst/>
          </a:prstGeom>
          <a:solidFill>
            <a:srgbClr val="4B7FB5"/>
          </a:solidFill>
          <a:ln/>
        </p:spPr>
        <p:txBody>
          <a:bodyPr/>
          <a:lstStyle/>
          <a:p>
            <a:endParaRPr lang="en-US"/>
          </a:p>
        </p:txBody>
      </p:sp>
      <p:sp>
        <p:nvSpPr>
          <p:cNvPr id="20" name="Text 16"/>
          <p:cNvSpPr/>
          <p:nvPr/>
        </p:nvSpPr>
        <p:spPr>
          <a:xfrm>
            <a:off x="5440680" y="1371600"/>
            <a:ext cx="548640" cy="54864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3</a:t>
            </a:r>
            <a:endParaRPr lang="en-US" sz="2000" dirty="0"/>
          </a:p>
        </p:txBody>
      </p:sp>
      <p:sp>
        <p:nvSpPr>
          <p:cNvPr id="21" name="Text 17"/>
          <p:cNvSpPr/>
          <p:nvPr/>
        </p:nvSpPr>
        <p:spPr>
          <a:xfrm>
            <a:off x="4846320" y="2057400"/>
            <a:ext cx="1783080" cy="548640"/>
          </a:xfrm>
          <a:prstGeom prst="rect">
            <a:avLst/>
          </a:prstGeom>
          <a:noFill/>
          <a:ln/>
        </p:spPr>
        <p:txBody>
          <a:bodyPr wrap="square" lIns="0" tIns="0" rIns="0" bIns="0" rtlCol="0" anchor="ctr"/>
          <a:lstStyle/>
          <a:p>
            <a:pPr marL="0" indent="0" algn="ctr">
              <a:buNone/>
            </a:pPr>
            <a:r>
              <a:rPr lang="en-US" sz="1400" b="1" dirty="0">
                <a:solidFill>
                  <a:srgbClr val="4B7FB5"/>
                </a:solidFill>
                <a:latin typeface="Georgia" pitchFamily="34" charset="0"/>
                <a:ea typeface="Georgia" pitchFamily="34" charset="-122"/>
                <a:cs typeface="Georgia" pitchFamily="34" charset="-120"/>
              </a:rPr>
              <a:t>Power</a:t>
            </a:r>
            <a:endParaRPr lang="en-US" sz="1400" dirty="0"/>
          </a:p>
          <a:p>
            <a:pPr marL="0" indent="0" algn="ctr">
              <a:buNone/>
            </a:pPr>
            <a:r>
              <a:rPr lang="en-US" sz="1400" b="1" dirty="0">
                <a:solidFill>
                  <a:srgbClr val="4B7FB5"/>
                </a:solidFill>
                <a:latin typeface="Georgia" pitchFamily="34" charset="0"/>
                <a:ea typeface="Georgia" pitchFamily="34" charset="-122"/>
                <a:cs typeface="Georgia" pitchFamily="34" charset="-120"/>
              </a:rPr>
              <a:t>User</a:t>
            </a:r>
            <a:endParaRPr lang="en-US" sz="1400" dirty="0"/>
          </a:p>
        </p:txBody>
      </p:sp>
      <p:sp>
        <p:nvSpPr>
          <p:cNvPr id="22" name="Text 18"/>
          <p:cNvSpPr/>
          <p:nvPr/>
        </p:nvSpPr>
        <p:spPr>
          <a:xfrm>
            <a:off x="4846320" y="2651760"/>
            <a:ext cx="1783080" cy="1280160"/>
          </a:xfrm>
          <a:prstGeom prst="rect">
            <a:avLst/>
          </a:prstGeom>
          <a:noFill/>
          <a:ln/>
        </p:spPr>
        <p:txBody>
          <a:bodyPr wrap="square" lIns="0" tIns="0" rIns="0" bIns="0" rtlCol="0" anchor="t"/>
          <a:lstStyle/>
          <a:p>
            <a:pPr marL="0" indent="0" algn="ctr">
              <a:buNone/>
            </a:pPr>
            <a:r>
              <a:rPr lang="en-US" sz="1100" dirty="0">
                <a:solidFill>
                  <a:srgbClr val="374151"/>
                </a:solidFill>
                <a:latin typeface="Calibri" pitchFamily="34" charset="0"/>
                <a:ea typeface="Calibri" pitchFamily="34" charset="-122"/>
                <a:cs typeface="Calibri" pitchFamily="34" charset="-120"/>
              </a:rPr>
              <a:t>See patterns. Build</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workflows. Know when to</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trust the output and</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when to push back.</a:t>
            </a:r>
            <a:endParaRPr lang="en-US" sz="1100" dirty="0"/>
          </a:p>
        </p:txBody>
      </p:sp>
      <p:pic>
        <p:nvPicPr>
          <p:cNvPr id="23" name="Image 2" descr="preencoded.png"/>
          <p:cNvPicPr>
            <a:picLocks noChangeAspect="1"/>
          </p:cNvPicPr>
          <p:nvPr/>
        </p:nvPicPr>
        <p:blipFill>
          <a:blip r:embed="rId3"/>
          <a:stretch>
            <a:fillRect/>
          </a:stretch>
        </p:blipFill>
        <p:spPr>
          <a:xfrm>
            <a:off x="6716226" y="2377440"/>
            <a:ext cx="228600" cy="228600"/>
          </a:xfrm>
          <a:prstGeom prst="rect">
            <a:avLst/>
          </a:prstGeom>
        </p:spPr>
      </p:pic>
      <p:sp>
        <p:nvSpPr>
          <p:cNvPr id="24" name="Shape 19"/>
          <p:cNvSpPr/>
          <p:nvPr/>
        </p:nvSpPr>
        <p:spPr>
          <a:xfrm>
            <a:off x="6949440" y="1188720"/>
            <a:ext cx="1965960" cy="292608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25" name="Shape 20"/>
          <p:cNvSpPr/>
          <p:nvPr/>
        </p:nvSpPr>
        <p:spPr>
          <a:xfrm>
            <a:off x="6949440" y="1188720"/>
            <a:ext cx="1965960" cy="54864"/>
          </a:xfrm>
          <a:prstGeom prst="rect">
            <a:avLst/>
          </a:prstGeom>
          <a:solidFill>
            <a:srgbClr val="D97706"/>
          </a:solidFill>
          <a:ln/>
        </p:spPr>
        <p:txBody>
          <a:bodyPr/>
          <a:lstStyle/>
          <a:p>
            <a:endParaRPr lang="en-US"/>
          </a:p>
        </p:txBody>
      </p:sp>
      <p:sp>
        <p:nvSpPr>
          <p:cNvPr id="26" name="Shape 21"/>
          <p:cNvSpPr/>
          <p:nvPr/>
        </p:nvSpPr>
        <p:spPr>
          <a:xfrm>
            <a:off x="7635240" y="1371600"/>
            <a:ext cx="548640" cy="548640"/>
          </a:xfrm>
          <a:prstGeom prst="ellipse">
            <a:avLst/>
          </a:prstGeom>
          <a:solidFill>
            <a:srgbClr val="D97706"/>
          </a:solidFill>
          <a:ln/>
        </p:spPr>
        <p:txBody>
          <a:bodyPr/>
          <a:lstStyle/>
          <a:p>
            <a:endParaRPr lang="en-US"/>
          </a:p>
        </p:txBody>
      </p:sp>
      <p:sp>
        <p:nvSpPr>
          <p:cNvPr id="27" name="Text 22"/>
          <p:cNvSpPr/>
          <p:nvPr/>
        </p:nvSpPr>
        <p:spPr>
          <a:xfrm>
            <a:off x="7635240" y="1371600"/>
            <a:ext cx="548640" cy="548640"/>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4</a:t>
            </a:r>
            <a:endParaRPr lang="en-US" sz="2000" dirty="0"/>
          </a:p>
        </p:txBody>
      </p:sp>
      <p:sp>
        <p:nvSpPr>
          <p:cNvPr id="28" name="Text 23"/>
          <p:cNvSpPr/>
          <p:nvPr/>
        </p:nvSpPr>
        <p:spPr>
          <a:xfrm>
            <a:off x="7040880" y="2057400"/>
            <a:ext cx="1783080" cy="548640"/>
          </a:xfrm>
          <a:prstGeom prst="rect">
            <a:avLst/>
          </a:prstGeom>
          <a:noFill/>
          <a:ln/>
        </p:spPr>
        <p:txBody>
          <a:bodyPr wrap="square" lIns="0" tIns="0" rIns="0" bIns="0" rtlCol="0" anchor="ctr"/>
          <a:lstStyle/>
          <a:p>
            <a:pPr marL="0" indent="0" algn="ctr">
              <a:buNone/>
            </a:pPr>
            <a:r>
              <a:rPr lang="en-US" sz="1400" b="1" dirty="0">
                <a:solidFill>
                  <a:srgbClr val="D97706"/>
                </a:solidFill>
                <a:latin typeface="Georgia" pitchFamily="34" charset="0"/>
                <a:ea typeface="Georgia" pitchFamily="34" charset="-122"/>
                <a:cs typeface="Georgia" pitchFamily="34" charset="-120"/>
              </a:rPr>
              <a:t>Business</a:t>
            </a:r>
            <a:endParaRPr lang="en-US" sz="1400" dirty="0"/>
          </a:p>
          <a:p>
            <a:pPr marL="0" indent="0" algn="ctr">
              <a:buNone/>
            </a:pPr>
            <a:r>
              <a:rPr lang="en-US" sz="1400" b="1" dirty="0">
                <a:solidFill>
                  <a:srgbClr val="D97706"/>
                </a:solidFill>
                <a:latin typeface="Georgia" pitchFamily="34" charset="0"/>
                <a:ea typeface="Georgia" pitchFamily="34" charset="-122"/>
                <a:cs typeface="Georgia" pitchFamily="34" charset="-120"/>
              </a:rPr>
              <a:t>Leverage</a:t>
            </a:r>
            <a:endParaRPr lang="en-US" sz="1400" dirty="0"/>
          </a:p>
        </p:txBody>
      </p:sp>
      <p:sp>
        <p:nvSpPr>
          <p:cNvPr id="29" name="Text 24"/>
          <p:cNvSpPr/>
          <p:nvPr/>
        </p:nvSpPr>
        <p:spPr>
          <a:xfrm>
            <a:off x="7040880" y="2651760"/>
            <a:ext cx="1783080" cy="1280160"/>
          </a:xfrm>
          <a:prstGeom prst="rect">
            <a:avLst/>
          </a:prstGeom>
          <a:noFill/>
          <a:ln/>
        </p:spPr>
        <p:txBody>
          <a:bodyPr wrap="square" lIns="0" tIns="0" rIns="0" bIns="0" rtlCol="0" anchor="t"/>
          <a:lstStyle/>
          <a:p>
            <a:pPr marL="0" indent="0" algn="ctr">
              <a:buNone/>
            </a:pPr>
            <a:r>
              <a:rPr lang="en-US" sz="1100" dirty="0">
                <a:solidFill>
                  <a:srgbClr val="374151"/>
                </a:solidFill>
                <a:latin typeface="Calibri" pitchFamily="34" charset="0"/>
                <a:ea typeface="Calibri" pitchFamily="34" charset="-122"/>
                <a:cs typeface="Calibri" pitchFamily="34" charset="-120"/>
              </a:rPr>
              <a:t>Bring it to work</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with confidence. You</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understand the tool.</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You understand its limits.</a:t>
            </a:r>
            <a:endParaRPr lang="en-US" sz="1100" dirty="0"/>
          </a:p>
        </p:txBody>
      </p:sp>
      <p:sp>
        <p:nvSpPr>
          <p:cNvPr id="30" name="Shape 25"/>
          <p:cNvSpPr/>
          <p:nvPr/>
        </p:nvSpPr>
        <p:spPr>
          <a:xfrm>
            <a:off x="1371600" y="4297680"/>
            <a:ext cx="6400800" cy="548640"/>
          </a:xfrm>
          <a:prstGeom prst="rect">
            <a:avLst/>
          </a:prstGeom>
          <a:solidFill>
            <a:srgbClr val="F1F5F9"/>
          </a:solidFill>
          <a:ln w="19050">
            <a:solidFill>
              <a:srgbClr val="D97706"/>
            </a:solidFill>
            <a:prstDash val="solid"/>
          </a:ln>
        </p:spPr>
        <p:txBody>
          <a:bodyPr/>
          <a:lstStyle/>
          <a:p>
            <a:endParaRPr lang="en-US"/>
          </a:p>
        </p:txBody>
      </p:sp>
      <p:sp>
        <p:nvSpPr>
          <p:cNvPr id="31" name="Text 26"/>
          <p:cNvSpPr/>
          <p:nvPr/>
        </p:nvSpPr>
        <p:spPr>
          <a:xfrm>
            <a:off x="1554480" y="4297680"/>
            <a:ext cx="6035040" cy="548640"/>
          </a:xfrm>
          <a:prstGeom prst="rect">
            <a:avLst/>
          </a:prstGeom>
          <a:noFill/>
          <a:ln/>
        </p:spPr>
        <p:txBody>
          <a:bodyPr wrap="square" lIns="0" tIns="0" rIns="0" bIns="0" rtlCol="0" anchor="ctr"/>
          <a:lstStyle/>
          <a:p>
            <a:pPr marL="0" indent="0" algn="ctr">
              <a:buNone/>
            </a:pPr>
            <a:r>
              <a:rPr lang="en-US" sz="1500" b="1" dirty="0">
                <a:solidFill>
                  <a:srgbClr val="D97706"/>
                </a:solidFill>
                <a:latin typeface="Calibri" pitchFamily="34" charset="0"/>
                <a:ea typeface="Calibri" pitchFamily="34" charset="-122"/>
                <a:cs typeface="Calibri" pitchFamily="34" charset="-120"/>
              </a:rPr>
              <a:t>Start where curiosity lives. The business value follows.</a:t>
            </a:r>
            <a:endParaRPr lang="en-US" sz="1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1B3A5C"/>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D97706"/>
          </a:solidFill>
          <a:ln/>
        </p:spPr>
        <p:txBody>
          <a:bodyPr/>
          <a:lstStyle/>
          <a:p>
            <a:endParaRPr lang="en-US"/>
          </a:p>
        </p:txBody>
      </p:sp>
      <p:sp>
        <p:nvSpPr>
          <p:cNvPr id="3" name="Shape 1"/>
          <p:cNvSpPr/>
          <p:nvPr/>
        </p:nvSpPr>
        <p:spPr>
          <a:xfrm>
            <a:off x="0" y="5088636"/>
            <a:ext cx="9144000" cy="54864"/>
          </a:xfrm>
          <a:prstGeom prst="rect">
            <a:avLst/>
          </a:prstGeom>
          <a:solidFill>
            <a:srgbClr val="D97706"/>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4160520" y="365760"/>
            <a:ext cx="640080" cy="640080"/>
          </a:xfrm>
          <a:prstGeom prst="rect">
            <a:avLst/>
          </a:prstGeom>
        </p:spPr>
      </p:pic>
      <p:sp>
        <p:nvSpPr>
          <p:cNvPr id="5" name="Text 2"/>
          <p:cNvSpPr/>
          <p:nvPr/>
        </p:nvSpPr>
        <p:spPr>
          <a:xfrm>
            <a:off x="548640" y="1005840"/>
            <a:ext cx="8046720" cy="73152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Your Turn.</a:t>
            </a:r>
            <a:endParaRPr lang="en-US" sz="4000" dirty="0"/>
          </a:p>
        </p:txBody>
      </p:sp>
      <p:sp>
        <p:nvSpPr>
          <p:cNvPr id="6" name="Text 3"/>
          <p:cNvSpPr/>
          <p:nvPr/>
        </p:nvSpPr>
        <p:spPr>
          <a:xfrm>
            <a:off x="548640" y="1737360"/>
            <a:ext cx="8046720" cy="411480"/>
          </a:xfrm>
          <a:prstGeom prst="rect">
            <a:avLst/>
          </a:prstGeom>
          <a:noFill/>
          <a:ln/>
        </p:spPr>
        <p:txBody>
          <a:bodyPr wrap="square" lIns="0" tIns="0" rIns="0" bIns="0" rtlCol="0" anchor="ctr"/>
          <a:lstStyle/>
          <a:p>
            <a:pPr marL="0" indent="0" algn="ctr">
              <a:buNone/>
            </a:pPr>
            <a:r>
              <a:rPr lang="en-US" sz="1600" dirty="0">
                <a:solidFill>
                  <a:srgbClr val="94A3B8"/>
                </a:solidFill>
                <a:latin typeface="Calibri" pitchFamily="34" charset="0"/>
                <a:ea typeface="Calibri" pitchFamily="34" charset="-122"/>
                <a:cs typeface="Calibri" pitchFamily="34" charset="-120"/>
              </a:rPr>
              <a:t>Open Claude, ChatGPT, or Gemini on your phone.</a:t>
            </a:r>
            <a:endParaRPr lang="en-US" sz="1600" dirty="0"/>
          </a:p>
        </p:txBody>
      </p:sp>
      <p:sp>
        <p:nvSpPr>
          <p:cNvPr id="7" name="Shape 4"/>
          <p:cNvSpPr/>
          <p:nvPr/>
        </p:nvSpPr>
        <p:spPr>
          <a:xfrm>
            <a:off x="1097280" y="2377440"/>
            <a:ext cx="6949440" cy="1097280"/>
          </a:xfrm>
          <a:prstGeom prst="rect">
            <a:avLst/>
          </a:prstGeom>
          <a:solidFill>
            <a:srgbClr val="142D4A"/>
          </a:solidFill>
          <a:ln w="25400">
            <a:solidFill>
              <a:srgbClr val="D97706"/>
            </a:solidFill>
            <a:prstDash val="solid"/>
          </a:ln>
        </p:spPr>
        <p:txBody>
          <a:bodyPr/>
          <a:lstStyle/>
          <a:p>
            <a:endParaRPr lang="en-US"/>
          </a:p>
        </p:txBody>
      </p:sp>
      <p:sp>
        <p:nvSpPr>
          <p:cNvPr id="8" name="Text 5"/>
          <p:cNvSpPr/>
          <p:nvPr/>
        </p:nvSpPr>
        <p:spPr>
          <a:xfrm>
            <a:off x="1371600" y="2423160"/>
            <a:ext cx="6400800" cy="1005840"/>
          </a:xfrm>
          <a:prstGeom prst="rect">
            <a:avLst/>
          </a:prstGeom>
          <a:noFill/>
          <a:ln/>
        </p:spPr>
        <p:txBody>
          <a:bodyPr wrap="square" lIns="0" tIns="0" rIns="0" bIns="0" rtlCol="0" anchor="ctr"/>
          <a:lstStyle/>
          <a:p>
            <a:pPr marL="0" indent="0" algn="ctr">
              <a:buNone/>
            </a:pPr>
            <a:r>
              <a:rPr lang="en-US" sz="1600" dirty="0">
                <a:solidFill>
                  <a:srgbClr val="FFFFFF"/>
                </a:solidFill>
                <a:latin typeface="Calibri" pitchFamily="34" charset="0"/>
                <a:ea typeface="Calibri" pitchFamily="34" charset="-122"/>
                <a:cs typeface="Calibri" pitchFamily="34" charset="-120"/>
              </a:rPr>
              <a:t>I'm a [your title] in [your industry]. What are three AI use cases I could test this week that would save me at least 2 hours?</a:t>
            </a:r>
            <a:endParaRPr lang="en-US" sz="1600" dirty="0"/>
          </a:p>
        </p:txBody>
      </p:sp>
      <p:sp>
        <p:nvSpPr>
          <p:cNvPr id="9" name="Text 6"/>
          <p:cNvSpPr/>
          <p:nvPr/>
        </p:nvSpPr>
        <p:spPr>
          <a:xfrm>
            <a:off x="914400" y="3840480"/>
            <a:ext cx="7315200" cy="731520"/>
          </a:xfrm>
          <a:prstGeom prst="rect">
            <a:avLst/>
          </a:prstGeom>
          <a:noFill/>
          <a:ln/>
        </p:spPr>
        <p:txBody>
          <a:bodyPr wrap="square" lIns="0" tIns="0" rIns="0" bIns="0" rtlCol="0" anchor="ctr"/>
          <a:lstStyle/>
          <a:p>
            <a:pPr marL="0" indent="0" algn="ctr">
              <a:buNone/>
            </a:pPr>
            <a:r>
              <a:rPr lang="en-US" sz="1300" i="1" dirty="0">
                <a:solidFill>
                  <a:srgbClr val="94A3B8"/>
                </a:solidFill>
                <a:latin typeface="Calibri" pitchFamily="34" charset="0"/>
                <a:ea typeface="Calibri" pitchFamily="34" charset="-122"/>
                <a:cs typeface="Calibri" pitchFamily="34" charset="-120"/>
              </a:rPr>
              <a:t>"The tools exist. The data exists. The bottleneck is always the same:
</a:t>
            </a:r>
            <a:r>
              <a:rPr lang="en-US" sz="1300" b="1" i="1" dirty="0">
                <a:solidFill>
                  <a:srgbClr val="F59E0B"/>
                </a:solidFill>
                <a:latin typeface="Calibri" pitchFamily="34" charset="0"/>
                <a:ea typeface="Calibri" pitchFamily="34" charset="-122"/>
                <a:cs typeface="Calibri" pitchFamily="34" charset="-120"/>
              </a:rPr>
              <a:t>someone who decides to stop talking about it and start."</a:t>
            </a:r>
            <a:endParaRPr lang="en-US" sz="1300" dirty="0"/>
          </a:p>
        </p:txBody>
      </p:sp>
      <p:sp>
        <p:nvSpPr>
          <p:cNvPr id="10" name="Text 7"/>
          <p:cNvSpPr/>
          <p:nvPr/>
        </p:nvSpPr>
        <p:spPr>
          <a:xfrm>
            <a:off x="5486400" y="4526280"/>
            <a:ext cx="2743200" cy="274320"/>
          </a:xfrm>
          <a:prstGeom prst="rect">
            <a:avLst/>
          </a:prstGeom>
          <a:noFill/>
          <a:ln/>
        </p:spPr>
        <p:txBody>
          <a:bodyPr wrap="square" lIns="0" tIns="0" rIns="0" bIns="0" rtlCol="0" anchor="ctr"/>
          <a:lstStyle/>
          <a:p>
            <a:pPr marL="0" indent="0" algn="r">
              <a:buNone/>
            </a:pPr>
            <a:r>
              <a:rPr lang="en-US" sz="1000" dirty="0">
                <a:solidFill>
                  <a:srgbClr val="64748B"/>
                </a:solidFill>
                <a:latin typeface="Calibri" pitchFamily="34" charset="0"/>
                <a:ea typeface="Calibri" pitchFamily="34" charset="-122"/>
                <a:cs typeface="Calibri" pitchFamily="34" charset="-120"/>
              </a:rPr>
              <a:t>Data Driven VC</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5852160" cy="548640"/>
          </a:xfrm>
          <a:prstGeom prst="rect">
            <a:avLst/>
          </a:prstGeom>
          <a:noFill/>
          <a:ln/>
        </p:spPr>
        <p:txBody>
          <a:bodyPr wrap="square" lIns="0" tIns="0" rIns="0" bIns="0" rtlCol="0" anchor="ctr"/>
          <a:lstStyle/>
          <a:p>
            <a:pPr marL="0" indent="0">
              <a:buNone/>
            </a:pPr>
            <a:r>
              <a:rPr lang="en-US" sz="2600" b="1" dirty="0">
                <a:solidFill>
                  <a:srgbClr val="1B3A5C"/>
                </a:solidFill>
                <a:latin typeface="Georgia" pitchFamily="34" charset="0"/>
                <a:ea typeface="Georgia" pitchFamily="34" charset="-122"/>
                <a:cs typeface="Georgia" pitchFamily="34" charset="-120"/>
              </a:rPr>
              <a:t>What One Person Can Do Today</a:t>
            </a:r>
            <a:endParaRPr lang="en-US" sz="2600" dirty="0"/>
          </a:p>
        </p:txBody>
      </p:sp>
      <p:sp>
        <p:nvSpPr>
          <p:cNvPr id="3" name="Shape 1"/>
          <p:cNvSpPr/>
          <p:nvPr/>
        </p:nvSpPr>
        <p:spPr>
          <a:xfrm>
            <a:off x="6675120" y="182880"/>
            <a:ext cx="2103120" cy="685800"/>
          </a:xfrm>
          <a:prstGeom prst="rect">
            <a:avLst/>
          </a:prstGeom>
          <a:solidFill>
            <a:srgbClr val="1B3A5C"/>
          </a:solidFill>
          <a:ln/>
          <a:effectLst>
            <a:outerShdw blurRad="76200" dist="25400" dir="8100000" algn="bl" rotWithShape="0">
              <a:srgbClr val="000000">
                <a:alpha val="8000"/>
              </a:srgbClr>
            </a:outerShdw>
          </a:effectLst>
        </p:spPr>
        <p:txBody>
          <a:bodyPr/>
          <a:lstStyle/>
          <a:p>
            <a:endParaRPr lang="en-US"/>
          </a:p>
        </p:txBody>
      </p:sp>
      <p:sp>
        <p:nvSpPr>
          <p:cNvPr id="4" name="Text 2"/>
          <p:cNvSpPr/>
          <p:nvPr/>
        </p:nvSpPr>
        <p:spPr>
          <a:xfrm>
            <a:off x="6675120" y="137160"/>
            <a:ext cx="2103120" cy="411480"/>
          </a:xfrm>
          <a:prstGeom prst="rect">
            <a:avLst/>
          </a:prstGeom>
          <a:noFill/>
          <a:ln/>
        </p:spPr>
        <p:txBody>
          <a:bodyPr wrap="square" lIns="0" tIns="0" rIns="0" bIns="0" rtlCol="0" anchor="b"/>
          <a:lstStyle/>
          <a:p>
            <a:pPr marL="0" indent="0" algn="ctr">
              <a:buNone/>
            </a:pPr>
            <a:r>
              <a:rPr lang="en-US" sz="2000" b="1" dirty="0">
                <a:solidFill>
                  <a:srgbClr val="F59E0B"/>
                </a:solidFill>
                <a:latin typeface="Georgia" pitchFamily="34" charset="0"/>
                <a:ea typeface="Georgia" pitchFamily="34" charset="-122"/>
                <a:cs typeface="Georgia" pitchFamily="34" charset="-120"/>
              </a:rPr>
              <a:t>15-25 hrs/week</a:t>
            </a:r>
            <a:endParaRPr lang="en-US" sz="2000" dirty="0"/>
          </a:p>
        </p:txBody>
      </p:sp>
      <p:sp>
        <p:nvSpPr>
          <p:cNvPr id="5" name="Text 3"/>
          <p:cNvSpPr/>
          <p:nvPr/>
        </p:nvSpPr>
        <p:spPr>
          <a:xfrm>
            <a:off x="6675120" y="530352"/>
            <a:ext cx="2103120" cy="320040"/>
          </a:xfrm>
          <a:prstGeom prst="rect">
            <a:avLst/>
          </a:prstGeom>
          <a:noFill/>
          <a:ln/>
        </p:spPr>
        <p:txBody>
          <a:bodyPr wrap="square" lIns="0" tIns="0" rIns="0" bIns="0" rtlCol="0" anchor="t"/>
          <a:lstStyle/>
          <a:p>
            <a:pPr marL="0" indent="0" algn="ctr">
              <a:buNone/>
            </a:pPr>
            <a:r>
              <a:rPr lang="en-US" sz="1100" dirty="0">
                <a:solidFill>
                  <a:srgbClr val="94A3B8"/>
                </a:solidFill>
                <a:latin typeface="Calibri" pitchFamily="34" charset="0"/>
                <a:ea typeface="Calibri" pitchFamily="34" charset="-122"/>
                <a:cs typeface="Calibri" pitchFamily="34" charset="-120"/>
              </a:rPr>
              <a:t>recoverable</a:t>
            </a:r>
            <a:endParaRPr lang="en-US" sz="11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457200" y="1051560"/>
          <a:ext cx="8229600" cy="2404872"/>
        </p:xfrm>
        <a:graphic>
          <a:graphicData uri="http://schemas.openxmlformats.org/drawingml/2006/table">
            <a:tbl>
              <a:tblPr/>
              <a:tblGrid>
                <a:gridCol w="2286000">
                  <a:extLst>
                    <a:ext uri="{9D8B030D-6E8A-4147-A177-3AD203B41FA5}">
                      <a16:colId xmlns:a16="http://schemas.microsoft.com/office/drawing/2014/main" val="20000"/>
                    </a:ext>
                  </a:extLst>
                </a:gridCol>
                <a:gridCol w="3474720">
                  <a:extLst>
                    <a:ext uri="{9D8B030D-6E8A-4147-A177-3AD203B41FA5}">
                      <a16:colId xmlns:a16="http://schemas.microsoft.com/office/drawing/2014/main" val="20001"/>
                    </a:ext>
                  </a:extLst>
                </a:gridCol>
                <a:gridCol w="2468880">
                  <a:extLst>
                    <a:ext uri="{9D8B030D-6E8A-4147-A177-3AD203B41FA5}">
                      <a16:colId xmlns:a16="http://schemas.microsoft.com/office/drawing/2014/main" val="20002"/>
                    </a:ext>
                  </a:extLst>
                </a:gridCol>
              </a:tblGrid>
              <a:tr h="320040">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Use Case</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1B3A5C"/>
                    </a:solidFill>
                  </a:tcPr>
                </a:tc>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Tool</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1B3A5C"/>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Time Saved</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1B3A5C"/>
                    </a:solidFill>
                  </a:tcPr>
                </a:tc>
                <a:extLst>
                  <a:ext uri="{0D108BD9-81ED-4DB2-BD59-A6C34878D82A}">
                    <a16:rowId xmlns:a16="http://schemas.microsoft.com/office/drawing/2014/main" val="10000"/>
                  </a:ext>
                </a:extLst>
              </a:tr>
              <a:tr h="347472">
                <a:tc>
                  <a:txBody>
                    <a:bodyPr/>
                    <a:lstStyle/>
                    <a:p>
                      <a:pPr marL="0" indent="0">
                        <a:buNone/>
                      </a:pPr>
                      <a:r>
                        <a:rPr lang="en-US" sz="1100" b="1" dirty="0">
                          <a:solidFill>
                            <a:srgbClr val="1A1A1A"/>
                          </a:solidFill>
                          <a:latin typeface="Calibri" pitchFamily="34" charset="0"/>
                          <a:ea typeface="Calibri" pitchFamily="34" charset="-122"/>
                          <a:cs typeface="Calibri" pitchFamily="34" charset="-120"/>
                        </a:rPr>
                        <a:t>Meeting Prep</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marL="0" indent="0">
                        <a:buNone/>
                      </a:pPr>
                      <a:r>
                        <a:rPr lang="en-US" sz="1000" dirty="0">
                          <a:solidFill>
                            <a:srgbClr val="374151"/>
                          </a:solidFill>
                          <a:latin typeface="Calibri" pitchFamily="34" charset="0"/>
                          <a:ea typeface="Calibri" pitchFamily="34" charset="-122"/>
                          <a:cs typeface="Calibri" pitchFamily="34" charset="-120"/>
                        </a:rPr>
                        <a:t>NotebookLM + Perplexity</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marL="0" indent="0" algn="ctr">
                        <a:buNone/>
                      </a:pPr>
                      <a:r>
                        <a:rPr lang="en-US" sz="1100" b="1" dirty="0">
                          <a:solidFill>
                            <a:srgbClr val="D97706"/>
                          </a:solidFill>
                          <a:latin typeface="Calibri" pitchFamily="34" charset="0"/>
                          <a:ea typeface="Calibri" pitchFamily="34" charset="-122"/>
                          <a:cs typeface="Calibri" pitchFamily="34" charset="-120"/>
                        </a:rPr>
                        <a:t>4-6 hrs/week</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extLst>
                  <a:ext uri="{0D108BD9-81ED-4DB2-BD59-A6C34878D82A}">
                    <a16:rowId xmlns:a16="http://schemas.microsoft.com/office/drawing/2014/main" val="10001"/>
                  </a:ext>
                </a:extLst>
              </a:tr>
              <a:tr h="347472">
                <a:tc>
                  <a:txBody>
                    <a:bodyPr/>
                    <a:lstStyle/>
                    <a:p>
                      <a:pPr marL="0" indent="0">
                        <a:buNone/>
                      </a:pPr>
                      <a:r>
                        <a:rPr lang="en-US" sz="1100" b="1" dirty="0">
                          <a:solidFill>
                            <a:srgbClr val="1A1A1A"/>
                          </a:solidFill>
                          <a:latin typeface="Calibri" pitchFamily="34" charset="0"/>
                          <a:ea typeface="Calibri" pitchFamily="34" charset="-122"/>
                          <a:cs typeface="Calibri" pitchFamily="34" charset="-120"/>
                        </a:rPr>
                        <a:t>Email Drafting</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marL="0" indent="0">
                        <a:buNone/>
                      </a:pPr>
                      <a:r>
                        <a:rPr lang="en-US" sz="1000" dirty="0">
                          <a:solidFill>
                            <a:srgbClr val="374151"/>
                          </a:solidFill>
                          <a:latin typeface="Calibri" pitchFamily="34" charset="0"/>
                          <a:ea typeface="Calibri" pitchFamily="34" charset="-122"/>
                          <a:cs typeface="Calibri" pitchFamily="34" charset="-120"/>
                        </a:rPr>
                        <a:t>Claude or ChatGPT</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marL="0" indent="0" algn="ctr">
                        <a:buNone/>
                      </a:pPr>
                      <a:r>
                        <a:rPr lang="en-US" sz="1100" b="1" dirty="0">
                          <a:solidFill>
                            <a:srgbClr val="D97706"/>
                          </a:solidFill>
                          <a:latin typeface="Calibri" pitchFamily="34" charset="0"/>
                          <a:ea typeface="Calibri" pitchFamily="34" charset="-122"/>
                          <a:cs typeface="Calibri" pitchFamily="34" charset="-120"/>
                        </a:rPr>
                        <a:t>3-5 hrs/week</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extLst>
                  <a:ext uri="{0D108BD9-81ED-4DB2-BD59-A6C34878D82A}">
                    <a16:rowId xmlns:a16="http://schemas.microsoft.com/office/drawing/2014/main" val="10002"/>
                  </a:ext>
                </a:extLst>
              </a:tr>
              <a:tr h="347472">
                <a:tc>
                  <a:txBody>
                    <a:bodyPr/>
                    <a:lstStyle/>
                    <a:p>
                      <a:pPr marL="0" indent="0">
                        <a:buNone/>
                      </a:pPr>
                      <a:r>
                        <a:rPr lang="en-US" sz="1100" b="1" dirty="0">
                          <a:solidFill>
                            <a:srgbClr val="1A1A1A"/>
                          </a:solidFill>
                          <a:latin typeface="Calibri" pitchFamily="34" charset="0"/>
                          <a:ea typeface="Calibri" pitchFamily="34" charset="-122"/>
                          <a:cs typeface="Calibri" pitchFamily="34" charset="-120"/>
                        </a:rPr>
                        <a:t>Data Analysis</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marL="0" indent="0">
                        <a:buNone/>
                      </a:pPr>
                      <a:r>
                        <a:rPr lang="en-US" sz="1000" dirty="0">
                          <a:solidFill>
                            <a:srgbClr val="374151"/>
                          </a:solidFill>
                          <a:latin typeface="Calibri" pitchFamily="34" charset="0"/>
                          <a:ea typeface="Calibri" pitchFamily="34" charset="-122"/>
                          <a:cs typeface="Calibri" pitchFamily="34" charset="-120"/>
                        </a:rPr>
                        <a:t>Upload CSV, ask in plain English</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marL="0" indent="0" algn="ctr">
                        <a:buNone/>
                      </a:pPr>
                      <a:r>
                        <a:rPr lang="en-US" sz="1100" b="1" dirty="0">
                          <a:solidFill>
                            <a:srgbClr val="D97706"/>
                          </a:solidFill>
                          <a:latin typeface="Calibri" pitchFamily="34" charset="0"/>
                          <a:ea typeface="Calibri" pitchFamily="34" charset="-122"/>
                          <a:cs typeface="Calibri" pitchFamily="34" charset="-120"/>
                        </a:rPr>
                        <a:t>2-3 hrs/analysis</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extLst>
                  <a:ext uri="{0D108BD9-81ED-4DB2-BD59-A6C34878D82A}">
                    <a16:rowId xmlns:a16="http://schemas.microsoft.com/office/drawing/2014/main" val="10003"/>
                  </a:ext>
                </a:extLst>
              </a:tr>
              <a:tr h="347472">
                <a:tc>
                  <a:txBody>
                    <a:bodyPr/>
                    <a:lstStyle/>
                    <a:p>
                      <a:pPr marL="0" indent="0">
                        <a:buNone/>
                      </a:pPr>
                      <a:r>
                        <a:rPr lang="en-US" sz="1100" b="1" dirty="0">
                          <a:solidFill>
                            <a:srgbClr val="1A1A1A"/>
                          </a:solidFill>
                          <a:latin typeface="Calibri" pitchFamily="34" charset="0"/>
                          <a:ea typeface="Calibri" pitchFamily="34" charset="-122"/>
                          <a:cs typeface="Calibri" pitchFamily="34" charset="-120"/>
                        </a:rPr>
                        <a:t>Meeting Recaps</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marL="0" indent="0">
                        <a:buNone/>
                      </a:pPr>
                      <a:r>
                        <a:rPr lang="en-US" sz="1000" dirty="0">
                          <a:solidFill>
                            <a:srgbClr val="374151"/>
                          </a:solidFill>
                          <a:latin typeface="Calibri" pitchFamily="34" charset="0"/>
                          <a:ea typeface="Calibri" pitchFamily="34" charset="-122"/>
                          <a:cs typeface="Calibri" pitchFamily="34" charset="-120"/>
                        </a:rPr>
                        <a:t>Granola or Fathom</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marL="0" indent="0" algn="ctr">
                        <a:buNone/>
                      </a:pPr>
                      <a:r>
                        <a:rPr lang="en-US" sz="1100" b="1" dirty="0">
                          <a:solidFill>
                            <a:srgbClr val="D97706"/>
                          </a:solidFill>
                          <a:latin typeface="Calibri" pitchFamily="34" charset="0"/>
                          <a:ea typeface="Calibri" pitchFamily="34" charset="-122"/>
                          <a:cs typeface="Calibri" pitchFamily="34" charset="-120"/>
                        </a:rPr>
                        <a:t>3-5 hrs/week</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347472">
                <a:tc>
                  <a:txBody>
                    <a:bodyPr/>
                    <a:lstStyle/>
                    <a:p>
                      <a:pPr marL="0" indent="0">
                        <a:buNone/>
                      </a:pPr>
                      <a:r>
                        <a:rPr lang="en-US" sz="1100" b="1" dirty="0">
                          <a:solidFill>
                            <a:srgbClr val="1A1A1A"/>
                          </a:solidFill>
                          <a:latin typeface="Calibri" pitchFamily="34" charset="0"/>
                          <a:ea typeface="Calibri" pitchFamily="34" charset="-122"/>
                          <a:cs typeface="Calibri" pitchFamily="34" charset="-120"/>
                        </a:rPr>
                        <a:t>Proposal Writing</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marL="0" indent="0">
                        <a:buNone/>
                      </a:pPr>
                      <a:r>
                        <a:rPr lang="en-US" sz="1000" dirty="0">
                          <a:solidFill>
                            <a:srgbClr val="374151"/>
                          </a:solidFill>
                          <a:latin typeface="Calibri" pitchFamily="34" charset="0"/>
                          <a:ea typeface="Calibri" pitchFamily="34" charset="-122"/>
                          <a:cs typeface="Calibri" pitchFamily="34" charset="-120"/>
                        </a:rPr>
                        <a:t>Claude + past proposals</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tc>
                  <a:txBody>
                    <a:bodyPr/>
                    <a:lstStyle/>
                    <a:p>
                      <a:pPr marL="0" indent="0" algn="ctr">
                        <a:buNone/>
                      </a:pPr>
                      <a:r>
                        <a:rPr lang="en-US" sz="1100" b="1" dirty="0">
                          <a:solidFill>
                            <a:srgbClr val="D97706"/>
                          </a:solidFill>
                          <a:latin typeface="Calibri" pitchFamily="34" charset="0"/>
                          <a:ea typeface="Calibri" pitchFamily="34" charset="-122"/>
                          <a:cs typeface="Calibri" pitchFamily="34" charset="-120"/>
                        </a:rPr>
                        <a:t>3-6 hrs/proposal</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tcPr>
                </a:tc>
                <a:extLst>
                  <a:ext uri="{0D108BD9-81ED-4DB2-BD59-A6C34878D82A}">
                    <a16:rowId xmlns:a16="http://schemas.microsoft.com/office/drawing/2014/main" val="10005"/>
                  </a:ext>
                </a:extLst>
              </a:tr>
              <a:tr h="347472">
                <a:tc>
                  <a:txBody>
                    <a:bodyPr/>
                    <a:lstStyle/>
                    <a:p>
                      <a:pPr marL="0" indent="0">
                        <a:buNone/>
                      </a:pPr>
                      <a:r>
                        <a:rPr lang="en-US" sz="1100" b="1" dirty="0">
                          <a:solidFill>
                            <a:srgbClr val="1A1A1A"/>
                          </a:solidFill>
                          <a:latin typeface="Calibri" pitchFamily="34" charset="0"/>
                          <a:ea typeface="Calibri" pitchFamily="34" charset="-122"/>
                          <a:cs typeface="Calibri" pitchFamily="34" charset="-120"/>
                        </a:rPr>
                        <a:t>Lead Follow-up</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marL="0" indent="0">
                        <a:buNone/>
                      </a:pPr>
                      <a:r>
                        <a:rPr lang="en-US" sz="1000" dirty="0">
                          <a:solidFill>
                            <a:srgbClr val="374151"/>
                          </a:solidFill>
                          <a:latin typeface="Calibri" pitchFamily="34" charset="0"/>
                          <a:ea typeface="Calibri" pitchFamily="34" charset="-122"/>
                          <a:cs typeface="Calibri" pitchFamily="34" charset="-120"/>
                        </a:rPr>
                        <a:t>Zapier + ChatGPT</a:t>
                      </a:r>
                      <a:endParaRPr lang="en-US" sz="10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tc>
                  <a:txBody>
                    <a:bodyPr/>
                    <a:lstStyle/>
                    <a:p>
                      <a:pPr marL="0" indent="0" algn="ctr">
                        <a:buNone/>
                      </a:pPr>
                      <a:r>
                        <a:rPr lang="en-US" sz="1100" b="1" dirty="0">
                          <a:solidFill>
                            <a:srgbClr val="D97706"/>
                          </a:solidFill>
                          <a:latin typeface="Calibri" pitchFamily="34" charset="0"/>
                          <a:ea typeface="Calibri" pitchFamily="34" charset="-122"/>
                          <a:cs typeface="Calibri" pitchFamily="34" charset="-120"/>
                        </a:rPr>
                        <a:t>1-2 hrs/day</a:t>
                      </a:r>
                      <a:endParaRPr lang="en-US" sz="1100" dirty="0">
                        <a:latin typeface="Calibri" charset="0"/>
                        <a:ea typeface="Calibri" charset="0"/>
                        <a:cs typeface="Calibri" charset="0"/>
                      </a:endParaRPr>
                    </a:p>
                  </a:txBody>
                  <a:tcPr>
                    <a:lnL w="6350" cap="flat" cmpd="sng" algn="ctr">
                      <a:solidFill>
                        <a:srgbClr val="E5E7EB"/>
                      </a:solidFill>
                      <a:prstDash val="solid"/>
                      <a:round/>
                      <a:headEnd type="none" w="med" len="med"/>
                      <a:tailEnd type="none" w="med" len="med"/>
                    </a:lnL>
                    <a:lnR w="6350" cap="flat" cmpd="sng" algn="ctr">
                      <a:solidFill>
                        <a:srgbClr val="E5E7EB"/>
                      </a:solidFill>
                      <a:prstDash val="solid"/>
                      <a:round/>
                      <a:headEnd type="none" w="med" len="med"/>
                      <a:tailEnd type="none" w="med" len="med"/>
                    </a:lnR>
                    <a:lnT w="6350" cap="flat" cmpd="sng" algn="ctr">
                      <a:solidFill>
                        <a:srgbClr val="E5E7EB"/>
                      </a:solidFill>
                      <a:prstDash val="solid"/>
                      <a:round/>
                      <a:headEnd type="none" w="med" len="med"/>
                      <a:tailEnd type="none" w="med" len="med"/>
                    </a:lnT>
                    <a:lnB w="6350" cap="flat" cmpd="sng" algn="ctr">
                      <a:solidFill>
                        <a:srgbClr val="E5E7EB"/>
                      </a:solidFill>
                      <a:prstDash val="solid"/>
                      <a:round/>
                      <a:headEnd type="none" w="med" len="med"/>
                      <a:tailEnd type="none" w="med" len="med"/>
                    </a:lnB>
                    <a:solidFill>
                      <a:srgbClr val="F8FAFC"/>
                    </a:solidFill>
                  </a:tcPr>
                </a:tc>
                <a:extLst>
                  <a:ext uri="{0D108BD9-81ED-4DB2-BD59-A6C34878D82A}">
                    <a16:rowId xmlns:a16="http://schemas.microsoft.com/office/drawing/2014/main" val="10006"/>
                  </a:ext>
                </a:extLst>
              </a:tr>
            </a:tbl>
          </a:graphicData>
        </a:graphic>
      </p:graphicFrame>
      <p:sp>
        <p:nvSpPr>
          <p:cNvPr id="7" name="Shape 4"/>
          <p:cNvSpPr/>
          <p:nvPr/>
        </p:nvSpPr>
        <p:spPr>
          <a:xfrm>
            <a:off x="457200" y="3840480"/>
            <a:ext cx="8229600" cy="502920"/>
          </a:xfrm>
          <a:prstGeom prst="rect">
            <a:avLst/>
          </a:prstGeom>
          <a:solidFill>
            <a:srgbClr val="F1F5F9"/>
          </a:solidFill>
          <a:ln w="12700">
            <a:solidFill>
              <a:srgbClr val="D97706"/>
            </a:solidFill>
            <a:prstDash val="solid"/>
          </a:ln>
        </p:spPr>
        <p:txBody>
          <a:bodyPr/>
          <a:lstStyle/>
          <a:p>
            <a:endParaRPr lang="en-US"/>
          </a:p>
        </p:txBody>
      </p:sp>
      <p:sp>
        <p:nvSpPr>
          <p:cNvPr id="8" name="Text 5"/>
          <p:cNvSpPr/>
          <p:nvPr/>
        </p:nvSpPr>
        <p:spPr>
          <a:xfrm>
            <a:off x="640080" y="3840480"/>
            <a:ext cx="7863840" cy="502920"/>
          </a:xfrm>
          <a:prstGeom prst="rect">
            <a:avLst/>
          </a:prstGeom>
          <a:noFill/>
          <a:ln/>
        </p:spPr>
        <p:txBody>
          <a:bodyPr wrap="square" lIns="0" tIns="0" rIns="0" bIns="0" rtlCol="0" anchor="ctr"/>
          <a:lstStyle/>
          <a:p>
            <a:pPr marL="0" indent="0" algn="ctr">
              <a:buNone/>
            </a:pPr>
            <a:r>
              <a:rPr lang="en-US" sz="1200" dirty="0">
                <a:solidFill>
                  <a:srgbClr val="374151"/>
                </a:solidFill>
                <a:latin typeface="Calibri" pitchFamily="34" charset="0"/>
                <a:ea typeface="Calibri" pitchFamily="34" charset="-122"/>
                <a:cs typeface="Calibri" pitchFamily="34" charset="-120"/>
              </a:rPr>
              <a:t>80% of employees already use AI tools. Only 3% are in the productivity sweet spot.  (ActivTrak, 2026)</a:t>
            </a:r>
            <a:endParaRPr lang="en-US" sz="1200" dirty="0"/>
          </a:p>
        </p:txBody>
      </p:sp>
      <p:sp>
        <p:nvSpPr>
          <p:cNvPr id="9" name="Text 6"/>
          <p:cNvSpPr/>
          <p:nvPr/>
        </p:nvSpPr>
        <p:spPr>
          <a:xfrm>
            <a:off x="457200" y="4480560"/>
            <a:ext cx="8229600" cy="320040"/>
          </a:xfrm>
          <a:prstGeom prst="rect">
            <a:avLst/>
          </a:prstGeom>
          <a:noFill/>
          <a:ln/>
        </p:spPr>
        <p:txBody>
          <a:bodyPr wrap="square" lIns="0" tIns="0" rIns="0" bIns="0" rtlCol="0" anchor="ctr"/>
          <a:lstStyle/>
          <a:p>
            <a:pPr marL="0" indent="0" algn="ctr">
              <a:buNone/>
            </a:pPr>
            <a:r>
              <a:rPr lang="en-US" sz="1200" i="1" dirty="0">
                <a:solidFill>
                  <a:srgbClr val="6B7280"/>
                </a:solidFill>
                <a:latin typeface="Calibri" pitchFamily="34" charset="0"/>
                <a:ea typeface="Calibri" pitchFamily="34" charset="-122"/>
                <a:cs typeface="Calibri" pitchFamily="34" charset="-120"/>
              </a:rPr>
              <a:t>The equivalent of a part-time employee for less than $20/month in subscriptions.</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lIns="0" tIns="0" rIns="0" bIns="0" rtlCol="0" anchor="ctr"/>
          <a:lstStyle/>
          <a:p>
            <a:pPr marL="0" indent="0">
              <a:buNone/>
            </a:pPr>
            <a:r>
              <a:rPr lang="en-US" sz="2800" b="1" dirty="0">
                <a:solidFill>
                  <a:srgbClr val="1B3A5C"/>
                </a:solidFill>
                <a:latin typeface="Georgia" pitchFamily="34" charset="0"/>
                <a:ea typeface="Georgia" pitchFamily="34" charset="-122"/>
                <a:cs typeface="Georgia" pitchFamily="34" charset="-120"/>
              </a:rPr>
              <a:t>Your Path Forward</a:t>
            </a:r>
            <a:endParaRPr lang="en-US" sz="2800" dirty="0"/>
          </a:p>
        </p:txBody>
      </p:sp>
      <p:sp>
        <p:nvSpPr>
          <p:cNvPr id="3" name="Shape 1"/>
          <p:cNvSpPr/>
          <p:nvPr/>
        </p:nvSpPr>
        <p:spPr>
          <a:xfrm>
            <a:off x="365760" y="1051560"/>
            <a:ext cx="2651760" cy="338328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4" name="Shape 2"/>
          <p:cNvSpPr/>
          <p:nvPr/>
        </p:nvSpPr>
        <p:spPr>
          <a:xfrm>
            <a:off x="365760" y="1051560"/>
            <a:ext cx="2651760" cy="822960"/>
          </a:xfrm>
          <a:prstGeom prst="rect">
            <a:avLst/>
          </a:prstGeom>
          <a:solidFill>
            <a:srgbClr val="1B3A5C"/>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469364" y="1188720"/>
            <a:ext cx="411480" cy="411480"/>
          </a:xfrm>
          <a:prstGeom prst="rect">
            <a:avLst/>
          </a:prstGeom>
        </p:spPr>
      </p:pic>
      <p:sp>
        <p:nvSpPr>
          <p:cNvPr id="6" name="Text 3"/>
          <p:cNvSpPr/>
          <p:nvPr/>
        </p:nvSpPr>
        <p:spPr>
          <a:xfrm>
            <a:off x="960120" y="1097280"/>
            <a:ext cx="1828800" cy="411480"/>
          </a:xfrm>
          <a:prstGeom prst="rect">
            <a:avLst/>
          </a:prstGeom>
          <a:noFill/>
          <a:ln/>
        </p:spPr>
        <p:txBody>
          <a:bodyPr wrap="square" lIns="0" tIns="0" rIns="0" bIns="0"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Week 1</a:t>
            </a:r>
            <a:endParaRPr lang="en-US" sz="1800" dirty="0"/>
          </a:p>
        </p:txBody>
      </p:sp>
      <p:sp>
        <p:nvSpPr>
          <p:cNvPr id="7" name="Text 4"/>
          <p:cNvSpPr/>
          <p:nvPr/>
        </p:nvSpPr>
        <p:spPr>
          <a:xfrm>
            <a:off x="960120" y="1463040"/>
            <a:ext cx="1828800" cy="320040"/>
          </a:xfrm>
          <a:prstGeom prst="rect">
            <a:avLst/>
          </a:prstGeom>
          <a:noFill/>
          <a:ln/>
        </p:spPr>
        <p:txBody>
          <a:bodyPr wrap="square" lIns="0" tIns="0" rIns="0" bIns="0" rtlCol="0" anchor="t"/>
          <a:lstStyle/>
          <a:p>
            <a:pPr marL="0" indent="0">
              <a:buNone/>
            </a:pPr>
            <a:r>
              <a:rPr lang="en-US" sz="1300" dirty="0">
                <a:solidFill>
                  <a:srgbClr val="FFFFFF">
                    <a:alpha val="80000"/>
                  </a:srgbClr>
                </a:solidFill>
                <a:latin typeface="Calibri" pitchFamily="34" charset="0"/>
                <a:ea typeface="Calibri" pitchFamily="34" charset="-122"/>
                <a:cs typeface="Calibri" pitchFamily="34" charset="-120"/>
              </a:rPr>
              <a:t>Explore</a:t>
            </a:r>
            <a:endParaRPr lang="en-US" sz="1300" dirty="0"/>
          </a:p>
        </p:txBody>
      </p:sp>
      <p:sp>
        <p:nvSpPr>
          <p:cNvPr id="8" name="Shape 5"/>
          <p:cNvSpPr/>
          <p:nvPr/>
        </p:nvSpPr>
        <p:spPr>
          <a:xfrm>
            <a:off x="502920" y="2039112"/>
            <a:ext cx="274320" cy="274320"/>
          </a:xfrm>
          <a:prstGeom prst="ellipse">
            <a:avLst/>
          </a:prstGeom>
          <a:solidFill>
            <a:srgbClr val="1B3A5C"/>
          </a:solidFill>
          <a:ln/>
        </p:spPr>
        <p:txBody>
          <a:bodyPr/>
          <a:lstStyle/>
          <a:p>
            <a:endParaRPr lang="en-US"/>
          </a:p>
        </p:txBody>
      </p:sp>
      <p:pic>
        <p:nvPicPr>
          <p:cNvPr id="9" name="Image 1" descr="preencoded.png"/>
          <p:cNvPicPr>
            <a:picLocks noChangeAspect="1"/>
          </p:cNvPicPr>
          <p:nvPr/>
        </p:nvPicPr>
        <p:blipFill>
          <a:blip r:embed="rId4"/>
          <a:stretch>
            <a:fillRect/>
          </a:stretch>
        </p:blipFill>
        <p:spPr>
          <a:xfrm>
            <a:off x="530352" y="2066544"/>
            <a:ext cx="219456" cy="219456"/>
          </a:xfrm>
          <a:prstGeom prst="rect">
            <a:avLst/>
          </a:prstGeom>
        </p:spPr>
      </p:pic>
      <p:sp>
        <p:nvSpPr>
          <p:cNvPr id="10" name="Text 6"/>
          <p:cNvSpPr/>
          <p:nvPr/>
        </p:nvSpPr>
        <p:spPr>
          <a:xfrm>
            <a:off x="822960" y="2011680"/>
            <a:ext cx="2011680" cy="548640"/>
          </a:xfrm>
          <a:prstGeom prst="rect">
            <a:avLst/>
          </a:prstGeom>
          <a:noFill/>
          <a:ln/>
        </p:spPr>
        <p:txBody>
          <a:bodyPr wrap="square" lIns="0" tIns="0" rIns="0" bIns="0" rtlCol="0" anchor="t"/>
          <a:lstStyle/>
          <a:p>
            <a:pPr marL="0" indent="0">
              <a:buNone/>
            </a:pPr>
            <a:r>
              <a:rPr lang="en-US" sz="1200" dirty="0">
                <a:solidFill>
                  <a:srgbClr val="374151"/>
                </a:solidFill>
                <a:latin typeface="Calibri" pitchFamily="34" charset="0"/>
                <a:ea typeface="Calibri" pitchFamily="34" charset="-122"/>
                <a:cs typeface="Calibri" pitchFamily="34" charset="-120"/>
              </a:rPr>
              <a:t>Try 2-3 AI tools for personal use</a:t>
            </a:r>
            <a:endParaRPr lang="en-US" sz="1200" dirty="0"/>
          </a:p>
        </p:txBody>
      </p:sp>
      <p:sp>
        <p:nvSpPr>
          <p:cNvPr id="11" name="Shape 7"/>
          <p:cNvSpPr/>
          <p:nvPr/>
        </p:nvSpPr>
        <p:spPr>
          <a:xfrm>
            <a:off x="502920" y="2679192"/>
            <a:ext cx="274320" cy="274320"/>
          </a:xfrm>
          <a:prstGeom prst="ellipse">
            <a:avLst/>
          </a:prstGeom>
          <a:solidFill>
            <a:srgbClr val="1B3A5C"/>
          </a:solidFill>
          <a:ln/>
        </p:spPr>
        <p:txBody>
          <a:bodyPr/>
          <a:lstStyle/>
          <a:p>
            <a:endParaRPr lang="en-US"/>
          </a:p>
        </p:txBody>
      </p:sp>
      <p:pic>
        <p:nvPicPr>
          <p:cNvPr id="12" name="Image 2" descr="preencoded.png"/>
          <p:cNvPicPr>
            <a:picLocks noChangeAspect="1"/>
          </p:cNvPicPr>
          <p:nvPr/>
        </p:nvPicPr>
        <p:blipFill>
          <a:blip r:embed="rId4"/>
          <a:stretch>
            <a:fillRect/>
          </a:stretch>
        </p:blipFill>
        <p:spPr>
          <a:xfrm>
            <a:off x="530352" y="2706624"/>
            <a:ext cx="219456" cy="219456"/>
          </a:xfrm>
          <a:prstGeom prst="rect">
            <a:avLst/>
          </a:prstGeom>
        </p:spPr>
      </p:pic>
      <p:sp>
        <p:nvSpPr>
          <p:cNvPr id="13" name="Text 8"/>
          <p:cNvSpPr/>
          <p:nvPr/>
        </p:nvSpPr>
        <p:spPr>
          <a:xfrm>
            <a:off x="822960" y="2651760"/>
            <a:ext cx="2011680" cy="548640"/>
          </a:xfrm>
          <a:prstGeom prst="rect">
            <a:avLst/>
          </a:prstGeom>
          <a:noFill/>
          <a:ln/>
        </p:spPr>
        <p:txBody>
          <a:bodyPr wrap="square" lIns="0" tIns="0" rIns="0" bIns="0" rtlCol="0" anchor="t"/>
          <a:lstStyle/>
          <a:p>
            <a:pPr marL="0" indent="0">
              <a:buNone/>
            </a:pPr>
            <a:r>
              <a:rPr lang="en-US" sz="1200" dirty="0">
                <a:solidFill>
                  <a:srgbClr val="374151"/>
                </a:solidFill>
                <a:latin typeface="Calibri" pitchFamily="34" charset="0"/>
                <a:ea typeface="Calibri" pitchFamily="34" charset="-122"/>
                <a:cs typeface="Calibri" pitchFamily="34" charset="-120"/>
              </a:rPr>
              <a:t>Upload a document and ask questions</a:t>
            </a:r>
            <a:endParaRPr lang="en-US" sz="1200" dirty="0"/>
          </a:p>
        </p:txBody>
      </p:sp>
      <p:sp>
        <p:nvSpPr>
          <p:cNvPr id="14" name="Shape 9"/>
          <p:cNvSpPr/>
          <p:nvPr/>
        </p:nvSpPr>
        <p:spPr>
          <a:xfrm>
            <a:off x="502920" y="3319272"/>
            <a:ext cx="274320" cy="274320"/>
          </a:xfrm>
          <a:prstGeom prst="ellipse">
            <a:avLst/>
          </a:prstGeom>
          <a:solidFill>
            <a:srgbClr val="1B3A5C"/>
          </a:solidFill>
          <a:ln/>
        </p:spPr>
        <p:txBody>
          <a:bodyPr/>
          <a:lstStyle/>
          <a:p>
            <a:endParaRPr lang="en-US"/>
          </a:p>
        </p:txBody>
      </p:sp>
      <p:pic>
        <p:nvPicPr>
          <p:cNvPr id="15" name="Image 3" descr="preencoded.png"/>
          <p:cNvPicPr>
            <a:picLocks noChangeAspect="1"/>
          </p:cNvPicPr>
          <p:nvPr/>
        </p:nvPicPr>
        <p:blipFill>
          <a:blip r:embed="rId4"/>
          <a:stretch>
            <a:fillRect/>
          </a:stretch>
        </p:blipFill>
        <p:spPr>
          <a:xfrm>
            <a:off x="530352" y="3346704"/>
            <a:ext cx="219456" cy="219456"/>
          </a:xfrm>
          <a:prstGeom prst="rect">
            <a:avLst/>
          </a:prstGeom>
        </p:spPr>
      </p:pic>
      <p:sp>
        <p:nvSpPr>
          <p:cNvPr id="16" name="Text 10"/>
          <p:cNvSpPr/>
          <p:nvPr/>
        </p:nvSpPr>
        <p:spPr>
          <a:xfrm>
            <a:off x="822960" y="3291840"/>
            <a:ext cx="2011680" cy="548640"/>
          </a:xfrm>
          <a:prstGeom prst="rect">
            <a:avLst/>
          </a:prstGeom>
          <a:noFill/>
          <a:ln/>
        </p:spPr>
        <p:txBody>
          <a:bodyPr wrap="square" lIns="0" tIns="0" rIns="0" bIns="0" rtlCol="0" anchor="t"/>
          <a:lstStyle/>
          <a:p>
            <a:pPr marL="0" indent="0">
              <a:buNone/>
            </a:pPr>
            <a:r>
              <a:rPr lang="en-US" sz="1200" dirty="0">
                <a:solidFill>
                  <a:srgbClr val="374151"/>
                </a:solidFill>
                <a:latin typeface="Calibri" pitchFamily="34" charset="0"/>
                <a:ea typeface="Calibri" pitchFamily="34" charset="-122"/>
                <a:cs typeface="Calibri" pitchFamily="34" charset="-120"/>
              </a:rPr>
              <a:t>Replace one manual task with an AI draft</a:t>
            </a:r>
            <a:endParaRPr lang="en-US" sz="1200" dirty="0"/>
          </a:p>
        </p:txBody>
      </p:sp>
      <p:sp>
        <p:nvSpPr>
          <p:cNvPr id="17" name="Shape 11"/>
          <p:cNvSpPr/>
          <p:nvPr/>
        </p:nvSpPr>
        <p:spPr>
          <a:xfrm>
            <a:off x="3291840" y="1051560"/>
            <a:ext cx="2651760" cy="338328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18" name="Shape 12"/>
          <p:cNvSpPr/>
          <p:nvPr/>
        </p:nvSpPr>
        <p:spPr>
          <a:xfrm>
            <a:off x="3291840" y="1051560"/>
            <a:ext cx="2651760" cy="822960"/>
          </a:xfrm>
          <a:prstGeom prst="rect">
            <a:avLst/>
          </a:prstGeom>
          <a:solidFill>
            <a:srgbClr val="4B7FB5"/>
          </a:solidFill>
          <a:ln/>
        </p:spPr>
        <p:txBody>
          <a:bodyPr/>
          <a:lstStyle/>
          <a:p>
            <a:endParaRPr lang="en-US"/>
          </a:p>
        </p:txBody>
      </p:sp>
      <p:pic>
        <p:nvPicPr>
          <p:cNvPr id="19" name="Image 4" descr="preencoded.png"/>
          <p:cNvPicPr>
            <a:picLocks noChangeAspect="1"/>
          </p:cNvPicPr>
          <p:nvPr/>
        </p:nvPicPr>
        <p:blipFill>
          <a:blip r:embed="rId5"/>
          <a:stretch>
            <a:fillRect/>
          </a:stretch>
        </p:blipFill>
        <p:spPr>
          <a:xfrm>
            <a:off x="3403833" y="1188720"/>
            <a:ext cx="411480" cy="411480"/>
          </a:xfrm>
          <a:prstGeom prst="rect">
            <a:avLst/>
          </a:prstGeom>
        </p:spPr>
      </p:pic>
      <p:sp>
        <p:nvSpPr>
          <p:cNvPr id="20" name="Text 13"/>
          <p:cNvSpPr/>
          <p:nvPr/>
        </p:nvSpPr>
        <p:spPr>
          <a:xfrm>
            <a:off x="3886200" y="1097280"/>
            <a:ext cx="1828800" cy="411480"/>
          </a:xfrm>
          <a:prstGeom prst="rect">
            <a:avLst/>
          </a:prstGeom>
          <a:noFill/>
          <a:ln/>
        </p:spPr>
        <p:txBody>
          <a:bodyPr wrap="square" lIns="0" tIns="0" rIns="0" bIns="0"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Month 1</a:t>
            </a:r>
            <a:endParaRPr lang="en-US" sz="1800" dirty="0"/>
          </a:p>
        </p:txBody>
      </p:sp>
      <p:sp>
        <p:nvSpPr>
          <p:cNvPr id="21" name="Text 14"/>
          <p:cNvSpPr/>
          <p:nvPr/>
        </p:nvSpPr>
        <p:spPr>
          <a:xfrm>
            <a:off x="3886200" y="1463040"/>
            <a:ext cx="1828800" cy="320040"/>
          </a:xfrm>
          <a:prstGeom prst="rect">
            <a:avLst/>
          </a:prstGeom>
          <a:noFill/>
          <a:ln/>
        </p:spPr>
        <p:txBody>
          <a:bodyPr wrap="square" lIns="0" tIns="0" rIns="0" bIns="0" rtlCol="0" anchor="t"/>
          <a:lstStyle/>
          <a:p>
            <a:pPr marL="0" indent="0">
              <a:buNone/>
            </a:pPr>
            <a:r>
              <a:rPr lang="en-US" sz="1300" dirty="0">
                <a:solidFill>
                  <a:srgbClr val="FFFFFF">
                    <a:alpha val="80000"/>
                  </a:srgbClr>
                </a:solidFill>
                <a:latin typeface="Calibri" pitchFamily="34" charset="0"/>
                <a:ea typeface="Calibri" pitchFamily="34" charset="-122"/>
                <a:cs typeface="Calibri" pitchFamily="34" charset="-120"/>
              </a:rPr>
              <a:t>Integrate</a:t>
            </a:r>
            <a:endParaRPr lang="en-US" sz="1300" dirty="0"/>
          </a:p>
        </p:txBody>
      </p:sp>
      <p:sp>
        <p:nvSpPr>
          <p:cNvPr id="22" name="Shape 15"/>
          <p:cNvSpPr/>
          <p:nvPr/>
        </p:nvSpPr>
        <p:spPr>
          <a:xfrm>
            <a:off x="3429000" y="2039112"/>
            <a:ext cx="274320" cy="274320"/>
          </a:xfrm>
          <a:prstGeom prst="ellipse">
            <a:avLst/>
          </a:prstGeom>
          <a:solidFill>
            <a:srgbClr val="4B7FB5"/>
          </a:solidFill>
          <a:ln/>
        </p:spPr>
        <p:txBody>
          <a:bodyPr/>
          <a:lstStyle/>
          <a:p>
            <a:endParaRPr lang="en-US"/>
          </a:p>
        </p:txBody>
      </p:sp>
      <p:pic>
        <p:nvPicPr>
          <p:cNvPr id="23" name="Image 5" descr="preencoded.png"/>
          <p:cNvPicPr>
            <a:picLocks noChangeAspect="1"/>
          </p:cNvPicPr>
          <p:nvPr/>
        </p:nvPicPr>
        <p:blipFill>
          <a:blip r:embed="rId4"/>
          <a:stretch>
            <a:fillRect/>
          </a:stretch>
        </p:blipFill>
        <p:spPr>
          <a:xfrm>
            <a:off x="3456432" y="2066544"/>
            <a:ext cx="219456" cy="219456"/>
          </a:xfrm>
          <a:prstGeom prst="rect">
            <a:avLst/>
          </a:prstGeom>
        </p:spPr>
      </p:pic>
      <p:sp>
        <p:nvSpPr>
          <p:cNvPr id="24" name="Text 16"/>
          <p:cNvSpPr/>
          <p:nvPr/>
        </p:nvSpPr>
        <p:spPr>
          <a:xfrm>
            <a:off x="3749040" y="2011680"/>
            <a:ext cx="2011680" cy="548640"/>
          </a:xfrm>
          <a:prstGeom prst="rect">
            <a:avLst/>
          </a:prstGeom>
          <a:noFill/>
          <a:ln/>
        </p:spPr>
        <p:txBody>
          <a:bodyPr wrap="square" lIns="0" tIns="0" rIns="0" bIns="0" rtlCol="0" anchor="t"/>
          <a:lstStyle/>
          <a:p>
            <a:pPr marL="0" indent="0">
              <a:buNone/>
            </a:pPr>
            <a:r>
              <a:rPr lang="en-US" sz="1200" dirty="0">
                <a:solidFill>
                  <a:srgbClr val="374151"/>
                </a:solidFill>
                <a:latin typeface="Calibri" pitchFamily="34" charset="0"/>
                <a:ea typeface="Calibri" pitchFamily="34" charset="-122"/>
                <a:cs typeface="Calibri" pitchFamily="34" charset="-120"/>
              </a:rPr>
              <a:t>Build your context profile</a:t>
            </a:r>
            <a:endParaRPr lang="en-US" sz="1200" dirty="0"/>
          </a:p>
        </p:txBody>
      </p:sp>
      <p:sp>
        <p:nvSpPr>
          <p:cNvPr id="25" name="Shape 17"/>
          <p:cNvSpPr/>
          <p:nvPr/>
        </p:nvSpPr>
        <p:spPr>
          <a:xfrm>
            <a:off x="3429000" y="2679192"/>
            <a:ext cx="274320" cy="274320"/>
          </a:xfrm>
          <a:prstGeom prst="ellipse">
            <a:avLst/>
          </a:prstGeom>
          <a:solidFill>
            <a:srgbClr val="4B7FB5"/>
          </a:solidFill>
          <a:ln/>
        </p:spPr>
        <p:txBody>
          <a:bodyPr/>
          <a:lstStyle/>
          <a:p>
            <a:endParaRPr lang="en-US"/>
          </a:p>
        </p:txBody>
      </p:sp>
      <p:pic>
        <p:nvPicPr>
          <p:cNvPr id="26" name="Image 6" descr="preencoded.png"/>
          <p:cNvPicPr>
            <a:picLocks noChangeAspect="1"/>
          </p:cNvPicPr>
          <p:nvPr/>
        </p:nvPicPr>
        <p:blipFill>
          <a:blip r:embed="rId4"/>
          <a:stretch>
            <a:fillRect/>
          </a:stretch>
        </p:blipFill>
        <p:spPr>
          <a:xfrm>
            <a:off x="3456432" y="2706624"/>
            <a:ext cx="219456" cy="219456"/>
          </a:xfrm>
          <a:prstGeom prst="rect">
            <a:avLst/>
          </a:prstGeom>
        </p:spPr>
      </p:pic>
      <p:sp>
        <p:nvSpPr>
          <p:cNvPr id="27" name="Text 18"/>
          <p:cNvSpPr/>
          <p:nvPr/>
        </p:nvSpPr>
        <p:spPr>
          <a:xfrm>
            <a:off x="3749040" y="2651760"/>
            <a:ext cx="2011680" cy="548640"/>
          </a:xfrm>
          <a:prstGeom prst="rect">
            <a:avLst/>
          </a:prstGeom>
          <a:noFill/>
          <a:ln/>
        </p:spPr>
        <p:txBody>
          <a:bodyPr wrap="square" lIns="0" tIns="0" rIns="0" bIns="0" rtlCol="0" anchor="t"/>
          <a:lstStyle/>
          <a:p>
            <a:pPr marL="0" indent="0">
              <a:buNone/>
            </a:pPr>
            <a:r>
              <a:rPr lang="en-US" sz="1200" dirty="0">
                <a:solidFill>
                  <a:srgbClr val="374151"/>
                </a:solidFill>
                <a:latin typeface="Calibri" pitchFamily="34" charset="0"/>
                <a:ea typeface="Calibri" pitchFamily="34" charset="-122"/>
                <a:cs typeface="Calibri" pitchFamily="34" charset="-120"/>
              </a:rPr>
              <a:t>Automate one recurring workflow</a:t>
            </a:r>
            <a:endParaRPr lang="en-US" sz="1200" dirty="0"/>
          </a:p>
        </p:txBody>
      </p:sp>
      <p:sp>
        <p:nvSpPr>
          <p:cNvPr id="28" name="Shape 19"/>
          <p:cNvSpPr/>
          <p:nvPr/>
        </p:nvSpPr>
        <p:spPr>
          <a:xfrm>
            <a:off x="3429000" y="3319272"/>
            <a:ext cx="274320" cy="274320"/>
          </a:xfrm>
          <a:prstGeom prst="ellipse">
            <a:avLst/>
          </a:prstGeom>
          <a:solidFill>
            <a:srgbClr val="4B7FB5"/>
          </a:solidFill>
          <a:ln/>
        </p:spPr>
        <p:txBody>
          <a:bodyPr/>
          <a:lstStyle/>
          <a:p>
            <a:endParaRPr lang="en-US"/>
          </a:p>
        </p:txBody>
      </p:sp>
      <p:pic>
        <p:nvPicPr>
          <p:cNvPr id="29" name="Image 7" descr="preencoded.png"/>
          <p:cNvPicPr>
            <a:picLocks noChangeAspect="1"/>
          </p:cNvPicPr>
          <p:nvPr/>
        </p:nvPicPr>
        <p:blipFill>
          <a:blip r:embed="rId4"/>
          <a:stretch>
            <a:fillRect/>
          </a:stretch>
        </p:blipFill>
        <p:spPr>
          <a:xfrm>
            <a:off x="3456432" y="3346704"/>
            <a:ext cx="219456" cy="219456"/>
          </a:xfrm>
          <a:prstGeom prst="rect">
            <a:avLst/>
          </a:prstGeom>
        </p:spPr>
      </p:pic>
      <p:sp>
        <p:nvSpPr>
          <p:cNvPr id="30" name="Text 20"/>
          <p:cNvSpPr/>
          <p:nvPr/>
        </p:nvSpPr>
        <p:spPr>
          <a:xfrm>
            <a:off x="3749040" y="3291840"/>
            <a:ext cx="2011680" cy="548640"/>
          </a:xfrm>
          <a:prstGeom prst="rect">
            <a:avLst/>
          </a:prstGeom>
          <a:noFill/>
          <a:ln/>
        </p:spPr>
        <p:txBody>
          <a:bodyPr wrap="square" lIns="0" tIns="0" rIns="0" bIns="0" rtlCol="0" anchor="t"/>
          <a:lstStyle/>
          <a:p>
            <a:pPr marL="0" indent="0">
              <a:buNone/>
            </a:pPr>
            <a:r>
              <a:rPr lang="en-US" sz="1200" dirty="0">
                <a:solidFill>
                  <a:srgbClr val="374151"/>
                </a:solidFill>
                <a:latin typeface="Calibri" pitchFamily="34" charset="0"/>
                <a:ea typeface="Calibri" pitchFamily="34" charset="-122"/>
                <a:cs typeface="Calibri" pitchFamily="34" charset="-120"/>
              </a:rPr>
              <a:t>Compare outputs across models</a:t>
            </a:r>
            <a:endParaRPr lang="en-US" sz="1200" dirty="0"/>
          </a:p>
        </p:txBody>
      </p:sp>
      <p:sp>
        <p:nvSpPr>
          <p:cNvPr id="31" name="Shape 21"/>
          <p:cNvSpPr/>
          <p:nvPr/>
        </p:nvSpPr>
        <p:spPr>
          <a:xfrm>
            <a:off x="6217920" y="1051560"/>
            <a:ext cx="2651760" cy="338328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32" name="Shape 22"/>
          <p:cNvSpPr/>
          <p:nvPr/>
        </p:nvSpPr>
        <p:spPr>
          <a:xfrm>
            <a:off x="6217920" y="1051560"/>
            <a:ext cx="2651760" cy="822960"/>
          </a:xfrm>
          <a:prstGeom prst="rect">
            <a:avLst/>
          </a:prstGeom>
          <a:solidFill>
            <a:srgbClr val="D97706"/>
          </a:solidFill>
          <a:ln/>
        </p:spPr>
        <p:txBody>
          <a:bodyPr/>
          <a:lstStyle/>
          <a:p>
            <a:endParaRPr lang="en-US"/>
          </a:p>
        </p:txBody>
      </p:sp>
      <p:pic>
        <p:nvPicPr>
          <p:cNvPr id="33" name="Image 8" descr="preencoded.png"/>
          <p:cNvPicPr>
            <a:picLocks noChangeAspect="1"/>
          </p:cNvPicPr>
          <p:nvPr/>
        </p:nvPicPr>
        <p:blipFill>
          <a:blip r:embed="rId6"/>
          <a:stretch>
            <a:fillRect/>
          </a:stretch>
        </p:blipFill>
        <p:spPr>
          <a:xfrm>
            <a:off x="6321524" y="1205498"/>
            <a:ext cx="411480" cy="411480"/>
          </a:xfrm>
          <a:prstGeom prst="rect">
            <a:avLst/>
          </a:prstGeom>
        </p:spPr>
      </p:pic>
      <p:sp>
        <p:nvSpPr>
          <p:cNvPr id="34" name="Text 23"/>
          <p:cNvSpPr/>
          <p:nvPr/>
        </p:nvSpPr>
        <p:spPr>
          <a:xfrm>
            <a:off x="6812280" y="1097280"/>
            <a:ext cx="1828800" cy="411480"/>
          </a:xfrm>
          <a:prstGeom prst="rect">
            <a:avLst/>
          </a:prstGeom>
          <a:noFill/>
          <a:ln/>
        </p:spPr>
        <p:txBody>
          <a:bodyPr wrap="square" lIns="0" tIns="0" rIns="0" bIns="0"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Quarter 1</a:t>
            </a:r>
            <a:endParaRPr lang="en-US" sz="1800" dirty="0"/>
          </a:p>
        </p:txBody>
      </p:sp>
      <p:sp>
        <p:nvSpPr>
          <p:cNvPr id="35" name="Text 24"/>
          <p:cNvSpPr/>
          <p:nvPr/>
        </p:nvSpPr>
        <p:spPr>
          <a:xfrm>
            <a:off x="6812280" y="1463040"/>
            <a:ext cx="1828800" cy="320040"/>
          </a:xfrm>
          <a:prstGeom prst="rect">
            <a:avLst/>
          </a:prstGeom>
          <a:noFill/>
          <a:ln/>
        </p:spPr>
        <p:txBody>
          <a:bodyPr wrap="square" lIns="0" tIns="0" rIns="0" bIns="0" rtlCol="0" anchor="t"/>
          <a:lstStyle/>
          <a:p>
            <a:pPr marL="0" indent="0">
              <a:buNone/>
            </a:pPr>
            <a:r>
              <a:rPr lang="en-US" sz="1300" dirty="0">
                <a:solidFill>
                  <a:srgbClr val="FFFFFF">
                    <a:alpha val="80000"/>
                  </a:srgbClr>
                </a:solidFill>
                <a:latin typeface="Calibri" pitchFamily="34" charset="0"/>
                <a:ea typeface="Calibri" pitchFamily="34" charset="-122"/>
                <a:cs typeface="Calibri" pitchFamily="34" charset="-120"/>
              </a:rPr>
              <a:t>Scale</a:t>
            </a:r>
            <a:endParaRPr lang="en-US" sz="1300" dirty="0"/>
          </a:p>
        </p:txBody>
      </p:sp>
      <p:sp>
        <p:nvSpPr>
          <p:cNvPr id="36" name="Shape 25"/>
          <p:cNvSpPr/>
          <p:nvPr/>
        </p:nvSpPr>
        <p:spPr>
          <a:xfrm>
            <a:off x="6355080" y="2039112"/>
            <a:ext cx="274320" cy="274320"/>
          </a:xfrm>
          <a:prstGeom prst="ellipse">
            <a:avLst/>
          </a:prstGeom>
          <a:solidFill>
            <a:srgbClr val="D97706"/>
          </a:solidFill>
          <a:ln/>
        </p:spPr>
        <p:txBody>
          <a:bodyPr/>
          <a:lstStyle/>
          <a:p>
            <a:endParaRPr lang="en-US"/>
          </a:p>
        </p:txBody>
      </p:sp>
      <p:pic>
        <p:nvPicPr>
          <p:cNvPr id="37" name="Image 9" descr="preencoded.png"/>
          <p:cNvPicPr>
            <a:picLocks noChangeAspect="1"/>
          </p:cNvPicPr>
          <p:nvPr/>
        </p:nvPicPr>
        <p:blipFill>
          <a:blip r:embed="rId4"/>
          <a:stretch>
            <a:fillRect/>
          </a:stretch>
        </p:blipFill>
        <p:spPr>
          <a:xfrm>
            <a:off x="6382512" y="2066544"/>
            <a:ext cx="219456" cy="219456"/>
          </a:xfrm>
          <a:prstGeom prst="rect">
            <a:avLst/>
          </a:prstGeom>
        </p:spPr>
      </p:pic>
      <p:sp>
        <p:nvSpPr>
          <p:cNvPr id="38" name="Text 26"/>
          <p:cNvSpPr/>
          <p:nvPr/>
        </p:nvSpPr>
        <p:spPr>
          <a:xfrm>
            <a:off x="6675120" y="2011680"/>
            <a:ext cx="2011680" cy="548640"/>
          </a:xfrm>
          <a:prstGeom prst="rect">
            <a:avLst/>
          </a:prstGeom>
          <a:noFill/>
          <a:ln/>
        </p:spPr>
        <p:txBody>
          <a:bodyPr wrap="square" lIns="0" tIns="0" rIns="0" bIns="0" rtlCol="0" anchor="t"/>
          <a:lstStyle/>
          <a:p>
            <a:pPr marL="0" indent="0">
              <a:buNone/>
            </a:pPr>
            <a:r>
              <a:rPr lang="en-US" sz="1200" dirty="0">
                <a:solidFill>
                  <a:srgbClr val="374151"/>
                </a:solidFill>
                <a:latin typeface="Calibri" pitchFamily="34" charset="0"/>
                <a:ea typeface="Calibri" pitchFamily="34" charset="-122"/>
                <a:cs typeface="Calibri" pitchFamily="34" charset="-120"/>
              </a:rPr>
              <a:t>Identify top 3 team time-sinks</a:t>
            </a:r>
            <a:endParaRPr lang="en-US" sz="1200" dirty="0"/>
          </a:p>
        </p:txBody>
      </p:sp>
      <p:sp>
        <p:nvSpPr>
          <p:cNvPr id="39" name="Shape 27"/>
          <p:cNvSpPr/>
          <p:nvPr/>
        </p:nvSpPr>
        <p:spPr>
          <a:xfrm>
            <a:off x="6355080" y="2679192"/>
            <a:ext cx="274320" cy="274320"/>
          </a:xfrm>
          <a:prstGeom prst="ellipse">
            <a:avLst/>
          </a:prstGeom>
          <a:solidFill>
            <a:srgbClr val="D97706"/>
          </a:solidFill>
          <a:ln/>
        </p:spPr>
        <p:txBody>
          <a:bodyPr/>
          <a:lstStyle/>
          <a:p>
            <a:endParaRPr lang="en-US"/>
          </a:p>
        </p:txBody>
      </p:sp>
      <p:pic>
        <p:nvPicPr>
          <p:cNvPr id="40" name="Image 10" descr="preencoded.png"/>
          <p:cNvPicPr>
            <a:picLocks noChangeAspect="1"/>
          </p:cNvPicPr>
          <p:nvPr/>
        </p:nvPicPr>
        <p:blipFill>
          <a:blip r:embed="rId4"/>
          <a:stretch>
            <a:fillRect/>
          </a:stretch>
        </p:blipFill>
        <p:spPr>
          <a:xfrm>
            <a:off x="6382512" y="2706624"/>
            <a:ext cx="219456" cy="219456"/>
          </a:xfrm>
          <a:prstGeom prst="rect">
            <a:avLst/>
          </a:prstGeom>
        </p:spPr>
      </p:pic>
      <p:sp>
        <p:nvSpPr>
          <p:cNvPr id="41" name="Text 28"/>
          <p:cNvSpPr/>
          <p:nvPr/>
        </p:nvSpPr>
        <p:spPr>
          <a:xfrm>
            <a:off x="6675120" y="2651760"/>
            <a:ext cx="2011680" cy="548640"/>
          </a:xfrm>
          <a:prstGeom prst="rect">
            <a:avLst/>
          </a:prstGeom>
          <a:noFill/>
          <a:ln/>
        </p:spPr>
        <p:txBody>
          <a:bodyPr wrap="square" lIns="0" tIns="0" rIns="0" bIns="0" rtlCol="0" anchor="t"/>
          <a:lstStyle/>
          <a:p>
            <a:pPr marL="0" indent="0">
              <a:buNone/>
            </a:pPr>
            <a:r>
              <a:rPr lang="en-US" sz="1200" dirty="0">
                <a:solidFill>
                  <a:srgbClr val="374151"/>
                </a:solidFill>
                <a:latin typeface="Calibri" pitchFamily="34" charset="0"/>
                <a:ea typeface="Calibri" pitchFamily="34" charset="-122"/>
                <a:cs typeface="Calibri" pitchFamily="34" charset="-120"/>
              </a:rPr>
              <a:t>Run a pilot: AI-assisted vs. manual</a:t>
            </a:r>
            <a:endParaRPr lang="en-US" sz="1200" dirty="0"/>
          </a:p>
        </p:txBody>
      </p:sp>
      <p:sp>
        <p:nvSpPr>
          <p:cNvPr id="42" name="Shape 29"/>
          <p:cNvSpPr/>
          <p:nvPr/>
        </p:nvSpPr>
        <p:spPr>
          <a:xfrm>
            <a:off x="6355080" y="3319272"/>
            <a:ext cx="274320" cy="274320"/>
          </a:xfrm>
          <a:prstGeom prst="ellipse">
            <a:avLst/>
          </a:prstGeom>
          <a:solidFill>
            <a:srgbClr val="D97706"/>
          </a:solidFill>
          <a:ln/>
        </p:spPr>
        <p:txBody>
          <a:bodyPr/>
          <a:lstStyle/>
          <a:p>
            <a:endParaRPr lang="en-US"/>
          </a:p>
        </p:txBody>
      </p:sp>
      <p:pic>
        <p:nvPicPr>
          <p:cNvPr id="43" name="Image 11" descr="preencoded.png"/>
          <p:cNvPicPr>
            <a:picLocks noChangeAspect="1"/>
          </p:cNvPicPr>
          <p:nvPr/>
        </p:nvPicPr>
        <p:blipFill>
          <a:blip r:embed="rId4"/>
          <a:stretch>
            <a:fillRect/>
          </a:stretch>
        </p:blipFill>
        <p:spPr>
          <a:xfrm>
            <a:off x="6382512" y="3346704"/>
            <a:ext cx="219456" cy="219456"/>
          </a:xfrm>
          <a:prstGeom prst="rect">
            <a:avLst/>
          </a:prstGeom>
        </p:spPr>
      </p:pic>
      <p:sp>
        <p:nvSpPr>
          <p:cNvPr id="44" name="Text 30"/>
          <p:cNvSpPr/>
          <p:nvPr/>
        </p:nvSpPr>
        <p:spPr>
          <a:xfrm>
            <a:off x="6675120" y="3291840"/>
            <a:ext cx="2011680" cy="548640"/>
          </a:xfrm>
          <a:prstGeom prst="rect">
            <a:avLst/>
          </a:prstGeom>
          <a:noFill/>
          <a:ln/>
        </p:spPr>
        <p:txBody>
          <a:bodyPr wrap="square" lIns="0" tIns="0" rIns="0" bIns="0" rtlCol="0" anchor="t"/>
          <a:lstStyle/>
          <a:p>
            <a:pPr marL="0" indent="0">
              <a:buNone/>
            </a:pPr>
            <a:r>
              <a:rPr lang="en-US" sz="1200" dirty="0">
                <a:solidFill>
                  <a:srgbClr val="374151"/>
                </a:solidFill>
                <a:latin typeface="Calibri" pitchFamily="34" charset="0"/>
                <a:ea typeface="Calibri" pitchFamily="34" charset="-122"/>
                <a:cs typeface="Calibri" pitchFamily="34" charset="-120"/>
              </a:rPr>
              <a:t>Measure hours saved, share with leadership</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lIns="0" tIns="0" rIns="0" bIns="0" rtlCol="0" anchor="ctr"/>
          <a:lstStyle/>
          <a:p>
            <a:pPr marL="0" indent="0">
              <a:buNone/>
            </a:pPr>
            <a:r>
              <a:rPr lang="en-US" sz="2600" b="1" dirty="0">
                <a:solidFill>
                  <a:srgbClr val="1B3A5C"/>
                </a:solidFill>
                <a:latin typeface="Georgia" pitchFamily="34" charset="0"/>
                <a:ea typeface="Georgia" pitchFamily="34" charset="-122"/>
                <a:cs typeface="Georgia" pitchFamily="34" charset="-120"/>
              </a:rPr>
              <a:t>Start This Week. Not Next Quarter.</a:t>
            </a:r>
            <a:endParaRPr lang="en-US" sz="2600" dirty="0"/>
          </a:p>
        </p:txBody>
      </p:sp>
      <p:sp>
        <p:nvSpPr>
          <p:cNvPr id="3" name="Shape 1"/>
          <p:cNvSpPr/>
          <p:nvPr/>
        </p:nvSpPr>
        <p:spPr>
          <a:xfrm>
            <a:off x="274320" y="1051560"/>
            <a:ext cx="1554480" cy="274320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4" name="Shape 2"/>
          <p:cNvSpPr/>
          <p:nvPr/>
        </p:nvSpPr>
        <p:spPr>
          <a:xfrm>
            <a:off x="274320" y="1051560"/>
            <a:ext cx="1554480" cy="502920"/>
          </a:xfrm>
          <a:prstGeom prst="rect">
            <a:avLst/>
          </a:prstGeom>
          <a:solidFill>
            <a:srgbClr val="1B3A5C"/>
          </a:solidFill>
          <a:ln/>
        </p:spPr>
        <p:txBody>
          <a:bodyPr/>
          <a:lstStyle/>
          <a:p>
            <a:endParaRPr lang="en-US"/>
          </a:p>
        </p:txBody>
      </p:sp>
      <p:sp>
        <p:nvSpPr>
          <p:cNvPr id="5" name="Text 3"/>
          <p:cNvSpPr/>
          <p:nvPr/>
        </p:nvSpPr>
        <p:spPr>
          <a:xfrm>
            <a:off x="274320" y="1051560"/>
            <a:ext cx="155448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MON</a:t>
            </a:r>
            <a:endParaRPr lang="en-US" sz="1600" dirty="0"/>
          </a:p>
        </p:txBody>
      </p:sp>
      <p:sp>
        <p:nvSpPr>
          <p:cNvPr id="6" name="Text 4"/>
          <p:cNvSpPr/>
          <p:nvPr/>
        </p:nvSpPr>
        <p:spPr>
          <a:xfrm>
            <a:off x="365760" y="1645920"/>
            <a:ext cx="1417320" cy="320040"/>
          </a:xfrm>
          <a:prstGeom prst="rect">
            <a:avLst/>
          </a:prstGeom>
          <a:noFill/>
          <a:ln/>
        </p:spPr>
        <p:txBody>
          <a:bodyPr wrap="square" lIns="0" tIns="0" rIns="0" bIns="0" rtlCol="0" anchor="ctr"/>
          <a:lstStyle/>
          <a:p>
            <a:pPr marL="0" indent="0" algn="ctr">
              <a:buNone/>
            </a:pPr>
            <a:r>
              <a:rPr lang="en-US" sz="1100" b="1" dirty="0">
                <a:solidFill>
                  <a:srgbClr val="1B3A5C"/>
                </a:solidFill>
                <a:latin typeface="Calibri" pitchFamily="34" charset="0"/>
                <a:ea typeface="Calibri" pitchFamily="34" charset="-122"/>
                <a:cs typeface="Calibri" pitchFamily="34" charset="-120"/>
              </a:rPr>
              <a:t>Personal experiment</a:t>
            </a:r>
            <a:endParaRPr lang="en-US" sz="1100" dirty="0"/>
          </a:p>
        </p:txBody>
      </p:sp>
      <p:sp>
        <p:nvSpPr>
          <p:cNvPr id="7" name="Text 5"/>
          <p:cNvSpPr/>
          <p:nvPr/>
        </p:nvSpPr>
        <p:spPr>
          <a:xfrm>
            <a:off x="365760" y="2011680"/>
            <a:ext cx="1417320" cy="1645920"/>
          </a:xfrm>
          <a:prstGeom prst="rect">
            <a:avLst/>
          </a:prstGeom>
          <a:noFill/>
          <a:ln/>
        </p:spPr>
        <p:txBody>
          <a:bodyPr wrap="square" lIns="0" tIns="0" rIns="0" bIns="0" rtlCol="0" anchor="t"/>
          <a:lstStyle/>
          <a:p>
            <a:pPr marL="0" indent="0" algn="ctr">
              <a:buNone/>
            </a:pPr>
            <a:r>
              <a:rPr lang="en-US" sz="1000" dirty="0">
                <a:solidFill>
                  <a:srgbClr val="374151"/>
                </a:solidFill>
                <a:latin typeface="Calibri" pitchFamily="34" charset="0"/>
                <a:ea typeface="Calibri" pitchFamily="34" charset="-122"/>
                <a:cs typeface="Calibri" pitchFamily="34" charset="-120"/>
              </a:rPr>
              <a:t>Upload a personality</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assessment. Ask:</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"What patterns do</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you see?"</a:t>
            </a:r>
            <a:endParaRPr lang="en-US" sz="1000" dirty="0"/>
          </a:p>
        </p:txBody>
      </p:sp>
      <p:sp>
        <p:nvSpPr>
          <p:cNvPr id="8" name="Shape 6"/>
          <p:cNvSpPr/>
          <p:nvPr/>
        </p:nvSpPr>
        <p:spPr>
          <a:xfrm>
            <a:off x="2029968" y="1051560"/>
            <a:ext cx="1554480" cy="274320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9" name="Shape 7"/>
          <p:cNvSpPr/>
          <p:nvPr/>
        </p:nvSpPr>
        <p:spPr>
          <a:xfrm>
            <a:off x="2029968" y="1051560"/>
            <a:ext cx="1554480" cy="502920"/>
          </a:xfrm>
          <a:prstGeom prst="rect">
            <a:avLst/>
          </a:prstGeom>
          <a:solidFill>
            <a:srgbClr val="2D5F8A"/>
          </a:solidFill>
          <a:ln/>
        </p:spPr>
        <p:txBody>
          <a:bodyPr/>
          <a:lstStyle/>
          <a:p>
            <a:endParaRPr lang="en-US"/>
          </a:p>
        </p:txBody>
      </p:sp>
      <p:sp>
        <p:nvSpPr>
          <p:cNvPr id="10" name="Text 8"/>
          <p:cNvSpPr/>
          <p:nvPr/>
        </p:nvSpPr>
        <p:spPr>
          <a:xfrm>
            <a:off x="2029968" y="1051560"/>
            <a:ext cx="155448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TUE</a:t>
            </a:r>
            <a:endParaRPr lang="en-US" sz="1600" dirty="0"/>
          </a:p>
        </p:txBody>
      </p:sp>
      <p:sp>
        <p:nvSpPr>
          <p:cNvPr id="11" name="Text 9"/>
          <p:cNvSpPr/>
          <p:nvPr/>
        </p:nvSpPr>
        <p:spPr>
          <a:xfrm>
            <a:off x="2121408" y="1645920"/>
            <a:ext cx="1417320" cy="320040"/>
          </a:xfrm>
          <a:prstGeom prst="rect">
            <a:avLst/>
          </a:prstGeom>
          <a:noFill/>
          <a:ln/>
        </p:spPr>
        <p:txBody>
          <a:bodyPr wrap="square" lIns="0" tIns="0" rIns="0" bIns="0" rtlCol="0" anchor="ctr"/>
          <a:lstStyle/>
          <a:p>
            <a:pPr marL="0" indent="0" algn="ctr">
              <a:buNone/>
            </a:pPr>
            <a:r>
              <a:rPr lang="en-US" sz="1100" b="1" dirty="0">
                <a:solidFill>
                  <a:srgbClr val="2D5F8A"/>
                </a:solidFill>
                <a:latin typeface="Calibri" pitchFamily="34" charset="0"/>
                <a:ea typeface="Calibri" pitchFamily="34" charset="-122"/>
                <a:cs typeface="Calibri" pitchFamily="34" charset="-120"/>
              </a:rPr>
              <a:t>Meeting prep</a:t>
            </a:r>
            <a:endParaRPr lang="en-US" sz="1100" dirty="0"/>
          </a:p>
        </p:txBody>
      </p:sp>
      <p:sp>
        <p:nvSpPr>
          <p:cNvPr id="12" name="Text 10"/>
          <p:cNvSpPr/>
          <p:nvPr/>
        </p:nvSpPr>
        <p:spPr>
          <a:xfrm>
            <a:off x="2121408" y="2011680"/>
            <a:ext cx="1417320" cy="1645920"/>
          </a:xfrm>
          <a:prstGeom prst="rect">
            <a:avLst/>
          </a:prstGeom>
          <a:noFill/>
          <a:ln/>
        </p:spPr>
        <p:txBody>
          <a:bodyPr wrap="square" lIns="0" tIns="0" rIns="0" bIns="0" rtlCol="0" anchor="t"/>
          <a:lstStyle/>
          <a:p>
            <a:pPr marL="0" indent="0" algn="ctr">
              <a:buNone/>
            </a:pPr>
            <a:r>
              <a:rPr lang="en-US" sz="1000" dirty="0">
                <a:solidFill>
                  <a:srgbClr val="374151"/>
                </a:solidFill>
                <a:latin typeface="Calibri" pitchFamily="34" charset="0"/>
                <a:ea typeface="Calibri" pitchFamily="34" charset="-122"/>
                <a:cs typeface="Calibri" pitchFamily="34" charset="-120"/>
              </a:rPr>
              <a:t>Upload an agenda</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and relevant docs.</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Ask for 3 questions</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you should ask.</a:t>
            </a:r>
            <a:endParaRPr lang="en-US" sz="1000" dirty="0"/>
          </a:p>
        </p:txBody>
      </p:sp>
      <p:sp>
        <p:nvSpPr>
          <p:cNvPr id="13" name="Shape 11"/>
          <p:cNvSpPr/>
          <p:nvPr/>
        </p:nvSpPr>
        <p:spPr>
          <a:xfrm>
            <a:off x="3785616" y="1051560"/>
            <a:ext cx="1554480" cy="274320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4" name="Shape 12"/>
          <p:cNvSpPr/>
          <p:nvPr/>
        </p:nvSpPr>
        <p:spPr>
          <a:xfrm>
            <a:off x="3785616" y="1051560"/>
            <a:ext cx="1554480" cy="502920"/>
          </a:xfrm>
          <a:prstGeom prst="rect">
            <a:avLst/>
          </a:prstGeom>
          <a:solidFill>
            <a:srgbClr val="4B7FB5"/>
          </a:solidFill>
          <a:ln/>
        </p:spPr>
        <p:txBody>
          <a:bodyPr/>
          <a:lstStyle/>
          <a:p>
            <a:endParaRPr lang="en-US"/>
          </a:p>
        </p:txBody>
      </p:sp>
      <p:sp>
        <p:nvSpPr>
          <p:cNvPr id="15" name="Text 13"/>
          <p:cNvSpPr/>
          <p:nvPr/>
        </p:nvSpPr>
        <p:spPr>
          <a:xfrm>
            <a:off x="3785616" y="1051560"/>
            <a:ext cx="155448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WED</a:t>
            </a:r>
            <a:endParaRPr lang="en-US" sz="1600" dirty="0"/>
          </a:p>
        </p:txBody>
      </p:sp>
      <p:sp>
        <p:nvSpPr>
          <p:cNvPr id="16" name="Text 14"/>
          <p:cNvSpPr/>
          <p:nvPr/>
        </p:nvSpPr>
        <p:spPr>
          <a:xfrm>
            <a:off x="3877056" y="1645920"/>
            <a:ext cx="1417320" cy="320040"/>
          </a:xfrm>
          <a:prstGeom prst="rect">
            <a:avLst/>
          </a:prstGeom>
          <a:noFill/>
          <a:ln/>
        </p:spPr>
        <p:txBody>
          <a:bodyPr wrap="square" lIns="0" tIns="0" rIns="0" bIns="0" rtlCol="0" anchor="ctr"/>
          <a:lstStyle/>
          <a:p>
            <a:pPr marL="0" indent="0" algn="ctr">
              <a:buNone/>
            </a:pPr>
            <a:r>
              <a:rPr lang="en-US" sz="1100" b="1" dirty="0">
                <a:solidFill>
                  <a:srgbClr val="4B7FB5"/>
                </a:solidFill>
                <a:latin typeface="Calibri" pitchFamily="34" charset="0"/>
                <a:ea typeface="Calibri" pitchFamily="34" charset="-122"/>
                <a:cs typeface="Calibri" pitchFamily="34" charset="-120"/>
              </a:rPr>
              <a:t>Email sprint</a:t>
            </a:r>
            <a:endParaRPr lang="en-US" sz="1100" dirty="0"/>
          </a:p>
        </p:txBody>
      </p:sp>
      <p:sp>
        <p:nvSpPr>
          <p:cNvPr id="17" name="Text 15"/>
          <p:cNvSpPr/>
          <p:nvPr/>
        </p:nvSpPr>
        <p:spPr>
          <a:xfrm>
            <a:off x="3877056" y="2011680"/>
            <a:ext cx="1417320" cy="1645920"/>
          </a:xfrm>
          <a:prstGeom prst="rect">
            <a:avLst/>
          </a:prstGeom>
          <a:noFill/>
          <a:ln/>
        </p:spPr>
        <p:txBody>
          <a:bodyPr wrap="square" lIns="0" tIns="0" rIns="0" bIns="0" rtlCol="0" anchor="t"/>
          <a:lstStyle/>
          <a:p>
            <a:pPr marL="0" indent="0" algn="ctr">
              <a:buNone/>
            </a:pPr>
            <a:r>
              <a:rPr lang="en-US" sz="1000" dirty="0">
                <a:solidFill>
                  <a:srgbClr val="374151"/>
                </a:solidFill>
                <a:latin typeface="Calibri" pitchFamily="34" charset="0"/>
                <a:ea typeface="Calibri" pitchFamily="34" charset="-122"/>
                <a:cs typeface="Calibri" pitchFamily="34" charset="-120"/>
              </a:rPr>
              <a:t>Draft 5 emails</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using AI. Paste</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context, specify</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outcome, edit.</a:t>
            </a:r>
            <a:endParaRPr lang="en-US" sz="1000" dirty="0"/>
          </a:p>
        </p:txBody>
      </p:sp>
      <p:sp>
        <p:nvSpPr>
          <p:cNvPr id="18" name="Shape 16"/>
          <p:cNvSpPr/>
          <p:nvPr/>
        </p:nvSpPr>
        <p:spPr>
          <a:xfrm>
            <a:off x="5541264" y="1051560"/>
            <a:ext cx="1554480" cy="274320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9" name="Shape 17"/>
          <p:cNvSpPr/>
          <p:nvPr/>
        </p:nvSpPr>
        <p:spPr>
          <a:xfrm>
            <a:off x="5541264" y="1051560"/>
            <a:ext cx="1554480" cy="502920"/>
          </a:xfrm>
          <a:prstGeom prst="rect">
            <a:avLst/>
          </a:prstGeom>
          <a:solidFill>
            <a:srgbClr val="6B96C4"/>
          </a:solidFill>
          <a:ln/>
        </p:spPr>
        <p:txBody>
          <a:bodyPr/>
          <a:lstStyle/>
          <a:p>
            <a:endParaRPr lang="en-US"/>
          </a:p>
        </p:txBody>
      </p:sp>
      <p:sp>
        <p:nvSpPr>
          <p:cNvPr id="20" name="Text 18"/>
          <p:cNvSpPr/>
          <p:nvPr/>
        </p:nvSpPr>
        <p:spPr>
          <a:xfrm>
            <a:off x="5541264" y="1051560"/>
            <a:ext cx="155448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THU</a:t>
            </a:r>
            <a:endParaRPr lang="en-US" sz="1600" dirty="0"/>
          </a:p>
        </p:txBody>
      </p:sp>
      <p:sp>
        <p:nvSpPr>
          <p:cNvPr id="21" name="Text 19"/>
          <p:cNvSpPr/>
          <p:nvPr/>
        </p:nvSpPr>
        <p:spPr>
          <a:xfrm>
            <a:off x="5632704" y="1645920"/>
            <a:ext cx="1417320" cy="320040"/>
          </a:xfrm>
          <a:prstGeom prst="rect">
            <a:avLst/>
          </a:prstGeom>
          <a:noFill/>
          <a:ln/>
        </p:spPr>
        <p:txBody>
          <a:bodyPr wrap="square" lIns="0" tIns="0" rIns="0" bIns="0" rtlCol="0" anchor="ctr"/>
          <a:lstStyle/>
          <a:p>
            <a:pPr marL="0" indent="0" algn="ctr">
              <a:buNone/>
            </a:pPr>
            <a:r>
              <a:rPr lang="en-US" sz="1100" b="1" dirty="0">
                <a:solidFill>
                  <a:srgbClr val="6B96C4"/>
                </a:solidFill>
                <a:latin typeface="Calibri" pitchFamily="34" charset="0"/>
                <a:ea typeface="Calibri" pitchFamily="34" charset="-122"/>
                <a:cs typeface="Calibri" pitchFamily="34" charset="-120"/>
              </a:rPr>
              <a:t>Data question</a:t>
            </a:r>
            <a:endParaRPr lang="en-US" sz="1100" dirty="0"/>
          </a:p>
        </p:txBody>
      </p:sp>
      <p:sp>
        <p:nvSpPr>
          <p:cNvPr id="22" name="Text 20"/>
          <p:cNvSpPr/>
          <p:nvPr/>
        </p:nvSpPr>
        <p:spPr>
          <a:xfrm>
            <a:off x="5632704" y="2011680"/>
            <a:ext cx="1417320" cy="1645920"/>
          </a:xfrm>
          <a:prstGeom prst="rect">
            <a:avLst/>
          </a:prstGeom>
          <a:noFill/>
          <a:ln/>
        </p:spPr>
        <p:txBody>
          <a:bodyPr wrap="square" lIns="0" tIns="0" rIns="0" bIns="0" rtlCol="0" anchor="t"/>
          <a:lstStyle/>
          <a:p>
            <a:pPr marL="0" indent="0" algn="ctr">
              <a:buNone/>
            </a:pPr>
            <a:r>
              <a:rPr lang="en-US" sz="1000" dirty="0">
                <a:solidFill>
                  <a:srgbClr val="374151"/>
                </a:solidFill>
                <a:latin typeface="Calibri" pitchFamily="34" charset="0"/>
                <a:ea typeface="Calibri" pitchFamily="34" charset="-122"/>
                <a:cs typeface="Calibri" pitchFamily="34" charset="-120"/>
              </a:rPr>
              <a:t>Upload a spreadsheet.</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Ask a question in</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plain English.</a:t>
            </a:r>
            <a:endParaRPr lang="en-US" sz="1000" dirty="0"/>
          </a:p>
        </p:txBody>
      </p:sp>
      <p:sp>
        <p:nvSpPr>
          <p:cNvPr id="23" name="Shape 21"/>
          <p:cNvSpPr/>
          <p:nvPr/>
        </p:nvSpPr>
        <p:spPr>
          <a:xfrm>
            <a:off x="7296912" y="1051560"/>
            <a:ext cx="1554480" cy="274320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24" name="Shape 22"/>
          <p:cNvSpPr/>
          <p:nvPr/>
        </p:nvSpPr>
        <p:spPr>
          <a:xfrm>
            <a:off x="7296912" y="1051560"/>
            <a:ext cx="1554480" cy="502920"/>
          </a:xfrm>
          <a:prstGeom prst="rect">
            <a:avLst/>
          </a:prstGeom>
          <a:solidFill>
            <a:srgbClr val="D97706"/>
          </a:solidFill>
          <a:ln/>
        </p:spPr>
        <p:txBody>
          <a:bodyPr/>
          <a:lstStyle/>
          <a:p>
            <a:endParaRPr lang="en-US"/>
          </a:p>
        </p:txBody>
      </p:sp>
      <p:sp>
        <p:nvSpPr>
          <p:cNvPr id="25" name="Text 23"/>
          <p:cNvSpPr/>
          <p:nvPr/>
        </p:nvSpPr>
        <p:spPr>
          <a:xfrm>
            <a:off x="7296912" y="1051560"/>
            <a:ext cx="155448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FRI</a:t>
            </a:r>
            <a:endParaRPr lang="en-US" sz="1600" dirty="0"/>
          </a:p>
        </p:txBody>
      </p:sp>
      <p:sp>
        <p:nvSpPr>
          <p:cNvPr id="26" name="Text 24"/>
          <p:cNvSpPr/>
          <p:nvPr/>
        </p:nvSpPr>
        <p:spPr>
          <a:xfrm>
            <a:off x="7388352" y="1645920"/>
            <a:ext cx="1417320" cy="320040"/>
          </a:xfrm>
          <a:prstGeom prst="rect">
            <a:avLst/>
          </a:prstGeom>
          <a:noFill/>
          <a:ln/>
        </p:spPr>
        <p:txBody>
          <a:bodyPr wrap="square" lIns="0" tIns="0" rIns="0" bIns="0" rtlCol="0" anchor="ctr"/>
          <a:lstStyle/>
          <a:p>
            <a:pPr marL="0" indent="0" algn="ctr">
              <a:buNone/>
            </a:pPr>
            <a:r>
              <a:rPr lang="en-US" sz="1100" b="1" dirty="0">
                <a:solidFill>
                  <a:srgbClr val="D97706"/>
                </a:solidFill>
                <a:latin typeface="Calibri" pitchFamily="34" charset="0"/>
                <a:ea typeface="Calibri" pitchFamily="34" charset="-122"/>
                <a:cs typeface="Calibri" pitchFamily="34" charset="-120"/>
              </a:rPr>
              <a:t>Automation</a:t>
            </a:r>
            <a:endParaRPr lang="en-US" sz="1100" dirty="0"/>
          </a:p>
        </p:txBody>
      </p:sp>
      <p:sp>
        <p:nvSpPr>
          <p:cNvPr id="27" name="Text 25"/>
          <p:cNvSpPr/>
          <p:nvPr/>
        </p:nvSpPr>
        <p:spPr>
          <a:xfrm>
            <a:off x="7388352" y="2011680"/>
            <a:ext cx="1417320" cy="1645920"/>
          </a:xfrm>
          <a:prstGeom prst="rect">
            <a:avLst/>
          </a:prstGeom>
          <a:noFill/>
          <a:ln/>
        </p:spPr>
        <p:txBody>
          <a:bodyPr wrap="square" lIns="0" tIns="0" rIns="0" bIns="0" rtlCol="0" anchor="t"/>
          <a:lstStyle/>
          <a:p>
            <a:pPr marL="0" indent="0" algn="ctr">
              <a:buNone/>
            </a:pPr>
            <a:r>
              <a:rPr lang="en-US" sz="1000" dirty="0">
                <a:solidFill>
                  <a:srgbClr val="374151"/>
                </a:solidFill>
                <a:latin typeface="Calibri" pitchFamily="34" charset="0"/>
                <a:ea typeface="Calibri" pitchFamily="34" charset="-122"/>
                <a:cs typeface="Calibri" pitchFamily="34" charset="-120"/>
              </a:rPr>
              <a:t>Set up one Zapier</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workflow that</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eliminates a</a:t>
            </a:r>
            <a:endParaRPr lang="en-US" sz="1000" dirty="0"/>
          </a:p>
          <a:p>
            <a:pPr marL="0" indent="0" algn="ctr">
              <a:buNone/>
            </a:pPr>
            <a:r>
              <a:rPr lang="en-US" sz="1000" dirty="0">
                <a:solidFill>
                  <a:srgbClr val="374151"/>
                </a:solidFill>
                <a:latin typeface="Calibri" pitchFamily="34" charset="0"/>
                <a:ea typeface="Calibri" pitchFamily="34" charset="-122"/>
                <a:cs typeface="Calibri" pitchFamily="34" charset="-120"/>
              </a:rPr>
              <a:t>repetitive task.</a:t>
            </a:r>
            <a:endParaRPr lang="en-US" sz="1000" dirty="0"/>
          </a:p>
        </p:txBody>
      </p:sp>
      <p:sp>
        <p:nvSpPr>
          <p:cNvPr id="28" name="Shape 26"/>
          <p:cNvSpPr/>
          <p:nvPr/>
        </p:nvSpPr>
        <p:spPr>
          <a:xfrm>
            <a:off x="1024128" y="3931920"/>
            <a:ext cx="7095744" cy="0"/>
          </a:xfrm>
          <a:prstGeom prst="line">
            <a:avLst/>
          </a:prstGeom>
          <a:noFill/>
          <a:ln w="25400">
            <a:solidFill>
              <a:srgbClr val="D97706"/>
            </a:solidFill>
            <a:prstDash val="dash"/>
          </a:ln>
        </p:spPr>
        <p:txBody>
          <a:bodyPr/>
          <a:lstStyle/>
          <a:p>
            <a:endParaRPr lang="en-US"/>
          </a:p>
        </p:txBody>
      </p:sp>
      <p:sp>
        <p:nvSpPr>
          <p:cNvPr id="29" name="Shape 27"/>
          <p:cNvSpPr/>
          <p:nvPr/>
        </p:nvSpPr>
        <p:spPr>
          <a:xfrm>
            <a:off x="914400" y="4160520"/>
            <a:ext cx="7315200" cy="640080"/>
          </a:xfrm>
          <a:prstGeom prst="rect">
            <a:avLst/>
          </a:prstGeom>
          <a:solidFill>
            <a:srgbClr val="F1F5F9"/>
          </a:solidFill>
          <a:ln w="19050">
            <a:solidFill>
              <a:srgbClr val="D97706"/>
            </a:solidFill>
            <a:prstDash val="solid"/>
          </a:ln>
        </p:spPr>
        <p:txBody>
          <a:bodyPr/>
          <a:lstStyle/>
          <a:p>
            <a:endParaRPr lang="en-US"/>
          </a:p>
        </p:txBody>
      </p:sp>
      <p:sp>
        <p:nvSpPr>
          <p:cNvPr id="30" name="Text 28"/>
          <p:cNvSpPr/>
          <p:nvPr/>
        </p:nvSpPr>
        <p:spPr>
          <a:xfrm>
            <a:off x="1097280" y="4160520"/>
            <a:ext cx="6949440" cy="640080"/>
          </a:xfrm>
          <a:prstGeom prst="rect">
            <a:avLst/>
          </a:prstGeom>
          <a:noFill/>
          <a:ln/>
        </p:spPr>
        <p:txBody>
          <a:bodyPr wrap="square" lIns="0" tIns="0" rIns="0" bIns="0" rtlCol="0" anchor="ctr"/>
          <a:lstStyle/>
          <a:p>
            <a:pPr marL="0" indent="0" algn="ctr">
              <a:buNone/>
            </a:pPr>
            <a:r>
              <a:rPr lang="en-US" sz="1400" b="1" dirty="0">
                <a:solidFill>
                  <a:srgbClr val="D97706"/>
                </a:solidFill>
                <a:latin typeface="Calibri" pitchFamily="34" charset="0"/>
                <a:ea typeface="Calibri" pitchFamily="34" charset="-122"/>
                <a:cs typeface="Calibri" pitchFamily="34" charset="-120"/>
              </a:rPr>
              <a:t>By Friday, you'll know more about what AI can do for you than 85% of the workforce.</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lIns="0" tIns="0" rIns="0" bIns="0" rtlCol="0" anchor="ctr"/>
          <a:lstStyle/>
          <a:p>
            <a:pPr marL="0" indent="0">
              <a:buNone/>
            </a:pPr>
            <a:r>
              <a:rPr lang="en-US" sz="2800" b="1" dirty="0">
                <a:solidFill>
                  <a:srgbClr val="1B3A5C"/>
                </a:solidFill>
                <a:latin typeface="Georgia" pitchFamily="34" charset="0"/>
                <a:ea typeface="Georgia" pitchFamily="34" charset="-122"/>
                <a:cs typeface="Georgia" pitchFamily="34" charset="-120"/>
              </a:rPr>
              <a:t>The Companies Pulling Ahead</a:t>
            </a:r>
            <a:endParaRPr lang="en-US" sz="2800" dirty="0"/>
          </a:p>
        </p:txBody>
      </p:sp>
      <p:sp>
        <p:nvSpPr>
          <p:cNvPr id="3" name="Shape 1"/>
          <p:cNvSpPr/>
          <p:nvPr/>
        </p:nvSpPr>
        <p:spPr>
          <a:xfrm>
            <a:off x="457200" y="1005840"/>
            <a:ext cx="8229600" cy="1463040"/>
          </a:xfrm>
          <a:prstGeom prst="rect">
            <a:avLst/>
          </a:prstGeom>
          <a:solidFill>
            <a:srgbClr val="F1F5F9"/>
          </a:solidFill>
          <a:ln/>
        </p:spPr>
        <p:txBody>
          <a:bodyPr/>
          <a:lstStyle/>
          <a:p>
            <a:endParaRPr lang="en-US"/>
          </a:p>
        </p:txBody>
      </p:sp>
      <p:sp>
        <p:nvSpPr>
          <p:cNvPr id="4" name="Shape 2"/>
          <p:cNvSpPr/>
          <p:nvPr/>
        </p:nvSpPr>
        <p:spPr>
          <a:xfrm>
            <a:off x="457200" y="1005840"/>
            <a:ext cx="54864" cy="1463040"/>
          </a:xfrm>
          <a:prstGeom prst="rect">
            <a:avLst/>
          </a:prstGeom>
          <a:solidFill>
            <a:srgbClr val="D97706"/>
          </a:solidFill>
          <a:ln/>
        </p:spPr>
        <p:txBody>
          <a:bodyPr/>
          <a:lstStyle/>
          <a:p>
            <a:endParaRPr lang="en-US"/>
          </a:p>
        </p:txBody>
      </p:sp>
      <p:sp>
        <p:nvSpPr>
          <p:cNvPr id="5" name="Text 3"/>
          <p:cNvSpPr/>
          <p:nvPr/>
        </p:nvSpPr>
        <p:spPr>
          <a:xfrm>
            <a:off x="731520" y="1051560"/>
            <a:ext cx="7772400" cy="1097280"/>
          </a:xfrm>
          <a:prstGeom prst="rect">
            <a:avLst/>
          </a:prstGeom>
          <a:noFill/>
          <a:ln/>
        </p:spPr>
        <p:txBody>
          <a:bodyPr wrap="square" lIns="0" tIns="0" rIns="0" bIns="0" rtlCol="0" anchor="ctr"/>
          <a:lstStyle/>
          <a:p>
            <a:pPr marL="0" indent="0">
              <a:buNone/>
            </a:pPr>
            <a:r>
              <a:rPr lang="en-US" sz="1600" i="1" dirty="0">
                <a:solidFill>
                  <a:srgbClr val="1B3A5C"/>
                </a:solidFill>
                <a:latin typeface="Georgia" pitchFamily="34" charset="0"/>
                <a:ea typeface="Georgia" pitchFamily="34" charset="-122"/>
                <a:cs typeface="Georgia" pitchFamily="34" charset="-120"/>
              </a:rPr>
              <a:t>"Performance increasingly reflects structure. Companies pulling ahead are simplifying layers and rebuilding workflows so people and intelligent tools operate together at scale."</a:t>
            </a:r>
            <a:endParaRPr lang="en-US" sz="1600" dirty="0"/>
          </a:p>
        </p:txBody>
      </p:sp>
      <p:sp>
        <p:nvSpPr>
          <p:cNvPr id="6" name="Text 4"/>
          <p:cNvSpPr/>
          <p:nvPr/>
        </p:nvSpPr>
        <p:spPr>
          <a:xfrm>
            <a:off x="731520" y="2148840"/>
            <a:ext cx="7772400" cy="274320"/>
          </a:xfrm>
          <a:prstGeom prst="rect">
            <a:avLst/>
          </a:prstGeom>
          <a:noFill/>
          <a:ln/>
        </p:spPr>
        <p:txBody>
          <a:bodyPr wrap="square" lIns="0" tIns="0" rIns="0" bIns="0" rtlCol="0" anchor="ctr"/>
          <a:lstStyle/>
          <a:p>
            <a:pPr marL="0" indent="0">
              <a:buNone/>
            </a:pPr>
            <a:r>
              <a:rPr lang="en-US" sz="1100" dirty="0">
                <a:solidFill>
                  <a:srgbClr val="6B7280"/>
                </a:solidFill>
                <a:latin typeface="Calibri" pitchFamily="34" charset="0"/>
                <a:ea typeface="Calibri" pitchFamily="34" charset="-122"/>
                <a:cs typeface="Calibri" pitchFamily="34" charset="-120"/>
              </a:rPr>
              <a:t>McKinsey, 2026 State of Organizations  |  10,000+ leaders surveyed</a:t>
            </a:r>
            <a:endParaRPr lang="en-US" sz="1100" dirty="0"/>
          </a:p>
        </p:txBody>
      </p:sp>
      <p:sp>
        <p:nvSpPr>
          <p:cNvPr id="7" name="Shape 5"/>
          <p:cNvSpPr/>
          <p:nvPr/>
        </p:nvSpPr>
        <p:spPr>
          <a:xfrm>
            <a:off x="457200" y="2743200"/>
            <a:ext cx="2560320" cy="146304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8" name="Shape 6"/>
          <p:cNvSpPr/>
          <p:nvPr/>
        </p:nvSpPr>
        <p:spPr>
          <a:xfrm>
            <a:off x="457200" y="2743200"/>
            <a:ext cx="2560320" cy="45720"/>
          </a:xfrm>
          <a:prstGeom prst="rect">
            <a:avLst/>
          </a:prstGeom>
          <a:solidFill>
            <a:srgbClr val="1B3A5C"/>
          </a:solidFill>
          <a:ln/>
        </p:spPr>
        <p:txBody>
          <a:bodyPr/>
          <a:lstStyle/>
          <a:p>
            <a:endParaRPr lang="en-US"/>
          </a:p>
        </p:txBody>
      </p:sp>
      <p:sp>
        <p:nvSpPr>
          <p:cNvPr id="9" name="Text 7"/>
          <p:cNvSpPr/>
          <p:nvPr/>
        </p:nvSpPr>
        <p:spPr>
          <a:xfrm>
            <a:off x="457200" y="2880360"/>
            <a:ext cx="2560320" cy="502920"/>
          </a:xfrm>
          <a:prstGeom prst="rect">
            <a:avLst/>
          </a:prstGeom>
          <a:noFill/>
          <a:ln/>
        </p:spPr>
        <p:txBody>
          <a:bodyPr wrap="square" lIns="0" tIns="0" rIns="0" bIns="0" rtlCol="0" anchor="ctr"/>
          <a:lstStyle/>
          <a:p>
            <a:pPr marL="0" indent="0" algn="ctr">
              <a:buNone/>
            </a:pPr>
            <a:r>
              <a:rPr lang="en-US" sz="2800" b="1" dirty="0">
                <a:solidFill>
                  <a:srgbClr val="1B3A5C"/>
                </a:solidFill>
                <a:latin typeface="Georgia" pitchFamily="34" charset="0"/>
                <a:ea typeface="Georgia" pitchFamily="34" charset="-122"/>
                <a:cs typeface="Georgia" pitchFamily="34" charset="-120"/>
              </a:rPr>
              <a:t>88%</a:t>
            </a:r>
            <a:endParaRPr lang="en-US" sz="2800" dirty="0"/>
          </a:p>
        </p:txBody>
      </p:sp>
      <p:sp>
        <p:nvSpPr>
          <p:cNvPr id="10" name="Text 8"/>
          <p:cNvSpPr/>
          <p:nvPr/>
        </p:nvSpPr>
        <p:spPr>
          <a:xfrm>
            <a:off x="548640" y="3383280"/>
            <a:ext cx="2377440" cy="502920"/>
          </a:xfrm>
          <a:prstGeom prst="rect">
            <a:avLst/>
          </a:prstGeom>
          <a:noFill/>
          <a:ln/>
        </p:spPr>
        <p:txBody>
          <a:bodyPr wrap="square" lIns="0" tIns="0" rIns="0" bIns="0" rtlCol="0" anchor="t"/>
          <a:lstStyle/>
          <a:p>
            <a:pPr marL="0" indent="0" algn="ctr">
              <a:buNone/>
            </a:pPr>
            <a:r>
              <a:rPr lang="en-US" sz="1100" dirty="0">
                <a:solidFill>
                  <a:srgbClr val="374151"/>
                </a:solidFill>
                <a:latin typeface="Calibri" pitchFamily="34" charset="0"/>
                <a:ea typeface="Calibri" pitchFamily="34" charset="-122"/>
                <a:cs typeface="Calibri" pitchFamily="34" charset="-120"/>
              </a:rPr>
              <a:t>of organizations use AI</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in at least one function</a:t>
            </a:r>
            <a:endParaRPr lang="en-US" sz="1100" dirty="0"/>
          </a:p>
        </p:txBody>
      </p:sp>
      <p:sp>
        <p:nvSpPr>
          <p:cNvPr id="11" name="Text 9"/>
          <p:cNvSpPr/>
          <p:nvPr/>
        </p:nvSpPr>
        <p:spPr>
          <a:xfrm>
            <a:off x="548640" y="3931920"/>
            <a:ext cx="2377440" cy="228600"/>
          </a:xfrm>
          <a:prstGeom prst="rect">
            <a:avLst/>
          </a:prstGeom>
          <a:noFill/>
          <a:ln/>
        </p:spPr>
        <p:txBody>
          <a:bodyPr wrap="square" lIns="0" tIns="0" rIns="0" bIns="0" rtlCol="0" anchor="ctr"/>
          <a:lstStyle/>
          <a:p>
            <a:pPr marL="0" indent="0" algn="ctr">
              <a:buNone/>
            </a:pPr>
            <a:r>
              <a:rPr lang="en-US" sz="900" i="1" dirty="0">
                <a:solidFill>
                  <a:srgbClr val="6B7280"/>
                </a:solidFill>
                <a:latin typeface="Calibri" pitchFamily="34" charset="0"/>
                <a:ea typeface="Calibri" pitchFamily="34" charset="-122"/>
                <a:cs typeface="Calibri" pitchFamily="34" charset="-120"/>
              </a:rPr>
              <a:t>McKinsey</a:t>
            </a:r>
            <a:endParaRPr lang="en-US" sz="900" dirty="0"/>
          </a:p>
        </p:txBody>
      </p:sp>
      <p:sp>
        <p:nvSpPr>
          <p:cNvPr id="12" name="Shape 10"/>
          <p:cNvSpPr/>
          <p:nvPr/>
        </p:nvSpPr>
        <p:spPr>
          <a:xfrm>
            <a:off x="3291840" y="2743200"/>
            <a:ext cx="2560320" cy="146304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3" name="Shape 11"/>
          <p:cNvSpPr/>
          <p:nvPr/>
        </p:nvSpPr>
        <p:spPr>
          <a:xfrm>
            <a:off x="3291840" y="2743200"/>
            <a:ext cx="2560320" cy="45720"/>
          </a:xfrm>
          <a:prstGeom prst="rect">
            <a:avLst/>
          </a:prstGeom>
          <a:solidFill>
            <a:srgbClr val="1B3A5C"/>
          </a:solidFill>
          <a:ln/>
        </p:spPr>
        <p:txBody>
          <a:bodyPr/>
          <a:lstStyle/>
          <a:p>
            <a:endParaRPr lang="en-US"/>
          </a:p>
        </p:txBody>
      </p:sp>
      <p:sp>
        <p:nvSpPr>
          <p:cNvPr id="14" name="Text 12"/>
          <p:cNvSpPr/>
          <p:nvPr/>
        </p:nvSpPr>
        <p:spPr>
          <a:xfrm>
            <a:off x="3291840" y="2880360"/>
            <a:ext cx="2560320" cy="502920"/>
          </a:xfrm>
          <a:prstGeom prst="rect">
            <a:avLst/>
          </a:prstGeom>
          <a:noFill/>
          <a:ln/>
        </p:spPr>
        <p:txBody>
          <a:bodyPr wrap="square" lIns="0" tIns="0" rIns="0" bIns="0" rtlCol="0" anchor="ctr"/>
          <a:lstStyle/>
          <a:p>
            <a:pPr marL="0" indent="0" algn="ctr">
              <a:buNone/>
            </a:pPr>
            <a:r>
              <a:rPr lang="en-US" sz="2800" b="1" dirty="0">
                <a:solidFill>
                  <a:srgbClr val="1B3A5C"/>
                </a:solidFill>
                <a:latin typeface="Georgia" pitchFamily="34" charset="0"/>
                <a:ea typeface="Georgia" pitchFamily="34" charset="-122"/>
                <a:cs typeface="Georgia" pitchFamily="34" charset="-120"/>
              </a:rPr>
              <a:t>1/3</a:t>
            </a:r>
            <a:endParaRPr lang="en-US" sz="2800" dirty="0"/>
          </a:p>
        </p:txBody>
      </p:sp>
      <p:sp>
        <p:nvSpPr>
          <p:cNvPr id="15" name="Text 13"/>
          <p:cNvSpPr/>
          <p:nvPr/>
        </p:nvSpPr>
        <p:spPr>
          <a:xfrm>
            <a:off x="3383280" y="3383280"/>
            <a:ext cx="2377440" cy="502920"/>
          </a:xfrm>
          <a:prstGeom prst="rect">
            <a:avLst/>
          </a:prstGeom>
          <a:noFill/>
          <a:ln/>
        </p:spPr>
        <p:txBody>
          <a:bodyPr wrap="square" lIns="0" tIns="0" rIns="0" bIns="0" rtlCol="0" anchor="t"/>
          <a:lstStyle/>
          <a:p>
            <a:pPr marL="0" indent="0" algn="ctr">
              <a:buNone/>
            </a:pPr>
            <a:r>
              <a:rPr lang="en-US" sz="1100" dirty="0">
                <a:solidFill>
                  <a:srgbClr val="374151"/>
                </a:solidFill>
                <a:latin typeface="Calibri" pitchFamily="34" charset="0"/>
                <a:ea typeface="Calibri" pitchFamily="34" charset="-122"/>
                <a:cs typeface="Calibri" pitchFamily="34" charset="-120"/>
              </a:rPr>
              <a:t>are scaling</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enterprise-wide</a:t>
            </a:r>
            <a:endParaRPr lang="en-US" sz="1100" dirty="0"/>
          </a:p>
        </p:txBody>
      </p:sp>
      <p:sp>
        <p:nvSpPr>
          <p:cNvPr id="16" name="Text 14"/>
          <p:cNvSpPr/>
          <p:nvPr/>
        </p:nvSpPr>
        <p:spPr>
          <a:xfrm>
            <a:off x="3383280" y="3931920"/>
            <a:ext cx="2377440" cy="228600"/>
          </a:xfrm>
          <a:prstGeom prst="rect">
            <a:avLst/>
          </a:prstGeom>
          <a:noFill/>
          <a:ln/>
        </p:spPr>
        <p:txBody>
          <a:bodyPr wrap="square" lIns="0" tIns="0" rIns="0" bIns="0" rtlCol="0" anchor="ctr"/>
          <a:lstStyle/>
          <a:p>
            <a:pPr marL="0" indent="0" algn="ctr">
              <a:buNone/>
            </a:pPr>
            <a:r>
              <a:rPr lang="en-US" sz="900" i="1" dirty="0">
                <a:solidFill>
                  <a:srgbClr val="6B7280"/>
                </a:solidFill>
                <a:latin typeface="Calibri" pitchFamily="34" charset="0"/>
                <a:ea typeface="Calibri" pitchFamily="34" charset="-122"/>
                <a:cs typeface="Calibri" pitchFamily="34" charset="-120"/>
              </a:rPr>
              <a:t>McKinsey</a:t>
            </a:r>
            <a:endParaRPr lang="en-US" sz="900" dirty="0"/>
          </a:p>
        </p:txBody>
      </p:sp>
      <p:sp>
        <p:nvSpPr>
          <p:cNvPr id="17" name="Shape 15"/>
          <p:cNvSpPr/>
          <p:nvPr/>
        </p:nvSpPr>
        <p:spPr>
          <a:xfrm>
            <a:off x="6126480" y="2743200"/>
            <a:ext cx="2560320" cy="146304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8" name="Shape 16"/>
          <p:cNvSpPr/>
          <p:nvPr/>
        </p:nvSpPr>
        <p:spPr>
          <a:xfrm>
            <a:off x="6126480" y="2743200"/>
            <a:ext cx="2560320" cy="45720"/>
          </a:xfrm>
          <a:prstGeom prst="rect">
            <a:avLst/>
          </a:prstGeom>
          <a:solidFill>
            <a:srgbClr val="D97706"/>
          </a:solidFill>
          <a:ln/>
        </p:spPr>
        <p:txBody>
          <a:bodyPr/>
          <a:lstStyle/>
          <a:p>
            <a:endParaRPr lang="en-US"/>
          </a:p>
        </p:txBody>
      </p:sp>
      <p:sp>
        <p:nvSpPr>
          <p:cNvPr id="19" name="Text 17"/>
          <p:cNvSpPr/>
          <p:nvPr/>
        </p:nvSpPr>
        <p:spPr>
          <a:xfrm>
            <a:off x="6126480" y="2880360"/>
            <a:ext cx="2560320" cy="502920"/>
          </a:xfrm>
          <a:prstGeom prst="rect">
            <a:avLst/>
          </a:prstGeom>
          <a:noFill/>
          <a:ln/>
        </p:spPr>
        <p:txBody>
          <a:bodyPr wrap="square" lIns="0" tIns="0" rIns="0" bIns="0" rtlCol="0" anchor="ctr"/>
          <a:lstStyle/>
          <a:p>
            <a:pPr marL="0" indent="0" algn="ctr">
              <a:buNone/>
            </a:pPr>
            <a:r>
              <a:rPr lang="en-US" sz="2800" b="1" dirty="0">
                <a:solidFill>
                  <a:srgbClr val="D97706"/>
                </a:solidFill>
                <a:latin typeface="Georgia" pitchFamily="34" charset="0"/>
                <a:ea typeface="Georgia" pitchFamily="34" charset="-122"/>
                <a:cs typeface="Georgia" pitchFamily="34" charset="-120"/>
              </a:rPr>
              <a:t>25 to 12</a:t>
            </a:r>
            <a:endParaRPr lang="en-US" sz="2800" dirty="0"/>
          </a:p>
        </p:txBody>
      </p:sp>
      <p:sp>
        <p:nvSpPr>
          <p:cNvPr id="20" name="Text 18"/>
          <p:cNvSpPr/>
          <p:nvPr/>
        </p:nvSpPr>
        <p:spPr>
          <a:xfrm>
            <a:off x="6217920" y="3383280"/>
            <a:ext cx="2377440" cy="502920"/>
          </a:xfrm>
          <a:prstGeom prst="rect">
            <a:avLst/>
          </a:prstGeom>
          <a:noFill/>
          <a:ln/>
        </p:spPr>
        <p:txBody>
          <a:bodyPr wrap="square" lIns="0" tIns="0" rIns="0" bIns="0" rtlCol="0" anchor="t"/>
          <a:lstStyle/>
          <a:p>
            <a:pPr marL="0" indent="0" algn="ctr">
              <a:buNone/>
            </a:pPr>
            <a:r>
              <a:rPr lang="en-US" sz="1100" dirty="0">
                <a:solidFill>
                  <a:srgbClr val="374151"/>
                </a:solidFill>
                <a:latin typeface="Calibri" pitchFamily="34" charset="0"/>
                <a:ea typeface="Calibri" pitchFamily="34" charset="-122"/>
                <a:cs typeface="Calibri" pitchFamily="34" charset="-120"/>
              </a:rPr>
              <a:t>person firms, same output.</a:t>
            </a:r>
            <a:endParaRPr lang="en-US" sz="1100" dirty="0"/>
          </a:p>
          <a:p>
            <a:pPr marL="0" indent="0" algn="ctr">
              <a:buNone/>
            </a:pPr>
            <a:r>
              <a:rPr lang="en-US" sz="1100" dirty="0">
                <a:solidFill>
                  <a:srgbClr val="374151"/>
                </a:solidFill>
                <a:latin typeface="Calibri" pitchFamily="34" charset="0"/>
                <a:ea typeface="Calibri" pitchFamily="34" charset="-122"/>
                <a:cs typeface="Calibri" pitchFamily="34" charset="-120"/>
              </a:rPr>
              <a:t>AI handles the rest.</a:t>
            </a:r>
            <a:endParaRPr lang="en-US" sz="1100" dirty="0"/>
          </a:p>
        </p:txBody>
      </p:sp>
      <p:sp>
        <p:nvSpPr>
          <p:cNvPr id="21" name="Text 19"/>
          <p:cNvSpPr/>
          <p:nvPr/>
        </p:nvSpPr>
        <p:spPr>
          <a:xfrm>
            <a:off x="6217920" y="3931920"/>
            <a:ext cx="2377440" cy="228600"/>
          </a:xfrm>
          <a:prstGeom prst="rect">
            <a:avLst/>
          </a:prstGeom>
          <a:noFill/>
          <a:ln/>
        </p:spPr>
        <p:txBody>
          <a:bodyPr wrap="square" lIns="0" tIns="0" rIns="0" bIns="0" rtlCol="0" anchor="ctr"/>
          <a:lstStyle/>
          <a:p>
            <a:pPr marL="0" indent="0" algn="ctr">
              <a:buNone/>
            </a:pPr>
            <a:r>
              <a:rPr lang="en-US" sz="900" i="1" dirty="0">
                <a:solidFill>
                  <a:srgbClr val="6B7280"/>
                </a:solidFill>
                <a:latin typeface="Calibri" pitchFamily="34" charset="0"/>
                <a:ea typeface="Calibri" pitchFamily="34" charset="-122"/>
                <a:cs typeface="Calibri" pitchFamily="34" charset="-120"/>
              </a:rPr>
              <a:t>Data Driven VC</a:t>
            </a:r>
            <a:endParaRPr lang="en-US" sz="900" dirty="0"/>
          </a:p>
        </p:txBody>
      </p:sp>
      <p:sp>
        <p:nvSpPr>
          <p:cNvPr id="22" name="Shape 20"/>
          <p:cNvSpPr/>
          <p:nvPr/>
        </p:nvSpPr>
        <p:spPr>
          <a:xfrm>
            <a:off x="457200" y="4434840"/>
            <a:ext cx="8229600" cy="502920"/>
          </a:xfrm>
          <a:prstGeom prst="rect">
            <a:avLst/>
          </a:prstGeom>
          <a:solidFill>
            <a:srgbClr val="1B3A5C"/>
          </a:solidFill>
          <a:ln/>
        </p:spPr>
        <p:txBody>
          <a:bodyPr/>
          <a:lstStyle/>
          <a:p>
            <a:endParaRPr lang="en-US"/>
          </a:p>
        </p:txBody>
      </p:sp>
      <p:sp>
        <p:nvSpPr>
          <p:cNvPr id="23" name="Text 21"/>
          <p:cNvSpPr/>
          <p:nvPr/>
        </p:nvSpPr>
        <p:spPr>
          <a:xfrm>
            <a:off x="640080" y="4434840"/>
            <a:ext cx="7863840" cy="502920"/>
          </a:xfrm>
          <a:prstGeom prst="rect">
            <a:avLst/>
          </a:prstGeom>
          <a:noFill/>
          <a:ln/>
        </p:spPr>
        <p:txBody>
          <a:bodyPr wrap="square" lIns="0" tIns="0" rIns="0" bIns="0"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This isn't about the tools. It's about redesigning how work gets done.</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lIns="0" tIns="0" rIns="0" bIns="0" rtlCol="0" anchor="ctr"/>
          <a:lstStyle/>
          <a:p>
            <a:pPr marL="0" indent="0">
              <a:buNone/>
            </a:pPr>
            <a:r>
              <a:rPr lang="en-US" sz="2800" b="1" dirty="0">
                <a:solidFill>
                  <a:srgbClr val="1B3A5C"/>
                </a:solidFill>
                <a:latin typeface="Georgia" pitchFamily="34" charset="0"/>
                <a:ea typeface="Georgia" pitchFamily="34" charset="-122"/>
                <a:cs typeface="Georgia" pitchFamily="34" charset="-120"/>
              </a:rPr>
              <a:t>What's Really Holding You Back?</a:t>
            </a:r>
            <a:endParaRPr lang="en-US" sz="2800" dirty="0"/>
          </a:p>
        </p:txBody>
      </p:sp>
      <p:sp>
        <p:nvSpPr>
          <p:cNvPr id="3" name="Shape 1"/>
          <p:cNvSpPr/>
          <p:nvPr/>
        </p:nvSpPr>
        <p:spPr>
          <a:xfrm>
            <a:off x="457200" y="1051560"/>
            <a:ext cx="8229600" cy="105156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4" name="Shape 2"/>
          <p:cNvSpPr/>
          <p:nvPr/>
        </p:nvSpPr>
        <p:spPr>
          <a:xfrm>
            <a:off x="457200" y="1051560"/>
            <a:ext cx="54864" cy="1051560"/>
          </a:xfrm>
          <a:prstGeom prst="rect">
            <a:avLst/>
          </a:prstGeom>
          <a:solidFill>
            <a:srgbClr val="1B3A5C"/>
          </a:solidFill>
          <a:ln/>
        </p:spPr>
        <p:txBody>
          <a:bodyPr/>
          <a:lstStyle/>
          <a:p>
            <a:endParaRPr lang="en-US"/>
          </a:p>
        </p:txBody>
      </p:sp>
      <p:sp>
        <p:nvSpPr>
          <p:cNvPr id="5" name="Text 3"/>
          <p:cNvSpPr/>
          <p:nvPr/>
        </p:nvSpPr>
        <p:spPr>
          <a:xfrm>
            <a:off x="731520" y="1051560"/>
            <a:ext cx="2926080" cy="1051560"/>
          </a:xfrm>
          <a:prstGeom prst="rect">
            <a:avLst/>
          </a:prstGeom>
          <a:noFill/>
          <a:ln/>
        </p:spPr>
        <p:txBody>
          <a:bodyPr wrap="square" lIns="0" tIns="0" rIns="0" bIns="0" rtlCol="0" anchor="ctr"/>
          <a:lstStyle/>
          <a:p>
            <a:pPr marL="0" indent="0">
              <a:buNone/>
            </a:pPr>
            <a:r>
              <a:rPr lang="en-US" sz="1600" i="1" dirty="0">
                <a:solidFill>
                  <a:srgbClr val="1B3A5C"/>
                </a:solidFill>
                <a:latin typeface="Georgia" pitchFamily="34" charset="0"/>
                <a:ea typeface="Georgia" pitchFamily="34" charset="-122"/>
                <a:cs typeface="Georgia" pitchFamily="34" charset="-120"/>
              </a:rPr>
              <a:t>"AI will replace me."</a:t>
            </a:r>
            <a:endParaRPr lang="en-US" sz="1600" dirty="0"/>
          </a:p>
        </p:txBody>
      </p:sp>
      <p:pic>
        <p:nvPicPr>
          <p:cNvPr id="6" name="Image 0" descr="preencoded.png"/>
          <p:cNvPicPr>
            <a:picLocks noChangeAspect="1"/>
          </p:cNvPicPr>
          <p:nvPr/>
        </p:nvPicPr>
        <p:blipFill>
          <a:blip r:embed="rId3"/>
          <a:stretch>
            <a:fillRect/>
          </a:stretch>
        </p:blipFill>
        <p:spPr>
          <a:xfrm>
            <a:off x="3749040" y="1399032"/>
            <a:ext cx="274320" cy="274320"/>
          </a:xfrm>
          <a:prstGeom prst="rect">
            <a:avLst/>
          </a:prstGeom>
        </p:spPr>
      </p:pic>
      <p:sp>
        <p:nvSpPr>
          <p:cNvPr id="7" name="Text 4"/>
          <p:cNvSpPr/>
          <p:nvPr/>
        </p:nvSpPr>
        <p:spPr>
          <a:xfrm>
            <a:off x="4206240" y="1051560"/>
            <a:ext cx="4297680" cy="1051560"/>
          </a:xfrm>
          <a:prstGeom prst="rect">
            <a:avLst/>
          </a:prstGeom>
          <a:noFill/>
          <a:ln/>
        </p:spPr>
        <p:txBody>
          <a:bodyPr wrap="square" lIns="0" tIns="0" rIns="0" bIns="0" rtlCol="0" anchor="ctr"/>
          <a:lstStyle/>
          <a:p>
            <a:pPr marL="0" indent="0">
              <a:buNone/>
            </a:pPr>
            <a:r>
              <a:rPr lang="en-US" sz="1300" dirty="0">
                <a:solidFill>
                  <a:srgbClr val="374151"/>
                </a:solidFill>
                <a:latin typeface="Calibri" pitchFamily="34" charset="0"/>
                <a:ea typeface="Calibri" pitchFamily="34" charset="-122"/>
                <a:cs typeface="Calibri" pitchFamily="34" charset="-120"/>
              </a:rPr>
              <a:t>AI replaces tasks, not people. The professionals who learn to work with AI become irreplaceable.</a:t>
            </a:r>
            <a:endParaRPr lang="en-US" sz="1300" dirty="0"/>
          </a:p>
        </p:txBody>
      </p:sp>
      <p:sp>
        <p:nvSpPr>
          <p:cNvPr id="8" name="Shape 5"/>
          <p:cNvSpPr/>
          <p:nvPr/>
        </p:nvSpPr>
        <p:spPr>
          <a:xfrm>
            <a:off x="457200" y="2286000"/>
            <a:ext cx="8229600" cy="105156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9" name="Shape 6"/>
          <p:cNvSpPr/>
          <p:nvPr/>
        </p:nvSpPr>
        <p:spPr>
          <a:xfrm>
            <a:off x="457200" y="2286000"/>
            <a:ext cx="54864" cy="1051560"/>
          </a:xfrm>
          <a:prstGeom prst="rect">
            <a:avLst/>
          </a:prstGeom>
          <a:solidFill>
            <a:srgbClr val="4B7FB5"/>
          </a:solidFill>
          <a:ln/>
        </p:spPr>
        <p:txBody>
          <a:bodyPr/>
          <a:lstStyle/>
          <a:p>
            <a:endParaRPr lang="en-US"/>
          </a:p>
        </p:txBody>
      </p:sp>
      <p:sp>
        <p:nvSpPr>
          <p:cNvPr id="10" name="Text 7"/>
          <p:cNvSpPr/>
          <p:nvPr/>
        </p:nvSpPr>
        <p:spPr>
          <a:xfrm>
            <a:off x="731520" y="2286000"/>
            <a:ext cx="2926080" cy="1051560"/>
          </a:xfrm>
          <a:prstGeom prst="rect">
            <a:avLst/>
          </a:prstGeom>
          <a:noFill/>
          <a:ln/>
        </p:spPr>
        <p:txBody>
          <a:bodyPr wrap="square" lIns="0" tIns="0" rIns="0" bIns="0" rtlCol="0" anchor="ctr"/>
          <a:lstStyle/>
          <a:p>
            <a:pPr marL="0" indent="0">
              <a:buNone/>
            </a:pPr>
            <a:r>
              <a:rPr lang="en-US" sz="1600" i="1" dirty="0">
                <a:solidFill>
                  <a:srgbClr val="4B7FB5"/>
                </a:solidFill>
                <a:latin typeface="Georgia" pitchFamily="34" charset="0"/>
                <a:ea typeface="Georgia" pitchFamily="34" charset="-122"/>
                <a:cs typeface="Georgia" pitchFamily="34" charset="-120"/>
              </a:rPr>
              <a:t>"I'll look stupid if I try and fail."</a:t>
            </a:r>
            <a:endParaRPr lang="en-US" sz="1600" dirty="0"/>
          </a:p>
        </p:txBody>
      </p:sp>
      <p:pic>
        <p:nvPicPr>
          <p:cNvPr id="11" name="Image 1" descr="preencoded.png"/>
          <p:cNvPicPr>
            <a:picLocks noChangeAspect="1"/>
          </p:cNvPicPr>
          <p:nvPr/>
        </p:nvPicPr>
        <p:blipFill>
          <a:blip r:embed="rId3"/>
          <a:stretch>
            <a:fillRect/>
          </a:stretch>
        </p:blipFill>
        <p:spPr>
          <a:xfrm>
            <a:off x="3749040" y="2633472"/>
            <a:ext cx="274320" cy="274320"/>
          </a:xfrm>
          <a:prstGeom prst="rect">
            <a:avLst/>
          </a:prstGeom>
        </p:spPr>
      </p:pic>
      <p:sp>
        <p:nvSpPr>
          <p:cNvPr id="12" name="Text 8"/>
          <p:cNvSpPr/>
          <p:nvPr/>
        </p:nvSpPr>
        <p:spPr>
          <a:xfrm>
            <a:off x="4206240" y="2286000"/>
            <a:ext cx="4297680" cy="1051560"/>
          </a:xfrm>
          <a:prstGeom prst="rect">
            <a:avLst/>
          </a:prstGeom>
          <a:noFill/>
          <a:ln/>
        </p:spPr>
        <p:txBody>
          <a:bodyPr wrap="square" lIns="0" tIns="0" rIns="0" bIns="0" rtlCol="0" anchor="ctr"/>
          <a:lstStyle/>
          <a:p>
            <a:pPr marL="0" indent="0">
              <a:buNone/>
            </a:pPr>
            <a:r>
              <a:rPr lang="en-US" sz="1300" dirty="0">
                <a:solidFill>
                  <a:srgbClr val="374151"/>
                </a:solidFill>
                <a:latin typeface="Calibri" pitchFamily="34" charset="0"/>
                <a:ea typeface="Calibri" pitchFamily="34" charset="-122"/>
                <a:cs typeface="Calibri" pitchFamily="34" charset="-120"/>
              </a:rPr>
              <a:t>97% have tried it. 85% haven't found value yet. You won't stand out for failing. You'll stand out for persisting.</a:t>
            </a:r>
            <a:endParaRPr lang="en-US" sz="1300" dirty="0"/>
          </a:p>
        </p:txBody>
      </p:sp>
      <p:sp>
        <p:nvSpPr>
          <p:cNvPr id="13" name="Shape 9"/>
          <p:cNvSpPr/>
          <p:nvPr/>
        </p:nvSpPr>
        <p:spPr>
          <a:xfrm>
            <a:off x="457200" y="3520440"/>
            <a:ext cx="8229600" cy="1051560"/>
          </a:xfrm>
          <a:prstGeom prst="rect">
            <a:avLst/>
          </a:prstGeom>
          <a:solidFill>
            <a:srgbClr val="FFFFFF"/>
          </a:solidFill>
          <a:ln/>
          <a:effectLst>
            <a:outerShdw blurRad="76200" dist="25400" dir="8100000" algn="bl" rotWithShape="0">
              <a:srgbClr val="000000">
                <a:alpha val="8000"/>
              </a:srgbClr>
            </a:outerShdw>
          </a:effectLst>
        </p:spPr>
        <p:txBody>
          <a:bodyPr/>
          <a:lstStyle/>
          <a:p>
            <a:endParaRPr lang="en-US"/>
          </a:p>
        </p:txBody>
      </p:sp>
      <p:sp>
        <p:nvSpPr>
          <p:cNvPr id="14" name="Shape 10"/>
          <p:cNvSpPr/>
          <p:nvPr/>
        </p:nvSpPr>
        <p:spPr>
          <a:xfrm>
            <a:off x="457200" y="3520440"/>
            <a:ext cx="54864" cy="1051560"/>
          </a:xfrm>
          <a:prstGeom prst="rect">
            <a:avLst/>
          </a:prstGeom>
          <a:solidFill>
            <a:srgbClr val="D97706"/>
          </a:solidFill>
          <a:ln/>
        </p:spPr>
        <p:txBody>
          <a:bodyPr/>
          <a:lstStyle/>
          <a:p>
            <a:endParaRPr lang="en-US"/>
          </a:p>
        </p:txBody>
      </p:sp>
      <p:sp>
        <p:nvSpPr>
          <p:cNvPr id="15" name="Text 11"/>
          <p:cNvSpPr/>
          <p:nvPr/>
        </p:nvSpPr>
        <p:spPr>
          <a:xfrm>
            <a:off x="731520" y="3520440"/>
            <a:ext cx="2926080" cy="1051560"/>
          </a:xfrm>
          <a:prstGeom prst="rect">
            <a:avLst/>
          </a:prstGeom>
          <a:noFill/>
          <a:ln/>
        </p:spPr>
        <p:txBody>
          <a:bodyPr wrap="square" lIns="0" tIns="0" rIns="0" bIns="0" rtlCol="0" anchor="ctr"/>
          <a:lstStyle/>
          <a:p>
            <a:pPr marL="0" indent="0">
              <a:buNone/>
            </a:pPr>
            <a:r>
              <a:rPr lang="en-US" sz="1600" i="1" dirty="0">
                <a:solidFill>
                  <a:srgbClr val="D97706"/>
                </a:solidFill>
                <a:latin typeface="Georgia" pitchFamily="34" charset="0"/>
                <a:ea typeface="Georgia" pitchFamily="34" charset="-122"/>
                <a:cs typeface="Georgia" pitchFamily="34" charset="-120"/>
              </a:rPr>
              <a:t>"My company won't approve this."</a:t>
            </a:r>
            <a:endParaRPr lang="en-US" sz="1600" dirty="0"/>
          </a:p>
        </p:txBody>
      </p:sp>
      <p:pic>
        <p:nvPicPr>
          <p:cNvPr id="16" name="Image 2" descr="preencoded.png"/>
          <p:cNvPicPr>
            <a:picLocks noChangeAspect="1"/>
          </p:cNvPicPr>
          <p:nvPr/>
        </p:nvPicPr>
        <p:blipFill>
          <a:blip r:embed="rId3"/>
          <a:stretch>
            <a:fillRect/>
          </a:stretch>
        </p:blipFill>
        <p:spPr>
          <a:xfrm>
            <a:off x="3749040" y="3867912"/>
            <a:ext cx="274320" cy="274320"/>
          </a:xfrm>
          <a:prstGeom prst="rect">
            <a:avLst/>
          </a:prstGeom>
        </p:spPr>
      </p:pic>
      <p:sp>
        <p:nvSpPr>
          <p:cNvPr id="17" name="Text 12"/>
          <p:cNvSpPr/>
          <p:nvPr/>
        </p:nvSpPr>
        <p:spPr>
          <a:xfrm>
            <a:off x="4206240" y="3520440"/>
            <a:ext cx="4297680" cy="1051560"/>
          </a:xfrm>
          <a:prstGeom prst="rect">
            <a:avLst/>
          </a:prstGeom>
          <a:noFill/>
          <a:ln/>
        </p:spPr>
        <p:txBody>
          <a:bodyPr wrap="square" lIns="0" tIns="0" rIns="0" bIns="0" rtlCol="0" anchor="ctr"/>
          <a:lstStyle/>
          <a:p>
            <a:pPr marL="0" indent="0">
              <a:buNone/>
            </a:pPr>
            <a:r>
              <a:rPr lang="en-US" sz="1300" dirty="0">
                <a:solidFill>
                  <a:srgbClr val="374151"/>
                </a:solidFill>
                <a:latin typeface="Calibri" pitchFamily="34" charset="0"/>
                <a:ea typeface="Calibri" pitchFamily="34" charset="-122"/>
                <a:cs typeface="Calibri" pitchFamily="34" charset="-120"/>
              </a:rPr>
              <a:t>Start with free tools on personal tasks. Build proof. Then bring the data to leadership. Permission follows results.</a:t>
            </a:r>
            <a:endParaRPr lang="en-US" sz="1300" dirty="0"/>
          </a:p>
        </p:txBody>
      </p:sp>
      <p:sp>
        <p:nvSpPr>
          <p:cNvPr id="18" name="Shape 13"/>
          <p:cNvSpPr/>
          <p:nvPr/>
        </p:nvSpPr>
        <p:spPr>
          <a:xfrm>
            <a:off x="1371600" y="4572000"/>
            <a:ext cx="6400800" cy="411480"/>
          </a:xfrm>
          <a:prstGeom prst="rect">
            <a:avLst/>
          </a:prstGeom>
          <a:solidFill>
            <a:srgbClr val="1B3A5C"/>
          </a:solidFill>
          <a:ln/>
        </p:spPr>
        <p:txBody>
          <a:bodyPr/>
          <a:lstStyle/>
          <a:p>
            <a:endParaRPr lang="en-US"/>
          </a:p>
        </p:txBody>
      </p:sp>
      <p:sp>
        <p:nvSpPr>
          <p:cNvPr id="19" name="Text 14"/>
          <p:cNvSpPr/>
          <p:nvPr/>
        </p:nvSpPr>
        <p:spPr>
          <a:xfrm>
            <a:off x="1554480" y="4572000"/>
            <a:ext cx="6035040" cy="41148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The biggest risk isn't trying AI and failing. It's waiting while everyone else figures it out.</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7">
    <p:bg>
      <p:bgPr>
        <a:solidFill>
          <a:srgbClr val="1B3A5C"/>
        </a:solidFill>
        <a:effectLst/>
      </p:bgPr>
    </p:bg>
    <p:spTree>
      <p:nvGrpSpPr>
        <p:cNvPr id="1" name=""/>
        <p:cNvGrpSpPr/>
        <p:nvPr/>
      </p:nvGrpSpPr>
      <p:grpSpPr>
        <a:xfrm>
          <a:off x="0" y="0"/>
          <a:ext cx="0" cy="0"/>
          <a:chOff x="0" y="0"/>
          <a:chExt cx="0" cy="0"/>
        </a:xfrm>
      </p:grpSpPr>
      <p:sp>
        <p:nvSpPr>
          <p:cNvPr id="2" name="Shape 0"/>
          <p:cNvSpPr/>
          <p:nvPr/>
        </p:nvSpPr>
        <p:spPr>
          <a:xfrm>
            <a:off x="6858000" y="0"/>
            <a:ext cx="2286000" cy="73152"/>
          </a:xfrm>
          <a:prstGeom prst="rect">
            <a:avLst/>
          </a:prstGeom>
          <a:solidFill>
            <a:srgbClr val="D97706"/>
          </a:solidFill>
          <a:ln/>
        </p:spPr>
        <p:txBody>
          <a:bodyPr/>
          <a:lstStyle/>
          <a:p>
            <a:endParaRPr lang="en-US"/>
          </a:p>
        </p:txBody>
      </p:sp>
      <p:sp>
        <p:nvSpPr>
          <p:cNvPr id="3" name="Shape 1"/>
          <p:cNvSpPr/>
          <p:nvPr/>
        </p:nvSpPr>
        <p:spPr>
          <a:xfrm>
            <a:off x="9070848" y="0"/>
            <a:ext cx="73152" cy="1828800"/>
          </a:xfrm>
          <a:prstGeom prst="rect">
            <a:avLst/>
          </a:prstGeom>
          <a:solidFill>
            <a:srgbClr val="D97706"/>
          </a:solidFill>
          <a:ln/>
        </p:spPr>
        <p:txBody>
          <a:bodyPr/>
          <a:lstStyle/>
          <a:p>
            <a:endParaRPr lang="en-US"/>
          </a:p>
        </p:txBody>
      </p:sp>
      <p:sp>
        <p:nvSpPr>
          <p:cNvPr id="4" name="Shape 2"/>
          <p:cNvSpPr/>
          <p:nvPr/>
        </p:nvSpPr>
        <p:spPr>
          <a:xfrm>
            <a:off x="0" y="4892040"/>
            <a:ext cx="9144000" cy="73152"/>
          </a:xfrm>
          <a:prstGeom prst="rect">
            <a:avLst/>
          </a:prstGeom>
          <a:solidFill>
            <a:srgbClr val="D97706">
              <a:alpha val="60000"/>
            </a:srgbClr>
          </a:solidFill>
          <a:ln/>
        </p:spPr>
        <p:txBody>
          <a:bodyPr/>
          <a:lstStyle/>
          <a:p>
            <a:endParaRPr lang="en-US"/>
          </a:p>
        </p:txBody>
      </p:sp>
      <p:sp>
        <p:nvSpPr>
          <p:cNvPr id="5" name="Text 3"/>
          <p:cNvSpPr/>
          <p:nvPr/>
        </p:nvSpPr>
        <p:spPr>
          <a:xfrm>
            <a:off x="731520" y="731520"/>
            <a:ext cx="7680960" cy="1645920"/>
          </a:xfrm>
          <a:prstGeom prst="rect">
            <a:avLst/>
          </a:prstGeom>
          <a:noFill/>
          <a:ln/>
        </p:spPr>
        <p:txBody>
          <a:bodyPr wrap="square" lIns="0" tIns="0" rIns="0" bIns="0" rtlCol="0" anchor="ctr"/>
          <a:lstStyle/>
          <a:p>
            <a:pPr marL="0" indent="0">
              <a:buNone/>
            </a:pPr>
            <a:r>
              <a:rPr lang="en-US" sz="4000" b="1" dirty="0">
                <a:solidFill>
                  <a:srgbClr val="FFFFFF"/>
                </a:solidFill>
                <a:latin typeface="Georgia" pitchFamily="34" charset="0"/>
                <a:ea typeface="Georgia" pitchFamily="34" charset="-122"/>
                <a:cs typeface="Georgia" pitchFamily="34" charset="-120"/>
              </a:rPr>
              <a:t>AI Recommends.</a:t>
            </a:r>
            <a:endParaRPr lang="en-US" sz="4000" dirty="0"/>
          </a:p>
          <a:p>
            <a:pPr marL="0" indent="0">
              <a:buNone/>
            </a:pPr>
            <a:r>
              <a:rPr lang="en-US" sz="4000" b="1" dirty="0">
                <a:solidFill>
                  <a:srgbClr val="FFFFFF"/>
                </a:solidFill>
                <a:latin typeface="Georgia" pitchFamily="34" charset="0"/>
                <a:ea typeface="Georgia" pitchFamily="34" charset="-122"/>
                <a:cs typeface="Georgia" pitchFamily="34" charset="-120"/>
              </a:rPr>
              <a:t>Humans Decide.</a:t>
            </a:r>
            <a:endParaRPr lang="en-US" sz="4000" dirty="0"/>
          </a:p>
        </p:txBody>
      </p:sp>
      <p:sp>
        <p:nvSpPr>
          <p:cNvPr id="6" name="Text 4"/>
          <p:cNvSpPr/>
          <p:nvPr/>
        </p:nvSpPr>
        <p:spPr>
          <a:xfrm>
            <a:off x="731520" y="2560320"/>
            <a:ext cx="7680960" cy="548640"/>
          </a:xfrm>
          <a:prstGeom prst="rect">
            <a:avLst/>
          </a:prstGeom>
          <a:noFill/>
          <a:ln/>
        </p:spPr>
        <p:txBody>
          <a:bodyPr wrap="square" lIns="0" tIns="0" rIns="0" bIns="0" rtlCol="0" anchor="ctr"/>
          <a:lstStyle/>
          <a:p>
            <a:pPr marL="0" indent="0">
              <a:buNone/>
            </a:pPr>
            <a:r>
              <a:rPr lang="en-US" sz="1800" i="1" dirty="0">
                <a:solidFill>
                  <a:srgbClr val="F59E0B"/>
                </a:solidFill>
                <a:latin typeface="Calibri" pitchFamily="34" charset="0"/>
                <a:ea typeface="Calibri" pitchFamily="34" charset="-122"/>
                <a:cs typeface="Calibri" pitchFamily="34" charset="-120"/>
              </a:rPr>
              <a:t>"No algorithm wins a deal over dinner."</a:t>
            </a:r>
            <a:endParaRPr lang="en-US" sz="1800" dirty="0"/>
          </a:p>
        </p:txBody>
      </p:sp>
      <p:sp>
        <p:nvSpPr>
          <p:cNvPr id="7" name="Text 5"/>
          <p:cNvSpPr/>
          <p:nvPr/>
        </p:nvSpPr>
        <p:spPr>
          <a:xfrm>
            <a:off x="731520" y="3291840"/>
            <a:ext cx="4572000" cy="365760"/>
          </a:xfrm>
          <a:prstGeom prst="rect">
            <a:avLst/>
          </a:prstGeom>
          <a:noFill/>
          <a:ln/>
        </p:spPr>
        <p:txBody>
          <a:bodyPr wrap="square" lIns="0" tIns="0" rIns="0" bIns="0"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Dustin Fusillo</a:t>
            </a:r>
            <a:endParaRPr lang="en-US" sz="1800" dirty="0"/>
          </a:p>
        </p:txBody>
      </p:sp>
      <p:sp>
        <p:nvSpPr>
          <p:cNvPr id="8" name="Text 6"/>
          <p:cNvSpPr/>
          <p:nvPr/>
        </p:nvSpPr>
        <p:spPr>
          <a:xfrm>
            <a:off x="731519" y="3668877"/>
            <a:ext cx="3553097" cy="320040"/>
          </a:xfrm>
          <a:prstGeom prst="rect">
            <a:avLst/>
          </a:prstGeom>
          <a:noFill/>
          <a:ln/>
        </p:spPr>
        <p:txBody>
          <a:bodyPr wrap="square" lIns="0" tIns="0" rIns="0" bIns="0" rtlCol="0" anchor="ctr"/>
          <a:lstStyle/>
          <a:p>
            <a:pPr marL="0" indent="0">
              <a:buNone/>
            </a:pPr>
            <a:r>
              <a:rPr lang="en-US" sz="1400" dirty="0" err="1">
                <a:solidFill>
                  <a:srgbClr val="94A3B8"/>
                </a:solidFill>
                <a:latin typeface="Calibri" pitchFamily="34" charset="0"/>
                <a:ea typeface="Calibri" pitchFamily="34" charset="-122"/>
                <a:cs typeface="Calibri" pitchFamily="34" charset="-120"/>
              </a:rPr>
              <a:t>dustin.fusillo@circuitandsignal.com</a:t>
            </a:r>
            <a:endParaRPr lang="en-US" sz="1400" dirty="0"/>
          </a:p>
        </p:txBody>
      </p:sp>
      <p:sp>
        <p:nvSpPr>
          <p:cNvPr id="9" name="Text 7"/>
          <p:cNvSpPr/>
          <p:nvPr/>
        </p:nvSpPr>
        <p:spPr>
          <a:xfrm>
            <a:off x="731520" y="4434840"/>
            <a:ext cx="7680960" cy="365760"/>
          </a:xfrm>
          <a:prstGeom prst="rect">
            <a:avLst/>
          </a:prstGeom>
          <a:noFill/>
          <a:ln/>
        </p:spPr>
        <p:txBody>
          <a:bodyPr wrap="square" lIns="0" tIns="0" rIns="0" bIns="0" rtlCol="0" anchor="ctr"/>
          <a:lstStyle/>
          <a:p>
            <a:pPr marL="0" indent="0">
              <a:buNone/>
            </a:pPr>
            <a:r>
              <a:rPr lang="en-US" sz="1400" b="1" dirty="0">
                <a:solidFill>
                  <a:srgbClr val="F59E0B"/>
                </a:solidFill>
                <a:latin typeface="Calibri" pitchFamily="34" charset="0"/>
                <a:ea typeface="Calibri" pitchFamily="34" charset="-122"/>
                <a:cs typeface="Calibri" pitchFamily="34" charset="-120"/>
              </a:rPr>
              <a:t>The 5-Day Challenge starts Monday. No excuses.</a:t>
            </a:r>
            <a:endParaRPr lang="en-US" sz="1400" dirty="0"/>
          </a:p>
        </p:txBody>
      </p:sp>
      <p:sp>
        <p:nvSpPr>
          <p:cNvPr id="11" name="Text 6">
            <a:extLst>
              <a:ext uri="{FF2B5EF4-FFF2-40B4-BE49-F238E27FC236}">
                <a16:creationId xmlns:a16="http://schemas.microsoft.com/office/drawing/2014/main" id="{592623AE-948B-A203-E94C-8D889AD3832B}"/>
              </a:ext>
            </a:extLst>
          </p:cNvPr>
          <p:cNvSpPr/>
          <p:nvPr/>
        </p:nvSpPr>
        <p:spPr>
          <a:xfrm>
            <a:off x="731520" y="3992488"/>
            <a:ext cx="2697480" cy="320040"/>
          </a:xfrm>
          <a:prstGeom prst="rect">
            <a:avLst/>
          </a:prstGeom>
          <a:noFill/>
          <a:ln/>
        </p:spPr>
        <p:txBody>
          <a:bodyPr wrap="square" lIns="0" tIns="0" rIns="0" bIns="0" rtlCol="0" anchor="ctr"/>
          <a:lstStyle/>
          <a:p>
            <a:pPr marL="0" indent="0">
              <a:buNone/>
            </a:pPr>
            <a:r>
              <a:rPr lang="en-US" sz="1400" dirty="0" err="1">
                <a:solidFill>
                  <a:srgbClr val="94A3B8"/>
                </a:solidFill>
                <a:latin typeface="Calibri" pitchFamily="34" charset="0"/>
                <a:cs typeface="Calibri" pitchFamily="34" charset="-120"/>
              </a:rPr>
              <a:t>www.fusillo.us</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marL="0" indent="0">
              <a:buNone/>
            </a:pPr>
            <a:r>
              <a:rPr lang="en-US" sz="2800" b="1" dirty="0">
                <a:solidFill>
                  <a:srgbClr val="1B3A5C"/>
                </a:solidFill>
                <a:latin typeface="Georgia" pitchFamily="34" charset="0"/>
                <a:ea typeface="Georgia" pitchFamily="34" charset="-122"/>
                <a:cs typeface="Georgia" pitchFamily="34" charset="-120"/>
              </a:rPr>
              <a:t>This Is Not Like Anything That Came Before</a:t>
            </a:r>
            <a:endParaRPr lang="en-US" sz="2800" dirty="0"/>
          </a:p>
        </p:txBody>
      </p:sp>
      <p:sp>
        <p:nvSpPr>
          <p:cNvPr id="3" name="Text 1"/>
          <p:cNvSpPr/>
          <p:nvPr/>
        </p:nvSpPr>
        <p:spPr>
          <a:xfrm>
            <a:off x="548640" y="868680"/>
            <a:ext cx="8046720" cy="320040"/>
          </a:xfrm>
          <a:prstGeom prst="rect">
            <a:avLst/>
          </a:prstGeom>
          <a:noFill/>
          <a:ln/>
        </p:spPr>
        <p:txBody>
          <a:bodyPr wrap="square" lIns="0" tIns="0" rIns="0" bIns="0" rtlCol="0" anchor="ctr"/>
          <a:lstStyle/>
          <a:p>
            <a:pPr marL="0" indent="0">
              <a:buNone/>
            </a:pPr>
            <a:r>
              <a:rPr lang="en-US" sz="1300" dirty="0">
                <a:solidFill>
                  <a:srgbClr val="6B7280"/>
                </a:solidFill>
                <a:latin typeface="Calibri" pitchFamily="34" charset="0"/>
                <a:ea typeface="Calibri" pitchFamily="34" charset="-122"/>
                <a:cs typeface="Calibri" pitchFamily="34" charset="-120"/>
              </a:rPr>
              <a:t>Each revolution took dramatically less time than the last</a:t>
            </a:r>
            <a:endParaRPr lang="en-US" sz="1300" dirty="0"/>
          </a:p>
        </p:txBody>
      </p:sp>
      <p:sp>
        <p:nvSpPr>
          <p:cNvPr id="4" name="Shape 2"/>
          <p:cNvSpPr/>
          <p:nvPr/>
        </p:nvSpPr>
        <p:spPr>
          <a:xfrm>
            <a:off x="548640" y="1371600"/>
            <a:ext cx="7680960" cy="502920"/>
          </a:xfrm>
          <a:prstGeom prst="rect">
            <a:avLst/>
          </a:prstGeom>
          <a:solidFill>
            <a:srgbClr val="1B3A5C"/>
          </a:solidFill>
          <a:ln/>
          <a:effectLst>
            <a:outerShdw blurRad="76200" dist="25400" dir="8100000" algn="bl" rotWithShape="0">
              <a:srgbClr val="000000">
                <a:alpha val="8000"/>
              </a:srgbClr>
            </a:outerShdw>
          </a:effectLst>
        </p:spPr>
        <p:txBody>
          <a:bodyPr/>
          <a:lstStyle/>
          <a:p>
            <a:endParaRPr lang="en-US"/>
          </a:p>
        </p:txBody>
      </p:sp>
      <p:pic>
        <p:nvPicPr>
          <p:cNvPr id="5" name="Image 0" descr="preencoded.png"/>
          <p:cNvPicPr>
            <a:picLocks noChangeAspect="1"/>
          </p:cNvPicPr>
          <p:nvPr/>
        </p:nvPicPr>
        <p:blipFill>
          <a:blip r:embed="rId3"/>
          <a:stretch>
            <a:fillRect/>
          </a:stretch>
        </p:blipFill>
        <p:spPr>
          <a:xfrm>
            <a:off x="685800" y="1444752"/>
            <a:ext cx="320040" cy="320040"/>
          </a:xfrm>
          <a:prstGeom prst="rect">
            <a:avLst/>
          </a:prstGeom>
        </p:spPr>
      </p:pic>
      <p:sp>
        <p:nvSpPr>
          <p:cNvPr id="6" name="Text 3"/>
          <p:cNvSpPr/>
          <p:nvPr/>
        </p:nvSpPr>
        <p:spPr>
          <a:xfrm>
            <a:off x="1097280" y="1371600"/>
            <a:ext cx="7040880" cy="5029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Agricultural Revolution</a:t>
            </a:r>
            <a:endParaRPr lang="en-US" sz="1200" dirty="0"/>
          </a:p>
        </p:txBody>
      </p:sp>
      <p:sp>
        <p:nvSpPr>
          <p:cNvPr id="7" name="Text 4"/>
          <p:cNvSpPr/>
          <p:nvPr/>
        </p:nvSpPr>
        <p:spPr>
          <a:xfrm>
            <a:off x="8321040" y="1371600"/>
            <a:ext cx="2286000" cy="502920"/>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~10,000 years</a:t>
            </a:r>
            <a:endParaRPr lang="en-US" sz="1100" dirty="0"/>
          </a:p>
        </p:txBody>
      </p:sp>
      <p:sp>
        <p:nvSpPr>
          <p:cNvPr id="8" name="Shape 5"/>
          <p:cNvSpPr/>
          <p:nvPr/>
        </p:nvSpPr>
        <p:spPr>
          <a:xfrm>
            <a:off x="548640" y="2039112"/>
            <a:ext cx="5029200" cy="502920"/>
          </a:xfrm>
          <a:prstGeom prst="rect">
            <a:avLst/>
          </a:prstGeom>
          <a:solidFill>
            <a:srgbClr val="1B3A5C"/>
          </a:solidFill>
          <a:ln/>
          <a:effectLst>
            <a:outerShdw blurRad="762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685800" y="2112264"/>
            <a:ext cx="320040" cy="320040"/>
          </a:xfrm>
          <a:prstGeom prst="rect">
            <a:avLst/>
          </a:prstGeom>
        </p:spPr>
      </p:pic>
      <p:sp>
        <p:nvSpPr>
          <p:cNvPr id="10" name="Text 6"/>
          <p:cNvSpPr/>
          <p:nvPr/>
        </p:nvSpPr>
        <p:spPr>
          <a:xfrm>
            <a:off x="1097280" y="2039112"/>
            <a:ext cx="4389120" cy="5029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Industrial Revolution</a:t>
            </a:r>
            <a:endParaRPr lang="en-US" sz="1200" dirty="0"/>
          </a:p>
        </p:txBody>
      </p:sp>
      <p:sp>
        <p:nvSpPr>
          <p:cNvPr id="11" name="Text 7"/>
          <p:cNvSpPr/>
          <p:nvPr/>
        </p:nvSpPr>
        <p:spPr>
          <a:xfrm>
            <a:off x="5760720" y="2039112"/>
            <a:ext cx="2286000" cy="502920"/>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~100 years</a:t>
            </a:r>
            <a:endParaRPr lang="en-US" sz="1100" dirty="0"/>
          </a:p>
        </p:txBody>
      </p:sp>
      <p:sp>
        <p:nvSpPr>
          <p:cNvPr id="12" name="Shape 8"/>
          <p:cNvSpPr/>
          <p:nvPr/>
        </p:nvSpPr>
        <p:spPr>
          <a:xfrm>
            <a:off x="548640" y="2706624"/>
            <a:ext cx="2011680" cy="502920"/>
          </a:xfrm>
          <a:prstGeom prst="rect">
            <a:avLst/>
          </a:prstGeom>
          <a:solidFill>
            <a:srgbClr val="2563EB"/>
          </a:solidFill>
          <a:ln/>
          <a:effectLst>
            <a:outerShdw blurRad="76200" dist="25400" dir="8100000" algn="bl" rotWithShape="0">
              <a:srgbClr val="000000">
                <a:alpha val="8000"/>
              </a:srgbClr>
            </a:outerShdw>
          </a:effectLst>
        </p:spPr>
        <p:txBody>
          <a:bodyPr/>
          <a:lstStyle/>
          <a:p>
            <a:endParaRPr lang="en-US"/>
          </a:p>
        </p:txBody>
      </p:sp>
      <p:pic>
        <p:nvPicPr>
          <p:cNvPr id="13" name="Image 2" descr="preencoded.png"/>
          <p:cNvPicPr>
            <a:picLocks noChangeAspect="1"/>
          </p:cNvPicPr>
          <p:nvPr/>
        </p:nvPicPr>
        <p:blipFill>
          <a:blip r:embed="rId5"/>
          <a:stretch>
            <a:fillRect/>
          </a:stretch>
        </p:blipFill>
        <p:spPr>
          <a:xfrm>
            <a:off x="685800" y="2779776"/>
            <a:ext cx="320040" cy="320040"/>
          </a:xfrm>
          <a:prstGeom prst="rect">
            <a:avLst/>
          </a:prstGeom>
        </p:spPr>
      </p:pic>
      <p:sp>
        <p:nvSpPr>
          <p:cNvPr id="14" name="Text 9"/>
          <p:cNvSpPr/>
          <p:nvPr/>
        </p:nvSpPr>
        <p:spPr>
          <a:xfrm>
            <a:off x="2743200" y="2706624"/>
            <a:ext cx="2743200" cy="251460"/>
          </a:xfrm>
          <a:prstGeom prst="rect">
            <a:avLst/>
          </a:prstGeom>
          <a:noFill/>
          <a:ln/>
        </p:spPr>
        <p:txBody>
          <a:bodyPr wrap="square" lIns="0" tIns="0" rIns="0" bIns="0" rtlCol="0" anchor="b"/>
          <a:lstStyle/>
          <a:p>
            <a:pPr marL="0" indent="0">
              <a:buNone/>
            </a:pPr>
            <a:r>
              <a:rPr lang="en-US" sz="1100" b="1" dirty="0">
                <a:solidFill>
                  <a:srgbClr val="1A1A1A"/>
                </a:solidFill>
                <a:latin typeface="Calibri" pitchFamily="34" charset="0"/>
                <a:ea typeface="Calibri" pitchFamily="34" charset="-122"/>
                <a:cs typeface="Calibri" pitchFamily="34" charset="-120"/>
              </a:rPr>
              <a:t>Web 1.0 (Static Web)</a:t>
            </a:r>
            <a:endParaRPr lang="en-US" sz="1100" dirty="0"/>
          </a:p>
        </p:txBody>
      </p:sp>
      <p:sp>
        <p:nvSpPr>
          <p:cNvPr id="15" name="Text 10"/>
          <p:cNvSpPr/>
          <p:nvPr/>
        </p:nvSpPr>
        <p:spPr>
          <a:xfrm>
            <a:off x="2743200" y="2958084"/>
            <a:ext cx="2743200" cy="251460"/>
          </a:xfrm>
          <a:prstGeom prst="rect">
            <a:avLst/>
          </a:prstGeom>
          <a:noFill/>
          <a:ln/>
        </p:spPr>
        <p:txBody>
          <a:bodyPr wrap="square" lIns="0" tIns="0" rIns="0" bIns="0" rtlCol="0" anchor="t"/>
          <a:lstStyle/>
          <a:p>
            <a:pPr marL="0" indent="0">
              <a:buNone/>
            </a:pPr>
            <a:r>
              <a:rPr lang="en-US" sz="1000" dirty="0">
                <a:solidFill>
                  <a:srgbClr val="6B7280"/>
                </a:solidFill>
                <a:latin typeface="Calibri" pitchFamily="34" charset="0"/>
                <a:ea typeface="Calibri" pitchFamily="34" charset="-122"/>
                <a:cs typeface="Calibri" pitchFamily="34" charset="-120"/>
              </a:rPr>
              <a:t>~10 years</a:t>
            </a:r>
            <a:endParaRPr lang="en-US" sz="1000" dirty="0"/>
          </a:p>
        </p:txBody>
      </p:sp>
      <p:sp>
        <p:nvSpPr>
          <p:cNvPr id="16" name="Shape 11"/>
          <p:cNvSpPr/>
          <p:nvPr/>
        </p:nvSpPr>
        <p:spPr>
          <a:xfrm>
            <a:off x="548640" y="3374136"/>
            <a:ext cx="2011680" cy="502920"/>
          </a:xfrm>
          <a:prstGeom prst="rect">
            <a:avLst/>
          </a:prstGeom>
          <a:solidFill>
            <a:srgbClr val="2563EB"/>
          </a:solidFill>
          <a:ln/>
          <a:effectLst>
            <a:outerShdw blurRad="76200" dist="25400" dir="8100000" algn="bl" rotWithShape="0">
              <a:srgbClr val="000000">
                <a:alpha val="8000"/>
              </a:srgbClr>
            </a:outerShdw>
          </a:effectLst>
        </p:spPr>
        <p:txBody>
          <a:bodyPr/>
          <a:lstStyle/>
          <a:p>
            <a:endParaRPr lang="en-US"/>
          </a:p>
        </p:txBody>
      </p:sp>
      <p:pic>
        <p:nvPicPr>
          <p:cNvPr id="17" name="Image 3" descr="preencoded.png"/>
          <p:cNvPicPr>
            <a:picLocks noChangeAspect="1"/>
          </p:cNvPicPr>
          <p:nvPr/>
        </p:nvPicPr>
        <p:blipFill>
          <a:blip r:embed="rId6"/>
          <a:stretch>
            <a:fillRect/>
          </a:stretch>
        </p:blipFill>
        <p:spPr>
          <a:xfrm>
            <a:off x="685800" y="3447288"/>
            <a:ext cx="320040" cy="320040"/>
          </a:xfrm>
          <a:prstGeom prst="rect">
            <a:avLst/>
          </a:prstGeom>
        </p:spPr>
      </p:pic>
      <p:sp>
        <p:nvSpPr>
          <p:cNvPr id="18" name="Text 12"/>
          <p:cNvSpPr/>
          <p:nvPr/>
        </p:nvSpPr>
        <p:spPr>
          <a:xfrm>
            <a:off x="2743200" y="3374136"/>
            <a:ext cx="2743200" cy="251460"/>
          </a:xfrm>
          <a:prstGeom prst="rect">
            <a:avLst/>
          </a:prstGeom>
          <a:noFill/>
          <a:ln/>
        </p:spPr>
        <p:txBody>
          <a:bodyPr wrap="square" lIns="0" tIns="0" rIns="0" bIns="0" rtlCol="0" anchor="b"/>
          <a:lstStyle/>
          <a:p>
            <a:pPr marL="0" indent="0">
              <a:buNone/>
            </a:pPr>
            <a:r>
              <a:rPr lang="en-US" sz="1100" b="1" dirty="0">
                <a:solidFill>
                  <a:srgbClr val="1A1A1A"/>
                </a:solidFill>
                <a:latin typeface="Calibri" pitchFamily="34" charset="0"/>
                <a:ea typeface="Calibri" pitchFamily="34" charset="-122"/>
                <a:cs typeface="Calibri" pitchFamily="34" charset="-120"/>
              </a:rPr>
              <a:t>Web 2.0 (Social/Mobile)</a:t>
            </a:r>
            <a:endParaRPr lang="en-US" sz="1100" dirty="0"/>
          </a:p>
        </p:txBody>
      </p:sp>
      <p:sp>
        <p:nvSpPr>
          <p:cNvPr id="19" name="Text 13"/>
          <p:cNvSpPr/>
          <p:nvPr/>
        </p:nvSpPr>
        <p:spPr>
          <a:xfrm>
            <a:off x="2743200" y="3625596"/>
            <a:ext cx="2743200" cy="251460"/>
          </a:xfrm>
          <a:prstGeom prst="rect">
            <a:avLst/>
          </a:prstGeom>
          <a:noFill/>
          <a:ln/>
        </p:spPr>
        <p:txBody>
          <a:bodyPr wrap="square" lIns="0" tIns="0" rIns="0" bIns="0" rtlCol="0" anchor="t"/>
          <a:lstStyle/>
          <a:p>
            <a:pPr marL="0" indent="0">
              <a:buNone/>
            </a:pPr>
            <a:r>
              <a:rPr lang="en-US" sz="1000" dirty="0">
                <a:solidFill>
                  <a:srgbClr val="6B7280"/>
                </a:solidFill>
                <a:latin typeface="Calibri" pitchFamily="34" charset="0"/>
                <a:ea typeface="Calibri" pitchFamily="34" charset="-122"/>
                <a:cs typeface="Calibri" pitchFamily="34" charset="-120"/>
              </a:rPr>
              <a:t>~10 years</a:t>
            </a:r>
            <a:endParaRPr lang="en-US" sz="1000" dirty="0"/>
          </a:p>
        </p:txBody>
      </p:sp>
      <p:sp>
        <p:nvSpPr>
          <p:cNvPr id="20" name="Shape 14"/>
          <p:cNvSpPr/>
          <p:nvPr/>
        </p:nvSpPr>
        <p:spPr>
          <a:xfrm>
            <a:off x="548640" y="4041648"/>
            <a:ext cx="822960" cy="502920"/>
          </a:xfrm>
          <a:prstGeom prst="rect">
            <a:avLst/>
          </a:prstGeom>
          <a:solidFill>
            <a:srgbClr val="D97706"/>
          </a:solidFill>
          <a:ln/>
          <a:effectLst>
            <a:outerShdw blurRad="76200" dist="25400" dir="8100000" algn="bl" rotWithShape="0">
              <a:srgbClr val="000000">
                <a:alpha val="8000"/>
              </a:srgbClr>
            </a:outerShdw>
          </a:effectLst>
        </p:spPr>
        <p:txBody>
          <a:bodyPr/>
          <a:lstStyle/>
          <a:p>
            <a:endParaRPr lang="en-US"/>
          </a:p>
        </p:txBody>
      </p:sp>
      <p:pic>
        <p:nvPicPr>
          <p:cNvPr id="21" name="Image 4" descr="preencoded.png"/>
          <p:cNvPicPr>
            <a:picLocks noChangeAspect="1"/>
          </p:cNvPicPr>
          <p:nvPr/>
        </p:nvPicPr>
        <p:blipFill>
          <a:blip r:embed="rId7"/>
          <a:stretch>
            <a:fillRect/>
          </a:stretch>
        </p:blipFill>
        <p:spPr>
          <a:xfrm>
            <a:off x="685800" y="4114800"/>
            <a:ext cx="320040" cy="320040"/>
          </a:xfrm>
          <a:prstGeom prst="rect">
            <a:avLst/>
          </a:prstGeom>
        </p:spPr>
      </p:pic>
      <p:sp>
        <p:nvSpPr>
          <p:cNvPr id="22" name="Text 15"/>
          <p:cNvSpPr/>
          <p:nvPr/>
        </p:nvSpPr>
        <p:spPr>
          <a:xfrm>
            <a:off x="1554480" y="4041648"/>
            <a:ext cx="3657600" cy="251460"/>
          </a:xfrm>
          <a:prstGeom prst="rect">
            <a:avLst/>
          </a:prstGeom>
          <a:noFill/>
          <a:ln/>
        </p:spPr>
        <p:txBody>
          <a:bodyPr wrap="square" lIns="0" tIns="0" rIns="0" bIns="0" rtlCol="0" anchor="b"/>
          <a:lstStyle/>
          <a:p>
            <a:pPr marL="0" indent="0">
              <a:buNone/>
            </a:pPr>
            <a:r>
              <a:rPr lang="en-US" sz="1200" b="1" dirty="0">
                <a:solidFill>
                  <a:srgbClr val="D97706"/>
                </a:solidFill>
                <a:latin typeface="Calibri" pitchFamily="34" charset="0"/>
                <a:ea typeface="Calibri" pitchFamily="34" charset="-122"/>
                <a:cs typeface="Calibri" pitchFamily="34" charset="-120"/>
              </a:rPr>
              <a:t>AI Era</a:t>
            </a:r>
            <a:endParaRPr lang="en-US" sz="1200" dirty="0"/>
          </a:p>
        </p:txBody>
      </p:sp>
      <p:sp>
        <p:nvSpPr>
          <p:cNvPr id="23" name="Text 16"/>
          <p:cNvSpPr/>
          <p:nvPr/>
        </p:nvSpPr>
        <p:spPr>
          <a:xfrm>
            <a:off x="1554480" y="4293108"/>
            <a:ext cx="4572000" cy="251460"/>
          </a:xfrm>
          <a:prstGeom prst="rect">
            <a:avLst/>
          </a:prstGeom>
          <a:noFill/>
          <a:ln/>
        </p:spPr>
        <p:txBody>
          <a:bodyPr wrap="square" lIns="0" tIns="0" rIns="0" bIns="0" rtlCol="0" anchor="t"/>
          <a:lstStyle/>
          <a:p>
            <a:pPr marL="0" indent="0">
              <a:buNone/>
            </a:pPr>
            <a:r>
              <a:rPr lang="en-US" sz="1000" dirty="0">
                <a:solidFill>
                  <a:srgbClr val="6B7280"/>
                </a:solidFill>
                <a:latin typeface="Calibri" pitchFamily="34" charset="0"/>
                <a:ea typeface="Calibri" pitchFamily="34" charset="-122"/>
                <a:cs typeface="Calibri" pitchFamily="34" charset="-120"/>
              </a:rPr>
              <a:t>Doubling every 4 months (METR, 2025)</a:t>
            </a:r>
            <a:endParaRPr lang="en-US" sz="1000" dirty="0"/>
          </a:p>
        </p:txBody>
      </p:sp>
      <p:sp>
        <p:nvSpPr>
          <p:cNvPr id="24" name="Shape 17"/>
          <p:cNvSpPr/>
          <p:nvPr/>
        </p:nvSpPr>
        <p:spPr>
          <a:xfrm>
            <a:off x="4846320" y="3977640"/>
            <a:ext cx="3931920" cy="1005840"/>
          </a:xfrm>
          <a:prstGeom prst="rect">
            <a:avLst/>
          </a:prstGeom>
          <a:solidFill>
            <a:srgbClr val="F1F5F9"/>
          </a:solidFill>
          <a:ln w="19050">
            <a:solidFill>
              <a:srgbClr val="D97706"/>
            </a:solidFill>
            <a:prstDash val="solid"/>
          </a:ln>
        </p:spPr>
        <p:txBody>
          <a:bodyPr/>
          <a:lstStyle/>
          <a:p>
            <a:endParaRPr lang="en-US"/>
          </a:p>
        </p:txBody>
      </p:sp>
      <p:sp>
        <p:nvSpPr>
          <p:cNvPr id="25" name="Text 18"/>
          <p:cNvSpPr/>
          <p:nvPr/>
        </p:nvSpPr>
        <p:spPr>
          <a:xfrm>
            <a:off x="5029200" y="4023360"/>
            <a:ext cx="3566160" cy="914400"/>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In 2019, AI handled a 3-second task.
By 2025, it handled a 5-hour task autonomously.
</a:t>
            </a:r>
            <a:r>
              <a:rPr lang="en-US" sz="1100" b="1" dirty="0">
                <a:solidFill>
                  <a:srgbClr val="D97706"/>
                </a:solidFill>
                <a:latin typeface="Calibri" pitchFamily="34" charset="0"/>
                <a:ea typeface="Calibri" pitchFamily="34" charset="-122"/>
                <a:cs typeface="Calibri" pitchFamily="34" charset="-120"/>
              </a:rPr>
              <a:t>If this rate holds: month-long projects in 5 years.</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D4762C"/>
          </a:solidFill>
          <a:ln/>
        </p:spPr>
        <p:txBody>
          <a:bodyPr/>
          <a:lstStyle/>
          <a:p>
            <a:endParaRPr lang="en-US"/>
          </a:p>
        </p:txBody>
      </p:sp>
      <p:sp>
        <p:nvSpPr>
          <p:cNvPr id="3" name="Text 1"/>
          <p:cNvSpPr/>
          <p:nvPr/>
        </p:nvSpPr>
        <p:spPr>
          <a:xfrm>
            <a:off x="457200" y="137160"/>
            <a:ext cx="8229600" cy="594360"/>
          </a:xfrm>
          <a:prstGeom prst="rect">
            <a:avLst/>
          </a:prstGeom>
          <a:noFill/>
          <a:ln/>
        </p:spPr>
        <p:txBody>
          <a:bodyPr wrap="square" lIns="0" tIns="0" rIns="0" bIns="0" rtlCol="0" anchor="ctr"/>
          <a:lstStyle/>
          <a:p>
            <a:pPr marL="0" indent="0">
              <a:buNone/>
            </a:pPr>
            <a:r>
              <a:rPr lang="en-US" sz="3600" b="1" dirty="0">
                <a:solidFill>
                  <a:srgbClr val="1E2761"/>
                </a:solidFill>
                <a:latin typeface="Georgia" pitchFamily="34" charset="0"/>
                <a:ea typeface="Georgia" pitchFamily="34" charset="-122"/>
                <a:cs typeface="Georgia" pitchFamily="34" charset="-120"/>
              </a:rPr>
              <a:t>Innovation Density by Era</a:t>
            </a:r>
            <a:endParaRPr lang="en-US" sz="3600" dirty="0"/>
          </a:p>
        </p:txBody>
      </p:sp>
      <p:sp>
        <p:nvSpPr>
          <p:cNvPr id="4" name="Text 2"/>
          <p:cNvSpPr/>
          <p:nvPr/>
        </p:nvSpPr>
        <p:spPr>
          <a:xfrm>
            <a:off x="457200" y="685800"/>
            <a:ext cx="8229600" cy="274320"/>
          </a:xfrm>
          <a:prstGeom prst="rect">
            <a:avLst/>
          </a:prstGeom>
          <a:noFill/>
          <a:ln/>
        </p:spPr>
        <p:txBody>
          <a:bodyPr wrap="square" lIns="0" tIns="0" rIns="0" bIns="0" rtlCol="0" anchor="ctr"/>
          <a:lstStyle/>
          <a:p>
            <a:pPr marL="0" indent="0">
              <a:buNone/>
            </a:pPr>
            <a:r>
              <a:rPr lang="en-US" sz="1300" dirty="0">
                <a:solidFill>
                  <a:srgbClr val="7A8A9A"/>
                </a:solidFill>
                <a:latin typeface="Calibri" pitchFamily="34" charset="0"/>
                <a:ea typeface="Calibri" pitchFamily="34" charset="-122"/>
                <a:cs typeface="Calibri" pitchFamily="34" charset="-120"/>
              </a:rPr>
              <a:t>Each dot represents a major technological innovation over the past 150 years</a:t>
            </a:r>
            <a:endParaRPr lang="en-US" sz="1300" dirty="0"/>
          </a:p>
        </p:txBody>
      </p:sp>
      <p:pic>
        <p:nvPicPr>
          <p:cNvPr id="5" name="Image 0" descr="preencoded.png"/>
          <p:cNvPicPr>
            <a:picLocks noChangeAspect="1"/>
          </p:cNvPicPr>
          <p:nvPr/>
        </p:nvPicPr>
        <p:blipFill>
          <a:blip r:embed="rId3"/>
          <a:stretch>
            <a:fillRect/>
          </a:stretch>
        </p:blipFill>
        <p:spPr>
          <a:xfrm>
            <a:off x="91440" y="960120"/>
            <a:ext cx="8961120" cy="3383280"/>
          </a:xfrm>
          <a:prstGeom prst="rect">
            <a:avLst/>
          </a:prstGeom>
        </p:spPr>
      </p:pic>
      <p:sp>
        <p:nvSpPr>
          <p:cNvPr id="6" name="Shape 3"/>
          <p:cNvSpPr/>
          <p:nvPr/>
        </p:nvSpPr>
        <p:spPr>
          <a:xfrm>
            <a:off x="457200" y="4572000"/>
            <a:ext cx="8229600" cy="438912"/>
          </a:xfrm>
          <a:prstGeom prst="rect">
            <a:avLst/>
          </a:prstGeom>
          <a:solidFill>
            <a:srgbClr val="F0F2F5"/>
          </a:solidFill>
          <a:ln w="19050">
            <a:solidFill>
              <a:srgbClr val="D4762C"/>
            </a:solidFill>
            <a:prstDash val="solid"/>
          </a:ln>
        </p:spPr>
        <p:txBody>
          <a:bodyPr/>
          <a:lstStyle/>
          <a:p>
            <a:endParaRPr lang="en-US"/>
          </a:p>
        </p:txBody>
      </p:sp>
      <p:sp>
        <p:nvSpPr>
          <p:cNvPr id="7" name="Text 4"/>
          <p:cNvSpPr/>
          <p:nvPr/>
        </p:nvSpPr>
        <p:spPr>
          <a:xfrm>
            <a:off x="640080" y="4572000"/>
            <a:ext cx="7863840" cy="438912"/>
          </a:xfrm>
          <a:prstGeom prst="rect">
            <a:avLst/>
          </a:prstGeom>
          <a:noFill/>
          <a:ln/>
        </p:spPr>
        <p:txBody>
          <a:bodyPr wrap="square" lIns="0" tIns="0" rIns="0" bIns="0" rtlCol="0" anchor="ctr"/>
          <a:lstStyle/>
          <a:p>
            <a:pPr marL="0" indent="0" algn="ctr">
              <a:buNone/>
            </a:pPr>
            <a:r>
              <a:rPr lang="en-US" sz="1200" dirty="0">
                <a:solidFill>
                  <a:srgbClr val="1E2761"/>
                </a:solidFill>
                <a:latin typeface="Calibri" pitchFamily="34" charset="0"/>
                <a:ea typeface="Calibri" pitchFamily="34" charset="-122"/>
                <a:cs typeface="Calibri" pitchFamily="34" charset="-120"/>
              </a:rPr>
              <a:t>Each dot represents a major technological innovation.</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marL="0" indent="0">
              <a:buNone/>
            </a:pPr>
            <a:r>
              <a:rPr lang="en-US" sz="2400" b="1" dirty="0">
                <a:solidFill>
                  <a:srgbClr val="1B3A5C"/>
                </a:solidFill>
                <a:latin typeface="Georgia" pitchFamily="34" charset="0"/>
                <a:ea typeface="Georgia" pitchFamily="34" charset="-122"/>
                <a:cs typeface="Georgia" pitchFamily="34" charset="-120"/>
              </a:rPr>
              <a:t>The Gap Everyone Feels But Nobody Measures</a:t>
            </a:r>
            <a:endParaRPr lang="en-US" sz="2400" dirty="0"/>
          </a:p>
        </p:txBody>
      </p:sp>
      <p:sp>
        <p:nvSpPr>
          <p:cNvPr id="3" name="Shape 1"/>
          <p:cNvSpPr/>
          <p:nvPr/>
        </p:nvSpPr>
        <p:spPr>
          <a:xfrm>
            <a:off x="731520" y="1188720"/>
            <a:ext cx="7680960" cy="685800"/>
          </a:xfrm>
          <a:prstGeom prst="rect">
            <a:avLst/>
          </a:prstGeom>
          <a:solidFill>
            <a:srgbClr val="1B3A5C"/>
          </a:solidFill>
          <a:ln/>
          <a:effectLst>
            <a:outerShdw blurRad="76200" dist="25400" dir="8100000" algn="bl" rotWithShape="0">
              <a:srgbClr val="000000">
                <a:alpha val="8000"/>
              </a:srgbClr>
            </a:outerShdw>
          </a:effectLst>
        </p:spPr>
        <p:txBody>
          <a:bodyPr/>
          <a:lstStyle/>
          <a:p>
            <a:endParaRPr lang="en-US"/>
          </a:p>
        </p:txBody>
      </p:sp>
      <p:sp>
        <p:nvSpPr>
          <p:cNvPr id="4" name="Text 2"/>
          <p:cNvSpPr/>
          <p:nvPr/>
        </p:nvSpPr>
        <p:spPr>
          <a:xfrm>
            <a:off x="914400" y="1188720"/>
            <a:ext cx="914400" cy="68580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97%</a:t>
            </a:r>
            <a:endParaRPr lang="en-US" sz="2400" dirty="0"/>
          </a:p>
        </p:txBody>
      </p:sp>
      <p:sp>
        <p:nvSpPr>
          <p:cNvPr id="5" name="Text 3"/>
          <p:cNvSpPr/>
          <p:nvPr/>
        </p:nvSpPr>
        <p:spPr>
          <a:xfrm>
            <a:off x="1920240" y="1188720"/>
            <a:ext cx="6309360" cy="68580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have tried AI</a:t>
            </a:r>
            <a:endParaRPr lang="en-US" sz="1400" dirty="0"/>
          </a:p>
        </p:txBody>
      </p:sp>
      <p:sp>
        <p:nvSpPr>
          <p:cNvPr id="6" name="Shape 4"/>
          <p:cNvSpPr/>
          <p:nvPr/>
        </p:nvSpPr>
        <p:spPr>
          <a:xfrm>
            <a:off x="731520" y="2103120"/>
            <a:ext cx="6400800" cy="685800"/>
          </a:xfrm>
          <a:prstGeom prst="rect">
            <a:avLst/>
          </a:prstGeom>
          <a:solidFill>
            <a:srgbClr val="2D5F8A"/>
          </a:solidFill>
          <a:ln/>
          <a:effectLst>
            <a:outerShdw blurRad="76200" dist="25400" dir="8100000" algn="bl" rotWithShape="0">
              <a:srgbClr val="000000">
                <a:alpha val="8000"/>
              </a:srgbClr>
            </a:outerShdw>
          </a:effectLst>
        </p:spPr>
        <p:txBody>
          <a:bodyPr/>
          <a:lstStyle/>
          <a:p>
            <a:endParaRPr lang="en-US"/>
          </a:p>
        </p:txBody>
      </p:sp>
      <p:sp>
        <p:nvSpPr>
          <p:cNvPr id="7" name="Text 5"/>
          <p:cNvSpPr/>
          <p:nvPr/>
        </p:nvSpPr>
        <p:spPr>
          <a:xfrm>
            <a:off x="914400" y="2103120"/>
            <a:ext cx="914400" cy="68580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85%</a:t>
            </a:r>
            <a:endParaRPr lang="en-US" sz="2400" dirty="0"/>
          </a:p>
        </p:txBody>
      </p:sp>
      <p:sp>
        <p:nvSpPr>
          <p:cNvPr id="8" name="Text 6"/>
          <p:cNvSpPr/>
          <p:nvPr/>
        </p:nvSpPr>
        <p:spPr>
          <a:xfrm>
            <a:off x="1920240" y="2103120"/>
            <a:ext cx="5029200" cy="68580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have no value-driving use case</a:t>
            </a:r>
            <a:endParaRPr lang="en-US" sz="1400" dirty="0"/>
          </a:p>
        </p:txBody>
      </p:sp>
      <p:sp>
        <p:nvSpPr>
          <p:cNvPr id="9" name="Shape 7"/>
          <p:cNvSpPr/>
          <p:nvPr/>
        </p:nvSpPr>
        <p:spPr>
          <a:xfrm>
            <a:off x="731520" y="3017520"/>
            <a:ext cx="4389120" cy="685800"/>
          </a:xfrm>
          <a:prstGeom prst="rect">
            <a:avLst/>
          </a:prstGeom>
          <a:solidFill>
            <a:srgbClr val="4B7FB5"/>
          </a:solidFill>
          <a:ln/>
          <a:effectLst>
            <a:outerShdw blurRad="76200" dist="25400" dir="8100000" algn="bl" rotWithShape="0">
              <a:srgbClr val="000000">
                <a:alpha val="8000"/>
              </a:srgbClr>
            </a:outerShdw>
          </a:effectLst>
        </p:spPr>
        <p:txBody>
          <a:bodyPr/>
          <a:lstStyle/>
          <a:p>
            <a:endParaRPr lang="en-US"/>
          </a:p>
        </p:txBody>
      </p:sp>
      <p:sp>
        <p:nvSpPr>
          <p:cNvPr id="10" name="Text 8"/>
          <p:cNvSpPr/>
          <p:nvPr/>
        </p:nvSpPr>
        <p:spPr>
          <a:xfrm>
            <a:off x="914400" y="3017520"/>
            <a:ext cx="914400" cy="68580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59%</a:t>
            </a:r>
            <a:endParaRPr lang="en-US" sz="2400" dirty="0"/>
          </a:p>
        </p:txBody>
      </p:sp>
      <p:sp>
        <p:nvSpPr>
          <p:cNvPr id="11" name="Text 9"/>
          <p:cNvSpPr/>
          <p:nvPr/>
        </p:nvSpPr>
        <p:spPr>
          <a:xfrm>
            <a:off x="1920240" y="3017520"/>
            <a:ext cx="3017520" cy="68580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say ROI is unlikely</a:t>
            </a:r>
            <a:endParaRPr lang="en-US" sz="1400" dirty="0"/>
          </a:p>
        </p:txBody>
      </p:sp>
      <p:sp>
        <p:nvSpPr>
          <p:cNvPr id="12" name="Shape 10"/>
          <p:cNvSpPr/>
          <p:nvPr/>
        </p:nvSpPr>
        <p:spPr>
          <a:xfrm>
            <a:off x="731520" y="3931920"/>
            <a:ext cx="1097280" cy="685800"/>
          </a:xfrm>
          <a:prstGeom prst="rect">
            <a:avLst/>
          </a:prstGeom>
          <a:solidFill>
            <a:srgbClr val="D97706"/>
          </a:solidFill>
          <a:ln/>
          <a:effectLst>
            <a:outerShdw blurRad="76200" dist="25400" dir="8100000" algn="bl" rotWithShape="0">
              <a:srgbClr val="000000">
                <a:alpha val="8000"/>
              </a:srgbClr>
            </a:outerShdw>
          </a:effectLst>
        </p:spPr>
        <p:txBody>
          <a:bodyPr/>
          <a:lstStyle/>
          <a:p>
            <a:endParaRPr lang="en-US"/>
          </a:p>
        </p:txBody>
      </p:sp>
      <p:sp>
        <p:nvSpPr>
          <p:cNvPr id="13" name="Text 11"/>
          <p:cNvSpPr/>
          <p:nvPr/>
        </p:nvSpPr>
        <p:spPr>
          <a:xfrm>
            <a:off x="914400" y="3931920"/>
            <a:ext cx="914400" cy="68580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2%</a:t>
            </a:r>
            <a:endParaRPr lang="en-US" sz="2400" dirty="0"/>
          </a:p>
        </p:txBody>
      </p:sp>
      <p:sp>
        <p:nvSpPr>
          <p:cNvPr id="14" name="Text 12"/>
          <p:cNvSpPr/>
          <p:nvPr/>
        </p:nvSpPr>
        <p:spPr>
          <a:xfrm>
            <a:off x="2057400" y="3931920"/>
            <a:ext cx="4572000" cy="685800"/>
          </a:xfrm>
          <a:prstGeom prst="rect">
            <a:avLst/>
          </a:prstGeom>
          <a:noFill/>
          <a:ln/>
        </p:spPr>
        <p:txBody>
          <a:bodyPr wrap="square" lIns="0" tIns="0" rIns="0" bIns="0" rtlCol="0" anchor="ctr"/>
          <a:lstStyle/>
          <a:p>
            <a:pPr marL="0" indent="0">
              <a:buNone/>
            </a:pPr>
            <a:r>
              <a:rPr lang="en-US" sz="1400" dirty="0">
                <a:solidFill>
                  <a:srgbClr val="1A1A1A"/>
                </a:solidFill>
                <a:latin typeface="Calibri" pitchFamily="34" charset="0"/>
                <a:ea typeface="Calibri" pitchFamily="34" charset="-122"/>
                <a:cs typeface="Calibri" pitchFamily="34" charset="-120"/>
              </a:rPr>
              <a:t>are building agentic workflows</a:t>
            </a:r>
            <a:endParaRPr lang="en-US" sz="1400" dirty="0"/>
          </a:p>
        </p:txBody>
      </p:sp>
      <p:sp>
        <p:nvSpPr>
          <p:cNvPr id="15" name="Text 13"/>
          <p:cNvSpPr/>
          <p:nvPr/>
        </p:nvSpPr>
        <p:spPr>
          <a:xfrm>
            <a:off x="731520" y="4754880"/>
            <a:ext cx="4114800" cy="274320"/>
          </a:xfrm>
          <a:prstGeom prst="rect">
            <a:avLst/>
          </a:prstGeom>
          <a:noFill/>
          <a:ln/>
        </p:spPr>
        <p:txBody>
          <a:bodyPr wrap="square" lIns="0" tIns="0" rIns="0" bIns="0" rtlCol="0" anchor="ctr"/>
          <a:lstStyle/>
          <a:p>
            <a:pPr marL="0" indent="0">
              <a:buNone/>
            </a:pPr>
            <a:r>
              <a:rPr lang="en-US" sz="1000" i="1" dirty="0">
                <a:solidFill>
                  <a:srgbClr val="6B7280"/>
                </a:solidFill>
                <a:latin typeface="Calibri" pitchFamily="34" charset="0"/>
                <a:ea typeface="Calibri" pitchFamily="34" charset="-122"/>
                <a:cs typeface="Calibri" pitchFamily="34" charset="-120"/>
              </a:rPr>
              <a:t>Source: Section AI Proficiency Report, January 2026</a:t>
            </a:r>
            <a:endParaRPr lang="en-US" sz="1000" dirty="0"/>
          </a:p>
        </p:txBody>
      </p:sp>
      <p:sp>
        <p:nvSpPr>
          <p:cNvPr id="16" name="Shape 14"/>
          <p:cNvSpPr/>
          <p:nvPr/>
        </p:nvSpPr>
        <p:spPr>
          <a:xfrm>
            <a:off x="5303520" y="3931920"/>
            <a:ext cx="3291840" cy="640080"/>
          </a:xfrm>
          <a:prstGeom prst="rect">
            <a:avLst/>
          </a:prstGeom>
          <a:solidFill>
            <a:srgbClr val="F1F5F9"/>
          </a:solidFill>
          <a:ln w="19050">
            <a:solidFill>
              <a:srgbClr val="D97706"/>
            </a:solidFill>
            <a:prstDash val="solid"/>
          </a:ln>
        </p:spPr>
        <p:txBody>
          <a:bodyPr/>
          <a:lstStyle/>
          <a:p>
            <a:endParaRPr lang="en-US"/>
          </a:p>
        </p:txBody>
      </p:sp>
      <p:sp>
        <p:nvSpPr>
          <p:cNvPr id="17" name="Text 15"/>
          <p:cNvSpPr/>
          <p:nvPr/>
        </p:nvSpPr>
        <p:spPr>
          <a:xfrm>
            <a:off x="5394960" y="3931920"/>
            <a:ext cx="3108960" cy="640080"/>
          </a:xfrm>
          <a:prstGeom prst="rect">
            <a:avLst/>
          </a:prstGeom>
          <a:noFill/>
          <a:ln/>
        </p:spPr>
        <p:txBody>
          <a:bodyPr wrap="square" lIns="0" tIns="0" rIns="0" bIns="0" rtlCol="0" anchor="ctr"/>
          <a:lstStyle/>
          <a:p>
            <a:pPr marL="0" indent="0" algn="ctr">
              <a:buNone/>
            </a:pPr>
            <a:r>
              <a:rPr lang="en-US" sz="1400" b="1" dirty="0">
                <a:solidFill>
                  <a:srgbClr val="D97706"/>
                </a:solidFill>
                <a:latin typeface="Calibri" pitchFamily="34" charset="0"/>
                <a:ea typeface="Calibri" pitchFamily="34" charset="-122"/>
                <a:cs typeface="Calibri" pitchFamily="34" charset="-120"/>
              </a:rPr>
              <a:t>The problem isn't adoption.</a:t>
            </a:r>
            <a:endParaRPr lang="en-US" sz="1400" dirty="0"/>
          </a:p>
          <a:p>
            <a:pPr marL="0" indent="0" algn="ctr">
              <a:buNone/>
            </a:pPr>
            <a:r>
              <a:rPr lang="en-US" sz="1400" b="1" dirty="0">
                <a:solidFill>
                  <a:srgbClr val="D97706"/>
                </a:solidFill>
                <a:latin typeface="Calibri" pitchFamily="34" charset="0"/>
                <a:ea typeface="Calibri" pitchFamily="34" charset="-122"/>
                <a:cs typeface="Calibri" pitchFamily="34" charset="-120"/>
              </a:rPr>
              <a:t>It's depth.</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marL="0" indent="0">
              <a:buNone/>
            </a:pPr>
            <a:r>
              <a:rPr lang="en-US" sz="2800" b="1" dirty="0">
                <a:solidFill>
                  <a:srgbClr val="1B3A5C"/>
                </a:solidFill>
                <a:latin typeface="Georgia" pitchFamily="34" charset="0"/>
                <a:ea typeface="Georgia" pitchFamily="34" charset="-122"/>
                <a:cs typeface="Georgia" pitchFamily="34" charset="-120"/>
              </a:rPr>
              <a:t>They're Already Here</a:t>
            </a:r>
            <a:endParaRPr lang="en-US" sz="2800" dirty="0"/>
          </a:p>
        </p:txBody>
      </p:sp>
      <p:sp>
        <p:nvSpPr>
          <p:cNvPr id="3" name="Shape 1"/>
          <p:cNvSpPr/>
          <p:nvPr/>
        </p:nvSpPr>
        <p:spPr>
          <a:xfrm>
            <a:off x="457200" y="1097280"/>
            <a:ext cx="3931920" cy="246888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4" name="Shape 2"/>
          <p:cNvSpPr/>
          <p:nvPr/>
        </p:nvSpPr>
        <p:spPr>
          <a:xfrm>
            <a:off x="457200" y="1097280"/>
            <a:ext cx="3931920" cy="54864"/>
          </a:xfrm>
          <a:prstGeom prst="rect">
            <a:avLst/>
          </a:prstGeom>
          <a:solidFill>
            <a:srgbClr val="1B3A5C"/>
          </a:solidFill>
          <a:ln/>
        </p:spPr>
        <p:txBody>
          <a:bodyPr/>
          <a:lstStyle/>
          <a:p>
            <a:endParaRPr lang="en-US"/>
          </a:p>
        </p:txBody>
      </p:sp>
      <p:sp>
        <p:nvSpPr>
          <p:cNvPr id="5" name="Text 3"/>
          <p:cNvSpPr/>
          <p:nvPr/>
        </p:nvSpPr>
        <p:spPr>
          <a:xfrm>
            <a:off x="640080" y="1280160"/>
            <a:ext cx="3566160" cy="365760"/>
          </a:xfrm>
          <a:prstGeom prst="rect">
            <a:avLst/>
          </a:prstGeom>
          <a:noFill/>
          <a:ln/>
        </p:spPr>
        <p:txBody>
          <a:bodyPr wrap="square" lIns="0" tIns="0" rIns="0" bIns="0" rtlCol="0" anchor="ctr"/>
          <a:lstStyle/>
          <a:p>
            <a:pPr marL="0" indent="0">
              <a:buNone/>
            </a:pPr>
            <a:r>
              <a:rPr lang="en-US" sz="1800" b="1" dirty="0">
                <a:solidFill>
                  <a:srgbClr val="1B3A5C"/>
                </a:solidFill>
                <a:latin typeface="Georgia" pitchFamily="34" charset="0"/>
                <a:ea typeface="Georgia" pitchFamily="34" charset="-122"/>
                <a:cs typeface="Georgia" pitchFamily="34" charset="-120"/>
              </a:rPr>
              <a:t>MODERNA</a:t>
            </a:r>
            <a:endParaRPr lang="en-US" sz="1800" dirty="0"/>
          </a:p>
        </p:txBody>
      </p:sp>
      <p:sp>
        <p:nvSpPr>
          <p:cNvPr id="6" name="Text 4"/>
          <p:cNvSpPr/>
          <p:nvPr/>
        </p:nvSpPr>
        <p:spPr>
          <a:xfrm>
            <a:off x="640080" y="1691640"/>
            <a:ext cx="3566160" cy="1783080"/>
          </a:xfrm>
          <a:prstGeom prst="rect">
            <a:avLst/>
          </a:prstGeom>
          <a:noFill/>
          <a:ln/>
        </p:spPr>
        <p:txBody>
          <a:bodyPr wrap="square" lIns="0" tIns="0" rIns="0" bIns="0" rtlCol="0" anchor="t"/>
          <a:lstStyle/>
          <a:p>
            <a:pPr marL="0" indent="0">
              <a:buNone/>
            </a:pPr>
            <a:r>
              <a:rPr lang="en-US" sz="1200" b="1" dirty="0">
                <a:solidFill>
                  <a:srgbClr val="1A1A1A"/>
                </a:solidFill>
                <a:latin typeface="Calibri" pitchFamily="34" charset="0"/>
                <a:ea typeface="Calibri" pitchFamily="34" charset="-122"/>
                <a:cs typeface="Calibri" pitchFamily="34" charset="-120"/>
              </a:rPr>
              <a:t>3,000+ custom GPTs</a:t>
            </a:r>
            <a:endParaRPr lang="en-US" sz="1200" dirty="0"/>
          </a:p>
          <a:p>
            <a:pPr marL="0" indent="0">
              <a:buNone/>
            </a:pPr>
            <a:r>
              <a:rPr lang="en-US" sz="1100" dirty="0">
                <a:solidFill>
                  <a:srgbClr val="374151"/>
                </a:solidFill>
                <a:latin typeface="Calibri" pitchFamily="34" charset="0"/>
                <a:ea typeface="Calibri" pitchFamily="34" charset="-122"/>
                <a:cs typeface="Calibri" pitchFamily="34" charset="-120"/>
              </a:rPr>
              <a:t>deployed across all functions
</a:t>
            </a:r>
            <a:endParaRPr lang="en-US" sz="1200" dirty="0"/>
          </a:p>
          <a:p>
            <a:pPr marL="0" indent="0">
              <a:buNone/>
            </a:pPr>
            <a:r>
              <a:rPr lang="en-US" sz="1100" dirty="0">
                <a:solidFill>
                  <a:srgbClr val="374151"/>
                </a:solidFill>
                <a:latin typeface="Calibri" pitchFamily="34" charset="0"/>
                <a:ea typeface="Calibri" pitchFamily="34" charset="-122"/>
                <a:cs typeface="Calibri" pitchFamily="34" charset="-120"/>
              </a:rPr>
              <a:t>Trimming from 5,800 to 5,000 employees
</a:t>
            </a:r>
            <a:endParaRPr lang="en-US" sz="1200" dirty="0"/>
          </a:p>
          <a:p>
            <a:pPr marL="0" indent="0">
              <a:buNone/>
            </a:pPr>
            <a:r>
              <a:rPr lang="en-US" sz="1200" b="1" dirty="0">
                <a:solidFill>
                  <a:srgbClr val="D97706"/>
                </a:solidFill>
                <a:latin typeface="Calibri" pitchFamily="34" charset="0"/>
                <a:ea typeface="Calibri" pitchFamily="34" charset="-122"/>
                <a:cs typeface="Calibri" pitchFamily="34" charset="-120"/>
              </a:rPr>
              <a:t>"We would need 100,000 without AI"
</a:t>
            </a:r>
            <a:endParaRPr lang="en-US" sz="1200" dirty="0"/>
          </a:p>
          <a:p>
            <a:pPr marL="0" indent="0">
              <a:buNone/>
            </a:pPr>
            <a:r>
              <a:rPr lang="en-US" sz="1000" i="1" dirty="0">
                <a:solidFill>
                  <a:srgbClr val="6B7280"/>
                </a:solidFill>
                <a:latin typeface="Calibri" pitchFamily="34" charset="0"/>
                <a:ea typeface="Calibri" pitchFamily="34" charset="-122"/>
                <a:cs typeface="Calibri" pitchFamily="34" charset="-120"/>
              </a:rPr>
              <a:t>- CEO Stephane Bancel</a:t>
            </a:r>
            <a:endParaRPr lang="en-US" sz="1200" dirty="0"/>
          </a:p>
        </p:txBody>
      </p:sp>
      <p:sp>
        <p:nvSpPr>
          <p:cNvPr id="7" name="Shape 5"/>
          <p:cNvSpPr/>
          <p:nvPr/>
        </p:nvSpPr>
        <p:spPr>
          <a:xfrm>
            <a:off x="4754880" y="1097280"/>
            <a:ext cx="3931920" cy="246888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8" name="Shape 6"/>
          <p:cNvSpPr/>
          <p:nvPr/>
        </p:nvSpPr>
        <p:spPr>
          <a:xfrm>
            <a:off x="4754880" y="1097280"/>
            <a:ext cx="3931920" cy="54864"/>
          </a:xfrm>
          <a:prstGeom prst="rect">
            <a:avLst/>
          </a:prstGeom>
          <a:solidFill>
            <a:srgbClr val="D97706"/>
          </a:solidFill>
          <a:ln/>
        </p:spPr>
        <p:txBody>
          <a:bodyPr/>
          <a:lstStyle/>
          <a:p>
            <a:endParaRPr lang="en-US"/>
          </a:p>
        </p:txBody>
      </p:sp>
      <p:sp>
        <p:nvSpPr>
          <p:cNvPr id="9" name="Text 7"/>
          <p:cNvSpPr/>
          <p:nvPr/>
        </p:nvSpPr>
        <p:spPr>
          <a:xfrm>
            <a:off x="4937760" y="1280160"/>
            <a:ext cx="3566160" cy="365760"/>
          </a:xfrm>
          <a:prstGeom prst="rect">
            <a:avLst/>
          </a:prstGeom>
          <a:noFill/>
          <a:ln/>
        </p:spPr>
        <p:txBody>
          <a:bodyPr wrap="square" lIns="0" tIns="0" rIns="0" bIns="0" rtlCol="0" anchor="ctr"/>
          <a:lstStyle/>
          <a:p>
            <a:pPr marL="0" indent="0">
              <a:buNone/>
            </a:pPr>
            <a:r>
              <a:rPr lang="en-US" sz="1800" b="1" dirty="0">
                <a:solidFill>
                  <a:srgbClr val="1B3A5C"/>
                </a:solidFill>
                <a:latin typeface="Georgia" pitchFamily="34" charset="0"/>
                <a:ea typeface="Georgia" pitchFamily="34" charset="-122"/>
                <a:cs typeface="Georgia" pitchFamily="34" charset="-120"/>
              </a:rPr>
              <a:t>KLARNA</a:t>
            </a:r>
            <a:endParaRPr lang="en-US" sz="1800" dirty="0"/>
          </a:p>
        </p:txBody>
      </p:sp>
      <p:sp>
        <p:nvSpPr>
          <p:cNvPr id="10" name="Text 8"/>
          <p:cNvSpPr/>
          <p:nvPr/>
        </p:nvSpPr>
        <p:spPr>
          <a:xfrm>
            <a:off x="4937760" y="1691640"/>
            <a:ext cx="3566160" cy="1783080"/>
          </a:xfrm>
          <a:prstGeom prst="rect">
            <a:avLst/>
          </a:prstGeom>
          <a:noFill/>
          <a:ln/>
        </p:spPr>
        <p:txBody>
          <a:bodyPr wrap="square" lIns="0" tIns="0" rIns="0" bIns="0" rtlCol="0" anchor="t"/>
          <a:lstStyle/>
          <a:p>
            <a:pPr marL="0" indent="0">
              <a:buNone/>
            </a:pPr>
            <a:r>
              <a:rPr lang="en-US" sz="1200" b="1" dirty="0">
                <a:solidFill>
                  <a:srgbClr val="1A1A1A"/>
                </a:solidFill>
                <a:latin typeface="Calibri" pitchFamily="34" charset="0"/>
                <a:ea typeface="Calibri" pitchFamily="34" charset="-122"/>
                <a:cs typeface="Calibri" pitchFamily="34" charset="-120"/>
              </a:rPr>
              <a:t>AI handles 2/3 of all customer chats</a:t>
            </a:r>
            <a:endParaRPr lang="en-US" sz="1200" dirty="0"/>
          </a:p>
          <a:p>
            <a:pPr marL="0" indent="0">
              <a:buNone/>
            </a:pPr>
            <a:r>
              <a:rPr lang="en-US" sz="1100" dirty="0">
                <a:solidFill>
                  <a:srgbClr val="374151"/>
                </a:solidFill>
                <a:latin typeface="Calibri" pitchFamily="34" charset="0"/>
                <a:ea typeface="Calibri" pitchFamily="34" charset="-122"/>
                <a:cs typeface="Calibri" pitchFamily="34" charset="-120"/>
              </a:rPr>
              <a:t>1.3M conversations/month
</a:t>
            </a:r>
            <a:endParaRPr lang="en-US" sz="1200" dirty="0"/>
          </a:p>
          <a:p>
            <a:pPr marL="0" indent="0">
              <a:buNone/>
            </a:pPr>
            <a:r>
              <a:rPr lang="en-US" sz="1100" dirty="0">
                <a:solidFill>
                  <a:srgbClr val="374151"/>
                </a:solidFill>
                <a:latin typeface="Calibri" pitchFamily="34" charset="0"/>
                <a:ea typeface="Calibri" pitchFamily="34" charset="-122"/>
                <a:cs typeface="Calibri" pitchFamily="34" charset="-120"/>
              </a:rPr>
              <a:t>853 FTE equivalent  |  $60M saved
</a:t>
            </a:r>
            <a:endParaRPr lang="en-US" sz="1200" dirty="0"/>
          </a:p>
          <a:p>
            <a:pPr marL="0" indent="0">
              <a:buNone/>
            </a:pPr>
            <a:r>
              <a:rPr lang="en-US" sz="1200" b="1" dirty="0">
                <a:solidFill>
                  <a:srgbClr val="D97706"/>
                </a:solidFill>
                <a:latin typeface="Calibri" pitchFamily="34" charset="0"/>
                <a:ea typeface="Calibri" pitchFamily="34" charset="-122"/>
                <a:cs typeface="Calibri" pitchFamily="34" charset="-120"/>
              </a:rPr>
              <a:t>Resolution: 2 min  |  Repeats down 25%
</a:t>
            </a:r>
            <a:endParaRPr lang="en-US" sz="1200" dirty="0"/>
          </a:p>
          <a:p>
            <a:pPr marL="0" indent="0">
              <a:buNone/>
            </a:pPr>
            <a:r>
              <a:rPr lang="en-US" sz="1100" i="1" dirty="0">
                <a:solidFill>
                  <a:srgbClr val="374151"/>
                </a:solidFill>
                <a:latin typeface="Calibri" pitchFamily="34" charset="0"/>
                <a:ea typeface="Calibri" pitchFamily="34" charset="-122"/>
                <a:cs typeface="Calibri" pitchFamily="34" charset="-120"/>
              </a:rPr>
              <a:t>Then they rehired humans for complex queries</a:t>
            </a:r>
            <a:endParaRPr lang="en-US" sz="1200" dirty="0"/>
          </a:p>
        </p:txBody>
      </p:sp>
      <p:sp>
        <p:nvSpPr>
          <p:cNvPr id="11" name="Shape 9"/>
          <p:cNvSpPr/>
          <p:nvPr/>
        </p:nvSpPr>
        <p:spPr>
          <a:xfrm>
            <a:off x="457200" y="3749040"/>
            <a:ext cx="8229600" cy="502920"/>
          </a:xfrm>
          <a:prstGeom prst="rect">
            <a:avLst/>
          </a:prstGeom>
          <a:solidFill>
            <a:srgbClr val="F1F5F9"/>
          </a:solidFill>
          <a:ln/>
        </p:spPr>
        <p:txBody>
          <a:bodyPr/>
          <a:lstStyle/>
          <a:p>
            <a:endParaRPr lang="en-US"/>
          </a:p>
        </p:txBody>
      </p:sp>
      <p:sp>
        <p:nvSpPr>
          <p:cNvPr id="12" name="Text 10"/>
          <p:cNvSpPr/>
          <p:nvPr/>
        </p:nvSpPr>
        <p:spPr>
          <a:xfrm>
            <a:off x="640080" y="3749040"/>
            <a:ext cx="7863840" cy="502920"/>
          </a:xfrm>
          <a:prstGeom prst="rect">
            <a:avLst/>
          </a:prstGeom>
          <a:noFill/>
          <a:ln/>
        </p:spPr>
        <p:txBody>
          <a:bodyPr wrap="square" lIns="0" tIns="0" rIns="0" bIns="0" rtlCol="0" anchor="ctr"/>
          <a:lstStyle/>
          <a:p>
            <a:pPr marL="0" indent="0" algn="ctr">
              <a:buNone/>
            </a:pPr>
            <a:r>
              <a:rPr lang="en-US" sz="1400" b="1" dirty="0">
                <a:solidFill>
                  <a:srgbClr val="1B3A5C"/>
                </a:solidFill>
                <a:latin typeface="Calibri" pitchFamily="34" charset="0"/>
                <a:ea typeface="Calibri" pitchFamily="34" charset="-122"/>
                <a:cs typeface="Calibri" pitchFamily="34" charset="-120"/>
              </a:rPr>
              <a:t>AI handles volume. Humans handle nuance. Both are needed.</a:t>
            </a:r>
            <a:endParaRPr lang="en-US" sz="1400" dirty="0"/>
          </a:p>
        </p:txBody>
      </p:sp>
      <p:sp>
        <p:nvSpPr>
          <p:cNvPr id="13" name="Shape 11"/>
          <p:cNvSpPr/>
          <p:nvPr/>
        </p:nvSpPr>
        <p:spPr>
          <a:xfrm>
            <a:off x="457200" y="4434840"/>
            <a:ext cx="8229600" cy="502920"/>
          </a:xfrm>
          <a:prstGeom prst="rect">
            <a:avLst/>
          </a:prstGeom>
          <a:solidFill>
            <a:srgbClr val="1B3A5C"/>
          </a:solidFill>
          <a:ln/>
        </p:spPr>
        <p:txBody>
          <a:bodyPr/>
          <a:lstStyle/>
          <a:p>
            <a:endParaRPr lang="en-US"/>
          </a:p>
        </p:txBody>
      </p:sp>
      <p:sp>
        <p:nvSpPr>
          <p:cNvPr id="14" name="Text 12"/>
          <p:cNvSpPr/>
          <p:nvPr/>
        </p:nvSpPr>
        <p:spPr>
          <a:xfrm>
            <a:off x="640080" y="4434840"/>
            <a:ext cx="7863840" cy="502920"/>
          </a:xfrm>
          <a:prstGeom prst="rect">
            <a:avLst/>
          </a:prstGeom>
          <a:noFill/>
          <a:ln/>
        </p:spPr>
        <p:txBody>
          <a:bodyPr wrap="square" lIns="0" tIns="0" rIns="0" bIns="0" rtlCol="0" anchor="ctr"/>
          <a:lstStyle/>
          <a:p>
            <a:pPr marL="0" indent="0" algn="ctr">
              <a:buNone/>
            </a:pPr>
            <a:r>
              <a:rPr lang="en-US" sz="1300" dirty="0">
                <a:solidFill>
                  <a:srgbClr val="F59E0B"/>
                </a:solidFill>
                <a:latin typeface="Calibri" pitchFamily="34" charset="0"/>
                <a:ea typeface="Calibri" pitchFamily="34" charset="-122"/>
                <a:cs typeface="Calibri" pitchFamily="34" charset="-120"/>
              </a:rPr>
              <a:t>90% of Claude's own code is now written by AI. Some engineers haven't written a line manually in months.</a:t>
            </a:r>
            <a:endParaRPr lang="en-US" sz="1300" dirty="0"/>
          </a:p>
        </p:txBody>
      </p:sp>
      <p:sp>
        <p:nvSpPr>
          <p:cNvPr id="15" name="Text 13"/>
          <p:cNvSpPr/>
          <p:nvPr/>
        </p:nvSpPr>
        <p:spPr>
          <a:xfrm>
            <a:off x="6858000" y="4434840"/>
            <a:ext cx="1828800" cy="502920"/>
          </a:xfrm>
          <a:prstGeom prst="rect">
            <a:avLst/>
          </a:prstGeom>
          <a:noFill/>
          <a:ln/>
        </p:spPr>
        <p:txBody>
          <a:bodyPr wrap="square" lIns="0" tIns="0" rIns="2540" bIns="635" rtlCol="0" anchor="b"/>
          <a:lstStyle/>
          <a:p>
            <a:pPr marL="0" indent="0" algn="r">
              <a:buNone/>
            </a:pPr>
            <a:r>
              <a:rPr lang="en-US" sz="900" dirty="0">
                <a:solidFill>
                  <a:srgbClr val="94A3B8"/>
                </a:solidFill>
                <a:latin typeface="Calibri" pitchFamily="34" charset="0"/>
                <a:ea typeface="Calibri" pitchFamily="34" charset="-122"/>
                <a:cs typeface="Calibri" pitchFamily="34" charset="-120"/>
              </a:rPr>
              <a:t>Anthropic, 2026</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marL="0" indent="0">
              <a:buNone/>
            </a:pPr>
            <a:r>
              <a:rPr lang="en-US" sz="2800" b="1" dirty="0">
                <a:solidFill>
                  <a:srgbClr val="1B3A5C"/>
                </a:solidFill>
                <a:latin typeface="Georgia" pitchFamily="34" charset="0"/>
                <a:ea typeface="Georgia" pitchFamily="34" charset="-122"/>
                <a:cs typeface="Georgia" pitchFamily="34" charset="-120"/>
              </a:rPr>
              <a:t>AI Recommends. Humans Decide.</a:t>
            </a:r>
            <a:endParaRPr lang="en-US" sz="2800" dirty="0"/>
          </a:p>
        </p:txBody>
      </p:sp>
      <p:sp>
        <p:nvSpPr>
          <p:cNvPr id="3" name="Shape 1"/>
          <p:cNvSpPr/>
          <p:nvPr/>
        </p:nvSpPr>
        <p:spPr>
          <a:xfrm>
            <a:off x="457200" y="1371600"/>
            <a:ext cx="2377440" cy="2286000"/>
          </a:xfrm>
          <a:prstGeom prst="rect">
            <a:avLst/>
          </a:prstGeom>
          <a:solidFill>
            <a:srgbClr val="F1F5F9"/>
          </a:solidFill>
          <a:ln/>
          <a:effectLst>
            <a:outerShdw blurRad="76200" dist="25400" dir="8100000" algn="bl" rotWithShape="0">
              <a:srgbClr val="000000">
                <a:alpha val="8000"/>
              </a:srgbClr>
            </a:outerShdw>
          </a:effectLst>
        </p:spPr>
        <p:txBody>
          <a:bodyPr/>
          <a:lstStyle/>
          <a:p>
            <a:endParaRPr lang="en-US"/>
          </a:p>
        </p:txBody>
      </p:sp>
      <p:sp>
        <p:nvSpPr>
          <p:cNvPr id="4" name="Shape 2"/>
          <p:cNvSpPr/>
          <p:nvPr/>
        </p:nvSpPr>
        <p:spPr>
          <a:xfrm>
            <a:off x="457200" y="1371600"/>
            <a:ext cx="2377440" cy="54864"/>
          </a:xfrm>
          <a:prstGeom prst="rect">
            <a:avLst/>
          </a:prstGeom>
          <a:solidFill>
            <a:srgbClr val="1B3A5C"/>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1417320" y="1609344"/>
            <a:ext cx="457200" cy="457200"/>
          </a:xfrm>
          <a:prstGeom prst="rect">
            <a:avLst/>
          </a:prstGeom>
        </p:spPr>
      </p:pic>
      <p:sp>
        <p:nvSpPr>
          <p:cNvPr id="6" name="Text 3"/>
          <p:cNvSpPr/>
          <p:nvPr/>
        </p:nvSpPr>
        <p:spPr>
          <a:xfrm>
            <a:off x="548640" y="2148840"/>
            <a:ext cx="2194560" cy="320040"/>
          </a:xfrm>
          <a:prstGeom prst="rect">
            <a:avLst/>
          </a:prstGeom>
          <a:noFill/>
          <a:ln/>
        </p:spPr>
        <p:txBody>
          <a:bodyPr wrap="square" lIns="0" tIns="0" rIns="0" bIns="0" rtlCol="0" anchor="ctr"/>
          <a:lstStyle/>
          <a:p>
            <a:pPr marL="0" indent="0" algn="ctr">
              <a:buNone/>
            </a:pPr>
            <a:r>
              <a:rPr lang="en-US" sz="1600" b="1" dirty="0">
                <a:solidFill>
                  <a:srgbClr val="1B3A5C"/>
                </a:solidFill>
                <a:latin typeface="Georgia" pitchFamily="34" charset="0"/>
                <a:ea typeface="Georgia" pitchFamily="34" charset="-122"/>
                <a:cs typeface="Georgia" pitchFamily="34" charset="-120"/>
              </a:rPr>
              <a:t>AI Analysis</a:t>
            </a:r>
            <a:endParaRPr lang="en-US" sz="1600" dirty="0"/>
          </a:p>
        </p:txBody>
      </p:sp>
      <p:sp>
        <p:nvSpPr>
          <p:cNvPr id="7" name="Text 4"/>
          <p:cNvSpPr/>
          <p:nvPr/>
        </p:nvSpPr>
        <p:spPr>
          <a:xfrm>
            <a:off x="548640" y="2560320"/>
            <a:ext cx="2194560" cy="1005840"/>
          </a:xfrm>
          <a:prstGeom prst="rect">
            <a:avLst/>
          </a:prstGeom>
          <a:noFill/>
          <a:ln/>
        </p:spPr>
        <p:txBody>
          <a:bodyPr wrap="square" lIns="0" tIns="0" rIns="0" bIns="0" rtlCol="0" anchor="t"/>
          <a:lstStyle/>
          <a:p>
            <a:pPr marL="0" indent="0" algn="ctr">
              <a:buNone/>
            </a:pPr>
            <a:r>
              <a:rPr lang="en-US" sz="1200" dirty="0">
                <a:solidFill>
                  <a:srgbClr val="374151"/>
                </a:solidFill>
                <a:latin typeface="Calibri" pitchFamily="34" charset="0"/>
                <a:ea typeface="Calibri" pitchFamily="34" charset="-122"/>
                <a:cs typeface="Calibri" pitchFamily="34" charset="-120"/>
              </a:rPr>
              <a:t>Processes data</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Identifies patterns</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Generates recommendations</a:t>
            </a:r>
            <a:endParaRPr lang="en-US" sz="1200" dirty="0"/>
          </a:p>
        </p:txBody>
      </p:sp>
      <p:pic>
        <p:nvPicPr>
          <p:cNvPr id="8" name="Image 1" descr="preencoded.png"/>
          <p:cNvPicPr>
            <a:picLocks noChangeAspect="1"/>
          </p:cNvPicPr>
          <p:nvPr/>
        </p:nvPicPr>
        <p:blipFill>
          <a:blip r:embed="rId4"/>
          <a:stretch>
            <a:fillRect/>
          </a:stretch>
        </p:blipFill>
        <p:spPr>
          <a:xfrm>
            <a:off x="3017520" y="2286000"/>
            <a:ext cx="365760" cy="365760"/>
          </a:xfrm>
          <a:prstGeom prst="rect">
            <a:avLst/>
          </a:prstGeom>
        </p:spPr>
      </p:pic>
      <p:sp>
        <p:nvSpPr>
          <p:cNvPr id="9" name="Shape 5"/>
          <p:cNvSpPr/>
          <p:nvPr/>
        </p:nvSpPr>
        <p:spPr>
          <a:xfrm>
            <a:off x="3566160" y="1188720"/>
            <a:ext cx="2560320" cy="265176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10" name="Shape 6"/>
          <p:cNvSpPr/>
          <p:nvPr/>
        </p:nvSpPr>
        <p:spPr>
          <a:xfrm>
            <a:off x="3566160" y="1188720"/>
            <a:ext cx="2560320" cy="73152"/>
          </a:xfrm>
          <a:prstGeom prst="rect">
            <a:avLst/>
          </a:prstGeom>
          <a:solidFill>
            <a:srgbClr val="D97706"/>
          </a:solidFill>
          <a:ln/>
        </p:spPr>
        <p:txBody>
          <a:bodyPr/>
          <a:lstStyle/>
          <a:p>
            <a:endParaRPr lang="en-US"/>
          </a:p>
        </p:txBody>
      </p:sp>
      <p:pic>
        <p:nvPicPr>
          <p:cNvPr id="11" name="Image 2" descr="preencoded.png"/>
          <p:cNvPicPr>
            <a:picLocks noChangeAspect="1"/>
          </p:cNvPicPr>
          <p:nvPr/>
        </p:nvPicPr>
        <p:blipFill>
          <a:blip r:embed="rId5"/>
          <a:stretch>
            <a:fillRect/>
          </a:stretch>
        </p:blipFill>
        <p:spPr>
          <a:xfrm>
            <a:off x="4593544" y="1463468"/>
            <a:ext cx="502920" cy="502920"/>
          </a:xfrm>
          <a:prstGeom prst="rect">
            <a:avLst/>
          </a:prstGeom>
        </p:spPr>
      </p:pic>
      <p:sp>
        <p:nvSpPr>
          <p:cNvPr id="12" name="Text 7"/>
          <p:cNvSpPr/>
          <p:nvPr/>
        </p:nvSpPr>
        <p:spPr>
          <a:xfrm>
            <a:off x="3657600" y="2011680"/>
            <a:ext cx="2377440" cy="548640"/>
          </a:xfrm>
          <a:prstGeom prst="rect">
            <a:avLst/>
          </a:prstGeom>
          <a:noFill/>
          <a:ln/>
        </p:spPr>
        <p:txBody>
          <a:bodyPr wrap="square" lIns="0" tIns="0" rIns="0" bIns="0" rtlCol="0" anchor="ctr"/>
          <a:lstStyle/>
          <a:p>
            <a:pPr marL="0" indent="0" algn="ctr">
              <a:buNone/>
            </a:pPr>
            <a:r>
              <a:rPr lang="en-US" sz="1700" b="1" dirty="0">
                <a:solidFill>
                  <a:srgbClr val="D97706"/>
                </a:solidFill>
                <a:latin typeface="Georgia" pitchFamily="34" charset="0"/>
                <a:ea typeface="Georgia" pitchFamily="34" charset="-122"/>
                <a:cs typeface="Georgia" pitchFamily="34" charset="-120"/>
              </a:rPr>
              <a:t>Human</a:t>
            </a:r>
            <a:endParaRPr lang="en-US" sz="1700" dirty="0"/>
          </a:p>
          <a:p>
            <a:pPr marL="0" indent="0" algn="ctr">
              <a:buNone/>
            </a:pPr>
            <a:r>
              <a:rPr lang="en-US" sz="1700" b="1" dirty="0">
                <a:solidFill>
                  <a:srgbClr val="D97706"/>
                </a:solidFill>
                <a:latin typeface="Georgia" pitchFamily="34" charset="0"/>
                <a:ea typeface="Georgia" pitchFamily="34" charset="-122"/>
                <a:cs typeface="Georgia" pitchFamily="34" charset="-120"/>
              </a:rPr>
              <a:t>Circuit Breaker</a:t>
            </a:r>
            <a:endParaRPr lang="en-US" sz="1700" dirty="0"/>
          </a:p>
        </p:txBody>
      </p:sp>
      <p:sp>
        <p:nvSpPr>
          <p:cNvPr id="13" name="Text 8"/>
          <p:cNvSpPr/>
          <p:nvPr/>
        </p:nvSpPr>
        <p:spPr>
          <a:xfrm>
            <a:off x="3657600" y="2651760"/>
            <a:ext cx="2377440" cy="1097280"/>
          </a:xfrm>
          <a:prstGeom prst="rect">
            <a:avLst/>
          </a:prstGeom>
          <a:noFill/>
          <a:ln/>
        </p:spPr>
        <p:txBody>
          <a:bodyPr wrap="square" lIns="0" tIns="0" rIns="0" bIns="0" rtlCol="0" anchor="t"/>
          <a:lstStyle/>
          <a:p>
            <a:pPr marL="0" indent="0" algn="ctr">
              <a:buNone/>
            </a:pPr>
            <a:r>
              <a:rPr lang="en-US" sz="1200" dirty="0">
                <a:solidFill>
                  <a:srgbClr val="374151"/>
                </a:solidFill>
                <a:latin typeface="Calibri" pitchFamily="34" charset="0"/>
                <a:ea typeface="Calibri" pitchFamily="34" charset="-122"/>
                <a:cs typeface="Calibri" pitchFamily="34" charset="-120"/>
              </a:rPr>
              <a:t>Evaluate context</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Apply judgment</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Consider ethics</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Make the call</a:t>
            </a:r>
            <a:endParaRPr lang="en-US" sz="1200" dirty="0"/>
          </a:p>
        </p:txBody>
      </p:sp>
      <p:pic>
        <p:nvPicPr>
          <p:cNvPr id="14" name="Image 3" descr="preencoded.png"/>
          <p:cNvPicPr>
            <a:picLocks noChangeAspect="1"/>
          </p:cNvPicPr>
          <p:nvPr/>
        </p:nvPicPr>
        <p:blipFill>
          <a:blip r:embed="rId4"/>
          <a:stretch>
            <a:fillRect/>
          </a:stretch>
        </p:blipFill>
        <p:spPr>
          <a:xfrm>
            <a:off x="6309360" y="2286000"/>
            <a:ext cx="365760" cy="365760"/>
          </a:xfrm>
          <a:prstGeom prst="rect">
            <a:avLst/>
          </a:prstGeom>
        </p:spPr>
      </p:pic>
      <p:sp>
        <p:nvSpPr>
          <p:cNvPr id="15" name="Shape 9"/>
          <p:cNvSpPr/>
          <p:nvPr/>
        </p:nvSpPr>
        <p:spPr>
          <a:xfrm>
            <a:off x="6858000" y="1371600"/>
            <a:ext cx="2011680" cy="2286000"/>
          </a:xfrm>
          <a:prstGeom prst="rect">
            <a:avLst/>
          </a:prstGeom>
          <a:solidFill>
            <a:srgbClr val="F1F5F9"/>
          </a:solidFill>
          <a:ln/>
          <a:effectLst>
            <a:outerShdw blurRad="76200" dist="25400" dir="8100000" algn="bl" rotWithShape="0">
              <a:srgbClr val="000000">
                <a:alpha val="8000"/>
              </a:srgbClr>
            </a:outerShdw>
          </a:effectLst>
        </p:spPr>
        <p:txBody>
          <a:bodyPr/>
          <a:lstStyle/>
          <a:p>
            <a:endParaRPr lang="en-US"/>
          </a:p>
        </p:txBody>
      </p:sp>
      <p:sp>
        <p:nvSpPr>
          <p:cNvPr id="16" name="Shape 10"/>
          <p:cNvSpPr/>
          <p:nvPr/>
        </p:nvSpPr>
        <p:spPr>
          <a:xfrm>
            <a:off x="6858000" y="1371600"/>
            <a:ext cx="2011680" cy="54864"/>
          </a:xfrm>
          <a:prstGeom prst="rect">
            <a:avLst/>
          </a:prstGeom>
          <a:solidFill>
            <a:srgbClr val="1B3A5C"/>
          </a:solidFill>
          <a:ln/>
        </p:spPr>
        <p:txBody>
          <a:bodyPr/>
          <a:lstStyle/>
          <a:p>
            <a:endParaRPr lang="en-US"/>
          </a:p>
        </p:txBody>
      </p:sp>
      <p:pic>
        <p:nvPicPr>
          <p:cNvPr id="17" name="Image 4" descr="preencoded.png"/>
          <p:cNvPicPr>
            <a:picLocks noChangeAspect="1"/>
          </p:cNvPicPr>
          <p:nvPr/>
        </p:nvPicPr>
        <p:blipFill>
          <a:blip r:embed="rId6"/>
          <a:stretch>
            <a:fillRect/>
          </a:stretch>
        </p:blipFill>
        <p:spPr>
          <a:xfrm>
            <a:off x="7635240" y="1581912"/>
            <a:ext cx="457200" cy="457200"/>
          </a:xfrm>
          <a:prstGeom prst="rect">
            <a:avLst/>
          </a:prstGeom>
        </p:spPr>
      </p:pic>
      <p:sp>
        <p:nvSpPr>
          <p:cNvPr id="18" name="Text 11"/>
          <p:cNvSpPr/>
          <p:nvPr/>
        </p:nvSpPr>
        <p:spPr>
          <a:xfrm>
            <a:off x="6949440" y="2148840"/>
            <a:ext cx="1828800" cy="411480"/>
          </a:xfrm>
          <a:prstGeom prst="rect">
            <a:avLst/>
          </a:prstGeom>
          <a:noFill/>
          <a:ln/>
        </p:spPr>
        <p:txBody>
          <a:bodyPr wrap="square" lIns="0" tIns="0" rIns="0" bIns="0" rtlCol="0" anchor="ctr"/>
          <a:lstStyle/>
          <a:p>
            <a:pPr marL="0" indent="0" algn="ctr">
              <a:buNone/>
            </a:pPr>
            <a:r>
              <a:rPr lang="en-US" sz="1600" b="1" dirty="0">
                <a:solidFill>
                  <a:srgbClr val="1B3A5C"/>
                </a:solidFill>
                <a:latin typeface="Georgia" pitchFamily="34" charset="0"/>
                <a:ea typeface="Georgia" pitchFamily="34" charset="-122"/>
                <a:cs typeface="Georgia" pitchFamily="34" charset="-120"/>
              </a:rPr>
              <a:t>Decision</a:t>
            </a:r>
            <a:endParaRPr lang="en-US" sz="1600" dirty="0"/>
          </a:p>
          <a:p>
            <a:pPr marL="0" indent="0" algn="ctr">
              <a:buNone/>
            </a:pPr>
            <a:r>
              <a:rPr lang="en-US" sz="1600" b="1" dirty="0">
                <a:solidFill>
                  <a:srgbClr val="1B3A5C"/>
                </a:solidFill>
                <a:latin typeface="Georgia" pitchFamily="34" charset="0"/>
                <a:ea typeface="Georgia" pitchFamily="34" charset="-122"/>
                <a:cs typeface="Georgia" pitchFamily="34" charset="-120"/>
              </a:rPr>
              <a:t>&amp; Action</a:t>
            </a:r>
            <a:endParaRPr lang="en-US" sz="1600" dirty="0"/>
          </a:p>
        </p:txBody>
      </p:sp>
      <p:sp>
        <p:nvSpPr>
          <p:cNvPr id="19" name="Text 12"/>
          <p:cNvSpPr/>
          <p:nvPr/>
        </p:nvSpPr>
        <p:spPr>
          <a:xfrm>
            <a:off x="6949440" y="2651760"/>
            <a:ext cx="1828800" cy="731520"/>
          </a:xfrm>
          <a:prstGeom prst="rect">
            <a:avLst/>
          </a:prstGeom>
          <a:noFill/>
          <a:ln/>
        </p:spPr>
        <p:txBody>
          <a:bodyPr wrap="square" lIns="0" tIns="0" rIns="0" bIns="0" rtlCol="0" anchor="t"/>
          <a:lstStyle/>
          <a:p>
            <a:pPr marL="0" indent="0" algn="ctr">
              <a:buNone/>
            </a:pPr>
            <a:r>
              <a:rPr lang="en-US" sz="1200" dirty="0">
                <a:solidFill>
                  <a:srgbClr val="374151"/>
                </a:solidFill>
                <a:latin typeface="Calibri" pitchFamily="34" charset="0"/>
                <a:ea typeface="Calibri" pitchFamily="34" charset="-122"/>
                <a:cs typeface="Calibri" pitchFamily="34" charset="-120"/>
              </a:rPr>
              <a:t>Action taken with</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human accountability</a:t>
            </a:r>
            <a:endParaRPr lang="en-US" sz="1200" dirty="0"/>
          </a:p>
        </p:txBody>
      </p:sp>
      <p:sp>
        <p:nvSpPr>
          <p:cNvPr id="20" name="Shape 13"/>
          <p:cNvSpPr/>
          <p:nvPr/>
        </p:nvSpPr>
        <p:spPr>
          <a:xfrm>
            <a:off x="457200" y="4069080"/>
            <a:ext cx="8229600" cy="548640"/>
          </a:xfrm>
          <a:prstGeom prst="rect">
            <a:avLst/>
          </a:prstGeom>
          <a:solidFill>
            <a:srgbClr val="F1F5F9"/>
          </a:solidFill>
          <a:ln/>
        </p:spPr>
        <p:txBody>
          <a:bodyPr/>
          <a:lstStyle/>
          <a:p>
            <a:endParaRPr lang="en-US"/>
          </a:p>
        </p:txBody>
      </p:sp>
      <p:sp>
        <p:nvSpPr>
          <p:cNvPr id="21" name="Text 14"/>
          <p:cNvSpPr/>
          <p:nvPr/>
        </p:nvSpPr>
        <p:spPr>
          <a:xfrm>
            <a:off x="640080" y="4069080"/>
            <a:ext cx="7863840" cy="548640"/>
          </a:xfrm>
          <a:prstGeom prst="rect">
            <a:avLst/>
          </a:prstGeom>
          <a:noFill/>
          <a:ln/>
        </p:spPr>
        <p:txBody>
          <a:bodyPr wrap="square" lIns="0" tIns="0" rIns="0" bIns="0" rtlCol="0" anchor="ctr"/>
          <a:lstStyle/>
          <a:p>
            <a:pPr marL="0" indent="0" algn="ctr">
              <a:buNone/>
            </a:pPr>
            <a:r>
              <a:rPr lang="en-US" sz="1300" i="1" dirty="0">
                <a:solidFill>
                  <a:srgbClr val="1B3A5C"/>
                </a:solidFill>
                <a:latin typeface="Calibri" pitchFamily="34" charset="0"/>
                <a:ea typeface="Calibri" pitchFamily="34" charset="-122"/>
                <a:cs typeface="Calibri" pitchFamily="34" charset="-120"/>
              </a:rPr>
              <a:t>The most effective organizations don't remove humans from the loop. They put humans at the most critical point.</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1B3A5C"/>
        </a:solidFill>
        <a:effectLst/>
      </p:bgPr>
    </p:bg>
    <p:spTree>
      <p:nvGrpSpPr>
        <p:cNvPr id="1" name=""/>
        <p:cNvGrpSpPr/>
        <p:nvPr/>
      </p:nvGrpSpPr>
      <p:grpSpPr>
        <a:xfrm>
          <a:off x="0" y="0"/>
          <a:ext cx="0" cy="0"/>
          <a:chOff x="0" y="0"/>
          <a:chExt cx="0" cy="0"/>
        </a:xfrm>
      </p:grpSpPr>
      <p:sp>
        <p:nvSpPr>
          <p:cNvPr id="2" name="Shape 0"/>
          <p:cNvSpPr/>
          <p:nvPr/>
        </p:nvSpPr>
        <p:spPr>
          <a:xfrm>
            <a:off x="0" y="0"/>
            <a:ext cx="73152" cy="5143500"/>
          </a:xfrm>
          <a:prstGeom prst="rect">
            <a:avLst/>
          </a:prstGeom>
          <a:solidFill>
            <a:srgbClr val="D97706"/>
          </a:solidFill>
          <a:ln/>
        </p:spPr>
        <p:txBody>
          <a:bodyPr/>
          <a:lstStyle/>
          <a:p>
            <a:endParaRPr lang="en-US"/>
          </a:p>
        </p:txBody>
      </p:sp>
      <p:sp>
        <p:nvSpPr>
          <p:cNvPr id="3" name="Shape 1"/>
          <p:cNvSpPr/>
          <p:nvPr/>
        </p:nvSpPr>
        <p:spPr>
          <a:xfrm>
            <a:off x="0" y="4892040"/>
            <a:ext cx="9144000" cy="73152"/>
          </a:xfrm>
          <a:prstGeom prst="rect">
            <a:avLst/>
          </a:prstGeom>
          <a:solidFill>
            <a:srgbClr val="D97706">
              <a:alpha val="60000"/>
            </a:srgbClr>
          </a:solidFill>
          <a:ln/>
        </p:spPr>
        <p:txBody>
          <a:bodyPr/>
          <a:lstStyle/>
          <a:p>
            <a:endParaRPr lang="en-US"/>
          </a:p>
        </p:txBody>
      </p:sp>
      <p:sp>
        <p:nvSpPr>
          <p:cNvPr id="4" name="Text 2"/>
          <p:cNvSpPr/>
          <p:nvPr/>
        </p:nvSpPr>
        <p:spPr>
          <a:xfrm>
            <a:off x="731520" y="1097280"/>
            <a:ext cx="7680960" cy="1828800"/>
          </a:xfrm>
          <a:prstGeom prst="rect">
            <a:avLst/>
          </a:prstGeom>
          <a:noFill/>
          <a:ln/>
        </p:spPr>
        <p:txBody>
          <a:bodyPr wrap="square" lIns="0" tIns="0" rIns="0" bIns="0" rtlCol="0" anchor="ctr"/>
          <a:lstStyle/>
          <a:p>
            <a:pPr marL="0" indent="0">
              <a:buNone/>
            </a:pPr>
            <a:r>
              <a:rPr lang="en-US" sz="4400" b="1" dirty="0">
                <a:solidFill>
                  <a:srgbClr val="FFFFFF"/>
                </a:solidFill>
                <a:latin typeface="Georgia" pitchFamily="34" charset="0"/>
                <a:ea typeface="Georgia" pitchFamily="34" charset="-122"/>
                <a:cs typeface="Georgia" pitchFamily="34" charset="-120"/>
              </a:rPr>
              <a:t>From Awareness</a:t>
            </a:r>
            <a:endParaRPr lang="en-US" sz="4400" dirty="0"/>
          </a:p>
          <a:p>
            <a:pPr marL="0" indent="0">
              <a:buNone/>
            </a:pPr>
            <a:r>
              <a:rPr lang="en-US" sz="4400" b="1" dirty="0">
                <a:solidFill>
                  <a:srgbClr val="FFFFFF"/>
                </a:solidFill>
                <a:latin typeface="Georgia" pitchFamily="34" charset="0"/>
                <a:ea typeface="Georgia" pitchFamily="34" charset="-122"/>
                <a:cs typeface="Georgia" pitchFamily="34" charset="-120"/>
              </a:rPr>
              <a:t>to Action</a:t>
            </a:r>
            <a:endParaRPr lang="en-US" sz="4400" dirty="0"/>
          </a:p>
        </p:txBody>
      </p:sp>
      <p:sp>
        <p:nvSpPr>
          <p:cNvPr id="5" name="Text 3"/>
          <p:cNvSpPr/>
          <p:nvPr/>
        </p:nvSpPr>
        <p:spPr>
          <a:xfrm>
            <a:off x="731520" y="3108960"/>
            <a:ext cx="7680960" cy="548640"/>
          </a:xfrm>
          <a:prstGeom prst="rect">
            <a:avLst/>
          </a:prstGeom>
          <a:noFill/>
          <a:ln/>
        </p:spPr>
        <p:txBody>
          <a:bodyPr wrap="square" lIns="0" tIns="0" rIns="0" bIns="0" rtlCol="0" anchor="ctr"/>
          <a:lstStyle/>
          <a:p>
            <a:pPr marL="0" indent="0">
              <a:buNone/>
            </a:pPr>
            <a:r>
              <a:rPr lang="en-US" sz="1800" dirty="0">
                <a:solidFill>
                  <a:srgbClr val="F59E0B"/>
                </a:solidFill>
                <a:latin typeface="Calibri" pitchFamily="34" charset="0"/>
                <a:ea typeface="Calibri" pitchFamily="34" charset="-122"/>
                <a:cs typeface="Calibri" pitchFamily="34" charset="-120"/>
              </a:rPr>
              <a:t>What I Did.  What You'll Do.  What Changes Monday.</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640080"/>
          </a:xfrm>
          <a:prstGeom prst="rect">
            <a:avLst/>
          </a:prstGeom>
          <a:noFill/>
          <a:ln/>
        </p:spPr>
        <p:txBody>
          <a:bodyPr wrap="square" lIns="0" tIns="0" rIns="0" bIns="0" rtlCol="0" anchor="ctr"/>
          <a:lstStyle/>
          <a:p>
            <a:pPr marL="0" indent="0">
              <a:buNone/>
            </a:pPr>
            <a:r>
              <a:rPr lang="en-US" sz="2800" b="1" dirty="0">
                <a:solidFill>
                  <a:srgbClr val="1B3A5C"/>
                </a:solidFill>
                <a:latin typeface="Georgia" pitchFamily="34" charset="0"/>
                <a:ea typeface="Georgia" pitchFamily="34" charset="-122"/>
                <a:cs typeface="Georgia" pitchFamily="34" charset="-120"/>
              </a:rPr>
              <a:t>What If I Turned AI Inward?</a:t>
            </a:r>
            <a:endParaRPr lang="en-US" sz="2800" dirty="0"/>
          </a:p>
        </p:txBody>
      </p:sp>
      <p:sp>
        <p:nvSpPr>
          <p:cNvPr id="3" name="Text 1"/>
          <p:cNvSpPr/>
          <p:nvPr/>
        </p:nvSpPr>
        <p:spPr>
          <a:xfrm>
            <a:off x="548640" y="822960"/>
            <a:ext cx="8046720" cy="365760"/>
          </a:xfrm>
          <a:prstGeom prst="rect">
            <a:avLst/>
          </a:prstGeom>
          <a:noFill/>
          <a:ln/>
        </p:spPr>
        <p:txBody>
          <a:bodyPr wrap="square" lIns="0" tIns="0" rIns="0" bIns="0" rtlCol="0" anchor="ctr"/>
          <a:lstStyle/>
          <a:p>
            <a:pPr marL="0" indent="0">
              <a:buNone/>
            </a:pPr>
            <a:r>
              <a:rPr lang="en-US" sz="1400" i="1" dirty="0">
                <a:solidFill>
                  <a:srgbClr val="D97706"/>
                </a:solidFill>
                <a:latin typeface="Calibri" pitchFamily="34" charset="0"/>
                <a:ea typeface="Calibri" pitchFamily="34" charset="-122"/>
                <a:cs typeface="Calibri" pitchFamily="34" charset="-120"/>
              </a:rPr>
              <a:t>"I didn't start with business. I started with me."</a:t>
            </a:r>
            <a:endParaRPr lang="en-US" sz="1400" dirty="0"/>
          </a:p>
        </p:txBody>
      </p:sp>
      <p:sp>
        <p:nvSpPr>
          <p:cNvPr id="4" name="Shape 2"/>
          <p:cNvSpPr/>
          <p:nvPr/>
        </p:nvSpPr>
        <p:spPr>
          <a:xfrm>
            <a:off x="457200" y="1371600"/>
            <a:ext cx="2606040" cy="274320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5" name="Shape 3"/>
          <p:cNvSpPr/>
          <p:nvPr/>
        </p:nvSpPr>
        <p:spPr>
          <a:xfrm>
            <a:off x="457200" y="1371600"/>
            <a:ext cx="2606040" cy="54864"/>
          </a:xfrm>
          <a:prstGeom prst="rect">
            <a:avLst/>
          </a:prstGeom>
          <a:solidFill>
            <a:srgbClr val="1B3A5C"/>
          </a:solidFill>
          <a:ln/>
        </p:spPr>
        <p:txBody>
          <a:bodyPr/>
          <a:lstStyle/>
          <a:p>
            <a:endParaRPr lang="en-US"/>
          </a:p>
        </p:txBody>
      </p:sp>
      <p:sp>
        <p:nvSpPr>
          <p:cNvPr id="6" name="Shape 4"/>
          <p:cNvSpPr/>
          <p:nvPr/>
        </p:nvSpPr>
        <p:spPr>
          <a:xfrm>
            <a:off x="1417320" y="1554480"/>
            <a:ext cx="594360" cy="594360"/>
          </a:xfrm>
          <a:prstGeom prst="ellipse">
            <a:avLst/>
          </a:prstGeom>
          <a:solidFill>
            <a:srgbClr val="F8FAFC"/>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1554480" y="1636776"/>
            <a:ext cx="411480" cy="411480"/>
          </a:xfrm>
          <a:prstGeom prst="rect">
            <a:avLst/>
          </a:prstGeom>
        </p:spPr>
      </p:pic>
      <p:sp>
        <p:nvSpPr>
          <p:cNvPr id="8" name="Text 5"/>
          <p:cNvSpPr/>
          <p:nvPr/>
        </p:nvSpPr>
        <p:spPr>
          <a:xfrm>
            <a:off x="594360" y="2286000"/>
            <a:ext cx="2331720" cy="320040"/>
          </a:xfrm>
          <a:prstGeom prst="rect">
            <a:avLst/>
          </a:prstGeom>
          <a:noFill/>
          <a:ln/>
        </p:spPr>
        <p:txBody>
          <a:bodyPr wrap="square" lIns="0" tIns="0" rIns="0" bIns="0" rtlCol="0" anchor="ctr"/>
          <a:lstStyle/>
          <a:p>
            <a:pPr marL="0" indent="0" algn="ctr">
              <a:buNone/>
            </a:pPr>
            <a:r>
              <a:rPr lang="en-US" sz="1400" b="1" dirty="0">
                <a:solidFill>
                  <a:srgbClr val="1B3A5C"/>
                </a:solidFill>
                <a:latin typeface="Georgia" pitchFamily="34" charset="0"/>
                <a:ea typeface="Georgia" pitchFamily="34" charset="-122"/>
                <a:cs typeface="Georgia" pitchFamily="34" charset="-120"/>
              </a:rPr>
              <a:t>What I Uploaded</a:t>
            </a:r>
            <a:endParaRPr lang="en-US" sz="1400" dirty="0"/>
          </a:p>
        </p:txBody>
      </p:sp>
      <p:sp>
        <p:nvSpPr>
          <p:cNvPr id="9" name="Text 6"/>
          <p:cNvSpPr/>
          <p:nvPr/>
        </p:nvSpPr>
        <p:spPr>
          <a:xfrm>
            <a:off x="594360" y="2651760"/>
            <a:ext cx="2331720" cy="1371600"/>
          </a:xfrm>
          <a:prstGeom prst="rect">
            <a:avLst/>
          </a:prstGeom>
          <a:noFill/>
          <a:ln/>
        </p:spPr>
        <p:txBody>
          <a:bodyPr wrap="square" lIns="0" tIns="0" rIns="0" bIns="0" rtlCol="0" anchor="t"/>
          <a:lstStyle/>
          <a:p>
            <a:pPr marL="0" indent="0" algn="ctr">
              <a:buNone/>
            </a:pPr>
            <a:r>
              <a:rPr lang="en-US" sz="1200" dirty="0">
                <a:solidFill>
                  <a:srgbClr val="374151"/>
                </a:solidFill>
                <a:latin typeface="Calibri" pitchFamily="34" charset="0"/>
                <a:ea typeface="Calibri" pitchFamily="34" charset="-122"/>
                <a:cs typeface="Calibri" pitchFamily="34" charset="-120"/>
              </a:rPr>
              <a:t>Personality assessments</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Career history</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Leadership philosophy</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Personal values</a:t>
            </a:r>
            <a:endParaRPr lang="en-US" sz="1200" dirty="0"/>
          </a:p>
        </p:txBody>
      </p:sp>
      <p:sp>
        <p:nvSpPr>
          <p:cNvPr id="10" name="Shape 7"/>
          <p:cNvSpPr/>
          <p:nvPr/>
        </p:nvSpPr>
        <p:spPr>
          <a:xfrm>
            <a:off x="3337560" y="1371600"/>
            <a:ext cx="2606040" cy="274320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11" name="Shape 8"/>
          <p:cNvSpPr/>
          <p:nvPr/>
        </p:nvSpPr>
        <p:spPr>
          <a:xfrm>
            <a:off x="3337560" y="1371600"/>
            <a:ext cx="2606040" cy="54864"/>
          </a:xfrm>
          <a:prstGeom prst="rect">
            <a:avLst/>
          </a:prstGeom>
          <a:solidFill>
            <a:srgbClr val="2563EB"/>
          </a:solidFill>
          <a:ln/>
        </p:spPr>
        <p:txBody>
          <a:bodyPr/>
          <a:lstStyle/>
          <a:p>
            <a:endParaRPr lang="en-US"/>
          </a:p>
        </p:txBody>
      </p:sp>
      <p:sp>
        <p:nvSpPr>
          <p:cNvPr id="12" name="Shape 9"/>
          <p:cNvSpPr/>
          <p:nvPr/>
        </p:nvSpPr>
        <p:spPr>
          <a:xfrm>
            <a:off x="4297680" y="1554480"/>
            <a:ext cx="594360" cy="594360"/>
          </a:xfrm>
          <a:prstGeom prst="ellipse">
            <a:avLst/>
          </a:prstGeom>
          <a:solidFill>
            <a:srgbClr val="F8FAFC"/>
          </a:solidFill>
          <a:ln/>
        </p:spPr>
        <p:txBody>
          <a:bodyPr/>
          <a:lstStyle/>
          <a:p>
            <a:endParaRPr lang="en-US"/>
          </a:p>
        </p:txBody>
      </p:sp>
      <p:pic>
        <p:nvPicPr>
          <p:cNvPr id="13" name="Image 1" descr="preencoded.png"/>
          <p:cNvPicPr>
            <a:picLocks noChangeAspect="1"/>
          </p:cNvPicPr>
          <p:nvPr/>
        </p:nvPicPr>
        <p:blipFill>
          <a:blip r:embed="rId4"/>
          <a:stretch>
            <a:fillRect/>
          </a:stretch>
        </p:blipFill>
        <p:spPr>
          <a:xfrm>
            <a:off x="4434840" y="1636776"/>
            <a:ext cx="411480" cy="411480"/>
          </a:xfrm>
          <a:prstGeom prst="rect">
            <a:avLst/>
          </a:prstGeom>
          <a:solidFill>
            <a:srgbClr val="1B3A5C"/>
          </a:solidFill>
        </p:spPr>
      </p:pic>
      <p:sp>
        <p:nvSpPr>
          <p:cNvPr id="14" name="Text 10"/>
          <p:cNvSpPr/>
          <p:nvPr/>
        </p:nvSpPr>
        <p:spPr>
          <a:xfrm>
            <a:off x="3474720" y="2286000"/>
            <a:ext cx="2331720" cy="320040"/>
          </a:xfrm>
          <a:prstGeom prst="rect">
            <a:avLst/>
          </a:prstGeom>
          <a:noFill/>
          <a:ln/>
        </p:spPr>
        <p:txBody>
          <a:bodyPr wrap="square" lIns="0" tIns="0" rIns="0" bIns="0" rtlCol="0" anchor="ctr"/>
          <a:lstStyle/>
          <a:p>
            <a:pPr marL="0" indent="0" algn="ctr">
              <a:buNone/>
            </a:pPr>
            <a:r>
              <a:rPr lang="en-US" sz="1400" b="1" dirty="0">
                <a:solidFill>
                  <a:srgbClr val="1B3A5C"/>
                </a:solidFill>
                <a:latin typeface="Georgia" pitchFamily="34" charset="0"/>
                <a:ea typeface="Georgia" pitchFamily="34" charset="-122"/>
                <a:cs typeface="Georgia" pitchFamily="34" charset="-120"/>
              </a:rPr>
              <a:t>Which Models</a:t>
            </a:r>
            <a:endParaRPr lang="en-US" sz="1400" dirty="0"/>
          </a:p>
        </p:txBody>
      </p:sp>
      <p:sp>
        <p:nvSpPr>
          <p:cNvPr id="15" name="Text 11"/>
          <p:cNvSpPr/>
          <p:nvPr/>
        </p:nvSpPr>
        <p:spPr>
          <a:xfrm>
            <a:off x="3474720" y="2651760"/>
            <a:ext cx="2331720" cy="1371600"/>
          </a:xfrm>
          <a:prstGeom prst="rect">
            <a:avLst/>
          </a:prstGeom>
          <a:noFill/>
          <a:ln/>
        </p:spPr>
        <p:txBody>
          <a:bodyPr wrap="square" lIns="0" tIns="0" rIns="0" bIns="0" rtlCol="0" anchor="t"/>
          <a:lstStyle/>
          <a:p>
            <a:pPr marL="0" indent="0" algn="ctr">
              <a:buNone/>
            </a:pPr>
            <a:r>
              <a:rPr lang="en-US" sz="1200" dirty="0">
                <a:solidFill>
                  <a:srgbClr val="374151"/>
                </a:solidFill>
                <a:latin typeface="Calibri" pitchFamily="34" charset="0"/>
                <a:ea typeface="Calibri" pitchFamily="34" charset="-122"/>
                <a:cs typeface="Calibri" pitchFamily="34" charset="-120"/>
              </a:rPr>
              <a:t>Claude, ChatGPT, Gemini</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Compared outputs</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Built judgment through</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model comparison</a:t>
            </a:r>
            <a:endParaRPr lang="en-US" sz="1200" dirty="0"/>
          </a:p>
        </p:txBody>
      </p:sp>
      <p:sp>
        <p:nvSpPr>
          <p:cNvPr id="16" name="Shape 12"/>
          <p:cNvSpPr/>
          <p:nvPr/>
        </p:nvSpPr>
        <p:spPr>
          <a:xfrm>
            <a:off x="6217920" y="1371600"/>
            <a:ext cx="2606040" cy="274320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17" name="Shape 13"/>
          <p:cNvSpPr/>
          <p:nvPr/>
        </p:nvSpPr>
        <p:spPr>
          <a:xfrm>
            <a:off x="6217920" y="1371600"/>
            <a:ext cx="2606040" cy="54864"/>
          </a:xfrm>
          <a:prstGeom prst="rect">
            <a:avLst/>
          </a:prstGeom>
          <a:solidFill>
            <a:srgbClr val="D97706"/>
          </a:solidFill>
          <a:ln/>
        </p:spPr>
        <p:txBody>
          <a:bodyPr/>
          <a:lstStyle/>
          <a:p>
            <a:endParaRPr lang="en-US"/>
          </a:p>
        </p:txBody>
      </p:sp>
      <p:sp>
        <p:nvSpPr>
          <p:cNvPr id="18" name="Shape 14"/>
          <p:cNvSpPr/>
          <p:nvPr/>
        </p:nvSpPr>
        <p:spPr>
          <a:xfrm>
            <a:off x="7178040" y="1554480"/>
            <a:ext cx="594360" cy="594360"/>
          </a:xfrm>
          <a:prstGeom prst="ellipse">
            <a:avLst/>
          </a:prstGeom>
          <a:solidFill>
            <a:srgbClr val="F8FAFC"/>
          </a:solidFill>
          <a:ln/>
        </p:spPr>
        <p:txBody>
          <a:bodyPr/>
          <a:lstStyle/>
          <a:p>
            <a:endParaRPr lang="en-US"/>
          </a:p>
        </p:txBody>
      </p:sp>
      <p:pic>
        <p:nvPicPr>
          <p:cNvPr id="19" name="Image 2" descr="preencoded.png"/>
          <p:cNvPicPr>
            <a:picLocks noChangeAspect="1"/>
          </p:cNvPicPr>
          <p:nvPr/>
        </p:nvPicPr>
        <p:blipFill>
          <a:blip r:embed="rId5"/>
          <a:stretch>
            <a:fillRect/>
          </a:stretch>
        </p:blipFill>
        <p:spPr>
          <a:xfrm>
            <a:off x="7314990" y="1636776"/>
            <a:ext cx="411480" cy="411480"/>
          </a:xfrm>
          <a:prstGeom prst="rect">
            <a:avLst/>
          </a:prstGeom>
        </p:spPr>
      </p:pic>
      <p:sp>
        <p:nvSpPr>
          <p:cNvPr id="20" name="Text 15"/>
          <p:cNvSpPr/>
          <p:nvPr/>
        </p:nvSpPr>
        <p:spPr>
          <a:xfrm>
            <a:off x="6355080" y="2286000"/>
            <a:ext cx="2331720" cy="320040"/>
          </a:xfrm>
          <a:prstGeom prst="rect">
            <a:avLst/>
          </a:prstGeom>
          <a:noFill/>
          <a:ln/>
        </p:spPr>
        <p:txBody>
          <a:bodyPr wrap="square" lIns="0" tIns="0" rIns="0" bIns="0" rtlCol="0" anchor="ctr"/>
          <a:lstStyle/>
          <a:p>
            <a:pPr marL="0" indent="0" algn="ctr">
              <a:buNone/>
            </a:pPr>
            <a:r>
              <a:rPr lang="en-US" sz="1400" b="1" dirty="0">
                <a:solidFill>
                  <a:srgbClr val="1B3A5C"/>
                </a:solidFill>
                <a:latin typeface="Georgia" pitchFamily="34" charset="0"/>
                <a:ea typeface="Georgia" pitchFamily="34" charset="-122"/>
                <a:cs typeface="Georgia" pitchFamily="34" charset="-120"/>
              </a:rPr>
              <a:t>What I Learned</a:t>
            </a:r>
            <a:endParaRPr lang="en-US" sz="1400" dirty="0"/>
          </a:p>
        </p:txBody>
      </p:sp>
      <p:sp>
        <p:nvSpPr>
          <p:cNvPr id="21" name="Text 16"/>
          <p:cNvSpPr/>
          <p:nvPr/>
        </p:nvSpPr>
        <p:spPr>
          <a:xfrm>
            <a:off x="6355080" y="2651760"/>
            <a:ext cx="2331720" cy="1371600"/>
          </a:xfrm>
          <a:prstGeom prst="rect">
            <a:avLst/>
          </a:prstGeom>
          <a:noFill/>
          <a:ln/>
        </p:spPr>
        <p:txBody>
          <a:bodyPr wrap="square" lIns="0" tIns="0" rIns="0" bIns="0" rtlCol="0" anchor="t"/>
          <a:lstStyle/>
          <a:p>
            <a:pPr marL="0" indent="0" algn="ctr">
              <a:buNone/>
            </a:pPr>
            <a:r>
              <a:rPr lang="en-US" sz="1200" dirty="0">
                <a:solidFill>
                  <a:srgbClr val="374151"/>
                </a:solidFill>
                <a:latin typeface="Calibri" pitchFamily="34" charset="0"/>
                <a:ea typeface="Calibri" pitchFamily="34" charset="-122"/>
                <a:cs typeface="Calibri" pitchFamily="34" charset="-120"/>
              </a:rPr>
              <a:t>Models are only as good</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as what you give them</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Context is everything</a:t>
            </a:r>
            <a:endParaRPr lang="en-US" sz="1200" dirty="0"/>
          </a:p>
          <a:p>
            <a:pPr marL="0" indent="0" algn="ctr">
              <a:buNone/>
            </a:pPr>
            <a:r>
              <a:rPr lang="en-US" sz="1200" dirty="0">
                <a:solidFill>
                  <a:srgbClr val="374151"/>
                </a:solidFill>
                <a:latin typeface="Calibri" pitchFamily="34" charset="0"/>
                <a:ea typeface="Calibri" pitchFamily="34" charset="-122"/>
                <a:cs typeface="Calibri" pitchFamily="34" charset="-120"/>
              </a:rPr>
              <a:t>Comparison builds trust</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lIns="0" tIns="0" rIns="0" bIns="0" rtlCol="0" anchor="ctr"/>
          <a:lstStyle/>
          <a:p>
            <a:pPr marL="0" indent="0">
              <a:buNone/>
            </a:pPr>
            <a:r>
              <a:rPr lang="en-US" sz="2800" b="1" dirty="0">
                <a:solidFill>
                  <a:srgbClr val="1B3A5C"/>
                </a:solidFill>
                <a:latin typeface="Georgia" pitchFamily="34" charset="0"/>
                <a:ea typeface="Georgia" pitchFamily="34" charset="-122"/>
                <a:cs typeface="Georgia" pitchFamily="34" charset="-120"/>
              </a:rPr>
              <a:t>Context Engineering</a:t>
            </a:r>
            <a:endParaRPr lang="en-US" sz="2800" dirty="0"/>
          </a:p>
        </p:txBody>
      </p:sp>
      <p:sp>
        <p:nvSpPr>
          <p:cNvPr id="3" name="Text 1"/>
          <p:cNvSpPr/>
          <p:nvPr/>
        </p:nvSpPr>
        <p:spPr>
          <a:xfrm>
            <a:off x="548640" y="731520"/>
            <a:ext cx="8046720" cy="320040"/>
          </a:xfrm>
          <a:prstGeom prst="rect">
            <a:avLst/>
          </a:prstGeom>
          <a:noFill/>
          <a:ln/>
        </p:spPr>
        <p:txBody>
          <a:bodyPr wrap="square" lIns="0" tIns="0" rIns="0" bIns="0" rtlCol="0" anchor="ctr"/>
          <a:lstStyle/>
          <a:p>
            <a:pPr marL="0" indent="0">
              <a:buNone/>
            </a:pPr>
            <a:r>
              <a:rPr lang="en-US" sz="1400" dirty="0">
                <a:solidFill>
                  <a:srgbClr val="6B7280"/>
                </a:solidFill>
                <a:latin typeface="Calibri" pitchFamily="34" charset="0"/>
                <a:ea typeface="Calibri" pitchFamily="34" charset="-122"/>
                <a:cs typeface="Calibri" pitchFamily="34" charset="-120"/>
              </a:rPr>
              <a:t>Teaching the Model Who You Are</a:t>
            </a:r>
            <a:endParaRPr lang="en-US" sz="1400" dirty="0"/>
          </a:p>
        </p:txBody>
      </p:sp>
      <p:sp>
        <p:nvSpPr>
          <p:cNvPr id="4" name="Shape 2"/>
          <p:cNvSpPr/>
          <p:nvPr/>
        </p:nvSpPr>
        <p:spPr>
          <a:xfrm>
            <a:off x="457200" y="1234440"/>
            <a:ext cx="3840480" cy="301752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5" name="Shape 3"/>
          <p:cNvSpPr/>
          <p:nvPr/>
        </p:nvSpPr>
        <p:spPr>
          <a:xfrm>
            <a:off x="457200" y="1234440"/>
            <a:ext cx="54864" cy="3017520"/>
          </a:xfrm>
          <a:prstGeom prst="rect">
            <a:avLst/>
          </a:prstGeom>
          <a:solidFill>
            <a:srgbClr val="1B3A5C"/>
          </a:solidFill>
          <a:ln/>
        </p:spPr>
        <p:txBody>
          <a:bodyPr/>
          <a:lstStyle/>
          <a:p>
            <a:endParaRPr lang="en-US"/>
          </a:p>
        </p:txBody>
      </p:sp>
      <p:sp>
        <p:nvSpPr>
          <p:cNvPr id="6" name="Text 4"/>
          <p:cNvSpPr/>
          <p:nvPr/>
        </p:nvSpPr>
        <p:spPr>
          <a:xfrm>
            <a:off x="685800" y="1325880"/>
            <a:ext cx="3474720" cy="365760"/>
          </a:xfrm>
          <a:prstGeom prst="rect">
            <a:avLst/>
          </a:prstGeom>
          <a:noFill/>
          <a:ln/>
        </p:spPr>
        <p:txBody>
          <a:bodyPr wrap="square" lIns="0" tIns="0" rIns="0" bIns="0" rtlCol="0" anchor="ctr"/>
          <a:lstStyle/>
          <a:p>
            <a:pPr marL="0" indent="0">
              <a:buNone/>
            </a:pPr>
            <a:r>
              <a:rPr lang="en-US" sz="1500" b="1" dirty="0">
                <a:solidFill>
                  <a:srgbClr val="1B3A5C"/>
                </a:solidFill>
                <a:latin typeface="Georgia" pitchFamily="34" charset="0"/>
                <a:ea typeface="Georgia" pitchFamily="34" charset="-122"/>
                <a:cs typeface="Georgia" pitchFamily="34" charset="-120"/>
              </a:rPr>
              <a:t>Phase 1: Give It Context</a:t>
            </a:r>
            <a:endParaRPr lang="en-US" sz="1500" dirty="0"/>
          </a:p>
        </p:txBody>
      </p:sp>
      <p:pic>
        <p:nvPicPr>
          <p:cNvPr id="7" name="Image 0" descr="preencoded.png"/>
          <p:cNvPicPr>
            <a:picLocks noChangeAspect="1"/>
          </p:cNvPicPr>
          <p:nvPr/>
        </p:nvPicPr>
        <p:blipFill>
          <a:blip r:embed="rId3"/>
          <a:stretch>
            <a:fillRect/>
          </a:stretch>
        </p:blipFill>
        <p:spPr>
          <a:xfrm>
            <a:off x="731520" y="1801368"/>
            <a:ext cx="201168" cy="201168"/>
          </a:xfrm>
          <a:prstGeom prst="rect">
            <a:avLst/>
          </a:prstGeom>
        </p:spPr>
      </p:pic>
      <p:sp>
        <p:nvSpPr>
          <p:cNvPr id="8" name="Text 5"/>
          <p:cNvSpPr/>
          <p:nvPr/>
        </p:nvSpPr>
        <p:spPr>
          <a:xfrm>
            <a:off x="1051560" y="1783080"/>
            <a:ext cx="3017520" cy="274320"/>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DISC Analysis &amp; Myers-Briggs</a:t>
            </a:r>
            <a:endParaRPr lang="en-US" sz="1100" dirty="0"/>
          </a:p>
        </p:txBody>
      </p:sp>
      <p:pic>
        <p:nvPicPr>
          <p:cNvPr id="9" name="Image 1" descr="preencoded.png"/>
          <p:cNvPicPr>
            <a:picLocks noChangeAspect="1"/>
          </p:cNvPicPr>
          <p:nvPr/>
        </p:nvPicPr>
        <p:blipFill>
          <a:blip r:embed="rId4"/>
          <a:stretch>
            <a:fillRect/>
          </a:stretch>
        </p:blipFill>
        <p:spPr>
          <a:xfrm>
            <a:off x="731520" y="2121408"/>
            <a:ext cx="201168" cy="201168"/>
          </a:xfrm>
          <a:prstGeom prst="rect">
            <a:avLst/>
          </a:prstGeom>
        </p:spPr>
      </p:pic>
      <p:sp>
        <p:nvSpPr>
          <p:cNvPr id="10" name="Text 6"/>
          <p:cNvSpPr/>
          <p:nvPr/>
        </p:nvSpPr>
        <p:spPr>
          <a:xfrm>
            <a:off x="1051560" y="2103120"/>
            <a:ext cx="3017520" cy="274320"/>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Kindle book highlights &amp; notes</a:t>
            </a:r>
            <a:endParaRPr lang="en-US" sz="1100" dirty="0"/>
          </a:p>
        </p:txBody>
      </p:sp>
      <p:pic>
        <p:nvPicPr>
          <p:cNvPr id="11" name="Image 2" descr="preencoded.png"/>
          <p:cNvPicPr>
            <a:picLocks noChangeAspect="1"/>
          </p:cNvPicPr>
          <p:nvPr/>
        </p:nvPicPr>
        <p:blipFill>
          <a:blip r:embed="rId5"/>
          <a:stretch>
            <a:fillRect/>
          </a:stretch>
        </p:blipFill>
        <p:spPr>
          <a:xfrm>
            <a:off x="731520" y="2441448"/>
            <a:ext cx="201168" cy="201168"/>
          </a:xfrm>
          <a:prstGeom prst="rect">
            <a:avLst/>
          </a:prstGeom>
        </p:spPr>
      </p:pic>
      <p:sp>
        <p:nvSpPr>
          <p:cNvPr id="12" name="Text 7"/>
          <p:cNvSpPr/>
          <p:nvPr/>
        </p:nvSpPr>
        <p:spPr>
          <a:xfrm>
            <a:off x="1051560" y="2423160"/>
            <a:ext cx="3017520" cy="274320"/>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AI conference slide decks &amp; notes</a:t>
            </a:r>
            <a:endParaRPr lang="en-US" sz="1100" dirty="0"/>
          </a:p>
        </p:txBody>
      </p:sp>
      <p:pic>
        <p:nvPicPr>
          <p:cNvPr id="13" name="Image 3" descr="preencoded.png"/>
          <p:cNvPicPr>
            <a:picLocks noChangeAspect="1"/>
          </p:cNvPicPr>
          <p:nvPr/>
        </p:nvPicPr>
        <p:blipFill>
          <a:blip r:embed="rId6"/>
          <a:stretch>
            <a:fillRect/>
          </a:stretch>
        </p:blipFill>
        <p:spPr>
          <a:xfrm>
            <a:off x="731520" y="2761488"/>
            <a:ext cx="201168" cy="201168"/>
          </a:xfrm>
          <a:prstGeom prst="rect">
            <a:avLst/>
          </a:prstGeom>
        </p:spPr>
      </p:pic>
      <p:sp>
        <p:nvSpPr>
          <p:cNvPr id="14" name="Text 8"/>
          <p:cNvSpPr/>
          <p:nvPr/>
        </p:nvSpPr>
        <p:spPr>
          <a:xfrm>
            <a:off x="1051560" y="2743200"/>
            <a:ext cx="3017520" cy="274320"/>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Industry newsletters &amp; articles</a:t>
            </a:r>
            <a:endParaRPr lang="en-US" sz="1100" dirty="0"/>
          </a:p>
        </p:txBody>
      </p:sp>
      <p:pic>
        <p:nvPicPr>
          <p:cNvPr id="15" name="Image 4" descr="preencoded.png"/>
          <p:cNvPicPr>
            <a:picLocks noChangeAspect="1"/>
          </p:cNvPicPr>
          <p:nvPr/>
        </p:nvPicPr>
        <p:blipFill>
          <a:blip r:embed="rId7"/>
          <a:stretch>
            <a:fillRect/>
          </a:stretch>
        </p:blipFill>
        <p:spPr>
          <a:xfrm>
            <a:off x="731520" y="3081528"/>
            <a:ext cx="201168" cy="201168"/>
          </a:xfrm>
          <a:prstGeom prst="rect">
            <a:avLst/>
          </a:prstGeom>
        </p:spPr>
      </p:pic>
      <p:sp>
        <p:nvSpPr>
          <p:cNvPr id="16" name="Text 9"/>
          <p:cNvSpPr/>
          <p:nvPr/>
        </p:nvSpPr>
        <p:spPr>
          <a:xfrm>
            <a:off x="1051560" y="3063240"/>
            <a:ext cx="3017520" cy="274320"/>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Personal and business quotes</a:t>
            </a:r>
            <a:endParaRPr lang="en-US" sz="1100" dirty="0"/>
          </a:p>
        </p:txBody>
      </p:sp>
      <p:pic>
        <p:nvPicPr>
          <p:cNvPr id="17" name="Image 5" descr="preencoded.png"/>
          <p:cNvPicPr>
            <a:picLocks noChangeAspect="1"/>
          </p:cNvPicPr>
          <p:nvPr/>
        </p:nvPicPr>
        <p:blipFill>
          <a:blip r:embed="rId8"/>
          <a:stretch>
            <a:fillRect/>
          </a:stretch>
        </p:blipFill>
        <p:spPr>
          <a:xfrm>
            <a:off x="731520" y="3401568"/>
            <a:ext cx="201168" cy="201168"/>
          </a:xfrm>
          <a:prstGeom prst="rect">
            <a:avLst/>
          </a:prstGeom>
        </p:spPr>
      </p:pic>
      <p:sp>
        <p:nvSpPr>
          <p:cNvPr id="18" name="Text 10"/>
          <p:cNvSpPr/>
          <p:nvPr/>
        </p:nvSpPr>
        <p:spPr>
          <a:xfrm>
            <a:off x="1051560" y="3383280"/>
            <a:ext cx="3017520" cy="274320"/>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Granola meeting notes</a:t>
            </a:r>
            <a:endParaRPr lang="en-US" sz="1100" dirty="0"/>
          </a:p>
        </p:txBody>
      </p:sp>
      <p:pic>
        <p:nvPicPr>
          <p:cNvPr id="19" name="Image 6" descr="preencoded.png"/>
          <p:cNvPicPr>
            <a:picLocks noChangeAspect="1"/>
          </p:cNvPicPr>
          <p:nvPr/>
        </p:nvPicPr>
        <p:blipFill>
          <a:blip r:embed="rId9"/>
          <a:stretch>
            <a:fillRect/>
          </a:stretch>
        </p:blipFill>
        <p:spPr>
          <a:xfrm>
            <a:off x="731520" y="3721608"/>
            <a:ext cx="201168" cy="201168"/>
          </a:xfrm>
          <a:prstGeom prst="rect">
            <a:avLst/>
          </a:prstGeom>
        </p:spPr>
      </p:pic>
      <p:sp>
        <p:nvSpPr>
          <p:cNvPr id="20" name="Text 11"/>
          <p:cNvSpPr/>
          <p:nvPr/>
        </p:nvSpPr>
        <p:spPr>
          <a:xfrm>
            <a:off x="1051560" y="3703320"/>
            <a:ext cx="3017520" cy="274320"/>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Websites and bookmarks</a:t>
            </a:r>
            <a:endParaRPr lang="en-US" sz="1100" dirty="0"/>
          </a:p>
        </p:txBody>
      </p:sp>
      <p:pic>
        <p:nvPicPr>
          <p:cNvPr id="21" name="Image 7" descr="preencoded.png"/>
          <p:cNvPicPr>
            <a:picLocks noChangeAspect="1"/>
          </p:cNvPicPr>
          <p:nvPr/>
        </p:nvPicPr>
        <p:blipFill>
          <a:blip r:embed="rId10"/>
          <a:stretch>
            <a:fillRect/>
          </a:stretch>
        </p:blipFill>
        <p:spPr>
          <a:xfrm>
            <a:off x="4434840" y="2468880"/>
            <a:ext cx="365760" cy="365760"/>
          </a:xfrm>
          <a:prstGeom prst="rect">
            <a:avLst/>
          </a:prstGeom>
        </p:spPr>
      </p:pic>
      <p:sp>
        <p:nvSpPr>
          <p:cNvPr id="22" name="Shape 12"/>
          <p:cNvSpPr/>
          <p:nvPr/>
        </p:nvSpPr>
        <p:spPr>
          <a:xfrm>
            <a:off x="4937760" y="1234440"/>
            <a:ext cx="3840480" cy="3017520"/>
          </a:xfrm>
          <a:prstGeom prst="rect">
            <a:avLst/>
          </a:prstGeom>
          <a:solidFill>
            <a:srgbClr val="FFFFFF"/>
          </a:solidFill>
          <a:ln/>
          <a:effectLst>
            <a:outerShdw blurRad="101600" dist="38100" dir="8100000" algn="bl" rotWithShape="0">
              <a:srgbClr val="000000">
                <a:alpha val="10000"/>
              </a:srgbClr>
            </a:outerShdw>
          </a:effectLst>
        </p:spPr>
        <p:txBody>
          <a:bodyPr/>
          <a:lstStyle/>
          <a:p>
            <a:endParaRPr lang="en-US"/>
          </a:p>
        </p:txBody>
      </p:sp>
      <p:sp>
        <p:nvSpPr>
          <p:cNvPr id="23" name="Shape 13"/>
          <p:cNvSpPr/>
          <p:nvPr/>
        </p:nvSpPr>
        <p:spPr>
          <a:xfrm>
            <a:off x="4937760" y="1234440"/>
            <a:ext cx="54864" cy="3017520"/>
          </a:xfrm>
          <a:prstGeom prst="rect">
            <a:avLst/>
          </a:prstGeom>
          <a:solidFill>
            <a:srgbClr val="D97706"/>
          </a:solidFill>
          <a:ln/>
        </p:spPr>
        <p:txBody>
          <a:bodyPr/>
          <a:lstStyle/>
          <a:p>
            <a:endParaRPr lang="en-US"/>
          </a:p>
        </p:txBody>
      </p:sp>
      <p:sp>
        <p:nvSpPr>
          <p:cNvPr id="24" name="Text 14"/>
          <p:cNvSpPr/>
          <p:nvPr/>
        </p:nvSpPr>
        <p:spPr>
          <a:xfrm>
            <a:off x="5166360" y="1325880"/>
            <a:ext cx="3474720" cy="365760"/>
          </a:xfrm>
          <a:prstGeom prst="rect">
            <a:avLst/>
          </a:prstGeom>
          <a:noFill/>
          <a:ln/>
        </p:spPr>
        <p:txBody>
          <a:bodyPr wrap="square" lIns="0" tIns="0" rIns="0" bIns="0" rtlCol="0" anchor="ctr"/>
          <a:lstStyle/>
          <a:p>
            <a:pPr marL="0" indent="0">
              <a:buNone/>
            </a:pPr>
            <a:r>
              <a:rPr lang="en-US" sz="1500" b="1" dirty="0">
                <a:solidFill>
                  <a:srgbClr val="D97706"/>
                </a:solidFill>
                <a:latin typeface="Georgia" pitchFamily="34" charset="0"/>
                <a:ea typeface="Georgia" pitchFamily="34" charset="-122"/>
                <a:cs typeface="Georgia" pitchFamily="34" charset="-120"/>
              </a:rPr>
              <a:t>Phase 2: Shape the Interaction</a:t>
            </a:r>
            <a:endParaRPr lang="en-US" sz="1500" dirty="0"/>
          </a:p>
        </p:txBody>
      </p:sp>
      <p:sp>
        <p:nvSpPr>
          <p:cNvPr id="25" name="Text 15"/>
          <p:cNvSpPr/>
          <p:nvPr/>
        </p:nvSpPr>
        <p:spPr>
          <a:xfrm>
            <a:off x="5166360" y="1783080"/>
            <a:ext cx="3474720" cy="274320"/>
          </a:xfrm>
          <a:prstGeom prst="rect">
            <a:avLst/>
          </a:prstGeom>
          <a:noFill/>
          <a:ln/>
        </p:spPr>
        <p:txBody>
          <a:bodyPr wrap="square" lIns="0" tIns="0" rIns="0" bIns="0" rtlCol="0" anchor="ctr"/>
          <a:lstStyle/>
          <a:p>
            <a:pPr marL="0" indent="0">
              <a:buNone/>
            </a:pPr>
            <a:r>
              <a:rPr lang="en-US" sz="1200" i="1" dirty="0">
                <a:solidFill>
                  <a:srgbClr val="374151"/>
                </a:solidFill>
                <a:latin typeface="Calibri" pitchFamily="34" charset="0"/>
                <a:ea typeface="Calibri" pitchFamily="34" charset="-122"/>
                <a:cs typeface="Calibri" pitchFamily="34" charset="-120"/>
              </a:rPr>
              <a:t>Then it asked ME questions:</a:t>
            </a:r>
            <a:endParaRPr lang="en-US" sz="1200" dirty="0"/>
          </a:p>
        </p:txBody>
      </p:sp>
      <p:pic>
        <p:nvPicPr>
          <p:cNvPr id="26" name="Image 8" descr="preencoded.png"/>
          <p:cNvPicPr>
            <a:picLocks noChangeAspect="1"/>
          </p:cNvPicPr>
          <p:nvPr/>
        </p:nvPicPr>
        <p:blipFill>
          <a:blip r:embed="rId11"/>
          <a:stretch>
            <a:fillRect/>
          </a:stretch>
        </p:blipFill>
        <p:spPr>
          <a:xfrm>
            <a:off x="5212080" y="2148840"/>
            <a:ext cx="182880" cy="182880"/>
          </a:xfrm>
          <a:prstGeom prst="rect">
            <a:avLst/>
          </a:prstGeom>
        </p:spPr>
      </p:pic>
      <p:sp>
        <p:nvSpPr>
          <p:cNvPr id="27" name="Text 16"/>
          <p:cNvSpPr/>
          <p:nvPr/>
        </p:nvSpPr>
        <p:spPr>
          <a:xfrm>
            <a:off x="5532120" y="2103120"/>
            <a:ext cx="3017520" cy="274320"/>
          </a:xfrm>
          <a:prstGeom prst="rect">
            <a:avLst/>
          </a:prstGeom>
          <a:noFill/>
          <a:ln/>
        </p:spPr>
        <p:txBody>
          <a:bodyPr wrap="square" lIns="0" tIns="0" rIns="0" bIns="0" rtlCol="0" anchor="ctr"/>
          <a:lstStyle/>
          <a:p>
            <a:pPr marL="0" indent="0">
              <a:buNone/>
            </a:pPr>
            <a:r>
              <a:rPr lang="en-US" sz="1200" dirty="0">
                <a:solidFill>
                  <a:srgbClr val="374151"/>
                </a:solidFill>
                <a:latin typeface="Calibri" pitchFamily="34" charset="0"/>
                <a:ea typeface="Calibri" pitchFamily="34" charset="-122"/>
                <a:cs typeface="Calibri" pitchFamily="34" charset="-120"/>
              </a:rPr>
              <a:t>Values &amp; philosophy</a:t>
            </a:r>
            <a:endParaRPr lang="en-US" sz="1200" dirty="0"/>
          </a:p>
        </p:txBody>
      </p:sp>
      <p:pic>
        <p:nvPicPr>
          <p:cNvPr id="28" name="Image 9" descr="preencoded.png"/>
          <p:cNvPicPr>
            <a:picLocks noChangeAspect="1"/>
          </p:cNvPicPr>
          <p:nvPr/>
        </p:nvPicPr>
        <p:blipFill>
          <a:blip r:embed="rId11"/>
          <a:stretch>
            <a:fillRect/>
          </a:stretch>
        </p:blipFill>
        <p:spPr>
          <a:xfrm>
            <a:off x="5212080" y="2468880"/>
            <a:ext cx="182880" cy="182880"/>
          </a:xfrm>
          <a:prstGeom prst="rect">
            <a:avLst/>
          </a:prstGeom>
        </p:spPr>
      </p:pic>
      <p:sp>
        <p:nvSpPr>
          <p:cNvPr id="29" name="Text 17"/>
          <p:cNvSpPr/>
          <p:nvPr/>
        </p:nvSpPr>
        <p:spPr>
          <a:xfrm>
            <a:off x="5532120" y="2423160"/>
            <a:ext cx="3017520" cy="274320"/>
          </a:xfrm>
          <a:prstGeom prst="rect">
            <a:avLst/>
          </a:prstGeom>
          <a:noFill/>
          <a:ln/>
        </p:spPr>
        <p:txBody>
          <a:bodyPr wrap="square" lIns="0" tIns="0" rIns="0" bIns="0" rtlCol="0" anchor="ctr"/>
          <a:lstStyle/>
          <a:p>
            <a:pPr marL="0" indent="0">
              <a:buNone/>
            </a:pPr>
            <a:r>
              <a:rPr lang="en-US" sz="1200" dirty="0">
                <a:solidFill>
                  <a:srgbClr val="374151"/>
                </a:solidFill>
                <a:latin typeface="Calibri" pitchFamily="34" charset="0"/>
                <a:ea typeface="Calibri" pitchFamily="34" charset="-122"/>
                <a:cs typeface="Calibri" pitchFamily="34" charset="-120"/>
              </a:rPr>
              <a:t>Leadership style</a:t>
            </a:r>
            <a:endParaRPr lang="en-US" sz="1200" dirty="0"/>
          </a:p>
        </p:txBody>
      </p:sp>
      <p:pic>
        <p:nvPicPr>
          <p:cNvPr id="30" name="Image 10" descr="preencoded.png"/>
          <p:cNvPicPr>
            <a:picLocks noChangeAspect="1"/>
          </p:cNvPicPr>
          <p:nvPr/>
        </p:nvPicPr>
        <p:blipFill>
          <a:blip r:embed="rId11"/>
          <a:stretch>
            <a:fillRect/>
          </a:stretch>
        </p:blipFill>
        <p:spPr>
          <a:xfrm>
            <a:off x="5212080" y="2788920"/>
            <a:ext cx="182880" cy="182880"/>
          </a:xfrm>
          <a:prstGeom prst="rect">
            <a:avLst/>
          </a:prstGeom>
        </p:spPr>
      </p:pic>
      <p:sp>
        <p:nvSpPr>
          <p:cNvPr id="31" name="Text 18"/>
          <p:cNvSpPr/>
          <p:nvPr/>
        </p:nvSpPr>
        <p:spPr>
          <a:xfrm>
            <a:off x="5532120" y="2743200"/>
            <a:ext cx="3017520" cy="274320"/>
          </a:xfrm>
          <a:prstGeom prst="rect">
            <a:avLst/>
          </a:prstGeom>
          <a:noFill/>
          <a:ln/>
        </p:spPr>
        <p:txBody>
          <a:bodyPr wrap="square" lIns="0" tIns="0" rIns="0" bIns="0" rtlCol="0" anchor="ctr"/>
          <a:lstStyle/>
          <a:p>
            <a:pPr marL="0" indent="0">
              <a:buNone/>
            </a:pPr>
            <a:r>
              <a:rPr lang="en-US" sz="1200" dirty="0">
                <a:solidFill>
                  <a:srgbClr val="374151"/>
                </a:solidFill>
                <a:latin typeface="Calibri" pitchFamily="34" charset="0"/>
                <a:ea typeface="Calibri" pitchFamily="34" charset="-122"/>
                <a:cs typeface="Calibri" pitchFamily="34" charset="-120"/>
              </a:rPr>
              <a:t>Communication preferences</a:t>
            </a:r>
            <a:endParaRPr lang="en-US" sz="1200" dirty="0"/>
          </a:p>
        </p:txBody>
      </p:sp>
      <p:pic>
        <p:nvPicPr>
          <p:cNvPr id="32" name="Image 11" descr="preencoded.png"/>
          <p:cNvPicPr>
            <a:picLocks noChangeAspect="1"/>
          </p:cNvPicPr>
          <p:nvPr/>
        </p:nvPicPr>
        <p:blipFill>
          <a:blip r:embed="rId11"/>
          <a:stretch>
            <a:fillRect/>
          </a:stretch>
        </p:blipFill>
        <p:spPr>
          <a:xfrm>
            <a:off x="5212080" y="3108960"/>
            <a:ext cx="182880" cy="182880"/>
          </a:xfrm>
          <a:prstGeom prst="rect">
            <a:avLst/>
          </a:prstGeom>
        </p:spPr>
      </p:pic>
      <p:sp>
        <p:nvSpPr>
          <p:cNvPr id="33" name="Text 19"/>
          <p:cNvSpPr/>
          <p:nvPr/>
        </p:nvSpPr>
        <p:spPr>
          <a:xfrm>
            <a:off x="5532120" y="3063240"/>
            <a:ext cx="3017520" cy="274320"/>
          </a:xfrm>
          <a:prstGeom prst="rect">
            <a:avLst/>
          </a:prstGeom>
          <a:noFill/>
          <a:ln/>
        </p:spPr>
        <p:txBody>
          <a:bodyPr wrap="square" lIns="0" tIns="0" rIns="0" bIns="0" rtlCol="0" anchor="ctr"/>
          <a:lstStyle/>
          <a:p>
            <a:pPr marL="0" indent="0">
              <a:buNone/>
            </a:pPr>
            <a:r>
              <a:rPr lang="en-US" sz="1200" dirty="0">
                <a:solidFill>
                  <a:srgbClr val="374151"/>
                </a:solidFill>
                <a:latin typeface="Calibri" pitchFamily="34" charset="0"/>
                <a:ea typeface="Calibri" pitchFamily="34" charset="-122"/>
                <a:cs typeface="Calibri" pitchFamily="34" charset="-120"/>
              </a:rPr>
              <a:t>What matters most to me</a:t>
            </a:r>
            <a:endParaRPr lang="en-US" sz="1200" dirty="0"/>
          </a:p>
        </p:txBody>
      </p:sp>
      <p:pic>
        <p:nvPicPr>
          <p:cNvPr id="34" name="Image 12" descr="preencoded.png"/>
          <p:cNvPicPr>
            <a:picLocks noChangeAspect="1"/>
          </p:cNvPicPr>
          <p:nvPr/>
        </p:nvPicPr>
        <p:blipFill>
          <a:blip r:embed="rId11"/>
          <a:stretch>
            <a:fillRect/>
          </a:stretch>
        </p:blipFill>
        <p:spPr>
          <a:xfrm>
            <a:off x="5212080" y="3429000"/>
            <a:ext cx="182880" cy="182880"/>
          </a:xfrm>
          <a:prstGeom prst="rect">
            <a:avLst/>
          </a:prstGeom>
        </p:spPr>
      </p:pic>
      <p:sp>
        <p:nvSpPr>
          <p:cNvPr id="35" name="Text 20"/>
          <p:cNvSpPr/>
          <p:nvPr/>
        </p:nvSpPr>
        <p:spPr>
          <a:xfrm>
            <a:off x="5532120" y="3383280"/>
            <a:ext cx="3017520" cy="274320"/>
          </a:xfrm>
          <a:prstGeom prst="rect">
            <a:avLst/>
          </a:prstGeom>
          <a:noFill/>
          <a:ln/>
        </p:spPr>
        <p:txBody>
          <a:bodyPr wrap="square" lIns="0" tIns="0" rIns="0" bIns="0" rtlCol="0" anchor="ctr"/>
          <a:lstStyle/>
          <a:p>
            <a:pPr marL="0" indent="0">
              <a:buNone/>
            </a:pPr>
            <a:r>
              <a:rPr lang="en-US" sz="1200" dirty="0">
                <a:solidFill>
                  <a:srgbClr val="374151"/>
                </a:solidFill>
                <a:latin typeface="Calibri" pitchFamily="34" charset="0"/>
                <a:ea typeface="Calibri" pitchFamily="34" charset="-122"/>
                <a:cs typeface="Calibri" pitchFamily="34" charset="-120"/>
              </a:rPr>
              <a:t>How I make decisions</a:t>
            </a:r>
            <a:endParaRPr lang="en-US" sz="1200" dirty="0"/>
          </a:p>
        </p:txBody>
      </p:sp>
      <p:sp>
        <p:nvSpPr>
          <p:cNvPr id="36" name="Text 21"/>
          <p:cNvSpPr/>
          <p:nvPr/>
        </p:nvSpPr>
        <p:spPr>
          <a:xfrm>
            <a:off x="5166360" y="3749040"/>
            <a:ext cx="3474720" cy="365760"/>
          </a:xfrm>
          <a:prstGeom prst="rect">
            <a:avLst/>
          </a:prstGeom>
          <a:noFill/>
          <a:ln/>
        </p:spPr>
        <p:txBody>
          <a:bodyPr wrap="square" lIns="0" tIns="0" rIns="0" bIns="0" rtlCol="0" anchor="ctr"/>
          <a:lstStyle/>
          <a:p>
            <a:pPr marL="0" indent="0">
              <a:buNone/>
            </a:pPr>
            <a:r>
              <a:rPr lang="en-US" sz="1100" b="1" dirty="0">
                <a:solidFill>
                  <a:srgbClr val="D97706"/>
                </a:solidFill>
                <a:latin typeface="Calibri" pitchFamily="34" charset="0"/>
                <a:ea typeface="Calibri" pitchFamily="34" charset="-122"/>
                <a:cs typeface="Calibri" pitchFamily="34" charset="-120"/>
              </a:rPr>
              <a:t>Result: Not a chatbot. A thought partner that knows how I think.</a:t>
            </a:r>
            <a:endParaRPr lang="en-US" sz="1100" dirty="0"/>
          </a:p>
        </p:txBody>
      </p:sp>
      <p:sp>
        <p:nvSpPr>
          <p:cNvPr id="37" name="Shape 22"/>
          <p:cNvSpPr/>
          <p:nvPr/>
        </p:nvSpPr>
        <p:spPr>
          <a:xfrm>
            <a:off x="457200" y="4434840"/>
            <a:ext cx="8229600" cy="502920"/>
          </a:xfrm>
          <a:prstGeom prst="rect">
            <a:avLst/>
          </a:prstGeom>
          <a:solidFill>
            <a:srgbClr val="1B3A5C"/>
          </a:solidFill>
          <a:ln/>
        </p:spPr>
        <p:txBody>
          <a:bodyPr/>
          <a:lstStyle/>
          <a:p>
            <a:endParaRPr lang="en-US"/>
          </a:p>
        </p:txBody>
      </p:sp>
      <p:sp>
        <p:nvSpPr>
          <p:cNvPr id="38" name="Text 23"/>
          <p:cNvSpPr/>
          <p:nvPr/>
        </p:nvSpPr>
        <p:spPr>
          <a:xfrm>
            <a:off x="640080" y="4434840"/>
            <a:ext cx="7863840" cy="502920"/>
          </a:xfrm>
          <a:prstGeom prst="rect">
            <a:avLst/>
          </a:prstGeom>
          <a:noFill/>
          <a:ln/>
        </p:spPr>
        <p:txBody>
          <a:bodyPr wrap="square" lIns="0" tIns="0" rIns="0" bIns="0"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Phase 1: You teach it who you are.    Phase 2: You teach it how you work.</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TotalTime>
  <Words>3259</Words>
  <Application>Microsoft Macintosh PowerPoint</Application>
  <PresentationFormat>On-screen Show (16:9)</PresentationFormat>
  <Paragraphs>307</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Trust, Ethics &amp; Human-Centric Leadership in the Age of AI</dc:title>
  <dc:subject>PptxGenJS Presentation</dc:subject>
  <dc:creator>Dustin Fusillo</dc:creator>
  <cp:lastModifiedBy>Dustin Fusillo</cp:lastModifiedBy>
  <cp:revision>7</cp:revision>
  <dcterms:created xsi:type="dcterms:W3CDTF">2026-03-17T16:51:19Z</dcterms:created>
  <dcterms:modified xsi:type="dcterms:W3CDTF">2026-03-19T14:49:26Z</dcterms:modified>
</cp:coreProperties>
</file>