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image" Target="../media/image-8-16.png"/><Relationship Id="rId17" Type="http://schemas.openxmlformats.org/officeDocument/2006/relationships/image" Target="../media/image-8-17.png"/><Relationship Id="rId18" Type="http://schemas.openxmlformats.org/officeDocument/2006/relationships/image" Target="../media/image-8-18.png"/><Relationship Id="rId19" Type="http://schemas.openxmlformats.org/officeDocument/2006/relationships/image" Target="../media/image-8-19.png"/><Relationship Id="rId20" Type="http://schemas.openxmlformats.org/officeDocument/2006/relationships/image" Target="../media/image-8-20.png"/><Relationship Id="rId21" Type="http://schemas.openxmlformats.org/officeDocument/2006/relationships/image" Target="../media/image-8-21.png"/><Relationship Id="rId22" Type="http://schemas.openxmlformats.org/officeDocument/2006/relationships/image" Target="../media/image-8-22.png"/><Relationship Id="rId23" Type="http://schemas.openxmlformats.org/officeDocument/2006/relationships/image" Target="../media/image-8-23.png"/><Relationship Id="rId24" Type="http://schemas.openxmlformats.org/officeDocument/2006/relationships/image" Target="../media/image-8-24.png"/><Relationship Id="rId25" Type="http://schemas.openxmlformats.org/officeDocument/2006/relationships/image" Target="../media/image-8-25.png"/><Relationship Id="rId26" Type="http://schemas.openxmlformats.org/officeDocument/2006/relationships/slideLayout" Target="../slideLayouts/slideLayout1.xml"/><Relationship Id="rId2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85875" y="1164989"/>
            <a:ext cx="6572250" cy="10972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4300"/>
              </a:lnSpc>
              <a:buNone/>
            </a:pPr>
            <a:r>
              <a:rPr lang="en-US" sz="3294" b="1" spc="-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Airmoji FR: </a:t>
            </a:r>
            <a:r>
              <a:rPr lang="en-US" sz="3294" b="1" spc="-1" kern="0" dirty="0">
                <a:solidFill>
                  <a:srgbClr val="06B6D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Turn Your Exhaust </a:t>
            </a:r>
            <a:r>
              <a:rPr lang="en-US" sz="3294" b="1" spc="-1" kern="0" dirty="0">
                <a:solidFill>
                  <a:srgbClr val="06B6D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Into Energy</a:t>
            </a:r>
            <a:endParaRPr lang="en-US" sz="3294" dirty="0"/>
          </a:p>
        </p:txBody>
      </p:sp>
      <p:sp>
        <p:nvSpPr>
          <p:cNvPr id="4" name="Text 1"/>
          <p:cNvSpPr/>
          <p:nvPr/>
        </p:nvSpPr>
        <p:spPr>
          <a:xfrm>
            <a:off x="1285875" y="2476537"/>
            <a:ext cx="657225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2700"/>
              </a:lnSpc>
              <a:buNone/>
            </a:pPr>
            <a:r>
              <a:rPr lang="en-US" sz="1704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bolt-on energy recovery system for AI data center HVAC — recovering up to 65% of exhaust fan energy with zero back pressure and zero emissions.</a:t>
            </a:r>
            <a:endParaRPr lang="en-US" sz="1704" dirty="0"/>
          </a:p>
        </p:txBody>
      </p:sp>
      <p:sp>
        <p:nvSpPr>
          <p:cNvPr id="5" name="Shape 2"/>
          <p:cNvSpPr/>
          <p:nvPr/>
        </p:nvSpPr>
        <p:spPr>
          <a:xfrm>
            <a:off x="2984302" y="3862425"/>
            <a:ext cx="3175397" cy="358973"/>
          </a:xfrm>
          <a:prstGeom prst="roundRect">
            <a:avLst/>
          </a:prstGeom>
          <a:solidFill>
            <a:srgbClr val="3B82F6">
              <a:alpha val="10000"/>
            </a:srgbClr>
          </a:solidFill>
          <a:ln w="9144">
            <a:solidFill>
              <a:srgbClr val="3B82F6">
                <a:alpha val="30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984302" y="3862425"/>
            <a:ext cx="3175397" cy="358973"/>
          </a:xfrm>
          <a:prstGeom prst="rect">
            <a:avLst/>
          </a:prstGeom>
          <a:noFill/>
          <a:ln/>
        </p:spPr>
        <p:txBody>
          <a:bodyPr wrap="square" lIns="204089" tIns="102108" rIns="204089" bIns="102108" rtlCol="0" anchor="t">
            <a:spAutoFit/>
          </a:bodyPr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987" b="1" spc="2" kern="0" dirty="0">
                <a:solidFill>
                  <a:srgbClr val="3B82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RELEASE CANDIDATE 1 — Q4 2026</a:t>
            </a:r>
            <a:endParaRPr lang="en-US" sz="98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1791686"/>
            <a:ext cx="3157538" cy="2160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436" b="1" spc="-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data centers </a:t>
            </a:r>
            <a:r>
              <a:rPr lang="en-US" sz="2436" b="1" spc="-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waste </a:t>
            </a:r>
            <a:r>
              <a:rPr lang="en-US" sz="2436" b="1" spc="-1" kern="0" dirty="0">
                <a:solidFill>
                  <a:srgbClr val="06B6D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millions of </a:t>
            </a:r>
            <a:r>
              <a:rPr lang="en-US" sz="2436" b="1" spc="-1" kern="0" dirty="0">
                <a:solidFill>
                  <a:srgbClr val="06B6D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dollars</a:t>
            </a:r>
            <a:r>
              <a:rPr lang="en-US" sz="2436" b="1" spc="-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 kinetic </a:t>
            </a:r>
            <a:r>
              <a:rPr lang="en-US" sz="2436" b="1" spc="-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energy every year </a:t>
            </a:r>
            <a:r>
              <a:rPr lang="en-US" sz="2436" b="1" spc="-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through their </a:t>
            </a:r>
            <a:r>
              <a:rPr lang="en-US" sz="2436" b="1" spc="-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HVAC exhaust fans</a:t>
            </a:r>
            <a:endParaRPr lang="en-US" sz="2436" dirty="0"/>
          </a:p>
        </p:txBody>
      </p:sp>
      <p:sp>
        <p:nvSpPr>
          <p:cNvPr id="4" name="Shape 1"/>
          <p:cNvSpPr/>
          <p:nvPr/>
        </p:nvSpPr>
        <p:spPr>
          <a:xfrm>
            <a:off x="4600575" y="665876"/>
            <a:ext cx="85725" cy="8572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5" name="Text 2"/>
          <p:cNvSpPr/>
          <p:nvPr/>
        </p:nvSpPr>
        <p:spPr>
          <a:xfrm>
            <a:off x="4600575" y="594438"/>
            <a:ext cx="3971925" cy="548618"/>
          </a:xfrm>
          <a:prstGeom prst="rect">
            <a:avLst/>
          </a:prstGeom>
          <a:noFill/>
          <a:ln/>
        </p:spPr>
        <p:txBody>
          <a:bodyPr wrap="square" lIns="297688" tIns="0" rIns="0" bIns="0" rtlCol="0" anchor="t">
            <a:spAutoFit/>
          </a:bodyPr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269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Global data center electricity demand is set to double to </a:t>
            </a:r>
            <a:r>
              <a:rPr lang="en-US" sz="1193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945 TWh by 2030</a:t>
            </a:r>
            <a:r>
              <a:rPr lang="en-US" sz="1269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(IEA).</a:t>
            </a:r>
            <a:endParaRPr lang="en-US" sz="1269" dirty="0"/>
          </a:p>
        </p:txBody>
      </p:sp>
      <p:sp>
        <p:nvSpPr>
          <p:cNvPr id="6" name="Shape 3"/>
          <p:cNvSpPr/>
          <p:nvPr/>
        </p:nvSpPr>
        <p:spPr>
          <a:xfrm>
            <a:off x="4600575" y="1328793"/>
            <a:ext cx="85725" cy="8572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7" name="Text 4"/>
          <p:cNvSpPr/>
          <p:nvPr/>
        </p:nvSpPr>
        <p:spPr>
          <a:xfrm>
            <a:off x="4600575" y="1257356"/>
            <a:ext cx="3971925" cy="548618"/>
          </a:xfrm>
          <a:prstGeom prst="rect">
            <a:avLst/>
          </a:prstGeom>
          <a:noFill/>
          <a:ln/>
        </p:spPr>
        <p:txBody>
          <a:bodyPr wrap="square" lIns="297688" tIns="0" rIns="0" bIns="0" rtlCol="0" anchor="t">
            <a:spAutoFit/>
          </a:bodyPr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269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Cooling systems account for </a:t>
            </a:r>
            <a:r>
              <a:rPr lang="en-US" sz="1193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30–40%</a:t>
            </a:r>
            <a:r>
              <a:rPr lang="en-US" sz="1269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of total data center energy consumption.</a:t>
            </a:r>
            <a:endParaRPr lang="en-US" sz="1269" dirty="0"/>
          </a:p>
        </p:txBody>
      </p:sp>
      <p:sp>
        <p:nvSpPr>
          <p:cNvPr id="8" name="Shape 5"/>
          <p:cNvSpPr/>
          <p:nvPr/>
        </p:nvSpPr>
        <p:spPr>
          <a:xfrm>
            <a:off x="4600575" y="1991711"/>
            <a:ext cx="85725" cy="8572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9" name="Text 6"/>
          <p:cNvSpPr/>
          <p:nvPr/>
        </p:nvSpPr>
        <p:spPr>
          <a:xfrm>
            <a:off x="4600575" y="1920273"/>
            <a:ext cx="3971925" cy="822927"/>
          </a:xfrm>
          <a:prstGeom prst="rect">
            <a:avLst/>
          </a:prstGeom>
          <a:noFill/>
          <a:ln/>
        </p:spPr>
        <p:txBody>
          <a:bodyPr wrap="square" lIns="297688" tIns="0" rIns="0" bIns="0" rtlCol="0" anchor="t">
            <a:spAutoFit/>
          </a:bodyPr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269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HVAC exhaust fans run 24/7 at high velocity — constantly expelling high-kinetic-energy airflow that is currently </a:t>
            </a:r>
            <a:r>
              <a:rPr lang="en-US" sz="1193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100% wasted</a:t>
            </a:r>
            <a:r>
              <a:rPr lang="en-US" sz="1269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269" dirty="0"/>
          </a:p>
        </p:txBody>
      </p:sp>
      <p:sp>
        <p:nvSpPr>
          <p:cNvPr id="10" name="Shape 7"/>
          <p:cNvSpPr/>
          <p:nvPr/>
        </p:nvSpPr>
        <p:spPr>
          <a:xfrm>
            <a:off x="4600575" y="2928938"/>
            <a:ext cx="85725" cy="8572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1" name="Text 8"/>
          <p:cNvSpPr/>
          <p:nvPr/>
        </p:nvSpPr>
        <p:spPr>
          <a:xfrm>
            <a:off x="4600575" y="2857500"/>
            <a:ext cx="3971925" cy="822927"/>
          </a:xfrm>
          <a:prstGeom prst="rect">
            <a:avLst/>
          </a:prstGeom>
          <a:noFill/>
          <a:ln/>
        </p:spPr>
        <p:txBody>
          <a:bodyPr wrap="square" lIns="297688" tIns="0" rIns="0" bIns="0" rtlCol="0" anchor="t">
            <a:spAutoFit/>
          </a:bodyPr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269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hyperscale facility with 200 exhaust fans wastes the equivalent of </a:t>
            </a:r>
            <a:r>
              <a:rPr lang="en-US" sz="1193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hundreds of kW</a:t>
            </a:r>
            <a:r>
              <a:rPr lang="en-US" sz="1269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 unrecovered kinetic energy every hour.</a:t>
            </a:r>
            <a:endParaRPr lang="en-US" sz="1269" dirty="0"/>
          </a:p>
        </p:txBody>
      </p:sp>
      <p:sp>
        <p:nvSpPr>
          <p:cNvPr id="12" name="Shape 9"/>
          <p:cNvSpPr/>
          <p:nvPr/>
        </p:nvSpPr>
        <p:spPr>
          <a:xfrm>
            <a:off x="4600575" y="3866164"/>
            <a:ext cx="85725" cy="8572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3" name="Text 10"/>
          <p:cNvSpPr/>
          <p:nvPr/>
        </p:nvSpPr>
        <p:spPr>
          <a:xfrm>
            <a:off x="4600575" y="3794727"/>
            <a:ext cx="3971925" cy="1097235"/>
          </a:xfrm>
          <a:prstGeom prst="rect">
            <a:avLst/>
          </a:prstGeom>
          <a:noFill/>
          <a:ln/>
        </p:spPr>
        <p:txBody>
          <a:bodyPr wrap="square" lIns="297688" tIns="0" rIns="0" bIns="0" rtlCol="0" anchor="t">
            <a:spAutoFit/>
          </a:bodyPr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269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Existing solutions (solar, diesel, LNG) either add emissions, require massive land footprints, or create supply chain dependencies.</a:t>
            </a:r>
            <a:endParaRPr lang="en-US" sz="126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742950"/>
            <a:ext cx="7143750" cy="11700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121" b="1" spc="-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Airmoji FR is a bolt-on wind turbine that attaches </a:t>
            </a:r>
            <a:r>
              <a:rPr lang="en-US" sz="2121" b="1" spc="-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 your existing HVAC exhaust fans and </a:t>
            </a:r>
            <a:r>
              <a:rPr lang="en-US" sz="2121" b="1" spc="-1" kern="0" dirty="0">
                <a:solidFill>
                  <a:srgbClr val="06B6D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converts </a:t>
            </a:r>
            <a:r>
              <a:rPr lang="en-US" sz="2121" b="1" spc="-1" kern="0" dirty="0">
                <a:solidFill>
                  <a:srgbClr val="06B6D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wasted airflow into electricity</a:t>
            </a:r>
            <a:endParaRPr lang="en-US" sz="2121" dirty="0"/>
          </a:p>
        </p:txBody>
      </p:sp>
      <p:sp>
        <p:nvSpPr>
          <p:cNvPr id="4" name="Shape 1"/>
          <p:cNvSpPr/>
          <p:nvPr/>
        </p:nvSpPr>
        <p:spPr>
          <a:xfrm rot="2700000">
            <a:off x="571500" y="2113071"/>
            <a:ext cx="71438" cy="71438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5" name="Text 2"/>
          <p:cNvSpPr/>
          <p:nvPr/>
        </p:nvSpPr>
        <p:spPr>
          <a:xfrm>
            <a:off x="785813" y="2055921"/>
            <a:ext cx="3571875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Non-Invasive Installation</a:t>
            </a:r>
            <a:endParaRPr lang="en-US" sz="1193" dirty="0"/>
          </a:p>
        </p:txBody>
      </p:sp>
      <p:sp>
        <p:nvSpPr>
          <p:cNvPr id="6" name="Text 3"/>
          <p:cNvSpPr/>
          <p:nvPr/>
        </p:nvSpPr>
        <p:spPr>
          <a:xfrm>
            <a:off x="785813" y="2320240"/>
            <a:ext cx="3571875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Mounts directly onto the exhaust fan housing with no modifications to existing infrastructure.</a:t>
            </a:r>
            <a:endParaRPr lang="en-US" sz="1050" dirty="0"/>
          </a:p>
        </p:txBody>
      </p:sp>
      <p:sp>
        <p:nvSpPr>
          <p:cNvPr id="7" name="Shape 4"/>
          <p:cNvSpPr/>
          <p:nvPr/>
        </p:nvSpPr>
        <p:spPr>
          <a:xfrm rot="2700000">
            <a:off x="571500" y="3020327"/>
            <a:ext cx="71438" cy="71438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8" name="Text 5"/>
          <p:cNvSpPr/>
          <p:nvPr/>
        </p:nvSpPr>
        <p:spPr>
          <a:xfrm>
            <a:off x="785813" y="2963177"/>
            <a:ext cx="3571875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Patented Turbine Design</a:t>
            </a:r>
            <a:endParaRPr lang="en-US" sz="1193" dirty="0"/>
          </a:p>
        </p:txBody>
      </p:sp>
      <p:sp>
        <p:nvSpPr>
          <p:cNvPr id="9" name="Text 6"/>
          <p:cNvSpPr/>
          <p:nvPr/>
        </p:nvSpPr>
        <p:spPr>
          <a:xfrm>
            <a:off x="785813" y="3227496"/>
            <a:ext cx="3571875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Captures high-velocity exhaust air stream, converting kinetic energy into rotational force.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 rot="2700000">
            <a:off x="571500" y="3927584"/>
            <a:ext cx="71438" cy="71438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1" name="Text 8"/>
          <p:cNvSpPr/>
          <p:nvPr/>
        </p:nvSpPr>
        <p:spPr>
          <a:xfrm>
            <a:off x="785813" y="3870434"/>
            <a:ext cx="3571875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Zero Back Pressure</a:t>
            </a:r>
            <a:endParaRPr lang="en-US" sz="1193" dirty="0"/>
          </a:p>
        </p:txBody>
      </p:sp>
      <p:sp>
        <p:nvSpPr>
          <p:cNvPr id="12" name="Text 9"/>
          <p:cNvSpPr/>
          <p:nvPr/>
        </p:nvSpPr>
        <p:spPr>
          <a:xfrm>
            <a:off x="785813" y="4134752"/>
            <a:ext cx="3571875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Simultaneously enhances airflow efficiency — fan performance is improved, not degraded.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 rot="2700000">
            <a:off x="4786313" y="2113071"/>
            <a:ext cx="71438" cy="71438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4" name="Text 11"/>
          <p:cNvSpPr/>
          <p:nvPr/>
        </p:nvSpPr>
        <p:spPr>
          <a:xfrm>
            <a:off x="5000625" y="2055921"/>
            <a:ext cx="3571875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Closed Energy Loop</a:t>
            </a:r>
            <a:endParaRPr lang="en-US" sz="1193" dirty="0"/>
          </a:p>
        </p:txBody>
      </p:sp>
      <p:sp>
        <p:nvSpPr>
          <p:cNvPr id="15" name="Text 12"/>
          <p:cNvSpPr/>
          <p:nvPr/>
        </p:nvSpPr>
        <p:spPr>
          <a:xfrm>
            <a:off x="5000625" y="2320240"/>
            <a:ext cx="3571875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Electricity generated is returned directly to the host building's electrical system in real time.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 rot="2700000">
            <a:off x="4786313" y="3020327"/>
            <a:ext cx="71438" cy="71438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7" name="Text 14"/>
          <p:cNvSpPr/>
          <p:nvPr/>
        </p:nvSpPr>
        <p:spPr>
          <a:xfrm>
            <a:off x="5000625" y="2963177"/>
            <a:ext cx="3571875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High Energy Recovery</a:t>
            </a:r>
            <a:endParaRPr lang="en-US" sz="1193" dirty="0"/>
          </a:p>
        </p:txBody>
      </p:sp>
      <p:sp>
        <p:nvSpPr>
          <p:cNvPr id="18" name="Text 15"/>
          <p:cNvSpPr/>
          <p:nvPr/>
        </p:nvSpPr>
        <p:spPr>
          <a:xfrm>
            <a:off x="5000625" y="3227496"/>
            <a:ext cx="3571875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Recovers up to 65% of the energy consumed by the host exhaust fan.</a:t>
            </a:r>
            <a:endParaRPr lang="en-US" sz="1050" dirty="0"/>
          </a:p>
        </p:txBody>
      </p:sp>
      <p:sp>
        <p:nvSpPr>
          <p:cNvPr id="19" name="Shape 16"/>
          <p:cNvSpPr/>
          <p:nvPr/>
        </p:nvSpPr>
        <p:spPr>
          <a:xfrm rot="2700000">
            <a:off x="4786313" y="3927584"/>
            <a:ext cx="71438" cy="71438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0" name="Text 17"/>
          <p:cNvSpPr/>
          <p:nvPr/>
        </p:nvSpPr>
        <p:spPr>
          <a:xfrm>
            <a:off x="5000625" y="3870434"/>
            <a:ext cx="3571875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Commercial Readiness</a:t>
            </a:r>
            <a:endParaRPr lang="en-US" sz="1193" dirty="0"/>
          </a:p>
        </p:txBody>
      </p:sp>
      <p:sp>
        <p:nvSpPr>
          <p:cNvPr id="21" name="Text 18"/>
          <p:cNvSpPr/>
          <p:nvPr/>
        </p:nvSpPr>
        <p:spPr>
          <a:xfrm>
            <a:off x="5000625" y="4134752"/>
            <a:ext cx="3571875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Currently at Release Candidate 1 (RC1) stage, with commercial launch targeted for Q4 2026.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600075"/>
            <a:ext cx="7858125" cy="66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808" b="1" spc="-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Airmoji FR's three-step process turns existing infrastructure into </a:t>
            </a:r>
            <a:r>
              <a:rPr lang="en-US" sz="1808" b="1" spc="-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</a:t>
            </a:r>
            <a:r>
              <a:rPr lang="en-US" sz="1808" b="1" spc="-1" kern="0" dirty="0">
                <a:solidFill>
                  <a:srgbClr val="06B6D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continuous power source</a:t>
            </a:r>
            <a:r>
              <a:rPr lang="en-US" sz="1808" b="1" spc="-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with no downtime</a:t>
            </a:r>
            <a:endParaRPr lang="en-US" sz="1808" dirty="0"/>
          </a:p>
        </p:txBody>
      </p:sp>
      <p:sp>
        <p:nvSpPr>
          <p:cNvPr id="4" name="Text 1"/>
          <p:cNvSpPr/>
          <p:nvPr/>
        </p:nvSpPr>
        <p:spPr>
          <a:xfrm>
            <a:off x="571500" y="1625873"/>
            <a:ext cx="500063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700"/>
              </a:lnSpc>
              <a:buNone/>
            </a:pPr>
            <a:r>
              <a:rPr lang="en-US" dirty="0">
                <a:solidFill>
                  <a:srgbClr val="000000"/>
                </a:solidFill>
              </a:rPr>
              <a:t>01</a:t>
            </a: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1250156" y="1625873"/>
            <a:ext cx="3486150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spc="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ATTACH</a:t>
            </a:r>
            <a:endParaRPr lang="en-US" sz="1193" dirty="0"/>
          </a:p>
        </p:txBody>
      </p:sp>
      <p:sp>
        <p:nvSpPr>
          <p:cNvPr id="6" name="Text 3"/>
          <p:cNvSpPr/>
          <p:nvPr/>
        </p:nvSpPr>
        <p:spPr>
          <a:xfrm>
            <a:off x="1250156" y="1890192"/>
            <a:ext cx="3486150" cy="642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Bolt-on mounting directly to exhaust fan housing. No downtime, no warranty void, no structural modification.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571500" y="2533129"/>
            <a:ext cx="500063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700"/>
              </a:lnSpc>
              <a:buNone/>
            </a:pPr>
            <a:r>
              <a:rPr lang="en-US" dirty="0">
                <a:solidFill>
                  <a:srgbClr val="000000"/>
                </a:solidFill>
              </a:rPr>
              <a:t>02</a:t>
            </a: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1250156" y="2533129"/>
            <a:ext cx="3486150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spc="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CAPTURE</a:t>
            </a:r>
            <a:endParaRPr lang="en-US" sz="1193" dirty="0"/>
          </a:p>
        </p:txBody>
      </p:sp>
      <p:sp>
        <p:nvSpPr>
          <p:cNvPr id="9" name="Text 6"/>
          <p:cNvSpPr/>
          <p:nvPr/>
        </p:nvSpPr>
        <p:spPr>
          <a:xfrm>
            <a:off x="1250156" y="2797448"/>
            <a:ext cx="3486150" cy="642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Patented impeller captures exhaust airflow and converts kinetic energy to rotational force with zero back pressure.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571500" y="3440385"/>
            <a:ext cx="500063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700"/>
              </a:lnSpc>
              <a:buNone/>
            </a:pPr>
            <a:r>
              <a:rPr lang="en-US" dirty="0">
                <a:solidFill>
                  <a:srgbClr val="000000"/>
                </a:solidFill>
              </a:rPr>
              <a:t>03</a:t>
            </a: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1250156" y="3440385"/>
            <a:ext cx="3486150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spc="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GENERATE</a:t>
            </a:r>
            <a:endParaRPr lang="en-US" sz="1193" dirty="0"/>
          </a:p>
        </p:txBody>
      </p:sp>
      <p:sp>
        <p:nvSpPr>
          <p:cNvPr id="12" name="Text 9"/>
          <p:cNvSpPr/>
          <p:nvPr/>
        </p:nvSpPr>
        <p:spPr>
          <a:xfrm>
            <a:off x="1250156" y="3704704"/>
            <a:ext cx="3486150" cy="642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Generator produces electricity returned directly to the host building's grid, reducing net consumption by up to 65%.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5164931" y="1558007"/>
            <a:ext cx="3407569" cy="2857500"/>
          </a:xfrm>
          <a:prstGeom prst="rect">
            <a:avLst/>
          </a:prstGeom>
          <a:solidFill>
            <a:srgbClr val="0B1120">
              <a:alpha val="50000"/>
            </a:srgbClr>
          </a:solidFill>
          <a:ln w="18288">
            <a:solidFill>
              <a:srgbClr val="06B6D4">
                <a:alpha val="30000"/>
              </a:srgbClr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7806" y="1700882"/>
            <a:ext cx="3121819" cy="25717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742950"/>
            <a:ext cx="7858125" cy="11700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121" b="1" spc="-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Four precision-engineered impeller configurations </a:t>
            </a:r>
            <a:r>
              <a:rPr lang="en-US" sz="2121" b="1" spc="-1" kern="0" dirty="0">
                <a:solidFill>
                  <a:srgbClr val="06B6D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optimize energy capture</a:t>
            </a:r>
            <a:r>
              <a:rPr lang="en-US" sz="2121" b="1" spc="-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across all HVAC exhaust fan </a:t>
            </a:r>
            <a:r>
              <a:rPr lang="en-US" sz="2121" b="1" spc="-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types</a:t>
            </a:r>
            <a:endParaRPr lang="en-US" sz="2121" dirty="0"/>
          </a:p>
        </p:txBody>
      </p:sp>
      <p:sp>
        <p:nvSpPr>
          <p:cNvPr id="4" name="Shape 1"/>
          <p:cNvSpPr/>
          <p:nvPr/>
        </p:nvSpPr>
        <p:spPr>
          <a:xfrm>
            <a:off x="571500" y="2270234"/>
            <a:ext cx="1839516" cy="1102928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571500" y="2270234"/>
            <a:ext cx="1839516" cy="2857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6" name="Text 3"/>
          <p:cNvSpPr/>
          <p:nvPr/>
        </p:nvSpPr>
        <p:spPr>
          <a:xfrm>
            <a:off x="571500" y="2413109"/>
            <a:ext cx="1839516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spc="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CROWN CAGE</a:t>
            </a:r>
            <a:endParaRPr lang="en-US" sz="1193" dirty="0"/>
          </a:p>
        </p:txBody>
      </p:sp>
      <p:sp>
        <p:nvSpPr>
          <p:cNvPr id="7" name="Text 4"/>
          <p:cNvSpPr/>
          <p:nvPr/>
        </p:nvSpPr>
        <p:spPr>
          <a:xfrm>
            <a:off x="571500" y="2727434"/>
            <a:ext cx="1839516" cy="6171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Vertical axis cage design — optimized for low-velocity, high-volume exhaust flows.</a:t>
            </a:r>
            <a:endParaRPr lang="en-US" sz="942" dirty="0"/>
          </a:p>
        </p:txBody>
      </p:sp>
      <p:sp>
        <p:nvSpPr>
          <p:cNvPr id="8" name="Shape 5"/>
          <p:cNvSpPr/>
          <p:nvPr/>
        </p:nvSpPr>
        <p:spPr>
          <a:xfrm>
            <a:off x="2625328" y="2270234"/>
            <a:ext cx="1839516" cy="1102928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2625328" y="2270234"/>
            <a:ext cx="1839516" cy="28575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10" name="Text 7"/>
          <p:cNvSpPr/>
          <p:nvPr/>
        </p:nvSpPr>
        <p:spPr>
          <a:xfrm>
            <a:off x="2625328" y="2413109"/>
            <a:ext cx="1839516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spc="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SPIRAL VANE</a:t>
            </a:r>
            <a:endParaRPr lang="en-US" sz="1193" dirty="0"/>
          </a:p>
        </p:txBody>
      </p:sp>
      <p:sp>
        <p:nvSpPr>
          <p:cNvPr id="11" name="Text 8"/>
          <p:cNvSpPr/>
          <p:nvPr/>
        </p:nvSpPr>
        <p:spPr>
          <a:xfrm>
            <a:off x="2625328" y="2727434"/>
            <a:ext cx="1839516" cy="6171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High-velocity spiral blade — maximizes capture in high-pressure exhaust streams.</a:t>
            </a:r>
            <a:endParaRPr lang="en-US" sz="942" dirty="0"/>
          </a:p>
        </p:txBody>
      </p:sp>
      <p:sp>
        <p:nvSpPr>
          <p:cNvPr id="12" name="Shape 9"/>
          <p:cNvSpPr/>
          <p:nvPr/>
        </p:nvSpPr>
        <p:spPr>
          <a:xfrm>
            <a:off x="4679156" y="2270234"/>
            <a:ext cx="1839516" cy="1102928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4679156" y="2270234"/>
            <a:ext cx="1839516" cy="2857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4" name="Text 11"/>
          <p:cNvSpPr/>
          <p:nvPr/>
        </p:nvSpPr>
        <p:spPr>
          <a:xfrm>
            <a:off x="4679156" y="2413109"/>
            <a:ext cx="1839516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spc="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STAR ARRAY</a:t>
            </a:r>
            <a:endParaRPr lang="en-US" sz="1193" dirty="0"/>
          </a:p>
        </p:txBody>
      </p:sp>
      <p:sp>
        <p:nvSpPr>
          <p:cNvPr id="15" name="Text 12"/>
          <p:cNvSpPr/>
          <p:nvPr/>
        </p:nvSpPr>
        <p:spPr>
          <a:xfrm>
            <a:off x="4679156" y="2727434"/>
            <a:ext cx="1839516" cy="6171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Multi-point star geometry — balanced performance across variable airflow conditions.</a:t>
            </a:r>
            <a:endParaRPr lang="en-US" sz="942" dirty="0"/>
          </a:p>
        </p:txBody>
      </p:sp>
      <p:sp>
        <p:nvSpPr>
          <p:cNvPr id="16" name="Shape 13"/>
          <p:cNvSpPr/>
          <p:nvPr/>
        </p:nvSpPr>
        <p:spPr>
          <a:xfrm>
            <a:off x="6732984" y="2270234"/>
            <a:ext cx="1839516" cy="1102928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6732984" y="2270234"/>
            <a:ext cx="1839516" cy="28575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18" name="Text 15"/>
          <p:cNvSpPr/>
          <p:nvPr/>
        </p:nvSpPr>
        <p:spPr>
          <a:xfrm>
            <a:off x="6732984" y="2413109"/>
            <a:ext cx="1839516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spc="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RADIAL DISC</a:t>
            </a:r>
            <a:endParaRPr lang="en-US" sz="1193" dirty="0"/>
          </a:p>
        </p:txBody>
      </p:sp>
      <p:sp>
        <p:nvSpPr>
          <p:cNvPr id="19" name="Text 16"/>
          <p:cNvSpPr/>
          <p:nvPr/>
        </p:nvSpPr>
        <p:spPr>
          <a:xfrm>
            <a:off x="6732984" y="2727434"/>
            <a:ext cx="1839516" cy="6171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Radial blade configuration — suited for large-diameter industrial exhaust fans.</a:t>
            </a:r>
            <a:endParaRPr lang="en-US" sz="942" dirty="0"/>
          </a:p>
        </p:txBody>
      </p:sp>
      <p:sp>
        <p:nvSpPr>
          <p:cNvPr id="20" name="Shape 17"/>
          <p:cNvSpPr/>
          <p:nvPr/>
        </p:nvSpPr>
        <p:spPr>
          <a:xfrm>
            <a:off x="571500" y="3630337"/>
            <a:ext cx="8001000" cy="458986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571500" y="3630337"/>
            <a:ext cx="28575" cy="458986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22" name="Text 19"/>
          <p:cNvSpPr/>
          <p:nvPr/>
        </p:nvSpPr>
        <p:spPr>
          <a:xfrm>
            <a:off x="571500" y="3630337"/>
            <a:ext cx="8001000" cy="458986"/>
          </a:xfrm>
          <a:prstGeom prst="rect">
            <a:avLst/>
          </a:prstGeom>
          <a:noFill/>
          <a:ln/>
        </p:spPr>
        <p:txBody>
          <a:bodyPr wrap="square" lIns="255143" tIns="170053" rIns="255143" bIns="170053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Each variant is matched to specific exhaust fan diameters and airflow volumes for maximum efficiency.</a:t>
            </a:r>
            <a:endParaRPr lang="en-US" sz="98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742950"/>
            <a:ext cx="7858125" cy="11700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121" b="1" spc="-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Airmoji FR delivers measurable, continuous energy </a:t>
            </a:r>
            <a:r>
              <a:rPr lang="en-US" sz="2121" b="1" spc="-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recovery with </a:t>
            </a:r>
            <a:r>
              <a:rPr lang="en-US" sz="2121" b="1" spc="-1" kern="0" dirty="0">
                <a:solidFill>
                  <a:srgbClr val="06B6D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zero performance impact</a:t>
            </a:r>
            <a:r>
              <a:rPr lang="en-US" sz="2121" b="1" spc="-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on host HVAC </a:t>
            </a:r>
            <a:r>
              <a:rPr lang="en-US" sz="2121" b="1" spc="-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systems</a:t>
            </a:r>
            <a:endParaRPr lang="en-US" sz="2121" dirty="0"/>
          </a:p>
        </p:txBody>
      </p:sp>
      <p:sp>
        <p:nvSpPr>
          <p:cNvPr id="4" name="Shape 1"/>
          <p:cNvSpPr/>
          <p:nvPr/>
        </p:nvSpPr>
        <p:spPr>
          <a:xfrm>
            <a:off x="571500" y="2055921"/>
            <a:ext cx="8001000" cy="2307431"/>
          </a:xfrm>
          <a:prstGeom prst="rect">
            <a:avLst/>
          </a:prstGeom>
          <a:solidFill>
            <a:srgbClr val="0F172A">
              <a:alpha val="60000"/>
            </a:srgbClr>
          </a:solidFill>
          <a:ln w="9144">
            <a:solidFill>
              <a:srgbClr val="06B6D4">
                <a:alpha val="3000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71500" y="2055921"/>
            <a:ext cx="2800350" cy="325041"/>
          </a:xfrm>
          <a:prstGeom prst="rect">
            <a:avLst/>
          </a:prstGeom>
          <a:noFill/>
          <a:ln/>
        </p:spPr>
        <p:txBody>
          <a:bodyPr wrap="square" lIns="204089" tIns="68072" rIns="204089" bIns="68072" rtlCol="0" anchor="ctr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spc="1" kern="0" dirty="0">
                <a:solidFill>
                  <a:srgbClr val="06B6D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ENERGY RECOVERY RATE</a:t>
            </a:r>
            <a:endParaRPr lang="en-US" sz="1193" dirty="0"/>
          </a:p>
        </p:txBody>
      </p:sp>
      <p:sp>
        <p:nvSpPr>
          <p:cNvPr id="6" name="Text 3"/>
          <p:cNvSpPr/>
          <p:nvPr/>
        </p:nvSpPr>
        <p:spPr>
          <a:xfrm>
            <a:off x="3546872" y="2113071"/>
            <a:ext cx="485775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26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Up to</a:t>
            </a:r>
            <a:endParaRPr lang="en-US" sz="1269" dirty="0"/>
          </a:p>
        </p:txBody>
      </p:sp>
      <p:sp>
        <p:nvSpPr>
          <p:cNvPr id="7" name="Text 4"/>
          <p:cNvSpPr/>
          <p:nvPr/>
        </p:nvSpPr>
        <p:spPr>
          <a:xfrm>
            <a:off x="4032647" y="2113071"/>
            <a:ext cx="385763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3B82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65%</a:t>
            </a:r>
            <a:endParaRPr lang="en-US" sz="1193" dirty="0"/>
          </a:p>
        </p:txBody>
      </p:sp>
      <p:sp>
        <p:nvSpPr>
          <p:cNvPr id="8" name="Text 5"/>
          <p:cNvSpPr/>
          <p:nvPr/>
        </p:nvSpPr>
        <p:spPr>
          <a:xfrm>
            <a:off x="4418409" y="2113071"/>
            <a:ext cx="2027039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26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 host fan consumption</a:t>
            </a:r>
            <a:endParaRPr lang="en-US" sz="1269" dirty="0"/>
          </a:p>
        </p:txBody>
      </p:sp>
      <p:sp>
        <p:nvSpPr>
          <p:cNvPr id="9" name="Text 6"/>
          <p:cNvSpPr/>
          <p:nvPr/>
        </p:nvSpPr>
        <p:spPr>
          <a:xfrm>
            <a:off x="571500" y="2380962"/>
            <a:ext cx="2800350" cy="328613"/>
          </a:xfrm>
          <a:prstGeom prst="rect">
            <a:avLst/>
          </a:prstGeom>
          <a:noFill/>
          <a:ln/>
        </p:spPr>
        <p:txBody>
          <a:bodyPr wrap="square" lIns="204089" tIns="68072" rIns="204089" bIns="68072" rtlCol="0" anchor="ctr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spc="1" kern="0" dirty="0">
                <a:solidFill>
                  <a:srgbClr val="06B6D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BACK PRESSURE</a:t>
            </a:r>
            <a:endParaRPr lang="en-US" sz="1193" dirty="0"/>
          </a:p>
        </p:txBody>
      </p:sp>
      <p:sp>
        <p:nvSpPr>
          <p:cNvPr id="10" name="Text 7"/>
          <p:cNvSpPr/>
          <p:nvPr/>
        </p:nvSpPr>
        <p:spPr>
          <a:xfrm>
            <a:off x="3546872" y="2441684"/>
            <a:ext cx="382191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3B82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Zero</a:t>
            </a:r>
            <a:endParaRPr lang="en-US" sz="1193" dirty="0"/>
          </a:p>
        </p:txBody>
      </p:sp>
      <p:sp>
        <p:nvSpPr>
          <p:cNvPr id="11" name="Text 8"/>
          <p:cNvSpPr/>
          <p:nvPr/>
        </p:nvSpPr>
        <p:spPr>
          <a:xfrm>
            <a:off x="3929063" y="2441684"/>
            <a:ext cx="2405658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26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(enhances airflow efficiency)</a:t>
            </a:r>
            <a:endParaRPr lang="en-US" sz="1269" dirty="0"/>
          </a:p>
        </p:txBody>
      </p:sp>
      <p:sp>
        <p:nvSpPr>
          <p:cNvPr id="12" name="Text 9"/>
          <p:cNvSpPr/>
          <p:nvPr/>
        </p:nvSpPr>
        <p:spPr>
          <a:xfrm>
            <a:off x="571500" y="2709574"/>
            <a:ext cx="2800350" cy="328613"/>
          </a:xfrm>
          <a:prstGeom prst="rect">
            <a:avLst/>
          </a:prstGeom>
          <a:noFill/>
          <a:ln/>
        </p:spPr>
        <p:txBody>
          <a:bodyPr wrap="square" lIns="204089" tIns="68072" rIns="204089" bIns="68072" rtlCol="0" anchor="ctr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spc="1" kern="0" dirty="0">
                <a:solidFill>
                  <a:srgbClr val="06B6D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INSTALLATION TYPE</a:t>
            </a:r>
            <a:endParaRPr lang="en-US" sz="1193" dirty="0"/>
          </a:p>
        </p:txBody>
      </p:sp>
      <p:sp>
        <p:nvSpPr>
          <p:cNvPr id="13" name="Text 10"/>
          <p:cNvSpPr/>
          <p:nvPr/>
        </p:nvSpPr>
        <p:spPr>
          <a:xfrm>
            <a:off x="3371850" y="2709574"/>
            <a:ext cx="5200650" cy="328613"/>
          </a:xfrm>
          <a:prstGeom prst="rect">
            <a:avLst/>
          </a:prstGeom>
          <a:noFill/>
          <a:ln/>
        </p:spPr>
        <p:txBody>
          <a:bodyPr wrap="square" lIns="204089" tIns="68072" rIns="204089" bIns="68072" rtlCol="0" anchor="ctr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26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Non-invasive, bolt-on</a:t>
            </a:r>
            <a:endParaRPr lang="en-US" sz="1269" dirty="0"/>
          </a:p>
        </p:txBody>
      </p:sp>
      <p:sp>
        <p:nvSpPr>
          <p:cNvPr id="14" name="Text 11"/>
          <p:cNvSpPr/>
          <p:nvPr/>
        </p:nvSpPr>
        <p:spPr>
          <a:xfrm>
            <a:off x="571500" y="3038187"/>
            <a:ext cx="2800350" cy="328613"/>
          </a:xfrm>
          <a:prstGeom prst="rect">
            <a:avLst/>
          </a:prstGeom>
          <a:noFill/>
          <a:ln/>
        </p:spPr>
        <p:txBody>
          <a:bodyPr wrap="square" lIns="204089" tIns="68072" rIns="204089" bIns="68072" rtlCol="0" anchor="ctr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spc="1" kern="0" dirty="0">
                <a:solidFill>
                  <a:srgbClr val="06B6D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AVAILABILITY</a:t>
            </a:r>
            <a:endParaRPr lang="en-US" sz="1193" dirty="0"/>
          </a:p>
        </p:txBody>
      </p:sp>
      <p:sp>
        <p:nvSpPr>
          <p:cNvPr id="15" name="Text 12"/>
          <p:cNvSpPr/>
          <p:nvPr/>
        </p:nvSpPr>
        <p:spPr>
          <a:xfrm>
            <a:off x="3546872" y="3098909"/>
            <a:ext cx="382191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3B82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24/7</a:t>
            </a:r>
            <a:endParaRPr lang="en-US" sz="1193" dirty="0"/>
          </a:p>
        </p:txBody>
      </p:sp>
      <p:sp>
        <p:nvSpPr>
          <p:cNvPr id="16" name="Text 13"/>
          <p:cNvSpPr/>
          <p:nvPr/>
        </p:nvSpPr>
        <p:spPr>
          <a:xfrm>
            <a:off x="3929063" y="3098909"/>
            <a:ext cx="1866305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26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continuous generation</a:t>
            </a:r>
            <a:endParaRPr lang="en-US" sz="1269" dirty="0"/>
          </a:p>
        </p:txBody>
      </p:sp>
      <p:sp>
        <p:nvSpPr>
          <p:cNvPr id="17" name="Text 14"/>
          <p:cNvSpPr/>
          <p:nvPr/>
        </p:nvSpPr>
        <p:spPr>
          <a:xfrm>
            <a:off x="571500" y="3366799"/>
            <a:ext cx="2800350" cy="328613"/>
          </a:xfrm>
          <a:prstGeom prst="rect">
            <a:avLst/>
          </a:prstGeom>
          <a:noFill/>
          <a:ln/>
        </p:spPr>
        <p:txBody>
          <a:bodyPr wrap="square" lIns="204089" tIns="68072" rIns="204089" bIns="68072" rtlCol="0" anchor="ctr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spc="1" kern="0" dirty="0">
                <a:solidFill>
                  <a:srgbClr val="06B6D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DIRECT EMISSIONS</a:t>
            </a:r>
            <a:endParaRPr lang="en-US" sz="1193" dirty="0"/>
          </a:p>
        </p:txBody>
      </p:sp>
      <p:sp>
        <p:nvSpPr>
          <p:cNvPr id="18" name="Text 15"/>
          <p:cNvSpPr/>
          <p:nvPr/>
        </p:nvSpPr>
        <p:spPr>
          <a:xfrm>
            <a:off x="3546872" y="3427521"/>
            <a:ext cx="490519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3B82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 CO₂</a:t>
            </a:r>
            <a:endParaRPr lang="en-US" sz="1193" dirty="0"/>
          </a:p>
        </p:txBody>
      </p:sp>
      <p:sp>
        <p:nvSpPr>
          <p:cNvPr id="19" name="Text 16"/>
          <p:cNvSpPr/>
          <p:nvPr/>
        </p:nvSpPr>
        <p:spPr>
          <a:xfrm>
            <a:off x="571500" y="3695412"/>
            <a:ext cx="2800350" cy="328613"/>
          </a:xfrm>
          <a:prstGeom prst="rect">
            <a:avLst/>
          </a:prstGeom>
          <a:noFill/>
          <a:ln/>
        </p:spPr>
        <p:txBody>
          <a:bodyPr wrap="square" lIns="204089" tIns="68072" rIns="204089" bIns="68072" rtlCol="0" anchor="ctr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spc="1" kern="0" dirty="0">
                <a:solidFill>
                  <a:srgbClr val="06B6D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STATUS</a:t>
            </a:r>
            <a:endParaRPr lang="en-US" sz="1193" dirty="0"/>
          </a:p>
        </p:txBody>
      </p:sp>
      <p:sp>
        <p:nvSpPr>
          <p:cNvPr id="20" name="Text 17"/>
          <p:cNvSpPr/>
          <p:nvPr/>
        </p:nvSpPr>
        <p:spPr>
          <a:xfrm>
            <a:off x="3371850" y="3695412"/>
            <a:ext cx="5200650" cy="328613"/>
          </a:xfrm>
          <a:prstGeom prst="rect">
            <a:avLst/>
          </a:prstGeom>
          <a:noFill/>
          <a:ln/>
        </p:spPr>
        <p:txBody>
          <a:bodyPr wrap="square" lIns="204089" tIns="68072" rIns="204089" bIns="68072" rtlCol="0" anchor="ctr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26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RC1 — Release Candidate 1</a:t>
            </a:r>
            <a:endParaRPr lang="en-US" sz="1269" dirty="0"/>
          </a:p>
        </p:txBody>
      </p:sp>
      <p:sp>
        <p:nvSpPr>
          <p:cNvPr id="21" name="Text 18"/>
          <p:cNvSpPr/>
          <p:nvPr/>
        </p:nvSpPr>
        <p:spPr>
          <a:xfrm>
            <a:off x="571500" y="4024024"/>
            <a:ext cx="2800350" cy="325041"/>
          </a:xfrm>
          <a:prstGeom prst="rect">
            <a:avLst/>
          </a:prstGeom>
          <a:noFill/>
          <a:ln/>
        </p:spPr>
        <p:txBody>
          <a:bodyPr wrap="square" lIns="204089" tIns="68072" rIns="204089" bIns="68072" rtlCol="0" anchor="ctr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spc="1" kern="0" dirty="0">
                <a:solidFill>
                  <a:srgbClr val="06B6D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TARGET LAUNCH</a:t>
            </a:r>
            <a:endParaRPr lang="en-US" sz="1193" dirty="0"/>
          </a:p>
        </p:txBody>
      </p:sp>
      <p:sp>
        <p:nvSpPr>
          <p:cNvPr id="22" name="Text 19"/>
          <p:cNvSpPr/>
          <p:nvPr/>
        </p:nvSpPr>
        <p:spPr>
          <a:xfrm>
            <a:off x="3371850" y="4024024"/>
            <a:ext cx="5200650" cy="325041"/>
          </a:xfrm>
          <a:prstGeom prst="rect">
            <a:avLst/>
          </a:prstGeom>
          <a:noFill/>
          <a:ln/>
        </p:spPr>
        <p:txBody>
          <a:bodyPr wrap="square" lIns="204089" tIns="68072" rIns="204089" bIns="68072" rtlCol="0" anchor="ctr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26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Q4 2026</a:t>
            </a:r>
            <a:endParaRPr lang="en-US" sz="126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742950"/>
            <a:ext cx="7858125" cy="11700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121" b="1" spc="-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single hyperscale data center with 200 HVAC </a:t>
            </a:r>
            <a:r>
              <a:rPr lang="en-US" sz="2121" b="1" spc="-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exhaust fans represents a </a:t>
            </a:r>
            <a:r>
              <a:rPr lang="en-US" sz="2121" b="1" spc="-1" kern="0" dirty="0">
                <a:solidFill>
                  <a:srgbClr val="06B6D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multi-MW continuous </a:t>
            </a:r>
            <a:r>
              <a:rPr lang="en-US" sz="2121" b="1" spc="-1" kern="0" dirty="0">
                <a:solidFill>
                  <a:srgbClr val="06B6D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energy recovery opportunity</a:t>
            </a:r>
            <a:endParaRPr lang="en-US" sz="2121" dirty="0"/>
          </a:p>
        </p:txBody>
      </p:sp>
      <p:sp>
        <p:nvSpPr>
          <p:cNvPr id="4" name="Shape 1"/>
          <p:cNvSpPr/>
          <p:nvPr/>
        </p:nvSpPr>
        <p:spPr>
          <a:xfrm>
            <a:off x="285750" y="2166314"/>
            <a:ext cx="85725" cy="8572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5" name="Text 2"/>
          <p:cNvSpPr/>
          <p:nvPr/>
        </p:nvSpPr>
        <p:spPr>
          <a:xfrm>
            <a:off x="285750" y="2094877"/>
            <a:ext cx="4879293" cy="502909"/>
          </a:xfrm>
          <a:prstGeom prst="rect">
            <a:avLst/>
          </a:prstGeom>
          <a:noFill/>
          <a:ln/>
        </p:spPr>
        <p:txBody>
          <a:bodyPr wrap="square" lIns="297688" tIns="0" rIns="0" bIns="0" rtlCol="0" anchor="t">
            <a:spAutoFit/>
          </a:bodyPr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159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Hyperscale data centers operate dozens to hundreds of large HVAC exhaust fans continuously.</a:t>
            </a:r>
            <a:endParaRPr lang="en-US" sz="1159" dirty="0"/>
          </a:p>
        </p:txBody>
      </p:sp>
      <p:sp>
        <p:nvSpPr>
          <p:cNvPr id="6" name="Shape 3"/>
          <p:cNvSpPr/>
          <p:nvPr/>
        </p:nvSpPr>
        <p:spPr>
          <a:xfrm>
            <a:off x="285750" y="2754948"/>
            <a:ext cx="85725" cy="8572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7" name="Text 4"/>
          <p:cNvSpPr/>
          <p:nvPr/>
        </p:nvSpPr>
        <p:spPr>
          <a:xfrm>
            <a:off x="285750" y="2683511"/>
            <a:ext cx="4879293" cy="502909"/>
          </a:xfrm>
          <a:prstGeom prst="rect">
            <a:avLst/>
          </a:prstGeom>
          <a:noFill/>
          <a:ln/>
        </p:spPr>
        <p:txBody>
          <a:bodyPr wrap="square" lIns="297688" tIns="0" rIns="0" bIns="0" rtlCol="0" anchor="t">
            <a:spAutoFit/>
          </a:bodyPr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159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Each fan is a constant, predictable energy recovery opportunity — </a:t>
            </a:r>
            <a:r>
              <a:rPr lang="en-US" sz="109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 weather-dependent</a:t>
            </a:r>
            <a:r>
              <a:rPr lang="en-US" sz="1159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159" dirty="0"/>
          </a:p>
        </p:txBody>
      </p:sp>
      <p:sp>
        <p:nvSpPr>
          <p:cNvPr id="8" name="Shape 5"/>
          <p:cNvSpPr/>
          <p:nvPr/>
        </p:nvSpPr>
        <p:spPr>
          <a:xfrm>
            <a:off x="285750" y="3343582"/>
            <a:ext cx="85725" cy="8572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9" name="Text 6"/>
          <p:cNvSpPr/>
          <p:nvPr/>
        </p:nvSpPr>
        <p:spPr>
          <a:xfrm>
            <a:off x="285750" y="3272144"/>
            <a:ext cx="4879293" cy="502909"/>
          </a:xfrm>
          <a:prstGeom prst="rect">
            <a:avLst/>
          </a:prstGeom>
          <a:noFill/>
          <a:ln/>
        </p:spPr>
        <p:txBody>
          <a:bodyPr wrap="square" lIns="297688" tIns="0" rIns="0" bIns="0" rtlCol="0" anchor="t">
            <a:spAutoFit/>
          </a:bodyPr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Array deployment:</a:t>
            </a:r>
            <a:r>
              <a:rPr lang="en-US" sz="1159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Airmoji FR units scale linearly across a facility with no diminishing returns.</a:t>
            </a:r>
            <a:endParaRPr lang="en-US" sz="1090" dirty="0"/>
          </a:p>
        </p:txBody>
      </p:sp>
      <p:sp>
        <p:nvSpPr>
          <p:cNvPr id="10" name="Shape 7"/>
          <p:cNvSpPr/>
          <p:nvPr/>
        </p:nvSpPr>
        <p:spPr>
          <a:xfrm>
            <a:off x="285750" y="3932216"/>
            <a:ext cx="85725" cy="8572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1" name="Text 8"/>
          <p:cNvSpPr/>
          <p:nvPr/>
        </p:nvSpPr>
        <p:spPr>
          <a:xfrm>
            <a:off x="285750" y="3860778"/>
            <a:ext cx="4879293" cy="502909"/>
          </a:xfrm>
          <a:prstGeom prst="rect">
            <a:avLst/>
          </a:prstGeom>
          <a:noFill/>
          <a:ln/>
        </p:spPr>
        <p:txBody>
          <a:bodyPr wrap="square" lIns="297688" tIns="0" rIns="0" bIns="0" rtlCol="0" anchor="t">
            <a:spAutoFit/>
          </a:bodyPr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159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Unlike solar (requires land) or diesel (requires fuel), Airmoji FR uses </a:t>
            </a:r>
            <a:r>
              <a:rPr lang="en-US" sz="109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infrastructure you already own</a:t>
            </a:r>
            <a:r>
              <a:rPr lang="en-US" sz="1159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159" dirty="0"/>
          </a:p>
        </p:txBody>
      </p:sp>
      <p:sp>
        <p:nvSpPr>
          <p:cNvPr id="12" name="Text 9"/>
          <p:cNvSpPr/>
          <p:nvPr/>
        </p:nvSpPr>
        <p:spPr>
          <a:xfrm>
            <a:off x="5822268" y="1998771"/>
            <a:ext cx="3035982" cy="2428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397" b="1" spc="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TARGET MARKETS</a:t>
            </a:r>
            <a:endParaRPr lang="en-US" sz="1397" dirty="0"/>
          </a:p>
        </p:txBody>
      </p:sp>
      <p:sp>
        <p:nvSpPr>
          <p:cNvPr id="13" name="Text 10"/>
          <p:cNvSpPr/>
          <p:nvPr/>
        </p:nvSpPr>
        <p:spPr>
          <a:xfrm>
            <a:off x="5822268" y="2370246"/>
            <a:ext cx="3035982" cy="1893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06B6D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Hyperscale Data Centers</a:t>
            </a:r>
            <a:endParaRPr lang="en-US" sz="1090" dirty="0"/>
          </a:p>
        </p:txBody>
      </p:sp>
      <p:sp>
        <p:nvSpPr>
          <p:cNvPr id="14" name="Text 11"/>
          <p:cNvSpPr/>
          <p:nvPr/>
        </p:nvSpPr>
        <p:spPr>
          <a:xfrm>
            <a:off x="5822268" y="2595274"/>
            <a:ext cx="3035982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Primary target. Hundreds of HVAC exhaust fans running 24/7 — massive recovery potential.</a:t>
            </a:r>
            <a:endParaRPr lang="en-US" sz="942" dirty="0"/>
          </a:p>
        </p:txBody>
      </p:sp>
      <p:sp>
        <p:nvSpPr>
          <p:cNvPr id="15" name="Text 12"/>
          <p:cNvSpPr/>
          <p:nvPr/>
        </p:nvSpPr>
        <p:spPr>
          <a:xfrm>
            <a:off x="5822268" y="3095337"/>
            <a:ext cx="3035982" cy="1893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06B6D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Edge Computing Sites</a:t>
            </a:r>
            <a:endParaRPr lang="en-US" sz="1090" dirty="0"/>
          </a:p>
        </p:txBody>
      </p:sp>
      <p:sp>
        <p:nvSpPr>
          <p:cNvPr id="16" name="Text 13"/>
          <p:cNvSpPr/>
          <p:nvPr/>
        </p:nvSpPr>
        <p:spPr>
          <a:xfrm>
            <a:off x="5822268" y="3320365"/>
            <a:ext cx="3035982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High ROI. Smaller footprint, but continuous operation makes Airmoji FR highly cost-effective.</a:t>
            </a:r>
            <a:endParaRPr lang="en-US" sz="942" dirty="0"/>
          </a:p>
        </p:txBody>
      </p:sp>
      <p:sp>
        <p:nvSpPr>
          <p:cNvPr id="17" name="Text 14"/>
          <p:cNvSpPr/>
          <p:nvPr/>
        </p:nvSpPr>
        <p:spPr>
          <a:xfrm>
            <a:off x="5822268" y="3820427"/>
            <a:ext cx="3035982" cy="1893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06B6D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Industrial HVAC</a:t>
            </a:r>
            <a:endParaRPr lang="en-US" sz="1090" dirty="0"/>
          </a:p>
        </p:txBody>
      </p:sp>
      <p:sp>
        <p:nvSpPr>
          <p:cNvPr id="18" name="Text 15"/>
          <p:cNvSpPr/>
          <p:nvPr/>
        </p:nvSpPr>
        <p:spPr>
          <a:xfrm>
            <a:off x="5822268" y="4045455"/>
            <a:ext cx="3035982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Broad market. Any industrial facility with large exhaust fans can benefit from Airmoji FR.</a:t>
            </a:r>
            <a:endParaRPr lang="en-US" sz="94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742950"/>
            <a:ext cx="7858125" cy="66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808" b="1" spc="-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Airmoji FR is the only energy recovery solution that requires </a:t>
            </a:r>
            <a:r>
              <a:rPr lang="en-US" sz="1808" b="1" spc="-1" kern="0" dirty="0">
                <a:solidFill>
                  <a:srgbClr val="06B6D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</a:t>
            </a:r>
            <a:r>
              <a:rPr lang="en-US" sz="1808" b="1" spc="-1" kern="0" dirty="0">
                <a:solidFill>
                  <a:srgbClr val="06B6D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new land, no fuel, and no infrastructure changes</a:t>
            </a:r>
            <a:endParaRPr lang="en-US" sz="1808" dirty="0"/>
          </a:p>
        </p:txBody>
      </p:sp>
      <p:sp>
        <p:nvSpPr>
          <p:cNvPr id="4" name="Shape 1"/>
          <p:cNvSpPr/>
          <p:nvPr/>
        </p:nvSpPr>
        <p:spPr>
          <a:xfrm>
            <a:off x="571500" y="1633017"/>
            <a:ext cx="3176374" cy="341114"/>
          </a:xfrm>
          <a:prstGeom prst="rect">
            <a:avLst/>
          </a:prstGeom>
          <a:solidFill>
            <a:srgbClr val="3B82F6">
              <a:alpha val="10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571500" y="1959843"/>
            <a:ext cx="3176374" cy="14288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6" name="Text 3"/>
          <p:cNvSpPr/>
          <p:nvPr/>
        </p:nvSpPr>
        <p:spPr>
          <a:xfrm>
            <a:off x="571500" y="1633017"/>
            <a:ext cx="3176374" cy="341114"/>
          </a:xfrm>
          <a:prstGeom prst="rect">
            <a:avLst/>
          </a:prstGeom>
          <a:noFill/>
          <a:ln/>
        </p:spPr>
        <p:txBody>
          <a:bodyPr wrap="square" lIns="136017" tIns="102108" rIns="136017" bIns="102108" rtlCol="0" anchor="ctr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spc="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CRITERIA</a:t>
            </a:r>
            <a:endParaRPr lang="en-US" sz="885" dirty="0"/>
          </a:p>
        </p:txBody>
      </p:sp>
      <p:sp>
        <p:nvSpPr>
          <p:cNvPr id="7" name="Shape 4"/>
          <p:cNvSpPr/>
          <p:nvPr/>
        </p:nvSpPr>
        <p:spPr>
          <a:xfrm>
            <a:off x="3747874" y="1633017"/>
            <a:ext cx="1132173" cy="341114"/>
          </a:xfrm>
          <a:prstGeom prst="rect">
            <a:avLst/>
          </a:prstGeom>
          <a:solidFill>
            <a:srgbClr val="3B82F6">
              <a:alpha val="10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3747874" y="1959843"/>
            <a:ext cx="1132173" cy="14288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9" name="Text 6"/>
          <p:cNvSpPr/>
          <p:nvPr/>
        </p:nvSpPr>
        <p:spPr>
          <a:xfrm>
            <a:off x="3747874" y="1633017"/>
            <a:ext cx="1132173" cy="341114"/>
          </a:xfrm>
          <a:prstGeom prst="rect">
            <a:avLst/>
          </a:prstGeom>
          <a:noFill/>
          <a:ln/>
        </p:spPr>
        <p:txBody>
          <a:bodyPr wrap="square" lIns="136017" tIns="102108" rIns="136017" bIns="102108" rtlCol="0" anchor="ctr">
            <a:spAutoFit/>
          </a:bodyPr>
          <a:lstStyle/>
          <a:p>
            <a:pPr algn="ctr" indent="0" marL="0">
              <a:lnSpc>
                <a:spcPts val="1200"/>
              </a:lnSpc>
              <a:buNone/>
            </a:pPr>
            <a:r>
              <a:rPr lang="en-US" sz="885" b="1" spc="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SOLAR</a:t>
            </a:r>
            <a:endParaRPr lang="en-US" sz="885" dirty="0"/>
          </a:p>
        </p:txBody>
      </p:sp>
      <p:sp>
        <p:nvSpPr>
          <p:cNvPr id="10" name="Shape 7"/>
          <p:cNvSpPr/>
          <p:nvPr/>
        </p:nvSpPr>
        <p:spPr>
          <a:xfrm>
            <a:off x="4880046" y="1633017"/>
            <a:ext cx="1149307" cy="341114"/>
          </a:xfrm>
          <a:prstGeom prst="rect">
            <a:avLst/>
          </a:prstGeom>
          <a:solidFill>
            <a:srgbClr val="3B82F6">
              <a:alpha val="10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4880046" y="1959843"/>
            <a:ext cx="1149307" cy="14288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2" name="Text 9"/>
          <p:cNvSpPr/>
          <p:nvPr/>
        </p:nvSpPr>
        <p:spPr>
          <a:xfrm>
            <a:off x="4880046" y="1633017"/>
            <a:ext cx="1149307" cy="341114"/>
          </a:xfrm>
          <a:prstGeom prst="rect">
            <a:avLst/>
          </a:prstGeom>
          <a:noFill/>
          <a:ln/>
        </p:spPr>
        <p:txBody>
          <a:bodyPr wrap="square" lIns="136017" tIns="102108" rIns="136017" bIns="102108" rtlCol="0" anchor="ctr">
            <a:spAutoFit/>
          </a:bodyPr>
          <a:lstStyle/>
          <a:p>
            <a:pPr algn="ctr" indent="0" marL="0">
              <a:lnSpc>
                <a:spcPts val="1200"/>
              </a:lnSpc>
              <a:buNone/>
            </a:pPr>
            <a:r>
              <a:rPr lang="en-US" sz="885" b="1" spc="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DIESEL</a:t>
            </a:r>
            <a:endParaRPr lang="en-US" sz="885" dirty="0"/>
          </a:p>
        </p:txBody>
      </p:sp>
      <p:sp>
        <p:nvSpPr>
          <p:cNvPr id="13" name="Shape 10"/>
          <p:cNvSpPr/>
          <p:nvPr/>
        </p:nvSpPr>
        <p:spPr>
          <a:xfrm>
            <a:off x="6029353" y="1633017"/>
            <a:ext cx="840535" cy="341114"/>
          </a:xfrm>
          <a:prstGeom prst="rect">
            <a:avLst/>
          </a:prstGeom>
          <a:solidFill>
            <a:srgbClr val="3B82F6">
              <a:alpha val="1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029353" y="1959843"/>
            <a:ext cx="840535" cy="14288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5" name="Text 12"/>
          <p:cNvSpPr/>
          <p:nvPr/>
        </p:nvSpPr>
        <p:spPr>
          <a:xfrm>
            <a:off x="6029353" y="1633017"/>
            <a:ext cx="840535" cy="341114"/>
          </a:xfrm>
          <a:prstGeom prst="rect">
            <a:avLst/>
          </a:prstGeom>
          <a:noFill/>
          <a:ln/>
        </p:spPr>
        <p:txBody>
          <a:bodyPr wrap="square" lIns="136017" tIns="102108" rIns="136017" bIns="102108" rtlCol="0" anchor="ctr">
            <a:spAutoFit/>
          </a:bodyPr>
          <a:lstStyle/>
          <a:p>
            <a:pPr algn="ctr" indent="0" marL="0">
              <a:lnSpc>
                <a:spcPts val="1200"/>
              </a:lnSpc>
              <a:buNone/>
            </a:pPr>
            <a:r>
              <a:rPr lang="en-US" sz="885" b="1" spc="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LNG</a:t>
            </a:r>
            <a:endParaRPr lang="en-US" sz="885" dirty="0"/>
          </a:p>
        </p:txBody>
      </p:sp>
      <p:sp>
        <p:nvSpPr>
          <p:cNvPr id="16" name="Shape 13"/>
          <p:cNvSpPr/>
          <p:nvPr/>
        </p:nvSpPr>
        <p:spPr>
          <a:xfrm>
            <a:off x="6869888" y="1633017"/>
            <a:ext cx="1695469" cy="341114"/>
          </a:xfrm>
          <a:prstGeom prst="rect">
            <a:avLst/>
          </a:prstGeom>
          <a:solidFill>
            <a:srgbClr val="06B6D4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6869888" y="1633017"/>
            <a:ext cx="1695469" cy="14288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18" name="Shape 15"/>
          <p:cNvSpPr/>
          <p:nvPr/>
        </p:nvSpPr>
        <p:spPr>
          <a:xfrm>
            <a:off x="8551069" y="1633017"/>
            <a:ext cx="14288" cy="341114"/>
          </a:xfrm>
          <a:prstGeom prst="rect">
            <a:avLst/>
          </a:prstGeom>
          <a:solidFill>
            <a:srgbClr val="B4E9F2"/>
          </a:solidFill>
          <a:ln/>
        </p:spPr>
      </p:sp>
      <p:sp>
        <p:nvSpPr>
          <p:cNvPr id="19" name="Shape 16"/>
          <p:cNvSpPr/>
          <p:nvPr/>
        </p:nvSpPr>
        <p:spPr>
          <a:xfrm>
            <a:off x="6869888" y="1959843"/>
            <a:ext cx="1695469" cy="14288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20" name="Shape 17"/>
          <p:cNvSpPr/>
          <p:nvPr/>
        </p:nvSpPr>
        <p:spPr>
          <a:xfrm>
            <a:off x="6869888" y="1633017"/>
            <a:ext cx="14288" cy="341114"/>
          </a:xfrm>
          <a:prstGeom prst="rect">
            <a:avLst/>
          </a:prstGeom>
          <a:solidFill>
            <a:srgbClr val="B4E9F2"/>
          </a:solidFill>
          <a:ln/>
        </p:spPr>
      </p:sp>
      <p:sp>
        <p:nvSpPr>
          <p:cNvPr id="21" name="Text 18"/>
          <p:cNvSpPr/>
          <p:nvPr/>
        </p:nvSpPr>
        <p:spPr>
          <a:xfrm>
            <a:off x="6869888" y="1633017"/>
            <a:ext cx="1695469" cy="341114"/>
          </a:xfrm>
          <a:prstGeom prst="rect">
            <a:avLst/>
          </a:prstGeom>
          <a:noFill/>
          <a:ln/>
        </p:spPr>
        <p:txBody>
          <a:bodyPr wrap="square" lIns="136017" tIns="102108" rIns="136017" bIns="102108" rtlCol="0" anchor="ctr">
            <a:spAutoFit/>
          </a:bodyPr>
          <a:lstStyle/>
          <a:p>
            <a:pPr algn="ctr" indent="0" marL="0">
              <a:lnSpc>
                <a:spcPts val="1200"/>
              </a:lnSpc>
              <a:buNone/>
            </a:pPr>
            <a:r>
              <a:rPr lang="en-US" sz="885" b="1" spc="1" kern="0" dirty="0">
                <a:solidFill>
                  <a:srgbClr val="06B6D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AIRMOJI FR</a:t>
            </a:r>
            <a:endParaRPr lang="en-US" sz="885" dirty="0"/>
          </a:p>
        </p:txBody>
      </p:sp>
      <p:sp>
        <p:nvSpPr>
          <p:cNvPr id="22" name="Text 19"/>
          <p:cNvSpPr/>
          <p:nvPr/>
        </p:nvSpPr>
        <p:spPr>
          <a:xfrm>
            <a:off x="571500" y="1952699"/>
            <a:ext cx="3190075" cy="358973"/>
          </a:xfrm>
          <a:prstGeom prst="rect">
            <a:avLst/>
          </a:prstGeom>
          <a:noFill/>
          <a:ln/>
        </p:spPr>
        <p:txBody>
          <a:bodyPr wrap="square" lIns="136017" tIns="102108" rIns="136017" bIns="102108" rtlCol="0" anchor="ctr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Zero Emissions</a:t>
            </a:r>
            <a:endParaRPr lang="en-US" sz="987" dirty="0"/>
          </a:p>
        </p:txBody>
      </p:sp>
      <p:pic>
        <p:nvPicPr>
          <p:cNvPr id="2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5080" y="2038424"/>
            <a:ext cx="150019" cy="171450"/>
          </a:xfrm>
          <a:prstGeom prst="rect">
            <a:avLst/>
          </a:prstGeom>
        </p:spPr>
      </p:pic>
      <p:pic>
        <p:nvPicPr>
          <p:cNvPr id="2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2190" y="2038424"/>
            <a:ext cx="107156" cy="171450"/>
          </a:xfrm>
          <a:prstGeom prst="rect">
            <a:avLst/>
          </a:prstGeom>
        </p:spPr>
      </p:pic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2102" y="2038424"/>
            <a:ext cx="107156" cy="171450"/>
          </a:xfrm>
          <a:prstGeom prst="rect">
            <a:avLst/>
          </a:prstGeom>
        </p:spPr>
      </p:pic>
      <p:sp>
        <p:nvSpPr>
          <p:cNvPr id="26" name="Shape 20"/>
          <p:cNvSpPr/>
          <p:nvPr/>
        </p:nvSpPr>
        <p:spPr>
          <a:xfrm>
            <a:off x="6885598" y="1952699"/>
            <a:ext cx="1679758" cy="358973"/>
          </a:xfrm>
          <a:prstGeom prst="rect">
            <a:avLst/>
          </a:prstGeom>
          <a:solidFill>
            <a:srgbClr val="06B6D4">
              <a:alpha val="5000"/>
            </a:srgbClr>
          </a:solidFill>
          <a:ln/>
        </p:spPr>
      </p:sp>
      <p:sp>
        <p:nvSpPr>
          <p:cNvPr id="27" name="Shape 21"/>
          <p:cNvSpPr/>
          <p:nvPr/>
        </p:nvSpPr>
        <p:spPr>
          <a:xfrm>
            <a:off x="8551069" y="1952699"/>
            <a:ext cx="14288" cy="358973"/>
          </a:xfrm>
          <a:prstGeom prst="rect">
            <a:avLst/>
          </a:prstGeom>
          <a:solidFill>
            <a:srgbClr val="B4E9F2"/>
          </a:solidFill>
          <a:ln/>
        </p:spPr>
      </p:sp>
      <p:sp>
        <p:nvSpPr>
          <p:cNvPr id="28" name="Shape 22"/>
          <p:cNvSpPr/>
          <p:nvPr/>
        </p:nvSpPr>
        <p:spPr>
          <a:xfrm>
            <a:off x="6885598" y="2304529"/>
            <a:ext cx="1679758" cy="7144"/>
          </a:xfrm>
          <a:prstGeom prst="rect">
            <a:avLst/>
          </a:prstGeom>
          <a:solidFill>
            <a:srgbClr val="EAEDF1"/>
          </a:solidFill>
          <a:ln/>
        </p:spPr>
      </p:sp>
      <p:sp>
        <p:nvSpPr>
          <p:cNvPr id="29" name="Shape 23"/>
          <p:cNvSpPr/>
          <p:nvPr/>
        </p:nvSpPr>
        <p:spPr>
          <a:xfrm>
            <a:off x="6885598" y="1952699"/>
            <a:ext cx="14288" cy="358973"/>
          </a:xfrm>
          <a:prstGeom prst="rect">
            <a:avLst/>
          </a:prstGeom>
          <a:solidFill>
            <a:srgbClr val="B4E9F2"/>
          </a:solidFill>
          <a:ln/>
        </p:spPr>
      </p:sp>
      <p:pic>
        <p:nvPicPr>
          <p:cNvPr id="3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9738" y="2040210"/>
            <a:ext cx="171450" cy="171450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571500" y="2311673"/>
            <a:ext cx="3190075" cy="362545"/>
          </a:xfrm>
          <a:prstGeom prst="rect">
            <a:avLst/>
          </a:prstGeom>
          <a:noFill/>
          <a:ln/>
        </p:spPr>
        <p:txBody>
          <a:bodyPr wrap="square" lIns="136017" tIns="102108" rIns="136017" bIns="102108" rtlCol="0" anchor="ctr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24/7 Reliability</a:t>
            </a:r>
            <a:endParaRPr lang="en-US" sz="987" dirty="0"/>
          </a:p>
        </p:txBody>
      </p:sp>
      <p:pic>
        <p:nvPicPr>
          <p:cNvPr id="3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6511" y="2400970"/>
            <a:ext cx="107156" cy="171450"/>
          </a:xfrm>
          <a:prstGeom prst="rect">
            <a:avLst/>
          </a:prstGeom>
        </p:spPr>
      </p:pic>
      <p:pic>
        <p:nvPicPr>
          <p:cNvPr id="3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0043" y="2400970"/>
            <a:ext cx="171450" cy="171450"/>
          </a:xfrm>
          <a:prstGeom prst="rect">
            <a:avLst/>
          </a:prstGeom>
        </p:spPr>
      </p:pic>
      <p:pic>
        <p:nvPicPr>
          <p:cNvPr id="3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0670" y="2400970"/>
            <a:ext cx="150019" cy="171450"/>
          </a:xfrm>
          <a:prstGeom prst="rect">
            <a:avLst/>
          </a:prstGeom>
        </p:spPr>
      </p:pic>
      <p:sp>
        <p:nvSpPr>
          <p:cNvPr id="35" name="Shape 25"/>
          <p:cNvSpPr/>
          <p:nvPr/>
        </p:nvSpPr>
        <p:spPr>
          <a:xfrm>
            <a:off x="6885598" y="2311673"/>
            <a:ext cx="1679758" cy="362545"/>
          </a:xfrm>
          <a:prstGeom prst="rect">
            <a:avLst/>
          </a:prstGeom>
          <a:solidFill>
            <a:srgbClr val="06B6D4">
              <a:alpha val="5000"/>
            </a:srgbClr>
          </a:solidFill>
          <a:ln/>
        </p:spPr>
      </p:sp>
      <p:sp>
        <p:nvSpPr>
          <p:cNvPr id="36" name="Shape 26"/>
          <p:cNvSpPr/>
          <p:nvPr/>
        </p:nvSpPr>
        <p:spPr>
          <a:xfrm>
            <a:off x="8551069" y="2311673"/>
            <a:ext cx="14288" cy="362545"/>
          </a:xfrm>
          <a:prstGeom prst="rect">
            <a:avLst/>
          </a:prstGeom>
          <a:solidFill>
            <a:srgbClr val="B4E9F2"/>
          </a:solidFill>
          <a:ln/>
        </p:spPr>
      </p:sp>
      <p:sp>
        <p:nvSpPr>
          <p:cNvPr id="37" name="Shape 27"/>
          <p:cNvSpPr/>
          <p:nvPr/>
        </p:nvSpPr>
        <p:spPr>
          <a:xfrm>
            <a:off x="6885598" y="2667074"/>
            <a:ext cx="1679758" cy="7144"/>
          </a:xfrm>
          <a:prstGeom prst="rect">
            <a:avLst/>
          </a:prstGeom>
          <a:solidFill>
            <a:srgbClr val="EAEDF1"/>
          </a:solidFill>
          <a:ln/>
        </p:spPr>
      </p:sp>
      <p:sp>
        <p:nvSpPr>
          <p:cNvPr id="38" name="Shape 28"/>
          <p:cNvSpPr/>
          <p:nvPr/>
        </p:nvSpPr>
        <p:spPr>
          <a:xfrm>
            <a:off x="6885598" y="2311673"/>
            <a:ext cx="14288" cy="362545"/>
          </a:xfrm>
          <a:prstGeom prst="rect">
            <a:avLst/>
          </a:prstGeom>
          <a:solidFill>
            <a:srgbClr val="B4E9F2"/>
          </a:solidFill>
          <a:ln/>
        </p:spPr>
      </p:sp>
      <p:pic>
        <p:nvPicPr>
          <p:cNvPr id="39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39738" y="2400970"/>
            <a:ext cx="171450" cy="171450"/>
          </a:xfrm>
          <a:prstGeom prst="rect">
            <a:avLst/>
          </a:prstGeom>
        </p:spPr>
      </p:pic>
      <p:sp>
        <p:nvSpPr>
          <p:cNvPr id="40" name="Text 29"/>
          <p:cNvSpPr/>
          <p:nvPr/>
        </p:nvSpPr>
        <p:spPr>
          <a:xfrm>
            <a:off x="571500" y="2674218"/>
            <a:ext cx="3190075" cy="362545"/>
          </a:xfrm>
          <a:prstGeom prst="rect">
            <a:avLst/>
          </a:prstGeom>
          <a:noFill/>
          <a:ln/>
        </p:spPr>
        <p:txBody>
          <a:bodyPr wrap="square" lIns="136017" tIns="102108" rIns="136017" bIns="102108" rtlCol="0" anchor="ctr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Fuel Supply Chain</a:t>
            </a:r>
            <a:endParaRPr lang="en-US" sz="987" dirty="0"/>
          </a:p>
        </p:txBody>
      </p:sp>
      <p:pic>
        <p:nvPicPr>
          <p:cNvPr id="4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44364" y="2763515"/>
            <a:ext cx="171450" cy="171450"/>
          </a:xfrm>
          <a:prstGeom prst="rect">
            <a:avLst/>
          </a:prstGeom>
        </p:spPr>
      </p:pic>
      <p:pic>
        <p:nvPicPr>
          <p:cNvPr id="4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22190" y="2763515"/>
            <a:ext cx="107156" cy="171450"/>
          </a:xfrm>
          <a:prstGeom prst="rect">
            <a:avLst/>
          </a:prstGeom>
        </p:spPr>
      </p:pic>
      <p:pic>
        <p:nvPicPr>
          <p:cNvPr id="4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12102" y="2763515"/>
            <a:ext cx="107156" cy="171450"/>
          </a:xfrm>
          <a:prstGeom prst="rect">
            <a:avLst/>
          </a:prstGeom>
        </p:spPr>
      </p:pic>
      <p:sp>
        <p:nvSpPr>
          <p:cNvPr id="44" name="Shape 30"/>
          <p:cNvSpPr/>
          <p:nvPr/>
        </p:nvSpPr>
        <p:spPr>
          <a:xfrm>
            <a:off x="6885598" y="2674218"/>
            <a:ext cx="1679758" cy="362545"/>
          </a:xfrm>
          <a:prstGeom prst="rect">
            <a:avLst/>
          </a:prstGeom>
          <a:solidFill>
            <a:srgbClr val="06B6D4">
              <a:alpha val="5000"/>
            </a:srgbClr>
          </a:solidFill>
          <a:ln/>
        </p:spPr>
      </p:sp>
      <p:sp>
        <p:nvSpPr>
          <p:cNvPr id="45" name="Shape 31"/>
          <p:cNvSpPr/>
          <p:nvPr/>
        </p:nvSpPr>
        <p:spPr>
          <a:xfrm>
            <a:off x="8551069" y="2674218"/>
            <a:ext cx="14288" cy="362545"/>
          </a:xfrm>
          <a:prstGeom prst="rect">
            <a:avLst/>
          </a:prstGeom>
          <a:solidFill>
            <a:srgbClr val="B4E9F2"/>
          </a:solidFill>
          <a:ln/>
        </p:spPr>
      </p:sp>
      <p:sp>
        <p:nvSpPr>
          <p:cNvPr id="46" name="Shape 32"/>
          <p:cNvSpPr/>
          <p:nvPr/>
        </p:nvSpPr>
        <p:spPr>
          <a:xfrm>
            <a:off x="6885598" y="3029620"/>
            <a:ext cx="1679758" cy="7144"/>
          </a:xfrm>
          <a:prstGeom prst="rect">
            <a:avLst/>
          </a:prstGeom>
          <a:solidFill>
            <a:srgbClr val="EAEDF1"/>
          </a:solidFill>
          <a:ln/>
        </p:spPr>
      </p:sp>
      <p:sp>
        <p:nvSpPr>
          <p:cNvPr id="47" name="Shape 33"/>
          <p:cNvSpPr/>
          <p:nvPr/>
        </p:nvSpPr>
        <p:spPr>
          <a:xfrm>
            <a:off x="6885598" y="2674218"/>
            <a:ext cx="14288" cy="362545"/>
          </a:xfrm>
          <a:prstGeom prst="rect">
            <a:avLst/>
          </a:prstGeom>
          <a:solidFill>
            <a:srgbClr val="B4E9F2"/>
          </a:solidFill>
          <a:ln/>
        </p:spPr>
      </p:sp>
      <p:pic>
        <p:nvPicPr>
          <p:cNvPr id="48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39738" y="2763515"/>
            <a:ext cx="171450" cy="171450"/>
          </a:xfrm>
          <a:prstGeom prst="rect">
            <a:avLst/>
          </a:prstGeom>
        </p:spPr>
      </p:pic>
      <p:sp>
        <p:nvSpPr>
          <p:cNvPr id="49" name="Text 34"/>
          <p:cNvSpPr/>
          <p:nvPr/>
        </p:nvSpPr>
        <p:spPr>
          <a:xfrm>
            <a:off x="571500" y="3036763"/>
            <a:ext cx="3190075" cy="362545"/>
          </a:xfrm>
          <a:prstGeom prst="rect">
            <a:avLst/>
          </a:prstGeom>
          <a:noFill/>
          <a:ln/>
        </p:spPr>
        <p:txBody>
          <a:bodyPr wrap="square" lIns="136017" tIns="102108" rIns="136017" bIns="102108" rtlCol="0" anchor="ctr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Land Footprint</a:t>
            </a:r>
            <a:endParaRPr lang="en-US" sz="987" dirty="0"/>
          </a:p>
        </p:txBody>
      </p:sp>
      <p:pic>
        <p:nvPicPr>
          <p:cNvPr id="50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76511" y="3126060"/>
            <a:ext cx="107156" cy="171450"/>
          </a:xfrm>
          <a:prstGeom prst="rect">
            <a:avLst/>
          </a:prstGeom>
        </p:spPr>
      </p:pic>
      <p:pic>
        <p:nvPicPr>
          <p:cNvPr id="51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390043" y="3126060"/>
            <a:ext cx="171450" cy="171450"/>
          </a:xfrm>
          <a:prstGeom prst="rect">
            <a:avLst/>
          </a:prstGeom>
        </p:spPr>
      </p:pic>
      <p:pic>
        <p:nvPicPr>
          <p:cNvPr id="52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90670" y="3126060"/>
            <a:ext cx="150019" cy="171450"/>
          </a:xfrm>
          <a:prstGeom prst="rect">
            <a:avLst/>
          </a:prstGeom>
        </p:spPr>
      </p:pic>
      <p:sp>
        <p:nvSpPr>
          <p:cNvPr id="53" name="Shape 35"/>
          <p:cNvSpPr/>
          <p:nvPr/>
        </p:nvSpPr>
        <p:spPr>
          <a:xfrm>
            <a:off x="6885598" y="3036763"/>
            <a:ext cx="1679758" cy="362545"/>
          </a:xfrm>
          <a:prstGeom prst="rect">
            <a:avLst/>
          </a:prstGeom>
          <a:solidFill>
            <a:srgbClr val="06B6D4">
              <a:alpha val="5000"/>
            </a:srgbClr>
          </a:solidFill>
          <a:ln/>
        </p:spPr>
      </p:sp>
      <p:sp>
        <p:nvSpPr>
          <p:cNvPr id="54" name="Shape 36"/>
          <p:cNvSpPr/>
          <p:nvPr/>
        </p:nvSpPr>
        <p:spPr>
          <a:xfrm>
            <a:off x="8551069" y="3036763"/>
            <a:ext cx="14288" cy="362545"/>
          </a:xfrm>
          <a:prstGeom prst="rect">
            <a:avLst/>
          </a:prstGeom>
          <a:solidFill>
            <a:srgbClr val="B4E9F2"/>
          </a:solidFill>
          <a:ln/>
        </p:spPr>
      </p:sp>
      <p:sp>
        <p:nvSpPr>
          <p:cNvPr id="55" name="Shape 37"/>
          <p:cNvSpPr/>
          <p:nvPr/>
        </p:nvSpPr>
        <p:spPr>
          <a:xfrm>
            <a:off x="6885598" y="3392165"/>
            <a:ext cx="1679758" cy="7144"/>
          </a:xfrm>
          <a:prstGeom prst="rect">
            <a:avLst/>
          </a:prstGeom>
          <a:solidFill>
            <a:srgbClr val="EAEDF1"/>
          </a:solidFill>
          <a:ln/>
        </p:spPr>
      </p:sp>
      <p:sp>
        <p:nvSpPr>
          <p:cNvPr id="56" name="Shape 38"/>
          <p:cNvSpPr/>
          <p:nvPr/>
        </p:nvSpPr>
        <p:spPr>
          <a:xfrm>
            <a:off x="6885598" y="3036763"/>
            <a:ext cx="14288" cy="362545"/>
          </a:xfrm>
          <a:prstGeom prst="rect">
            <a:avLst/>
          </a:prstGeom>
          <a:solidFill>
            <a:srgbClr val="B4E9F2"/>
          </a:solidFill>
          <a:ln/>
        </p:spPr>
      </p:sp>
      <p:pic>
        <p:nvPicPr>
          <p:cNvPr id="57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639738" y="3126060"/>
            <a:ext cx="171450" cy="171450"/>
          </a:xfrm>
          <a:prstGeom prst="rect">
            <a:avLst/>
          </a:prstGeom>
        </p:spPr>
      </p:pic>
      <p:sp>
        <p:nvSpPr>
          <p:cNvPr id="58" name="Text 39"/>
          <p:cNvSpPr/>
          <p:nvPr/>
        </p:nvSpPr>
        <p:spPr>
          <a:xfrm>
            <a:off x="571500" y="3399309"/>
            <a:ext cx="3190075" cy="362545"/>
          </a:xfrm>
          <a:prstGeom prst="rect">
            <a:avLst/>
          </a:prstGeom>
          <a:noFill/>
          <a:ln/>
        </p:spPr>
        <p:txBody>
          <a:bodyPr wrap="square" lIns="136017" tIns="102108" rIns="136017" bIns="102108" rtlCol="0" anchor="ctr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Infrastructure Change</a:t>
            </a:r>
            <a:endParaRPr lang="en-US" sz="987" dirty="0"/>
          </a:p>
        </p:txBody>
      </p:sp>
      <p:pic>
        <p:nvPicPr>
          <p:cNvPr id="5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276511" y="3488606"/>
            <a:ext cx="107156" cy="171450"/>
          </a:xfrm>
          <a:prstGeom prst="rect">
            <a:avLst/>
          </a:prstGeom>
        </p:spPr>
      </p:pic>
      <p:pic>
        <p:nvPicPr>
          <p:cNvPr id="60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400759" y="3488606"/>
            <a:ext cx="150019" cy="171450"/>
          </a:xfrm>
          <a:prstGeom prst="rect">
            <a:avLst/>
          </a:prstGeom>
        </p:spPr>
      </p:pic>
      <p:pic>
        <p:nvPicPr>
          <p:cNvPr id="61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12102" y="3488606"/>
            <a:ext cx="107156" cy="171450"/>
          </a:xfrm>
          <a:prstGeom prst="rect">
            <a:avLst/>
          </a:prstGeom>
        </p:spPr>
      </p:pic>
      <p:sp>
        <p:nvSpPr>
          <p:cNvPr id="62" name="Shape 40"/>
          <p:cNvSpPr/>
          <p:nvPr/>
        </p:nvSpPr>
        <p:spPr>
          <a:xfrm>
            <a:off x="6885598" y="3399309"/>
            <a:ext cx="1679758" cy="362545"/>
          </a:xfrm>
          <a:prstGeom prst="rect">
            <a:avLst/>
          </a:prstGeom>
          <a:solidFill>
            <a:srgbClr val="06B6D4">
              <a:alpha val="5000"/>
            </a:srgbClr>
          </a:solidFill>
          <a:ln/>
        </p:spPr>
      </p:sp>
      <p:sp>
        <p:nvSpPr>
          <p:cNvPr id="63" name="Shape 41"/>
          <p:cNvSpPr/>
          <p:nvPr/>
        </p:nvSpPr>
        <p:spPr>
          <a:xfrm>
            <a:off x="8551069" y="3399309"/>
            <a:ext cx="14288" cy="362545"/>
          </a:xfrm>
          <a:prstGeom prst="rect">
            <a:avLst/>
          </a:prstGeom>
          <a:solidFill>
            <a:srgbClr val="B4E9F2"/>
          </a:solidFill>
          <a:ln/>
        </p:spPr>
      </p:sp>
      <p:sp>
        <p:nvSpPr>
          <p:cNvPr id="64" name="Shape 42"/>
          <p:cNvSpPr/>
          <p:nvPr/>
        </p:nvSpPr>
        <p:spPr>
          <a:xfrm>
            <a:off x="6885598" y="3754710"/>
            <a:ext cx="1679758" cy="7144"/>
          </a:xfrm>
          <a:prstGeom prst="rect">
            <a:avLst/>
          </a:prstGeom>
          <a:solidFill>
            <a:srgbClr val="EAEDF1"/>
          </a:solidFill>
          <a:ln/>
        </p:spPr>
      </p:sp>
      <p:sp>
        <p:nvSpPr>
          <p:cNvPr id="65" name="Shape 43"/>
          <p:cNvSpPr/>
          <p:nvPr/>
        </p:nvSpPr>
        <p:spPr>
          <a:xfrm>
            <a:off x="6885598" y="3399309"/>
            <a:ext cx="14288" cy="362545"/>
          </a:xfrm>
          <a:prstGeom prst="rect">
            <a:avLst/>
          </a:prstGeom>
          <a:solidFill>
            <a:srgbClr val="B4E9F2"/>
          </a:solidFill>
          <a:ln/>
        </p:spPr>
      </p:sp>
      <p:pic>
        <p:nvPicPr>
          <p:cNvPr id="66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639738" y="3488606"/>
            <a:ext cx="171450" cy="171450"/>
          </a:xfrm>
          <a:prstGeom prst="rect">
            <a:avLst/>
          </a:prstGeom>
        </p:spPr>
      </p:pic>
      <p:sp>
        <p:nvSpPr>
          <p:cNvPr id="67" name="Text 44"/>
          <p:cNvSpPr/>
          <p:nvPr/>
        </p:nvSpPr>
        <p:spPr>
          <a:xfrm>
            <a:off x="571500" y="3761854"/>
            <a:ext cx="3190075" cy="362545"/>
          </a:xfrm>
          <a:prstGeom prst="rect">
            <a:avLst/>
          </a:prstGeom>
          <a:noFill/>
          <a:ln/>
        </p:spPr>
        <p:txBody>
          <a:bodyPr wrap="square" lIns="136017" tIns="102108" rIns="136017" bIns="102108" rtlCol="0" anchor="ctr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Predictable Output</a:t>
            </a:r>
            <a:endParaRPr lang="en-US" sz="987" dirty="0"/>
          </a:p>
        </p:txBody>
      </p:sp>
      <p:pic>
        <p:nvPicPr>
          <p:cNvPr id="68" name="Image 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276511" y="3852937"/>
            <a:ext cx="107156" cy="171450"/>
          </a:xfrm>
          <a:prstGeom prst="rect">
            <a:avLst/>
          </a:prstGeom>
        </p:spPr>
      </p:pic>
      <p:pic>
        <p:nvPicPr>
          <p:cNvPr id="69" name="Image 22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390043" y="3852937"/>
            <a:ext cx="171450" cy="171450"/>
          </a:xfrm>
          <a:prstGeom prst="rect">
            <a:avLst/>
          </a:prstGeom>
        </p:spPr>
      </p:pic>
      <p:pic>
        <p:nvPicPr>
          <p:cNvPr id="70" name="Image 23" descr="preencoded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379955" y="3852937"/>
            <a:ext cx="171450" cy="171450"/>
          </a:xfrm>
          <a:prstGeom prst="rect">
            <a:avLst/>
          </a:prstGeom>
        </p:spPr>
      </p:pic>
      <p:sp>
        <p:nvSpPr>
          <p:cNvPr id="71" name="Shape 45"/>
          <p:cNvSpPr/>
          <p:nvPr/>
        </p:nvSpPr>
        <p:spPr>
          <a:xfrm>
            <a:off x="6885598" y="3761854"/>
            <a:ext cx="1679758" cy="362545"/>
          </a:xfrm>
          <a:prstGeom prst="rect">
            <a:avLst/>
          </a:prstGeom>
          <a:solidFill>
            <a:srgbClr val="06B6D4">
              <a:alpha val="5000"/>
            </a:srgbClr>
          </a:solidFill>
          <a:ln/>
        </p:spPr>
      </p:sp>
      <p:sp>
        <p:nvSpPr>
          <p:cNvPr id="72" name="Shape 46"/>
          <p:cNvSpPr/>
          <p:nvPr/>
        </p:nvSpPr>
        <p:spPr>
          <a:xfrm>
            <a:off x="8551069" y="3761854"/>
            <a:ext cx="14288" cy="362545"/>
          </a:xfrm>
          <a:prstGeom prst="rect">
            <a:avLst/>
          </a:prstGeom>
          <a:solidFill>
            <a:srgbClr val="B4E9F2"/>
          </a:solidFill>
          <a:ln/>
        </p:spPr>
      </p:sp>
      <p:sp>
        <p:nvSpPr>
          <p:cNvPr id="73" name="Shape 47"/>
          <p:cNvSpPr/>
          <p:nvPr/>
        </p:nvSpPr>
        <p:spPr>
          <a:xfrm>
            <a:off x="6885598" y="4110112"/>
            <a:ext cx="1679758" cy="14288"/>
          </a:xfrm>
          <a:prstGeom prst="rect">
            <a:avLst/>
          </a:prstGeom>
          <a:solidFill>
            <a:srgbClr val="B4E9F2"/>
          </a:solidFill>
          <a:ln/>
        </p:spPr>
      </p:sp>
      <p:sp>
        <p:nvSpPr>
          <p:cNvPr id="74" name="Shape 48"/>
          <p:cNvSpPr/>
          <p:nvPr/>
        </p:nvSpPr>
        <p:spPr>
          <a:xfrm>
            <a:off x="6885598" y="3761854"/>
            <a:ext cx="14288" cy="362545"/>
          </a:xfrm>
          <a:prstGeom prst="rect">
            <a:avLst/>
          </a:prstGeom>
          <a:solidFill>
            <a:srgbClr val="B4E9F2"/>
          </a:solidFill>
          <a:ln/>
        </p:spPr>
      </p:sp>
      <p:pic>
        <p:nvPicPr>
          <p:cNvPr id="75" name="Image 24" descr="preencoded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646129" y="3849365"/>
            <a:ext cx="171450" cy="1714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38063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742950"/>
            <a:ext cx="7858125" cy="780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121" b="1" spc="-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Airmoji FR deployment can offset </a:t>
            </a:r>
            <a:r>
              <a:rPr lang="en-US" sz="2121" b="1" spc="-1" kern="0" dirty="0">
                <a:solidFill>
                  <a:srgbClr val="06B6D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hundreds of </a:t>
            </a:r>
            <a:r>
              <a:rPr lang="en-US" sz="2121" b="1" spc="-1" kern="0" dirty="0">
                <a:solidFill>
                  <a:srgbClr val="06B6D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thousands of dollars</a:t>
            </a:r>
            <a:r>
              <a:rPr lang="en-US" sz="2121" b="1" spc="-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 annual energy costs</a:t>
            </a:r>
            <a:endParaRPr lang="en-US" sz="2121" dirty="0"/>
          </a:p>
        </p:txBody>
      </p:sp>
      <p:sp>
        <p:nvSpPr>
          <p:cNvPr id="4" name="Text 1"/>
          <p:cNvSpPr/>
          <p:nvPr/>
        </p:nvSpPr>
        <p:spPr>
          <a:xfrm>
            <a:off x="571500" y="1737327"/>
            <a:ext cx="2792732" cy="5143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4100"/>
              </a:lnSpc>
              <a:buNone/>
            </a:pPr>
            <a:r>
              <a:rPr lang="en-US" sz="3731" b="1" dirty="0">
                <a:solidFill>
                  <a:srgbClr val="06B6D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~$438k</a:t>
            </a:r>
            <a:endParaRPr lang="en-US" sz="3731" dirty="0"/>
          </a:p>
        </p:txBody>
      </p:sp>
      <p:sp>
        <p:nvSpPr>
          <p:cNvPr id="5" name="Text 2"/>
          <p:cNvSpPr/>
          <p:nvPr/>
        </p:nvSpPr>
        <p:spPr>
          <a:xfrm>
            <a:off x="571500" y="2323114"/>
            <a:ext cx="2792732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spc="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ANNUAL SAVINGS</a:t>
            </a:r>
            <a:endParaRPr lang="en-US" sz="1193" dirty="0"/>
          </a:p>
        </p:txBody>
      </p:sp>
      <p:sp>
        <p:nvSpPr>
          <p:cNvPr id="6" name="Text 3"/>
          <p:cNvSpPr/>
          <p:nvPr/>
        </p:nvSpPr>
        <p:spPr>
          <a:xfrm>
            <a:off x="571500" y="2701733"/>
            <a:ext cx="2792732" cy="578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Based on recovering 500 kW continuously at a $0.10/kWh average commercial electricity rate.</a:t>
            </a:r>
            <a:endParaRPr lang="en-US" sz="942" dirty="0"/>
          </a:p>
        </p:txBody>
      </p:sp>
      <p:sp>
        <p:nvSpPr>
          <p:cNvPr id="7" name="Shape 4"/>
          <p:cNvSpPr/>
          <p:nvPr/>
        </p:nvSpPr>
        <p:spPr>
          <a:xfrm>
            <a:off x="3950019" y="1780189"/>
            <a:ext cx="85725" cy="8572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8" name="Text 5"/>
          <p:cNvSpPr/>
          <p:nvPr/>
        </p:nvSpPr>
        <p:spPr>
          <a:xfrm>
            <a:off x="4092894" y="1737327"/>
            <a:ext cx="2068339" cy="450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9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Accelerated Payback Period</a:t>
            </a:r>
            <a:endParaRPr lang="en-US" sz="1295" dirty="0"/>
          </a:p>
        </p:txBody>
      </p:sp>
      <p:sp>
        <p:nvSpPr>
          <p:cNvPr id="9" name="Text 6"/>
          <p:cNvSpPr/>
          <p:nvPr/>
        </p:nvSpPr>
        <p:spPr>
          <a:xfrm>
            <a:off x="4092894" y="2244533"/>
            <a:ext cx="2068339" cy="9429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9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Payback scales with array size and local electricity rates — higher rates mean faster payback.</a:t>
            </a:r>
            <a:endParaRPr lang="en-US" sz="1159" dirty="0"/>
          </a:p>
        </p:txBody>
      </p:sp>
      <p:sp>
        <p:nvSpPr>
          <p:cNvPr id="10" name="Shape 7"/>
          <p:cNvSpPr/>
          <p:nvPr/>
        </p:nvSpPr>
        <p:spPr>
          <a:xfrm>
            <a:off x="6361258" y="1780189"/>
            <a:ext cx="85725" cy="8572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1" name="Text 8"/>
          <p:cNvSpPr/>
          <p:nvPr/>
        </p:nvSpPr>
        <p:spPr>
          <a:xfrm>
            <a:off x="6504133" y="1737327"/>
            <a:ext cx="2068367" cy="22502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9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Near-Zero OPEX</a:t>
            </a:r>
            <a:endParaRPr lang="en-US" sz="1295" dirty="0"/>
          </a:p>
        </p:txBody>
      </p:sp>
      <p:sp>
        <p:nvSpPr>
          <p:cNvPr id="12" name="Text 9"/>
          <p:cNvSpPr/>
          <p:nvPr/>
        </p:nvSpPr>
        <p:spPr>
          <a:xfrm>
            <a:off x="6504133" y="2019505"/>
            <a:ext cx="2068367" cy="9429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9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fuel costs, minimal maintenance, and no ongoing supply dependencies after install.</a:t>
            </a:r>
            <a:endParaRPr lang="en-US" sz="1159" dirty="0"/>
          </a:p>
        </p:txBody>
      </p:sp>
      <p:sp>
        <p:nvSpPr>
          <p:cNvPr id="13" name="Shape 10"/>
          <p:cNvSpPr/>
          <p:nvPr/>
        </p:nvSpPr>
        <p:spPr>
          <a:xfrm>
            <a:off x="3950019" y="3401820"/>
            <a:ext cx="85725" cy="8572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4" name="Text 11"/>
          <p:cNvSpPr/>
          <p:nvPr/>
        </p:nvSpPr>
        <p:spPr>
          <a:xfrm>
            <a:off x="4092894" y="3358958"/>
            <a:ext cx="2068339" cy="450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9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Preferred Pricing Available</a:t>
            </a:r>
            <a:endParaRPr lang="en-US" sz="1295" dirty="0"/>
          </a:p>
        </p:txBody>
      </p:sp>
      <p:sp>
        <p:nvSpPr>
          <p:cNvPr id="15" name="Text 12"/>
          <p:cNvSpPr/>
          <p:nvPr/>
        </p:nvSpPr>
        <p:spPr>
          <a:xfrm>
            <a:off x="4092894" y="3866164"/>
            <a:ext cx="2068339" cy="9429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9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Genmoji is accepting partners for early deployment at preferred pricing tiers.</a:t>
            </a:r>
            <a:endParaRPr lang="en-US" sz="115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8688" y="808332"/>
            <a:ext cx="7286625" cy="13372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3500"/>
              </a:lnSpc>
              <a:buNone/>
            </a:pPr>
            <a:r>
              <a:rPr lang="en-US" sz="2436" b="1" spc="-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Airmoji FR RC1 is launching Q4 2026 — </a:t>
            </a:r>
            <a:r>
              <a:rPr lang="en-US" sz="2436" b="1" spc="-1" kern="0" dirty="0">
                <a:solidFill>
                  <a:srgbClr val="06B6D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join </a:t>
            </a:r>
            <a:r>
              <a:rPr lang="en-US" sz="2436" b="1" spc="-1" kern="0" dirty="0">
                <a:solidFill>
                  <a:srgbClr val="06B6D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first wave</a:t>
            </a:r>
            <a:r>
              <a:rPr lang="en-US" sz="2436" b="1" spc="-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of data center operators to </a:t>
            </a:r>
            <a:r>
              <a:rPr lang="en-US" sz="2436" b="1" spc="-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deploy</a:t>
            </a:r>
            <a:endParaRPr lang="en-US" sz="2436" dirty="0"/>
          </a:p>
        </p:txBody>
      </p:sp>
      <p:sp>
        <p:nvSpPr>
          <p:cNvPr id="4" name="Text 1"/>
          <p:cNvSpPr/>
          <p:nvPr/>
        </p:nvSpPr>
        <p:spPr>
          <a:xfrm>
            <a:off x="928688" y="2731396"/>
            <a:ext cx="2143125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spc="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RC1 STAGE</a:t>
            </a:r>
            <a:endParaRPr lang="en-US" sz="1193" dirty="0"/>
          </a:p>
        </p:txBody>
      </p:sp>
      <p:sp>
        <p:nvSpPr>
          <p:cNvPr id="5" name="Text 2"/>
          <p:cNvSpPr/>
          <p:nvPr/>
        </p:nvSpPr>
        <p:spPr>
          <a:xfrm>
            <a:off x="928688" y="3045721"/>
            <a:ext cx="21431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Final pre-commercial validation underway.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3500438" y="2731396"/>
            <a:ext cx="2143125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spc="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EARLY DEPLOYMENT</a:t>
            </a:r>
            <a:endParaRPr lang="en-US" sz="1193" dirty="0"/>
          </a:p>
        </p:txBody>
      </p:sp>
      <p:sp>
        <p:nvSpPr>
          <p:cNvPr id="7" name="Text 4"/>
          <p:cNvSpPr/>
          <p:nvPr/>
        </p:nvSpPr>
        <p:spPr>
          <a:xfrm>
            <a:off x="3500438" y="3045721"/>
            <a:ext cx="21431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Partnering with select data center operators.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6072188" y="2731396"/>
            <a:ext cx="2143125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spc="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SECURE ACCESS</a:t>
            </a:r>
            <a:endParaRPr lang="en-US" sz="1193" dirty="0"/>
          </a:p>
        </p:txBody>
      </p:sp>
      <p:sp>
        <p:nvSpPr>
          <p:cNvPr id="9" name="Text 6"/>
          <p:cNvSpPr/>
          <p:nvPr/>
        </p:nvSpPr>
        <p:spPr>
          <a:xfrm>
            <a:off x="6072188" y="3045721"/>
            <a:ext cx="21431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Register interest now for preferred pricing.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4204990" y="4074421"/>
            <a:ext cx="734020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200"/>
              </a:lnSpc>
              <a:buNone/>
            </a:pPr>
            <a:r>
              <a:rPr lang="en-US" sz="885" b="1" spc="2" kern="0" dirty="0">
                <a:solidFill>
                  <a:srgbClr val="06B6D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CONTACT</a:t>
            </a:r>
            <a:endParaRPr lang="en-US" sz="885" dirty="0"/>
          </a:p>
        </p:txBody>
      </p:sp>
      <p:sp>
        <p:nvSpPr>
          <p:cNvPr id="11" name="Text 8"/>
          <p:cNvSpPr/>
          <p:nvPr/>
        </p:nvSpPr>
        <p:spPr>
          <a:xfrm>
            <a:off x="2136874" y="4301235"/>
            <a:ext cx="4870252" cy="2768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200"/>
              </a:lnSpc>
              <a:buNone/>
            </a:pPr>
            <a:r>
              <a:rPr lang="en-US" sz="1602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Genmoji — AI Data Center Energy Solutions</a:t>
            </a:r>
            <a:endParaRPr lang="en-US" sz="16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2026-03-31T15:03:34Z</dcterms:created>
  <dcterms:modified xsi:type="dcterms:W3CDTF">2026-03-31T15:03:34Z</dcterms:modified>
</cp:coreProperties>
</file>